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511" r:id="rId2"/>
    <p:sldId id="405" r:id="rId3"/>
    <p:sldId id="524" r:id="rId4"/>
    <p:sldId id="512" r:id="rId5"/>
    <p:sldId id="520" r:id="rId6"/>
    <p:sldId id="514" r:id="rId7"/>
    <p:sldId id="515" r:id="rId8"/>
    <p:sldId id="516" r:id="rId9"/>
    <p:sldId id="521" r:id="rId10"/>
    <p:sldId id="522" r:id="rId11"/>
    <p:sldId id="404" r:id="rId12"/>
    <p:sldId id="523" r:id="rId13"/>
  </p:sldIdLst>
  <p:sldSz cx="14630400" cy="8229600"/>
  <p:notesSz cx="5765800" cy="3244850"/>
  <p:defaultTextStyle>
    <a:defPPr>
      <a:defRPr lang="ru-RU"/>
    </a:defPPr>
    <a:lvl1pPr marL="0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EDC9EA0-A7E8-46A4-ABD9-3915CBF643D2}">
          <p14:sldIdLst>
            <p14:sldId id="511"/>
            <p14:sldId id="405"/>
            <p14:sldId id="524"/>
            <p14:sldId id="512"/>
            <p14:sldId id="520"/>
            <p14:sldId id="514"/>
            <p14:sldId id="515"/>
            <p14:sldId id="516"/>
            <p14:sldId id="521"/>
            <p14:sldId id="522"/>
          </p14:sldIdLst>
        </p14:section>
        <p14:section name="Раздел без заголовка" id="{67AF348A-95E5-4FA6-B08C-FB3DF7B22B4F}">
          <p14:sldIdLst>
            <p14:sldId id="404"/>
            <p14:sldId id="523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15826">
          <p15:clr>
            <a:srgbClr val="A4A3A4"/>
          </p15:clr>
        </p15:guide>
        <p15:guide id="4" pos="13119">
          <p15:clr>
            <a:srgbClr val="A4A3A4"/>
          </p15:clr>
        </p15:guide>
        <p15:guide id="5" orient="horz" pos="1330">
          <p15:clr>
            <a:srgbClr val="A4A3A4"/>
          </p15:clr>
        </p15:guide>
        <p15:guide id="6" orient="horz" pos="7304">
          <p15:clr>
            <a:srgbClr val="A4A3A4"/>
          </p15:clr>
        </p15:guide>
        <p15:guide id="7" pos="902">
          <p15:clr>
            <a:srgbClr val="A4A3A4"/>
          </p15:clr>
        </p15:guide>
        <p15:guide id="8" pos="54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0A5E"/>
    <a:srgbClr val="B1EB21"/>
    <a:srgbClr val="FF6B6B"/>
    <a:srgbClr val="FF99FF"/>
    <a:srgbClr val="65F913"/>
    <a:srgbClr val="CCFFFF"/>
    <a:srgbClr val="00A859"/>
    <a:srgbClr val="E29AD3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148" autoAdjust="0"/>
    <p:restoredTop sz="94786" autoAdjust="0"/>
  </p:normalViewPr>
  <p:slideViewPr>
    <p:cSldViewPr>
      <p:cViewPr>
        <p:scale>
          <a:sx n="47" d="100"/>
          <a:sy n="47" d="100"/>
        </p:scale>
        <p:origin x="-708" y="-228"/>
      </p:cViewPr>
      <p:guideLst>
        <p:guide orient="horz" pos="2880"/>
        <p:guide orient="horz" pos="15826"/>
        <p:guide orient="horz" pos="1330"/>
        <p:guide orient="horz" pos="7304"/>
        <p:guide pos="2160"/>
        <p:guide pos="13119"/>
        <p:guide pos="902"/>
        <p:guide pos="54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3280D-DA47-4F16-B0EB-68F87F7C7C01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CEBC4-7F60-46A9-8417-0DDF722E94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602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ru-RU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ru-RU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ru-RU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r>
              <a:rPr lang="ru-RU" dirty="0" smtClean="0"/>
              <a:t>для 7 класса»</a:t>
            </a:r>
          </a:p>
          <a:p>
            <a:pPr eaLnBrk="1" hangingPunct="1"/>
            <a:endParaRPr lang="ru-RU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r>
              <a:rPr lang="ru-RU" dirty="0" smtClean="0"/>
              <a:t>для 7 класса»</a:t>
            </a:r>
          </a:p>
          <a:p>
            <a:pPr eaLnBrk="1" hangingPunct="1"/>
            <a:endParaRPr lang="ru-RU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5"/>
            <a:ext cx="12435840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2" y="4608576"/>
            <a:ext cx="1024128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784830"/>
          </a:xfrm>
        </p:spPr>
        <p:txBody>
          <a:bodyPr lIns="0" tIns="0" rIns="0" bIns="0"/>
          <a:lstStyle>
            <a:lvl1pPr>
              <a:defRPr sz="51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69624" y="180473"/>
            <a:ext cx="14338758" cy="10886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9570" y="1828019"/>
            <a:ext cx="4629200" cy="5078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8" y="1892808"/>
            <a:ext cx="63642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13038" y="2679033"/>
            <a:ext cx="6652965" cy="2623487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8" y="335953"/>
            <a:ext cx="12435843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97290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5318162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539028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097290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318162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9539028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1097288" y="1120163"/>
            <a:ext cx="12435843" cy="48767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21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4095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867570-2D35-4B7C-80E8-037A66D7749D}" type="datetimeFigureOut">
              <a:rPr lang="ru-RU"/>
              <a:pPr>
                <a:defRPr/>
              </a:pPr>
              <a:t>18.02.2021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53BA08-83AF-4095-A07B-4F4B65DB97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697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975360" y="365760"/>
            <a:ext cx="12801600" cy="14465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1097280" y="7498080"/>
            <a:ext cx="3048000" cy="63094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4FF0A1-C587-41FA-8CED-D311FCFE6282}" type="datetime1">
              <a:rPr lang="ru-RU"/>
              <a:pPr>
                <a:defRPr/>
              </a:pPr>
              <a:t>18.02.2021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998720" y="7498080"/>
            <a:ext cx="4632960" cy="63094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0485120" y="7498080"/>
            <a:ext cx="3048000" cy="63094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43DF73-5871-401B-9619-D713333C79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7067104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2"/>
            <a:ext cx="40880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7"/>
            <a:ext cx="4681728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533888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688" y="3905"/>
            <a:ext cx="14610538" cy="25896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14" name="object 3">
            <a:extLst>
              <a:ext uri="{FF2B5EF4-FFF2-40B4-BE49-F238E27FC236}">
                <a16:creationId xmlns=""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5675" y="607714"/>
            <a:ext cx="7997539" cy="1265513"/>
          </a:xfrm>
          <a:prstGeom prst="rect">
            <a:avLst/>
          </a:prstGeom>
        </p:spPr>
        <p:txBody>
          <a:bodyPr vert="horz" wrap="square" lIns="0" tIns="34074" rIns="0" bIns="0" rtlCol="0" anchor="ctr">
            <a:spAutoFit/>
          </a:bodyPr>
          <a:lstStyle/>
          <a:p>
            <a:pPr marL="29633" algn="ctr">
              <a:spcBef>
                <a:spcPts val="267"/>
              </a:spcBef>
            </a:pPr>
            <a:r>
              <a:rPr lang="ru-RU" sz="8000" spc="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Геометрия</a:t>
            </a:r>
            <a:endParaRPr sz="8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2493011" y="631572"/>
            <a:ext cx="439718" cy="822237"/>
          </a:xfrm>
          <a:prstGeom prst="rect">
            <a:avLst/>
          </a:prstGeom>
        </p:spPr>
        <p:txBody>
          <a:bodyPr vert="horz" wrap="square" lIns="0" tIns="37045" rIns="0" bIns="0" rtlCol="0">
            <a:spAutoFit/>
          </a:bodyPr>
          <a:lstStyle/>
          <a:p>
            <a:pPr>
              <a:spcBef>
                <a:spcPts val="293"/>
              </a:spcBef>
            </a:pPr>
            <a:r>
              <a:rPr lang="uz-Latn-UZ" sz="5100" b="1" spc="23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51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=""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12149035" y="1374492"/>
            <a:ext cx="1312093" cy="490087"/>
          </a:xfrm>
          <a:prstGeom prst="rect">
            <a:avLst/>
          </a:prstGeom>
        </p:spPr>
        <p:txBody>
          <a:bodyPr vert="horz" wrap="square" lIns="0" tIns="28147" rIns="0" bIns="0" rtlCol="0">
            <a:spAutoFit/>
          </a:bodyPr>
          <a:lstStyle/>
          <a:p>
            <a:pPr>
              <a:spcBef>
                <a:spcPts val="223"/>
              </a:spcBef>
            </a:pPr>
            <a:r>
              <a:rPr lang="ru-RU" sz="3000" b="1" spc="-11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3000" b="1" dirty="0">
              <a:latin typeface="Arial"/>
              <a:cs typeface="Arial"/>
            </a:endParaRPr>
          </a:p>
        </p:txBody>
      </p:sp>
      <p:sp>
        <p:nvSpPr>
          <p:cNvPr id="12" name="object 11">
            <a:extLst>
              <a:ext uri="{FF2B5EF4-FFF2-40B4-BE49-F238E27FC236}">
                <a16:creationId xmlns="" xmlns:a16="http://schemas.microsoft.com/office/drawing/2014/main" id="{335AFAA3-FF4F-462D-A908-93D09B272E70}"/>
              </a:ext>
            </a:extLst>
          </p:cNvPr>
          <p:cNvSpPr/>
          <p:nvPr/>
        </p:nvSpPr>
        <p:spPr>
          <a:xfrm>
            <a:off x="830940" y="610666"/>
            <a:ext cx="924280" cy="1274156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435"/>
            <a:endParaRPr sz="46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113142" y="3369747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9" name="object 6">
            <a:extLst>
              <a:ext uri="{FF2B5EF4-FFF2-40B4-BE49-F238E27FC236}">
                <a16:creationId xmlns=""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1113142" y="5436356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6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2667000" y="3398095"/>
            <a:ext cx="7239000" cy="3764705"/>
          </a:xfrm>
          <a:prstGeom prst="rect">
            <a:avLst/>
          </a:prstGeom>
        </p:spPr>
        <p:txBody>
          <a:bodyPr vert="horz" wrap="square" lIns="0" tIns="32596" rIns="0" bIns="0" rtlCol="0">
            <a:spAutoFit/>
          </a:bodyPr>
          <a:lstStyle/>
          <a:p>
            <a:pPr marL="42966">
              <a:spcBef>
                <a:spcPts val="257"/>
              </a:spcBef>
            </a:pPr>
            <a:r>
              <a:rPr lang="ru-RU" sz="5400" b="1" dirty="0" smtClean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  <a:r>
              <a:rPr lang="ru-RU" sz="5400" dirty="0" smtClean="0">
                <a:solidFill>
                  <a:srgbClr val="002060"/>
                </a:solidFill>
                <a:latin typeface="Arial"/>
                <a:cs typeface="Arial"/>
              </a:rPr>
              <a:t>  </a:t>
            </a:r>
          </a:p>
          <a:p>
            <a:pPr marL="42966">
              <a:spcBef>
                <a:spcPts val="257"/>
              </a:spcBef>
            </a:pPr>
            <a:r>
              <a:rPr lang="uz-Cyrl-UZ" sz="6000" b="1" dirty="0" smtClean="0">
                <a:solidFill>
                  <a:srgbClr val="002060"/>
                </a:solidFill>
                <a:latin typeface="Arial"/>
                <a:cs typeface="Arial"/>
              </a:rPr>
              <a:t>Третий признак равенства треугольников</a:t>
            </a:r>
            <a:endParaRPr lang="ru-RU" sz="6000" b="1" dirty="0" smtClean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2" name="AutoShape 4" descr="Презентация урока математики по теме: &quot; Замкнутая ломаная и многоуголь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8864" y="3369747"/>
            <a:ext cx="4478136" cy="37168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9448800" y="3067362"/>
            <a:ext cx="754757" cy="7232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uz-Latn-UZ" dirty="0"/>
          </a:p>
        </p:txBody>
      </p:sp>
      <p:sp>
        <p:nvSpPr>
          <p:cNvPr id="15" name="TextBox 14"/>
          <p:cNvSpPr txBox="1"/>
          <p:nvPr/>
        </p:nvSpPr>
        <p:spPr>
          <a:xfrm>
            <a:off x="2049372" y="7086600"/>
            <a:ext cx="73638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Яшнабадский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район. Школа № 161.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Учитель математики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Наралиева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Ш.Ш.</a:t>
            </a:r>
            <a:endParaRPr lang="uz-Latn-UZ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98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Text Box 4"/>
          <p:cNvSpPr txBox="1">
            <a:spLocks noChangeArrowheads="1"/>
          </p:cNvSpPr>
          <p:nvPr/>
        </p:nvSpPr>
        <p:spPr bwMode="auto">
          <a:xfrm>
            <a:off x="2003498" y="1961346"/>
            <a:ext cx="523482" cy="56278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28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В</a:t>
            </a:r>
          </a:p>
        </p:txBody>
      </p:sp>
      <p:sp>
        <p:nvSpPr>
          <p:cNvPr id="3082" name="Text Box 7"/>
          <p:cNvSpPr txBox="1">
            <a:spLocks noChangeArrowheads="1"/>
          </p:cNvSpPr>
          <p:nvPr/>
        </p:nvSpPr>
        <p:spPr bwMode="auto">
          <a:xfrm>
            <a:off x="4833948" y="4369044"/>
            <a:ext cx="523482" cy="56278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28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С</a:t>
            </a:r>
          </a:p>
        </p:txBody>
      </p:sp>
      <p:sp>
        <p:nvSpPr>
          <p:cNvPr id="3089" name="Text Box 27"/>
          <p:cNvSpPr txBox="1">
            <a:spLocks noChangeArrowheads="1"/>
          </p:cNvSpPr>
          <p:nvPr/>
        </p:nvSpPr>
        <p:spPr bwMode="auto">
          <a:xfrm>
            <a:off x="1342291" y="4505585"/>
            <a:ext cx="572425" cy="56278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28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26" name="Text Box 28"/>
          <p:cNvSpPr txBox="1">
            <a:spLocks noChangeArrowheads="1"/>
          </p:cNvSpPr>
          <p:nvPr/>
        </p:nvSpPr>
        <p:spPr bwMode="auto">
          <a:xfrm>
            <a:off x="7998399" y="5945120"/>
            <a:ext cx="2537879" cy="624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/>
            <a:r>
              <a:rPr kumimoji="0" lang="ru-RU" sz="32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3)</a:t>
            </a:r>
            <a:r>
              <a:rPr kumimoji="0" lang="uz-Latn-UZ" sz="32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АС=А</a:t>
            </a:r>
            <a:r>
              <a:rPr lang="ru-RU" sz="3200" b="1" baseline="-25000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32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3200" b="1" baseline="-25000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1 </a:t>
            </a:r>
            <a:endParaRPr kumimoji="0" lang="ru-RU" sz="3200" b="1" dirty="0">
              <a:solidFill>
                <a:srgbClr val="1A0A5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 Box 32"/>
          <p:cNvSpPr txBox="1">
            <a:spLocks noChangeArrowheads="1"/>
          </p:cNvSpPr>
          <p:nvPr/>
        </p:nvSpPr>
        <p:spPr bwMode="auto">
          <a:xfrm>
            <a:off x="7013904" y="3661158"/>
            <a:ext cx="5127558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/>
            <a:r>
              <a:rPr kumimoji="0" lang="uz-Cyrl-UZ" sz="32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2)</a:t>
            </a:r>
            <a:r>
              <a:rPr kumimoji="0" lang="uz-Latn-UZ" sz="32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ВС=В</a:t>
            </a:r>
            <a:r>
              <a:rPr lang="ru-RU" sz="3200" b="1" baseline="-25000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32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3200" b="1" baseline="-25000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1 </a:t>
            </a:r>
            <a:r>
              <a:rPr kumimoji="0" lang="uz-Cyrl-UZ" sz="4000" b="1" dirty="0" smtClean="0">
                <a:solidFill>
                  <a:srgbClr val="1A0A5E"/>
                </a:solidFill>
                <a:latin typeface="Arial" pitchFamily="34" charset="0"/>
                <a:ea typeface="Cambria Math"/>
                <a:cs typeface="Arial" pitchFamily="34" charset="0"/>
              </a:rPr>
              <a:t> </a:t>
            </a:r>
            <a:r>
              <a:rPr kumimoji="0" lang="uz-Cyrl-UZ" sz="3200" b="1" dirty="0" smtClean="0">
                <a:solidFill>
                  <a:srgbClr val="1A0A5E"/>
                </a:solidFill>
                <a:latin typeface="Arial" pitchFamily="34" charset="0"/>
                <a:ea typeface="Cambria Math"/>
                <a:cs typeface="Arial" pitchFamily="34" charset="0"/>
              </a:rPr>
              <a:t>по условию</a:t>
            </a:r>
            <a:r>
              <a:rPr kumimoji="0" lang="ru-RU" sz="32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 </a:t>
            </a:r>
            <a:endParaRPr kumimoji="0" lang="ru-RU" sz="3200" b="1" dirty="0">
              <a:solidFill>
                <a:srgbClr val="1A0A5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 Box 18"/>
          <p:cNvSpPr txBox="1">
            <a:spLocks noChangeArrowheads="1"/>
          </p:cNvSpPr>
          <p:nvPr/>
        </p:nvSpPr>
        <p:spPr bwMode="auto">
          <a:xfrm>
            <a:off x="533400" y="7315200"/>
            <a:ext cx="1174628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по </a:t>
            </a:r>
            <a:r>
              <a:rPr lang="ru-RU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признаку</a:t>
            </a:r>
            <a:r>
              <a:rPr lang="en-US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Cyrl-UZ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ССС</a:t>
            </a:r>
            <a:r>
              <a:rPr lang="ru-RU" sz="4400" b="1" dirty="0">
                <a:solidFill>
                  <a:srgbClr val="1A0A5E"/>
                </a:solidFill>
                <a:latin typeface="Cambria Math"/>
                <a:ea typeface="Cambria Math"/>
                <a:cs typeface="Arial" pitchFamily="34" charset="0"/>
              </a:rPr>
              <a:t> △</a:t>
            </a:r>
            <a:r>
              <a:rPr lang="ru-RU" sz="44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АВС =</a:t>
            </a:r>
            <a:r>
              <a:rPr lang="ru-RU" sz="4000" b="1" dirty="0">
                <a:solidFill>
                  <a:srgbClr val="1A0A5E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ru-RU" sz="44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4400" b="1" baseline="-25000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44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4400" b="1" baseline="-25000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44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4400" b="1" baseline="-25000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44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b="1" dirty="0">
              <a:solidFill>
                <a:srgbClr val="1A0A5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 Box 30"/>
          <p:cNvSpPr txBox="1">
            <a:spLocks noChangeArrowheads="1"/>
          </p:cNvSpPr>
          <p:nvPr/>
        </p:nvSpPr>
        <p:spPr bwMode="auto">
          <a:xfrm>
            <a:off x="9582423" y="1660505"/>
            <a:ext cx="2559039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6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Решение:</a:t>
            </a:r>
            <a:endParaRPr kumimoji="0" lang="ru-RU" sz="3600" b="1" dirty="0">
              <a:solidFill>
                <a:srgbClr val="1A0A5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 Box 30"/>
          <p:cNvSpPr txBox="1">
            <a:spLocks noChangeArrowheads="1"/>
          </p:cNvSpPr>
          <p:nvPr/>
        </p:nvSpPr>
        <p:spPr bwMode="auto">
          <a:xfrm>
            <a:off x="6880060" y="2300752"/>
            <a:ext cx="6274095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6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Рассмотрим</a:t>
            </a:r>
            <a:r>
              <a:rPr lang="ru-RU" sz="36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2900" b="1" dirty="0">
                <a:solidFill>
                  <a:srgbClr val="1A0A5E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kumimoji="0" lang="ru-RU" sz="29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АВС </a:t>
            </a:r>
            <a:r>
              <a:rPr kumimoji="0" lang="ru-RU" sz="29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 и </a:t>
            </a:r>
            <a:r>
              <a:rPr kumimoji="0" lang="ru-RU" sz="2800" b="1" dirty="0" smtClean="0">
                <a:solidFill>
                  <a:srgbClr val="1A0A5E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kumimoji="0" lang="ru-RU" sz="29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kumimoji="0" lang="ru-RU" sz="2900" b="1" baseline="-25000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kumimoji="0" lang="ru-RU" sz="29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kumimoji="0" lang="ru-RU" sz="2900" b="1" baseline="-25000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kumimoji="0" lang="ru-RU" sz="29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kumimoji="0" lang="ru-RU" sz="2900" b="1" baseline="-25000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1</a:t>
            </a:r>
            <a:endParaRPr kumimoji="0" lang="ru-RU" sz="3600" b="1" dirty="0">
              <a:solidFill>
                <a:srgbClr val="1A0A5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 Box 29"/>
          <p:cNvSpPr txBox="1">
            <a:spLocks noChangeArrowheads="1"/>
          </p:cNvSpPr>
          <p:nvPr/>
        </p:nvSpPr>
        <p:spPr bwMode="auto">
          <a:xfrm>
            <a:off x="7013904" y="3002130"/>
            <a:ext cx="5477825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2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kumimoji="0" lang="ru-RU" sz="32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kumimoji="0" lang="ru-RU" sz="32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АВ=А</a:t>
            </a:r>
            <a:r>
              <a:rPr kumimoji="0" lang="ru-RU" sz="3200" b="1" baseline="-25000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kumimoji="0" lang="ru-RU" sz="32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kumimoji="0" lang="ru-RU" sz="3200" b="1" baseline="-25000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1 </a:t>
            </a:r>
            <a:r>
              <a:rPr lang="ru-RU" sz="40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2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по </a:t>
            </a:r>
            <a:r>
              <a:rPr kumimoji="0" lang="ru-RU" sz="32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условию </a:t>
            </a:r>
            <a:endParaRPr kumimoji="0" lang="ru-RU" sz="4000" b="1" dirty="0">
              <a:solidFill>
                <a:srgbClr val="1A0A5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731800" y="104962"/>
            <a:ext cx="5656980" cy="707878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 </a:t>
            </a:r>
            <a:endParaRPr lang="ru-RU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39861" y="812840"/>
            <a:ext cx="1163526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   7. Покажите, что </a:t>
            </a:r>
            <a:r>
              <a:rPr lang="ru-RU" sz="2900" b="1" dirty="0">
                <a:solidFill>
                  <a:srgbClr val="1A0A5E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sz="29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АВС </a:t>
            </a:r>
            <a:r>
              <a:rPr lang="ru-RU" sz="29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ru-RU" sz="2800" b="1" dirty="0">
                <a:solidFill>
                  <a:srgbClr val="1A0A5E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ru-RU" sz="29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2900" b="1" baseline="-25000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29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2900" b="1" baseline="-25000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29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2900" b="1" baseline="-25000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32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, если </a:t>
            </a:r>
            <a:r>
              <a:rPr lang="ru-RU" sz="29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АВ=А</a:t>
            </a:r>
            <a:r>
              <a:rPr lang="ru-RU" sz="2900" b="1" baseline="-25000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29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2900" b="1" baseline="-25000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32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,</a:t>
            </a:r>
            <a:endParaRPr lang="ru-RU" sz="3200" b="1" dirty="0">
              <a:solidFill>
                <a:srgbClr val="1A0A5E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29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ВС=В</a:t>
            </a:r>
            <a:r>
              <a:rPr lang="ru-RU" sz="2900" b="1" baseline="-25000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29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2900" b="1" baseline="-25000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29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и </a:t>
            </a:r>
            <a:r>
              <a:rPr lang="ru-RU" sz="32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периметры треугольников равны.</a:t>
            </a:r>
            <a:endParaRPr lang="uz-Latn-UZ" sz="3200" b="1" dirty="0">
              <a:solidFill>
                <a:srgbClr val="1A0A5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Равнобедренный треугольник 2"/>
          <p:cNvSpPr/>
          <p:nvPr/>
        </p:nvSpPr>
        <p:spPr>
          <a:xfrm>
            <a:off x="1628504" y="2448077"/>
            <a:ext cx="3810000" cy="1976694"/>
          </a:xfrm>
          <a:prstGeom prst="triangle">
            <a:avLst>
              <a:gd name="adj" fmla="val 18941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2" name="Равнобедренный треугольник 31"/>
          <p:cNvSpPr/>
          <p:nvPr/>
        </p:nvSpPr>
        <p:spPr>
          <a:xfrm>
            <a:off x="2087436" y="4836665"/>
            <a:ext cx="3810000" cy="1976694"/>
          </a:xfrm>
          <a:prstGeom prst="triangle">
            <a:avLst>
              <a:gd name="adj" fmla="val 18941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085" name="Line 21"/>
          <p:cNvSpPr>
            <a:spLocks noChangeShapeType="1"/>
          </p:cNvSpPr>
          <p:nvPr/>
        </p:nvSpPr>
        <p:spPr bwMode="auto">
          <a:xfrm>
            <a:off x="1741996" y="3436424"/>
            <a:ext cx="345440" cy="173356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sz="4800" b="1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088" name="Group 24"/>
          <p:cNvGrpSpPr>
            <a:grpSpLocks/>
          </p:cNvGrpSpPr>
          <p:nvPr/>
        </p:nvGrpSpPr>
        <p:grpSpPr bwMode="auto">
          <a:xfrm rot="18579727" flipV="1">
            <a:off x="3379199" y="2968098"/>
            <a:ext cx="308610" cy="426720"/>
            <a:chOff x="2912" y="1525"/>
            <a:chExt cx="162" cy="168"/>
          </a:xfrm>
        </p:grpSpPr>
        <p:sp>
          <p:nvSpPr>
            <p:cNvPr id="3090" name="Freeform 25"/>
            <p:cNvSpPr>
              <a:spLocks/>
            </p:cNvSpPr>
            <p:nvPr/>
          </p:nvSpPr>
          <p:spPr bwMode="auto">
            <a:xfrm>
              <a:off x="2912" y="1570"/>
              <a:ext cx="149" cy="123"/>
            </a:xfrm>
            <a:custGeom>
              <a:avLst/>
              <a:gdLst>
                <a:gd name="T0" fmla="*/ 0 w 149"/>
                <a:gd name="T1" fmla="*/ 0 h 123"/>
                <a:gd name="T2" fmla="*/ 149 w 149"/>
                <a:gd name="T3" fmla="*/ 123 h 123"/>
                <a:gd name="T4" fmla="*/ 0 60000 65536"/>
                <a:gd name="T5" fmla="*/ 0 60000 65536"/>
                <a:gd name="T6" fmla="*/ 0 w 149"/>
                <a:gd name="T7" fmla="*/ 0 h 123"/>
                <a:gd name="T8" fmla="*/ 149 w 149"/>
                <a:gd name="T9" fmla="*/ 123 h 12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49" h="123">
                  <a:moveTo>
                    <a:pt x="0" y="0"/>
                  </a:moveTo>
                  <a:lnTo>
                    <a:pt x="149" y="123"/>
                  </a:lnTo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ru-RU" sz="4800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91" name="Freeform 26"/>
            <p:cNvSpPr>
              <a:spLocks/>
            </p:cNvSpPr>
            <p:nvPr/>
          </p:nvSpPr>
          <p:spPr bwMode="auto">
            <a:xfrm>
              <a:off x="2925" y="1525"/>
              <a:ext cx="149" cy="123"/>
            </a:xfrm>
            <a:custGeom>
              <a:avLst/>
              <a:gdLst>
                <a:gd name="T0" fmla="*/ 0 w 149"/>
                <a:gd name="T1" fmla="*/ 0 h 123"/>
                <a:gd name="T2" fmla="*/ 149 w 149"/>
                <a:gd name="T3" fmla="*/ 123 h 123"/>
                <a:gd name="T4" fmla="*/ 0 60000 65536"/>
                <a:gd name="T5" fmla="*/ 0 60000 65536"/>
                <a:gd name="T6" fmla="*/ 0 w 149"/>
                <a:gd name="T7" fmla="*/ 0 h 123"/>
                <a:gd name="T8" fmla="*/ 149 w 149"/>
                <a:gd name="T9" fmla="*/ 123 h 12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49" h="123">
                  <a:moveTo>
                    <a:pt x="0" y="0"/>
                  </a:moveTo>
                  <a:lnTo>
                    <a:pt x="149" y="123"/>
                  </a:lnTo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ru-RU" sz="4800" b="1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083" name="Group 9"/>
          <p:cNvGrpSpPr>
            <a:grpSpLocks/>
          </p:cNvGrpSpPr>
          <p:nvPr/>
        </p:nvGrpSpPr>
        <p:grpSpPr bwMode="auto">
          <a:xfrm rot="18579727" flipV="1">
            <a:off x="3887651" y="5442323"/>
            <a:ext cx="308610" cy="426720"/>
            <a:chOff x="2912" y="1525"/>
            <a:chExt cx="162" cy="168"/>
          </a:xfrm>
        </p:grpSpPr>
        <p:sp>
          <p:nvSpPr>
            <p:cNvPr id="3093" name="Freeform 10"/>
            <p:cNvSpPr>
              <a:spLocks/>
            </p:cNvSpPr>
            <p:nvPr/>
          </p:nvSpPr>
          <p:spPr bwMode="auto">
            <a:xfrm>
              <a:off x="2912" y="1570"/>
              <a:ext cx="149" cy="123"/>
            </a:xfrm>
            <a:custGeom>
              <a:avLst/>
              <a:gdLst>
                <a:gd name="T0" fmla="*/ 0 w 149"/>
                <a:gd name="T1" fmla="*/ 0 h 123"/>
                <a:gd name="T2" fmla="*/ 149 w 149"/>
                <a:gd name="T3" fmla="*/ 123 h 123"/>
                <a:gd name="T4" fmla="*/ 0 60000 65536"/>
                <a:gd name="T5" fmla="*/ 0 60000 65536"/>
                <a:gd name="T6" fmla="*/ 0 w 149"/>
                <a:gd name="T7" fmla="*/ 0 h 123"/>
                <a:gd name="T8" fmla="*/ 149 w 149"/>
                <a:gd name="T9" fmla="*/ 123 h 12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49" h="123">
                  <a:moveTo>
                    <a:pt x="0" y="0"/>
                  </a:moveTo>
                  <a:lnTo>
                    <a:pt x="149" y="123"/>
                  </a:lnTo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ru-RU" sz="4800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94" name="Freeform 11"/>
            <p:cNvSpPr>
              <a:spLocks/>
            </p:cNvSpPr>
            <p:nvPr/>
          </p:nvSpPr>
          <p:spPr bwMode="auto">
            <a:xfrm>
              <a:off x="2925" y="1525"/>
              <a:ext cx="149" cy="123"/>
            </a:xfrm>
            <a:custGeom>
              <a:avLst/>
              <a:gdLst>
                <a:gd name="T0" fmla="*/ 0 w 149"/>
                <a:gd name="T1" fmla="*/ 0 h 123"/>
                <a:gd name="T2" fmla="*/ 149 w 149"/>
                <a:gd name="T3" fmla="*/ 123 h 123"/>
                <a:gd name="T4" fmla="*/ 0 60000 65536"/>
                <a:gd name="T5" fmla="*/ 0 60000 65536"/>
                <a:gd name="T6" fmla="*/ 0 w 149"/>
                <a:gd name="T7" fmla="*/ 0 h 123"/>
                <a:gd name="T8" fmla="*/ 149 w 149"/>
                <a:gd name="T9" fmla="*/ 123 h 12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49" h="123">
                  <a:moveTo>
                    <a:pt x="0" y="0"/>
                  </a:moveTo>
                  <a:lnTo>
                    <a:pt x="149" y="123"/>
                  </a:lnTo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ru-RU" sz="4800" b="1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087" name="Line 23"/>
          <p:cNvSpPr>
            <a:spLocks noChangeShapeType="1"/>
          </p:cNvSpPr>
          <p:nvPr/>
        </p:nvSpPr>
        <p:spPr bwMode="auto">
          <a:xfrm>
            <a:off x="2218409" y="5903324"/>
            <a:ext cx="345440" cy="173356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796844" y="6582526"/>
            <a:ext cx="5774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2800" b="1" baseline="-25000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1</a:t>
            </a:r>
            <a:endParaRPr lang="uz-Latn-UZ" sz="4000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1629096" y="6582526"/>
            <a:ext cx="5774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2800" b="1" baseline="-25000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1</a:t>
            </a:r>
            <a:endParaRPr lang="uz-Latn-UZ" sz="4000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2563849" y="4441996"/>
            <a:ext cx="5774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2800" b="1" baseline="-25000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1</a:t>
            </a:r>
            <a:endParaRPr lang="uz-Latn-UZ" sz="4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340177" y="4505585"/>
            <a:ext cx="39681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1A0A5E"/>
                </a:solidFill>
                <a:latin typeface="Arial" pitchFamily="34" charset="0"/>
                <a:ea typeface="Cambria Math"/>
                <a:cs typeface="Arial" pitchFamily="34" charset="0"/>
              </a:rPr>
              <a:t>Р△</a:t>
            </a:r>
            <a:r>
              <a:rPr lang="ru-RU" sz="32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АВС </a:t>
            </a:r>
            <a:r>
              <a:rPr lang="ru-RU" sz="32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= Р</a:t>
            </a:r>
            <a:r>
              <a:rPr lang="ru-RU" sz="2800" b="1" dirty="0" smtClean="0">
                <a:solidFill>
                  <a:srgbClr val="1A0A5E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ru-RU" sz="32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3200" b="1" baseline="-25000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32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3200" b="1" baseline="-25000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32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3200" b="1" baseline="-25000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1</a:t>
            </a:r>
            <a:endParaRPr lang="uz-Latn-UZ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515606" y="5090360"/>
            <a:ext cx="608993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АВ+ВС+АС = А</a:t>
            </a:r>
            <a:r>
              <a:rPr lang="ru-RU" sz="3200" b="1" baseline="-25000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32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3200" b="1" baseline="-25000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36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ru-RU" sz="32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3200" b="1" baseline="-25000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32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3200" b="1" baseline="-25000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32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+А</a:t>
            </a:r>
            <a:r>
              <a:rPr lang="ru-RU" sz="3200" b="1" baseline="-25000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32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3200" b="1" baseline="-25000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1</a:t>
            </a:r>
            <a:endParaRPr lang="uz-Latn-UZ" sz="4400" dirty="0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flipH="1">
            <a:off x="9267338" y="5098978"/>
            <a:ext cx="539518" cy="68802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flipH="1">
            <a:off x="6549830" y="5136992"/>
            <a:ext cx="539518" cy="68802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flipH="1">
            <a:off x="7560290" y="5069515"/>
            <a:ext cx="539518" cy="68802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flipH="1">
            <a:off x="10322424" y="5090449"/>
            <a:ext cx="539518" cy="68802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1001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"/>
            <a:ext cx="14630399" cy="91440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 defTabSz="2313116"/>
            <a:r>
              <a:rPr lang="ru-RU" sz="5000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ru-RU" sz="5400" b="1" spc="39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ЗАДАНИЯ </a:t>
            </a:r>
            <a:r>
              <a:rPr lang="ru-RU" sz="5400" b="1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ДЛЯ ЗАКРЕПЛЕНИЯ</a:t>
            </a:r>
            <a:endParaRPr sz="5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AutoShape 4" descr="Математическая вертикаль», тестирование учителей — Abitu.ne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AutoShape 4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8" name="AutoShape 6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9" name="AutoShape 8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12" name="TextBox 11"/>
          <p:cNvSpPr txBox="1"/>
          <p:nvPr/>
        </p:nvSpPr>
        <p:spPr>
          <a:xfrm>
            <a:off x="1447800" y="1498325"/>
            <a:ext cx="11582400" cy="2917554"/>
          </a:xfrm>
          <a:prstGeom prst="rect">
            <a:avLst/>
          </a:prstGeom>
          <a:noFill/>
        </p:spPr>
        <p:txBody>
          <a:bodyPr wrap="square" lIns="39454" tIns="19729" rIns="39454" bIns="19729" rtlCol="0">
            <a:spAutoFit/>
          </a:bodyPr>
          <a:lstStyle/>
          <a:p>
            <a:pPr algn="ctr"/>
            <a:r>
              <a:rPr lang="ru-RU" sz="7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Выполнить письменно</a:t>
            </a:r>
          </a:p>
          <a:p>
            <a:pPr algn="ctr"/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задачи</a:t>
            </a:r>
          </a:p>
          <a:p>
            <a:pPr algn="ctr"/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№ 1, 2, 9 (стр.65). </a:t>
            </a:r>
            <a:endParaRPr lang="uz-Latn-UZ" sz="5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Домашнее задание - Путешествие в мир книг Николая Носова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896"/>
          <a:stretch/>
        </p:blipFill>
        <p:spPr bwMode="auto">
          <a:xfrm>
            <a:off x="3399560" y="5728716"/>
            <a:ext cx="7848600" cy="1399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010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Oval 2"/>
          <p:cNvSpPr>
            <a:spLocks noChangeArrowheads="1"/>
          </p:cNvSpPr>
          <p:nvPr/>
        </p:nvSpPr>
        <p:spPr bwMode="auto">
          <a:xfrm>
            <a:off x="3997677" y="1030383"/>
            <a:ext cx="7235474" cy="6690135"/>
          </a:xfrm>
          <a:prstGeom prst="ellipse">
            <a:avLst/>
          </a:prstGeom>
          <a:gradFill rotWithShape="1">
            <a:gsLst>
              <a:gs pos="0">
                <a:srgbClr val="66FFFF"/>
              </a:gs>
              <a:gs pos="50000">
                <a:schemeClr val="bg1"/>
              </a:gs>
              <a:gs pos="100000">
                <a:srgbClr val="66FFFF"/>
              </a:gs>
            </a:gsLst>
            <a:lin ang="18900000" scaled="1"/>
          </a:gra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lIns="130622" tIns="65311" rIns="130622" bIns="65311" anchor="ctr"/>
          <a:lstStyle/>
          <a:p>
            <a:pPr>
              <a:defRPr/>
            </a:pPr>
            <a:endParaRPr lang="ru-RU"/>
          </a:p>
        </p:txBody>
      </p:sp>
      <p:sp>
        <p:nvSpPr>
          <p:cNvPr id="21507" name="AutoShape 3"/>
          <p:cNvSpPr>
            <a:spLocks noChangeArrowheads="1"/>
          </p:cNvSpPr>
          <p:nvPr/>
        </p:nvSpPr>
        <p:spPr bwMode="auto">
          <a:xfrm rot="7844561" flipH="1">
            <a:off x="4238255" y="2439620"/>
            <a:ext cx="4827326" cy="2691381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sp>
        <p:nvSpPr>
          <p:cNvPr id="196612" name="AutoShape 4"/>
          <p:cNvSpPr>
            <a:spLocks noChangeArrowheads="1"/>
          </p:cNvSpPr>
          <p:nvPr/>
        </p:nvSpPr>
        <p:spPr bwMode="auto">
          <a:xfrm rot="12828019">
            <a:off x="6018382" y="2199558"/>
            <a:ext cx="4863597" cy="2740215"/>
          </a:xfrm>
          <a:prstGeom prst="triangle">
            <a:avLst>
              <a:gd name="adj" fmla="val 51335"/>
            </a:avLst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sp>
        <p:nvSpPr>
          <p:cNvPr id="196613" name="AutoShape 5"/>
          <p:cNvSpPr>
            <a:spLocks noChangeArrowheads="1"/>
          </p:cNvSpPr>
          <p:nvPr/>
        </p:nvSpPr>
        <p:spPr bwMode="auto">
          <a:xfrm rot="-600863">
            <a:off x="5359476" y="4638428"/>
            <a:ext cx="5120526" cy="2082018"/>
          </a:xfrm>
          <a:prstGeom prst="triangle">
            <a:avLst>
              <a:gd name="adj" fmla="val 47098"/>
            </a:avLst>
          </a:prstGeom>
          <a:gradFill rotWithShape="1">
            <a:gsLst>
              <a:gs pos="0">
                <a:srgbClr val="FFFFFF"/>
              </a:gs>
              <a:gs pos="100000">
                <a:srgbClr val="0099FF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172720" y="352181"/>
            <a:ext cx="7159337" cy="870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b="1" dirty="0">
                <a:latin typeface="Arial" pitchFamily="34" charset="0"/>
                <a:cs typeface="Arial" pitchFamily="34" charset="0"/>
              </a:rPr>
              <a:t>Для </a:t>
            </a:r>
            <a:r>
              <a:rPr lang="ru-RU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красного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 треугольника найдите равный </a:t>
            </a:r>
          </a:p>
          <a:p>
            <a:pPr eaLnBrk="1" hangingPunct="1"/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6615" name="Oval 7"/>
          <p:cNvSpPr>
            <a:spLocks noChangeArrowheads="1"/>
          </p:cNvSpPr>
          <p:nvPr/>
        </p:nvSpPr>
        <p:spPr bwMode="auto">
          <a:xfrm>
            <a:off x="3038902" y="4728101"/>
            <a:ext cx="2500106" cy="673641"/>
          </a:xfrm>
          <a:prstGeom prst="ellipse">
            <a:avLst/>
          </a:prstGeom>
          <a:gradFill rotWithShape="1">
            <a:gsLst>
              <a:gs pos="0">
                <a:srgbClr val="FFFF66"/>
              </a:gs>
              <a:gs pos="50000">
                <a:schemeClr val="bg1"/>
              </a:gs>
              <a:gs pos="100000">
                <a:srgbClr val="FFFF66"/>
              </a:gs>
            </a:gsLst>
            <a:lin ang="18900000" scaled="1"/>
          </a:gradFill>
          <a:ln w="12700">
            <a:round/>
            <a:headEnd type="none" w="sm" len="sm"/>
            <a:tailEnd type="none" w="sm" len="sm"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66"/>
            </a:extrusionClr>
          </a:sp3d>
        </p:spPr>
        <p:txBody>
          <a:bodyPr wrap="none" lIns="130622" tIns="65311" rIns="130622" bIns="65311" anchor="ctr">
            <a:flatTx/>
          </a:bodyPr>
          <a:lstStyle/>
          <a:p>
            <a:pPr algn="ctr">
              <a:defRPr/>
            </a:pPr>
            <a:r>
              <a:rPr lang="ru-RU" sz="3200" b="1">
                <a:latin typeface="Arial" pitchFamily="34" charset="0"/>
                <a:cs typeface="Arial" pitchFamily="34" charset="0"/>
              </a:rPr>
              <a:t>Не верно!</a:t>
            </a:r>
            <a:endParaRPr lang="ru-RU" sz="3200" b="1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6616" name="Oval 8"/>
          <p:cNvSpPr>
            <a:spLocks noChangeArrowheads="1"/>
          </p:cNvSpPr>
          <p:nvPr/>
        </p:nvSpPr>
        <p:spPr bwMode="auto">
          <a:xfrm>
            <a:off x="9735821" y="1868806"/>
            <a:ext cx="2379979" cy="733424"/>
          </a:xfrm>
          <a:prstGeom prst="ellipse">
            <a:avLst/>
          </a:prstGeom>
          <a:gradFill rotWithShape="1">
            <a:gsLst>
              <a:gs pos="0">
                <a:srgbClr val="CC99FF"/>
              </a:gs>
              <a:gs pos="50000">
                <a:schemeClr val="bg1"/>
              </a:gs>
              <a:gs pos="100000">
                <a:srgbClr val="CC99FF"/>
              </a:gs>
            </a:gsLst>
            <a:lin ang="18900000" scaled="1"/>
          </a:gradFill>
          <a:ln w="12700">
            <a:round/>
            <a:headEnd type="none" w="sm" len="sm"/>
            <a:tailEnd type="none" w="sm" len="sm"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CC99FF"/>
            </a:extrusionClr>
          </a:sp3d>
        </p:spPr>
        <p:txBody>
          <a:bodyPr wrap="none" lIns="130622" tIns="65311" rIns="130622" bIns="65311" anchor="ctr">
            <a:flatTx/>
          </a:bodyPr>
          <a:lstStyle/>
          <a:p>
            <a:pPr algn="ctr">
              <a:defRPr/>
            </a:pPr>
            <a:r>
              <a:rPr lang="ru-RU" sz="3200" b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Верно!</a:t>
            </a:r>
          </a:p>
        </p:txBody>
      </p:sp>
      <p:sp>
        <p:nvSpPr>
          <p:cNvPr id="196617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72720" y="6153759"/>
            <a:ext cx="2532379" cy="777240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50000">
                <a:srgbClr val="FFCCFF"/>
              </a:gs>
              <a:gs pos="100000">
                <a:schemeClr val="bg1"/>
              </a:gs>
            </a:gsLst>
            <a:lin ang="18900000" scaled="1"/>
          </a:gra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 anchor="ctr"/>
          <a:lstStyle/>
          <a:p>
            <a:pPr algn="ctr">
              <a:defRPr/>
            </a:pPr>
            <a:r>
              <a:rPr lang="ru-RU" sz="3600" dirty="0">
                <a:latin typeface="Arial" pitchFamily="34" charset="0"/>
                <a:cs typeface="Arial" pitchFamily="34" charset="0"/>
              </a:rPr>
              <a:t>Проверка</a:t>
            </a:r>
          </a:p>
        </p:txBody>
      </p:sp>
      <p:sp>
        <p:nvSpPr>
          <p:cNvPr id="21514" name="Line 10"/>
          <p:cNvSpPr>
            <a:spLocks noChangeShapeType="1"/>
          </p:cNvSpPr>
          <p:nvPr/>
        </p:nvSpPr>
        <p:spPr bwMode="auto">
          <a:xfrm flipH="1">
            <a:off x="9214643" y="2404391"/>
            <a:ext cx="231139" cy="25908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196619" name="Line 11"/>
          <p:cNvSpPr>
            <a:spLocks noChangeShapeType="1"/>
          </p:cNvSpPr>
          <p:nvPr/>
        </p:nvSpPr>
        <p:spPr bwMode="auto">
          <a:xfrm>
            <a:off x="9442623" y="4049740"/>
            <a:ext cx="0" cy="432434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196620" name="Line 12"/>
          <p:cNvSpPr>
            <a:spLocks noChangeShapeType="1"/>
          </p:cNvSpPr>
          <p:nvPr/>
        </p:nvSpPr>
        <p:spPr bwMode="auto">
          <a:xfrm>
            <a:off x="9601200" y="4014550"/>
            <a:ext cx="0" cy="432434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1517" name="AutoShape 1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15570" y="7331898"/>
            <a:ext cx="1038859" cy="777240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3399FF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sp>
        <p:nvSpPr>
          <p:cNvPr id="21518" name="Text Box 15"/>
          <p:cNvSpPr txBox="1">
            <a:spLocks noChangeArrowheads="1"/>
          </p:cNvSpPr>
          <p:nvPr/>
        </p:nvSpPr>
        <p:spPr bwMode="auto">
          <a:xfrm>
            <a:off x="749301" y="3623724"/>
            <a:ext cx="2156942" cy="23632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900" b="1" dirty="0">
                <a:latin typeface="Arial" pitchFamily="34" charset="0"/>
                <a:cs typeface="Arial" pitchFamily="34" charset="0"/>
              </a:rPr>
              <a:t>I</a:t>
            </a:r>
            <a:r>
              <a:rPr lang="ru-RU" sz="2900" b="1" dirty="0">
                <a:latin typeface="Arial" pitchFamily="34" charset="0"/>
                <a:cs typeface="Arial" pitchFamily="34" charset="0"/>
              </a:rPr>
              <a:t> признак</a:t>
            </a:r>
            <a:r>
              <a:rPr lang="en-US" sz="2900" b="1" dirty="0">
                <a:latin typeface="Arial" pitchFamily="34" charset="0"/>
                <a:cs typeface="Arial" pitchFamily="34" charset="0"/>
              </a:rPr>
              <a:t> </a:t>
            </a:r>
          </a:p>
          <a:p>
            <a:pPr eaLnBrk="1" hangingPunct="1"/>
            <a:endParaRPr lang="en-US" sz="2900" b="1" dirty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en-US" sz="2900" b="1" dirty="0">
                <a:latin typeface="Arial" pitchFamily="34" charset="0"/>
                <a:cs typeface="Arial" pitchFamily="34" charset="0"/>
              </a:rPr>
              <a:t>II</a:t>
            </a:r>
            <a:r>
              <a:rPr lang="ru-RU" sz="2900" b="1" dirty="0">
                <a:latin typeface="Arial" pitchFamily="34" charset="0"/>
                <a:cs typeface="Arial" pitchFamily="34" charset="0"/>
              </a:rPr>
              <a:t> признак</a:t>
            </a:r>
            <a:endParaRPr lang="en-US" sz="2900" b="1" dirty="0">
              <a:latin typeface="Arial" pitchFamily="34" charset="0"/>
              <a:cs typeface="Arial" pitchFamily="34" charset="0"/>
            </a:endParaRPr>
          </a:p>
          <a:p>
            <a:pPr eaLnBrk="1" hangingPunct="1"/>
            <a:endParaRPr lang="en-US" sz="2900" b="1" dirty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en-US" sz="2900" b="1" dirty="0">
                <a:latin typeface="Arial" pitchFamily="34" charset="0"/>
                <a:cs typeface="Arial" pitchFamily="34" charset="0"/>
              </a:rPr>
              <a:t>III</a:t>
            </a:r>
            <a:r>
              <a:rPr lang="ru-RU" sz="2900" b="1" dirty="0">
                <a:latin typeface="Arial" pitchFamily="34" charset="0"/>
                <a:cs typeface="Arial" pitchFamily="34" charset="0"/>
              </a:rPr>
              <a:t> признак</a:t>
            </a:r>
          </a:p>
        </p:txBody>
      </p:sp>
      <p:sp>
        <p:nvSpPr>
          <p:cNvPr id="196624" name="AutoShape 1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72720" y="3670708"/>
            <a:ext cx="462280" cy="603886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 anchor="ctr"/>
          <a:lstStyle/>
          <a:p>
            <a:pPr algn="ctr"/>
            <a:r>
              <a:rPr lang="ru-RU" b="1">
                <a:latin typeface="Times New Roman" pitchFamily="18" charset="0"/>
              </a:rPr>
              <a:t>1</a:t>
            </a:r>
          </a:p>
        </p:txBody>
      </p:sp>
      <p:sp>
        <p:nvSpPr>
          <p:cNvPr id="196625" name="AutoShape 1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72720" y="4447948"/>
            <a:ext cx="462280" cy="603886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 anchor="ctr"/>
          <a:lstStyle/>
          <a:p>
            <a:pPr algn="ctr"/>
            <a:r>
              <a:rPr lang="ru-RU" b="1">
                <a:latin typeface="Times New Roman" pitchFamily="18" charset="0"/>
              </a:rPr>
              <a:t>2</a:t>
            </a:r>
          </a:p>
        </p:txBody>
      </p:sp>
      <p:sp>
        <p:nvSpPr>
          <p:cNvPr id="196626" name="AutoShape 1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72720" y="5225188"/>
            <a:ext cx="462280" cy="603886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 anchor="ctr"/>
          <a:lstStyle/>
          <a:p>
            <a:pPr algn="ctr"/>
            <a:r>
              <a:rPr lang="ru-RU" b="1">
                <a:latin typeface="Times New Roman" pitchFamily="18" charset="0"/>
              </a:rPr>
              <a:t>3</a:t>
            </a:r>
          </a:p>
        </p:txBody>
      </p:sp>
      <p:sp>
        <p:nvSpPr>
          <p:cNvPr id="196628" name="AutoShape 20"/>
          <p:cNvSpPr>
            <a:spLocks noChangeArrowheads="1"/>
          </p:cNvSpPr>
          <p:nvPr/>
        </p:nvSpPr>
        <p:spPr bwMode="auto">
          <a:xfrm rot="7844561" flipH="1">
            <a:off x="4142419" y="2450266"/>
            <a:ext cx="4897218" cy="2707057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sp>
        <p:nvSpPr>
          <p:cNvPr id="21524" name="Line 21"/>
          <p:cNvSpPr>
            <a:spLocks noChangeShapeType="1"/>
          </p:cNvSpPr>
          <p:nvPr/>
        </p:nvSpPr>
        <p:spPr bwMode="auto">
          <a:xfrm>
            <a:off x="5548407" y="2752278"/>
            <a:ext cx="345440" cy="25908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196630" name="Line 22"/>
          <p:cNvSpPr>
            <a:spLocks noChangeShapeType="1"/>
          </p:cNvSpPr>
          <p:nvPr/>
        </p:nvSpPr>
        <p:spPr bwMode="auto">
          <a:xfrm>
            <a:off x="5588000" y="4632960"/>
            <a:ext cx="0" cy="344806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196631" name="Line 23"/>
          <p:cNvSpPr>
            <a:spLocks noChangeShapeType="1"/>
          </p:cNvSpPr>
          <p:nvPr/>
        </p:nvSpPr>
        <p:spPr bwMode="auto">
          <a:xfrm>
            <a:off x="5471160" y="4632960"/>
            <a:ext cx="0" cy="344806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196632" name="Freeform 24"/>
          <p:cNvSpPr>
            <a:spLocks/>
          </p:cNvSpPr>
          <p:nvPr/>
        </p:nvSpPr>
        <p:spPr bwMode="auto">
          <a:xfrm>
            <a:off x="7207667" y="2344103"/>
            <a:ext cx="459741" cy="1209676"/>
          </a:xfrm>
          <a:custGeom>
            <a:avLst/>
            <a:gdLst>
              <a:gd name="T0" fmla="*/ 0 w 181"/>
              <a:gd name="T1" fmla="*/ 0 h 635"/>
              <a:gd name="T2" fmla="*/ 287338 w 181"/>
              <a:gd name="T3" fmla="*/ 288925 h 635"/>
              <a:gd name="T4" fmla="*/ 0 w 181"/>
              <a:gd name="T5" fmla="*/ 647700 h 635"/>
              <a:gd name="T6" fmla="*/ 287338 w 181"/>
              <a:gd name="T7" fmla="*/ 1008063 h 635"/>
              <a:gd name="T8" fmla="*/ 0 60000 65536"/>
              <a:gd name="T9" fmla="*/ 0 60000 65536"/>
              <a:gd name="T10" fmla="*/ 0 60000 65536"/>
              <a:gd name="T11" fmla="*/ 0 60000 65536"/>
              <a:gd name="T12" fmla="*/ 0 w 181"/>
              <a:gd name="T13" fmla="*/ 0 h 635"/>
              <a:gd name="T14" fmla="*/ 181 w 181"/>
              <a:gd name="T15" fmla="*/ 635 h 63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81" h="635">
                <a:moveTo>
                  <a:pt x="0" y="0"/>
                </a:moveTo>
                <a:cubicBezTo>
                  <a:pt x="90" y="57"/>
                  <a:pt x="181" y="114"/>
                  <a:pt x="181" y="182"/>
                </a:cubicBezTo>
                <a:cubicBezTo>
                  <a:pt x="181" y="250"/>
                  <a:pt x="0" y="333"/>
                  <a:pt x="0" y="408"/>
                </a:cubicBezTo>
                <a:cubicBezTo>
                  <a:pt x="0" y="483"/>
                  <a:pt x="151" y="597"/>
                  <a:pt x="181" y="635"/>
                </a:cubicBezTo>
              </a:path>
            </a:pathLst>
          </a:custGeom>
          <a:noFill/>
          <a:ln w="28575">
            <a:solidFill>
              <a:srgbClr val="0000CC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ru-RU"/>
          </a:p>
        </p:txBody>
      </p:sp>
      <p:sp>
        <p:nvSpPr>
          <p:cNvPr id="21528" name="AutoShape 25"/>
          <p:cNvSpPr>
            <a:spLocks noChangeArrowheads="1"/>
          </p:cNvSpPr>
          <p:nvPr/>
        </p:nvSpPr>
        <p:spPr bwMode="auto">
          <a:xfrm>
            <a:off x="7553108" y="4590380"/>
            <a:ext cx="228600" cy="173354"/>
          </a:xfrm>
          <a:prstGeom prst="flowChartConnector">
            <a:avLst/>
          </a:prstGeom>
          <a:solidFill>
            <a:srgbClr val="0000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sp>
        <p:nvSpPr>
          <p:cNvPr id="196634" name="AutoShape 26"/>
          <p:cNvSpPr>
            <a:spLocks noChangeArrowheads="1"/>
          </p:cNvSpPr>
          <p:nvPr/>
        </p:nvSpPr>
        <p:spPr bwMode="auto">
          <a:xfrm>
            <a:off x="2493460" y="5527131"/>
            <a:ext cx="2517855" cy="707234"/>
          </a:xfrm>
          <a:prstGeom prst="wedgeRoundRectCallout">
            <a:avLst>
              <a:gd name="adj1" fmla="val -128144"/>
              <a:gd name="adj2" fmla="val -31162"/>
              <a:gd name="adj3" fmla="val 16667"/>
            </a:avLst>
          </a:prstGeom>
          <a:gradFill rotWithShape="1">
            <a:gsLst>
              <a:gs pos="0">
                <a:srgbClr val="33CCFF"/>
              </a:gs>
              <a:gs pos="50000">
                <a:schemeClr val="bg1"/>
              </a:gs>
              <a:gs pos="100000">
                <a:srgbClr val="33CCFF"/>
              </a:gs>
            </a:gsLst>
            <a:lin ang="18900000" scaled="1"/>
          </a:gradFill>
          <a:ln w="12700">
            <a:solidFill>
              <a:srgbClr val="00CCFF"/>
            </a:solidFill>
            <a:miter lim="800000"/>
            <a:headEnd type="none" w="sm" len="sm"/>
            <a:tailEnd type="none" w="sm" len="sm"/>
          </a:ln>
          <a:effectLst/>
        </p:spPr>
        <p:txBody>
          <a:bodyPr lIns="130622" tIns="65311" rIns="130622" bIns="65311"/>
          <a:lstStyle/>
          <a:p>
            <a:pPr algn="ctr">
              <a:defRPr/>
            </a:pPr>
            <a:r>
              <a:rPr lang="ru-RU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ВЕРНО!</a:t>
            </a:r>
          </a:p>
        </p:txBody>
      </p:sp>
    </p:spTree>
    <p:extLst>
      <p:ext uri="{BB962C8B-B14F-4D97-AF65-F5344CB8AC3E}">
        <p14:creationId xmlns:p14="http://schemas.microsoft.com/office/powerpoint/2010/main" val="1793486516"/>
      </p:ext>
    </p:extLst>
  </p:cSld>
  <p:clrMapOvr>
    <a:masterClrMapping/>
  </p:clrMapOvr>
  <p:transition spd="med"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66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66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66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966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6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1966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6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6613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966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 nodeType="clickPar">
                      <p:stCondLst>
                        <p:cond delay="0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966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966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966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966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966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966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966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966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966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966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966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966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966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966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966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966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966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966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966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966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966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966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96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96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96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966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966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966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966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966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966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966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966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966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966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966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4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966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5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966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966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7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966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966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9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966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966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1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966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9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9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9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0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966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1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966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966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3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966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966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5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966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966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7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966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966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966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0.0  E" pathEditMode="relative" ptsTypes="">
                                      <p:cBhvr>
                                        <p:cTn id="104" dur="2000" spd="-100000" fill="hold"/>
                                        <p:tgtEl>
                                          <p:spTgt spid="1966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06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1000"/>
                                        <p:tgtEl>
                                          <p:spTgt spid="1966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1000"/>
                                        <p:tgtEl>
                                          <p:spTgt spid="1966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6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1000"/>
                                        <p:tgtEl>
                                          <p:spTgt spid="1966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6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1000"/>
                                        <p:tgtEl>
                                          <p:spTgt spid="1966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1000"/>
                                        <p:tgtEl>
                                          <p:spTgt spid="1966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22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3" dur="500" fill="hold"/>
                                        <p:tgtEl>
                                          <p:spTgt spid="1966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5050"/>
                                      </p:to>
                                    </p:animClr>
                                    <p:set>
                                      <p:cBhvr>
                                        <p:cTn id="124" dur="500" fill="hold"/>
                                        <p:tgtEl>
                                          <p:spTgt spid="1966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5" dur="500" fill="hold"/>
                                        <p:tgtEl>
                                          <p:spTgt spid="1966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6617"/>
                  </p:tgtEl>
                </p:cond>
              </p:nextCondLst>
            </p:seq>
            <p:seq concurrent="1" nextAc="seek">
              <p:cTn id="126" restart="whenNotActive" fill="hold" evtFilter="cancelBubble" nodeType="interactiveSeq">
                <p:stCondLst>
                  <p:cond evt="onClick" delay="0">
                    <p:tgtEl>
                      <p:spTgt spid="1966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7" fill="hold" nodeType="clickPar">
                      <p:stCondLst>
                        <p:cond delay="0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19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1966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1966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4" presetID="10" presetClass="exit" presetSubtype="0" fill="hold" grpId="3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500"/>
                                        <p:tgtEl>
                                          <p:spTgt spid="1966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6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6624"/>
                  </p:tgtEl>
                </p:cond>
              </p:nextCondLst>
            </p:seq>
            <p:seq concurrent="1" nextAc="seek">
              <p:cTn id="137" restart="whenNotActive" fill="hold" evtFilter="cancelBubble" nodeType="interactiveSeq">
                <p:stCondLst>
                  <p:cond evt="onClick" delay="0">
                    <p:tgtEl>
                      <p:spTgt spid="1966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8" fill="hold" nodeType="clickPar">
                      <p:stCondLst>
                        <p:cond delay="0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19" presetClass="entr" presetSubtype="1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1966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1966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5" presetID="10" presetClass="exit" presetSubtype="0" fill="hold" grpId="5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500"/>
                                        <p:tgtEl>
                                          <p:spTgt spid="1966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6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6625"/>
                  </p:tgtEl>
                </p:cond>
              </p:nextCondLst>
            </p:seq>
            <p:seq concurrent="1" nextAc="seek">
              <p:cTn id="148" restart="whenNotActive" fill="hold" evtFilter="cancelBubble" nodeType="interactiveSeq">
                <p:stCondLst>
                  <p:cond evt="onClick" delay="0">
                    <p:tgtEl>
                      <p:spTgt spid="1966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9" fill="hold" nodeType="clickPar">
                      <p:stCondLst>
                        <p:cond delay="0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196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6" dur="500"/>
                                        <p:tgtEl>
                                          <p:spTgt spid="19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6626"/>
                  </p:tgtEl>
                </p:cond>
              </p:nextCondLst>
            </p:seq>
            <p:seq concurrent="1" nextAc="seek">
              <p:cTn id="157" restart="whenNotActive" fill="hold" evtFilter="cancelBubble" nodeType="interactiveSeq">
                <p:stCondLst>
                  <p:cond evt="onClick" delay="0">
                    <p:tgtEl>
                      <p:spTgt spid="1966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8" fill="hold" nodeType="clickPar">
                      <p:stCondLst>
                        <p:cond delay="0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49" presetClass="entr" presetSubtype="0" decel="10000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1966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1966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1966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196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67" presetID="10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8" dur="500"/>
                                        <p:tgtEl>
                                          <p:spTgt spid="1966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6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6612"/>
                  </p:tgtEl>
                </p:cond>
              </p:nextCondLst>
            </p:seq>
          </p:childTnLst>
        </p:cTn>
      </p:par>
    </p:tnLst>
    <p:bldLst>
      <p:bldP spid="196615" grpId="0" animBg="1"/>
      <p:bldP spid="196615" grpId="1" animBg="1"/>
      <p:bldP spid="196615" grpId="2" animBg="1"/>
      <p:bldP spid="196615" grpId="3" animBg="1"/>
      <p:bldP spid="196615" grpId="4" animBg="1"/>
      <p:bldP spid="196615" grpId="5" animBg="1"/>
      <p:bldP spid="196616" grpId="0" animBg="1"/>
      <p:bldP spid="196616" grpId="1" animBg="1"/>
      <p:bldP spid="196617" grpId="0" animBg="1"/>
      <p:bldP spid="196619" grpId="0" animBg="1"/>
      <p:bldP spid="196619" grpId="1" animBg="1"/>
      <p:bldP spid="196620" grpId="0" animBg="1"/>
      <p:bldP spid="196620" grpId="1" animBg="1"/>
      <p:bldP spid="196628" grpId="0" animBg="1"/>
      <p:bldP spid="196628" grpId="1" animBg="1"/>
      <p:bldP spid="196630" grpId="0" animBg="1"/>
      <p:bldP spid="196630" grpId="1" animBg="1"/>
      <p:bldP spid="196631" grpId="0" animBg="1"/>
      <p:bldP spid="196631" grpId="1" animBg="1"/>
      <p:bldP spid="196632" grpId="0" animBg="1"/>
      <p:bldP spid="196632" grpId="1" animBg="1"/>
      <p:bldP spid="19663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34000" y="76200"/>
            <a:ext cx="4572000" cy="870919"/>
          </a:xfrm>
          <a:prstGeom prst="rect">
            <a:avLst/>
          </a:prstGeom>
        </p:spPr>
        <p:txBody>
          <a:bodyPr wrap="square" lIns="39534" tIns="19768" rIns="39534" bIns="19768">
            <a:spAutoFit/>
          </a:bodyPr>
          <a:lstStyle/>
          <a:p>
            <a:pPr lvl="0" algn="ctr"/>
            <a:r>
              <a:rPr lang="ru-RU" sz="5400" b="1" spc="39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План урока</a:t>
            </a:r>
            <a:endParaRPr lang="ru-RU" sz="5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Блок-схема: несколько документов 19"/>
          <p:cNvSpPr/>
          <p:nvPr/>
        </p:nvSpPr>
        <p:spPr>
          <a:xfrm>
            <a:off x="1295400" y="1219200"/>
            <a:ext cx="4399941" cy="2306888"/>
          </a:xfrm>
          <a:prstGeom prst="flowChartMultidocumen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Повторение пройденного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uz-Latn-UZ" dirty="0"/>
          </a:p>
        </p:txBody>
      </p:sp>
      <p:sp>
        <p:nvSpPr>
          <p:cNvPr id="21" name="Блок-схема: несколько документов 20"/>
          <p:cNvSpPr/>
          <p:nvPr/>
        </p:nvSpPr>
        <p:spPr>
          <a:xfrm>
            <a:off x="8001000" y="1661518"/>
            <a:ext cx="5029200" cy="2529482"/>
          </a:xfrm>
          <a:prstGeom prst="flowChartMultidocumen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Третий признак 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равенства 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треугольников</a:t>
            </a:r>
            <a:endParaRPr lang="uz-Latn-UZ" dirty="0"/>
          </a:p>
        </p:txBody>
      </p:sp>
      <p:sp>
        <p:nvSpPr>
          <p:cNvPr id="22" name="Блок-схема: несколько документов 21"/>
          <p:cNvSpPr/>
          <p:nvPr/>
        </p:nvSpPr>
        <p:spPr>
          <a:xfrm>
            <a:off x="3121447" y="4419600"/>
            <a:ext cx="4399941" cy="2306888"/>
          </a:xfrm>
          <a:prstGeom prst="flowChartMultidocumen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Решение 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задач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Блок-схема: несколько документов 22"/>
          <p:cNvSpPr/>
          <p:nvPr/>
        </p:nvSpPr>
        <p:spPr>
          <a:xfrm>
            <a:off x="8915400" y="4953000"/>
            <a:ext cx="4399941" cy="2306888"/>
          </a:xfrm>
          <a:prstGeom prst="flowChartMultidocumen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Задания для закрепления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uz-Latn-UZ" dirty="0"/>
          </a:p>
        </p:txBody>
      </p:sp>
    </p:spTree>
    <p:extLst>
      <p:ext uri="{BB962C8B-B14F-4D97-AF65-F5344CB8AC3E}">
        <p14:creationId xmlns:p14="http://schemas.microsoft.com/office/powerpoint/2010/main" val="157682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37" name="Freeform 22"/>
          <p:cNvSpPr>
            <a:spLocks/>
          </p:cNvSpPr>
          <p:nvPr/>
        </p:nvSpPr>
        <p:spPr bwMode="auto">
          <a:xfrm flipH="1">
            <a:off x="6149420" y="4434840"/>
            <a:ext cx="553720" cy="198120"/>
          </a:xfrm>
          <a:custGeom>
            <a:avLst/>
            <a:gdLst>
              <a:gd name="T0" fmla="*/ 0 w 218"/>
              <a:gd name="T1" fmla="*/ 0 h 104"/>
              <a:gd name="T2" fmla="*/ 2147483646 w 218"/>
              <a:gd name="T3" fmla="*/ 2147483646 h 104"/>
              <a:gd name="T4" fmla="*/ 0 60000 65536"/>
              <a:gd name="T5" fmla="*/ 0 60000 65536"/>
              <a:gd name="T6" fmla="*/ 0 w 218"/>
              <a:gd name="T7" fmla="*/ 0 h 104"/>
              <a:gd name="T8" fmla="*/ 218 w 218"/>
              <a:gd name="T9" fmla="*/ 104 h 10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8" h="104">
                <a:moveTo>
                  <a:pt x="0" y="0"/>
                </a:moveTo>
                <a:lnTo>
                  <a:pt x="218" y="104"/>
                </a:lnTo>
              </a:path>
            </a:pathLst>
          </a:cu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4818" name="Text Box 5"/>
          <p:cNvSpPr txBox="1">
            <a:spLocks noChangeArrowheads="1"/>
          </p:cNvSpPr>
          <p:nvPr/>
        </p:nvSpPr>
        <p:spPr bwMode="auto">
          <a:xfrm>
            <a:off x="488735" y="663507"/>
            <a:ext cx="7345226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ru-RU" sz="3400" b="1" dirty="0">
                <a:latin typeface="Arial" pitchFamily="34" charset="0"/>
                <a:cs typeface="Arial" pitchFamily="34" charset="0"/>
              </a:rPr>
              <a:t>Дано:  АВ = СВ,        </a:t>
            </a:r>
            <a:r>
              <a:rPr lang="ru-RU" sz="3400" b="1" dirty="0" smtClean="0"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sz="3400" b="1" dirty="0" smtClean="0">
                <a:latin typeface="Arial" pitchFamily="34" charset="0"/>
                <a:cs typeface="Arial" pitchFamily="34" charset="0"/>
              </a:rPr>
              <a:t>А =</a:t>
            </a:r>
            <a:r>
              <a:rPr lang="ru-RU" sz="3400" b="1" dirty="0" smtClean="0"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sz="3400" b="1" dirty="0" smtClean="0">
                <a:latin typeface="Arial" pitchFamily="34" charset="0"/>
                <a:cs typeface="Arial" pitchFamily="34" charset="0"/>
              </a:rPr>
              <a:t>С</a:t>
            </a:r>
            <a:endParaRPr lang="ru-RU" sz="3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820" name="Text Box 6"/>
          <p:cNvSpPr txBox="1">
            <a:spLocks noChangeArrowheads="1"/>
          </p:cNvSpPr>
          <p:nvPr/>
        </p:nvSpPr>
        <p:spPr bwMode="auto">
          <a:xfrm>
            <a:off x="444621" y="1307284"/>
            <a:ext cx="4439682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400" b="1" dirty="0">
                <a:latin typeface="Arial" pitchFamily="34" charset="0"/>
                <a:cs typeface="Arial" pitchFamily="34" charset="0"/>
              </a:rPr>
              <a:t>Доказать:  А</a:t>
            </a:r>
            <a:r>
              <a:rPr lang="en-US" sz="3400" b="1" dirty="0">
                <a:latin typeface="Arial" pitchFamily="34" charset="0"/>
                <a:cs typeface="Arial" pitchFamily="34" charset="0"/>
              </a:rPr>
              <a:t>N</a:t>
            </a:r>
            <a:r>
              <a:rPr lang="ru-RU" sz="3400" b="1" dirty="0">
                <a:latin typeface="Arial" pitchFamily="34" charset="0"/>
                <a:cs typeface="Arial" pitchFamily="34" charset="0"/>
              </a:rPr>
              <a:t> = С</a:t>
            </a:r>
            <a:r>
              <a:rPr lang="en-US" sz="3400" b="1" dirty="0">
                <a:latin typeface="Arial" pitchFamily="34" charset="0"/>
                <a:cs typeface="Arial" pitchFamily="34" charset="0"/>
              </a:rPr>
              <a:t>M</a:t>
            </a:r>
            <a:endParaRPr lang="ru-RU" sz="3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0957" name="Freeform 13"/>
          <p:cNvSpPr>
            <a:spLocks/>
          </p:cNvSpPr>
          <p:nvPr/>
        </p:nvSpPr>
        <p:spPr bwMode="auto">
          <a:xfrm>
            <a:off x="1724662" y="2499360"/>
            <a:ext cx="5367019" cy="4615816"/>
          </a:xfrm>
          <a:custGeom>
            <a:avLst/>
            <a:gdLst>
              <a:gd name="T0" fmla="*/ 0 w 2113"/>
              <a:gd name="T1" fmla="*/ 2147483646 h 2423"/>
              <a:gd name="T2" fmla="*/ 2147483646 w 2113"/>
              <a:gd name="T3" fmla="*/ 0 h 2423"/>
              <a:gd name="T4" fmla="*/ 2147483646 w 2113"/>
              <a:gd name="T5" fmla="*/ 2147483646 h 2423"/>
              <a:gd name="T6" fmla="*/ 0 w 2113"/>
              <a:gd name="T7" fmla="*/ 2147483646 h 2423"/>
              <a:gd name="T8" fmla="*/ 0 60000 65536"/>
              <a:gd name="T9" fmla="*/ 0 60000 65536"/>
              <a:gd name="T10" fmla="*/ 0 60000 65536"/>
              <a:gd name="T11" fmla="*/ 0 60000 65536"/>
              <a:gd name="T12" fmla="*/ 0 w 2113"/>
              <a:gd name="T13" fmla="*/ 0 h 2423"/>
              <a:gd name="T14" fmla="*/ 2113 w 2113"/>
              <a:gd name="T15" fmla="*/ 2423 h 242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13" h="2423">
                <a:moveTo>
                  <a:pt x="0" y="2423"/>
                </a:moveTo>
                <a:lnTo>
                  <a:pt x="1313" y="0"/>
                </a:lnTo>
                <a:lnTo>
                  <a:pt x="2113" y="1696"/>
                </a:lnTo>
                <a:lnTo>
                  <a:pt x="0" y="2423"/>
                </a:lnTo>
                <a:close/>
              </a:path>
            </a:pathLst>
          </a:custGeom>
          <a:noFill/>
          <a:ln w="57150">
            <a:solidFill>
              <a:srgbClr val="000099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0958" name="Freeform 14"/>
          <p:cNvSpPr>
            <a:spLocks/>
          </p:cNvSpPr>
          <p:nvPr/>
        </p:nvSpPr>
        <p:spPr bwMode="auto">
          <a:xfrm rot="21592034" flipH="1">
            <a:off x="2819400" y="2470786"/>
            <a:ext cx="5184141" cy="4751070"/>
          </a:xfrm>
          <a:custGeom>
            <a:avLst/>
            <a:gdLst>
              <a:gd name="T0" fmla="*/ 0 w 1996"/>
              <a:gd name="T1" fmla="*/ 2147483646 h 2494"/>
              <a:gd name="T2" fmla="*/ 2147483646 w 1996"/>
              <a:gd name="T3" fmla="*/ 0 h 2494"/>
              <a:gd name="T4" fmla="*/ 2147483646 w 1996"/>
              <a:gd name="T5" fmla="*/ 2147483646 h 2494"/>
              <a:gd name="T6" fmla="*/ 0 w 1996"/>
              <a:gd name="T7" fmla="*/ 2147483646 h 2494"/>
              <a:gd name="T8" fmla="*/ 0 60000 65536"/>
              <a:gd name="T9" fmla="*/ 0 60000 65536"/>
              <a:gd name="T10" fmla="*/ 0 60000 65536"/>
              <a:gd name="T11" fmla="*/ 0 60000 65536"/>
              <a:gd name="T12" fmla="*/ 0 w 1996"/>
              <a:gd name="T13" fmla="*/ 0 h 2494"/>
              <a:gd name="T14" fmla="*/ 1996 w 1996"/>
              <a:gd name="T15" fmla="*/ 2494 h 249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96" h="2494">
                <a:moveTo>
                  <a:pt x="0" y="2494"/>
                </a:moveTo>
                <a:lnTo>
                  <a:pt x="1134" y="0"/>
                </a:lnTo>
                <a:lnTo>
                  <a:pt x="1996" y="1632"/>
                </a:lnTo>
                <a:lnTo>
                  <a:pt x="0" y="2494"/>
                </a:lnTo>
                <a:close/>
              </a:path>
            </a:pathLst>
          </a:custGeom>
          <a:noFill/>
          <a:ln w="57150">
            <a:solidFill>
              <a:srgbClr val="000099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4824" name="Text Box 15"/>
          <p:cNvSpPr txBox="1">
            <a:spLocks noChangeArrowheads="1"/>
          </p:cNvSpPr>
          <p:nvPr/>
        </p:nvSpPr>
        <p:spPr bwMode="auto">
          <a:xfrm>
            <a:off x="977902" y="6793230"/>
            <a:ext cx="634089" cy="7474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000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34825" name="Text Box 16"/>
          <p:cNvSpPr txBox="1">
            <a:spLocks noChangeArrowheads="1"/>
          </p:cNvSpPr>
          <p:nvPr/>
        </p:nvSpPr>
        <p:spPr bwMode="auto">
          <a:xfrm>
            <a:off x="5125720" y="2040256"/>
            <a:ext cx="634089" cy="7474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4000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B</a:t>
            </a:r>
            <a:endParaRPr lang="ru-RU" sz="4000" b="1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826" name="Text Box 17"/>
          <p:cNvSpPr txBox="1">
            <a:spLocks noChangeArrowheads="1"/>
          </p:cNvSpPr>
          <p:nvPr/>
        </p:nvSpPr>
        <p:spPr bwMode="auto">
          <a:xfrm>
            <a:off x="7891782" y="6880860"/>
            <a:ext cx="634089" cy="7474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4000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C</a:t>
            </a:r>
            <a:endParaRPr lang="ru-RU" sz="4000" b="1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827" name="Text Box 18"/>
          <p:cNvSpPr txBox="1">
            <a:spLocks noChangeArrowheads="1"/>
          </p:cNvSpPr>
          <p:nvPr/>
        </p:nvSpPr>
        <p:spPr bwMode="auto">
          <a:xfrm>
            <a:off x="2131061" y="5151120"/>
            <a:ext cx="691797" cy="7474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4000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M</a:t>
            </a:r>
            <a:endParaRPr lang="ru-RU" sz="4000" b="1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828" name="Text Box 19"/>
          <p:cNvSpPr txBox="1">
            <a:spLocks noChangeArrowheads="1"/>
          </p:cNvSpPr>
          <p:nvPr/>
        </p:nvSpPr>
        <p:spPr bwMode="auto">
          <a:xfrm>
            <a:off x="7084062" y="5324476"/>
            <a:ext cx="634089" cy="7474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4000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N</a:t>
            </a:r>
            <a:endParaRPr lang="ru-RU" sz="4000" b="1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829" name="Freeform 24"/>
          <p:cNvSpPr>
            <a:spLocks/>
          </p:cNvSpPr>
          <p:nvPr/>
        </p:nvSpPr>
        <p:spPr bwMode="auto">
          <a:xfrm rot="-4596620">
            <a:off x="7496811" y="6774180"/>
            <a:ext cx="251460" cy="304800"/>
          </a:xfrm>
          <a:custGeom>
            <a:avLst/>
            <a:gdLst>
              <a:gd name="T0" fmla="*/ 0 w 132"/>
              <a:gd name="T1" fmla="*/ 0 h 120"/>
              <a:gd name="T2" fmla="*/ 2147483646 w 132"/>
              <a:gd name="T3" fmla="*/ 2147483646 h 120"/>
              <a:gd name="T4" fmla="*/ 2147483646 w 132"/>
              <a:gd name="T5" fmla="*/ 2147483646 h 120"/>
              <a:gd name="T6" fmla="*/ 0 60000 65536"/>
              <a:gd name="T7" fmla="*/ 0 60000 65536"/>
              <a:gd name="T8" fmla="*/ 0 60000 65536"/>
              <a:gd name="T9" fmla="*/ 0 w 132"/>
              <a:gd name="T10" fmla="*/ 0 h 120"/>
              <a:gd name="T11" fmla="*/ 132 w 132"/>
              <a:gd name="T12" fmla="*/ 120 h 12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2" h="120">
                <a:moveTo>
                  <a:pt x="0" y="0"/>
                </a:moveTo>
                <a:cubicBezTo>
                  <a:pt x="17" y="4"/>
                  <a:pt x="80" y="4"/>
                  <a:pt x="102" y="24"/>
                </a:cubicBezTo>
                <a:cubicBezTo>
                  <a:pt x="124" y="44"/>
                  <a:pt x="126" y="100"/>
                  <a:pt x="132" y="120"/>
                </a:cubicBezTo>
              </a:path>
            </a:pathLst>
          </a:custGeom>
          <a:noFill/>
          <a:ln w="57150">
            <a:solidFill>
              <a:srgbClr val="000099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4830" name="Line 30"/>
          <p:cNvSpPr>
            <a:spLocks noChangeShapeType="1"/>
          </p:cNvSpPr>
          <p:nvPr/>
        </p:nvSpPr>
        <p:spPr bwMode="auto">
          <a:xfrm>
            <a:off x="7084061" y="5669280"/>
            <a:ext cx="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4831" name="Freeform 31"/>
          <p:cNvSpPr>
            <a:spLocks/>
          </p:cNvSpPr>
          <p:nvPr/>
        </p:nvSpPr>
        <p:spPr bwMode="auto">
          <a:xfrm>
            <a:off x="5013961" y="5730241"/>
            <a:ext cx="2077720" cy="537210"/>
          </a:xfrm>
          <a:custGeom>
            <a:avLst/>
            <a:gdLst>
              <a:gd name="T0" fmla="*/ 2147483646 w 818"/>
              <a:gd name="T1" fmla="*/ 0 h 282"/>
              <a:gd name="T2" fmla="*/ 0 w 818"/>
              <a:gd name="T3" fmla="*/ 2147483646 h 282"/>
              <a:gd name="T4" fmla="*/ 0 60000 65536"/>
              <a:gd name="T5" fmla="*/ 0 60000 65536"/>
              <a:gd name="T6" fmla="*/ 0 w 818"/>
              <a:gd name="T7" fmla="*/ 0 h 282"/>
              <a:gd name="T8" fmla="*/ 818 w 818"/>
              <a:gd name="T9" fmla="*/ 282 h 28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18" h="282">
                <a:moveTo>
                  <a:pt x="818" y="0"/>
                </a:moveTo>
                <a:lnTo>
                  <a:pt x="0" y="282"/>
                </a:lnTo>
              </a:path>
            </a:pathLst>
          </a:custGeom>
          <a:noFill/>
          <a:ln w="5715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4834" name="Freeform 21"/>
          <p:cNvSpPr>
            <a:spLocks/>
          </p:cNvSpPr>
          <p:nvPr/>
        </p:nvSpPr>
        <p:spPr bwMode="auto">
          <a:xfrm>
            <a:off x="3167382" y="4632960"/>
            <a:ext cx="553720" cy="198120"/>
          </a:xfrm>
          <a:custGeom>
            <a:avLst/>
            <a:gdLst>
              <a:gd name="T0" fmla="*/ 0 w 218"/>
              <a:gd name="T1" fmla="*/ 0 h 104"/>
              <a:gd name="T2" fmla="*/ 2147483646 w 218"/>
              <a:gd name="T3" fmla="*/ 2147483646 h 104"/>
              <a:gd name="T4" fmla="*/ 0 60000 65536"/>
              <a:gd name="T5" fmla="*/ 0 60000 65536"/>
              <a:gd name="T6" fmla="*/ 0 w 218"/>
              <a:gd name="T7" fmla="*/ 0 h 104"/>
              <a:gd name="T8" fmla="*/ 218 w 218"/>
              <a:gd name="T9" fmla="*/ 104 h 10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8" h="104">
                <a:moveTo>
                  <a:pt x="0" y="0"/>
                </a:moveTo>
                <a:lnTo>
                  <a:pt x="218" y="104"/>
                </a:lnTo>
              </a:path>
            </a:pathLst>
          </a:cu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4777742" y="2783206"/>
            <a:ext cx="502920" cy="173354"/>
            <a:chOff x="1881" y="1461"/>
            <a:chExt cx="198" cy="91"/>
          </a:xfrm>
        </p:grpSpPr>
        <p:sp>
          <p:nvSpPr>
            <p:cNvPr id="34838" name="Freeform 26"/>
            <p:cNvSpPr>
              <a:spLocks/>
            </p:cNvSpPr>
            <p:nvPr/>
          </p:nvSpPr>
          <p:spPr bwMode="auto">
            <a:xfrm>
              <a:off x="1911" y="1461"/>
              <a:ext cx="150" cy="38"/>
            </a:xfrm>
            <a:custGeom>
              <a:avLst/>
              <a:gdLst>
                <a:gd name="T0" fmla="*/ 150 w 150"/>
                <a:gd name="T1" fmla="*/ 0 h 38"/>
                <a:gd name="T2" fmla="*/ 73 w 150"/>
                <a:gd name="T3" fmla="*/ 38 h 38"/>
                <a:gd name="T4" fmla="*/ 0 w 150"/>
                <a:gd name="T5" fmla="*/ 0 h 38"/>
                <a:gd name="T6" fmla="*/ 0 60000 65536"/>
                <a:gd name="T7" fmla="*/ 0 60000 65536"/>
                <a:gd name="T8" fmla="*/ 0 60000 65536"/>
                <a:gd name="T9" fmla="*/ 0 w 150"/>
                <a:gd name="T10" fmla="*/ 0 h 38"/>
                <a:gd name="T11" fmla="*/ 150 w 150"/>
                <a:gd name="T12" fmla="*/ 38 h 3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0" h="38">
                  <a:moveTo>
                    <a:pt x="150" y="0"/>
                  </a:moveTo>
                  <a:cubicBezTo>
                    <a:pt x="137" y="5"/>
                    <a:pt x="98" y="38"/>
                    <a:pt x="73" y="38"/>
                  </a:cubicBezTo>
                  <a:cubicBezTo>
                    <a:pt x="48" y="38"/>
                    <a:pt x="15" y="8"/>
                    <a:pt x="0" y="0"/>
                  </a:cubicBezTo>
                </a:path>
              </a:pathLst>
            </a:custGeom>
            <a:noFill/>
            <a:ln w="57150">
              <a:solidFill>
                <a:srgbClr val="000099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39" name="Freeform 27"/>
            <p:cNvSpPr>
              <a:spLocks/>
            </p:cNvSpPr>
            <p:nvPr/>
          </p:nvSpPr>
          <p:spPr bwMode="auto">
            <a:xfrm>
              <a:off x="1881" y="1503"/>
              <a:ext cx="198" cy="49"/>
            </a:xfrm>
            <a:custGeom>
              <a:avLst/>
              <a:gdLst>
                <a:gd name="T0" fmla="*/ 198 w 198"/>
                <a:gd name="T1" fmla="*/ 6 h 49"/>
                <a:gd name="T2" fmla="*/ 96 w 198"/>
                <a:gd name="T3" fmla="*/ 48 h 49"/>
                <a:gd name="T4" fmla="*/ 0 w 198"/>
                <a:gd name="T5" fmla="*/ 0 h 49"/>
                <a:gd name="T6" fmla="*/ 0 60000 65536"/>
                <a:gd name="T7" fmla="*/ 0 60000 65536"/>
                <a:gd name="T8" fmla="*/ 0 60000 65536"/>
                <a:gd name="T9" fmla="*/ 0 w 198"/>
                <a:gd name="T10" fmla="*/ 0 h 49"/>
                <a:gd name="T11" fmla="*/ 198 w 198"/>
                <a:gd name="T12" fmla="*/ 49 h 4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8" h="49">
                  <a:moveTo>
                    <a:pt x="198" y="6"/>
                  </a:moveTo>
                  <a:cubicBezTo>
                    <a:pt x="181" y="13"/>
                    <a:pt x="129" y="49"/>
                    <a:pt x="96" y="48"/>
                  </a:cubicBezTo>
                  <a:cubicBezTo>
                    <a:pt x="63" y="47"/>
                    <a:pt x="20" y="10"/>
                    <a:pt x="0" y="0"/>
                  </a:cubicBezTo>
                </a:path>
              </a:pathLst>
            </a:custGeom>
            <a:noFill/>
            <a:ln w="57150">
              <a:solidFill>
                <a:srgbClr val="000099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10976" name="Freeform 32"/>
          <p:cNvSpPr>
            <a:spLocks/>
          </p:cNvSpPr>
          <p:nvPr/>
        </p:nvSpPr>
        <p:spPr bwMode="auto">
          <a:xfrm>
            <a:off x="3446782" y="2524126"/>
            <a:ext cx="5367019" cy="4615814"/>
          </a:xfrm>
          <a:custGeom>
            <a:avLst/>
            <a:gdLst>
              <a:gd name="T0" fmla="*/ 0 w 2113"/>
              <a:gd name="T1" fmla="*/ 2147483646 h 2423"/>
              <a:gd name="T2" fmla="*/ 2147483646 w 2113"/>
              <a:gd name="T3" fmla="*/ 0 h 2423"/>
              <a:gd name="T4" fmla="*/ 2147483646 w 2113"/>
              <a:gd name="T5" fmla="*/ 2147483646 h 2423"/>
              <a:gd name="T6" fmla="*/ 0 w 2113"/>
              <a:gd name="T7" fmla="*/ 2147483646 h 2423"/>
              <a:gd name="T8" fmla="*/ 0 60000 65536"/>
              <a:gd name="T9" fmla="*/ 0 60000 65536"/>
              <a:gd name="T10" fmla="*/ 0 60000 65536"/>
              <a:gd name="T11" fmla="*/ 0 60000 65536"/>
              <a:gd name="T12" fmla="*/ 0 w 2113"/>
              <a:gd name="T13" fmla="*/ 0 h 2423"/>
              <a:gd name="T14" fmla="*/ 2113 w 2113"/>
              <a:gd name="T15" fmla="*/ 2423 h 242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13" h="2423">
                <a:moveTo>
                  <a:pt x="0" y="2423"/>
                </a:moveTo>
                <a:lnTo>
                  <a:pt x="1313" y="0"/>
                </a:lnTo>
                <a:lnTo>
                  <a:pt x="2113" y="1696"/>
                </a:lnTo>
                <a:lnTo>
                  <a:pt x="0" y="2423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57150">
            <a:solidFill>
              <a:srgbClr val="000099"/>
            </a:solidFill>
            <a:round/>
            <a:headEnd type="none" w="sm" len="sm"/>
            <a:tailEnd type="none" w="sm" len="sm"/>
          </a:ln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 Box 30"/>
          <p:cNvSpPr txBox="1">
            <a:spLocks noChangeArrowheads="1"/>
          </p:cNvSpPr>
          <p:nvPr/>
        </p:nvSpPr>
        <p:spPr bwMode="auto">
          <a:xfrm>
            <a:off x="9359205" y="621389"/>
            <a:ext cx="4236742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Доказательство:</a:t>
            </a:r>
            <a:endParaRPr kumimoji="0" lang="ru-RU" sz="3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 Box 30"/>
          <p:cNvSpPr txBox="1">
            <a:spLocks noChangeArrowheads="1"/>
          </p:cNvSpPr>
          <p:nvPr/>
        </p:nvSpPr>
        <p:spPr bwMode="auto">
          <a:xfrm>
            <a:off x="7503612" y="1307284"/>
            <a:ext cx="6833286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Рассмотрим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uz-Latn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BN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uz-Latn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CBM</a:t>
            </a:r>
            <a:endParaRPr kumimoji="0" lang="ru-RU" sz="3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 Box 28"/>
          <p:cNvSpPr txBox="1">
            <a:spLocks noChangeArrowheads="1"/>
          </p:cNvSpPr>
          <p:nvPr/>
        </p:nvSpPr>
        <p:spPr bwMode="auto">
          <a:xfrm>
            <a:off x="8799805" y="3865889"/>
            <a:ext cx="4760283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/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3) </a:t>
            </a:r>
            <a:r>
              <a:rPr lang="uz-Cyrl-UZ" sz="3600" b="1" dirty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∠ </a:t>
            </a:r>
            <a:r>
              <a:rPr lang="uz-Latn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B </a:t>
            </a:r>
            <a:r>
              <a:rPr kumimoji="0" lang="en-US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uz-Cyrl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  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общ</a:t>
            </a:r>
            <a:r>
              <a:rPr kumimoji="0" lang="uz-Cyrl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ий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угол</a:t>
            </a:r>
            <a:endParaRPr kumimoji="0" lang="ru-RU" sz="3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 Box 29"/>
          <p:cNvSpPr txBox="1">
            <a:spLocks noChangeArrowheads="1"/>
          </p:cNvSpPr>
          <p:nvPr/>
        </p:nvSpPr>
        <p:spPr bwMode="auto">
          <a:xfrm>
            <a:off x="7639603" y="2143309"/>
            <a:ext cx="6908277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uz-Latn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AB=CB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по </a:t>
            </a:r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условию </a:t>
            </a:r>
          </a:p>
        </p:txBody>
      </p:sp>
      <p:sp>
        <p:nvSpPr>
          <p:cNvPr id="28" name="Text Box 32"/>
          <p:cNvSpPr txBox="1">
            <a:spLocks noChangeArrowheads="1"/>
          </p:cNvSpPr>
          <p:nvPr/>
        </p:nvSpPr>
        <p:spPr bwMode="auto">
          <a:xfrm>
            <a:off x="7757751" y="3008952"/>
            <a:ext cx="547355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/>
            <a:r>
              <a:rPr kumimoji="0" lang="uz-Cyrl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2)</a:t>
            </a:r>
            <a:r>
              <a:rPr kumimoji="0" lang="uz-Latn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kumimoji="0" lang="uz-Latn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A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=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kumimoji="0" lang="uz-Latn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C </a:t>
            </a:r>
            <a:r>
              <a:rPr kumimoji="0" lang="uz-Cyrl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 по условию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endParaRPr kumimoji="0" lang="ru-RU" sz="3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 Box 18"/>
          <p:cNvSpPr txBox="1">
            <a:spLocks noChangeArrowheads="1"/>
          </p:cNvSpPr>
          <p:nvPr/>
        </p:nvSpPr>
        <p:spPr bwMode="auto">
          <a:xfrm>
            <a:off x="9144000" y="4763876"/>
            <a:ext cx="5115370" cy="26161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по 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признаку</a:t>
            </a:r>
            <a:r>
              <a:rPr lang="en-US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Cyrl-UZ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УСУ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 </a:t>
            </a:r>
          </a:p>
          <a:p>
            <a:pPr algn="ctr"/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АВ</a:t>
            </a:r>
            <a:r>
              <a:rPr lang="en-US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=</a:t>
            </a:r>
            <a:r>
              <a:rPr lang="ru-RU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en-US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BM</a:t>
            </a:r>
            <a:r>
              <a:rPr lang="ru-RU" b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, следовательно,</a:t>
            </a:r>
            <a:endParaRPr lang="ru-RU" b="1" dirty="0" smtClean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uz-Latn-UZ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AN=CM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833" name="Line 33"/>
          <p:cNvSpPr>
            <a:spLocks noChangeShapeType="1"/>
          </p:cNvSpPr>
          <p:nvPr/>
        </p:nvSpPr>
        <p:spPr bwMode="auto">
          <a:xfrm>
            <a:off x="2821942" y="5583556"/>
            <a:ext cx="2189480" cy="691514"/>
          </a:xfrm>
          <a:prstGeom prst="line">
            <a:avLst/>
          </a:prstGeom>
          <a:noFill/>
          <a:ln w="5715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593384" y="0"/>
            <a:ext cx="2159309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Задача 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8525871" y="1326732"/>
            <a:ext cx="54102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6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Если</a:t>
            </a:r>
            <a:r>
              <a:rPr lang="uk-UA" sz="36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сторона и прилежащие к ней углы одного треугольника равны стороне и </a:t>
            </a:r>
            <a:r>
              <a:rPr lang="ru-RU" sz="36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прилежащим к </a:t>
            </a:r>
            <a:r>
              <a:rPr lang="ru-RU" sz="36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ней углам другого треугольника, </a:t>
            </a:r>
            <a:r>
              <a:rPr lang="uk-UA" sz="36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то </a:t>
            </a:r>
            <a:r>
              <a:rPr lang="ru-RU" sz="36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такие треугольники равны</a:t>
            </a:r>
          </a:p>
        </p:txBody>
      </p:sp>
      <p:sp>
        <p:nvSpPr>
          <p:cNvPr id="34835" name="Freeform 23"/>
          <p:cNvSpPr>
            <a:spLocks/>
          </p:cNvSpPr>
          <p:nvPr/>
        </p:nvSpPr>
        <p:spPr bwMode="auto">
          <a:xfrm>
            <a:off x="1973581" y="6726556"/>
            <a:ext cx="335280" cy="228600"/>
          </a:xfrm>
          <a:custGeom>
            <a:avLst/>
            <a:gdLst>
              <a:gd name="T0" fmla="*/ 0 w 132"/>
              <a:gd name="T1" fmla="*/ 0 h 120"/>
              <a:gd name="T2" fmla="*/ 2147483646 w 132"/>
              <a:gd name="T3" fmla="*/ 2147483646 h 120"/>
              <a:gd name="T4" fmla="*/ 2147483646 w 132"/>
              <a:gd name="T5" fmla="*/ 2147483646 h 120"/>
              <a:gd name="T6" fmla="*/ 0 60000 65536"/>
              <a:gd name="T7" fmla="*/ 0 60000 65536"/>
              <a:gd name="T8" fmla="*/ 0 60000 65536"/>
              <a:gd name="T9" fmla="*/ 0 w 132"/>
              <a:gd name="T10" fmla="*/ 0 h 120"/>
              <a:gd name="T11" fmla="*/ 132 w 132"/>
              <a:gd name="T12" fmla="*/ 120 h 12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2" h="120">
                <a:moveTo>
                  <a:pt x="0" y="0"/>
                </a:moveTo>
                <a:cubicBezTo>
                  <a:pt x="17" y="4"/>
                  <a:pt x="80" y="4"/>
                  <a:pt x="102" y="24"/>
                </a:cubicBezTo>
                <a:cubicBezTo>
                  <a:pt x="124" y="44"/>
                  <a:pt x="126" y="100"/>
                  <a:pt x="132" y="120"/>
                </a:cubicBezTo>
              </a:path>
            </a:pathLst>
          </a:custGeom>
          <a:noFill/>
          <a:ln w="57150">
            <a:solidFill>
              <a:srgbClr val="000099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4566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2109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FF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09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2109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2109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109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109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109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109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5.92593E-6 L -0.11807 -5.92593E-6 " pathEditMode="relative" ptsTypes="AA">
                                      <p:cBhvr>
                                        <p:cTn id="83" dur="2000" fill="hold"/>
                                        <p:tgtEl>
                                          <p:spTgt spid="2109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0976" grpId="0" animBg="1"/>
      <p:bldP spid="210976" grpId="1" animBg="1"/>
      <p:bldP spid="28" grpId="0"/>
      <p:bldP spid="29" grpId="0"/>
      <p:bldP spid="32" grpId="0"/>
      <p:bldP spid="32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ChangeArrowheads="1"/>
          </p:cNvSpPr>
          <p:nvPr/>
        </p:nvSpPr>
        <p:spPr bwMode="auto">
          <a:xfrm>
            <a:off x="381000" y="1143000"/>
            <a:ext cx="13997941" cy="579498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lIns="130622" tIns="65311" rIns="130622" bIns="65311">
            <a:spAutoFit/>
          </a:bodyPr>
          <a:lstStyle/>
          <a:p>
            <a:pPr>
              <a:buFont typeface="Wingdings" pitchFamily="2" charset="2"/>
              <a:buNone/>
              <a:defRPr/>
            </a:pPr>
            <a:r>
              <a:rPr lang="en-US" sz="4600" b="1" dirty="0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III</a:t>
            </a:r>
            <a:r>
              <a:rPr lang="ru-RU" sz="4600" b="1" dirty="0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 признак равенства треугольников</a:t>
            </a:r>
            <a:r>
              <a:rPr lang="ru-RU" sz="4600" b="1" dirty="0">
                <a:solidFill>
                  <a:srgbClr val="CC00FF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4600" b="1" dirty="0">
                <a:solidFill>
                  <a:srgbClr val="D60093"/>
                </a:solidFill>
                <a:latin typeface="Arial" pitchFamily="34" charset="0"/>
                <a:cs typeface="Arial" pitchFamily="34" charset="0"/>
              </a:rPr>
              <a:t>                                     </a:t>
            </a:r>
            <a:r>
              <a:rPr lang="ru-RU" sz="4600" b="1" dirty="0" smtClean="0">
                <a:solidFill>
                  <a:srgbClr val="D60093"/>
                </a:solidFill>
                <a:latin typeface="Arial" pitchFamily="34" charset="0"/>
                <a:cs typeface="Arial" pitchFamily="34" charset="0"/>
              </a:rPr>
              <a:t>по </a:t>
            </a:r>
            <a:r>
              <a:rPr lang="ru-RU" sz="4600" b="1" dirty="0">
                <a:solidFill>
                  <a:srgbClr val="D60093"/>
                </a:solidFill>
                <a:latin typeface="Arial" pitchFamily="34" charset="0"/>
                <a:cs typeface="Arial" pitchFamily="34" charset="0"/>
              </a:rPr>
              <a:t>трем </a:t>
            </a:r>
            <a:r>
              <a:rPr lang="ru-RU" sz="4600" b="1" dirty="0" smtClean="0">
                <a:solidFill>
                  <a:srgbClr val="D60093"/>
                </a:solidFill>
                <a:latin typeface="Arial" pitchFamily="34" charset="0"/>
                <a:cs typeface="Arial" pitchFamily="34" charset="0"/>
              </a:rPr>
              <a:t>сторонам (ССС)</a:t>
            </a:r>
            <a:endParaRPr lang="ru-RU" sz="4600" b="1" dirty="0">
              <a:solidFill>
                <a:srgbClr val="D60093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None/>
              <a:defRPr/>
            </a:pPr>
            <a:endParaRPr lang="ru-RU" sz="4600" b="1" dirty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ru-RU" sz="4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Если</a:t>
            </a:r>
            <a:r>
              <a:rPr lang="ru-RU" sz="46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три стороны одного треугольника соответственно равны трем </a:t>
            </a:r>
            <a:r>
              <a:rPr lang="ru-RU" sz="46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сторонам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46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другого </a:t>
            </a:r>
            <a:r>
              <a:rPr lang="ru-RU" sz="46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треугольника, </a:t>
            </a:r>
          </a:p>
          <a:p>
            <a:pPr>
              <a:buFont typeface="Wingdings" pitchFamily="2" charset="2"/>
              <a:buNone/>
              <a:defRPr/>
            </a:pPr>
            <a:endParaRPr lang="ru-RU" sz="4600" b="1" dirty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ru-RU" sz="4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то</a:t>
            </a:r>
            <a:r>
              <a:rPr lang="ru-RU" sz="46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такие треугольники равны. </a:t>
            </a:r>
          </a:p>
        </p:txBody>
      </p:sp>
      <p:sp>
        <p:nvSpPr>
          <p:cNvPr id="191491" name="AutoShape 3"/>
          <p:cNvSpPr>
            <a:spLocks/>
          </p:cNvSpPr>
          <p:nvPr/>
        </p:nvSpPr>
        <p:spPr bwMode="auto">
          <a:xfrm flipH="1">
            <a:off x="9333230" y="6075020"/>
            <a:ext cx="231139" cy="862966"/>
          </a:xfrm>
          <a:prstGeom prst="leftBrace">
            <a:avLst>
              <a:gd name="adj1" fmla="val 41484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 anchor="ctr"/>
          <a:lstStyle/>
          <a:p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91492" name="AutoShape 4"/>
          <p:cNvSpPr>
            <a:spLocks/>
          </p:cNvSpPr>
          <p:nvPr/>
        </p:nvSpPr>
        <p:spPr bwMode="auto">
          <a:xfrm flipH="1">
            <a:off x="12011290" y="3442290"/>
            <a:ext cx="462280" cy="2074546"/>
          </a:xfrm>
          <a:prstGeom prst="leftBrace">
            <a:avLst>
              <a:gd name="adj1" fmla="val 49863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 anchor="ctr"/>
          <a:lstStyle/>
          <a:p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91493" name="Text Box 5"/>
          <p:cNvSpPr txBox="1">
            <a:spLocks noChangeArrowheads="1"/>
          </p:cNvSpPr>
          <p:nvPr/>
        </p:nvSpPr>
        <p:spPr bwMode="auto">
          <a:xfrm>
            <a:off x="12586516" y="3137350"/>
            <a:ext cx="493025" cy="2609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2300" b="1" dirty="0">
                <a:solidFill>
                  <a:srgbClr val="D60093"/>
                </a:solidFill>
                <a:latin typeface="Arial" pitchFamily="34" charset="0"/>
                <a:cs typeface="Arial" pitchFamily="34" charset="0"/>
              </a:rPr>
              <a:t>У</a:t>
            </a:r>
          </a:p>
          <a:p>
            <a:pPr eaLnBrk="1" hangingPunct="1"/>
            <a:r>
              <a:rPr lang="ru-RU" sz="2300" b="1" dirty="0">
                <a:solidFill>
                  <a:srgbClr val="D60093"/>
                </a:solidFill>
                <a:latin typeface="Arial" pitchFamily="34" charset="0"/>
                <a:cs typeface="Arial" pitchFamily="34" charset="0"/>
              </a:rPr>
              <a:t>С</a:t>
            </a:r>
          </a:p>
          <a:p>
            <a:pPr eaLnBrk="1" hangingPunct="1"/>
            <a:r>
              <a:rPr lang="ru-RU" sz="2300" b="1" dirty="0">
                <a:solidFill>
                  <a:srgbClr val="D60093"/>
                </a:solidFill>
                <a:latin typeface="Arial" pitchFamily="34" charset="0"/>
                <a:cs typeface="Arial" pitchFamily="34" charset="0"/>
              </a:rPr>
              <a:t>Л</a:t>
            </a:r>
          </a:p>
          <a:p>
            <a:pPr eaLnBrk="1" hangingPunct="1"/>
            <a:r>
              <a:rPr lang="ru-RU" sz="2300" b="1" dirty="0">
                <a:solidFill>
                  <a:srgbClr val="D60093"/>
                </a:solidFill>
                <a:latin typeface="Arial" pitchFamily="34" charset="0"/>
                <a:cs typeface="Arial" pitchFamily="34" charset="0"/>
              </a:rPr>
              <a:t>О</a:t>
            </a:r>
          </a:p>
          <a:p>
            <a:pPr eaLnBrk="1" hangingPunct="1"/>
            <a:r>
              <a:rPr lang="ru-RU" sz="2300" b="1" dirty="0">
                <a:solidFill>
                  <a:srgbClr val="D60093"/>
                </a:solidFill>
                <a:latin typeface="Arial" pitchFamily="34" charset="0"/>
                <a:cs typeface="Arial" pitchFamily="34" charset="0"/>
              </a:rPr>
              <a:t>В</a:t>
            </a:r>
          </a:p>
          <a:p>
            <a:pPr eaLnBrk="1" hangingPunct="1"/>
            <a:r>
              <a:rPr lang="ru-RU" sz="2300" b="1" dirty="0">
                <a:solidFill>
                  <a:srgbClr val="D60093"/>
                </a:solidFill>
                <a:latin typeface="Arial" pitchFamily="34" charset="0"/>
                <a:cs typeface="Arial" pitchFamily="34" charset="0"/>
              </a:rPr>
              <a:t>И</a:t>
            </a:r>
          </a:p>
          <a:p>
            <a:pPr eaLnBrk="1" hangingPunct="1"/>
            <a:r>
              <a:rPr lang="ru-RU" sz="2300" b="1" dirty="0">
                <a:solidFill>
                  <a:srgbClr val="D60093"/>
                </a:solidFill>
                <a:latin typeface="Arial" pitchFamily="34" charset="0"/>
                <a:cs typeface="Arial" pitchFamily="34" charset="0"/>
              </a:rPr>
              <a:t>Е</a:t>
            </a:r>
          </a:p>
        </p:txBody>
      </p:sp>
      <p:sp>
        <p:nvSpPr>
          <p:cNvPr id="191494" name="Text Box 6"/>
          <p:cNvSpPr txBox="1">
            <a:spLocks noChangeArrowheads="1"/>
          </p:cNvSpPr>
          <p:nvPr/>
        </p:nvSpPr>
        <p:spPr bwMode="auto">
          <a:xfrm>
            <a:off x="9627280" y="6195085"/>
            <a:ext cx="2537751" cy="485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2300" b="1" dirty="0" smtClean="0">
                <a:solidFill>
                  <a:srgbClr val="D60093"/>
                </a:solidFill>
                <a:latin typeface="Arial" pitchFamily="34" charset="0"/>
                <a:cs typeface="Arial" pitchFamily="34" charset="0"/>
              </a:rPr>
              <a:t>ЗАКЛЮЧЕНИЕ</a:t>
            </a:r>
            <a:r>
              <a:rPr lang="ru-RU" sz="23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3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867400" y="74766"/>
            <a:ext cx="2517099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Теорема </a:t>
            </a:r>
            <a:endParaRPr lang="uz-Latn-UZ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014629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1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91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91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91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491" grpId="0" animBg="1"/>
      <p:bldP spid="191492" grpId="0" animBg="1"/>
      <p:bldP spid="191493" grpId="0"/>
      <p:bldP spid="19149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7" name="Freeform 2"/>
          <p:cNvSpPr>
            <a:spLocks/>
          </p:cNvSpPr>
          <p:nvPr/>
        </p:nvSpPr>
        <p:spPr bwMode="auto">
          <a:xfrm>
            <a:off x="1127463" y="2181754"/>
            <a:ext cx="5902960" cy="2093594"/>
          </a:xfrm>
          <a:custGeom>
            <a:avLst/>
            <a:gdLst>
              <a:gd name="T0" fmla="*/ 0 w 2324"/>
              <a:gd name="T1" fmla="*/ 1744662 h 1099"/>
              <a:gd name="T2" fmla="*/ 2305050 w 2324"/>
              <a:gd name="T3" fmla="*/ 0 h 1099"/>
              <a:gd name="T4" fmla="*/ 3689350 w 2324"/>
              <a:gd name="T5" fmla="*/ 1731962 h 1099"/>
              <a:gd name="T6" fmla="*/ 0 w 2324"/>
              <a:gd name="T7" fmla="*/ 1731962 h 1099"/>
              <a:gd name="T8" fmla="*/ 0 60000 65536"/>
              <a:gd name="T9" fmla="*/ 0 60000 65536"/>
              <a:gd name="T10" fmla="*/ 0 60000 65536"/>
              <a:gd name="T11" fmla="*/ 0 60000 65536"/>
              <a:gd name="T12" fmla="*/ 0 w 2324"/>
              <a:gd name="T13" fmla="*/ 0 h 1099"/>
              <a:gd name="T14" fmla="*/ 2324 w 2324"/>
              <a:gd name="T15" fmla="*/ 1099 h 109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324" h="1099">
                <a:moveTo>
                  <a:pt x="0" y="1099"/>
                </a:moveTo>
                <a:lnTo>
                  <a:pt x="1452" y="0"/>
                </a:lnTo>
                <a:lnTo>
                  <a:pt x="2324" y="1091"/>
                </a:lnTo>
                <a:lnTo>
                  <a:pt x="0" y="1091"/>
                </a:lnTo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lIns="130622" tIns="65311" rIns="130622" bIns="65311"/>
          <a:lstStyle/>
          <a:p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10" name="Text Box 5"/>
          <p:cNvSpPr txBox="1">
            <a:spLocks noChangeArrowheads="1"/>
          </p:cNvSpPr>
          <p:nvPr/>
        </p:nvSpPr>
        <p:spPr bwMode="auto">
          <a:xfrm>
            <a:off x="233430" y="283191"/>
            <a:ext cx="392235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b="1" dirty="0">
                <a:latin typeface="Arial" pitchFamily="34" charset="0"/>
                <a:cs typeface="Arial" pitchFamily="34" charset="0"/>
              </a:rPr>
              <a:t>Дано:   </a:t>
            </a:r>
            <a:r>
              <a:rPr lang="ru-RU" b="1" dirty="0" smtClean="0"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АВС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,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А</a:t>
            </a:r>
            <a:r>
              <a:rPr lang="ru-RU" b="1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В</a:t>
            </a:r>
            <a:r>
              <a:rPr lang="ru-RU" b="1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С</a:t>
            </a:r>
            <a:r>
              <a:rPr lang="ru-RU" b="1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b="1" baseline="-25000" dirty="0">
                <a:latin typeface="Arial" pitchFamily="34" charset="0"/>
                <a:cs typeface="Arial" pitchFamily="34" charset="0"/>
              </a:rPr>
              <a:t>, 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2060" name="Text Box 8"/>
          <p:cNvSpPr txBox="1">
            <a:spLocks noChangeArrowheads="1"/>
          </p:cNvSpPr>
          <p:nvPr/>
        </p:nvSpPr>
        <p:spPr bwMode="auto">
          <a:xfrm>
            <a:off x="6996962" y="3954886"/>
            <a:ext cx="486613" cy="501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</a:t>
            </a:r>
            <a:endParaRPr lang="ru-RU" b="1" baseline="-25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61" name="Text Box 9"/>
          <p:cNvSpPr txBox="1">
            <a:spLocks noChangeArrowheads="1"/>
          </p:cNvSpPr>
          <p:nvPr/>
        </p:nvSpPr>
        <p:spPr bwMode="auto">
          <a:xfrm>
            <a:off x="671997" y="3967773"/>
            <a:ext cx="486613" cy="501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</a:t>
            </a:r>
          </a:p>
        </p:txBody>
      </p:sp>
      <p:sp>
        <p:nvSpPr>
          <p:cNvPr id="2062" name="Text Box 10"/>
          <p:cNvSpPr txBox="1">
            <a:spLocks noChangeArrowheads="1"/>
          </p:cNvSpPr>
          <p:nvPr/>
        </p:nvSpPr>
        <p:spPr bwMode="auto">
          <a:xfrm>
            <a:off x="4468984" y="1638535"/>
            <a:ext cx="586741" cy="501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</a:t>
            </a:r>
          </a:p>
        </p:txBody>
      </p:sp>
      <p:sp>
        <p:nvSpPr>
          <p:cNvPr id="2063" name="Text Box 11"/>
          <p:cNvSpPr txBox="1">
            <a:spLocks noChangeArrowheads="1"/>
          </p:cNvSpPr>
          <p:nvPr/>
        </p:nvSpPr>
        <p:spPr bwMode="auto">
          <a:xfrm>
            <a:off x="462462" y="725941"/>
            <a:ext cx="1732146" cy="501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АВ = А</a:t>
            </a:r>
            <a:r>
              <a:rPr lang="ru-RU" b="1" baseline="-2500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b="1" baseline="-2500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2109" name="Text Box 13"/>
          <p:cNvSpPr txBox="1">
            <a:spLocks noChangeArrowheads="1"/>
          </p:cNvSpPr>
          <p:nvPr/>
        </p:nvSpPr>
        <p:spPr bwMode="auto">
          <a:xfrm>
            <a:off x="329159" y="1282712"/>
            <a:ext cx="482196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b="1" dirty="0">
                <a:latin typeface="Arial" pitchFamily="34" charset="0"/>
                <a:cs typeface="Arial" pitchFamily="34" charset="0"/>
              </a:rPr>
              <a:t>Доказать:   </a:t>
            </a:r>
            <a:r>
              <a:rPr lang="ru-RU" b="1" dirty="0" smtClean="0"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АВС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= </a:t>
            </a:r>
            <a:r>
              <a:rPr lang="ru-RU" b="1" dirty="0" smtClean="0"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А</a:t>
            </a:r>
            <a:r>
              <a:rPr lang="ru-RU" b="1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В</a:t>
            </a:r>
            <a:r>
              <a:rPr lang="ru-RU" b="1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С</a:t>
            </a:r>
            <a:r>
              <a:rPr lang="ru-RU" b="1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b="1" baseline="-25000" dirty="0">
                <a:latin typeface="Arial" pitchFamily="34" charset="0"/>
                <a:cs typeface="Arial" pitchFamily="34" charset="0"/>
              </a:rPr>
              <a:t>, 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2066" name="Text Box 17"/>
          <p:cNvSpPr txBox="1">
            <a:spLocks noChangeArrowheads="1"/>
          </p:cNvSpPr>
          <p:nvPr/>
        </p:nvSpPr>
        <p:spPr bwMode="auto">
          <a:xfrm>
            <a:off x="2238326" y="725941"/>
            <a:ext cx="1724451" cy="501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АС = А</a:t>
            </a:r>
            <a:r>
              <a:rPr lang="ru-RU" b="1" baseline="-250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b="1" baseline="-250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2067" name="Text Box 18"/>
          <p:cNvSpPr txBox="1">
            <a:spLocks noChangeArrowheads="1"/>
          </p:cNvSpPr>
          <p:nvPr/>
        </p:nvSpPr>
        <p:spPr bwMode="auto">
          <a:xfrm>
            <a:off x="3936484" y="744856"/>
            <a:ext cx="1732146" cy="501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СВ = С</a:t>
            </a:r>
            <a:r>
              <a:rPr lang="ru-RU" b="1" baseline="-250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b="1" baseline="-250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219155" name="Freeform 19"/>
          <p:cNvSpPr>
            <a:spLocks/>
          </p:cNvSpPr>
          <p:nvPr/>
        </p:nvSpPr>
        <p:spPr bwMode="auto">
          <a:xfrm rot="1465109">
            <a:off x="4799870" y="2418912"/>
            <a:ext cx="357364" cy="274760"/>
          </a:xfrm>
          <a:custGeom>
            <a:avLst/>
            <a:gdLst>
              <a:gd name="T0" fmla="*/ 0 w 116"/>
              <a:gd name="T1" fmla="*/ 57150 h 38"/>
              <a:gd name="T2" fmla="*/ 101600 w 116"/>
              <a:gd name="T3" fmla="*/ 50800 h 38"/>
              <a:gd name="T4" fmla="*/ 184150 w 116"/>
              <a:gd name="T5" fmla="*/ 0 h 38"/>
              <a:gd name="T6" fmla="*/ 0 60000 65536"/>
              <a:gd name="T7" fmla="*/ 0 60000 65536"/>
              <a:gd name="T8" fmla="*/ 0 60000 65536"/>
              <a:gd name="T9" fmla="*/ 0 w 116"/>
              <a:gd name="T10" fmla="*/ 0 h 38"/>
              <a:gd name="T11" fmla="*/ 116 w 116"/>
              <a:gd name="T12" fmla="*/ 38 h 3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6" h="38">
                <a:moveTo>
                  <a:pt x="0" y="36"/>
                </a:moveTo>
                <a:cubicBezTo>
                  <a:pt x="11" y="35"/>
                  <a:pt x="45" y="38"/>
                  <a:pt x="64" y="32"/>
                </a:cubicBezTo>
                <a:cubicBezTo>
                  <a:pt x="83" y="26"/>
                  <a:pt x="105" y="7"/>
                  <a:pt x="116" y="0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ru-RU" b="1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050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4016274"/>
              </p:ext>
            </p:extLst>
          </p:nvPr>
        </p:nvGraphicFramePr>
        <p:xfrm>
          <a:off x="7223760" y="3985260"/>
          <a:ext cx="182880" cy="259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4" name="Формула" r:id="rId3" imgW="114120" imgH="215640" progId="Equation.3">
                  <p:embed/>
                </p:oleObj>
              </mc:Choice>
              <mc:Fallback>
                <p:oleObj name="Формула" r:id="rId3" imgW="1141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23760" y="3985260"/>
                        <a:ext cx="182880" cy="2590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9157" name="Text Box 21"/>
          <p:cNvSpPr txBox="1">
            <a:spLocks noChangeArrowheads="1"/>
          </p:cNvSpPr>
          <p:nvPr/>
        </p:nvSpPr>
        <p:spPr bwMode="auto">
          <a:xfrm>
            <a:off x="553374" y="3927772"/>
            <a:ext cx="723858" cy="501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b="1" dirty="0">
                <a:latin typeface="Arial" pitchFamily="34" charset="0"/>
                <a:cs typeface="Arial" pitchFamily="34" charset="0"/>
              </a:rPr>
              <a:t>(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 )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9158" name="Text Box 22"/>
          <p:cNvSpPr txBox="1">
            <a:spLocks noChangeArrowheads="1"/>
          </p:cNvSpPr>
          <p:nvPr/>
        </p:nvSpPr>
        <p:spPr bwMode="auto">
          <a:xfrm>
            <a:off x="6889750" y="3970865"/>
            <a:ext cx="723858" cy="501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b="1" dirty="0">
                <a:latin typeface="Arial" pitchFamily="34" charset="0"/>
                <a:cs typeface="Arial" pitchFamily="34" charset="0"/>
              </a:rPr>
              <a:t>(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 )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25"/>
          <p:cNvGrpSpPr>
            <a:grpSpLocks/>
          </p:cNvGrpSpPr>
          <p:nvPr/>
        </p:nvGrpSpPr>
        <p:grpSpPr bwMode="auto">
          <a:xfrm flipH="1">
            <a:off x="6631940" y="1954531"/>
            <a:ext cx="7038341" cy="2362199"/>
            <a:chOff x="2536" y="1026"/>
            <a:chExt cx="2771" cy="1240"/>
          </a:xfrm>
        </p:grpSpPr>
        <p:sp>
          <p:nvSpPr>
            <p:cNvPr id="2098" name="Text Box 26"/>
            <p:cNvSpPr txBox="1">
              <a:spLocks noChangeArrowheads="1"/>
            </p:cNvSpPr>
            <p:nvPr/>
          </p:nvSpPr>
          <p:spPr bwMode="auto">
            <a:xfrm>
              <a:off x="5102" y="1039"/>
              <a:ext cx="205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b="1" dirty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В</a:t>
              </a:r>
              <a:r>
                <a:rPr lang="ru-RU" b="1" baseline="-25000" dirty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  <p:sp>
          <p:nvSpPr>
            <p:cNvPr id="2099" name="Text Box 27"/>
            <p:cNvSpPr txBox="1">
              <a:spLocks noChangeArrowheads="1"/>
            </p:cNvSpPr>
            <p:nvPr/>
          </p:nvSpPr>
          <p:spPr bwMode="auto">
            <a:xfrm>
              <a:off x="2536" y="1045"/>
              <a:ext cx="253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b="1" dirty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А</a:t>
              </a:r>
              <a:r>
                <a:rPr lang="ru-RU" b="1" baseline="-25000" dirty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1</a:t>
              </a:r>
              <a:endPara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00" name="Text Box 28"/>
            <p:cNvSpPr txBox="1">
              <a:spLocks noChangeArrowheads="1"/>
            </p:cNvSpPr>
            <p:nvPr/>
          </p:nvSpPr>
          <p:spPr bwMode="auto">
            <a:xfrm>
              <a:off x="3702" y="2024"/>
              <a:ext cx="205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ru-RU" b="1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С</a:t>
              </a:r>
              <a:r>
                <a:rPr lang="ru-RU" b="1" baseline="-2500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rPr>
                <a:t>1</a:t>
              </a:r>
              <a:endParaRPr lang="ru-RU" b="1">
                <a:solidFill>
                  <a:srgbClr val="000099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01" name="Freeform 29"/>
            <p:cNvSpPr>
              <a:spLocks/>
            </p:cNvSpPr>
            <p:nvPr/>
          </p:nvSpPr>
          <p:spPr bwMode="auto">
            <a:xfrm flipH="1" flipV="1">
              <a:off x="2789" y="1026"/>
              <a:ext cx="2314" cy="1089"/>
            </a:xfrm>
            <a:custGeom>
              <a:avLst/>
              <a:gdLst>
                <a:gd name="T0" fmla="*/ 0 w 2584"/>
                <a:gd name="T1" fmla="*/ 1089 h 1536"/>
                <a:gd name="T2" fmla="*/ 1433 w 2584"/>
                <a:gd name="T3" fmla="*/ 0 h 1536"/>
                <a:gd name="T4" fmla="*/ 2314 w 2584"/>
                <a:gd name="T5" fmla="*/ 1089 h 1536"/>
                <a:gd name="T6" fmla="*/ 0 w 2584"/>
                <a:gd name="T7" fmla="*/ 1089 h 153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584"/>
                <a:gd name="T13" fmla="*/ 0 h 1536"/>
                <a:gd name="T14" fmla="*/ 2584 w 2584"/>
                <a:gd name="T15" fmla="*/ 1536 h 1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584" h="1536">
                  <a:moveTo>
                    <a:pt x="0" y="1536"/>
                  </a:moveTo>
                  <a:lnTo>
                    <a:pt x="1600" y="0"/>
                  </a:lnTo>
                  <a:lnTo>
                    <a:pt x="2584" y="1536"/>
                  </a:lnTo>
                  <a:lnTo>
                    <a:pt x="0" y="1536"/>
                  </a:lnTo>
                </a:path>
              </a:pathLst>
            </a:custGeom>
            <a:gradFill rotWithShape="1">
              <a:gsLst>
                <a:gs pos="0">
                  <a:srgbClr val="0000FF"/>
                </a:gs>
                <a:gs pos="100000">
                  <a:srgbClr val="33CCFF"/>
                </a:gs>
              </a:gsLst>
              <a:path path="rect">
                <a:fillToRect l="50000" t="50000" r="50000" b="50000"/>
              </a:path>
            </a:gradFill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ru-RU" b="1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102" name="Group 30"/>
            <p:cNvGrpSpPr>
              <a:grpSpLocks/>
            </p:cNvGrpSpPr>
            <p:nvPr/>
          </p:nvGrpSpPr>
          <p:grpSpPr bwMode="auto">
            <a:xfrm rot="4767653">
              <a:off x="3130" y="1451"/>
              <a:ext cx="144" cy="274"/>
              <a:chOff x="1103" y="1480"/>
              <a:chExt cx="144" cy="274"/>
            </a:xfrm>
          </p:grpSpPr>
          <p:sp>
            <p:nvSpPr>
              <p:cNvPr id="2108" name="Line 33"/>
              <p:cNvSpPr>
                <a:spLocks noChangeShapeType="1"/>
              </p:cNvSpPr>
              <p:nvPr/>
            </p:nvSpPr>
            <p:spPr bwMode="auto">
              <a:xfrm rot="-1236565">
                <a:off x="1202" y="1480"/>
                <a:ext cx="45" cy="227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uz-Latn-UZ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06" name="Line 31"/>
              <p:cNvSpPr>
                <a:spLocks noChangeShapeType="1"/>
              </p:cNvSpPr>
              <p:nvPr/>
            </p:nvSpPr>
            <p:spPr bwMode="auto">
              <a:xfrm rot="20363435">
                <a:off x="1103" y="1527"/>
                <a:ext cx="45" cy="227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uz-Latn-UZ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07" name="Line 32"/>
              <p:cNvSpPr>
                <a:spLocks noChangeShapeType="1"/>
              </p:cNvSpPr>
              <p:nvPr/>
            </p:nvSpPr>
            <p:spPr bwMode="auto">
              <a:xfrm rot="-1236565">
                <a:off x="1154" y="1516"/>
                <a:ext cx="45" cy="227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uz-Latn-UZ" b="1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2103" name="Group 34"/>
            <p:cNvGrpSpPr>
              <a:grpSpLocks/>
            </p:cNvGrpSpPr>
            <p:nvPr/>
          </p:nvGrpSpPr>
          <p:grpSpPr bwMode="auto">
            <a:xfrm rot="9189859">
              <a:off x="4286" y="1480"/>
              <a:ext cx="90" cy="227"/>
              <a:chOff x="4150" y="2205"/>
              <a:chExt cx="90" cy="227"/>
            </a:xfrm>
          </p:grpSpPr>
          <p:sp>
            <p:nvSpPr>
              <p:cNvPr id="2104" name="Line 35"/>
              <p:cNvSpPr>
                <a:spLocks noChangeShapeType="1"/>
              </p:cNvSpPr>
              <p:nvPr/>
            </p:nvSpPr>
            <p:spPr bwMode="auto">
              <a:xfrm>
                <a:off x="4150" y="2205"/>
                <a:ext cx="45" cy="227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uz-Latn-UZ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05" name="Line 36"/>
              <p:cNvSpPr>
                <a:spLocks noChangeShapeType="1"/>
              </p:cNvSpPr>
              <p:nvPr/>
            </p:nvSpPr>
            <p:spPr bwMode="auto">
              <a:xfrm>
                <a:off x="4195" y="2205"/>
                <a:ext cx="45" cy="227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uz-Latn-UZ" b="1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219173" name="Line 37"/>
          <p:cNvSpPr>
            <a:spLocks noChangeShapeType="1"/>
          </p:cNvSpPr>
          <p:nvPr/>
        </p:nvSpPr>
        <p:spPr bwMode="auto">
          <a:xfrm rot="20363435" flipH="1">
            <a:off x="9964421" y="1868806"/>
            <a:ext cx="220979" cy="31242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9174" name="Line 38"/>
          <p:cNvSpPr>
            <a:spLocks noChangeShapeType="1"/>
          </p:cNvSpPr>
          <p:nvPr/>
        </p:nvSpPr>
        <p:spPr bwMode="auto">
          <a:xfrm rot="20363435" flipH="1">
            <a:off x="4203701" y="4114800"/>
            <a:ext cx="220979" cy="31242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9175" name="Freeform 39"/>
          <p:cNvSpPr>
            <a:spLocks/>
          </p:cNvSpPr>
          <p:nvPr/>
        </p:nvSpPr>
        <p:spPr bwMode="auto">
          <a:xfrm>
            <a:off x="4775200" y="2179321"/>
            <a:ext cx="54714" cy="4145280"/>
          </a:xfrm>
          <a:custGeom>
            <a:avLst/>
            <a:gdLst>
              <a:gd name="T0" fmla="*/ 50800 w 32"/>
              <a:gd name="T1" fmla="*/ 0 h 2176"/>
              <a:gd name="T2" fmla="*/ 0 w 32"/>
              <a:gd name="T3" fmla="*/ 3454400 h 2176"/>
              <a:gd name="T4" fmla="*/ 0 60000 65536"/>
              <a:gd name="T5" fmla="*/ 0 60000 65536"/>
              <a:gd name="T6" fmla="*/ 0 w 32"/>
              <a:gd name="T7" fmla="*/ 0 h 2176"/>
              <a:gd name="T8" fmla="*/ 32 w 32"/>
              <a:gd name="T9" fmla="*/ 2176 h 217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2" h="2176">
                <a:moveTo>
                  <a:pt x="32" y="0"/>
                </a:moveTo>
                <a:lnTo>
                  <a:pt x="0" y="2176"/>
                </a:lnTo>
              </a:path>
            </a:pathLst>
          </a:custGeom>
          <a:noFill/>
          <a:ln w="381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9176" name="Freeform 40"/>
          <p:cNvSpPr>
            <a:spLocks/>
          </p:cNvSpPr>
          <p:nvPr/>
        </p:nvSpPr>
        <p:spPr bwMode="auto">
          <a:xfrm>
            <a:off x="1127463" y="2179321"/>
            <a:ext cx="3657600" cy="4145280"/>
          </a:xfrm>
          <a:custGeom>
            <a:avLst/>
            <a:gdLst>
              <a:gd name="T0" fmla="*/ 0 w 1440"/>
              <a:gd name="T1" fmla="*/ 1739900 h 2176"/>
              <a:gd name="T2" fmla="*/ 2286000 w 1440"/>
              <a:gd name="T3" fmla="*/ 0 h 2176"/>
              <a:gd name="T4" fmla="*/ 2247900 w 1440"/>
              <a:gd name="T5" fmla="*/ 3454400 h 2176"/>
              <a:gd name="T6" fmla="*/ 0 w 1440"/>
              <a:gd name="T7" fmla="*/ 1739900 h 2176"/>
              <a:gd name="T8" fmla="*/ 0 60000 65536"/>
              <a:gd name="T9" fmla="*/ 0 60000 65536"/>
              <a:gd name="T10" fmla="*/ 0 60000 65536"/>
              <a:gd name="T11" fmla="*/ 0 60000 65536"/>
              <a:gd name="T12" fmla="*/ 0 w 1440"/>
              <a:gd name="T13" fmla="*/ 0 h 2176"/>
              <a:gd name="T14" fmla="*/ 1440 w 1440"/>
              <a:gd name="T15" fmla="*/ 2176 h 217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440" h="2176">
                <a:moveTo>
                  <a:pt x="0" y="1096"/>
                </a:moveTo>
                <a:lnTo>
                  <a:pt x="1440" y="0"/>
                </a:lnTo>
                <a:lnTo>
                  <a:pt x="1416" y="2176"/>
                </a:lnTo>
                <a:lnTo>
                  <a:pt x="0" y="1096"/>
                </a:lnTo>
                <a:close/>
              </a:path>
            </a:pathLst>
          </a:custGeom>
          <a:noFill/>
          <a:ln w="57150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9177" name="Freeform 41"/>
          <p:cNvSpPr>
            <a:spLocks/>
          </p:cNvSpPr>
          <p:nvPr/>
        </p:nvSpPr>
        <p:spPr bwMode="auto">
          <a:xfrm>
            <a:off x="4768698" y="2156461"/>
            <a:ext cx="2214880" cy="4191000"/>
          </a:xfrm>
          <a:custGeom>
            <a:avLst/>
            <a:gdLst>
              <a:gd name="T0" fmla="*/ 1384300 w 872"/>
              <a:gd name="T1" fmla="*/ 1727200 h 2200"/>
              <a:gd name="T2" fmla="*/ 50800 w 872"/>
              <a:gd name="T3" fmla="*/ 0 h 2200"/>
              <a:gd name="T4" fmla="*/ 0 w 872"/>
              <a:gd name="T5" fmla="*/ 3492500 h 2200"/>
              <a:gd name="T6" fmla="*/ 1384300 w 872"/>
              <a:gd name="T7" fmla="*/ 1727200 h 2200"/>
              <a:gd name="T8" fmla="*/ 0 60000 65536"/>
              <a:gd name="T9" fmla="*/ 0 60000 65536"/>
              <a:gd name="T10" fmla="*/ 0 60000 65536"/>
              <a:gd name="T11" fmla="*/ 0 60000 65536"/>
              <a:gd name="T12" fmla="*/ 0 w 872"/>
              <a:gd name="T13" fmla="*/ 0 h 2200"/>
              <a:gd name="T14" fmla="*/ 872 w 872"/>
              <a:gd name="T15" fmla="*/ 2200 h 22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72" h="2200">
                <a:moveTo>
                  <a:pt x="872" y="1088"/>
                </a:moveTo>
                <a:lnTo>
                  <a:pt x="32" y="0"/>
                </a:lnTo>
                <a:lnTo>
                  <a:pt x="0" y="2200"/>
                </a:lnTo>
                <a:lnTo>
                  <a:pt x="872" y="1088"/>
                </a:lnTo>
                <a:close/>
              </a:path>
            </a:pathLst>
          </a:custGeom>
          <a:noFill/>
          <a:ln w="57150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9178" name="Text Box 42"/>
          <p:cNvSpPr txBox="1">
            <a:spLocks noChangeArrowheads="1"/>
          </p:cNvSpPr>
          <p:nvPr/>
        </p:nvSpPr>
        <p:spPr bwMode="auto">
          <a:xfrm>
            <a:off x="4327037" y="2604684"/>
            <a:ext cx="435317" cy="501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219179" name="Text Box 43"/>
          <p:cNvSpPr txBox="1">
            <a:spLocks noChangeArrowheads="1"/>
          </p:cNvSpPr>
          <p:nvPr/>
        </p:nvSpPr>
        <p:spPr bwMode="auto">
          <a:xfrm>
            <a:off x="4829914" y="2626201"/>
            <a:ext cx="435317" cy="501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grpSp>
        <p:nvGrpSpPr>
          <p:cNvPr id="7" name="Group 44"/>
          <p:cNvGrpSpPr>
            <a:grpSpLocks/>
          </p:cNvGrpSpPr>
          <p:nvPr/>
        </p:nvGrpSpPr>
        <p:grpSpPr bwMode="auto">
          <a:xfrm>
            <a:off x="4802557" y="5885190"/>
            <a:ext cx="294640" cy="198120"/>
            <a:chOff x="1884" y="3096"/>
            <a:chExt cx="116" cy="104"/>
          </a:xfrm>
        </p:grpSpPr>
        <p:sp>
          <p:nvSpPr>
            <p:cNvPr id="2096" name="Freeform 45"/>
            <p:cNvSpPr>
              <a:spLocks/>
            </p:cNvSpPr>
            <p:nvPr/>
          </p:nvSpPr>
          <p:spPr bwMode="auto">
            <a:xfrm>
              <a:off x="1888" y="3144"/>
              <a:ext cx="84" cy="56"/>
            </a:xfrm>
            <a:custGeom>
              <a:avLst/>
              <a:gdLst>
                <a:gd name="T0" fmla="*/ 84 w 84"/>
                <a:gd name="T1" fmla="*/ 56 h 56"/>
                <a:gd name="T2" fmla="*/ 52 w 84"/>
                <a:gd name="T3" fmla="*/ 12 h 56"/>
                <a:gd name="T4" fmla="*/ 0 w 84"/>
                <a:gd name="T5" fmla="*/ 0 h 56"/>
                <a:gd name="T6" fmla="*/ 0 60000 65536"/>
                <a:gd name="T7" fmla="*/ 0 60000 65536"/>
                <a:gd name="T8" fmla="*/ 0 60000 65536"/>
                <a:gd name="T9" fmla="*/ 0 w 84"/>
                <a:gd name="T10" fmla="*/ 0 h 56"/>
                <a:gd name="T11" fmla="*/ 84 w 84"/>
                <a:gd name="T12" fmla="*/ 56 h 5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4" h="56">
                  <a:moveTo>
                    <a:pt x="84" y="56"/>
                  </a:moveTo>
                  <a:cubicBezTo>
                    <a:pt x="79" y="49"/>
                    <a:pt x="66" y="21"/>
                    <a:pt x="52" y="12"/>
                  </a:cubicBezTo>
                  <a:cubicBezTo>
                    <a:pt x="38" y="3"/>
                    <a:pt x="11" y="2"/>
                    <a:pt x="0" y="0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ru-RU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97" name="Freeform 46"/>
            <p:cNvSpPr>
              <a:spLocks/>
            </p:cNvSpPr>
            <p:nvPr/>
          </p:nvSpPr>
          <p:spPr bwMode="auto">
            <a:xfrm>
              <a:off x="1884" y="3096"/>
              <a:ext cx="116" cy="68"/>
            </a:xfrm>
            <a:custGeom>
              <a:avLst/>
              <a:gdLst>
                <a:gd name="T0" fmla="*/ 116 w 116"/>
                <a:gd name="T1" fmla="*/ 68 h 68"/>
                <a:gd name="T2" fmla="*/ 68 w 116"/>
                <a:gd name="T3" fmla="*/ 16 h 68"/>
                <a:gd name="T4" fmla="*/ 0 w 116"/>
                <a:gd name="T5" fmla="*/ 0 h 68"/>
                <a:gd name="T6" fmla="*/ 0 60000 65536"/>
                <a:gd name="T7" fmla="*/ 0 60000 65536"/>
                <a:gd name="T8" fmla="*/ 0 60000 65536"/>
                <a:gd name="T9" fmla="*/ 0 w 116"/>
                <a:gd name="T10" fmla="*/ 0 h 68"/>
                <a:gd name="T11" fmla="*/ 116 w 116"/>
                <a:gd name="T12" fmla="*/ 68 h 6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16" h="68">
                  <a:moveTo>
                    <a:pt x="116" y="68"/>
                  </a:moveTo>
                  <a:cubicBezTo>
                    <a:pt x="107" y="59"/>
                    <a:pt x="87" y="27"/>
                    <a:pt x="68" y="16"/>
                  </a:cubicBezTo>
                  <a:cubicBezTo>
                    <a:pt x="49" y="5"/>
                    <a:pt x="14" y="3"/>
                    <a:pt x="0" y="0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ru-RU" b="1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19183" name="Freeform 47"/>
          <p:cNvSpPr>
            <a:spLocks/>
          </p:cNvSpPr>
          <p:nvPr/>
        </p:nvSpPr>
        <p:spPr bwMode="auto">
          <a:xfrm>
            <a:off x="4415048" y="5998387"/>
            <a:ext cx="314960" cy="118110"/>
          </a:xfrm>
          <a:custGeom>
            <a:avLst/>
            <a:gdLst>
              <a:gd name="T0" fmla="*/ 196850 w 124"/>
              <a:gd name="T1" fmla="*/ 3175 h 62"/>
              <a:gd name="T2" fmla="*/ 82550 w 124"/>
              <a:gd name="T3" fmla="*/ 15875 h 62"/>
              <a:gd name="T4" fmla="*/ 0 w 124"/>
              <a:gd name="T5" fmla="*/ 98425 h 62"/>
              <a:gd name="T6" fmla="*/ 0 60000 65536"/>
              <a:gd name="T7" fmla="*/ 0 60000 65536"/>
              <a:gd name="T8" fmla="*/ 0 60000 65536"/>
              <a:gd name="T9" fmla="*/ 0 w 124"/>
              <a:gd name="T10" fmla="*/ 0 h 62"/>
              <a:gd name="T11" fmla="*/ 124 w 124"/>
              <a:gd name="T12" fmla="*/ 62 h 6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4" h="62">
                <a:moveTo>
                  <a:pt x="124" y="2"/>
                </a:moveTo>
                <a:cubicBezTo>
                  <a:pt x="112" y="3"/>
                  <a:pt x="73" y="0"/>
                  <a:pt x="52" y="10"/>
                </a:cubicBezTo>
                <a:cubicBezTo>
                  <a:pt x="31" y="20"/>
                  <a:pt x="11" y="51"/>
                  <a:pt x="0" y="62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9184" name="Freeform 48"/>
          <p:cNvSpPr>
            <a:spLocks/>
          </p:cNvSpPr>
          <p:nvPr/>
        </p:nvSpPr>
        <p:spPr bwMode="auto">
          <a:xfrm>
            <a:off x="4775457" y="2398133"/>
            <a:ext cx="280268" cy="107205"/>
          </a:xfrm>
          <a:custGeom>
            <a:avLst/>
            <a:gdLst>
              <a:gd name="T0" fmla="*/ 0 w 100"/>
              <a:gd name="T1" fmla="*/ 50800 h 45"/>
              <a:gd name="T2" fmla="*/ 101600 w 100"/>
              <a:gd name="T3" fmla="*/ 63500 h 45"/>
              <a:gd name="T4" fmla="*/ 158750 w 100"/>
              <a:gd name="T5" fmla="*/ 0 h 45"/>
              <a:gd name="T6" fmla="*/ 0 60000 65536"/>
              <a:gd name="T7" fmla="*/ 0 60000 65536"/>
              <a:gd name="T8" fmla="*/ 0 60000 65536"/>
              <a:gd name="T9" fmla="*/ 0 w 100"/>
              <a:gd name="T10" fmla="*/ 0 h 45"/>
              <a:gd name="T11" fmla="*/ 100 w 100"/>
              <a:gd name="T12" fmla="*/ 45 h 4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0" h="45">
                <a:moveTo>
                  <a:pt x="0" y="32"/>
                </a:moveTo>
                <a:cubicBezTo>
                  <a:pt x="11" y="33"/>
                  <a:pt x="47" y="45"/>
                  <a:pt x="64" y="40"/>
                </a:cubicBezTo>
                <a:cubicBezTo>
                  <a:pt x="81" y="35"/>
                  <a:pt x="92" y="8"/>
                  <a:pt x="100" y="0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9185" name="Freeform 49"/>
          <p:cNvSpPr>
            <a:spLocks/>
          </p:cNvSpPr>
          <p:nvPr/>
        </p:nvSpPr>
        <p:spPr bwMode="auto">
          <a:xfrm rot="20318625">
            <a:off x="4344916" y="2390099"/>
            <a:ext cx="381678" cy="268367"/>
          </a:xfrm>
          <a:custGeom>
            <a:avLst/>
            <a:gdLst>
              <a:gd name="T0" fmla="*/ 0 w 102"/>
              <a:gd name="T1" fmla="*/ 0 h 62"/>
              <a:gd name="T2" fmla="*/ 82550 w 102"/>
              <a:gd name="T3" fmla="*/ 80963 h 62"/>
              <a:gd name="T4" fmla="*/ 161925 w 102"/>
              <a:gd name="T5" fmla="*/ 98425 h 62"/>
              <a:gd name="T6" fmla="*/ 0 60000 65536"/>
              <a:gd name="T7" fmla="*/ 0 60000 65536"/>
              <a:gd name="T8" fmla="*/ 0 60000 65536"/>
              <a:gd name="T9" fmla="*/ 0 w 102"/>
              <a:gd name="T10" fmla="*/ 0 h 62"/>
              <a:gd name="T11" fmla="*/ 102 w 102"/>
              <a:gd name="T12" fmla="*/ 62 h 6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2" h="62">
                <a:moveTo>
                  <a:pt x="0" y="0"/>
                </a:moveTo>
                <a:cubicBezTo>
                  <a:pt x="8" y="9"/>
                  <a:pt x="35" y="41"/>
                  <a:pt x="52" y="51"/>
                </a:cubicBezTo>
                <a:cubicBezTo>
                  <a:pt x="69" y="61"/>
                  <a:pt x="92" y="60"/>
                  <a:pt x="102" y="62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9186" name="Text Box 50"/>
          <p:cNvSpPr txBox="1">
            <a:spLocks noChangeArrowheads="1"/>
          </p:cNvSpPr>
          <p:nvPr/>
        </p:nvSpPr>
        <p:spPr bwMode="auto">
          <a:xfrm>
            <a:off x="4251325" y="5536379"/>
            <a:ext cx="435317" cy="501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219187" name="Text Box 51"/>
          <p:cNvSpPr txBox="1">
            <a:spLocks noChangeArrowheads="1"/>
          </p:cNvSpPr>
          <p:nvPr/>
        </p:nvSpPr>
        <p:spPr bwMode="auto">
          <a:xfrm>
            <a:off x="4879538" y="5428225"/>
            <a:ext cx="435317" cy="501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219188" name="Freeform 52"/>
          <p:cNvSpPr>
            <a:spLocks/>
          </p:cNvSpPr>
          <p:nvPr/>
        </p:nvSpPr>
        <p:spPr bwMode="auto">
          <a:xfrm>
            <a:off x="1144802" y="4221479"/>
            <a:ext cx="5852160" cy="2108834"/>
          </a:xfrm>
          <a:custGeom>
            <a:avLst/>
            <a:gdLst>
              <a:gd name="T0" fmla="*/ 0 w 2304"/>
              <a:gd name="T1" fmla="*/ 30162 h 1107"/>
              <a:gd name="T2" fmla="*/ 3657600 w 2304"/>
              <a:gd name="T3" fmla="*/ 0 h 1107"/>
              <a:gd name="T4" fmla="*/ 2266950 w 2304"/>
              <a:gd name="T5" fmla="*/ 1757362 h 1107"/>
              <a:gd name="T6" fmla="*/ 0 w 2304"/>
              <a:gd name="T7" fmla="*/ 30162 h 1107"/>
              <a:gd name="T8" fmla="*/ 0 60000 65536"/>
              <a:gd name="T9" fmla="*/ 0 60000 65536"/>
              <a:gd name="T10" fmla="*/ 0 60000 65536"/>
              <a:gd name="T11" fmla="*/ 0 60000 65536"/>
              <a:gd name="T12" fmla="*/ 0 w 2304"/>
              <a:gd name="T13" fmla="*/ 0 h 1107"/>
              <a:gd name="T14" fmla="*/ 2304 w 2304"/>
              <a:gd name="T15" fmla="*/ 1107 h 110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304" h="1107">
                <a:moveTo>
                  <a:pt x="0" y="19"/>
                </a:moveTo>
                <a:lnTo>
                  <a:pt x="2304" y="0"/>
                </a:lnTo>
                <a:lnTo>
                  <a:pt x="1428" y="1107"/>
                </a:lnTo>
                <a:lnTo>
                  <a:pt x="0" y="19"/>
                </a:lnTo>
                <a:close/>
              </a:path>
            </a:pathLst>
          </a:custGeom>
          <a:solidFill>
            <a:srgbClr val="66FFFF">
              <a:alpha val="78822"/>
            </a:srgbClr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lIns="130622" tIns="65311" rIns="130622" bIns="65311"/>
          <a:lstStyle/>
          <a:p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9189" name="AutoShape 53"/>
          <p:cNvSpPr>
            <a:spLocks noChangeArrowheads="1"/>
          </p:cNvSpPr>
          <p:nvPr/>
        </p:nvSpPr>
        <p:spPr bwMode="auto">
          <a:xfrm rot="5400000">
            <a:off x="4538424" y="5452755"/>
            <a:ext cx="346710" cy="807720"/>
          </a:xfrm>
          <a:prstGeom prst="moon">
            <a:avLst>
              <a:gd name="adj" fmla="val 50000"/>
            </a:avLst>
          </a:prstGeom>
          <a:gradFill rotWithShape="1">
            <a:gsLst>
              <a:gs pos="0">
                <a:srgbClr val="4D014F"/>
              </a:gs>
              <a:gs pos="50000">
                <a:srgbClr val="A603AB"/>
              </a:gs>
              <a:gs pos="100000">
                <a:srgbClr val="4D014F"/>
              </a:gs>
            </a:gsLst>
            <a:lin ang="189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9190" name="Freeform 54"/>
          <p:cNvSpPr>
            <a:spLocks/>
          </p:cNvSpPr>
          <p:nvPr/>
        </p:nvSpPr>
        <p:spPr bwMode="auto">
          <a:xfrm>
            <a:off x="1106751" y="2163825"/>
            <a:ext cx="5923280" cy="2076450"/>
          </a:xfrm>
          <a:custGeom>
            <a:avLst/>
            <a:gdLst>
              <a:gd name="T0" fmla="*/ 0 w 2332"/>
              <a:gd name="T1" fmla="*/ 1730375 h 1090"/>
              <a:gd name="T2" fmla="*/ 3702050 w 2332"/>
              <a:gd name="T3" fmla="*/ 1728788 h 1090"/>
              <a:gd name="T4" fmla="*/ 2333625 w 2332"/>
              <a:gd name="T5" fmla="*/ 0 h 1090"/>
              <a:gd name="T6" fmla="*/ 0 w 2332"/>
              <a:gd name="T7" fmla="*/ 1730375 h 1090"/>
              <a:gd name="T8" fmla="*/ 0 60000 65536"/>
              <a:gd name="T9" fmla="*/ 0 60000 65536"/>
              <a:gd name="T10" fmla="*/ 0 60000 65536"/>
              <a:gd name="T11" fmla="*/ 0 60000 65536"/>
              <a:gd name="T12" fmla="*/ 0 w 2332"/>
              <a:gd name="T13" fmla="*/ 0 h 1090"/>
              <a:gd name="T14" fmla="*/ 2332 w 2332"/>
              <a:gd name="T15" fmla="*/ 1090 h 109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332" h="1090">
                <a:moveTo>
                  <a:pt x="0" y="1090"/>
                </a:moveTo>
                <a:lnTo>
                  <a:pt x="2332" y="1089"/>
                </a:lnTo>
                <a:lnTo>
                  <a:pt x="1470" y="0"/>
                </a:lnTo>
                <a:lnTo>
                  <a:pt x="0" y="1090"/>
                </a:lnTo>
                <a:close/>
              </a:path>
            </a:pathLst>
          </a:custGeom>
          <a:solidFill>
            <a:srgbClr val="FFFF00">
              <a:alpha val="81960"/>
            </a:srgbClr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lIns="130622" tIns="65311" rIns="130622" bIns="65311"/>
          <a:lstStyle/>
          <a:p>
            <a:endParaRPr lang="ru-RU" b="1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088" name="Group 55"/>
          <p:cNvGrpSpPr>
            <a:grpSpLocks/>
          </p:cNvGrpSpPr>
          <p:nvPr/>
        </p:nvGrpSpPr>
        <p:grpSpPr bwMode="auto">
          <a:xfrm rot="4648685">
            <a:off x="5696904" y="2679382"/>
            <a:ext cx="257174" cy="708661"/>
            <a:chOff x="1112" y="1480"/>
            <a:chExt cx="135" cy="279"/>
          </a:xfrm>
        </p:grpSpPr>
        <p:sp>
          <p:nvSpPr>
            <p:cNvPr id="2093" name="Line 56"/>
            <p:cNvSpPr>
              <a:spLocks noChangeShapeType="1"/>
            </p:cNvSpPr>
            <p:nvPr/>
          </p:nvSpPr>
          <p:spPr bwMode="auto">
            <a:xfrm rot="-1236565">
              <a:off x="1112" y="1532"/>
              <a:ext cx="45" cy="227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94" name="Line 57"/>
            <p:cNvSpPr>
              <a:spLocks noChangeShapeType="1"/>
            </p:cNvSpPr>
            <p:nvPr/>
          </p:nvSpPr>
          <p:spPr bwMode="auto">
            <a:xfrm rot="-1236565">
              <a:off x="1154" y="1516"/>
              <a:ext cx="45" cy="227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95" name="Line 58"/>
            <p:cNvSpPr>
              <a:spLocks noChangeShapeType="1"/>
            </p:cNvSpPr>
            <p:nvPr/>
          </p:nvSpPr>
          <p:spPr bwMode="auto">
            <a:xfrm rot="-1236565">
              <a:off x="1202" y="1480"/>
              <a:ext cx="45" cy="227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089" name="Group 59"/>
          <p:cNvGrpSpPr>
            <a:grpSpLocks/>
          </p:cNvGrpSpPr>
          <p:nvPr/>
        </p:nvGrpSpPr>
        <p:grpSpPr bwMode="auto">
          <a:xfrm rot="9063311">
            <a:off x="2936241" y="2905126"/>
            <a:ext cx="228600" cy="432434"/>
            <a:chOff x="4150" y="2205"/>
            <a:chExt cx="90" cy="227"/>
          </a:xfrm>
        </p:grpSpPr>
        <p:sp>
          <p:nvSpPr>
            <p:cNvPr id="2091" name="Line 60"/>
            <p:cNvSpPr>
              <a:spLocks noChangeShapeType="1"/>
            </p:cNvSpPr>
            <p:nvPr/>
          </p:nvSpPr>
          <p:spPr bwMode="auto">
            <a:xfrm>
              <a:off x="4150" y="2205"/>
              <a:ext cx="45" cy="227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92" name="Line 61"/>
            <p:cNvSpPr>
              <a:spLocks noChangeShapeType="1"/>
            </p:cNvSpPr>
            <p:nvPr/>
          </p:nvSpPr>
          <p:spPr bwMode="auto">
            <a:xfrm>
              <a:off x="4195" y="2205"/>
              <a:ext cx="45" cy="227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19198" name="AutoShape 62"/>
          <p:cNvSpPr>
            <a:spLocks noChangeArrowheads="1"/>
          </p:cNvSpPr>
          <p:nvPr/>
        </p:nvSpPr>
        <p:spPr bwMode="auto">
          <a:xfrm rot="-5594381">
            <a:off x="4552226" y="2240416"/>
            <a:ext cx="346710" cy="807720"/>
          </a:xfrm>
          <a:prstGeom prst="moon">
            <a:avLst>
              <a:gd name="adj" fmla="val 50000"/>
            </a:avLst>
          </a:prstGeom>
          <a:gradFill rotWithShape="1">
            <a:gsLst>
              <a:gs pos="0">
                <a:srgbClr val="4D014F"/>
              </a:gs>
              <a:gs pos="50000">
                <a:srgbClr val="A603AB"/>
              </a:gs>
              <a:gs pos="100000">
                <a:srgbClr val="4D014F"/>
              </a:gs>
            </a:gsLst>
            <a:lin ang="189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Text Box 30"/>
          <p:cNvSpPr txBox="1">
            <a:spLocks noChangeArrowheads="1"/>
          </p:cNvSpPr>
          <p:nvPr/>
        </p:nvSpPr>
        <p:spPr bwMode="auto">
          <a:xfrm>
            <a:off x="9514575" y="171075"/>
            <a:ext cx="3360027" cy="5627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28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Д</a:t>
            </a:r>
            <a:r>
              <a:rPr kumimoji="0" lang="ru-RU" sz="28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оказательство:</a:t>
            </a:r>
            <a:endParaRPr kumimoji="0" lang="ru-RU" sz="28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Text Box 3"/>
          <p:cNvSpPr txBox="1">
            <a:spLocks noChangeArrowheads="1"/>
          </p:cNvSpPr>
          <p:nvPr/>
        </p:nvSpPr>
        <p:spPr bwMode="auto">
          <a:xfrm>
            <a:off x="6996962" y="1434781"/>
            <a:ext cx="7772669" cy="5487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Приложим </a:t>
            </a:r>
            <a:r>
              <a:rPr lang="ru-RU" sz="2900" b="1" dirty="0" smtClean="0">
                <a:solidFill>
                  <a:srgbClr val="000066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ru-RU" sz="29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2900" b="1" baseline="-2500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2900" b="1" baseline="-2500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2900" b="1" baseline="-2500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9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к</a:t>
            </a:r>
            <a:r>
              <a:rPr lang="en-US" sz="29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9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900" b="1" dirty="0">
                <a:solidFill>
                  <a:srgbClr val="000066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sz="29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АВС</a:t>
            </a:r>
            <a:r>
              <a:rPr lang="ru-RU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900" b="1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ru-RU" sz="29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луч </a:t>
            </a:r>
            <a:r>
              <a:rPr lang="ru-RU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СС</a:t>
            </a:r>
            <a:r>
              <a:rPr lang="ru-RU" sz="2900" b="1" baseline="-2500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проходит внутри угла А</a:t>
            </a:r>
            <a:r>
              <a:rPr lang="ru-RU" sz="2900" b="1" baseline="-2500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2900" b="1" baseline="-2500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2900" b="1" baseline="-2500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29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eaLnBrk="1" hangingPunct="1"/>
            <a:endParaRPr lang="ru-RU" sz="2900" b="1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ru-RU" sz="29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2900" b="1" baseline="-250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29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2900" b="1" baseline="-250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29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С </a:t>
            </a:r>
            <a:r>
              <a:rPr lang="ru-RU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ru-RU" sz="29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равнобедренный, </a:t>
            </a:r>
            <a:r>
              <a:rPr lang="ru-RU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т.к. СВ=С</a:t>
            </a:r>
            <a:r>
              <a:rPr lang="ru-RU" sz="2900" b="1" baseline="-2500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2900" b="1" baseline="-2500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1.</a:t>
            </a:r>
          </a:p>
          <a:p>
            <a:pPr eaLnBrk="1" hangingPunct="1"/>
            <a:r>
              <a:rPr lang="ru-RU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     Значит, равны углы 1</a:t>
            </a:r>
            <a:r>
              <a:rPr lang="ru-RU" sz="29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и </a:t>
            </a:r>
            <a:r>
              <a:rPr lang="ru-RU" sz="29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2.</a:t>
            </a:r>
          </a:p>
          <a:p>
            <a:pPr eaLnBrk="1" hangingPunct="1"/>
            <a:endParaRPr lang="ru-RU" sz="2900" b="1" dirty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ru-RU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9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   </a:t>
            </a:r>
          </a:p>
          <a:p>
            <a:pPr eaLnBrk="1" hangingPunct="1"/>
            <a:r>
              <a:rPr lang="ru-RU" sz="29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 </a:t>
            </a:r>
          </a:p>
          <a:p>
            <a:pPr eaLnBrk="1" hangingPunct="1"/>
            <a:r>
              <a:rPr lang="ru-RU" sz="29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2900" b="1" baseline="-250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29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2900" b="1" baseline="-250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29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С </a:t>
            </a:r>
            <a:r>
              <a:rPr lang="ru-RU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– равнобедренный, т.к. АС=А</a:t>
            </a:r>
            <a:r>
              <a:rPr lang="ru-RU" sz="2900" b="1" baseline="-2500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2900" b="1" baseline="-2500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1.</a:t>
            </a:r>
          </a:p>
          <a:p>
            <a:pPr eaLnBrk="1" hangingPunct="1"/>
            <a:r>
              <a:rPr lang="ru-RU" sz="29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        Значит</a:t>
            </a:r>
            <a:r>
              <a:rPr lang="ru-RU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, равны углы </a:t>
            </a:r>
            <a:r>
              <a:rPr lang="ru-RU" sz="29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3 </a:t>
            </a:r>
            <a:r>
              <a:rPr lang="ru-RU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и </a:t>
            </a:r>
            <a:r>
              <a:rPr lang="ru-RU" sz="29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4.</a:t>
            </a:r>
            <a:endParaRPr lang="ru-RU" sz="2900" b="1" dirty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/>
            <a:endParaRPr lang="ru-RU" sz="2900" b="1" dirty="0" smtClean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ru-RU" sz="29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Поэтому </a:t>
            </a:r>
            <a:r>
              <a:rPr lang="ru-RU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равны углы А</a:t>
            </a:r>
            <a:r>
              <a:rPr lang="ru-RU" sz="2900" b="1" baseline="-2500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СВ</a:t>
            </a:r>
            <a:r>
              <a:rPr lang="ru-RU" sz="2900" b="1" baseline="-2500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и </a:t>
            </a:r>
            <a:r>
              <a:rPr lang="ru-RU" sz="29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2900" b="1" baseline="-250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29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2900" b="1" baseline="-250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29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2900" b="1" baseline="-250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2900" b="1" baseline="-25000" dirty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Text Box 16"/>
          <p:cNvSpPr txBox="1">
            <a:spLocks noChangeArrowheads="1"/>
          </p:cNvSpPr>
          <p:nvPr/>
        </p:nvSpPr>
        <p:spPr bwMode="auto">
          <a:xfrm>
            <a:off x="360491" y="6705600"/>
            <a:ext cx="9809480" cy="102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Треугольники АВС и</a:t>
            </a:r>
            <a:r>
              <a:rPr lang="ru-RU" sz="29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2900" b="1" baseline="-2500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2900" b="1" baseline="-2500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2900" b="1" baseline="-25000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1 </a:t>
            </a:r>
          </a:p>
          <a:p>
            <a:pPr eaLnBrk="1" hangingPunct="1"/>
            <a:r>
              <a:rPr lang="ru-RU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равны по </a:t>
            </a:r>
            <a:r>
              <a:rPr lang="ru-RU" sz="29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900" b="1" baseline="-25000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9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признаку</a:t>
            </a:r>
            <a:r>
              <a:rPr lang="en-US" sz="29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C</a:t>
            </a:r>
            <a:r>
              <a:rPr lang="ru-RU" sz="29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УС.      Теорема </a:t>
            </a:r>
            <a:r>
              <a:rPr lang="ru-RU" sz="29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доказана.</a:t>
            </a:r>
            <a:endParaRPr lang="ru-RU" sz="2900" b="1" baseline="-25000" dirty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00134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1.48148E-6 L -0.40782 0.2763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399" y="138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19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19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2191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9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2000"/>
                                        <p:tgtEl>
                                          <p:spTgt spid="219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2000"/>
                                        <p:tgtEl>
                                          <p:spTgt spid="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19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5" presetClass="emph" presetSubtype="0" repeatCount="5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9" dur="500" fill="hold"/>
                                        <p:tgtEl>
                                          <p:spTgt spid="219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219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9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9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9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9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917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9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917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9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917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91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917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917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9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9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9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918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9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918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9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918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91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918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918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9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9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9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918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9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918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9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918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9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918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918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9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9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9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91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9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91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9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91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91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91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91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2000"/>
                                        <p:tgtEl>
                                          <p:spTgt spid="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0" dur="500"/>
                                        <p:tgtEl>
                                          <p:spTgt spid="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5" dur="500"/>
                                        <p:tgtEl>
                                          <p:spTgt spid="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219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5" presetClass="emph" presetSubtype="0" repeatCount="5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4" dur="500" fill="hold"/>
                                        <p:tgtEl>
                                          <p:spTgt spid="219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500"/>
                                        <p:tgtEl>
                                          <p:spTgt spid="219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9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2" dur="500"/>
                                        <p:tgtEl>
                                          <p:spTgt spid="6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9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9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9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915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91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915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91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915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91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915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915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9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9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9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917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9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917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9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917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9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917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917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0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9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9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9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918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9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918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9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918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91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918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918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9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9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9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918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9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918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9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918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918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918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918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9" dur="500"/>
                                        <p:tgtEl>
                                          <p:spTgt spid="6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4" dur="1000"/>
                                        <p:tgtEl>
                                          <p:spTgt spid="219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9" dur="1000"/>
                                        <p:tgtEl>
                                          <p:spTgt spid="219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>
                      <p:stCondLst>
                        <p:cond delay="indefinite"/>
                      </p:stCondLst>
                      <p:childTnLst>
                        <p:par>
                          <p:cTn id="251" fill="hold">
                            <p:stCondLst>
                              <p:cond delay="0"/>
                            </p:stCondLst>
                            <p:childTnLst>
                              <p:par>
                                <p:cTn id="252" presetID="35" presetClass="emph" presetSubtype="0" repeatCount="5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53" dur="1000" fill="hold"/>
                                        <p:tgtEl>
                                          <p:spTgt spid="219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35" presetClass="emph" presetSubtype="0" repeatCount="5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57" dur="1000" fill="hold"/>
                                        <p:tgtEl>
                                          <p:spTgt spid="219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>
                      <p:stCondLst>
                        <p:cond delay="indefinite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1" dur="1000"/>
                                        <p:tgtEl>
                                          <p:spTgt spid="219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9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7" dur="2000"/>
                                        <p:tgtEl>
                                          <p:spTgt spid="219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0" dur="2000"/>
                                        <p:tgtEl>
                                          <p:spTgt spid="219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5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9155" grpId="0" animBg="1"/>
      <p:bldP spid="219157" grpId="0"/>
      <p:bldP spid="219158" grpId="0"/>
      <p:bldP spid="219173" grpId="0" animBg="1"/>
      <p:bldP spid="219174" grpId="0" animBg="1"/>
      <p:bldP spid="219175" grpId="0" animBg="1"/>
      <p:bldP spid="219176" grpId="0" animBg="1"/>
      <p:bldP spid="219176" grpId="1" animBg="1"/>
      <p:bldP spid="219176" grpId="2" animBg="1"/>
      <p:bldP spid="219177" grpId="0" animBg="1"/>
      <p:bldP spid="219177" grpId="1" animBg="1"/>
      <p:bldP spid="219177" grpId="2" animBg="1"/>
      <p:bldP spid="219178" grpId="0"/>
      <p:bldP spid="219179" grpId="0"/>
      <p:bldP spid="219183" grpId="0" animBg="1"/>
      <p:bldP spid="219184" grpId="0" animBg="1"/>
      <p:bldP spid="219185" grpId="0" animBg="1"/>
      <p:bldP spid="219186" grpId="0"/>
      <p:bldP spid="219187" grpId="0"/>
      <p:bldP spid="219188" grpId="0" animBg="1"/>
      <p:bldP spid="219189" grpId="0" animBg="1"/>
      <p:bldP spid="219189" grpId="1" animBg="1"/>
      <p:bldP spid="219190" grpId="0" animBg="1"/>
      <p:bldP spid="219198" grpId="0" animBg="1"/>
      <p:bldP spid="219198" grpId="1" animBg="1"/>
      <p:bldP spid="6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7" name="Freeform 3"/>
          <p:cNvSpPr>
            <a:spLocks/>
          </p:cNvSpPr>
          <p:nvPr/>
        </p:nvSpPr>
        <p:spPr bwMode="auto">
          <a:xfrm rot="2846860">
            <a:off x="1118248" y="2989824"/>
            <a:ext cx="4920221" cy="2554604"/>
          </a:xfrm>
          <a:custGeom>
            <a:avLst/>
            <a:gdLst>
              <a:gd name="T0" fmla="*/ 0 w 2700"/>
              <a:gd name="T1" fmla="*/ 0 h 1341"/>
              <a:gd name="T2" fmla="*/ 4286250 w 2700"/>
              <a:gd name="T3" fmla="*/ 20637 h 1341"/>
              <a:gd name="T4" fmla="*/ 3371850 w 2700"/>
              <a:gd name="T5" fmla="*/ 2128837 h 1341"/>
              <a:gd name="T6" fmla="*/ 0 60000 65536"/>
              <a:gd name="T7" fmla="*/ 0 60000 65536"/>
              <a:gd name="T8" fmla="*/ 0 60000 65536"/>
              <a:gd name="T9" fmla="*/ 0 w 2700"/>
              <a:gd name="T10" fmla="*/ 0 h 1341"/>
              <a:gd name="T11" fmla="*/ 2700 w 2700"/>
              <a:gd name="T12" fmla="*/ 1341 h 134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00" h="1341">
                <a:moveTo>
                  <a:pt x="0" y="0"/>
                </a:moveTo>
                <a:lnTo>
                  <a:pt x="2700" y="13"/>
                </a:lnTo>
                <a:lnTo>
                  <a:pt x="2124" y="1341"/>
                </a:lnTo>
              </a:path>
            </a:pathLst>
          </a:cu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ru-RU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6066" name="Freeform 2"/>
          <p:cNvSpPr>
            <a:spLocks/>
          </p:cNvSpPr>
          <p:nvPr/>
        </p:nvSpPr>
        <p:spPr bwMode="auto">
          <a:xfrm rot="2864130">
            <a:off x="461212" y="2257778"/>
            <a:ext cx="4866931" cy="2575394"/>
          </a:xfrm>
          <a:custGeom>
            <a:avLst/>
            <a:gdLst>
              <a:gd name="T0" fmla="*/ 4216400 w 2672"/>
              <a:gd name="T1" fmla="*/ 2159000 h 1360"/>
              <a:gd name="T2" fmla="*/ 4241800 w 2672"/>
              <a:gd name="T3" fmla="*/ 2159000 h 1360"/>
              <a:gd name="T4" fmla="*/ 0 w 2672"/>
              <a:gd name="T5" fmla="*/ 2159000 h 1360"/>
              <a:gd name="T6" fmla="*/ 863600 w 2672"/>
              <a:gd name="T7" fmla="*/ 0 h 1360"/>
              <a:gd name="T8" fmla="*/ 0 60000 65536"/>
              <a:gd name="T9" fmla="*/ 0 60000 65536"/>
              <a:gd name="T10" fmla="*/ 0 60000 65536"/>
              <a:gd name="T11" fmla="*/ 0 60000 65536"/>
              <a:gd name="T12" fmla="*/ 0 w 2672"/>
              <a:gd name="T13" fmla="*/ 0 h 1360"/>
              <a:gd name="T14" fmla="*/ 2672 w 2672"/>
              <a:gd name="T15" fmla="*/ 1360 h 136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672" h="1360">
                <a:moveTo>
                  <a:pt x="2656" y="1360"/>
                </a:moveTo>
                <a:lnTo>
                  <a:pt x="2672" y="1360"/>
                </a:lnTo>
                <a:lnTo>
                  <a:pt x="0" y="1360"/>
                </a:lnTo>
                <a:lnTo>
                  <a:pt x="544" y="0"/>
                </a:lnTo>
              </a:path>
            </a:pathLst>
          </a:cu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ru-RU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6081" name="Freeform 17"/>
          <p:cNvSpPr>
            <a:spLocks/>
          </p:cNvSpPr>
          <p:nvPr/>
        </p:nvSpPr>
        <p:spPr bwMode="auto">
          <a:xfrm rot="2854765">
            <a:off x="461095" y="2272314"/>
            <a:ext cx="4918180" cy="2590800"/>
          </a:xfrm>
          <a:custGeom>
            <a:avLst/>
            <a:gdLst>
              <a:gd name="T0" fmla="*/ 914400 w 2704"/>
              <a:gd name="T1" fmla="*/ 0 h 1360"/>
              <a:gd name="T2" fmla="*/ 0 w 2704"/>
              <a:gd name="T3" fmla="*/ 2159000 h 1360"/>
              <a:gd name="T4" fmla="*/ 4292600 w 2704"/>
              <a:gd name="T5" fmla="*/ 2159000 h 1360"/>
              <a:gd name="T6" fmla="*/ 0 60000 65536"/>
              <a:gd name="T7" fmla="*/ 0 60000 65536"/>
              <a:gd name="T8" fmla="*/ 0 60000 65536"/>
              <a:gd name="T9" fmla="*/ 0 w 2704"/>
              <a:gd name="T10" fmla="*/ 0 h 1360"/>
              <a:gd name="T11" fmla="*/ 2704 w 2704"/>
              <a:gd name="T12" fmla="*/ 1360 h 136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04" h="1360">
                <a:moveTo>
                  <a:pt x="576" y="0"/>
                </a:moveTo>
                <a:lnTo>
                  <a:pt x="0" y="1360"/>
                </a:lnTo>
                <a:lnTo>
                  <a:pt x="2704" y="1360"/>
                </a:lnTo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571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lIns="130622" tIns="65311" rIns="130622" bIns="65311"/>
          <a:lstStyle/>
          <a:p>
            <a:endParaRPr lang="ru-RU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6080" name="Freeform 16"/>
          <p:cNvSpPr>
            <a:spLocks/>
          </p:cNvSpPr>
          <p:nvPr/>
        </p:nvSpPr>
        <p:spPr bwMode="auto">
          <a:xfrm rot="2411709">
            <a:off x="1459755" y="2366267"/>
            <a:ext cx="3525904" cy="3070937"/>
          </a:xfrm>
          <a:custGeom>
            <a:avLst/>
            <a:gdLst>
              <a:gd name="T0" fmla="*/ 0 w 2128"/>
              <a:gd name="T1" fmla="*/ 0 h 1360"/>
              <a:gd name="T2" fmla="*/ 3378200 w 2128"/>
              <a:gd name="T3" fmla="*/ 2159000 h 1360"/>
              <a:gd name="T4" fmla="*/ 0 60000 65536"/>
              <a:gd name="T5" fmla="*/ 0 60000 65536"/>
              <a:gd name="T6" fmla="*/ 0 w 2128"/>
              <a:gd name="T7" fmla="*/ 0 h 1360"/>
              <a:gd name="T8" fmla="*/ 2128 w 2128"/>
              <a:gd name="T9" fmla="*/ 1360 h 136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28" h="1360">
                <a:moveTo>
                  <a:pt x="0" y="0"/>
                </a:moveTo>
                <a:lnTo>
                  <a:pt x="2128" y="1360"/>
                </a:lnTo>
              </a:path>
            </a:pathLst>
          </a:cu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ru-RU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080" name="Text Box 4"/>
          <p:cNvSpPr txBox="1">
            <a:spLocks noChangeArrowheads="1"/>
          </p:cNvSpPr>
          <p:nvPr/>
        </p:nvSpPr>
        <p:spPr bwMode="auto">
          <a:xfrm>
            <a:off x="2575702" y="966729"/>
            <a:ext cx="560351" cy="6243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 b="1" dirty="0">
                <a:latin typeface="Arial" pitchFamily="34" charset="0"/>
                <a:cs typeface="Arial" pitchFamily="34" charset="0"/>
              </a:rPr>
              <a:t>В</a:t>
            </a:r>
          </a:p>
        </p:txBody>
      </p:sp>
      <p:sp>
        <p:nvSpPr>
          <p:cNvPr id="3081" name="Text Box 6"/>
          <p:cNvSpPr txBox="1">
            <a:spLocks noChangeArrowheads="1"/>
          </p:cNvSpPr>
          <p:nvPr/>
        </p:nvSpPr>
        <p:spPr bwMode="auto">
          <a:xfrm>
            <a:off x="3111095" y="6125604"/>
            <a:ext cx="560351" cy="6243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3200" b="1">
                <a:latin typeface="Arial" pitchFamily="34" charset="0"/>
                <a:cs typeface="Arial" pitchFamily="34" charset="0"/>
              </a:rPr>
              <a:t>D</a:t>
            </a:r>
            <a:endParaRPr lang="ru-RU" sz="32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082" name="Text Box 7"/>
          <p:cNvSpPr txBox="1">
            <a:spLocks noChangeArrowheads="1"/>
          </p:cNvSpPr>
          <p:nvPr/>
        </p:nvSpPr>
        <p:spPr bwMode="auto">
          <a:xfrm>
            <a:off x="6091140" y="4913969"/>
            <a:ext cx="560351" cy="6243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 b="1" dirty="0">
                <a:latin typeface="Arial" pitchFamily="34" charset="0"/>
                <a:cs typeface="Arial" pitchFamily="34" charset="0"/>
              </a:rPr>
              <a:t>С</a:t>
            </a:r>
          </a:p>
        </p:txBody>
      </p:sp>
      <p:grpSp>
        <p:nvGrpSpPr>
          <p:cNvPr id="3083" name="Group 9"/>
          <p:cNvGrpSpPr>
            <a:grpSpLocks/>
          </p:cNvGrpSpPr>
          <p:nvPr/>
        </p:nvGrpSpPr>
        <p:grpSpPr bwMode="auto">
          <a:xfrm rot="811816" flipV="1">
            <a:off x="1816420" y="4296060"/>
            <a:ext cx="284101" cy="309862"/>
            <a:chOff x="2912" y="1525"/>
            <a:chExt cx="162" cy="168"/>
          </a:xfrm>
        </p:grpSpPr>
        <p:sp>
          <p:nvSpPr>
            <p:cNvPr id="3093" name="Freeform 10"/>
            <p:cNvSpPr>
              <a:spLocks/>
            </p:cNvSpPr>
            <p:nvPr/>
          </p:nvSpPr>
          <p:spPr bwMode="auto">
            <a:xfrm>
              <a:off x="2912" y="1570"/>
              <a:ext cx="149" cy="123"/>
            </a:xfrm>
            <a:custGeom>
              <a:avLst/>
              <a:gdLst>
                <a:gd name="T0" fmla="*/ 0 w 149"/>
                <a:gd name="T1" fmla="*/ 0 h 123"/>
                <a:gd name="T2" fmla="*/ 149 w 149"/>
                <a:gd name="T3" fmla="*/ 123 h 123"/>
                <a:gd name="T4" fmla="*/ 0 60000 65536"/>
                <a:gd name="T5" fmla="*/ 0 60000 65536"/>
                <a:gd name="T6" fmla="*/ 0 w 149"/>
                <a:gd name="T7" fmla="*/ 0 h 123"/>
                <a:gd name="T8" fmla="*/ 149 w 149"/>
                <a:gd name="T9" fmla="*/ 123 h 12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49" h="123">
                  <a:moveTo>
                    <a:pt x="0" y="0"/>
                  </a:moveTo>
                  <a:lnTo>
                    <a:pt x="149" y="123"/>
                  </a:lnTo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ru-RU" sz="4800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94" name="Freeform 11"/>
            <p:cNvSpPr>
              <a:spLocks/>
            </p:cNvSpPr>
            <p:nvPr/>
          </p:nvSpPr>
          <p:spPr bwMode="auto">
            <a:xfrm>
              <a:off x="2925" y="1525"/>
              <a:ext cx="149" cy="123"/>
            </a:xfrm>
            <a:custGeom>
              <a:avLst/>
              <a:gdLst>
                <a:gd name="T0" fmla="*/ 0 w 149"/>
                <a:gd name="T1" fmla="*/ 0 h 123"/>
                <a:gd name="T2" fmla="*/ 149 w 149"/>
                <a:gd name="T3" fmla="*/ 123 h 123"/>
                <a:gd name="T4" fmla="*/ 0 60000 65536"/>
                <a:gd name="T5" fmla="*/ 0 60000 65536"/>
                <a:gd name="T6" fmla="*/ 0 w 149"/>
                <a:gd name="T7" fmla="*/ 0 h 123"/>
                <a:gd name="T8" fmla="*/ 149 w 149"/>
                <a:gd name="T9" fmla="*/ 123 h 12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49" h="123">
                  <a:moveTo>
                    <a:pt x="0" y="0"/>
                  </a:moveTo>
                  <a:lnTo>
                    <a:pt x="149" y="123"/>
                  </a:lnTo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ru-RU" sz="4800" b="1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092" name="Text Box 14"/>
          <p:cNvSpPr txBox="1">
            <a:spLocks noChangeArrowheads="1"/>
          </p:cNvSpPr>
          <p:nvPr/>
        </p:nvSpPr>
        <p:spPr bwMode="auto">
          <a:xfrm>
            <a:off x="9978773" y="792851"/>
            <a:ext cx="388741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 b="1" dirty="0">
                <a:latin typeface="Arial" pitchFamily="34" charset="0"/>
                <a:cs typeface="Arial" pitchFamily="34" charset="0"/>
              </a:rPr>
              <a:t>Доказать:  </a:t>
            </a:r>
            <a:r>
              <a:rPr lang="ru-RU" sz="3200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А =</a:t>
            </a:r>
            <a:r>
              <a:rPr lang="ru-RU" sz="3200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С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85" name="Line 21"/>
          <p:cNvSpPr>
            <a:spLocks noChangeShapeType="1"/>
          </p:cNvSpPr>
          <p:nvPr/>
        </p:nvSpPr>
        <p:spPr bwMode="auto">
          <a:xfrm flipH="1" flipV="1">
            <a:off x="4755529" y="5488189"/>
            <a:ext cx="258496" cy="372016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6086" name="Freeform 22"/>
          <p:cNvSpPr>
            <a:spLocks/>
          </p:cNvSpPr>
          <p:nvPr/>
        </p:nvSpPr>
        <p:spPr bwMode="auto">
          <a:xfrm rot="5157934">
            <a:off x="2808648" y="3647038"/>
            <a:ext cx="894080" cy="335280"/>
          </a:xfrm>
          <a:custGeom>
            <a:avLst/>
            <a:gdLst>
              <a:gd name="T0" fmla="*/ 0 w 352"/>
              <a:gd name="T1" fmla="*/ 279400 h 176"/>
              <a:gd name="T2" fmla="*/ 177800 w 352"/>
              <a:gd name="T3" fmla="*/ 0 h 176"/>
              <a:gd name="T4" fmla="*/ 406400 w 352"/>
              <a:gd name="T5" fmla="*/ 279400 h 176"/>
              <a:gd name="T6" fmla="*/ 558800 w 352"/>
              <a:gd name="T7" fmla="*/ 0 h 176"/>
              <a:gd name="T8" fmla="*/ 0 60000 65536"/>
              <a:gd name="T9" fmla="*/ 0 60000 65536"/>
              <a:gd name="T10" fmla="*/ 0 60000 65536"/>
              <a:gd name="T11" fmla="*/ 0 60000 65536"/>
              <a:gd name="T12" fmla="*/ 0 w 352"/>
              <a:gd name="T13" fmla="*/ 0 h 176"/>
              <a:gd name="T14" fmla="*/ 352 w 352"/>
              <a:gd name="T15" fmla="*/ 176 h 17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52" h="176">
                <a:moveTo>
                  <a:pt x="0" y="176"/>
                </a:moveTo>
                <a:cubicBezTo>
                  <a:pt x="19" y="149"/>
                  <a:pt x="69" y="0"/>
                  <a:pt x="112" y="0"/>
                </a:cubicBezTo>
                <a:cubicBezTo>
                  <a:pt x="155" y="0"/>
                  <a:pt x="216" y="176"/>
                  <a:pt x="256" y="176"/>
                </a:cubicBezTo>
                <a:cubicBezTo>
                  <a:pt x="296" y="176"/>
                  <a:pt x="332" y="37"/>
                  <a:pt x="352" y="0"/>
                </a:cubicBezTo>
              </a:path>
            </a:pathLst>
          </a:cu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ru-RU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087" name="Line 23"/>
          <p:cNvSpPr>
            <a:spLocks noChangeShapeType="1"/>
          </p:cNvSpPr>
          <p:nvPr/>
        </p:nvSpPr>
        <p:spPr bwMode="auto">
          <a:xfrm>
            <a:off x="1616024" y="1957744"/>
            <a:ext cx="172720" cy="34066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sz="4800" b="1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088" name="Group 24"/>
          <p:cNvGrpSpPr>
            <a:grpSpLocks/>
          </p:cNvGrpSpPr>
          <p:nvPr/>
        </p:nvGrpSpPr>
        <p:grpSpPr bwMode="auto">
          <a:xfrm rot="20542540" flipV="1">
            <a:off x="4185170" y="3125547"/>
            <a:ext cx="393352" cy="209302"/>
            <a:chOff x="2912" y="1525"/>
            <a:chExt cx="162" cy="168"/>
          </a:xfrm>
        </p:grpSpPr>
        <p:sp>
          <p:nvSpPr>
            <p:cNvPr id="3090" name="Freeform 25"/>
            <p:cNvSpPr>
              <a:spLocks/>
            </p:cNvSpPr>
            <p:nvPr/>
          </p:nvSpPr>
          <p:spPr bwMode="auto">
            <a:xfrm>
              <a:off x="2912" y="1570"/>
              <a:ext cx="149" cy="123"/>
            </a:xfrm>
            <a:custGeom>
              <a:avLst/>
              <a:gdLst>
                <a:gd name="T0" fmla="*/ 0 w 149"/>
                <a:gd name="T1" fmla="*/ 0 h 123"/>
                <a:gd name="T2" fmla="*/ 149 w 149"/>
                <a:gd name="T3" fmla="*/ 123 h 123"/>
                <a:gd name="T4" fmla="*/ 0 60000 65536"/>
                <a:gd name="T5" fmla="*/ 0 60000 65536"/>
                <a:gd name="T6" fmla="*/ 0 w 149"/>
                <a:gd name="T7" fmla="*/ 0 h 123"/>
                <a:gd name="T8" fmla="*/ 149 w 149"/>
                <a:gd name="T9" fmla="*/ 123 h 12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49" h="123">
                  <a:moveTo>
                    <a:pt x="0" y="0"/>
                  </a:moveTo>
                  <a:lnTo>
                    <a:pt x="149" y="123"/>
                  </a:lnTo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ru-RU" sz="4800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91" name="Freeform 26"/>
            <p:cNvSpPr>
              <a:spLocks/>
            </p:cNvSpPr>
            <p:nvPr/>
          </p:nvSpPr>
          <p:spPr bwMode="auto">
            <a:xfrm>
              <a:off x="2925" y="1525"/>
              <a:ext cx="149" cy="123"/>
            </a:xfrm>
            <a:custGeom>
              <a:avLst/>
              <a:gdLst>
                <a:gd name="T0" fmla="*/ 0 w 149"/>
                <a:gd name="T1" fmla="*/ 0 h 123"/>
                <a:gd name="T2" fmla="*/ 149 w 149"/>
                <a:gd name="T3" fmla="*/ 123 h 123"/>
                <a:gd name="T4" fmla="*/ 0 60000 65536"/>
                <a:gd name="T5" fmla="*/ 0 60000 65536"/>
                <a:gd name="T6" fmla="*/ 0 w 149"/>
                <a:gd name="T7" fmla="*/ 0 h 123"/>
                <a:gd name="T8" fmla="*/ 149 w 149"/>
                <a:gd name="T9" fmla="*/ 123 h 12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49" h="123">
                  <a:moveTo>
                    <a:pt x="0" y="0"/>
                  </a:moveTo>
                  <a:lnTo>
                    <a:pt x="149" y="123"/>
                  </a:lnTo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ru-RU" sz="4800" b="1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089" name="Text Box 27"/>
          <p:cNvSpPr txBox="1">
            <a:spLocks noChangeArrowheads="1"/>
          </p:cNvSpPr>
          <p:nvPr/>
        </p:nvSpPr>
        <p:spPr bwMode="auto">
          <a:xfrm>
            <a:off x="190875" y="2812172"/>
            <a:ext cx="560351" cy="6243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 b="1" dirty="0"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167739" y="254242"/>
            <a:ext cx="633461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Дано: </a:t>
            </a:r>
            <a:r>
              <a:rPr lang="uz-Latn-UZ" sz="3200" b="1" dirty="0" smtClean="0">
                <a:latin typeface="Arial" pitchFamily="34" charset="0"/>
                <a:cs typeface="Arial" pitchFamily="34" charset="0"/>
              </a:rPr>
              <a:t>ABCD-</a:t>
            </a:r>
            <a:r>
              <a:rPr lang="uz-Cyrl-UZ" sz="3200" b="1" dirty="0" smtClean="0">
                <a:latin typeface="Arial" pitchFamily="34" charset="0"/>
                <a:cs typeface="Arial" pitchFamily="34" charset="0"/>
              </a:rPr>
              <a:t>чет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ы</a:t>
            </a:r>
            <a:r>
              <a:rPr lang="uz-Cyrl-UZ" sz="3200" b="1" dirty="0" smtClean="0">
                <a:latin typeface="Arial" pitchFamily="34" charset="0"/>
                <a:cs typeface="Arial" pitchFamily="34" charset="0"/>
              </a:rPr>
              <a:t>рёхугольник</a:t>
            </a:r>
            <a:endParaRPr lang="uz-Latn-UZ" sz="3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uz-Latn-UZ" sz="3200" b="1" dirty="0" smtClean="0">
                <a:latin typeface="Arial" pitchFamily="34" charset="0"/>
                <a:cs typeface="Arial" pitchFamily="34" charset="0"/>
              </a:rPr>
              <a:t> AB=CD,   AD=CB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391126" y="69576"/>
            <a:ext cx="2159309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Задача 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 Box 28"/>
          <p:cNvSpPr txBox="1">
            <a:spLocks noChangeArrowheads="1"/>
          </p:cNvSpPr>
          <p:nvPr/>
        </p:nvSpPr>
        <p:spPr bwMode="auto">
          <a:xfrm>
            <a:off x="7379405" y="4833501"/>
            <a:ext cx="5482724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/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3)</a:t>
            </a:r>
            <a:r>
              <a:rPr kumimoji="0" lang="uz-Latn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Latn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BD </a:t>
            </a:r>
            <a:r>
              <a:rPr kumimoji="0" lang="en-US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uz-Cyrl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  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общ</a:t>
            </a:r>
            <a:r>
              <a:rPr kumimoji="0" lang="uz-Cyrl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ая сторона</a:t>
            </a:r>
            <a:endParaRPr kumimoji="0" lang="ru-RU" sz="3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 Box 32"/>
          <p:cNvSpPr txBox="1">
            <a:spLocks noChangeArrowheads="1"/>
          </p:cNvSpPr>
          <p:nvPr/>
        </p:nvSpPr>
        <p:spPr bwMode="auto">
          <a:xfrm>
            <a:off x="7270852" y="4084810"/>
            <a:ext cx="541584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/>
            <a:r>
              <a:rPr kumimoji="0" lang="uz-Cyrl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2)</a:t>
            </a:r>
            <a:r>
              <a:rPr kumimoji="0" lang="uz-Latn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uz-Latn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AD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kumimoji="0" lang="uz-Latn-UZ" sz="3600" b="1" dirty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CB </a:t>
            </a:r>
            <a:r>
              <a:rPr kumimoji="0" lang="uz-Cyrl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 по условию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endParaRPr kumimoji="0" lang="ru-RU" sz="3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 Box 18"/>
          <p:cNvSpPr txBox="1">
            <a:spLocks noChangeArrowheads="1"/>
          </p:cNvSpPr>
          <p:nvPr/>
        </p:nvSpPr>
        <p:spPr bwMode="auto">
          <a:xfrm>
            <a:off x="2471346" y="6460976"/>
            <a:ext cx="10355223" cy="13542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по 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признаку</a:t>
            </a:r>
            <a:r>
              <a:rPr lang="en-US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Cyrl-UZ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ССС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АВ</a:t>
            </a:r>
            <a:r>
              <a:rPr lang="uz-Latn-UZ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=</a:t>
            </a:r>
            <a:r>
              <a:rPr lang="ru-RU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uz-Latn-UZ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en-US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, следовательно ∠</a:t>
            </a:r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 =∠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 </a:t>
            </a:r>
            <a:endParaRPr lang="ru-RU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 Box 30"/>
          <p:cNvSpPr txBox="1">
            <a:spLocks noChangeArrowheads="1"/>
          </p:cNvSpPr>
          <p:nvPr/>
        </p:nvSpPr>
        <p:spPr bwMode="auto">
          <a:xfrm>
            <a:off x="6096220" y="1347534"/>
            <a:ext cx="4236742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Д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оказательство:</a:t>
            </a:r>
            <a:endParaRPr kumimoji="0" lang="ru-RU" sz="3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 Box 30"/>
          <p:cNvSpPr txBox="1">
            <a:spLocks noChangeArrowheads="1"/>
          </p:cNvSpPr>
          <p:nvPr/>
        </p:nvSpPr>
        <p:spPr bwMode="auto">
          <a:xfrm>
            <a:off x="6208379" y="1957744"/>
            <a:ext cx="6653750" cy="1239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Соединим  </a:t>
            </a:r>
            <a:r>
              <a:rPr kumimoji="0" lang="en-US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и</a:t>
            </a:r>
            <a:r>
              <a:rPr kumimoji="0" lang="en-US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D</a:t>
            </a:r>
            <a:endParaRPr kumimoji="0" lang="ru-RU" sz="3600" b="1" dirty="0" smtClean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  <a:p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Рассмотрим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uz-Latn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uz-Latn-UZ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uz-Latn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CDB</a:t>
            </a:r>
            <a:endParaRPr kumimoji="0" lang="ru-RU" sz="3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 Box 29"/>
          <p:cNvSpPr txBox="1">
            <a:spLocks noChangeArrowheads="1"/>
          </p:cNvSpPr>
          <p:nvPr/>
        </p:nvSpPr>
        <p:spPr bwMode="auto">
          <a:xfrm>
            <a:off x="7044853" y="3254825"/>
            <a:ext cx="5477825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uz-Latn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AB=CD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по </a:t>
            </a:r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условию </a:t>
            </a:r>
          </a:p>
        </p:txBody>
      </p:sp>
      <p:sp>
        <p:nvSpPr>
          <p:cNvPr id="32" name="Freeform 10"/>
          <p:cNvSpPr>
            <a:spLocks/>
          </p:cNvSpPr>
          <p:nvPr/>
        </p:nvSpPr>
        <p:spPr bwMode="auto">
          <a:xfrm rot="17471276" flipV="1">
            <a:off x="488721" y="2608948"/>
            <a:ext cx="525011" cy="222484"/>
          </a:xfrm>
          <a:custGeom>
            <a:avLst/>
            <a:gdLst>
              <a:gd name="T0" fmla="*/ 0 w 182"/>
              <a:gd name="T1" fmla="*/ 2147483646 h 46"/>
              <a:gd name="T2" fmla="*/ 2147483646 w 182"/>
              <a:gd name="T3" fmla="*/ 0 h 46"/>
              <a:gd name="T4" fmla="*/ 2147483646 w 182"/>
              <a:gd name="T5" fmla="*/ 2147483646 h 46"/>
              <a:gd name="T6" fmla="*/ 0 60000 65536"/>
              <a:gd name="T7" fmla="*/ 0 60000 65536"/>
              <a:gd name="T8" fmla="*/ 0 60000 65536"/>
              <a:gd name="T9" fmla="*/ 0 w 182"/>
              <a:gd name="T10" fmla="*/ 0 h 46"/>
              <a:gd name="T11" fmla="*/ 182 w 182"/>
              <a:gd name="T12" fmla="*/ 46 h 4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2" h="46">
                <a:moveTo>
                  <a:pt x="0" y="46"/>
                </a:moveTo>
                <a:cubicBezTo>
                  <a:pt x="30" y="23"/>
                  <a:pt x="61" y="0"/>
                  <a:pt x="91" y="0"/>
                </a:cubicBezTo>
                <a:cubicBezTo>
                  <a:pt x="121" y="0"/>
                  <a:pt x="151" y="23"/>
                  <a:pt x="182" y="46"/>
                </a:cubicBezTo>
              </a:path>
            </a:pathLst>
          </a:custGeom>
          <a:noFill/>
          <a:ln w="57150">
            <a:solidFill>
              <a:srgbClr val="000099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Freeform 10"/>
          <p:cNvSpPr>
            <a:spLocks/>
          </p:cNvSpPr>
          <p:nvPr/>
        </p:nvSpPr>
        <p:spPr bwMode="auto">
          <a:xfrm rot="16200000">
            <a:off x="5466293" y="5040599"/>
            <a:ext cx="512039" cy="149183"/>
          </a:xfrm>
          <a:custGeom>
            <a:avLst/>
            <a:gdLst>
              <a:gd name="T0" fmla="*/ 0 w 182"/>
              <a:gd name="T1" fmla="*/ 2147483646 h 46"/>
              <a:gd name="T2" fmla="*/ 2147483646 w 182"/>
              <a:gd name="T3" fmla="*/ 0 h 46"/>
              <a:gd name="T4" fmla="*/ 2147483646 w 182"/>
              <a:gd name="T5" fmla="*/ 2147483646 h 46"/>
              <a:gd name="T6" fmla="*/ 0 60000 65536"/>
              <a:gd name="T7" fmla="*/ 0 60000 65536"/>
              <a:gd name="T8" fmla="*/ 0 60000 65536"/>
              <a:gd name="T9" fmla="*/ 0 w 182"/>
              <a:gd name="T10" fmla="*/ 0 h 46"/>
              <a:gd name="T11" fmla="*/ 182 w 182"/>
              <a:gd name="T12" fmla="*/ 46 h 4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2" h="46">
                <a:moveTo>
                  <a:pt x="0" y="46"/>
                </a:moveTo>
                <a:cubicBezTo>
                  <a:pt x="30" y="23"/>
                  <a:pt x="61" y="0"/>
                  <a:pt x="91" y="0"/>
                </a:cubicBezTo>
                <a:cubicBezTo>
                  <a:pt x="121" y="0"/>
                  <a:pt x="151" y="23"/>
                  <a:pt x="182" y="46"/>
                </a:cubicBezTo>
              </a:path>
            </a:pathLst>
          </a:custGeom>
          <a:noFill/>
          <a:ln w="57150">
            <a:solidFill>
              <a:srgbClr val="000099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sz="4800" b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47493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216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2" dur="500" fill="hold"/>
                                        <p:tgtEl>
                                          <p:spTgt spid="2160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CC"/>
                                      </p:to>
                                    </p:animClr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2160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2160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6" dur="500" fill="hold"/>
                                        <p:tgtEl>
                                          <p:spTgt spid="2160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2160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21606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2000"/>
                                        <p:tgtEl>
                                          <p:spTgt spid="216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160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160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71" dur="2000" fill="hold"/>
                                        <p:tgtEl>
                                          <p:spTgt spid="21608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2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-3.33333E-6 L 0.17578 -0.00115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2160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89" y="-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6081" grpId="0" animBg="1"/>
      <p:bldP spid="216081" grpId="1" animBg="1"/>
      <p:bldP spid="216081" grpId="2" animBg="1"/>
      <p:bldP spid="216080" grpId="0" animBg="1"/>
      <p:bldP spid="216086" grpId="0" animBg="1"/>
      <p:bldP spid="27" grpId="0"/>
      <p:bldP spid="28" grpId="0"/>
      <p:bldP spid="32" grpId="0" animBg="1"/>
      <p:bldP spid="3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20" name="Freeform 4"/>
          <p:cNvSpPr>
            <a:spLocks/>
          </p:cNvSpPr>
          <p:nvPr/>
        </p:nvSpPr>
        <p:spPr bwMode="auto">
          <a:xfrm>
            <a:off x="749301" y="2429828"/>
            <a:ext cx="6451600" cy="1815466"/>
          </a:xfrm>
          <a:custGeom>
            <a:avLst/>
            <a:gdLst>
              <a:gd name="T0" fmla="*/ 0 w 2540"/>
              <a:gd name="T1" fmla="*/ 1512888 h 953"/>
              <a:gd name="T2" fmla="*/ 4032250 w 2540"/>
              <a:gd name="T3" fmla="*/ 0 h 953"/>
              <a:gd name="T4" fmla="*/ 3097212 w 2540"/>
              <a:gd name="T5" fmla="*/ 1512888 h 953"/>
              <a:gd name="T6" fmla="*/ 0 60000 65536"/>
              <a:gd name="T7" fmla="*/ 0 60000 65536"/>
              <a:gd name="T8" fmla="*/ 0 60000 65536"/>
              <a:gd name="T9" fmla="*/ 0 w 2540"/>
              <a:gd name="T10" fmla="*/ 0 h 953"/>
              <a:gd name="T11" fmla="*/ 2540 w 2540"/>
              <a:gd name="T12" fmla="*/ 953 h 95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540" h="953">
                <a:moveTo>
                  <a:pt x="0" y="953"/>
                </a:moveTo>
                <a:lnTo>
                  <a:pt x="2540" y="0"/>
                </a:lnTo>
                <a:lnTo>
                  <a:pt x="1951" y="953"/>
                </a:lnTo>
              </a:path>
            </a:pathLst>
          </a:cu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ru-RU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4021" name="Freeform 5"/>
          <p:cNvSpPr>
            <a:spLocks/>
          </p:cNvSpPr>
          <p:nvPr/>
        </p:nvSpPr>
        <p:spPr bwMode="auto">
          <a:xfrm flipV="1">
            <a:off x="749301" y="4243388"/>
            <a:ext cx="6451600" cy="1815466"/>
          </a:xfrm>
          <a:custGeom>
            <a:avLst/>
            <a:gdLst>
              <a:gd name="T0" fmla="*/ 0 w 2540"/>
              <a:gd name="T1" fmla="*/ 1512888 h 953"/>
              <a:gd name="T2" fmla="*/ 4032250 w 2540"/>
              <a:gd name="T3" fmla="*/ 0 h 953"/>
              <a:gd name="T4" fmla="*/ 3097212 w 2540"/>
              <a:gd name="T5" fmla="*/ 1512888 h 953"/>
              <a:gd name="T6" fmla="*/ 0 60000 65536"/>
              <a:gd name="T7" fmla="*/ 0 60000 65536"/>
              <a:gd name="T8" fmla="*/ 0 60000 65536"/>
              <a:gd name="T9" fmla="*/ 0 w 2540"/>
              <a:gd name="T10" fmla="*/ 0 h 953"/>
              <a:gd name="T11" fmla="*/ 2540 w 2540"/>
              <a:gd name="T12" fmla="*/ 953 h 95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540" h="953">
                <a:moveTo>
                  <a:pt x="0" y="953"/>
                </a:moveTo>
                <a:lnTo>
                  <a:pt x="2540" y="0"/>
                </a:lnTo>
                <a:lnTo>
                  <a:pt x="1951" y="953"/>
                </a:lnTo>
              </a:path>
            </a:pathLst>
          </a:cu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ru-RU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172722" y="3993834"/>
            <a:ext cx="560351" cy="6243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 b="1"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6846892" y="1892576"/>
            <a:ext cx="560351" cy="6243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 b="1" dirty="0">
                <a:latin typeface="Arial" pitchFamily="34" charset="0"/>
                <a:cs typeface="Arial" pitchFamily="34" charset="0"/>
              </a:rPr>
              <a:t>В</a:t>
            </a: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7105965" y="5911196"/>
            <a:ext cx="560351" cy="6243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3200" b="1" dirty="0">
                <a:latin typeface="Arial" pitchFamily="34" charset="0"/>
                <a:cs typeface="Arial" pitchFamily="34" charset="0"/>
              </a:rPr>
              <a:t>D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5819142" y="3986214"/>
            <a:ext cx="560351" cy="6243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 b="1">
                <a:latin typeface="Arial" pitchFamily="34" charset="0"/>
                <a:cs typeface="Arial" pitchFamily="34" charset="0"/>
              </a:rPr>
              <a:t>С</a:t>
            </a:r>
          </a:p>
        </p:txBody>
      </p:sp>
      <p:sp>
        <p:nvSpPr>
          <p:cNvPr id="4106" name="Line 11"/>
          <p:cNvSpPr>
            <a:spLocks noChangeShapeType="1"/>
          </p:cNvSpPr>
          <p:nvPr/>
        </p:nvSpPr>
        <p:spPr bwMode="auto">
          <a:xfrm flipH="1">
            <a:off x="3975102" y="5022534"/>
            <a:ext cx="231141" cy="34671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sz="4800" b="1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107" name="Group 15"/>
          <p:cNvGrpSpPr>
            <a:grpSpLocks/>
          </p:cNvGrpSpPr>
          <p:nvPr/>
        </p:nvGrpSpPr>
        <p:grpSpPr bwMode="auto">
          <a:xfrm flipV="1">
            <a:off x="6164582" y="4936808"/>
            <a:ext cx="411480" cy="320040"/>
            <a:chOff x="2912" y="1525"/>
            <a:chExt cx="162" cy="168"/>
          </a:xfrm>
        </p:grpSpPr>
        <p:sp>
          <p:nvSpPr>
            <p:cNvPr id="4117" name="Freeform 16"/>
            <p:cNvSpPr>
              <a:spLocks/>
            </p:cNvSpPr>
            <p:nvPr/>
          </p:nvSpPr>
          <p:spPr bwMode="auto">
            <a:xfrm>
              <a:off x="2912" y="1570"/>
              <a:ext cx="149" cy="123"/>
            </a:xfrm>
            <a:custGeom>
              <a:avLst/>
              <a:gdLst>
                <a:gd name="T0" fmla="*/ 0 w 149"/>
                <a:gd name="T1" fmla="*/ 0 h 123"/>
                <a:gd name="T2" fmla="*/ 149 w 149"/>
                <a:gd name="T3" fmla="*/ 123 h 123"/>
                <a:gd name="T4" fmla="*/ 0 60000 65536"/>
                <a:gd name="T5" fmla="*/ 0 60000 65536"/>
                <a:gd name="T6" fmla="*/ 0 w 149"/>
                <a:gd name="T7" fmla="*/ 0 h 123"/>
                <a:gd name="T8" fmla="*/ 149 w 149"/>
                <a:gd name="T9" fmla="*/ 123 h 12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49" h="123">
                  <a:moveTo>
                    <a:pt x="0" y="0"/>
                  </a:moveTo>
                  <a:lnTo>
                    <a:pt x="149" y="123"/>
                  </a:lnTo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ru-RU" sz="4800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18" name="Freeform 17"/>
            <p:cNvSpPr>
              <a:spLocks/>
            </p:cNvSpPr>
            <p:nvPr/>
          </p:nvSpPr>
          <p:spPr bwMode="auto">
            <a:xfrm>
              <a:off x="2925" y="1525"/>
              <a:ext cx="149" cy="123"/>
            </a:xfrm>
            <a:custGeom>
              <a:avLst/>
              <a:gdLst>
                <a:gd name="T0" fmla="*/ 0 w 149"/>
                <a:gd name="T1" fmla="*/ 0 h 123"/>
                <a:gd name="T2" fmla="*/ 149 w 149"/>
                <a:gd name="T3" fmla="*/ 123 h 123"/>
                <a:gd name="T4" fmla="*/ 0 60000 65536"/>
                <a:gd name="T5" fmla="*/ 0 60000 65536"/>
                <a:gd name="T6" fmla="*/ 0 w 149"/>
                <a:gd name="T7" fmla="*/ 0 h 123"/>
                <a:gd name="T8" fmla="*/ 149 w 149"/>
                <a:gd name="T9" fmla="*/ 123 h 12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49" h="123">
                  <a:moveTo>
                    <a:pt x="0" y="0"/>
                  </a:moveTo>
                  <a:lnTo>
                    <a:pt x="149" y="123"/>
                  </a:lnTo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ru-RU" sz="4800" b="1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14038" name="Line 22"/>
          <p:cNvSpPr>
            <a:spLocks noChangeShapeType="1"/>
          </p:cNvSpPr>
          <p:nvPr/>
        </p:nvSpPr>
        <p:spPr bwMode="auto">
          <a:xfrm>
            <a:off x="749302" y="4245294"/>
            <a:ext cx="4955541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4040" name="Freeform 24"/>
          <p:cNvSpPr>
            <a:spLocks/>
          </p:cNvSpPr>
          <p:nvPr/>
        </p:nvSpPr>
        <p:spPr bwMode="auto">
          <a:xfrm>
            <a:off x="1785621" y="4245294"/>
            <a:ext cx="6451600" cy="1815464"/>
          </a:xfrm>
          <a:custGeom>
            <a:avLst/>
            <a:gdLst>
              <a:gd name="T0" fmla="*/ 0 w 2540"/>
              <a:gd name="T1" fmla="*/ 1512887 h 953"/>
              <a:gd name="T2" fmla="*/ 4032250 w 2540"/>
              <a:gd name="T3" fmla="*/ 0 h 953"/>
              <a:gd name="T4" fmla="*/ 3097212 w 2540"/>
              <a:gd name="T5" fmla="*/ 1512887 h 953"/>
              <a:gd name="T6" fmla="*/ 0 60000 65536"/>
              <a:gd name="T7" fmla="*/ 0 60000 65536"/>
              <a:gd name="T8" fmla="*/ 0 60000 65536"/>
              <a:gd name="T9" fmla="*/ 0 w 2540"/>
              <a:gd name="T10" fmla="*/ 0 h 953"/>
              <a:gd name="T11" fmla="*/ 2540 w 2540"/>
              <a:gd name="T12" fmla="*/ 953 h 95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540" h="953">
                <a:moveTo>
                  <a:pt x="0" y="953"/>
                </a:moveTo>
                <a:lnTo>
                  <a:pt x="2540" y="0"/>
                </a:lnTo>
                <a:lnTo>
                  <a:pt x="1951" y="953"/>
                </a:lnTo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571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lIns="130622" tIns="65311" rIns="130622" bIns="65311"/>
          <a:lstStyle/>
          <a:p>
            <a:endParaRPr lang="ru-RU" sz="4800" b="1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111" name="Group 14"/>
          <p:cNvGrpSpPr>
            <a:grpSpLocks/>
          </p:cNvGrpSpPr>
          <p:nvPr/>
        </p:nvGrpSpPr>
        <p:grpSpPr bwMode="auto">
          <a:xfrm>
            <a:off x="6098542" y="3319464"/>
            <a:ext cx="411480" cy="320040"/>
            <a:chOff x="2912" y="1525"/>
            <a:chExt cx="162" cy="168"/>
          </a:xfrm>
        </p:grpSpPr>
        <p:sp>
          <p:nvSpPr>
            <p:cNvPr id="4114" name="Freeform 12"/>
            <p:cNvSpPr>
              <a:spLocks/>
            </p:cNvSpPr>
            <p:nvPr/>
          </p:nvSpPr>
          <p:spPr bwMode="auto">
            <a:xfrm>
              <a:off x="2912" y="1570"/>
              <a:ext cx="149" cy="123"/>
            </a:xfrm>
            <a:custGeom>
              <a:avLst/>
              <a:gdLst>
                <a:gd name="T0" fmla="*/ 0 w 149"/>
                <a:gd name="T1" fmla="*/ 0 h 123"/>
                <a:gd name="T2" fmla="*/ 149 w 149"/>
                <a:gd name="T3" fmla="*/ 123 h 123"/>
                <a:gd name="T4" fmla="*/ 0 60000 65536"/>
                <a:gd name="T5" fmla="*/ 0 60000 65536"/>
                <a:gd name="T6" fmla="*/ 0 w 149"/>
                <a:gd name="T7" fmla="*/ 0 h 123"/>
                <a:gd name="T8" fmla="*/ 149 w 149"/>
                <a:gd name="T9" fmla="*/ 123 h 12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49" h="123">
                  <a:moveTo>
                    <a:pt x="0" y="0"/>
                  </a:moveTo>
                  <a:lnTo>
                    <a:pt x="149" y="123"/>
                  </a:lnTo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ru-RU" sz="4800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15" name="Freeform 13"/>
            <p:cNvSpPr>
              <a:spLocks/>
            </p:cNvSpPr>
            <p:nvPr/>
          </p:nvSpPr>
          <p:spPr bwMode="auto">
            <a:xfrm>
              <a:off x="2925" y="1525"/>
              <a:ext cx="149" cy="123"/>
            </a:xfrm>
            <a:custGeom>
              <a:avLst/>
              <a:gdLst>
                <a:gd name="T0" fmla="*/ 0 w 149"/>
                <a:gd name="T1" fmla="*/ 0 h 123"/>
                <a:gd name="T2" fmla="*/ 149 w 149"/>
                <a:gd name="T3" fmla="*/ 123 h 123"/>
                <a:gd name="T4" fmla="*/ 0 60000 65536"/>
                <a:gd name="T5" fmla="*/ 0 60000 65536"/>
                <a:gd name="T6" fmla="*/ 0 w 149"/>
                <a:gd name="T7" fmla="*/ 0 h 123"/>
                <a:gd name="T8" fmla="*/ 149 w 149"/>
                <a:gd name="T9" fmla="*/ 123 h 12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49" h="123">
                  <a:moveTo>
                    <a:pt x="0" y="0"/>
                  </a:moveTo>
                  <a:lnTo>
                    <a:pt x="149" y="123"/>
                  </a:lnTo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ru-RU" sz="4800" b="1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112" name="Line 10"/>
          <p:cNvSpPr>
            <a:spLocks noChangeShapeType="1"/>
          </p:cNvSpPr>
          <p:nvPr/>
        </p:nvSpPr>
        <p:spPr bwMode="auto">
          <a:xfrm>
            <a:off x="3860802" y="3207069"/>
            <a:ext cx="231139" cy="34671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4039" name="Freeform 23"/>
          <p:cNvSpPr>
            <a:spLocks/>
          </p:cNvSpPr>
          <p:nvPr/>
        </p:nvSpPr>
        <p:spPr bwMode="auto">
          <a:xfrm>
            <a:off x="3657602" y="4087178"/>
            <a:ext cx="894080" cy="335280"/>
          </a:xfrm>
          <a:custGeom>
            <a:avLst/>
            <a:gdLst>
              <a:gd name="T0" fmla="*/ 0 w 352"/>
              <a:gd name="T1" fmla="*/ 279400 h 176"/>
              <a:gd name="T2" fmla="*/ 177800 w 352"/>
              <a:gd name="T3" fmla="*/ 0 h 176"/>
              <a:gd name="T4" fmla="*/ 406400 w 352"/>
              <a:gd name="T5" fmla="*/ 279400 h 176"/>
              <a:gd name="T6" fmla="*/ 558800 w 352"/>
              <a:gd name="T7" fmla="*/ 0 h 176"/>
              <a:gd name="T8" fmla="*/ 0 60000 65536"/>
              <a:gd name="T9" fmla="*/ 0 60000 65536"/>
              <a:gd name="T10" fmla="*/ 0 60000 65536"/>
              <a:gd name="T11" fmla="*/ 0 60000 65536"/>
              <a:gd name="T12" fmla="*/ 0 w 352"/>
              <a:gd name="T13" fmla="*/ 0 h 176"/>
              <a:gd name="T14" fmla="*/ 352 w 352"/>
              <a:gd name="T15" fmla="*/ 176 h 17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52" h="176">
                <a:moveTo>
                  <a:pt x="0" y="176"/>
                </a:moveTo>
                <a:cubicBezTo>
                  <a:pt x="19" y="149"/>
                  <a:pt x="69" y="0"/>
                  <a:pt x="112" y="0"/>
                </a:cubicBezTo>
                <a:cubicBezTo>
                  <a:pt x="155" y="0"/>
                  <a:pt x="216" y="176"/>
                  <a:pt x="256" y="176"/>
                </a:cubicBezTo>
                <a:cubicBezTo>
                  <a:pt x="296" y="176"/>
                  <a:pt x="332" y="37"/>
                  <a:pt x="352" y="0"/>
                </a:cubicBezTo>
              </a:path>
            </a:pathLst>
          </a:cu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ru-RU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 Box 14"/>
          <p:cNvSpPr txBox="1">
            <a:spLocks noChangeArrowheads="1"/>
          </p:cNvSpPr>
          <p:nvPr/>
        </p:nvSpPr>
        <p:spPr bwMode="auto">
          <a:xfrm>
            <a:off x="341758" y="1736395"/>
            <a:ext cx="388741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 b="1" dirty="0">
                <a:latin typeface="Arial" pitchFamily="34" charset="0"/>
                <a:cs typeface="Arial" pitchFamily="34" charset="0"/>
              </a:rPr>
              <a:t>Доказать: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B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=</a:t>
            </a:r>
            <a:r>
              <a:rPr lang="ru-RU" sz="3200" b="1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D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71313" y="723275"/>
            <a:ext cx="633461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Дано: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z-Latn-UZ" sz="3200" b="1" dirty="0" smtClean="0">
                <a:latin typeface="Arial" pitchFamily="34" charset="0"/>
                <a:cs typeface="Arial" pitchFamily="34" charset="0"/>
              </a:rPr>
              <a:t>ABCD-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четырёхугольник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uz-Latn-UZ" sz="3200" b="1" dirty="0" smtClean="0">
                <a:latin typeface="Arial" pitchFamily="34" charset="0"/>
                <a:cs typeface="Arial" pitchFamily="34" charset="0"/>
              </a:rPr>
              <a:t>AB=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uz-Latn-UZ" sz="3200" b="1" dirty="0" smtClean="0">
                <a:latin typeface="Arial" pitchFamily="34" charset="0"/>
                <a:cs typeface="Arial" pitchFamily="34" charset="0"/>
              </a:rPr>
              <a:t>D,   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BC</a:t>
            </a:r>
            <a:r>
              <a:rPr lang="uz-Latn-UZ" sz="3200" b="1" dirty="0" smtClean="0">
                <a:latin typeface="Arial" pitchFamily="34" charset="0"/>
                <a:cs typeface="Arial" pitchFamily="34" charset="0"/>
              </a:rPr>
              <a:t>=DC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593384" y="0"/>
            <a:ext cx="2159309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Задача 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 Box 30"/>
          <p:cNvSpPr txBox="1">
            <a:spLocks noChangeArrowheads="1"/>
          </p:cNvSpPr>
          <p:nvPr/>
        </p:nvSpPr>
        <p:spPr bwMode="auto">
          <a:xfrm>
            <a:off x="8947079" y="593004"/>
            <a:ext cx="4236742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Д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оказательство:</a:t>
            </a:r>
            <a:endParaRPr kumimoji="0" lang="ru-RU" sz="3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 Box 30"/>
          <p:cNvSpPr txBox="1">
            <a:spLocks noChangeArrowheads="1"/>
          </p:cNvSpPr>
          <p:nvPr/>
        </p:nvSpPr>
        <p:spPr bwMode="auto">
          <a:xfrm>
            <a:off x="7560290" y="1254144"/>
            <a:ext cx="6653750" cy="1239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Соединим  </a:t>
            </a:r>
            <a:r>
              <a:rPr kumimoji="0" lang="en-US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и</a:t>
            </a:r>
            <a:r>
              <a:rPr kumimoji="0" lang="en-US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C</a:t>
            </a:r>
            <a:endParaRPr kumimoji="0" lang="ru-RU" sz="3600" b="1" dirty="0" smtClean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  <a:p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Рассмотрим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uz-Latn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en-US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en-US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A</a:t>
            </a:r>
            <a:r>
              <a:rPr lang="uz-Latn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DC</a:t>
            </a:r>
            <a:endParaRPr kumimoji="0" lang="ru-RU" sz="3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Freeform 10"/>
          <p:cNvSpPr>
            <a:spLocks/>
          </p:cNvSpPr>
          <p:nvPr/>
        </p:nvSpPr>
        <p:spPr bwMode="auto">
          <a:xfrm rot="17568331">
            <a:off x="6492828" y="5736465"/>
            <a:ext cx="426208" cy="126618"/>
          </a:xfrm>
          <a:custGeom>
            <a:avLst/>
            <a:gdLst>
              <a:gd name="T0" fmla="*/ 0 w 182"/>
              <a:gd name="T1" fmla="*/ 2147483646 h 46"/>
              <a:gd name="T2" fmla="*/ 2147483646 w 182"/>
              <a:gd name="T3" fmla="*/ 0 h 46"/>
              <a:gd name="T4" fmla="*/ 2147483646 w 182"/>
              <a:gd name="T5" fmla="*/ 2147483646 h 46"/>
              <a:gd name="T6" fmla="*/ 0 60000 65536"/>
              <a:gd name="T7" fmla="*/ 0 60000 65536"/>
              <a:gd name="T8" fmla="*/ 0 60000 65536"/>
              <a:gd name="T9" fmla="*/ 0 w 182"/>
              <a:gd name="T10" fmla="*/ 0 h 46"/>
              <a:gd name="T11" fmla="*/ 182 w 182"/>
              <a:gd name="T12" fmla="*/ 46 h 4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2" h="46">
                <a:moveTo>
                  <a:pt x="0" y="46"/>
                </a:moveTo>
                <a:cubicBezTo>
                  <a:pt x="30" y="23"/>
                  <a:pt x="61" y="0"/>
                  <a:pt x="91" y="0"/>
                </a:cubicBezTo>
                <a:cubicBezTo>
                  <a:pt x="121" y="0"/>
                  <a:pt x="151" y="23"/>
                  <a:pt x="182" y="46"/>
                </a:cubicBezTo>
              </a:path>
            </a:pathLst>
          </a:custGeom>
          <a:noFill/>
          <a:ln w="57150">
            <a:solidFill>
              <a:srgbClr val="000099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Freeform 10"/>
          <p:cNvSpPr>
            <a:spLocks/>
          </p:cNvSpPr>
          <p:nvPr/>
        </p:nvSpPr>
        <p:spPr bwMode="auto">
          <a:xfrm rot="13825740">
            <a:off x="6589517" y="2696190"/>
            <a:ext cx="357069" cy="158102"/>
          </a:xfrm>
          <a:custGeom>
            <a:avLst/>
            <a:gdLst>
              <a:gd name="T0" fmla="*/ 0 w 182"/>
              <a:gd name="T1" fmla="*/ 2147483646 h 46"/>
              <a:gd name="T2" fmla="*/ 2147483646 w 182"/>
              <a:gd name="T3" fmla="*/ 0 h 46"/>
              <a:gd name="T4" fmla="*/ 2147483646 w 182"/>
              <a:gd name="T5" fmla="*/ 2147483646 h 46"/>
              <a:gd name="T6" fmla="*/ 0 60000 65536"/>
              <a:gd name="T7" fmla="*/ 0 60000 65536"/>
              <a:gd name="T8" fmla="*/ 0 60000 65536"/>
              <a:gd name="T9" fmla="*/ 0 w 182"/>
              <a:gd name="T10" fmla="*/ 0 h 46"/>
              <a:gd name="T11" fmla="*/ 182 w 182"/>
              <a:gd name="T12" fmla="*/ 46 h 4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2" h="46">
                <a:moveTo>
                  <a:pt x="0" y="46"/>
                </a:moveTo>
                <a:cubicBezTo>
                  <a:pt x="30" y="23"/>
                  <a:pt x="61" y="0"/>
                  <a:pt x="91" y="0"/>
                </a:cubicBezTo>
                <a:cubicBezTo>
                  <a:pt x="121" y="0"/>
                  <a:pt x="151" y="23"/>
                  <a:pt x="182" y="46"/>
                </a:cubicBezTo>
              </a:path>
            </a:pathLst>
          </a:custGeom>
          <a:noFill/>
          <a:ln w="57150">
            <a:solidFill>
              <a:srgbClr val="000099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 Box 28"/>
          <p:cNvSpPr txBox="1">
            <a:spLocks noChangeArrowheads="1"/>
          </p:cNvSpPr>
          <p:nvPr/>
        </p:nvSpPr>
        <p:spPr bwMode="auto">
          <a:xfrm>
            <a:off x="8324088" y="4199730"/>
            <a:ext cx="5465604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/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3)</a:t>
            </a:r>
            <a:r>
              <a:rPr kumimoji="0" lang="uz-Latn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AC</a:t>
            </a:r>
            <a:r>
              <a:rPr lang="uz-Latn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 </a:t>
            </a:r>
            <a:r>
              <a:rPr kumimoji="0" lang="en-US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uz-Cyrl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  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общ</a:t>
            </a:r>
            <a:r>
              <a:rPr kumimoji="0" lang="uz-Cyrl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ая сторона</a:t>
            </a:r>
            <a:endParaRPr kumimoji="0" lang="ru-RU" sz="3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 Box 32"/>
          <p:cNvSpPr txBox="1">
            <a:spLocks noChangeArrowheads="1"/>
          </p:cNvSpPr>
          <p:nvPr/>
        </p:nvSpPr>
        <p:spPr bwMode="auto">
          <a:xfrm>
            <a:off x="8390970" y="3497294"/>
            <a:ext cx="543296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/>
            <a:r>
              <a:rPr kumimoji="0" lang="uz-Cyrl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2)</a:t>
            </a:r>
            <a:r>
              <a:rPr kumimoji="0" lang="uz-Latn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uz-Latn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BC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kumimoji="0" lang="uz-Latn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D</a:t>
            </a:r>
            <a:r>
              <a:rPr kumimoji="0" lang="en-US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C</a:t>
            </a:r>
            <a:r>
              <a:rPr kumimoji="0" lang="uz-Latn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 </a:t>
            </a:r>
            <a:r>
              <a:rPr kumimoji="0" lang="uz-Cyrl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 по условию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endParaRPr kumimoji="0" lang="ru-RU" sz="3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 Box 29"/>
          <p:cNvSpPr txBox="1">
            <a:spLocks noChangeArrowheads="1"/>
          </p:cNvSpPr>
          <p:nvPr/>
        </p:nvSpPr>
        <p:spPr bwMode="auto">
          <a:xfrm>
            <a:off x="8359978" y="2710717"/>
            <a:ext cx="5477825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uz-Latn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AB=</a:t>
            </a:r>
            <a:r>
              <a:rPr lang="en-US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uz-Latn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по </a:t>
            </a:r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условию </a:t>
            </a:r>
          </a:p>
        </p:txBody>
      </p:sp>
      <p:sp>
        <p:nvSpPr>
          <p:cNvPr id="33" name="Text Box 18"/>
          <p:cNvSpPr txBox="1">
            <a:spLocks noChangeArrowheads="1"/>
          </p:cNvSpPr>
          <p:nvPr/>
        </p:nvSpPr>
        <p:spPr bwMode="auto">
          <a:xfrm>
            <a:off x="522931" y="6477000"/>
            <a:ext cx="11746280" cy="13542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по 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признаку</a:t>
            </a:r>
            <a:r>
              <a:rPr lang="en-US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Cyrl-UZ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ССС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АВ</a:t>
            </a:r>
            <a:r>
              <a:rPr lang="en-US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=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en-US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A</a:t>
            </a:r>
            <a:r>
              <a:rPr lang="uz-Latn-UZ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С, следовательно ∠</a:t>
            </a:r>
            <a:r>
              <a:rPr lang="en-US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∠</a:t>
            </a:r>
            <a:r>
              <a:rPr lang="en-US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052749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214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2000"/>
                                        <p:tgtEl>
                                          <p:spTgt spid="214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5" dur="500" fill="hold"/>
                                        <p:tgtEl>
                                          <p:spTgt spid="2140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CC"/>
                                      </p:to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2140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2140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9" dur="500" fill="hold"/>
                                        <p:tgtEl>
                                          <p:spTgt spid="2140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2140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2140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140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140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4.81481E-6 L -0.07084 -0.2206 " pathEditMode="relative" ptsTypes="AA">
                                      <p:cBhvr>
                                        <p:cTn id="69" dur="2000" fill="hold"/>
                                        <p:tgtEl>
                                          <p:spTgt spid="2140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4038" grpId="0" animBg="1"/>
      <p:bldP spid="214040" grpId="0" animBg="1"/>
      <p:bldP spid="214040" grpId="1" animBg="1"/>
      <p:bldP spid="214039" grpId="0" animBg="1"/>
      <p:bldP spid="28" grpId="0" animBg="1"/>
      <p:bldP spid="29" grpId="0" animBg="1"/>
      <p:bldP spid="31" grpId="0"/>
      <p:bldP spid="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785621" y="400050"/>
            <a:ext cx="263860" cy="562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endParaRPr lang="ru-RU" sz="2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483" name="AutoShape 3"/>
          <p:cNvSpPr>
            <a:spLocks noChangeArrowheads="1"/>
          </p:cNvSpPr>
          <p:nvPr/>
        </p:nvSpPr>
        <p:spPr bwMode="auto">
          <a:xfrm>
            <a:off x="1925770" y="3914043"/>
            <a:ext cx="5081738" cy="3078360"/>
          </a:xfrm>
          <a:prstGeom prst="triangle">
            <a:avLst>
              <a:gd name="adj" fmla="val 68452"/>
            </a:avLst>
          </a:prstGeom>
          <a:gradFill rotWithShape="1">
            <a:gsLst>
              <a:gs pos="0">
                <a:srgbClr val="FFFFFF"/>
              </a:gs>
              <a:gs pos="100000">
                <a:srgbClr val="FF3300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endParaRPr lang="ru-RU" sz="4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 rot="3495426">
            <a:off x="5925073" y="4922817"/>
            <a:ext cx="1131020" cy="562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2800" b="1">
                <a:latin typeface="Arial" pitchFamily="34" charset="0"/>
                <a:cs typeface="Arial" pitchFamily="34" charset="0"/>
              </a:rPr>
              <a:t>17см</a:t>
            </a: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 rot="-147162">
            <a:off x="8526801" y="5978140"/>
            <a:ext cx="1249643" cy="624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 b="1">
                <a:latin typeface="Arial" pitchFamily="34" charset="0"/>
                <a:cs typeface="Arial" pitchFamily="34" charset="0"/>
              </a:rPr>
              <a:t>23см</a:t>
            </a:r>
          </a:p>
        </p:txBody>
      </p:sp>
      <p:sp>
        <p:nvSpPr>
          <p:cNvPr id="194566" name="AutoShape 6"/>
          <p:cNvSpPr>
            <a:spLocks noChangeArrowheads="1"/>
          </p:cNvSpPr>
          <p:nvPr/>
        </p:nvSpPr>
        <p:spPr bwMode="auto">
          <a:xfrm rot="-5400000">
            <a:off x="7401242" y="3941128"/>
            <a:ext cx="5012056" cy="3111501"/>
          </a:xfrm>
          <a:prstGeom prst="triangle">
            <a:avLst>
              <a:gd name="adj" fmla="val 67954"/>
            </a:avLst>
          </a:prstGeom>
          <a:gradFill rotWithShape="1">
            <a:gsLst>
              <a:gs pos="0">
                <a:srgbClr val="FFFFFF"/>
              </a:gs>
              <a:gs pos="100000">
                <a:srgbClr val="66FF99"/>
              </a:gs>
            </a:gsLst>
            <a:path path="shape">
              <a:fillToRect l="50000" t="50000" r="50000" b="50000"/>
            </a:path>
          </a:gradFill>
          <a:ln w="28575">
            <a:solidFill>
              <a:srgbClr val="00CC00"/>
            </a:solidFill>
            <a:miter lim="800000"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endParaRPr lang="ru-RU" sz="4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94567" name="AutoShape 7"/>
          <p:cNvSpPr>
            <a:spLocks noChangeArrowheads="1"/>
          </p:cNvSpPr>
          <p:nvPr/>
        </p:nvSpPr>
        <p:spPr bwMode="auto">
          <a:xfrm>
            <a:off x="7891782" y="485776"/>
            <a:ext cx="5875019" cy="1986914"/>
          </a:xfrm>
          <a:prstGeom prst="triangle">
            <a:avLst>
              <a:gd name="adj" fmla="val 67954"/>
            </a:avLst>
          </a:prstGeom>
          <a:gradFill rotWithShape="1">
            <a:gsLst>
              <a:gs pos="0">
                <a:srgbClr val="FFFFFF"/>
              </a:gs>
              <a:gs pos="100000">
                <a:srgbClr val="66FF99"/>
              </a:gs>
            </a:gsLst>
            <a:path path="shape">
              <a:fillToRect l="50000" t="50000" r="50000" b="50000"/>
            </a:path>
          </a:gradFill>
          <a:ln w="28575">
            <a:solidFill>
              <a:srgbClr val="00CC00"/>
            </a:solidFill>
            <a:miter lim="800000"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endParaRPr lang="ru-RU" sz="4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94568" name="AutoShape 8"/>
          <p:cNvSpPr>
            <a:spLocks noChangeArrowheads="1"/>
          </p:cNvSpPr>
          <p:nvPr/>
        </p:nvSpPr>
        <p:spPr bwMode="auto">
          <a:xfrm>
            <a:off x="632461" y="1156627"/>
            <a:ext cx="6106160" cy="2333626"/>
          </a:xfrm>
          <a:prstGeom prst="triangle">
            <a:avLst>
              <a:gd name="adj" fmla="val 67954"/>
            </a:avLst>
          </a:prstGeom>
          <a:gradFill rotWithShape="1">
            <a:gsLst>
              <a:gs pos="0">
                <a:srgbClr val="FFFFFF"/>
              </a:gs>
              <a:gs pos="100000">
                <a:srgbClr val="66FF99"/>
              </a:gs>
            </a:gsLst>
            <a:path path="shape">
              <a:fillToRect l="50000" t="50000" r="50000" b="50000"/>
            </a:path>
          </a:gradFill>
          <a:ln w="28575">
            <a:solidFill>
              <a:srgbClr val="00CC00"/>
            </a:solidFill>
            <a:miter lim="800000"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endParaRPr lang="ru-RU" sz="4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489" name="Text Box 9"/>
          <p:cNvSpPr txBox="1">
            <a:spLocks noChangeArrowheads="1"/>
          </p:cNvSpPr>
          <p:nvPr/>
        </p:nvSpPr>
        <p:spPr bwMode="auto">
          <a:xfrm>
            <a:off x="287021" y="226696"/>
            <a:ext cx="8316577" cy="562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2800" b="1" dirty="0">
                <a:latin typeface="Arial" pitchFamily="34" charset="0"/>
                <a:cs typeface="Arial" pitchFamily="34" charset="0"/>
              </a:rPr>
              <a:t>Для </a:t>
            </a:r>
            <a:r>
              <a:rPr lang="ru-RU" sz="28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красного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 треугольника найдите равный </a:t>
            </a:r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2476502" y="4892040"/>
            <a:ext cx="1249643" cy="624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 b="1" dirty="0">
                <a:latin typeface="Arial" pitchFamily="34" charset="0"/>
                <a:cs typeface="Arial" pitchFamily="34" charset="0"/>
              </a:rPr>
              <a:t>23см</a:t>
            </a:r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 rot="19590517">
            <a:off x="9331982" y="880360"/>
            <a:ext cx="1249643" cy="624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 b="1">
                <a:latin typeface="Arial" pitchFamily="34" charset="0"/>
                <a:cs typeface="Arial" pitchFamily="34" charset="0"/>
              </a:rPr>
              <a:t>23см</a:t>
            </a:r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2821942" y="3402623"/>
            <a:ext cx="1249643" cy="624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 b="1" dirty="0">
                <a:latin typeface="Arial" pitchFamily="34" charset="0"/>
                <a:cs typeface="Arial" pitchFamily="34" charset="0"/>
              </a:rPr>
              <a:t>23см</a:t>
            </a:r>
          </a:p>
        </p:txBody>
      </p:sp>
      <p:sp>
        <p:nvSpPr>
          <p:cNvPr id="20493" name="Text Box 13"/>
          <p:cNvSpPr txBox="1">
            <a:spLocks noChangeArrowheads="1"/>
          </p:cNvSpPr>
          <p:nvPr/>
        </p:nvSpPr>
        <p:spPr bwMode="auto">
          <a:xfrm rot="3339390">
            <a:off x="12471420" y="945131"/>
            <a:ext cx="1249643" cy="624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 b="1" dirty="0">
                <a:latin typeface="Arial" pitchFamily="34" charset="0"/>
                <a:cs typeface="Arial" pitchFamily="34" charset="0"/>
              </a:rPr>
              <a:t>17см</a:t>
            </a:r>
          </a:p>
        </p:txBody>
      </p:sp>
      <p:sp>
        <p:nvSpPr>
          <p:cNvPr id="20494" name="Text Box 14"/>
          <p:cNvSpPr txBox="1">
            <a:spLocks noChangeArrowheads="1"/>
          </p:cNvSpPr>
          <p:nvPr/>
        </p:nvSpPr>
        <p:spPr bwMode="auto">
          <a:xfrm rot="-2245431">
            <a:off x="9100841" y="3126356"/>
            <a:ext cx="1249643" cy="624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 b="1" dirty="0">
                <a:latin typeface="Arial" pitchFamily="34" charset="0"/>
                <a:cs typeface="Arial" pitchFamily="34" charset="0"/>
              </a:rPr>
              <a:t>17см</a:t>
            </a:r>
          </a:p>
        </p:txBody>
      </p:sp>
      <p:sp>
        <p:nvSpPr>
          <p:cNvPr id="20495" name="Text Box 15"/>
          <p:cNvSpPr txBox="1">
            <a:spLocks noChangeArrowheads="1"/>
          </p:cNvSpPr>
          <p:nvPr/>
        </p:nvSpPr>
        <p:spPr bwMode="auto">
          <a:xfrm rot="2860916">
            <a:off x="5328940" y="1701708"/>
            <a:ext cx="1249643" cy="624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 b="1" dirty="0">
                <a:latin typeface="Arial" pitchFamily="34" charset="0"/>
                <a:cs typeface="Arial" pitchFamily="34" charset="0"/>
              </a:rPr>
              <a:t>17см</a:t>
            </a:r>
          </a:p>
        </p:txBody>
      </p:sp>
      <p:sp>
        <p:nvSpPr>
          <p:cNvPr id="20496" name="Rectangle 16"/>
          <p:cNvSpPr>
            <a:spLocks noChangeArrowheads="1"/>
          </p:cNvSpPr>
          <p:nvPr/>
        </p:nvSpPr>
        <p:spPr bwMode="auto">
          <a:xfrm>
            <a:off x="4019812" y="6961625"/>
            <a:ext cx="1249643" cy="624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3200" b="1" dirty="0">
                <a:latin typeface="Arial" pitchFamily="34" charset="0"/>
                <a:cs typeface="Arial" pitchFamily="34" charset="0"/>
              </a:rPr>
              <a:t>37см</a:t>
            </a:r>
          </a:p>
        </p:txBody>
      </p:sp>
      <p:sp>
        <p:nvSpPr>
          <p:cNvPr id="20497" name="Text Box 17"/>
          <p:cNvSpPr txBox="1">
            <a:spLocks noChangeArrowheads="1"/>
          </p:cNvSpPr>
          <p:nvPr/>
        </p:nvSpPr>
        <p:spPr bwMode="auto">
          <a:xfrm>
            <a:off x="1785621" y="2884463"/>
            <a:ext cx="797596" cy="562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2800" b="1">
                <a:latin typeface="Arial" pitchFamily="34" charset="0"/>
                <a:cs typeface="Arial" pitchFamily="34" charset="0"/>
              </a:rPr>
              <a:t>54</a:t>
            </a:r>
            <a:r>
              <a:rPr lang="ru-RU" sz="2800" b="1" baseline="30000">
                <a:latin typeface="Arial" pitchFamily="34" charset="0"/>
                <a:cs typeface="Arial" pitchFamily="34" charset="0"/>
              </a:rPr>
              <a:t>0</a:t>
            </a:r>
            <a:endParaRPr lang="ru-RU" sz="2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498" name="Freeform 18"/>
          <p:cNvSpPr>
            <a:spLocks/>
          </p:cNvSpPr>
          <p:nvPr/>
        </p:nvSpPr>
        <p:spPr bwMode="auto">
          <a:xfrm>
            <a:off x="1554481" y="2970187"/>
            <a:ext cx="289560" cy="520066"/>
          </a:xfrm>
          <a:custGeom>
            <a:avLst/>
            <a:gdLst>
              <a:gd name="T0" fmla="*/ 0 w 159"/>
              <a:gd name="T1" fmla="*/ 0 h 273"/>
              <a:gd name="T2" fmla="*/ 154796 w 159"/>
              <a:gd name="T3" fmla="*/ 144463 h 273"/>
              <a:gd name="T4" fmla="*/ 154796 w 159"/>
              <a:gd name="T5" fmla="*/ 433388 h 273"/>
              <a:gd name="T6" fmla="*/ 0 60000 65536"/>
              <a:gd name="T7" fmla="*/ 0 60000 65536"/>
              <a:gd name="T8" fmla="*/ 0 60000 65536"/>
              <a:gd name="T9" fmla="*/ 0 w 159"/>
              <a:gd name="T10" fmla="*/ 0 h 273"/>
              <a:gd name="T11" fmla="*/ 159 w 159"/>
              <a:gd name="T12" fmla="*/ 273 h 27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9" h="273">
                <a:moveTo>
                  <a:pt x="0" y="0"/>
                </a:moveTo>
                <a:cubicBezTo>
                  <a:pt x="56" y="23"/>
                  <a:pt x="113" y="46"/>
                  <a:pt x="136" y="91"/>
                </a:cubicBezTo>
                <a:cubicBezTo>
                  <a:pt x="159" y="136"/>
                  <a:pt x="136" y="243"/>
                  <a:pt x="136" y="273"/>
                </a:cubicBezTo>
              </a:path>
            </a:pathLst>
          </a:custGeom>
          <a:noFill/>
          <a:ln w="28575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ru-RU" sz="4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499" name="Freeform 19"/>
          <p:cNvSpPr>
            <a:spLocks/>
          </p:cNvSpPr>
          <p:nvPr/>
        </p:nvSpPr>
        <p:spPr bwMode="auto">
          <a:xfrm rot="-7887314">
            <a:off x="8671242" y="2104708"/>
            <a:ext cx="440056" cy="307341"/>
          </a:xfrm>
          <a:custGeom>
            <a:avLst/>
            <a:gdLst>
              <a:gd name="T0" fmla="*/ 0 w 272"/>
              <a:gd name="T1" fmla="*/ 0 h 159"/>
              <a:gd name="T2" fmla="*/ 122687 w 272"/>
              <a:gd name="T3" fmla="*/ 164302 h 159"/>
              <a:gd name="T4" fmla="*/ 366713 w 272"/>
              <a:gd name="T5" fmla="*/ 164302 h 159"/>
              <a:gd name="T6" fmla="*/ 0 60000 65536"/>
              <a:gd name="T7" fmla="*/ 0 60000 65536"/>
              <a:gd name="T8" fmla="*/ 0 60000 65536"/>
              <a:gd name="T9" fmla="*/ 0 w 272"/>
              <a:gd name="T10" fmla="*/ 0 h 159"/>
              <a:gd name="T11" fmla="*/ 272 w 272"/>
              <a:gd name="T12" fmla="*/ 159 h 15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2" h="159">
                <a:moveTo>
                  <a:pt x="0" y="0"/>
                </a:moveTo>
                <a:cubicBezTo>
                  <a:pt x="23" y="56"/>
                  <a:pt x="46" y="113"/>
                  <a:pt x="91" y="136"/>
                </a:cubicBezTo>
                <a:cubicBezTo>
                  <a:pt x="136" y="159"/>
                  <a:pt x="242" y="136"/>
                  <a:pt x="272" y="136"/>
                </a:cubicBezTo>
              </a:path>
            </a:pathLst>
          </a:custGeom>
          <a:noFill/>
          <a:ln w="57150">
            <a:solidFill>
              <a:srgbClr val="3366FF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ru-RU" sz="4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94580" name="AutoShape 2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0" y="5108257"/>
            <a:ext cx="2184419" cy="663457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50000">
                <a:srgbClr val="FFCCFF"/>
              </a:gs>
              <a:gs pos="100000">
                <a:schemeClr val="bg1"/>
              </a:gs>
            </a:gsLst>
            <a:lin ang="18900000" scaled="1"/>
          </a:gra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 anchor="ctr"/>
          <a:lstStyle/>
          <a:p>
            <a:pPr algn="ctr">
              <a:defRPr/>
            </a:pPr>
            <a:r>
              <a:rPr lang="ru-RU" sz="3200" b="1" dirty="0">
                <a:latin typeface="Arial" pitchFamily="34" charset="0"/>
                <a:cs typeface="Arial" pitchFamily="34" charset="0"/>
              </a:rPr>
              <a:t>Проверка</a:t>
            </a:r>
          </a:p>
        </p:txBody>
      </p:sp>
      <p:sp>
        <p:nvSpPr>
          <p:cNvPr id="20501" name="AutoShape 2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33212" y="7158490"/>
            <a:ext cx="1038859" cy="779144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3399FF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 anchor="ctr"/>
          <a:lstStyle/>
          <a:p>
            <a:endParaRPr lang="ru-RU" sz="44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502" name="Text Box 23"/>
          <p:cNvSpPr txBox="1">
            <a:spLocks noChangeArrowheads="1"/>
          </p:cNvSpPr>
          <p:nvPr/>
        </p:nvSpPr>
        <p:spPr bwMode="auto">
          <a:xfrm>
            <a:off x="8928101" y="1868806"/>
            <a:ext cx="797596" cy="562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2800" b="1">
                <a:latin typeface="Arial" pitchFamily="34" charset="0"/>
                <a:cs typeface="Arial" pitchFamily="34" charset="0"/>
              </a:rPr>
              <a:t>54</a:t>
            </a:r>
            <a:r>
              <a:rPr lang="ru-RU" sz="2800" b="1" baseline="30000">
                <a:latin typeface="Arial" pitchFamily="34" charset="0"/>
                <a:cs typeface="Arial" pitchFamily="34" charset="0"/>
              </a:rPr>
              <a:t>0</a:t>
            </a:r>
            <a:endParaRPr lang="ru-RU" sz="2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94584" name="Oval 24"/>
          <p:cNvSpPr>
            <a:spLocks noChangeArrowheads="1"/>
          </p:cNvSpPr>
          <p:nvPr/>
        </p:nvSpPr>
        <p:spPr bwMode="auto">
          <a:xfrm>
            <a:off x="5588000" y="4459606"/>
            <a:ext cx="2763520" cy="779144"/>
          </a:xfrm>
          <a:prstGeom prst="ellipse">
            <a:avLst/>
          </a:prstGeom>
          <a:gradFill rotWithShape="1">
            <a:gsLst>
              <a:gs pos="0">
                <a:srgbClr val="FFFF66"/>
              </a:gs>
              <a:gs pos="50000">
                <a:schemeClr val="bg1"/>
              </a:gs>
              <a:gs pos="100000">
                <a:srgbClr val="FFFF66"/>
              </a:gs>
            </a:gsLst>
            <a:lin ang="18900000" scaled="1"/>
          </a:gradFill>
          <a:ln w="12700">
            <a:round/>
            <a:headEnd type="none" w="sm" len="sm"/>
            <a:tailEnd type="none" w="sm" len="sm"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66"/>
            </a:extrusionClr>
          </a:sp3d>
        </p:spPr>
        <p:txBody>
          <a:bodyPr wrap="none" lIns="130622" tIns="65311" rIns="130622" bIns="65311" anchor="ctr">
            <a:flatTx/>
          </a:bodyPr>
          <a:lstStyle/>
          <a:p>
            <a:pPr algn="ctr">
              <a:defRPr/>
            </a:pPr>
            <a:r>
              <a:rPr lang="ru-RU" sz="3600" b="1" dirty="0">
                <a:latin typeface="Arial" pitchFamily="34" charset="0"/>
                <a:cs typeface="Arial" pitchFamily="34" charset="0"/>
              </a:rPr>
              <a:t>Думай!</a:t>
            </a:r>
            <a:endParaRPr lang="ru-RU" sz="3600" b="1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94585" name="Picture 25" descr="40"/>
          <p:cNvPicPr>
            <a:picLocks noGrp="1" noChangeAspect="1" noChangeArrowheads="1" noCrop="1"/>
          </p:cNvPicPr>
          <p:nvPr>
            <p:ph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576062" y="3217546"/>
            <a:ext cx="1600200" cy="1154430"/>
          </a:xfrm>
          <a:noFill/>
        </p:spPr>
      </p:pic>
      <p:sp>
        <p:nvSpPr>
          <p:cNvPr id="20505" name="Text Box 26"/>
          <p:cNvSpPr txBox="1">
            <a:spLocks noChangeArrowheads="1"/>
          </p:cNvSpPr>
          <p:nvPr/>
        </p:nvSpPr>
        <p:spPr bwMode="auto">
          <a:xfrm>
            <a:off x="1437520" y="6711010"/>
            <a:ext cx="523482" cy="562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2800" b="1" dirty="0"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20506" name="Text Box 27"/>
          <p:cNvSpPr txBox="1">
            <a:spLocks noChangeArrowheads="1"/>
          </p:cNvSpPr>
          <p:nvPr/>
        </p:nvSpPr>
        <p:spPr bwMode="auto">
          <a:xfrm>
            <a:off x="401321" y="3490253"/>
            <a:ext cx="502643" cy="562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latin typeface="Arial" pitchFamily="34" charset="0"/>
                <a:cs typeface="Arial" pitchFamily="34" charset="0"/>
              </a:rPr>
              <a:t>S</a:t>
            </a:r>
            <a:endParaRPr lang="ru-RU" sz="2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507" name="Text Box 28"/>
          <p:cNvSpPr txBox="1">
            <a:spLocks noChangeArrowheads="1"/>
          </p:cNvSpPr>
          <p:nvPr/>
        </p:nvSpPr>
        <p:spPr bwMode="auto">
          <a:xfrm>
            <a:off x="8122921" y="4029076"/>
            <a:ext cx="523482" cy="562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D</a:t>
            </a:r>
            <a:endParaRPr lang="ru-RU" sz="2800" b="1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08" name="Text Box 29"/>
          <p:cNvSpPr txBox="1">
            <a:spLocks noChangeArrowheads="1"/>
          </p:cNvSpPr>
          <p:nvPr/>
        </p:nvSpPr>
        <p:spPr bwMode="auto">
          <a:xfrm>
            <a:off x="11348720" y="7484746"/>
            <a:ext cx="563557" cy="562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2800" b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М</a:t>
            </a:r>
          </a:p>
        </p:txBody>
      </p:sp>
      <p:sp>
        <p:nvSpPr>
          <p:cNvPr id="20509" name="Text Box 30"/>
          <p:cNvSpPr txBox="1">
            <a:spLocks noChangeArrowheads="1"/>
          </p:cNvSpPr>
          <p:nvPr/>
        </p:nvSpPr>
        <p:spPr bwMode="auto">
          <a:xfrm>
            <a:off x="11348720" y="2819400"/>
            <a:ext cx="542718" cy="562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2800" b="1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О</a:t>
            </a:r>
          </a:p>
        </p:txBody>
      </p:sp>
      <p:sp>
        <p:nvSpPr>
          <p:cNvPr id="20510" name="Text Box 31"/>
          <p:cNvSpPr txBox="1">
            <a:spLocks noChangeArrowheads="1"/>
          </p:cNvSpPr>
          <p:nvPr/>
        </p:nvSpPr>
        <p:spPr bwMode="auto">
          <a:xfrm>
            <a:off x="5242561" y="3490253"/>
            <a:ext cx="523482" cy="562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2800" b="1">
                <a:latin typeface="Arial" pitchFamily="34" charset="0"/>
                <a:cs typeface="Arial" pitchFamily="34" charset="0"/>
              </a:rPr>
              <a:t>С</a:t>
            </a:r>
          </a:p>
        </p:txBody>
      </p:sp>
      <p:sp>
        <p:nvSpPr>
          <p:cNvPr id="20511" name="Text Box 32"/>
          <p:cNvSpPr txBox="1">
            <a:spLocks noChangeArrowheads="1"/>
          </p:cNvSpPr>
          <p:nvPr/>
        </p:nvSpPr>
        <p:spPr bwMode="auto">
          <a:xfrm>
            <a:off x="7009760" y="6595705"/>
            <a:ext cx="523482" cy="562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2800" b="1">
                <a:latin typeface="Arial" pitchFamily="34" charset="0"/>
                <a:cs typeface="Arial" pitchFamily="34" charset="0"/>
              </a:rPr>
              <a:t>В</a:t>
            </a:r>
          </a:p>
        </p:txBody>
      </p:sp>
      <p:sp>
        <p:nvSpPr>
          <p:cNvPr id="20512" name="Text Box 33"/>
          <p:cNvSpPr txBox="1">
            <a:spLocks noChangeArrowheads="1"/>
          </p:cNvSpPr>
          <p:nvPr/>
        </p:nvSpPr>
        <p:spPr bwMode="auto">
          <a:xfrm>
            <a:off x="11912277" y="226696"/>
            <a:ext cx="523482" cy="562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latin typeface="Arial" pitchFamily="34" charset="0"/>
                <a:cs typeface="Arial" pitchFamily="34" charset="0"/>
              </a:rPr>
              <a:t>N</a:t>
            </a:r>
            <a:endParaRPr lang="ru-RU" sz="2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513" name="Text Box 34"/>
          <p:cNvSpPr txBox="1">
            <a:spLocks noChangeArrowheads="1"/>
          </p:cNvSpPr>
          <p:nvPr/>
        </p:nvSpPr>
        <p:spPr bwMode="auto">
          <a:xfrm>
            <a:off x="13766801" y="2299336"/>
            <a:ext cx="502643" cy="562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latin typeface="Arial" pitchFamily="34" charset="0"/>
                <a:cs typeface="Arial" pitchFamily="34" charset="0"/>
              </a:rPr>
              <a:t>P</a:t>
            </a:r>
            <a:endParaRPr lang="ru-RU" sz="2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514" name="Text Box 35"/>
          <p:cNvSpPr txBox="1">
            <a:spLocks noChangeArrowheads="1"/>
          </p:cNvSpPr>
          <p:nvPr/>
        </p:nvSpPr>
        <p:spPr bwMode="auto">
          <a:xfrm>
            <a:off x="7671204" y="1868805"/>
            <a:ext cx="483407" cy="562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latin typeface="Arial" pitchFamily="34" charset="0"/>
                <a:cs typeface="Arial" pitchFamily="34" charset="0"/>
              </a:rPr>
              <a:t>T</a:t>
            </a:r>
            <a:endParaRPr lang="ru-RU" sz="2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515" name="Text Box 36"/>
          <p:cNvSpPr txBox="1">
            <a:spLocks noChangeArrowheads="1"/>
          </p:cNvSpPr>
          <p:nvPr/>
        </p:nvSpPr>
        <p:spPr bwMode="auto">
          <a:xfrm>
            <a:off x="6738621" y="3057817"/>
            <a:ext cx="483407" cy="562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latin typeface="Arial" pitchFamily="34" charset="0"/>
                <a:cs typeface="Arial" pitchFamily="34" charset="0"/>
              </a:rPr>
              <a:t>L</a:t>
            </a:r>
            <a:endParaRPr lang="ru-RU" sz="2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516" name="Text Box 37"/>
          <p:cNvSpPr txBox="1">
            <a:spLocks noChangeArrowheads="1"/>
          </p:cNvSpPr>
          <p:nvPr/>
        </p:nvSpPr>
        <p:spPr bwMode="auto">
          <a:xfrm>
            <a:off x="4203701" y="809917"/>
            <a:ext cx="483407" cy="562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latin typeface="Arial" pitchFamily="34" charset="0"/>
                <a:cs typeface="Arial" pitchFamily="34" charset="0"/>
              </a:rPr>
              <a:t>F</a:t>
            </a:r>
            <a:endParaRPr lang="ru-RU" sz="2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517" name="Rectangle 38"/>
          <p:cNvSpPr>
            <a:spLocks noChangeArrowheads="1"/>
          </p:cNvSpPr>
          <p:nvPr/>
        </p:nvSpPr>
        <p:spPr bwMode="auto">
          <a:xfrm>
            <a:off x="11348721" y="4892040"/>
            <a:ext cx="1249643" cy="624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3200" b="1" dirty="0">
                <a:latin typeface="Arial" pitchFamily="34" charset="0"/>
                <a:cs typeface="Arial" pitchFamily="34" charset="0"/>
              </a:rPr>
              <a:t>37см</a:t>
            </a:r>
          </a:p>
        </p:txBody>
      </p:sp>
    </p:spTree>
    <p:extLst>
      <p:ext uri="{BB962C8B-B14F-4D97-AF65-F5344CB8AC3E}">
        <p14:creationId xmlns:p14="http://schemas.microsoft.com/office/powerpoint/2010/main" val="1598976072"/>
      </p:ext>
    </p:extLst>
  </p:cSld>
  <p:clrMapOvr>
    <a:masterClrMapping/>
  </p:clrMapOvr>
  <p:transition spd="med"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45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4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566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945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 nodeType="clickPar">
                      <p:stCondLst>
                        <p:cond delay="0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15" dur="2000" fill="hold"/>
                                        <p:tgtEl>
                                          <p:spTgt spid="1945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6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02312E-6 L -0.37395 -0.0104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1945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698" y="-5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1945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3" presetID="8" presetClass="emph" presetSubtype="0" fill="hold" grpId="2" nodeType="afterEffect">
                                  <p:stCondLst>
                                    <p:cond delay="500"/>
                                  </p:stCondLst>
                                  <p:childTnLst>
                                    <p:animRot by="-5400000">
                                      <p:cBhvr>
                                        <p:cTn id="24" dur="2000" fill="hold"/>
                                        <p:tgtEl>
                                          <p:spTgt spid="1945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63" presetClass="path" presetSubtype="0" accel="50000" decel="50000" fill="hold" grpId="3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0.37395 -0.0104 L -0.00382 0.00023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945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07" y="5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580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945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45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945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945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9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1945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567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945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 nodeType="clickPar">
                      <p:stCondLst>
                        <p:cond delay="0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9" presetClass="entr" presetSubtype="0" decel="10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945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945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945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9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" presetID="10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945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568"/>
                  </p:tgtEl>
                </p:cond>
              </p:nextCondLst>
            </p:seq>
          </p:childTnLst>
        </p:cTn>
      </p:par>
    </p:tnLst>
    <p:bldLst>
      <p:bldP spid="194566" grpId="0" animBg="1"/>
      <p:bldP spid="194566" grpId="1" animBg="1"/>
      <p:bldP spid="194566" grpId="2" animBg="1"/>
      <p:bldP spid="194566" grpId="3" animBg="1"/>
      <p:bldP spid="194580" grpId="0" animBg="1"/>
      <p:bldP spid="194584" grpId="0" animBg="1"/>
      <p:bldP spid="194584" grpId="1" animBg="1"/>
      <p:bldP spid="194584" grpId="2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7" name="Freeform 3"/>
          <p:cNvSpPr>
            <a:spLocks/>
          </p:cNvSpPr>
          <p:nvPr/>
        </p:nvSpPr>
        <p:spPr bwMode="auto">
          <a:xfrm>
            <a:off x="2210274" y="2997262"/>
            <a:ext cx="6858000" cy="2554604"/>
          </a:xfrm>
          <a:custGeom>
            <a:avLst/>
            <a:gdLst>
              <a:gd name="T0" fmla="*/ 0 w 2700"/>
              <a:gd name="T1" fmla="*/ 0 h 1341"/>
              <a:gd name="T2" fmla="*/ 4286250 w 2700"/>
              <a:gd name="T3" fmla="*/ 20637 h 1341"/>
              <a:gd name="T4" fmla="*/ 3371850 w 2700"/>
              <a:gd name="T5" fmla="*/ 2128837 h 1341"/>
              <a:gd name="T6" fmla="*/ 0 60000 65536"/>
              <a:gd name="T7" fmla="*/ 0 60000 65536"/>
              <a:gd name="T8" fmla="*/ 0 60000 65536"/>
              <a:gd name="T9" fmla="*/ 0 w 2700"/>
              <a:gd name="T10" fmla="*/ 0 h 1341"/>
              <a:gd name="T11" fmla="*/ 2700 w 2700"/>
              <a:gd name="T12" fmla="*/ 1341 h 134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00" h="1341">
                <a:moveTo>
                  <a:pt x="0" y="0"/>
                </a:moveTo>
                <a:lnTo>
                  <a:pt x="2700" y="13"/>
                </a:lnTo>
                <a:lnTo>
                  <a:pt x="2124" y="1341"/>
                </a:lnTo>
              </a:path>
            </a:pathLst>
          </a:cu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ru-RU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6066" name="Freeform 2"/>
          <p:cNvSpPr>
            <a:spLocks/>
          </p:cNvSpPr>
          <p:nvPr/>
        </p:nvSpPr>
        <p:spPr bwMode="auto">
          <a:xfrm>
            <a:off x="818354" y="2991546"/>
            <a:ext cx="6786880" cy="2590800"/>
          </a:xfrm>
          <a:custGeom>
            <a:avLst/>
            <a:gdLst>
              <a:gd name="T0" fmla="*/ 4216400 w 2672"/>
              <a:gd name="T1" fmla="*/ 2159000 h 1360"/>
              <a:gd name="T2" fmla="*/ 4241800 w 2672"/>
              <a:gd name="T3" fmla="*/ 2159000 h 1360"/>
              <a:gd name="T4" fmla="*/ 0 w 2672"/>
              <a:gd name="T5" fmla="*/ 2159000 h 1360"/>
              <a:gd name="T6" fmla="*/ 863600 w 2672"/>
              <a:gd name="T7" fmla="*/ 0 h 1360"/>
              <a:gd name="T8" fmla="*/ 0 60000 65536"/>
              <a:gd name="T9" fmla="*/ 0 60000 65536"/>
              <a:gd name="T10" fmla="*/ 0 60000 65536"/>
              <a:gd name="T11" fmla="*/ 0 60000 65536"/>
              <a:gd name="T12" fmla="*/ 0 w 2672"/>
              <a:gd name="T13" fmla="*/ 0 h 1360"/>
              <a:gd name="T14" fmla="*/ 2672 w 2672"/>
              <a:gd name="T15" fmla="*/ 1360 h 136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672" h="1360">
                <a:moveTo>
                  <a:pt x="2656" y="1360"/>
                </a:moveTo>
                <a:lnTo>
                  <a:pt x="2672" y="1360"/>
                </a:lnTo>
                <a:lnTo>
                  <a:pt x="0" y="1360"/>
                </a:lnTo>
                <a:lnTo>
                  <a:pt x="544" y="0"/>
                </a:lnTo>
              </a:path>
            </a:pathLst>
          </a:cu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ru-RU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6080" name="Freeform 16"/>
          <p:cNvSpPr>
            <a:spLocks/>
          </p:cNvSpPr>
          <p:nvPr/>
        </p:nvSpPr>
        <p:spPr bwMode="auto">
          <a:xfrm flipV="1">
            <a:off x="812286" y="3013050"/>
            <a:ext cx="8249920" cy="2575012"/>
          </a:xfrm>
          <a:custGeom>
            <a:avLst/>
            <a:gdLst>
              <a:gd name="T0" fmla="*/ 0 w 2128"/>
              <a:gd name="T1" fmla="*/ 0 h 1360"/>
              <a:gd name="T2" fmla="*/ 3378200 w 2128"/>
              <a:gd name="T3" fmla="*/ 2159000 h 1360"/>
              <a:gd name="T4" fmla="*/ 0 60000 65536"/>
              <a:gd name="T5" fmla="*/ 0 60000 65536"/>
              <a:gd name="T6" fmla="*/ 0 w 2128"/>
              <a:gd name="T7" fmla="*/ 0 h 1360"/>
              <a:gd name="T8" fmla="*/ 2128 w 2128"/>
              <a:gd name="T9" fmla="*/ 1360 h 136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128" h="1360">
                <a:moveTo>
                  <a:pt x="0" y="0"/>
                </a:moveTo>
                <a:lnTo>
                  <a:pt x="2128" y="1360"/>
                </a:lnTo>
              </a:path>
            </a:pathLst>
          </a:cu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ru-RU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080" name="Text Box 4"/>
          <p:cNvSpPr txBox="1">
            <a:spLocks noChangeArrowheads="1"/>
          </p:cNvSpPr>
          <p:nvPr/>
        </p:nvSpPr>
        <p:spPr bwMode="auto">
          <a:xfrm>
            <a:off x="1519395" y="2477196"/>
            <a:ext cx="560351" cy="6243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 b="1">
                <a:latin typeface="Arial" pitchFamily="34" charset="0"/>
                <a:cs typeface="Arial" pitchFamily="34" charset="0"/>
              </a:rPr>
              <a:t>В</a:t>
            </a:r>
          </a:p>
        </p:txBody>
      </p:sp>
      <p:sp>
        <p:nvSpPr>
          <p:cNvPr id="3081" name="Text Box 6"/>
          <p:cNvSpPr txBox="1">
            <a:spLocks noChangeArrowheads="1"/>
          </p:cNvSpPr>
          <p:nvPr/>
        </p:nvSpPr>
        <p:spPr bwMode="auto">
          <a:xfrm>
            <a:off x="7280115" y="5588062"/>
            <a:ext cx="560351" cy="6243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3200" b="1">
                <a:latin typeface="Arial" pitchFamily="34" charset="0"/>
                <a:cs typeface="Arial" pitchFamily="34" charset="0"/>
              </a:rPr>
              <a:t>D</a:t>
            </a:r>
            <a:endParaRPr lang="ru-RU" sz="32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082" name="Text Box 7"/>
          <p:cNvSpPr txBox="1">
            <a:spLocks noChangeArrowheads="1"/>
          </p:cNvSpPr>
          <p:nvPr/>
        </p:nvSpPr>
        <p:spPr bwMode="auto">
          <a:xfrm>
            <a:off x="9124155" y="2650552"/>
            <a:ext cx="560351" cy="6243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 b="1">
                <a:latin typeface="Arial" pitchFamily="34" charset="0"/>
                <a:cs typeface="Arial" pitchFamily="34" charset="0"/>
              </a:rPr>
              <a:t>С</a:t>
            </a:r>
          </a:p>
        </p:txBody>
      </p:sp>
      <p:grpSp>
        <p:nvGrpSpPr>
          <p:cNvPr id="3083" name="Group 9"/>
          <p:cNvGrpSpPr>
            <a:grpSpLocks/>
          </p:cNvGrpSpPr>
          <p:nvPr/>
        </p:nvGrpSpPr>
        <p:grpSpPr bwMode="auto">
          <a:xfrm rot="18579727" flipV="1">
            <a:off x="3991449" y="5393752"/>
            <a:ext cx="308610" cy="426720"/>
            <a:chOff x="2912" y="1525"/>
            <a:chExt cx="162" cy="168"/>
          </a:xfrm>
        </p:grpSpPr>
        <p:sp>
          <p:nvSpPr>
            <p:cNvPr id="3093" name="Freeform 10"/>
            <p:cNvSpPr>
              <a:spLocks/>
            </p:cNvSpPr>
            <p:nvPr/>
          </p:nvSpPr>
          <p:spPr bwMode="auto">
            <a:xfrm>
              <a:off x="2912" y="1570"/>
              <a:ext cx="149" cy="123"/>
            </a:xfrm>
            <a:custGeom>
              <a:avLst/>
              <a:gdLst>
                <a:gd name="T0" fmla="*/ 0 w 149"/>
                <a:gd name="T1" fmla="*/ 0 h 123"/>
                <a:gd name="T2" fmla="*/ 149 w 149"/>
                <a:gd name="T3" fmla="*/ 123 h 123"/>
                <a:gd name="T4" fmla="*/ 0 60000 65536"/>
                <a:gd name="T5" fmla="*/ 0 60000 65536"/>
                <a:gd name="T6" fmla="*/ 0 w 149"/>
                <a:gd name="T7" fmla="*/ 0 h 123"/>
                <a:gd name="T8" fmla="*/ 149 w 149"/>
                <a:gd name="T9" fmla="*/ 123 h 12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49" h="123">
                  <a:moveTo>
                    <a:pt x="0" y="0"/>
                  </a:moveTo>
                  <a:lnTo>
                    <a:pt x="149" y="123"/>
                  </a:lnTo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ru-RU" sz="4800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94" name="Freeform 11"/>
            <p:cNvSpPr>
              <a:spLocks/>
            </p:cNvSpPr>
            <p:nvPr/>
          </p:nvSpPr>
          <p:spPr bwMode="auto">
            <a:xfrm>
              <a:off x="2925" y="1525"/>
              <a:ext cx="149" cy="123"/>
            </a:xfrm>
            <a:custGeom>
              <a:avLst/>
              <a:gdLst>
                <a:gd name="T0" fmla="*/ 0 w 149"/>
                <a:gd name="T1" fmla="*/ 0 h 123"/>
                <a:gd name="T2" fmla="*/ 149 w 149"/>
                <a:gd name="T3" fmla="*/ 123 h 123"/>
                <a:gd name="T4" fmla="*/ 0 60000 65536"/>
                <a:gd name="T5" fmla="*/ 0 60000 65536"/>
                <a:gd name="T6" fmla="*/ 0 w 149"/>
                <a:gd name="T7" fmla="*/ 0 h 123"/>
                <a:gd name="T8" fmla="*/ 149 w 149"/>
                <a:gd name="T9" fmla="*/ 123 h 12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49" h="123">
                  <a:moveTo>
                    <a:pt x="0" y="0"/>
                  </a:moveTo>
                  <a:lnTo>
                    <a:pt x="149" y="123"/>
                  </a:lnTo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ru-RU" sz="4800" b="1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085" name="Line 21"/>
          <p:cNvSpPr>
            <a:spLocks noChangeShapeType="1"/>
          </p:cNvSpPr>
          <p:nvPr/>
        </p:nvSpPr>
        <p:spPr bwMode="auto">
          <a:xfrm>
            <a:off x="1405095" y="4119306"/>
            <a:ext cx="345440" cy="173356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6086" name="Freeform 22"/>
          <p:cNvSpPr>
            <a:spLocks/>
          </p:cNvSpPr>
          <p:nvPr/>
        </p:nvSpPr>
        <p:spPr bwMode="auto">
          <a:xfrm rot="20425507">
            <a:off x="4285456" y="4239135"/>
            <a:ext cx="894080" cy="335280"/>
          </a:xfrm>
          <a:custGeom>
            <a:avLst/>
            <a:gdLst>
              <a:gd name="T0" fmla="*/ 0 w 352"/>
              <a:gd name="T1" fmla="*/ 279400 h 176"/>
              <a:gd name="T2" fmla="*/ 177800 w 352"/>
              <a:gd name="T3" fmla="*/ 0 h 176"/>
              <a:gd name="T4" fmla="*/ 406400 w 352"/>
              <a:gd name="T5" fmla="*/ 279400 h 176"/>
              <a:gd name="T6" fmla="*/ 558800 w 352"/>
              <a:gd name="T7" fmla="*/ 0 h 176"/>
              <a:gd name="T8" fmla="*/ 0 60000 65536"/>
              <a:gd name="T9" fmla="*/ 0 60000 65536"/>
              <a:gd name="T10" fmla="*/ 0 60000 65536"/>
              <a:gd name="T11" fmla="*/ 0 60000 65536"/>
              <a:gd name="T12" fmla="*/ 0 w 352"/>
              <a:gd name="T13" fmla="*/ 0 h 176"/>
              <a:gd name="T14" fmla="*/ 352 w 352"/>
              <a:gd name="T15" fmla="*/ 176 h 17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52" h="176">
                <a:moveTo>
                  <a:pt x="0" y="176"/>
                </a:moveTo>
                <a:cubicBezTo>
                  <a:pt x="19" y="149"/>
                  <a:pt x="69" y="0"/>
                  <a:pt x="112" y="0"/>
                </a:cubicBezTo>
                <a:cubicBezTo>
                  <a:pt x="155" y="0"/>
                  <a:pt x="216" y="176"/>
                  <a:pt x="256" y="176"/>
                </a:cubicBezTo>
                <a:cubicBezTo>
                  <a:pt x="296" y="176"/>
                  <a:pt x="332" y="37"/>
                  <a:pt x="352" y="0"/>
                </a:cubicBezTo>
              </a:path>
            </a:pathLst>
          </a:cu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ru-RU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087" name="Line 23"/>
          <p:cNvSpPr>
            <a:spLocks noChangeShapeType="1"/>
          </p:cNvSpPr>
          <p:nvPr/>
        </p:nvSpPr>
        <p:spPr bwMode="auto">
          <a:xfrm>
            <a:off x="8244414" y="4099049"/>
            <a:ext cx="345440" cy="173356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sz="4800" b="1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088" name="Group 24"/>
          <p:cNvGrpSpPr>
            <a:grpSpLocks/>
          </p:cNvGrpSpPr>
          <p:nvPr/>
        </p:nvGrpSpPr>
        <p:grpSpPr bwMode="auto">
          <a:xfrm rot="18579727" flipV="1">
            <a:off x="5380830" y="2764852"/>
            <a:ext cx="308610" cy="426720"/>
            <a:chOff x="2912" y="1525"/>
            <a:chExt cx="162" cy="168"/>
          </a:xfrm>
        </p:grpSpPr>
        <p:sp>
          <p:nvSpPr>
            <p:cNvPr id="3090" name="Freeform 25"/>
            <p:cNvSpPr>
              <a:spLocks/>
            </p:cNvSpPr>
            <p:nvPr/>
          </p:nvSpPr>
          <p:spPr bwMode="auto">
            <a:xfrm>
              <a:off x="2912" y="1570"/>
              <a:ext cx="149" cy="123"/>
            </a:xfrm>
            <a:custGeom>
              <a:avLst/>
              <a:gdLst>
                <a:gd name="T0" fmla="*/ 0 w 149"/>
                <a:gd name="T1" fmla="*/ 0 h 123"/>
                <a:gd name="T2" fmla="*/ 149 w 149"/>
                <a:gd name="T3" fmla="*/ 123 h 123"/>
                <a:gd name="T4" fmla="*/ 0 60000 65536"/>
                <a:gd name="T5" fmla="*/ 0 60000 65536"/>
                <a:gd name="T6" fmla="*/ 0 w 149"/>
                <a:gd name="T7" fmla="*/ 0 h 123"/>
                <a:gd name="T8" fmla="*/ 149 w 149"/>
                <a:gd name="T9" fmla="*/ 123 h 12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49" h="123">
                  <a:moveTo>
                    <a:pt x="0" y="0"/>
                  </a:moveTo>
                  <a:lnTo>
                    <a:pt x="149" y="123"/>
                  </a:lnTo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ru-RU" sz="4800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91" name="Freeform 26"/>
            <p:cNvSpPr>
              <a:spLocks/>
            </p:cNvSpPr>
            <p:nvPr/>
          </p:nvSpPr>
          <p:spPr bwMode="auto">
            <a:xfrm>
              <a:off x="2925" y="1525"/>
              <a:ext cx="149" cy="123"/>
            </a:xfrm>
            <a:custGeom>
              <a:avLst/>
              <a:gdLst>
                <a:gd name="T0" fmla="*/ 0 w 149"/>
                <a:gd name="T1" fmla="*/ 0 h 123"/>
                <a:gd name="T2" fmla="*/ 149 w 149"/>
                <a:gd name="T3" fmla="*/ 123 h 123"/>
                <a:gd name="T4" fmla="*/ 0 60000 65536"/>
                <a:gd name="T5" fmla="*/ 0 60000 65536"/>
                <a:gd name="T6" fmla="*/ 0 w 149"/>
                <a:gd name="T7" fmla="*/ 0 h 123"/>
                <a:gd name="T8" fmla="*/ 149 w 149"/>
                <a:gd name="T9" fmla="*/ 123 h 12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49" h="123">
                  <a:moveTo>
                    <a:pt x="0" y="0"/>
                  </a:moveTo>
                  <a:lnTo>
                    <a:pt x="149" y="123"/>
                  </a:lnTo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ru-RU" sz="4800" b="1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089" name="Text Box 27"/>
          <p:cNvSpPr txBox="1">
            <a:spLocks noChangeArrowheads="1"/>
          </p:cNvSpPr>
          <p:nvPr/>
        </p:nvSpPr>
        <p:spPr bwMode="auto">
          <a:xfrm>
            <a:off x="251935" y="5588062"/>
            <a:ext cx="560351" cy="6243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 b="1"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26" name="Text Box 28"/>
          <p:cNvSpPr txBox="1">
            <a:spLocks noChangeArrowheads="1"/>
          </p:cNvSpPr>
          <p:nvPr/>
        </p:nvSpPr>
        <p:spPr bwMode="auto">
          <a:xfrm>
            <a:off x="8731316" y="5245114"/>
            <a:ext cx="5471246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/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3)</a:t>
            </a:r>
            <a:r>
              <a:rPr kumimoji="0" lang="uz-Latn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АС</a:t>
            </a:r>
            <a:r>
              <a:rPr lang="uz-Latn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 </a:t>
            </a:r>
            <a:r>
              <a:rPr kumimoji="0" lang="en-US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uz-Cyrl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  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общ</a:t>
            </a:r>
            <a:r>
              <a:rPr kumimoji="0" lang="uz-Cyrl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ая сторона</a:t>
            </a:r>
            <a:endParaRPr kumimoji="0" lang="ru-RU" sz="3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 Box 32"/>
          <p:cNvSpPr txBox="1">
            <a:spLocks noChangeArrowheads="1"/>
          </p:cNvSpPr>
          <p:nvPr/>
        </p:nvSpPr>
        <p:spPr bwMode="auto">
          <a:xfrm>
            <a:off x="8798198" y="4542678"/>
            <a:ext cx="541584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/>
            <a:r>
              <a:rPr kumimoji="0" lang="uz-Cyrl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2)</a:t>
            </a:r>
            <a:r>
              <a:rPr kumimoji="0" lang="uz-Latn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uz-Latn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BC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kumimoji="0" lang="uz-Latn-UZ" sz="3600" b="1" dirty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D</a:t>
            </a:r>
            <a:r>
              <a:rPr kumimoji="0" lang="uz-Latn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A </a:t>
            </a:r>
            <a:r>
              <a:rPr kumimoji="0" lang="uz-Cyrl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 по условию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endParaRPr kumimoji="0" lang="ru-RU" sz="3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 Box 18"/>
          <p:cNvSpPr txBox="1">
            <a:spLocks noChangeArrowheads="1"/>
          </p:cNvSpPr>
          <p:nvPr/>
        </p:nvSpPr>
        <p:spPr bwMode="auto">
          <a:xfrm>
            <a:off x="505002" y="6777500"/>
            <a:ext cx="11746280" cy="72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по 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признаку</a:t>
            </a:r>
            <a:r>
              <a:rPr lang="en-US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Cyrl-UZ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ССС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АВС =</a:t>
            </a:r>
            <a:r>
              <a:rPr lang="ru-RU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uz-Latn-UZ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 </a:t>
            </a:r>
            <a:endParaRPr lang="ru-RU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 Box 30"/>
          <p:cNvSpPr txBox="1">
            <a:spLocks noChangeArrowheads="1"/>
          </p:cNvSpPr>
          <p:nvPr/>
        </p:nvSpPr>
        <p:spPr bwMode="auto">
          <a:xfrm>
            <a:off x="9068274" y="1013579"/>
            <a:ext cx="4236742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Д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оказательство:</a:t>
            </a:r>
            <a:endParaRPr kumimoji="0" lang="ru-RU" sz="3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 Box 30"/>
          <p:cNvSpPr txBox="1">
            <a:spLocks noChangeArrowheads="1"/>
          </p:cNvSpPr>
          <p:nvPr/>
        </p:nvSpPr>
        <p:spPr bwMode="auto">
          <a:xfrm>
            <a:off x="7591281" y="1791301"/>
            <a:ext cx="6653750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Рассмотрим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uz-Latn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 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uz-Latn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CD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А</a:t>
            </a:r>
            <a:endParaRPr kumimoji="0" lang="ru-RU" sz="3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 Box 29"/>
          <p:cNvSpPr txBox="1">
            <a:spLocks noChangeArrowheads="1"/>
          </p:cNvSpPr>
          <p:nvPr/>
        </p:nvSpPr>
        <p:spPr bwMode="auto">
          <a:xfrm>
            <a:off x="8767206" y="3756101"/>
            <a:ext cx="5477825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uz-Latn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AB=CD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по </a:t>
            </a:r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условию 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731800" y="104962"/>
            <a:ext cx="5656980" cy="707878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 </a:t>
            </a:r>
            <a:endParaRPr lang="ru-RU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028" y="812840"/>
            <a:ext cx="98379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  3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. По данным на рисунке 3 </a:t>
            </a:r>
            <a:endParaRPr lang="ru-RU" sz="3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  докажите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,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что </a:t>
            </a:r>
            <a:r>
              <a:rPr lang="ru-RU" sz="3600" b="1" dirty="0" smtClean="0"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ABC=</a:t>
            </a:r>
            <a:r>
              <a:rPr lang="ru-RU" sz="3600" b="1" dirty="0"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CDA</a:t>
            </a:r>
            <a:r>
              <a:rPr lang="ru-RU" sz="3600" b="1" dirty="0">
                <a:latin typeface="Arial" pitchFamily="34" charset="0"/>
                <a:cs typeface="Arial" pitchFamily="34" charset="0"/>
              </a:rPr>
              <a:t>.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4437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" dur="500" fill="hold"/>
                                        <p:tgtEl>
                                          <p:spTgt spid="2160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CC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2160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2160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3" dur="500" fill="hold"/>
                                        <p:tgtEl>
                                          <p:spTgt spid="2160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2160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21606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2000"/>
                                        <p:tgtEl>
                                          <p:spTgt spid="216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6086" grpId="0" animBg="1"/>
      <p:bldP spid="27" grpId="0"/>
      <p:bldP spid="2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11324</TotalTime>
  <Words>645</Words>
  <Application>Microsoft Office PowerPoint</Application>
  <PresentationFormat>Произвольный</PresentationFormat>
  <Paragraphs>183</Paragraphs>
  <Slides>12</Slides>
  <Notes>6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Office Theme</vt:lpstr>
      <vt:lpstr>Формула</vt:lpstr>
      <vt:lpstr>    Геометрия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dilyorbek</cp:lastModifiedBy>
  <cp:revision>803</cp:revision>
  <dcterms:created xsi:type="dcterms:W3CDTF">2020-04-09T07:32:19Z</dcterms:created>
  <dcterms:modified xsi:type="dcterms:W3CDTF">2021-02-18T17:31:32Z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