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511" r:id="rId2"/>
    <p:sldId id="405" r:id="rId3"/>
    <p:sldId id="524" r:id="rId4"/>
    <p:sldId id="512" r:id="rId5"/>
    <p:sldId id="520" r:id="rId6"/>
    <p:sldId id="514" r:id="rId7"/>
    <p:sldId id="515" r:id="rId8"/>
    <p:sldId id="516" r:id="rId9"/>
    <p:sldId id="521" r:id="rId10"/>
    <p:sldId id="522" r:id="rId11"/>
    <p:sldId id="404" r:id="rId12"/>
    <p:sldId id="523" r:id="rId13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24"/>
            <p14:sldId id="512"/>
            <p14:sldId id="520"/>
            <p14:sldId id="514"/>
            <p14:sldId id="515"/>
            <p14:sldId id="516"/>
            <p14:sldId id="521"/>
            <p14:sldId id="522"/>
          </p14:sldIdLst>
        </p14:section>
        <p14:section name="Раздел без заголовка" id="{67AF348A-95E5-4FA6-B08C-FB3DF7B22B4F}">
          <p14:sldIdLst>
            <p14:sldId id="404"/>
            <p14:sldId id="52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B1EB21"/>
    <a:srgbClr val="FF6B6B"/>
    <a:srgbClr val="FF99FF"/>
    <a:srgbClr val="65F913"/>
    <a:srgbClr val="CCFFFF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47" d="100"/>
          <a:sy n="47" d="100"/>
        </p:scale>
        <p:origin x="-708" y="-228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75360" y="365760"/>
            <a:ext cx="1280160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97280" y="749808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FF0A1-C587-41FA-8CED-D311FCFE6282}" type="datetime1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998720" y="749808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485120" y="749808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3DF73-5871-401B-9619-D713333C7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6710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369747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43635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667000" y="3398095"/>
            <a:ext cx="7239000" cy="3764705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54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</a:p>
          <a:p>
            <a:pPr marL="42966">
              <a:spcBef>
                <a:spcPts val="257"/>
              </a:spcBef>
            </a:pPr>
            <a:r>
              <a:rPr lang="uz-Cyrl-UZ" sz="6000" b="1" dirty="0" smtClean="0">
                <a:solidFill>
                  <a:srgbClr val="002060"/>
                </a:solidFill>
                <a:latin typeface="Arial"/>
                <a:cs typeface="Arial"/>
              </a:rPr>
              <a:t>Третий признак равенства треугольников</a:t>
            </a:r>
            <a:endParaRPr lang="ru-RU" sz="60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864" y="3369747"/>
            <a:ext cx="4478136" cy="371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15" name="TextBox 14"/>
          <p:cNvSpPr txBox="1"/>
          <p:nvPr/>
        </p:nvSpPr>
        <p:spPr>
          <a:xfrm>
            <a:off x="2049372" y="7086600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2003498" y="1961346"/>
            <a:ext cx="523482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4833948" y="4369044"/>
            <a:ext cx="523482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1342291" y="4505585"/>
            <a:ext cx="572425" cy="5627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998399" y="5945120"/>
            <a:ext cx="2537879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АС=А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 </a:t>
            </a:r>
            <a:endParaRPr kumimoji="0" lang="ru-RU" sz="32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013904" y="3661158"/>
            <a:ext cx="51275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ВС=В</a:t>
            </a:r>
            <a:r>
              <a:rPr lang="ru-RU" sz="3200" b="1" baseline="-25000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kumimoji="0" lang="uz-Cyrl-UZ" sz="40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kumimoji="0" lang="uz-Cyrl-UZ" sz="32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по условию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2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33400" y="7315200"/>
            <a:ext cx="117462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ССС</a:t>
            </a:r>
            <a:r>
              <a:rPr lang="ru-RU" sz="4400" b="1" dirty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 △</a:t>
            </a:r>
            <a:r>
              <a:rPr lang="ru-RU" sz="4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АВС =</a:t>
            </a:r>
            <a:r>
              <a:rPr lang="ru-RU" sz="4000" b="1" dirty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44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4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4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4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4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4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4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9582423" y="1660505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kumimoji="0"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880060" y="2300752"/>
            <a:ext cx="627409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900" b="1" dirty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kumimoji="0" lang="ru-RU" sz="29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kumimoji="0"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kumimoji="0" lang="ru-RU" sz="28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kumimoji="0"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kumimoji="0"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013904" y="3002130"/>
            <a:ext cx="5477825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АВ=А</a:t>
            </a:r>
            <a:r>
              <a:rPr kumimoji="0" lang="ru-RU" sz="3200" b="1" baseline="-25000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3200" b="1" baseline="-25000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условию </a:t>
            </a:r>
            <a:endParaRPr kumimoji="0" lang="ru-RU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3180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9861" y="812840"/>
            <a:ext cx="116352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  7. Покажите, что </a:t>
            </a:r>
            <a:r>
              <a:rPr lang="ru-RU" sz="2900" b="1" dirty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b="1" dirty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АВ=А</a:t>
            </a:r>
            <a:r>
              <a:rPr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32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ВС=В</a:t>
            </a:r>
            <a:r>
              <a:rPr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периметры треугольников равны.</a:t>
            </a:r>
            <a:endParaRPr lang="uz-Latn-UZ" sz="32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628504" y="2448077"/>
            <a:ext cx="3810000" cy="1976694"/>
          </a:xfrm>
          <a:prstGeom prst="triangle">
            <a:avLst>
              <a:gd name="adj" fmla="val 1894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2087436" y="4836665"/>
            <a:ext cx="3810000" cy="1976694"/>
          </a:xfrm>
          <a:prstGeom prst="triangle">
            <a:avLst>
              <a:gd name="adj" fmla="val 1894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085" name="Line 21"/>
          <p:cNvSpPr>
            <a:spLocks noChangeShapeType="1"/>
          </p:cNvSpPr>
          <p:nvPr/>
        </p:nvSpPr>
        <p:spPr bwMode="auto">
          <a:xfrm>
            <a:off x="1741996" y="3436424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88" name="Group 24"/>
          <p:cNvGrpSpPr>
            <a:grpSpLocks/>
          </p:cNvGrpSpPr>
          <p:nvPr/>
        </p:nvGrpSpPr>
        <p:grpSpPr bwMode="auto">
          <a:xfrm rot="18579727" flipV="1">
            <a:off x="3379199" y="2968098"/>
            <a:ext cx="308610" cy="426720"/>
            <a:chOff x="2912" y="1525"/>
            <a:chExt cx="162" cy="168"/>
          </a:xfrm>
        </p:grpSpPr>
        <p:sp>
          <p:nvSpPr>
            <p:cNvPr id="3090" name="Freeform 25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Freeform 26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83" name="Group 9"/>
          <p:cNvGrpSpPr>
            <a:grpSpLocks/>
          </p:cNvGrpSpPr>
          <p:nvPr/>
        </p:nvGrpSpPr>
        <p:grpSpPr bwMode="auto">
          <a:xfrm rot="18579727" flipV="1">
            <a:off x="3887651" y="5442323"/>
            <a:ext cx="308610" cy="426720"/>
            <a:chOff x="2912" y="1525"/>
            <a:chExt cx="162" cy="168"/>
          </a:xfrm>
        </p:grpSpPr>
        <p:sp>
          <p:nvSpPr>
            <p:cNvPr id="3093" name="Freeform 10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87" name="Line 23"/>
          <p:cNvSpPr>
            <a:spLocks noChangeShapeType="1"/>
          </p:cNvSpPr>
          <p:nvPr/>
        </p:nvSpPr>
        <p:spPr bwMode="auto">
          <a:xfrm>
            <a:off x="2218409" y="5903324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844" y="6582526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8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629096" y="6582526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563849" y="4441996"/>
            <a:ext cx="57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1" baseline="-25000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40177" y="4505585"/>
            <a:ext cx="3968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Р△</a:t>
            </a:r>
            <a:r>
              <a:rPr lang="ru-RU" sz="32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 Р</a:t>
            </a:r>
            <a:r>
              <a:rPr lang="ru-RU" sz="28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5606" y="5090360"/>
            <a:ext cx="6089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АВ+ВС+АС = А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+А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baseline="-25000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uz-Latn-UZ" sz="4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9267338" y="5098978"/>
            <a:ext cx="539518" cy="6880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549830" y="5136992"/>
            <a:ext cx="539518" cy="6880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560290" y="5069515"/>
            <a:ext cx="539518" cy="6880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10322424" y="5090449"/>
            <a:ext cx="539518" cy="6880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00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447800" y="1498325"/>
            <a:ext cx="11582400" cy="2917554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1, 2, 9 (стр.65).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99560" y="5728716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Oval 2"/>
          <p:cNvSpPr>
            <a:spLocks noChangeArrowheads="1"/>
          </p:cNvSpPr>
          <p:nvPr/>
        </p:nvSpPr>
        <p:spPr bwMode="auto">
          <a:xfrm>
            <a:off x="3997677" y="1030383"/>
            <a:ext cx="7235474" cy="6690135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pPr>
              <a:defRPr/>
            </a:pPr>
            <a:endParaRPr lang="ru-RU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 rot="7844561" flipH="1">
            <a:off x="4238255" y="2439620"/>
            <a:ext cx="4827326" cy="2691381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96612" name="AutoShape 4"/>
          <p:cNvSpPr>
            <a:spLocks noChangeArrowheads="1"/>
          </p:cNvSpPr>
          <p:nvPr/>
        </p:nvSpPr>
        <p:spPr bwMode="auto">
          <a:xfrm rot="12828019">
            <a:off x="6018382" y="2199558"/>
            <a:ext cx="4863597" cy="2740215"/>
          </a:xfrm>
          <a:prstGeom prst="triangle">
            <a:avLst>
              <a:gd name="adj" fmla="val 51335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96613" name="AutoShape 5"/>
          <p:cNvSpPr>
            <a:spLocks noChangeArrowheads="1"/>
          </p:cNvSpPr>
          <p:nvPr/>
        </p:nvSpPr>
        <p:spPr bwMode="auto">
          <a:xfrm rot="-600863">
            <a:off x="5359476" y="4638428"/>
            <a:ext cx="5120526" cy="2082018"/>
          </a:xfrm>
          <a:prstGeom prst="triangle">
            <a:avLst>
              <a:gd name="adj" fmla="val 47098"/>
            </a:avLst>
          </a:prstGeom>
          <a:gradFill rotWithShape="1">
            <a:gsLst>
              <a:gs pos="0">
                <a:srgbClr val="FFFFFF"/>
              </a:gs>
              <a:gs pos="100000">
                <a:srgbClr val="00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72720" y="352181"/>
            <a:ext cx="7159337" cy="87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красного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треугольника найдите равный </a:t>
            </a:r>
          </a:p>
          <a:p>
            <a:pPr eaLnBrk="1" hangingPunct="1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5" name="Oval 7"/>
          <p:cNvSpPr>
            <a:spLocks noChangeArrowheads="1"/>
          </p:cNvSpPr>
          <p:nvPr/>
        </p:nvSpPr>
        <p:spPr bwMode="auto">
          <a:xfrm>
            <a:off x="3038902" y="4728101"/>
            <a:ext cx="2500106" cy="673641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lIns="130622" tIns="65311" rIns="130622" bIns="65311" anchor="ctr">
            <a:flatTx/>
          </a:bodyPr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Не верно!</a:t>
            </a:r>
            <a:endParaRPr lang="ru-RU" sz="3200" b="1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6" name="Oval 8"/>
          <p:cNvSpPr>
            <a:spLocks noChangeArrowheads="1"/>
          </p:cNvSpPr>
          <p:nvPr/>
        </p:nvSpPr>
        <p:spPr bwMode="auto">
          <a:xfrm>
            <a:off x="9735821" y="1868806"/>
            <a:ext cx="2379979" cy="733424"/>
          </a:xfrm>
          <a:prstGeom prst="ellipse">
            <a:avLst/>
          </a:prstGeom>
          <a:gradFill rotWithShape="1">
            <a:gsLst>
              <a:gs pos="0">
                <a:srgbClr val="CC99FF"/>
              </a:gs>
              <a:gs pos="50000">
                <a:schemeClr val="bg1"/>
              </a:gs>
              <a:gs pos="100000">
                <a:srgbClr val="CC99FF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lIns="130622" tIns="65311" rIns="130622" bIns="65311" anchor="ctr">
            <a:flatTx/>
          </a:bodyPr>
          <a:lstStyle/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  <p:sp>
        <p:nvSpPr>
          <p:cNvPr id="1966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6153759"/>
            <a:ext cx="2532379" cy="77724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pPr algn="ctr"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9214643" y="2404391"/>
            <a:ext cx="231139" cy="259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>
            <a:off x="9442623" y="4049740"/>
            <a:ext cx="0" cy="432434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9601200" y="4014550"/>
            <a:ext cx="0" cy="432434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17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570" y="7331898"/>
            <a:ext cx="1038859" cy="77724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749301" y="3623724"/>
            <a:ext cx="2156942" cy="236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900" b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 признак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endParaRPr lang="en-US" sz="29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900" b="1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 признак</a:t>
            </a:r>
            <a:endParaRPr lang="en-US" sz="29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9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900" b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 признак</a:t>
            </a:r>
          </a:p>
        </p:txBody>
      </p:sp>
      <p:sp>
        <p:nvSpPr>
          <p:cNvPr id="196624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3670708"/>
            <a:ext cx="462280" cy="6038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latin typeface="Times New Roman" pitchFamily="18" charset="0"/>
              </a:rPr>
              <a:t>1</a:t>
            </a:r>
          </a:p>
        </p:txBody>
      </p:sp>
      <p:sp>
        <p:nvSpPr>
          <p:cNvPr id="19662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4447948"/>
            <a:ext cx="462280" cy="6038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latin typeface="Times New Roman" pitchFamily="18" charset="0"/>
              </a:rPr>
              <a:t>2</a:t>
            </a:r>
          </a:p>
        </p:txBody>
      </p:sp>
      <p:sp>
        <p:nvSpPr>
          <p:cNvPr id="19662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2720" y="5225188"/>
            <a:ext cx="462280" cy="6038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latin typeface="Times New Roman" pitchFamily="18" charset="0"/>
              </a:rPr>
              <a:t>3</a:t>
            </a:r>
          </a:p>
        </p:txBody>
      </p:sp>
      <p:sp>
        <p:nvSpPr>
          <p:cNvPr id="196628" name="AutoShape 20"/>
          <p:cNvSpPr>
            <a:spLocks noChangeArrowheads="1"/>
          </p:cNvSpPr>
          <p:nvPr/>
        </p:nvSpPr>
        <p:spPr bwMode="auto">
          <a:xfrm rot="7844561" flipH="1">
            <a:off x="4142419" y="2450266"/>
            <a:ext cx="4897218" cy="270705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5548407" y="2752278"/>
            <a:ext cx="345440" cy="259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30" name="Line 22"/>
          <p:cNvSpPr>
            <a:spLocks noChangeShapeType="1"/>
          </p:cNvSpPr>
          <p:nvPr/>
        </p:nvSpPr>
        <p:spPr bwMode="auto">
          <a:xfrm>
            <a:off x="5588000" y="4632960"/>
            <a:ext cx="0" cy="34480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31" name="Line 23"/>
          <p:cNvSpPr>
            <a:spLocks noChangeShapeType="1"/>
          </p:cNvSpPr>
          <p:nvPr/>
        </p:nvSpPr>
        <p:spPr bwMode="auto">
          <a:xfrm>
            <a:off x="5471160" y="4632960"/>
            <a:ext cx="0" cy="344806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32" name="Freeform 24"/>
          <p:cNvSpPr>
            <a:spLocks/>
          </p:cNvSpPr>
          <p:nvPr/>
        </p:nvSpPr>
        <p:spPr bwMode="auto">
          <a:xfrm>
            <a:off x="7207667" y="2344103"/>
            <a:ext cx="459741" cy="1209676"/>
          </a:xfrm>
          <a:custGeom>
            <a:avLst/>
            <a:gdLst>
              <a:gd name="T0" fmla="*/ 0 w 181"/>
              <a:gd name="T1" fmla="*/ 0 h 635"/>
              <a:gd name="T2" fmla="*/ 287338 w 181"/>
              <a:gd name="T3" fmla="*/ 288925 h 635"/>
              <a:gd name="T4" fmla="*/ 0 w 181"/>
              <a:gd name="T5" fmla="*/ 647700 h 635"/>
              <a:gd name="T6" fmla="*/ 287338 w 181"/>
              <a:gd name="T7" fmla="*/ 1008063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181"/>
              <a:gd name="T13" fmla="*/ 0 h 635"/>
              <a:gd name="T14" fmla="*/ 181 w 181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" h="635">
                <a:moveTo>
                  <a:pt x="0" y="0"/>
                </a:moveTo>
                <a:cubicBezTo>
                  <a:pt x="90" y="57"/>
                  <a:pt x="181" y="114"/>
                  <a:pt x="181" y="182"/>
                </a:cubicBezTo>
                <a:cubicBezTo>
                  <a:pt x="181" y="250"/>
                  <a:pt x="0" y="333"/>
                  <a:pt x="0" y="408"/>
                </a:cubicBezTo>
                <a:cubicBezTo>
                  <a:pt x="0" y="483"/>
                  <a:pt x="151" y="597"/>
                  <a:pt x="181" y="635"/>
                </a:cubicBezTo>
              </a:path>
            </a:pathLst>
          </a:custGeom>
          <a:noFill/>
          <a:ln w="28575">
            <a:solidFill>
              <a:srgbClr val="0000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21528" name="AutoShape 25"/>
          <p:cNvSpPr>
            <a:spLocks noChangeArrowheads="1"/>
          </p:cNvSpPr>
          <p:nvPr/>
        </p:nvSpPr>
        <p:spPr bwMode="auto">
          <a:xfrm>
            <a:off x="7553108" y="4590380"/>
            <a:ext cx="228600" cy="173354"/>
          </a:xfrm>
          <a:prstGeom prst="flowChartConnector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96634" name="AutoShape 26"/>
          <p:cNvSpPr>
            <a:spLocks noChangeArrowheads="1"/>
          </p:cNvSpPr>
          <p:nvPr/>
        </p:nvSpPr>
        <p:spPr bwMode="auto">
          <a:xfrm>
            <a:off x="2493460" y="5527131"/>
            <a:ext cx="2517855" cy="707234"/>
          </a:xfrm>
          <a:prstGeom prst="wedgeRoundRectCallout">
            <a:avLst>
              <a:gd name="adj1" fmla="val -128144"/>
              <a:gd name="adj2" fmla="val -31162"/>
              <a:gd name="adj3" fmla="val 16667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18900000" scaled="1"/>
          </a:gradFill>
          <a:ln w="12700">
            <a:solidFill>
              <a:srgbClr val="00CCFF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</a:p>
        </p:txBody>
      </p:sp>
    </p:spTree>
    <p:extLst>
      <p:ext uri="{BB962C8B-B14F-4D97-AF65-F5344CB8AC3E}">
        <p14:creationId xmlns:p14="http://schemas.microsoft.com/office/powerpoint/2010/main" val="1793486516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6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6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04" dur="2000" spd="-1000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9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17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96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 nodeType="clickPar">
                      <p:stCondLst>
                        <p:cond delay="0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96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9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0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96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9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2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96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9" presetClass="entr" presetSubtype="0" decel="10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612"/>
                  </p:tgtEl>
                </p:cond>
              </p:nextCondLst>
            </p:seq>
          </p:childTnLst>
        </p:cTn>
      </p:par>
    </p:tnLst>
    <p:bldLst>
      <p:bldP spid="196615" grpId="0" animBg="1"/>
      <p:bldP spid="196615" grpId="1" animBg="1"/>
      <p:bldP spid="196615" grpId="2" animBg="1"/>
      <p:bldP spid="196615" grpId="3" animBg="1"/>
      <p:bldP spid="196615" grpId="4" animBg="1"/>
      <p:bldP spid="196615" grpId="5" animBg="1"/>
      <p:bldP spid="196616" grpId="0" animBg="1"/>
      <p:bldP spid="196616" grpId="1" animBg="1"/>
      <p:bldP spid="196617" grpId="0" animBg="1"/>
      <p:bldP spid="196619" grpId="0" animBg="1"/>
      <p:bldP spid="196619" grpId="1" animBg="1"/>
      <p:bldP spid="196620" grpId="0" animBg="1"/>
      <p:bldP spid="196620" grpId="1" animBg="1"/>
      <p:bldP spid="196628" grpId="0" animBg="1"/>
      <p:bldP spid="196628" grpId="1" animBg="1"/>
      <p:bldP spid="196630" grpId="0" animBg="1"/>
      <p:bldP spid="196630" grpId="1" animBg="1"/>
      <p:bldP spid="196631" grpId="0" animBg="1"/>
      <p:bldP spid="196631" grpId="1" animBg="1"/>
      <p:bldP spid="196632" grpId="0" animBg="1"/>
      <p:bldP spid="196632" grpId="1" animBg="1"/>
      <p:bldP spid="1966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Блок-схема: несколько документов 19"/>
          <p:cNvSpPr/>
          <p:nvPr/>
        </p:nvSpPr>
        <p:spPr>
          <a:xfrm>
            <a:off x="1295400" y="12192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21" name="Блок-схема: несколько документов 20"/>
          <p:cNvSpPr/>
          <p:nvPr/>
        </p:nvSpPr>
        <p:spPr>
          <a:xfrm>
            <a:off x="8001000" y="1661518"/>
            <a:ext cx="5029200" cy="2529482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Третий признак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равенства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треугольников</a:t>
            </a:r>
            <a:endParaRPr lang="uz-Latn-UZ" dirty="0"/>
          </a:p>
        </p:txBody>
      </p:sp>
      <p:sp>
        <p:nvSpPr>
          <p:cNvPr id="22" name="Блок-схема: несколько документов 21"/>
          <p:cNvSpPr/>
          <p:nvPr/>
        </p:nvSpPr>
        <p:spPr>
          <a:xfrm>
            <a:off x="3121447" y="44196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несколько документов 22"/>
          <p:cNvSpPr/>
          <p:nvPr/>
        </p:nvSpPr>
        <p:spPr>
          <a:xfrm>
            <a:off x="8915400" y="49530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7" name="Freeform 22"/>
          <p:cNvSpPr>
            <a:spLocks/>
          </p:cNvSpPr>
          <p:nvPr/>
        </p:nvSpPr>
        <p:spPr bwMode="auto">
          <a:xfrm flipH="1">
            <a:off x="6149420" y="4434840"/>
            <a:ext cx="553720" cy="198120"/>
          </a:xfrm>
          <a:custGeom>
            <a:avLst/>
            <a:gdLst>
              <a:gd name="T0" fmla="*/ 0 w 218"/>
              <a:gd name="T1" fmla="*/ 0 h 104"/>
              <a:gd name="T2" fmla="*/ 2147483646 w 218"/>
              <a:gd name="T3" fmla="*/ 2147483646 h 104"/>
              <a:gd name="T4" fmla="*/ 0 60000 65536"/>
              <a:gd name="T5" fmla="*/ 0 60000 65536"/>
              <a:gd name="T6" fmla="*/ 0 w 218"/>
              <a:gd name="T7" fmla="*/ 0 h 104"/>
              <a:gd name="T8" fmla="*/ 218 w 218"/>
              <a:gd name="T9" fmla="*/ 104 h 1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" h="104">
                <a:moveTo>
                  <a:pt x="0" y="0"/>
                </a:moveTo>
                <a:lnTo>
                  <a:pt x="218" y="10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488735" y="663507"/>
            <a:ext cx="734522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3400" b="1" dirty="0">
                <a:latin typeface="Arial" pitchFamily="34" charset="0"/>
                <a:cs typeface="Arial" pitchFamily="34" charset="0"/>
              </a:rPr>
              <a:t>Дано:  АВ = СВ,        </a:t>
            </a:r>
            <a:r>
              <a:rPr lang="ru-RU" sz="34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А =</a:t>
            </a:r>
            <a:r>
              <a:rPr lang="ru-RU" sz="34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444621" y="1307284"/>
            <a:ext cx="443968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 dirty="0">
                <a:latin typeface="Arial" pitchFamily="34" charset="0"/>
                <a:cs typeface="Arial" pitchFamily="34" charset="0"/>
              </a:rPr>
              <a:t>Доказать:  А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 = С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M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957" name="Freeform 13"/>
          <p:cNvSpPr>
            <a:spLocks/>
          </p:cNvSpPr>
          <p:nvPr/>
        </p:nvSpPr>
        <p:spPr bwMode="auto">
          <a:xfrm>
            <a:off x="1724662" y="2499360"/>
            <a:ext cx="5367019" cy="4615816"/>
          </a:xfrm>
          <a:custGeom>
            <a:avLst/>
            <a:gdLst>
              <a:gd name="T0" fmla="*/ 0 w 2113"/>
              <a:gd name="T1" fmla="*/ 2147483646 h 2423"/>
              <a:gd name="T2" fmla="*/ 2147483646 w 2113"/>
              <a:gd name="T3" fmla="*/ 0 h 2423"/>
              <a:gd name="T4" fmla="*/ 2147483646 w 2113"/>
              <a:gd name="T5" fmla="*/ 2147483646 h 2423"/>
              <a:gd name="T6" fmla="*/ 0 w 2113"/>
              <a:gd name="T7" fmla="*/ 2147483646 h 2423"/>
              <a:gd name="T8" fmla="*/ 0 60000 65536"/>
              <a:gd name="T9" fmla="*/ 0 60000 65536"/>
              <a:gd name="T10" fmla="*/ 0 60000 65536"/>
              <a:gd name="T11" fmla="*/ 0 60000 65536"/>
              <a:gd name="T12" fmla="*/ 0 w 2113"/>
              <a:gd name="T13" fmla="*/ 0 h 2423"/>
              <a:gd name="T14" fmla="*/ 2113 w 2113"/>
              <a:gd name="T15" fmla="*/ 2423 h 24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3" h="2423">
                <a:moveTo>
                  <a:pt x="0" y="2423"/>
                </a:moveTo>
                <a:lnTo>
                  <a:pt x="1313" y="0"/>
                </a:lnTo>
                <a:lnTo>
                  <a:pt x="2113" y="1696"/>
                </a:lnTo>
                <a:lnTo>
                  <a:pt x="0" y="2423"/>
                </a:lnTo>
                <a:close/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0958" name="Freeform 14"/>
          <p:cNvSpPr>
            <a:spLocks/>
          </p:cNvSpPr>
          <p:nvPr/>
        </p:nvSpPr>
        <p:spPr bwMode="auto">
          <a:xfrm rot="21592034" flipH="1">
            <a:off x="2819400" y="2470786"/>
            <a:ext cx="5184141" cy="4751070"/>
          </a:xfrm>
          <a:custGeom>
            <a:avLst/>
            <a:gdLst>
              <a:gd name="T0" fmla="*/ 0 w 1996"/>
              <a:gd name="T1" fmla="*/ 2147483646 h 2494"/>
              <a:gd name="T2" fmla="*/ 2147483646 w 1996"/>
              <a:gd name="T3" fmla="*/ 0 h 2494"/>
              <a:gd name="T4" fmla="*/ 2147483646 w 1996"/>
              <a:gd name="T5" fmla="*/ 2147483646 h 2494"/>
              <a:gd name="T6" fmla="*/ 0 w 1996"/>
              <a:gd name="T7" fmla="*/ 2147483646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2494"/>
              <a:gd name="T14" fmla="*/ 1996 w 1996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2494">
                <a:moveTo>
                  <a:pt x="0" y="2494"/>
                </a:moveTo>
                <a:lnTo>
                  <a:pt x="1134" y="0"/>
                </a:lnTo>
                <a:lnTo>
                  <a:pt x="1996" y="1632"/>
                </a:lnTo>
                <a:lnTo>
                  <a:pt x="0" y="2494"/>
                </a:lnTo>
                <a:close/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Text Box 15"/>
          <p:cNvSpPr txBox="1">
            <a:spLocks noChangeArrowheads="1"/>
          </p:cNvSpPr>
          <p:nvPr/>
        </p:nvSpPr>
        <p:spPr bwMode="auto">
          <a:xfrm>
            <a:off x="977902" y="679323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4825" name="Text Box 16"/>
          <p:cNvSpPr txBox="1">
            <a:spLocks noChangeArrowheads="1"/>
          </p:cNvSpPr>
          <p:nvPr/>
        </p:nvSpPr>
        <p:spPr bwMode="auto">
          <a:xfrm>
            <a:off x="5125720" y="204025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Text Box 17"/>
          <p:cNvSpPr txBox="1">
            <a:spLocks noChangeArrowheads="1"/>
          </p:cNvSpPr>
          <p:nvPr/>
        </p:nvSpPr>
        <p:spPr bwMode="auto">
          <a:xfrm>
            <a:off x="7891782" y="688086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Text Box 18"/>
          <p:cNvSpPr txBox="1">
            <a:spLocks noChangeArrowheads="1"/>
          </p:cNvSpPr>
          <p:nvPr/>
        </p:nvSpPr>
        <p:spPr bwMode="auto">
          <a:xfrm>
            <a:off x="2131061" y="5151120"/>
            <a:ext cx="691797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8" name="Text Box 19"/>
          <p:cNvSpPr txBox="1">
            <a:spLocks noChangeArrowheads="1"/>
          </p:cNvSpPr>
          <p:nvPr/>
        </p:nvSpPr>
        <p:spPr bwMode="auto">
          <a:xfrm>
            <a:off x="7084062" y="532447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Freeform 24"/>
          <p:cNvSpPr>
            <a:spLocks/>
          </p:cNvSpPr>
          <p:nvPr/>
        </p:nvSpPr>
        <p:spPr bwMode="auto">
          <a:xfrm rot="-4596620">
            <a:off x="7496811" y="6774180"/>
            <a:ext cx="251460" cy="304800"/>
          </a:xfrm>
          <a:custGeom>
            <a:avLst/>
            <a:gdLst>
              <a:gd name="T0" fmla="*/ 0 w 132"/>
              <a:gd name="T1" fmla="*/ 0 h 120"/>
              <a:gd name="T2" fmla="*/ 2147483646 w 132"/>
              <a:gd name="T3" fmla="*/ 2147483646 h 120"/>
              <a:gd name="T4" fmla="*/ 2147483646 w 132"/>
              <a:gd name="T5" fmla="*/ 2147483646 h 120"/>
              <a:gd name="T6" fmla="*/ 0 60000 65536"/>
              <a:gd name="T7" fmla="*/ 0 60000 65536"/>
              <a:gd name="T8" fmla="*/ 0 60000 65536"/>
              <a:gd name="T9" fmla="*/ 0 w 132"/>
              <a:gd name="T10" fmla="*/ 0 h 120"/>
              <a:gd name="T11" fmla="*/ 132 w 13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" h="120">
                <a:moveTo>
                  <a:pt x="0" y="0"/>
                </a:moveTo>
                <a:cubicBezTo>
                  <a:pt x="17" y="4"/>
                  <a:pt x="80" y="4"/>
                  <a:pt x="102" y="24"/>
                </a:cubicBezTo>
                <a:cubicBezTo>
                  <a:pt x="124" y="44"/>
                  <a:pt x="126" y="100"/>
                  <a:pt x="132" y="120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Line 30"/>
          <p:cNvSpPr>
            <a:spLocks noChangeShapeType="1"/>
          </p:cNvSpPr>
          <p:nvPr/>
        </p:nvSpPr>
        <p:spPr bwMode="auto">
          <a:xfrm>
            <a:off x="7084061" y="566928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1" name="Freeform 31"/>
          <p:cNvSpPr>
            <a:spLocks/>
          </p:cNvSpPr>
          <p:nvPr/>
        </p:nvSpPr>
        <p:spPr bwMode="auto">
          <a:xfrm>
            <a:off x="5013961" y="5730241"/>
            <a:ext cx="2077720" cy="537210"/>
          </a:xfrm>
          <a:custGeom>
            <a:avLst/>
            <a:gdLst>
              <a:gd name="T0" fmla="*/ 2147483646 w 818"/>
              <a:gd name="T1" fmla="*/ 0 h 282"/>
              <a:gd name="T2" fmla="*/ 0 w 818"/>
              <a:gd name="T3" fmla="*/ 2147483646 h 282"/>
              <a:gd name="T4" fmla="*/ 0 60000 65536"/>
              <a:gd name="T5" fmla="*/ 0 60000 65536"/>
              <a:gd name="T6" fmla="*/ 0 w 818"/>
              <a:gd name="T7" fmla="*/ 0 h 282"/>
              <a:gd name="T8" fmla="*/ 818 w 818"/>
              <a:gd name="T9" fmla="*/ 282 h 2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8" h="282">
                <a:moveTo>
                  <a:pt x="818" y="0"/>
                </a:moveTo>
                <a:lnTo>
                  <a:pt x="0" y="282"/>
                </a:lnTo>
              </a:path>
            </a:pathLst>
          </a:custGeom>
          <a:noFill/>
          <a:ln w="571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4" name="Freeform 21"/>
          <p:cNvSpPr>
            <a:spLocks/>
          </p:cNvSpPr>
          <p:nvPr/>
        </p:nvSpPr>
        <p:spPr bwMode="auto">
          <a:xfrm>
            <a:off x="3167382" y="4632960"/>
            <a:ext cx="553720" cy="198120"/>
          </a:xfrm>
          <a:custGeom>
            <a:avLst/>
            <a:gdLst>
              <a:gd name="T0" fmla="*/ 0 w 218"/>
              <a:gd name="T1" fmla="*/ 0 h 104"/>
              <a:gd name="T2" fmla="*/ 2147483646 w 218"/>
              <a:gd name="T3" fmla="*/ 2147483646 h 104"/>
              <a:gd name="T4" fmla="*/ 0 60000 65536"/>
              <a:gd name="T5" fmla="*/ 0 60000 65536"/>
              <a:gd name="T6" fmla="*/ 0 w 218"/>
              <a:gd name="T7" fmla="*/ 0 h 104"/>
              <a:gd name="T8" fmla="*/ 218 w 218"/>
              <a:gd name="T9" fmla="*/ 104 h 1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" h="104">
                <a:moveTo>
                  <a:pt x="0" y="0"/>
                </a:moveTo>
                <a:lnTo>
                  <a:pt x="218" y="10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777742" y="2783206"/>
            <a:ext cx="502920" cy="173354"/>
            <a:chOff x="1881" y="1461"/>
            <a:chExt cx="198" cy="91"/>
          </a:xfrm>
        </p:grpSpPr>
        <p:sp>
          <p:nvSpPr>
            <p:cNvPr id="34838" name="Freeform 26"/>
            <p:cNvSpPr>
              <a:spLocks/>
            </p:cNvSpPr>
            <p:nvPr/>
          </p:nvSpPr>
          <p:spPr bwMode="auto">
            <a:xfrm>
              <a:off x="1911" y="1461"/>
              <a:ext cx="150" cy="38"/>
            </a:xfrm>
            <a:custGeom>
              <a:avLst/>
              <a:gdLst>
                <a:gd name="T0" fmla="*/ 150 w 150"/>
                <a:gd name="T1" fmla="*/ 0 h 38"/>
                <a:gd name="T2" fmla="*/ 73 w 150"/>
                <a:gd name="T3" fmla="*/ 38 h 38"/>
                <a:gd name="T4" fmla="*/ 0 w 150"/>
                <a:gd name="T5" fmla="*/ 0 h 38"/>
                <a:gd name="T6" fmla="*/ 0 60000 65536"/>
                <a:gd name="T7" fmla="*/ 0 60000 65536"/>
                <a:gd name="T8" fmla="*/ 0 60000 65536"/>
                <a:gd name="T9" fmla="*/ 0 w 150"/>
                <a:gd name="T10" fmla="*/ 0 h 38"/>
                <a:gd name="T11" fmla="*/ 150 w 150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38">
                  <a:moveTo>
                    <a:pt x="150" y="0"/>
                  </a:moveTo>
                  <a:cubicBezTo>
                    <a:pt x="137" y="5"/>
                    <a:pt x="98" y="38"/>
                    <a:pt x="73" y="38"/>
                  </a:cubicBezTo>
                  <a:cubicBezTo>
                    <a:pt x="48" y="38"/>
                    <a:pt x="15" y="8"/>
                    <a:pt x="0" y="0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9" name="Freeform 27"/>
            <p:cNvSpPr>
              <a:spLocks/>
            </p:cNvSpPr>
            <p:nvPr/>
          </p:nvSpPr>
          <p:spPr bwMode="auto">
            <a:xfrm>
              <a:off x="1881" y="1503"/>
              <a:ext cx="198" cy="49"/>
            </a:xfrm>
            <a:custGeom>
              <a:avLst/>
              <a:gdLst>
                <a:gd name="T0" fmla="*/ 198 w 198"/>
                <a:gd name="T1" fmla="*/ 6 h 49"/>
                <a:gd name="T2" fmla="*/ 96 w 198"/>
                <a:gd name="T3" fmla="*/ 48 h 49"/>
                <a:gd name="T4" fmla="*/ 0 w 198"/>
                <a:gd name="T5" fmla="*/ 0 h 49"/>
                <a:gd name="T6" fmla="*/ 0 60000 65536"/>
                <a:gd name="T7" fmla="*/ 0 60000 65536"/>
                <a:gd name="T8" fmla="*/ 0 60000 65536"/>
                <a:gd name="T9" fmla="*/ 0 w 198"/>
                <a:gd name="T10" fmla="*/ 0 h 49"/>
                <a:gd name="T11" fmla="*/ 198 w 198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" h="49">
                  <a:moveTo>
                    <a:pt x="198" y="6"/>
                  </a:moveTo>
                  <a:cubicBezTo>
                    <a:pt x="181" y="13"/>
                    <a:pt x="129" y="49"/>
                    <a:pt x="96" y="48"/>
                  </a:cubicBezTo>
                  <a:cubicBezTo>
                    <a:pt x="63" y="47"/>
                    <a:pt x="20" y="10"/>
                    <a:pt x="0" y="0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0976" name="Freeform 32"/>
          <p:cNvSpPr>
            <a:spLocks/>
          </p:cNvSpPr>
          <p:nvPr/>
        </p:nvSpPr>
        <p:spPr bwMode="auto">
          <a:xfrm>
            <a:off x="3446782" y="2524126"/>
            <a:ext cx="5367019" cy="4615814"/>
          </a:xfrm>
          <a:custGeom>
            <a:avLst/>
            <a:gdLst>
              <a:gd name="T0" fmla="*/ 0 w 2113"/>
              <a:gd name="T1" fmla="*/ 2147483646 h 2423"/>
              <a:gd name="T2" fmla="*/ 2147483646 w 2113"/>
              <a:gd name="T3" fmla="*/ 0 h 2423"/>
              <a:gd name="T4" fmla="*/ 2147483646 w 2113"/>
              <a:gd name="T5" fmla="*/ 2147483646 h 2423"/>
              <a:gd name="T6" fmla="*/ 0 w 2113"/>
              <a:gd name="T7" fmla="*/ 2147483646 h 2423"/>
              <a:gd name="T8" fmla="*/ 0 60000 65536"/>
              <a:gd name="T9" fmla="*/ 0 60000 65536"/>
              <a:gd name="T10" fmla="*/ 0 60000 65536"/>
              <a:gd name="T11" fmla="*/ 0 60000 65536"/>
              <a:gd name="T12" fmla="*/ 0 w 2113"/>
              <a:gd name="T13" fmla="*/ 0 h 2423"/>
              <a:gd name="T14" fmla="*/ 2113 w 2113"/>
              <a:gd name="T15" fmla="*/ 2423 h 24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3" h="2423">
                <a:moveTo>
                  <a:pt x="0" y="2423"/>
                </a:moveTo>
                <a:lnTo>
                  <a:pt x="1313" y="0"/>
                </a:lnTo>
                <a:lnTo>
                  <a:pt x="2113" y="1696"/>
                </a:lnTo>
                <a:lnTo>
                  <a:pt x="0" y="242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9359205" y="621389"/>
            <a:ext cx="423674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7503612" y="1307284"/>
            <a:ext cx="683328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BN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CBM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8799805" y="3865889"/>
            <a:ext cx="4760283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B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ий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угол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639603" y="2143309"/>
            <a:ext cx="6908277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AB=CB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7757751" y="3008952"/>
            <a:ext cx="54735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9144000" y="4763876"/>
            <a:ext cx="511537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УСУ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BM</a:t>
            </a:r>
            <a:r>
              <a:rPr lang="ru-RU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следовательно,</a:t>
            </a:r>
            <a:endParaRPr lang="ru-RU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AN=CM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Line 33"/>
          <p:cNvSpPr>
            <a:spLocks noChangeShapeType="1"/>
          </p:cNvSpPr>
          <p:nvPr/>
        </p:nvSpPr>
        <p:spPr bwMode="auto">
          <a:xfrm>
            <a:off x="2821942" y="5583556"/>
            <a:ext cx="2189480" cy="691514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93384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25871" y="1326732"/>
            <a:ext cx="5410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lang="uk-UA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сторона и прилежащие к ней углы одного треугольника равны стороне и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прилежащим к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ней углам другого треугольника, </a:t>
            </a:r>
            <a:r>
              <a:rPr lang="uk-UA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такие треугольники равны</a:t>
            </a:r>
          </a:p>
        </p:txBody>
      </p:sp>
      <p:sp>
        <p:nvSpPr>
          <p:cNvPr id="34835" name="Freeform 23"/>
          <p:cNvSpPr>
            <a:spLocks/>
          </p:cNvSpPr>
          <p:nvPr/>
        </p:nvSpPr>
        <p:spPr bwMode="auto">
          <a:xfrm>
            <a:off x="1973581" y="6726556"/>
            <a:ext cx="335280" cy="228600"/>
          </a:xfrm>
          <a:custGeom>
            <a:avLst/>
            <a:gdLst>
              <a:gd name="T0" fmla="*/ 0 w 132"/>
              <a:gd name="T1" fmla="*/ 0 h 120"/>
              <a:gd name="T2" fmla="*/ 2147483646 w 132"/>
              <a:gd name="T3" fmla="*/ 2147483646 h 120"/>
              <a:gd name="T4" fmla="*/ 2147483646 w 132"/>
              <a:gd name="T5" fmla="*/ 2147483646 h 120"/>
              <a:gd name="T6" fmla="*/ 0 60000 65536"/>
              <a:gd name="T7" fmla="*/ 0 60000 65536"/>
              <a:gd name="T8" fmla="*/ 0 60000 65536"/>
              <a:gd name="T9" fmla="*/ 0 w 132"/>
              <a:gd name="T10" fmla="*/ 0 h 120"/>
              <a:gd name="T11" fmla="*/ 132 w 13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" h="120">
                <a:moveTo>
                  <a:pt x="0" y="0"/>
                </a:moveTo>
                <a:cubicBezTo>
                  <a:pt x="17" y="4"/>
                  <a:pt x="80" y="4"/>
                  <a:pt x="102" y="24"/>
                </a:cubicBezTo>
                <a:cubicBezTo>
                  <a:pt x="124" y="44"/>
                  <a:pt x="126" y="100"/>
                  <a:pt x="132" y="120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6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92593E-6 L -0.11807 -5.92593E-6 " pathEditMode="relative" ptsTypes="AA">
                                      <p:cBhvr>
                                        <p:cTn id="83" dur="20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6" grpId="0" animBg="1"/>
      <p:bldP spid="210976" grpId="1" animBg="1"/>
      <p:bldP spid="28" grpId="0"/>
      <p:bldP spid="29" grpId="0"/>
      <p:bldP spid="32" grpId="0"/>
      <p:bldP spid="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381000" y="1143000"/>
            <a:ext cx="13997941" cy="57949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4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4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признак равенства треугольников</a:t>
            </a:r>
            <a:r>
              <a:rPr lang="ru-RU" sz="4600" b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6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46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46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трем </a:t>
            </a:r>
            <a:r>
              <a:rPr lang="ru-RU" sz="46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сторонам (ССС)</a:t>
            </a:r>
            <a:endParaRPr lang="ru-RU" sz="4600" b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sz="46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три стороны одного треугольника соответственно равны трем </a:t>
            </a:r>
            <a:r>
              <a:rPr lang="ru-RU" sz="4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сторонам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другого 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треугольника, </a:t>
            </a:r>
          </a:p>
          <a:p>
            <a:pPr>
              <a:buFont typeface="Wingdings" pitchFamily="2" charset="2"/>
              <a:buNone/>
              <a:defRPr/>
            </a:pPr>
            <a:endParaRPr lang="ru-RU" sz="46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такие треугольники равны. </a:t>
            </a:r>
          </a:p>
        </p:txBody>
      </p:sp>
      <p:sp>
        <p:nvSpPr>
          <p:cNvPr id="191491" name="AutoShape 3"/>
          <p:cNvSpPr>
            <a:spLocks/>
          </p:cNvSpPr>
          <p:nvPr/>
        </p:nvSpPr>
        <p:spPr bwMode="auto">
          <a:xfrm flipH="1">
            <a:off x="9333230" y="6075020"/>
            <a:ext cx="231139" cy="862966"/>
          </a:xfrm>
          <a:prstGeom prst="leftBrace">
            <a:avLst>
              <a:gd name="adj1" fmla="val 4148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1492" name="AutoShape 4"/>
          <p:cNvSpPr>
            <a:spLocks/>
          </p:cNvSpPr>
          <p:nvPr/>
        </p:nvSpPr>
        <p:spPr bwMode="auto">
          <a:xfrm flipH="1">
            <a:off x="12011290" y="3442290"/>
            <a:ext cx="462280" cy="2074546"/>
          </a:xfrm>
          <a:prstGeom prst="leftBrace">
            <a:avLst>
              <a:gd name="adj1" fmla="val 4986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12586516" y="3137350"/>
            <a:ext cx="493025" cy="260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У</a:t>
            </a:r>
          </a:p>
          <a:p>
            <a:pPr eaLnBrk="1" hangingPunct="1"/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eaLnBrk="1" hangingPunct="1"/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Л</a:t>
            </a:r>
          </a:p>
          <a:p>
            <a:pPr eaLnBrk="1" hangingPunct="1"/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О</a:t>
            </a:r>
          </a:p>
          <a:p>
            <a:pPr eaLnBrk="1" hangingPunct="1"/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В</a:t>
            </a:r>
          </a:p>
          <a:p>
            <a:pPr eaLnBrk="1" hangingPunct="1"/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pPr eaLnBrk="1" hangingPunct="1"/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9627280" y="6195085"/>
            <a:ext cx="2537751" cy="48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3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r>
              <a:rPr lang="ru-RU" sz="23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3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7400" y="74766"/>
            <a:ext cx="251709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46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nimBg="1"/>
      <p:bldP spid="191492" grpId="0" animBg="1"/>
      <p:bldP spid="191493" grpId="0"/>
      <p:bldP spid="1914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Freeform 2"/>
          <p:cNvSpPr>
            <a:spLocks/>
          </p:cNvSpPr>
          <p:nvPr/>
        </p:nvSpPr>
        <p:spPr bwMode="auto">
          <a:xfrm>
            <a:off x="1127463" y="2181754"/>
            <a:ext cx="5902960" cy="2093594"/>
          </a:xfrm>
          <a:custGeom>
            <a:avLst/>
            <a:gdLst>
              <a:gd name="T0" fmla="*/ 0 w 2324"/>
              <a:gd name="T1" fmla="*/ 1744662 h 1099"/>
              <a:gd name="T2" fmla="*/ 2305050 w 2324"/>
              <a:gd name="T3" fmla="*/ 0 h 1099"/>
              <a:gd name="T4" fmla="*/ 3689350 w 2324"/>
              <a:gd name="T5" fmla="*/ 1731962 h 1099"/>
              <a:gd name="T6" fmla="*/ 0 w 2324"/>
              <a:gd name="T7" fmla="*/ 1731962 h 1099"/>
              <a:gd name="T8" fmla="*/ 0 60000 65536"/>
              <a:gd name="T9" fmla="*/ 0 60000 65536"/>
              <a:gd name="T10" fmla="*/ 0 60000 65536"/>
              <a:gd name="T11" fmla="*/ 0 60000 65536"/>
              <a:gd name="T12" fmla="*/ 0 w 2324"/>
              <a:gd name="T13" fmla="*/ 0 h 1099"/>
              <a:gd name="T14" fmla="*/ 2324 w 2324"/>
              <a:gd name="T15" fmla="*/ 1099 h 10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4" h="1099">
                <a:moveTo>
                  <a:pt x="0" y="1099"/>
                </a:moveTo>
                <a:lnTo>
                  <a:pt x="1452" y="0"/>
                </a:lnTo>
                <a:lnTo>
                  <a:pt x="2324" y="1091"/>
                </a:lnTo>
                <a:lnTo>
                  <a:pt x="0" y="1091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10" name="Text Box 5"/>
          <p:cNvSpPr txBox="1">
            <a:spLocks noChangeArrowheads="1"/>
          </p:cNvSpPr>
          <p:nvPr/>
        </p:nvSpPr>
        <p:spPr bwMode="auto">
          <a:xfrm>
            <a:off x="233430" y="283191"/>
            <a:ext cx="3922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Дано:  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АВС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baseline="-25000" dirty="0">
                <a:latin typeface="Arial" pitchFamily="34" charset="0"/>
                <a:cs typeface="Arial" pitchFamily="34" charset="0"/>
              </a:rPr>
              <a:t>, 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60" name="Text Box 8"/>
          <p:cNvSpPr txBox="1">
            <a:spLocks noChangeArrowheads="1"/>
          </p:cNvSpPr>
          <p:nvPr/>
        </p:nvSpPr>
        <p:spPr bwMode="auto">
          <a:xfrm>
            <a:off x="6996962" y="3954886"/>
            <a:ext cx="486613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9"/>
          <p:cNvSpPr txBox="1">
            <a:spLocks noChangeArrowheads="1"/>
          </p:cNvSpPr>
          <p:nvPr/>
        </p:nvSpPr>
        <p:spPr bwMode="auto">
          <a:xfrm>
            <a:off x="671997" y="3967773"/>
            <a:ext cx="486613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062" name="Text Box 10"/>
          <p:cNvSpPr txBox="1">
            <a:spLocks noChangeArrowheads="1"/>
          </p:cNvSpPr>
          <p:nvPr/>
        </p:nvSpPr>
        <p:spPr bwMode="auto">
          <a:xfrm>
            <a:off x="4468984" y="1638535"/>
            <a:ext cx="586741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063" name="Text Box 11"/>
          <p:cNvSpPr txBox="1">
            <a:spLocks noChangeArrowheads="1"/>
          </p:cNvSpPr>
          <p:nvPr/>
        </p:nvSpPr>
        <p:spPr bwMode="auto">
          <a:xfrm>
            <a:off x="462462" y="725941"/>
            <a:ext cx="1732146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 = А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09" name="Text Box 13"/>
          <p:cNvSpPr txBox="1">
            <a:spLocks noChangeArrowheads="1"/>
          </p:cNvSpPr>
          <p:nvPr/>
        </p:nvSpPr>
        <p:spPr bwMode="auto">
          <a:xfrm>
            <a:off x="329159" y="1282712"/>
            <a:ext cx="48219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Доказать:  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АВС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baseline="-25000" dirty="0">
                <a:latin typeface="Arial" pitchFamily="34" charset="0"/>
                <a:cs typeface="Arial" pitchFamily="34" charset="0"/>
              </a:rPr>
              <a:t>, 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2238326" y="725941"/>
            <a:ext cx="1724451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 = А</a:t>
            </a:r>
            <a:r>
              <a:rPr lang="ru-RU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3936484" y="744856"/>
            <a:ext cx="1732146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СВ = С</a:t>
            </a:r>
            <a:r>
              <a:rPr lang="ru-RU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9155" name="Freeform 19"/>
          <p:cNvSpPr>
            <a:spLocks/>
          </p:cNvSpPr>
          <p:nvPr/>
        </p:nvSpPr>
        <p:spPr bwMode="auto">
          <a:xfrm rot="1465109">
            <a:off x="4799870" y="2418912"/>
            <a:ext cx="357364" cy="274760"/>
          </a:xfrm>
          <a:custGeom>
            <a:avLst/>
            <a:gdLst>
              <a:gd name="T0" fmla="*/ 0 w 116"/>
              <a:gd name="T1" fmla="*/ 57150 h 38"/>
              <a:gd name="T2" fmla="*/ 101600 w 116"/>
              <a:gd name="T3" fmla="*/ 50800 h 38"/>
              <a:gd name="T4" fmla="*/ 184150 w 116"/>
              <a:gd name="T5" fmla="*/ 0 h 38"/>
              <a:gd name="T6" fmla="*/ 0 60000 65536"/>
              <a:gd name="T7" fmla="*/ 0 60000 65536"/>
              <a:gd name="T8" fmla="*/ 0 60000 65536"/>
              <a:gd name="T9" fmla="*/ 0 w 116"/>
              <a:gd name="T10" fmla="*/ 0 h 38"/>
              <a:gd name="T11" fmla="*/ 116 w 116"/>
              <a:gd name="T12" fmla="*/ 38 h 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" h="38">
                <a:moveTo>
                  <a:pt x="0" y="36"/>
                </a:moveTo>
                <a:cubicBezTo>
                  <a:pt x="11" y="35"/>
                  <a:pt x="45" y="38"/>
                  <a:pt x="64" y="32"/>
                </a:cubicBezTo>
                <a:cubicBezTo>
                  <a:pt x="83" y="26"/>
                  <a:pt x="105" y="7"/>
                  <a:pt x="11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016274"/>
              </p:ext>
            </p:extLst>
          </p:nvPr>
        </p:nvGraphicFramePr>
        <p:xfrm>
          <a:off x="7223760" y="3985260"/>
          <a:ext cx="182880" cy="25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760" y="3985260"/>
                        <a:ext cx="182880" cy="259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57" name="Text Box 21"/>
          <p:cNvSpPr txBox="1">
            <a:spLocks noChangeArrowheads="1"/>
          </p:cNvSpPr>
          <p:nvPr/>
        </p:nvSpPr>
        <p:spPr bwMode="auto">
          <a:xfrm>
            <a:off x="553374" y="3927772"/>
            <a:ext cx="723858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(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58" name="Text Box 22"/>
          <p:cNvSpPr txBox="1">
            <a:spLocks noChangeArrowheads="1"/>
          </p:cNvSpPr>
          <p:nvPr/>
        </p:nvSpPr>
        <p:spPr bwMode="auto">
          <a:xfrm>
            <a:off x="6889750" y="3970865"/>
            <a:ext cx="723858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(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 flipH="1">
            <a:off x="6631940" y="1954531"/>
            <a:ext cx="7038341" cy="2362199"/>
            <a:chOff x="2536" y="1026"/>
            <a:chExt cx="2771" cy="1240"/>
          </a:xfrm>
        </p:grpSpPr>
        <p:sp>
          <p:nvSpPr>
            <p:cNvPr id="2098" name="Text Box 26"/>
            <p:cNvSpPr txBox="1">
              <a:spLocks noChangeArrowheads="1"/>
            </p:cNvSpPr>
            <p:nvPr/>
          </p:nvSpPr>
          <p:spPr bwMode="auto">
            <a:xfrm>
              <a:off x="5102" y="1039"/>
              <a:ext cx="20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b="1" baseline="-250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99" name="Text Box 27"/>
            <p:cNvSpPr txBox="1">
              <a:spLocks noChangeArrowheads="1"/>
            </p:cNvSpPr>
            <p:nvPr/>
          </p:nvSpPr>
          <p:spPr bwMode="auto">
            <a:xfrm>
              <a:off x="2536" y="1045"/>
              <a:ext cx="253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b="1" baseline="-250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Text Box 28"/>
            <p:cNvSpPr txBox="1">
              <a:spLocks noChangeArrowheads="1"/>
            </p:cNvSpPr>
            <p:nvPr/>
          </p:nvSpPr>
          <p:spPr bwMode="auto">
            <a:xfrm>
              <a:off x="3702" y="2024"/>
              <a:ext cx="205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b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b="1" baseline="-2500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Freeform 29"/>
            <p:cNvSpPr>
              <a:spLocks/>
            </p:cNvSpPr>
            <p:nvPr/>
          </p:nvSpPr>
          <p:spPr bwMode="auto">
            <a:xfrm flipH="1" flipV="1">
              <a:off x="2789" y="1026"/>
              <a:ext cx="2314" cy="1089"/>
            </a:xfrm>
            <a:custGeom>
              <a:avLst/>
              <a:gdLst>
                <a:gd name="T0" fmla="*/ 0 w 2584"/>
                <a:gd name="T1" fmla="*/ 1089 h 1536"/>
                <a:gd name="T2" fmla="*/ 1433 w 2584"/>
                <a:gd name="T3" fmla="*/ 0 h 1536"/>
                <a:gd name="T4" fmla="*/ 2314 w 2584"/>
                <a:gd name="T5" fmla="*/ 1089 h 1536"/>
                <a:gd name="T6" fmla="*/ 0 w 2584"/>
                <a:gd name="T7" fmla="*/ 1089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84"/>
                <a:gd name="T13" fmla="*/ 0 h 1536"/>
                <a:gd name="T14" fmla="*/ 2584 w 2584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84" h="1536">
                  <a:moveTo>
                    <a:pt x="0" y="1536"/>
                  </a:moveTo>
                  <a:lnTo>
                    <a:pt x="1600" y="0"/>
                  </a:lnTo>
                  <a:lnTo>
                    <a:pt x="2584" y="1536"/>
                  </a:lnTo>
                  <a:lnTo>
                    <a:pt x="0" y="1536"/>
                  </a:lnTo>
                </a:path>
              </a:pathLst>
            </a:custGeom>
            <a:gradFill rotWithShape="1">
              <a:gsLst>
                <a:gs pos="0">
                  <a:srgbClr val="0000FF"/>
                </a:gs>
                <a:gs pos="100000">
                  <a:srgbClr val="33CCFF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02" name="Group 30"/>
            <p:cNvGrpSpPr>
              <a:grpSpLocks/>
            </p:cNvGrpSpPr>
            <p:nvPr/>
          </p:nvGrpSpPr>
          <p:grpSpPr bwMode="auto">
            <a:xfrm rot="4767653">
              <a:off x="3130" y="1451"/>
              <a:ext cx="144" cy="274"/>
              <a:chOff x="1103" y="1480"/>
              <a:chExt cx="144" cy="274"/>
            </a:xfrm>
          </p:grpSpPr>
          <p:sp>
            <p:nvSpPr>
              <p:cNvPr id="2108" name="Line 33"/>
              <p:cNvSpPr>
                <a:spLocks noChangeShapeType="1"/>
              </p:cNvSpPr>
              <p:nvPr/>
            </p:nvSpPr>
            <p:spPr bwMode="auto">
              <a:xfrm rot="-1236565">
                <a:off x="1202" y="1480"/>
                <a:ext cx="45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6" name="Line 31"/>
              <p:cNvSpPr>
                <a:spLocks noChangeShapeType="1"/>
              </p:cNvSpPr>
              <p:nvPr/>
            </p:nvSpPr>
            <p:spPr bwMode="auto">
              <a:xfrm rot="20363435">
                <a:off x="1103" y="1527"/>
                <a:ext cx="45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7" name="Line 32"/>
              <p:cNvSpPr>
                <a:spLocks noChangeShapeType="1"/>
              </p:cNvSpPr>
              <p:nvPr/>
            </p:nvSpPr>
            <p:spPr bwMode="auto">
              <a:xfrm rot="-1236565">
                <a:off x="1154" y="1516"/>
                <a:ext cx="45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03" name="Group 34"/>
            <p:cNvGrpSpPr>
              <a:grpSpLocks/>
            </p:cNvGrpSpPr>
            <p:nvPr/>
          </p:nvGrpSpPr>
          <p:grpSpPr bwMode="auto">
            <a:xfrm rot="9189859">
              <a:off x="4286" y="1480"/>
              <a:ext cx="90" cy="227"/>
              <a:chOff x="4150" y="2205"/>
              <a:chExt cx="90" cy="227"/>
            </a:xfrm>
          </p:grpSpPr>
          <p:sp>
            <p:nvSpPr>
              <p:cNvPr id="2104" name="Line 35"/>
              <p:cNvSpPr>
                <a:spLocks noChangeShapeType="1"/>
              </p:cNvSpPr>
              <p:nvPr/>
            </p:nvSpPr>
            <p:spPr bwMode="auto">
              <a:xfrm>
                <a:off x="4150" y="2205"/>
                <a:ext cx="45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5" name="Line 36"/>
              <p:cNvSpPr>
                <a:spLocks noChangeShapeType="1"/>
              </p:cNvSpPr>
              <p:nvPr/>
            </p:nvSpPr>
            <p:spPr bwMode="auto">
              <a:xfrm>
                <a:off x="4195" y="2205"/>
                <a:ext cx="45" cy="227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19173" name="Line 37"/>
          <p:cNvSpPr>
            <a:spLocks noChangeShapeType="1"/>
          </p:cNvSpPr>
          <p:nvPr/>
        </p:nvSpPr>
        <p:spPr bwMode="auto">
          <a:xfrm rot="20363435" flipH="1">
            <a:off x="9964421" y="1868806"/>
            <a:ext cx="220979" cy="31242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74" name="Line 38"/>
          <p:cNvSpPr>
            <a:spLocks noChangeShapeType="1"/>
          </p:cNvSpPr>
          <p:nvPr/>
        </p:nvSpPr>
        <p:spPr bwMode="auto">
          <a:xfrm rot="20363435" flipH="1">
            <a:off x="4203701" y="4114800"/>
            <a:ext cx="220979" cy="31242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75" name="Freeform 39"/>
          <p:cNvSpPr>
            <a:spLocks/>
          </p:cNvSpPr>
          <p:nvPr/>
        </p:nvSpPr>
        <p:spPr bwMode="auto">
          <a:xfrm>
            <a:off x="4775200" y="2179321"/>
            <a:ext cx="54714" cy="4145280"/>
          </a:xfrm>
          <a:custGeom>
            <a:avLst/>
            <a:gdLst>
              <a:gd name="T0" fmla="*/ 50800 w 32"/>
              <a:gd name="T1" fmla="*/ 0 h 2176"/>
              <a:gd name="T2" fmla="*/ 0 w 32"/>
              <a:gd name="T3" fmla="*/ 3454400 h 2176"/>
              <a:gd name="T4" fmla="*/ 0 60000 65536"/>
              <a:gd name="T5" fmla="*/ 0 60000 65536"/>
              <a:gd name="T6" fmla="*/ 0 w 32"/>
              <a:gd name="T7" fmla="*/ 0 h 2176"/>
              <a:gd name="T8" fmla="*/ 32 w 32"/>
              <a:gd name="T9" fmla="*/ 2176 h 21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" h="2176">
                <a:moveTo>
                  <a:pt x="32" y="0"/>
                </a:moveTo>
                <a:lnTo>
                  <a:pt x="0" y="2176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76" name="Freeform 40"/>
          <p:cNvSpPr>
            <a:spLocks/>
          </p:cNvSpPr>
          <p:nvPr/>
        </p:nvSpPr>
        <p:spPr bwMode="auto">
          <a:xfrm>
            <a:off x="1127463" y="2179321"/>
            <a:ext cx="3657600" cy="4145280"/>
          </a:xfrm>
          <a:custGeom>
            <a:avLst/>
            <a:gdLst>
              <a:gd name="T0" fmla="*/ 0 w 1440"/>
              <a:gd name="T1" fmla="*/ 1739900 h 2176"/>
              <a:gd name="T2" fmla="*/ 2286000 w 1440"/>
              <a:gd name="T3" fmla="*/ 0 h 2176"/>
              <a:gd name="T4" fmla="*/ 2247900 w 1440"/>
              <a:gd name="T5" fmla="*/ 3454400 h 2176"/>
              <a:gd name="T6" fmla="*/ 0 w 1440"/>
              <a:gd name="T7" fmla="*/ 1739900 h 2176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2176"/>
              <a:gd name="T14" fmla="*/ 1440 w 1440"/>
              <a:gd name="T15" fmla="*/ 2176 h 2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2176">
                <a:moveTo>
                  <a:pt x="0" y="1096"/>
                </a:moveTo>
                <a:lnTo>
                  <a:pt x="1440" y="0"/>
                </a:lnTo>
                <a:lnTo>
                  <a:pt x="1416" y="2176"/>
                </a:lnTo>
                <a:lnTo>
                  <a:pt x="0" y="1096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77" name="Freeform 41"/>
          <p:cNvSpPr>
            <a:spLocks/>
          </p:cNvSpPr>
          <p:nvPr/>
        </p:nvSpPr>
        <p:spPr bwMode="auto">
          <a:xfrm>
            <a:off x="4768698" y="2156461"/>
            <a:ext cx="2214880" cy="4191000"/>
          </a:xfrm>
          <a:custGeom>
            <a:avLst/>
            <a:gdLst>
              <a:gd name="T0" fmla="*/ 1384300 w 872"/>
              <a:gd name="T1" fmla="*/ 1727200 h 2200"/>
              <a:gd name="T2" fmla="*/ 50800 w 872"/>
              <a:gd name="T3" fmla="*/ 0 h 2200"/>
              <a:gd name="T4" fmla="*/ 0 w 872"/>
              <a:gd name="T5" fmla="*/ 3492500 h 2200"/>
              <a:gd name="T6" fmla="*/ 1384300 w 872"/>
              <a:gd name="T7" fmla="*/ 1727200 h 2200"/>
              <a:gd name="T8" fmla="*/ 0 60000 65536"/>
              <a:gd name="T9" fmla="*/ 0 60000 65536"/>
              <a:gd name="T10" fmla="*/ 0 60000 65536"/>
              <a:gd name="T11" fmla="*/ 0 60000 65536"/>
              <a:gd name="T12" fmla="*/ 0 w 872"/>
              <a:gd name="T13" fmla="*/ 0 h 2200"/>
              <a:gd name="T14" fmla="*/ 872 w 872"/>
              <a:gd name="T15" fmla="*/ 2200 h 2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72" h="2200">
                <a:moveTo>
                  <a:pt x="872" y="1088"/>
                </a:moveTo>
                <a:lnTo>
                  <a:pt x="32" y="0"/>
                </a:lnTo>
                <a:lnTo>
                  <a:pt x="0" y="2200"/>
                </a:lnTo>
                <a:lnTo>
                  <a:pt x="872" y="1088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78" name="Text Box 42"/>
          <p:cNvSpPr txBox="1">
            <a:spLocks noChangeArrowheads="1"/>
          </p:cNvSpPr>
          <p:nvPr/>
        </p:nvSpPr>
        <p:spPr bwMode="auto">
          <a:xfrm>
            <a:off x="4327037" y="2604684"/>
            <a:ext cx="435317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19179" name="Text Box 43"/>
          <p:cNvSpPr txBox="1">
            <a:spLocks noChangeArrowheads="1"/>
          </p:cNvSpPr>
          <p:nvPr/>
        </p:nvSpPr>
        <p:spPr bwMode="auto">
          <a:xfrm>
            <a:off x="4829914" y="2626201"/>
            <a:ext cx="435317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802557" y="5885190"/>
            <a:ext cx="294640" cy="198120"/>
            <a:chOff x="1884" y="3096"/>
            <a:chExt cx="116" cy="104"/>
          </a:xfrm>
        </p:grpSpPr>
        <p:sp>
          <p:nvSpPr>
            <p:cNvPr id="2096" name="Freeform 45"/>
            <p:cNvSpPr>
              <a:spLocks/>
            </p:cNvSpPr>
            <p:nvPr/>
          </p:nvSpPr>
          <p:spPr bwMode="auto">
            <a:xfrm>
              <a:off x="1888" y="3144"/>
              <a:ext cx="84" cy="56"/>
            </a:xfrm>
            <a:custGeom>
              <a:avLst/>
              <a:gdLst>
                <a:gd name="T0" fmla="*/ 84 w 84"/>
                <a:gd name="T1" fmla="*/ 56 h 56"/>
                <a:gd name="T2" fmla="*/ 52 w 84"/>
                <a:gd name="T3" fmla="*/ 12 h 56"/>
                <a:gd name="T4" fmla="*/ 0 w 84"/>
                <a:gd name="T5" fmla="*/ 0 h 56"/>
                <a:gd name="T6" fmla="*/ 0 60000 65536"/>
                <a:gd name="T7" fmla="*/ 0 60000 65536"/>
                <a:gd name="T8" fmla="*/ 0 60000 65536"/>
                <a:gd name="T9" fmla="*/ 0 w 84"/>
                <a:gd name="T10" fmla="*/ 0 h 56"/>
                <a:gd name="T11" fmla="*/ 84 w 84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" h="56">
                  <a:moveTo>
                    <a:pt x="84" y="56"/>
                  </a:moveTo>
                  <a:cubicBezTo>
                    <a:pt x="79" y="49"/>
                    <a:pt x="66" y="21"/>
                    <a:pt x="52" y="12"/>
                  </a:cubicBezTo>
                  <a:cubicBezTo>
                    <a:pt x="38" y="3"/>
                    <a:pt x="11" y="2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Freeform 46"/>
            <p:cNvSpPr>
              <a:spLocks/>
            </p:cNvSpPr>
            <p:nvPr/>
          </p:nvSpPr>
          <p:spPr bwMode="auto">
            <a:xfrm>
              <a:off x="1884" y="3096"/>
              <a:ext cx="116" cy="68"/>
            </a:xfrm>
            <a:custGeom>
              <a:avLst/>
              <a:gdLst>
                <a:gd name="T0" fmla="*/ 116 w 116"/>
                <a:gd name="T1" fmla="*/ 68 h 68"/>
                <a:gd name="T2" fmla="*/ 68 w 116"/>
                <a:gd name="T3" fmla="*/ 16 h 68"/>
                <a:gd name="T4" fmla="*/ 0 w 116"/>
                <a:gd name="T5" fmla="*/ 0 h 68"/>
                <a:gd name="T6" fmla="*/ 0 60000 65536"/>
                <a:gd name="T7" fmla="*/ 0 60000 65536"/>
                <a:gd name="T8" fmla="*/ 0 60000 65536"/>
                <a:gd name="T9" fmla="*/ 0 w 116"/>
                <a:gd name="T10" fmla="*/ 0 h 68"/>
                <a:gd name="T11" fmla="*/ 116 w 116"/>
                <a:gd name="T12" fmla="*/ 68 h 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" h="68">
                  <a:moveTo>
                    <a:pt x="116" y="68"/>
                  </a:moveTo>
                  <a:cubicBezTo>
                    <a:pt x="107" y="59"/>
                    <a:pt x="87" y="27"/>
                    <a:pt x="68" y="16"/>
                  </a:cubicBezTo>
                  <a:cubicBezTo>
                    <a:pt x="49" y="5"/>
                    <a:pt x="14" y="3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9183" name="Freeform 47"/>
          <p:cNvSpPr>
            <a:spLocks/>
          </p:cNvSpPr>
          <p:nvPr/>
        </p:nvSpPr>
        <p:spPr bwMode="auto">
          <a:xfrm>
            <a:off x="4415048" y="5998387"/>
            <a:ext cx="314960" cy="118110"/>
          </a:xfrm>
          <a:custGeom>
            <a:avLst/>
            <a:gdLst>
              <a:gd name="T0" fmla="*/ 196850 w 124"/>
              <a:gd name="T1" fmla="*/ 3175 h 62"/>
              <a:gd name="T2" fmla="*/ 82550 w 124"/>
              <a:gd name="T3" fmla="*/ 15875 h 62"/>
              <a:gd name="T4" fmla="*/ 0 w 124"/>
              <a:gd name="T5" fmla="*/ 98425 h 62"/>
              <a:gd name="T6" fmla="*/ 0 60000 65536"/>
              <a:gd name="T7" fmla="*/ 0 60000 65536"/>
              <a:gd name="T8" fmla="*/ 0 60000 65536"/>
              <a:gd name="T9" fmla="*/ 0 w 124"/>
              <a:gd name="T10" fmla="*/ 0 h 62"/>
              <a:gd name="T11" fmla="*/ 124 w 124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62">
                <a:moveTo>
                  <a:pt x="124" y="2"/>
                </a:moveTo>
                <a:cubicBezTo>
                  <a:pt x="112" y="3"/>
                  <a:pt x="73" y="0"/>
                  <a:pt x="52" y="10"/>
                </a:cubicBezTo>
                <a:cubicBezTo>
                  <a:pt x="31" y="20"/>
                  <a:pt x="11" y="51"/>
                  <a:pt x="0" y="6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84" name="Freeform 48"/>
          <p:cNvSpPr>
            <a:spLocks/>
          </p:cNvSpPr>
          <p:nvPr/>
        </p:nvSpPr>
        <p:spPr bwMode="auto">
          <a:xfrm>
            <a:off x="4775457" y="2398133"/>
            <a:ext cx="280268" cy="107205"/>
          </a:xfrm>
          <a:custGeom>
            <a:avLst/>
            <a:gdLst>
              <a:gd name="T0" fmla="*/ 0 w 100"/>
              <a:gd name="T1" fmla="*/ 50800 h 45"/>
              <a:gd name="T2" fmla="*/ 101600 w 100"/>
              <a:gd name="T3" fmla="*/ 63500 h 45"/>
              <a:gd name="T4" fmla="*/ 158750 w 100"/>
              <a:gd name="T5" fmla="*/ 0 h 45"/>
              <a:gd name="T6" fmla="*/ 0 60000 65536"/>
              <a:gd name="T7" fmla="*/ 0 60000 65536"/>
              <a:gd name="T8" fmla="*/ 0 60000 65536"/>
              <a:gd name="T9" fmla="*/ 0 w 100"/>
              <a:gd name="T10" fmla="*/ 0 h 45"/>
              <a:gd name="T11" fmla="*/ 100 w 100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" h="45">
                <a:moveTo>
                  <a:pt x="0" y="32"/>
                </a:moveTo>
                <a:cubicBezTo>
                  <a:pt x="11" y="33"/>
                  <a:pt x="47" y="45"/>
                  <a:pt x="64" y="40"/>
                </a:cubicBezTo>
                <a:cubicBezTo>
                  <a:pt x="81" y="35"/>
                  <a:pt x="92" y="8"/>
                  <a:pt x="10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85" name="Freeform 49"/>
          <p:cNvSpPr>
            <a:spLocks/>
          </p:cNvSpPr>
          <p:nvPr/>
        </p:nvSpPr>
        <p:spPr bwMode="auto">
          <a:xfrm rot="20318625">
            <a:off x="4344916" y="2390099"/>
            <a:ext cx="381678" cy="268367"/>
          </a:xfrm>
          <a:custGeom>
            <a:avLst/>
            <a:gdLst>
              <a:gd name="T0" fmla="*/ 0 w 102"/>
              <a:gd name="T1" fmla="*/ 0 h 62"/>
              <a:gd name="T2" fmla="*/ 82550 w 102"/>
              <a:gd name="T3" fmla="*/ 80963 h 62"/>
              <a:gd name="T4" fmla="*/ 161925 w 102"/>
              <a:gd name="T5" fmla="*/ 98425 h 62"/>
              <a:gd name="T6" fmla="*/ 0 60000 65536"/>
              <a:gd name="T7" fmla="*/ 0 60000 65536"/>
              <a:gd name="T8" fmla="*/ 0 60000 65536"/>
              <a:gd name="T9" fmla="*/ 0 w 102"/>
              <a:gd name="T10" fmla="*/ 0 h 62"/>
              <a:gd name="T11" fmla="*/ 102 w 102"/>
              <a:gd name="T12" fmla="*/ 62 h 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62">
                <a:moveTo>
                  <a:pt x="0" y="0"/>
                </a:moveTo>
                <a:cubicBezTo>
                  <a:pt x="8" y="9"/>
                  <a:pt x="35" y="41"/>
                  <a:pt x="52" y="51"/>
                </a:cubicBezTo>
                <a:cubicBezTo>
                  <a:pt x="69" y="61"/>
                  <a:pt x="92" y="60"/>
                  <a:pt x="102" y="6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86" name="Text Box 50"/>
          <p:cNvSpPr txBox="1">
            <a:spLocks noChangeArrowheads="1"/>
          </p:cNvSpPr>
          <p:nvPr/>
        </p:nvSpPr>
        <p:spPr bwMode="auto">
          <a:xfrm>
            <a:off x="4251325" y="5536379"/>
            <a:ext cx="435317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19187" name="Text Box 51"/>
          <p:cNvSpPr txBox="1">
            <a:spLocks noChangeArrowheads="1"/>
          </p:cNvSpPr>
          <p:nvPr/>
        </p:nvSpPr>
        <p:spPr bwMode="auto">
          <a:xfrm>
            <a:off x="4879538" y="5428225"/>
            <a:ext cx="435317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19188" name="Freeform 52"/>
          <p:cNvSpPr>
            <a:spLocks/>
          </p:cNvSpPr>
          <p:nvPr/>
        </p:nvSpPr>
        <p:spPr bwMode="auto">
          <a:xfrm>
            <a:off x="1144802" y="4221479"/>
            <a:ext cx="5852160" cy="2108834"/>
          </a:xfrm>
          <a:custGeom>
            <a:avLst/>
            <a:gdLst>
              <a:gd name="T0" fmla="*/ 0 w 2304"/>
              <a:gd name="T1" fmla="*/ 30162 h 1107"/>
              <a:gd name="T2" fmla="*/ 3657600 w 2304"/>
              <a:gd name="T3" fmla="*/ 0 h 1107"/>
              <a:gd name="T4" fmla="*/ 2266950 w 2304"/>
              <a:gd name="T5" fmla="*/ 1757362 h 1107"/>
              <a:gd name="T6" fmla="*/ 0 w 2304"/>
              <a:gd name="T7" fmla="*/ 30162 h 1107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1107"/>
              <a:gd name="T14" fmla="*/ 2304 w 2304"/>
              <a:gd name="T15" fmla="*/ 1107 h 11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1107">
                <a:moveTo>
                  <a:pt x="0" y="19"/>
                </a:moveTo>
                <a:lnTo>
                  <a:pt x="2304" y="0"/>
                </a:lnTo>
                <a:lnTo>
                  <a:pt x="1428" y="1107"/>
                </a:lnTo>
                <a:lnTo>
                  <a:pt x="0" y="19"/>
                </a:lnTo>
                <a:close/>
              </a:path>
            </a:pathLst>
          </a:custGeom>
          <a:solidFill>
            <a:srgbClr val="66FFFF">
              <a:alpha val="7882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89" name="AutoShape 53"/>
          <p:cNvSpPr>
            <a:spLocks noChangeArrowheads="1"/>
          </p:cNvSpPr>
          <p:nvPr/>
        </p:nvSpPr>
        <p:spPr bwMode="auto">
          <a:xfrm rot="5400000">
            <a:off x="4538424" y="5452755"/>
            <a:ext cx="346710" cy="807720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4D014F"/>
              </a:gs>
              <a:gs pos="50000">
                <a:srgbClr val="A603AB"/>
              </a:gs>
              <a:gs pos="100000">
                <a:srgbClr val="4D014F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90" name="Freeform 54"/>
          <p:cNvSpPr>
            <a:spLocks/>
          </p:cNvSpPr>
          <p:nvPr/>
        </p:nvSpPr>
        <p:spPr bwMode="auto">
          <a:xfrm>
            <a:off x="1106751" y="2163825"/>
            <a:ext cx="5923280" cy="2076450"/>
          </a:xfrm>
          <a:custGeom>
            <a:avLst/>
            <a:gdLst>
              <a:gd name="T0" fmla="*/ 0 w 2332"/>
              <a:gd name="T1" fmla="*/ 1730375 h 1090"/>
              <a:gd name="T2" fmla="*/ 3702050 w 2332"/>
              <a:gd name="T3" fmla="*/ 1728788 h 1090"/>
              <a:gd name="T4" fmla="*/ 2333625 w 2332"/>
              <a:gd name="T5" fmla="*/ 0 h 1090"/>
              <a:gd name="T6" fmla="*/ 0 w 2332"/>
              <a:gd name="T7" fmla="*/ 1730375 h 1090"/>
              <a:gd name="T8" fmla="*/ 0 60000 65536"/>
              <a:gd name="T9" fmla="*/ 0 60000 65536"/>
              <a:gd name="T10" fmla="*/ 0 60000 65536"/>
              <a:gd name="T11" fmla="*/ 0 60000 65536"/>
              <a:gd name="T12" fmla="*/ 0 w 2332"/>
              <a:gd name="T13" fmla="*/ 0 h 1090"/>
              <a:gd name="T14" fmla="*/ 2332 w 2332"/>
              <a:gd name="T15" fmla="*/ 1090 h 10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32" h="1090">
                <a:moveTo>
                  <a:pt x="0" y="1090"/>
                </a:moveTo>
                <a:lnTo>
                  <a:pt x="2332" y="1089"/>
                </a:lnTo>
                <a:lnTo>
                  <a:pt x="1470" y="0"/>
                </a:lnTo>
                <a:lnTo>
                  <a:pt x="0" y="1090"/>
                </a:lnTo>
                <a:close/>
              </a:path>
            </a:pathLst>
          </a:custGeom>
          <a:solidFill>
            <a:srgbClr val="FFFF00">
              <a:alpha val="8196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88" name="Group 55"/>
          <p:cNvGrpSpPr>
            <a:grpSpLocks/>
          </p:cNvGrpSpPr>
          <p:nvPr/>
        </p:nvGrpSpPr>
        <p:grpSpPr bwMode="auto">
          <a:xfrm rot="4648685">
            <a:off x="5696904" y="2679382"/>
            <a:ext cx="257174" cy="708661"/>
            <a:chOff x="1112" y="1480"/>
            <a:chExt cx="135" cy="279"/>
          </a:xfrm>
        </p:grpSpPr>
        <p:sp>
          <p:nvSpPr>
            <p:cNvPr id="2093" name="Line 56"/>
            <p:cNvSpPr>
              <a:spLocks noChangeShapeType="1"/>
            </p:cNvSpPr>
            <p:nvPr/>
          </p:nvSpPr>
          <p:spPr bwMode="auto">
            <a:xfrm rot="-1236565">
              <a:off x="1112" y="1532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Line 57"/>
            <p:cNvSpPr>
              <a:spLocks noChangeShapeType="1"/>
            </p:cNvSpPr>
            <p:nvPr/>
          </p:nvSpPr>
          <p:spPr bwMode="auto">
            <a:xfrm rot="-1236565">
              <a:off x="1154" y="1516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Line 58"/>
            <p:cNvSpPr>
              <a:spLocks noChangeShapeType="1"/>
            </p:cNvSpPr>
            <p:nvPr/>
          </p:nvSpPr>
          <p:spPr bwMode="auto">
            <a:xfrm rot="-1236565">
              <a:off x="1202" y="1480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9" name="Group 59"/>
          <p:cNvGrpSpPr>
            <a:grpSpLocks/>
          </p:cNvGrpSpPr>
          <p:nvPr/>
        </p:nvGrpSpPr>
        <p:grpSpPr bwMode="auto">
          <a:xfrm rot="9063311">
            <a:off x="2936241" y="2905126"/>
            <a:ext cx="228600" cy="432434"/>
            <a:chOff x="4150" y="2205"/>
            <a:chExt cx="90" cy="227"/>
          </a:xfrm>
        </p:grpSpPr>
        <p:sp>
          <p:nvSpPr>
            <p:cNvPr id="2091" name="Line 60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Line 61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9198" name="AutoShape 62"/>
          <p:cNvSpPr>
            <a:spLocks noChangeArrowheads="1"/>
          </p:cNvSpPr>
          <p:nvPr/>
        </p:nvSpPr>
        <p:spPr bwMode="auto">
          <a:xfrm rot="-5594381">
            <a:off x="4552226" y="2240416"/>
            <a:ext cx="346710" cy="807720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4D014F"/>
              </a:gs>
              <a:gs pos="50000">
                <a:srgbClr val="A603AB"/>
              </a:gs>
              <a:gs pos="100000">
                <a:srgbClr val="4D014F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9514575" y="171075"/>
            <a:ext cx="3360027" cy="56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Д</a:t>
            </a:r>
            <a:r>
              <a:rPr kumimoji="0"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оказательство:</a:t>
            </a:r>
            <a:endParaRPr kumimoji="0"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6996962" y="1434781"/>
            <a:ext cx="7772669" cy="548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Приложим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к</a:t>
            </a:r>
            <a:r>
              <a:rPr lang="en-US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66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АВС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9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луч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СС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проходит внутри угла А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ru-RU" sz="29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равнобедренный,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т.к. СВ=С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1.</a:t>
            </a:r>
          </a:p>
          <a:p>
            <a:pPr eaLnBrk="1" hangingPunct="1"/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Значит, равны углы 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2.</a:t>
            </a:r>
          </a:p>
          <a:p>
            <a:pPr eaLnBrk="1" hangingPunct="1"/>
            <a:endParaRPr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 eaLnBrk="1" hangingPunct="1"/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eaLnBrk="1" hangingPunct="1"/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– равнобедренный, т.к. АС=А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1.</a:t>
            </a:r>
          </a:p>
          <a:p>
            <a:pPr eaLnBrk="1" hangingPunct="1"/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 Значит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равны углы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4.</a:t>
            </a:r>
            <a:endParaRPr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9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Поэтому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 углы А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СВ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900" b="1" baseline="-25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60491" y="6705600"/>
            <a:ext cx="9809480" cy="10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Треугольники АВС и</a:t>
            </a:r>
            <a:r>
              <a:rPr lang="ru-RU" sz="29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 </a:t>
            </a:r>
          </a:p>
          <a:p>
            <a:pPr eaLnBrk="1" hangingPunct="1"/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 по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УС.      Теорема </a:t>
            </a:r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доказана.</a:t>
            </a:r>
            <a:endParaRPr lang="ru-RU" sz="2900" b="1" baseline="-25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1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40782 0.276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99" y="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19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21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2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19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500" fill="hold"/>
                                        <p:tgtEl>
                                          <p:spTgt spid="2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19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9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21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21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3" dur="1000" fill="hold"/>
                                        <p:tgtEl>
                                          <p:spTgt spid="21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7" dur="1000" fill="hold"/>
                                        <p:tgtEl>
                                          <p:spTgt spid="21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219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21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21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5" grpId="0" animBg="1"/>
      <p:bldP spid="219157" grpId="0"/>
      <p:bldP spid="219158" grpId="0"/>
      <p:bldP spid="219173" grpId="0" animBg="1"/>
      <p:bldP spid="219174" grpId="0" animBg="1"/>
      <p:bldP spid="219175" grpId="0" animBg="1"/>
      <p:bldP spid="219176" grpId="0" animBg="1"/>
      <p:bldP spid="219176" grpId="1" animBg="1"/>
      <p:bldP spid="219176" grpId="2" animBg="1"/>
      <p:bldP spid="219177" grpId="0" animBg="1"/>
      <p:bldP spid="219177" grpId="1" animBg="1"/>
      <p:bldP spid="219177" grpId="2" animBg="1"/>
      <p:bldP spid="219178" grpId="0"/>
      <p:bldP spid="219179" grpId="0"/>
      <p:bldP spid="219183" grpId="0" animBg="1"/>
      <p:bldP spid="219184" grpId="0" animBg="1"/>
      <p:bldP spid="219185" grpId="0" animBg="1"/>
      <p:bldP spid="219186" grpId="0"/>
      <p:bldP spid="219187" grpId="0"/>
      <p:bldP spid="219188" grpId="0" animBg="1"/>
      <p:bldP spid="219189" grpId="0" animBg="1"/>
      <p:bldP spid="219189" grpId="1" animBg="1"/>
      <p:bldP spid="219190" grpId="0" animBg="1"/>
      <p:bldP spid="219198" grpId="0" animBg="1"/>
      <p:bldP spid="219198" grpId="1" animBg="1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Freeform 3"/>
          <p:cNvSpPr>
            <a:spLocks/>
          </p:cNvSpPr>
          <p:nvPr/>
        </p:nvSpPr>
        <p:spPr bwMode="auto">
          <a:xfrm rot="2846860">
            <a:off x="1118248" y="2989824"/>
            <a:ext cx="4920221" cy="2554604"/>
          </a:xfrm>
          <a:custGeom>
            <a:avLst/>
            <a:gdLst>
              <a:gd name="T0" fmla="*/ 0 w 2700"/>
              <a:gd name="T1" fmla="*/ 0 h 1341"/>
              <a:gd name="T2" fmla="*/ 4286250 w 2700"/>
              <a:gd name="T3" fmla="*/ 20637 h 1341"/>
              <a:gd name="T4" fmla="*/ 3371850 w 2700"/>
              <a:gd name="T5" fmla="*/ 2128837 h 1341"/>
              <a:gd name="T6" fmla="*/ 0 60000 65536"/>
              <a:gd name="T7" fmla="*/ 0 60000 65536"/>
              <a:gd name="T8" fmla="*/ 0 60000 65536"/>
              <a:gd name="T9" fmla="*/ 0 w 2700"/>
              <a:gd name="T10" fmla="*/ 0 h 1341"/>
              <a:gd name="T11" fmla="*/ 2700 w 2700"/>
              <a:gd name="T12" fmla="*/ 1341 h 1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0" h="1341">
                <a:moveTo>
                  <a:pt x="0" y="0"/>
                </a:moveTo>
                <a:lnTo>
                  <a:pt x="2700" y="13"/>
                </a:lnTo>
                <a:lnTo>
                  <a:pt x="2124" y="1341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66" name="Freeform 2"/>
          <p:cNvSpPr>
            <a:spLocks/>
          </p:cNvSpPr>
          <p:nvPr/>
        </p:nvSpPr>
        <p:spPr bwMode="auto">
          <a:xfrm rot="2864130">
            <a:off x="461212" y="2257778"/>
            <a:ext cx="4866931" cy="2575394"/>
          </a:xfrm>
          <a:custGeom>
            <a:avLst/>
            <a:gdLst>
              <a:gd name="T0" fmla="*/ 4216400 w 2672"/>
              <a:gd name="T1" fmla="*/ 2159000 h 1360"/>
              <a:gd name="T2" fmla="*/ 4241800 w 2672"/>
              <a:gd name="T3" fmla="*/ 2159000 h 1360"/>
              <a:gd name="T4" fmla="*/ 0 w 2672"/>
              <a:gd name="T5" fmla="*/ 2159000 h 1360"/>
              <a:gd name="T6" fmla="*/ 863600 w 2672"/>
              <a:gd name="T7" fmla="*/ 0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672"/>
              <a:gd name="T13" fmla="*/ 0 h 1360"/>
              <a:gd name="T14" fmla="*/ 2672 w 2672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72" h="1360">
                <a:moveTo>
                  <a:pt x="2656" y="1360"/>
                </a:moveTo>
                <a:lnTo>
                  <a:pt x="2672" y="1360"/>
                </a:lnTo>
                <a:lnTo>
                  <a:pt x="0" y="1360"/>
                </a:lnTo>
                <a:lnTo>
                  <a:pt x="544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81" name="Freeform 17"/>
          <p:cNvSpPr>
            <a:spLocks/>
          </p:cNvSpPr>
          <p:nvPr/>
        </p:nvSpPr>
        <p:spPr bwMode="auto">
          <a:xfrm rot="2854765">
            <a:off x="461095" y="2272314"/>
            <a:ext cx="4918180" cy="2590800"/>
          </a:xfrm>
          <a:custGeom>
            <a:avLst/>
            <a:gdLst>
              <a:gd name="T0" fmla="*/ 914400 w 2704"/>
              <a:gd name="T1" fmla="*/ 0 h 1360"/>
              <a:gd name="T2" fmla="*/ 0 w 2704"/>
              <a:gd name="T3" fmla="*/ 2159000 h 1360"/>
              <a:gd name="T4" fmla="*/ 4292600 w 2704"/>
              <a:gd name="T5" fmla="*/ 2159000 h 1360"/>
              <a:gd name="T6" fmla="*/ 0 60000 65536"/>
              <a:gd name="T7" fmla="*/ 0 60000 65536"/>
              <a:gd name="T8" fmla="*/ 0 60000 65536"/>
              <a:gd name="T9" fmla="*/ 0 w 2704"/>
              <a:gd name="T10" fmla="*/ 0 h 1360"/>
              <a:gd name="T11" fmla="*/ 2704 w 2704"/>
              <a:gd name="T12" fmla="*/ 1360 h 1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4" h="1360">
                <a:moveTo>
                  <a:pt x="576" y="0"/>
                </a:moveTo>
                <a:lnTo>
                  <a:pt x="0" y="1360"/>
                </a:lnTo>
                <a:lnTo>
                  <a:pt x="2704" y="136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80" name="Freeform 16"/>
          <p:cNvSpPr>
            <a:spLocks/>
          </p:cNvSpPr>
          <p:nvPr/>
        </p:nvSpPr>
        <p:spPr bwMode="auto">
          <a:xfrm rot="2411709">
            <a:off x="1459755" y="2366267"/>
            <a:ext cx="3525904" cy="3070937"/>
          </a:xfrm>
          <a:custGeom>
            <a:avLst/>
            <a:gdLst>
              <a:gd name="T0" fmla="*/ 0 w 2128"/>
              <a:gd name="T1" fmla="*/ 0 h 1360"/>
              <a:gd name="T2" fmla="*/ 3378200 w 2128"/>
              <a:gd name="T3" fmla="*/ 2159000 h 1360"/>
              <a:gd name="T4" fmla="*/ 0 60000 65536"/>
              <a:gd name="T5" fmla="*/ 0 60000 65536"/>
              <a:gd name="T6" fmla="*/ 0 w 2128"/>
              <a:gd name="T7" fmla="*/ 0 h 1360"/>
              <a:gd name="T8" fmla="*/ 2128 w 2128"/>
              <a:gd name="T9" fmla="*/ 1360 h 13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28" h="1360">
                <a:moveTo>
                  <a:pt x="0" y="0"/>
                </a:moveTo>
                <a:lnTo>
                  <a:pt x="2128" y="136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2575702" y="966729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3111095" y="6125604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>
                <a:latin typeface="Arial" pitchFamily="34" charset="0"/>
                <a:cs typeface="Arial" pitchFamily="34" charset="0"/>
              </a:rPr>
              <a:t>D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6091140" y="4913969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grpSp>
        <p:nvGrpSpPr>
          <p:cNvPr id="3083" name="Group 9"/>
          <p:cNvGrpSpPr>
            <a:grpSpLocks/>
          </p:cNvGrpSpPr>
          <p:nvPr/>
        </p:nvGrpSpPr>
        <p:grpSpPr bwMode="auto">
          <a:xfrm rot="811816" flipV="1">
            <a:off x="1816420" y="4296060"/>
            <a:ext cx="284101" cy="309862"/>
            <a:chOff x="2912" y="1525"/>
            <a:chExt cx="162" cy="168"/>
          </a:xfrm>
        </p:grpSpPr>
        <p:sp>
          <p:nvSpPr>
            <p:cNvPr id="3093" name="Freeform 10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92" name="Text Box 14"/>
          <p:cNvSpPr txBox="1">
            <a:spLocks noChangeArrowheads="1"/>
          </p:cNvSpPr>
          <p:nvPr/>
        </p:nvSpPr>
        <p:spPr bwMode="auto">
          <a:xfrm>
            <a:off x="9978773" y="792851"/>
            <a:ext cx="38874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Доказать:  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 =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Line 21"/>
          <p:cNvSpPr>
            <a:spLocks noChangeShapeType="1"/>
          </p:cNvSpPr>
          <p:nvPr/>
        </p:nvSpPr>
        <p:spPr bwMode="auto">
          <a:xfrm flipH="1" flipV="1">
            <a:off x="4755529" y="5488189"/>
            <a:ext cx="258496" cy="37201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86" name="Freeform 22"/>
          <p:cNvSpPr>
            <a:spLocks/>
          </p:cNvSpPr>
          <p:nvPr/>
        </p:nvSpPr>
        <p:spPr bwMode="auto">
          <a:xfrm rot="5157934">
            <a:off x="2808648" y="3647038"/>
            <a:ext cx="894080" cy="335280"/>
          </a:xfrm>
          <a:custGeom>
            <a:avLst/>
            <a:gdLst>
              <a:gd name="T0" fmla="*/ 0 w 352"/>
              <a:gd name="T1" fmla="*/ 279400 h 176"/>
              <a:gd name="T2" fmla="*/ 177800 w 352"/>
              <a:gd name="T3" fmla="*/ 0 h 176"/>
              <a:gd name="T4" fmla="*/ 406400 w 352"/>
              <a:gd name="T5" fmla="*/ 279400 h 176"/>
              <a:gd name="T6" fmla="*/ 558800 w 352"/>
              <a:gd name="T7" fmla="*/ 0 h 17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176"/>
              <a:gd name="T14" fmla="*/ 352 w 352"/>
              <a:gd name="T15" fmla="*/ 176 h 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176">
                <a:moveTo>
                  <a:pt x="0" y="176"/>
                </a:moveTo>
                <a:cubicBezTo>
                  <a:pt x="19" y="149"/>
                  <a:pt x="69" y="0"/>
                  <a:pt x="112" y="0"/>
                </a:cubicBezTo>
                <a:cubicBezTo>
                  <a:pt x="155" y="0"/>
                  <a:pt x="216" y="176"/>
                  <a:pt x="256" y="176"/>
                </a:cubicBezTo>
                <a:cubicBezTo>
                  <a:pt x="296" y="176"/>
                  <a:pt x="332" y="37"/>
                  <a:pt x="352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Line 23"/>
          <p:cNvSpPr>
            <a:spLocks noChangeShapeType="1"/>
          </p:cNvSpPr>
          <p:nvPr/>
        </p:nvSpPr>
        <p:spPr bwMode="auto">
          <a:xfrm>
            <a:off x="1616024" y="1957744"/>
            <a:ext cx="172720" cy="34066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88" name="Group 24"/>
          <p:cNvGrpSpPr>
            <a:grpSpLocks/>
          </p:cNvGrpSpPr>
          <p:nvPr/>
        </p:nvGrpSpPr>
        <p:grpSpPr bwMode="auto">
          <a:xfrm rot="20542540" flipV="1">
            <a:off x="4185170" y="3125547"/>
            <a:ext cx="393352" cy="209302"/>
            <a:chOff x="2912" y="1525"/>
            <a:chExt cx="162" cy="168"/>
          </a:xfrm>
        </p:grpSpPr>
        <p:sp>
          <p:nvSpPr>
            <p:cNvPr id="3090" name="Freeform 25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Freeform 26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190875" y="2812172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67739" y="254242"/>
            <a:ext cx="63346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Дано: 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ABCD-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чет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uz-Cyrl-UZ" sz="3200" b="1" dirty="0" smtClean="0">
                <a:latin typeface="Arial" pitchFamily="34" charset="0"/>
                <a:cs typeface="Arial" pitchFamily="34" charset="0"/>
              </a:rPr>
              <a:t>рёхугольник</a:t>
            </a:r>
            <a:endParaRPr lang="uz-Latn-UZ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 AB=CD,   AD=CB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1126" y="69576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379405" y="4833501"/>
            <a:ext cx="5482724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BD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ая сторона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270852" y="4084810"/>
            <a:ext cx="54158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CB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2471346" y="6460976"/>
            <a:ext cx="10355223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ССС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uz-Latn-UZ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Latn-UZ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следовательно ∠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 =∠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6096220" y="1347534"/>
            <a:ext cx="423674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Д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оказательство: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208379" y="1957744"/>
            <a:ext cx="665375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Соединим 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D</a:t>
            </a:r>
            <a:endParaRPr kumimoji="0" lang="ru-RU" sz="36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CDB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044853" y="3254825"/>
            <a:ext cx="547782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AB=CD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32" name="Freeform 10"/>
          <p:cNvSpPr>
            <a:spLocks/>
          </p:cNvSpPr>
          <p:nvPr/>
        </p:nvSpPr>
        <p:spPr bwMode="auto">
          <a:xfrm rot="17471276" flipV="1">
            <a:off x="488721" y="2608948"/>
            <a:ext cx="525011" cy="222484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10"/>
          <p:cNvSpPr>
            <a:spLocks/>
          </p:cNvSpPr>
          <p:nvPr/>
        </p:nvSpPr>
        <p:spPr bwMode="auto">
          <a:xfrm rot="16200000">
            <a:off x="5466293" y="5040599"/>
            <a:ext cx="512039" cy="149183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4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1" dur="20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17578 -0.0011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9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81" grpId="0" animBg="1"/>
      <p:bldP spid="216081" grpId="1" animBg="1"/>
      <p:bldP spid="216081" grpId="2" animBg="1"/>
      <p:bldP spid="216080" grpId="0" animBg="1"/>
      <p:bldP spid="216086" grpId="0" animBg="1"/>
      <p:bldP spid="27" grpId="0"/>
      <p:bldP spid="28" grpId="0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Freeform 4"/>
          <p:cNvSpPr>
            <a:spLocks/>
          </p:cNvSpPr>
          <p:nvPr/>
        </p:nvSpPr>
        <p:spPr bwMode="auto">
          <a:xfrm>
            <a:off x="749301" y="2429828"/>
            <a:ext cx="6451600" cy="1815466"/>
          </a:xfrm>
          <a:custGeom>
            <a:avLst/>
            <a:gdLst>
              <a:gd name="T0" fmla="*/ 0 w 2540"/>
              <a:gd name="T1" fmla="*/ 1512888 h 953"/>
              <a:gd name="T2" fmla="*/ 4032250 w 2540"/>
              <a:gd name="T3" fmla="*/ 0 h 953"/>
              <a:gd name="T4" fmla="*/ 3097212 w 2540"/>
              <a:gd name="T5" fmla="*/ 1512888 h 953"/>
              <a:gd name="T6" fmla="*/ 0 60000 65536"/>
              <a:gd name="T7" fmla="*/ 0 60000 65536"/>
              <a:gd name="T8" fmla="*/ 0 60000 65536"/>
              <a:gd name="T9" fmla="*/ 0 w 2540"/>
              <a:gd name="T10" fmla="*/ 0 h 953"/>
              <a:gd name="T11" fmla="*/ 2540 w 2540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953">
                <a:moveTo>
                  <a:pt x="0" y="953"/>
                </a:moveTo>
                <a:lnTo>
                  <a:pt x="2540" y="0"/>
                </a:lnTo>
                <a:lnTo>
                  <a:pt x="1951" y="953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4021" name="Freeform 5"/>
          <p:cNvSpPr>
            <a:spLocks/>
          </p:cNvSpPr>
          <p:nvPr/>
        </p:nvSpPr>
        <p:spPr bwMode="auto">
          <a:xfrm flipV="1">
            <a:off x="749301" y="4243388"/>
            <a:ext cx="6451600" cy="1815466"/>
          </a:xfrm>
          <a:custGeom>
            <a:avLst/>
            <a:gdLst>
              <a:gd name="T0" fmla="*/ 0 w 2540"/>
              <a:gd name="T1" fmla="*/ 1512888 h 953"/>
              <a:gd name="T2" fmla="*/ 4032250 w 2540"/>
              <a:gd name="T3" fmla="*/ 0 h 953"/>
              <a:gd name="T4" fmla="*/ 3097212 w 2540"/>
              <a:gd name="T5" fmla="*/ 1512888 h 953"/>
              <a:gd name="T6" fmla="*/ 0 60000 65536"/>
              <a:gd name="T7" fmla="*/ 0 60000 65536"/>
              <a:gd name="T8" fmla="*/ 0 60000 65536"/>
              <a:gd name="T9" fmla="*/ 0 w 2540"/>
              <a:gd name="T10" fmla="*/ 0 h 953"/>
              <a:gd name="T11" fmla="*/ 2540 w 2540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953">
                <a:moveTo>
                  <a:pt x="0" y="953"/>
                </a:moveTo>
                <a:lnTo>
                  <a:pt x="2540" y="0"/>
                </a:lnTo>
                <a:lnTo>
                  <a:pt x="1951" y="953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2722" y="3993834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46892" y="1892576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105965" y="5911196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 dirty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819142" y="3986214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 flipH="1">
            <a:off x="3975102" y="5022534"/>
            <a:ext cx="231141" cy="34671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7" name="Group 15"/>
          <p:cNvGrpSpPr>
            <a:grpSpLocks/>
          </p:cNvGrpSpPr>
          <p:nvPr/>
        </p:nvGrpSpPr>
        <p:grpSpPr bwMode="auto">
          <a:xfrm flipV="1">
            <a:off x="6164582" y="4936808"/>
            <a:ext cx="411480" cy="320040"/>
            <a:chOff x="2912" y="1525"/>
            <a:chExt cx="162" cy="168"/>
          </a:xfrm>
        </p:grpSpPr>
        <p:sp>
          <p:nvSpPr>
            <p:cNvPr id="4117" name="Freeform 16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Freeform 17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4038" name="Line 22"/>
          <p:cNvSpPr>
            <a:spLocks noChangeShapeType="1"/>
          </p:cNvSpPr>
          <p:nvPr/>
        </p:nvSpPr>
        <p:spPr bwMode="auto">
          <a:xfrm>
            <a:off x="749302" y="4245294"/>
            <a:ext cx="495554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4040" name="Freeform 24"/>
          <p:cNvSpPr>
            <a:spLocks/>
          </p:cNvSpPr>
          <p:nvPr/>
        </p:nvSpPr>
        <p:spPr bwMode="auto">
          <a:xfrm>
            <a:off x="1785621" y="4245294"/>
            <a:ext cx="6451600" cy="1815464"/>
          </a:xfrm>
          <a:custGeom>
            <a:avLst/>
            <a:gdLst>
              <a:gd name="T0" fmla="*/ 0 w 2540"/>
              <a:gd name="T1" fmla="*/ 1512887 h 953"/>
              <a:gd name="T2" fmla="*/ 4032250 w 2540"/>
              <a:gd name="T3" fmla="*/ 0 h 953"/>
              <a:gd name="T4" fmla="*/ 3097212 w 2540"/>
              <a:gd name="T5" fmla="*/ 1512887 h 953"/>
              <a:gd name="T6" fmla="*/ 0 60000 65536"/>
              <a:gd name="T7" fmla="*/ 0 60000 65536"/>
              <a:gd name="T8" fmla="*/ 0 60000 65536"/>
              <a:gd name="T9" fmla="*/ 0 w 2540"/>
              <a:gd name="T10" fmla="*/ 0 h 953"/>
              <a:gd name="T11" fmla="*/ 2540 w 2540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953">
                <a:moveTo>
                  <a:pt x="0" y="953"/>
                </a:moveTo>
                <a:lnTo>
                  <a:pt x="2540" y="0"/>
                </a:lnTo>
                <a:lnTo>
                  <a:pt x="1951" y="95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11" name="Group 14"/>
          <p:cNvGrpSpPr>
            <a:grpSpLocks/>
          </p:cNvGrpSpPr>
          <p:nvPr/>
        </p:nvGrpSpPr>
        <p:grpSpPr bwMode="auto">
          <a:xfrm>
            <a:off x="6098542" y="3319464"/>
            <a:ext cx="411480" cy="320040"/>
            <a:chOff x="2912" y="1525"/>
            <a:chExt cx="162" cy="168"/>
          </a:xfrm>
        </p:grpSpPr>
        <p:sp>
          <p:nvSpPr>
            <p:cNvPr id="4114" name="Freeform 12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Freeform 13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12" name="Line 10"/>
          <p:cNvSpPr>
            <a:spLocks noChangeShapeType="1"/>
          </p:cNvSpPr>
          <p:nvPr/>
        </p:nvSpPr>
        <p:spPr bwMode="auto">
          <a:xfrm>
            <a:off x="3860802" y="3207069"/>
            <a:ext cx="231139" cy="34671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4039" name="Freeform 23"/>
          <p:cNvSpPr>
            <a:spLocks/>
          </p:cNvSpPr>
          <p:nvPr/>
        </p:nvSpPr>
        <p:spPr bwMode="auto">
          <a:xfrm>
            <a:off x="3657602" y="4087178"/>
            <a:ext cx="894080" cy="335280"/>
          </a:xfrm>
          <a:custGeom>
            <a:avLst/>
            <a:gdLst>
              <a:gd name="T0" fmla="*/ 0 w 352"/>
              <a:gd name="T1" fmla="*/ 279400 h 176"/>
              <a:gd name="T2" fmla="*/ 177800 w 352"/>
              <a:gd name="T3" fmla="*/ 0 h 176"/>
              <a:gd name="T4" fmla="*/ 406400 w 352"/>
              <a:gd name="T5" fmla="*/ 279400 h 176"/>
              <a:gd name="T6" fmla="*/ 558800 w 352"/>
              <a:gd name="T7" fmla="*/ 0 h 17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176"/>
              <a:gd name="T14" fmla="*/ 352 w 352"/>
              <a:gd name="T15" fmla="*/ 176 h 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176">
                <a:moveTo>
                  <a:pt x="0" y="176"/>
                </a:moveTo>
                <a:cubicBezTo>
                  <a:pt x="19" y="149"/>
                  <a:pt x="69" y="0"/>
                  <a:pt x="112" y="0"/>
                </a:cubicBezTo>
                <a:cubicBezTo>
                  <a:pt x="155" y="0"/>
                  <a:pt x="216" y="176"/>
                  <a:pt x="256" y="176"/>
                </a:cubicBezTo>
                <a:cubicBezTo>
                  <a:pt x="296" y="176"/>
                  <a:pt x="332" y="37"/>
                  <a:pt x="352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41758" y="1736395"/>
            <a:ext cx="38874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Доказать: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B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313" y="723275"/>
            <a:ext cx="63346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Дано: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ABCD-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четырёхугольник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AB=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D,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BC</a:t>
            </a:r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=DC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93384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8947079" y="593004"/>
            <a:ext cx="423674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Д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оказательство: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7560290" y="1254144"/>
            <a:ext cx="665375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Соединим  </a:t>
            </a:r>
            <a:r>
              <a:rPr kumimoji="0"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C</a:t>
            </a:r>
            <a:endParaRPr kumimoji="0" lang="ru-RU" sz="36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DC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10"/>
          <p:cNvSpPr>
            <a:spLocks/>
          </p:cNvSpPr>
          <p:nvPr/>
        </p:nvSpPr>
        <p:spPr bwMode="auto">
          <a:xfrm rot="17568331">
            <a:off x="6492828" y="5736465"/>
            <a:ext cx="426208" cy="126618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10"/>
          <p:cNvSpPr>
            <a:spLocks/>
          </p:cNvSpPr>
          <p:nvPr/>
        </p:nvSpPr>
        <p:spPr bwMode="auto">
          <a:xfrm rot="13825740">
            <a:off x="6589517" y="2696190"/>
            <a:ext cx="357069" cy="158102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8324088" y="4199730"/>
            <a:ext cx="5465604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AC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ая сторона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8390970" y="3497294"/>
            <a:ext cx="5432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BC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8359978" y="2710717"/>
            <a:ext cx="547782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AB=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522931" y="6477000"/>
            <a:ext cx="1174628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ССС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С, следовательно ∠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27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1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1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07084 -0.2206 " pathEditMode="relative" ptsTypes="AA">
                                      <p:cBhvr>
                                        <p:cTn id="69" dur="2000" fill="hold"/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8" grpId="0" animBg="1"/>
      <p:bldP spid="214040" grpId="0" animBg="1"/>
      <p:bldP spid="214040" grpId="1" animBg="1"/>
      <p:bldP spid="214039" grpId="0" animBg="1"/>
      <p:bldP spid="28" grpId="0" animBg="1"/>
      <p:bldP spid="29" grpId="0" animBg="1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85621" y="400050"/>
            <a:ext cx="263860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925770" y="3914043"/>
            <a:ext cx="5081738" cy="3078360"/>
          </a:xfrm>
          <a:prstGeom prst="triangle">
            <a:avLst>
              <a:gd name="adj" fmla="val 68452"/>
            </a:avLst>
          </a:prstGeom>
          <a:gradFill rotWithShape="1">
            <a:gsLst>
              <a:gs pos="0">
                <a:srgbClr val="FFFFFF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 rot="3495426">
            <a:off x="5925073" y="4922817"/>
            <a:ext cx="1131020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17см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 rot="-147162">
            <a:off x="8526801" y="5978140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194566" name="AutoShape 6"/>
          <p:cNvSpPr>
            <a:spLocks noChangeArrowheads="1"/>
          </p:cNvSpPr>
          <p:nvPr/>
        </p:nvSpPr>
        <p:spPr bwMode="auto">
          <a:xfrm rot="-5400000">
            <a:off x="7401242" y="3941128"/>
            <a:ext cx="5012056" cy="3111501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CC00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67" name="AutoShape 7"/>
          <p:cNvSpPr>
            <a:spLocks noChangeArrowheads="1"/>
          </p:cNvSpPr>
          <p:nvPr/>
        </p:nvSpPr>
        <p:spPr bwMode="auto">
          <a:xfrm>
            <a:off x="7891782" y="485776"/>
            <a:ext cx="5875019" cy="1986914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CC00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68" name="AutoShape 8"/>
          <p:cNvSpPr>
            <a:spLocks noChangeArrowheads="1"/>
          </p:cNvSpPr>
          <p:nvPr/>
        </p:nvSpPr>
        <p:spPr bwMode="auto">
          <a:xfrm>
            <a:off x="632461" y="1156627"/>
            <a:ext cx="6106160" cy="2333626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CC00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87021" y="226696"/>
            <a:ext cx="8316577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красного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треугольника найдите равный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476502" y="4892040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 rot="19590517">
            <a:off x="9331982" y="880360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821942" y="3402623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 rot="3339390">
            <a:off x="12471420" y="945131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17см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 rot="-2245431">
            <a:off x="9100841" y="3126356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17см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 rot="2860916">
            <a:off x="5328940" y="1701708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17см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019812" y="6961625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37см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785621" y="2884463"/>
            <a:ext cx="797596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54</a:t>
            </a:r>
            <a:r>
              <a:rPr lang="ru-RU" sz="28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8" name="Freeform 18"/>
          <p:cNvSpPr>
            <a:spLocks/>
          </p:cNvSpPr>
          <p:nvPr/>
        </p:nvSpPr>
        <p:spPr bwMode="auto">
          <a:xfrm>
            <a:off x="1554481" y="2970187"/>
            <a:ext cx="289560" cy="520066"/>
          </a:xfrm>
          <a:custGeom>
            <a:avLst/>
            <a:gdLst>
              <a:gd name="T0" fmla="*/ 0 w 159"/>
              <a:gd name="T1" fmla="*/ 0 h 273"/>
              <a:gd name="T2" fmla="*/ 154796 w 159"/>
              <a:gd name="T3" fmla="*/ 144463 h 273"/>
              <a:gd name="T4" fmla="*/ 154796 w 159"/>
              <a:gd name="T5" fmla="*/ 433388 h 273"/>
              <a:gd name="T6" fmla="*/ 0 60000 65536"/>
              <a:gd name="T7" fmla="*/ 0 60000 65536"/>
              <a:gd name="T8" fmla="*/ 0 60000 65536"/>
              <a:gd name="T9" fmla="*/ 0 w 159"/>
              <a:gd name="T10" fmla="*/ 0 h 273"/>
              <a:gd name="T11" fmla="*/ 159 w 159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" h="273">
                <a:moveTo>
                  <a:pt x="0" y="0"/>
                </a:moveTo>
                <a:cubicBezTo>
                  <a:pt x="56" y="23"/>
                  <a:pt x="113" y="46"/>
                  <a:pt x="136" y="91"/>
                </a:cubicBezTo>
                <a:cubicBezTo>
                  <a:pt x="159" y="136"/>
                  <a:pt x="136" y="243"/>
                  <a:pt x="136" y="273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9" name="Freeform 19"/>
          <p:cNvSpPr>
            <a:spLocks/>
          </p:cNvSpPr>
          <p:nvPr/>
        </p:nvSpPr>
        <p:spPr bwMode="auto">
          <a:xfrm rot="-7887314">
            <a:off x="8671242" y="2104708"/>
            <a:ext cx="440056" cy="307341"/>
          </a:xfrm>
          <a:custGeom>
            <a:avLst/>
            <a:gdLst>
              <a:gd name="T0" fmla="*/ 0 w 272"/>
              <a:gd name="T1" fmla="*/ 0 h 159"/>
              <a:gd name="T2" fmla="*/ 122687 w 272"/>
              <a:gd name="T3" fmla="*/ 164302 h 159"/>
              <a:gd name="T4" fmla="*/ 366713 w 272"/>
              <a:gd name="T5" fmla="*/ 164302 h 159"/>
              <a:gd name="T6" fmla="*/ 0 60000 65536"/>
              <a:gd name="T7" fmla="*/ 0 60000 65536"/>
              <a:gd name="T8" fmla="*/ 0 60000 65536"/>
              <a:gd name="T9" fmla="*/ 0 w 272"/>
              <a:gd name="T10" fmla="*/ 0 h 159"/>
              <a:gd name="T11" fmla="*/ 272 w 27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59">
                <a:moveTo>
                  <a:pt x="0" y="0"/>
                </a:moveTo>
                <a:cubicBezTo>
                  <a:pt x="23" y="56"/>
                  <a:pt x="46" y="113"/>
                  <a:pt x="91" y="136"/>
                </a:cubicBezTo>
                <a:cubicBezTo>
                  <a:pt x="136" y="159"/>
                  <a:pt x="242" y="136"/>
                  <a:pt x="272" y="136"/>
                </a:cubicBezTo>
              </a:path>
            </a:pathLst>
          </a:custGeom>
          <a:noFill/>
          <a:ln w="57150">
            <a:solidFill>
              <a:srgbClr val="33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108257"/>
            <a:ext cx="2184419" cy="66345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sp>
        <p:nvSpPr>
          <p:cNvPr id="20501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3212" y="7158490"/>
            <a:ext cx="1038859" cy="77914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8928101" y="1868806"/>
            <a:ext cx="797596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54</a:t>
            </a:r>
            <a:r>
              <a:rPr lang="ru-RU" sz="28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4" name="Oval 24"/>
          <p:cNvSpPr>
            <a:spLocks noChangeArrowheads="1"/>
          </p:cNvSpPr>
          <p:nvPr/>
        </p:nvSpPr>
        <p:spPr bwMode="auto">
          <a:xfrm>
            <a:off x="5588000" y="4459606"/>
            <a:ext cx="2763520" cy="779144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lIns="130622" tIns="65311" rIns="130622" bIns="65311" anchor="ctr">
            <a:flatTx/>
          </a:bodyPr>
          <a:lstStyle/>
          <a:p>
            <a:pPr algn="ctr">
              <a:defRPr/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Думай!</a:t>
            </a:r>
            <a:endParaRPr lang="ru-RU" sz="36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5" name="Picture 25" descr="40"/>
          <p:cNvPicPr>
            <a:picLocks noGrp="1" noChangeAspect="1" noChangeArrowheads="1" noCrop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76062" y="3217546"/>
            <a:ext cx="1600200" cy="1154430"/>
          </a:xfrm>
          <a:noFill/>
        </p:spPr>
      </p:pic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1437520" y="6711010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401321" y="3490253"/>
            <a:ext cx="502643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S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8122921" y="4029076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2800" b="1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11348720" y="7484746"/>
            <a:ext cx="563557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20509" name="Text Box 30"/>
          <p:cNvSpPr txBox="1">
            <a:spLocks noChangeArrowheads="1"/>
          </p:cNvSpPr>
          <p:nvPr/>
        </p:nvSpPr>
        <p:spPr bwMode="auto">
          <a:xfrm>
            <a:off x="11348720" y="2819400"/>
            <a:ext cx="542718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5242561" y="3490253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7009760" y="6595705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8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11912277" y="226696"/>
            <a:ext cx="52348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N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13766801" y="2299336"/>
            <a:ext cx="502643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P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4" name="Text Box 35"/>
          <p:cNvSpPr txBox="1">
            <a:spLocks noChangeArrowheads="1"/>
          </p:cNvSpPr>
          <p:nvPr/>
        </p:nvSpPr>
        <p:spPr bwMode="auto">
          <a:xfrm>
            <a:off x="7671204" y="1868805"/>
            <a:ext cx="483407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T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5" name="Text Box 36"/>
          <p:cNvSpPr txBox="1">
            <a:spLocks noChangeArrowheads="1"/>
          </p:cNvSpPr>
          <p:nvPr/>
        </p:nvSpPr>
        <p:spPr bwMode="auto">
          <a:xfrm>
            <a:off x="6738621" y="3057817"/>
            <a:ext cx="483407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L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6" name="Text Box 37"/>
          <p:cNvSpPr txBox="1">
            <a:spLocks noChangeArrowheads="1"/>
          </p:cNvSpPr>
          <p:nvPr/>
        </p:nvSpPr>
        <p:spPr bwMode="auto">
          <a:xfrm>
            <a:off x="4203701" y="809917"/>
            <a:ext cx="483407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F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7" name="Rectangle 38"/>
          <p:cNvSpPr>
            <a:spLocks noChangeArrowheads="1"/>
          </p:cNvSpPr>
          <p:nvPr/>
        </p:nvSpPr>
        <p:spPr bwMode="auto">
          <a:xfrm>
            <a:off x="11348721" y="4892040"/>
            <a:ext cx="1249643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37см</a:t>
            </a:r>
          </a:p>
        </p:txBody>
      </p:sp>
    </p:spTree>
    <p:extLst>
      <p:ext uri="{BB962C8B-B14F-4D97-AF65-F5344CB8AC3E}">
        <p14:creationId xmlns:p14="http://schemas.microsoft.com/office/powerpoint/2010/main" val="1598976072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6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20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2312E-6 L -0.37395 -0.010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8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5400000">
                                      <p:cBhvr>
                                        <p:cTn id="24" dur="20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37395 -0.0104 L -0.00382 0.000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8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4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6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94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68"/>
                  </p:tgtEl>
                </p:cond>
              </p:nextCondLst>
            </p:seq>
          </p:childTnLst>
        </p:cTn>
      </p:par>
    </p:tnLst>
    <p:bldLst>
      <p:bldP spid="194566" grpId="0" animBg="1"/>
      <p:bldP spid="194566" grpId="1" animBg="1"/>
      <p:bldP spid="194566" grpId="2" animBg="1"/>
      <p:bldP spid="194566" grpId="3" animBg="1"/>
      <p:bldP spid="194580" grpId="0" animBg="1"/>
      <p:bldP spid="194584" grpId="0" animBg="1"/>
      <p:bldP spid="194584" grpId="1" animBg="1"/>
      <p:bldP spid="19458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Freeform 3"/>
          <p:cNvSpPr>
            <a:spLocks/>
          </p:cNvSpPr>
          <p:nvPr/>
        </p:nvSpPr>
        <p:spPr bwMode="auto">
          <a:xfrm>
            <a:off x="2210274" y="2997262"/>
            <a:ext cx="6858000" cy="2554604"/>
          </a:xfrm>
          <a:custGeom>
            <a:avLst/>
            <a:gdLst>
              <a:gd name="T0" fmla="*/ 0 w 2700"/>
              <a:gd name="T1" fmla="*/ 0 h 1341"/>
              <a:gd name="T2" fmla="*/ 4286250 w 2700"/>
              <a:gd name="T3" fmla="*/ 20637 h 1341"/>
              <a:gd name="T4" fmla="*/ 3371850 w 2700"/>
              <a:gd name="T5" fmla="*/ 2128837 h 1341"/>
              <a:gd name="T6" fmla="*/ 0 60000 65536"/>
              <a:gd name="T7" fmla="*/ 0 60000 65536"/>
              <a:gd name="T8" fmla="*/ 0 60000 65536"/>
              <a:gd name="T9" fmla="*/ 0 w 2700"/>
              <a:gd name="T10" fmla="*/ 0 h 1341"/>
              <a:gd name="T11" fmla="*/ 2700 w 2700"/>
              <a:gd name="T12" fmla="*/ 1341 h 1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0" h="1341">
                <a:moveTo>
                  <a:pt x="0" y="0"/>
                </a:moveTo>
                <a:lnTo>
                  <a:pt x="2700" y="13"/>
                </a:lnTo>
                <a:lnTo>
                  <a:pt x="2124" y="1341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66" name="Freeform 2"/>
          <p:cNvSpPr>
            <a:spLocks/>
          </p:cNvSpPr>
          <p:nvPr/>
        </p:nvSpPr>
        <p:spPr bwMode="auto">
          <a:xfrm>
            <a:off x="818354" y="2991546"/>
            <a:ext cx="6786880" cy="2590800"/>
          </a:xfrm>
          <a:custGeom>
            <a:avLst/>
            <a:gdLst>
              <a:gd name="T0" fmla="*/ 4216400 w 2672"/>
              <a:gd name="T1" fmla="*/ 2159000 h 1360"/>
              <a:gd name="T2" fmla="*/ 4241800 w 2672"/>
              <a:gd name="T3" fmla="*/ 2159000 h 1360"/>
              <a:gd name="T4" fmla="*/ 0 w 2672"/>
              <a:gd name="T5" fmla="*/ 2159000 h 1360"/>
              <a:gd name="T6" fmla="*/ 863600 w 2672"/>
              <a:gd name="T7" fmla="*/ 0 h 1360"/>
              <a:gd name="T8" fmla="*/ 0 60000 65536"/>
              <a:gd name="T9" fmla="*/ 0 60000 65536"/>
              <a:gd name="T10" fmla="*/ 0 60000 65536"/>
              <a:gd name="T11" fmla="*/ 0 60000 65536"/>
              <a:gd name="T12" fmla="*/ 0 w 2672"/>
              <a:gd name="T13" fmla="*/ 0 h 1360"/>
              <a:gd name="T14" fmla="*/ 2672 w 2672"/>
              <a:gd name="T15" fmla="*/ 1360 h 1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72" h="1360">
                <a:moveTo>
                  <a:pt x="2656" y="1360"/>
                </a:moveTo>
                <a:lnTo>
                  <a:pt x="2672" y="1360"/>
                </a:lnTo>
                <a:lnTo>
                  <a:pt x="0" y="1360"/>
                </a:lnTo>
                <a:lnTo>
                  <a:pt x="544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80" name="Freeform 16"/>
          <p:cNvSpPr>
            <a:spLocks/>
          </p:cNvSpPr>
          <p:nvPr/>
        </p:nvSpPr>
        <p:spPr bwMode="auto">
          <a:xfrm flipV="1">
            <a:off x="812286" y="3013050"/>
            <a:ext cx="8249920" cy="2575012"/>
          </a:xfrm>
          <a:custGeom>
            <a:avLst/>
            <a:gdLst>
              <a:gd name="T0" fmla="*/ 0 w 2128"/>
              <a:gd name="T1" fmla="*/ 0 h 1360"/>
              <a:gd name="T2" fmla="*/ 3378200 w 2128"/>
              <a:gd name="T3" fmla="*/ 2159000 h 1360"/>
              <a:gd name="T4" fmla="*/ 0 60000 65536"/>
              <a:gd name="T5" fmla="*/ 0 60000 65536"/>
              <a:gd name="T6" fmla="*/ 0 w 2128"/>
              <a:gd name="T7" fmla="*/ 0 h 1360"/>
              <a:gd name="T8" fmla="*/ 2128 w 2128"/>
              <a:gd name="T9" fmla="*/ 1360 h 13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28" h="1360">
                <a:moveTo>
                  <a:pt x="0" y="0"/>
                </a:moveTo>
                <a:lnTo>
                  <a:pt x="2128" y="136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1519395" y="2477196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7280115" y="5588062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>
                <a:latin typeface="Arial" pitchFamily="34" charset="0"/>
                <a:cs typeface="Arial" pitchFamily="34" charset="0"/>
              </a:rPr>
              <a:t>D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9124155" y="2650552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grpSp>
        <p:nvGrpSpPr>
          <p:cNvPr id="3083" name="Group 9"/>
          <p:cNvGrpSpPr>
            <a:grpSpLocks/>
          </p:cNvGrpSpPr>
          <p:nvPr/>
        </p:nvGrpSpPr>
        <p:grpSpPr bwMode="auto">
          <a:xfrm rot="18579727" flipV="1">
            <a:off x="3991449" y="5393752"/>
            <a:ext cx="308610" cy="426720"/>
            <a:chOff x="2912" y="1525"/>
            <a:chExt cx="162" cy="168"/>
          </a:xfrm>
        </p:grpSpPr>
        <p:sp>
          <p:nvSpPr>
            <p:cNvPr id="3093" name="Freeform 10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85" name="Line 21"/>
          <p:cNvSpPr>
            <a:spLocks noChangeShapeType="1"/>
          </p:cNvSpPr>
          <p:nvPr/>
        </p:nvSpPr>
        <p:spPr bwMode="auto">
          <a:xfrm>
            <a:off x="1405095" y="4119306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86" name="Freeform 22"/>
          <p:cNvSpPr>
            <a:spLocks/>
          </p:cNvSpPr>
          <p:nvPr/>
        </p:nvSpPr>
        <p:spPr bwMode="auto">
          <a:xfrm rot="20425507">
            <a:off x="4285456" y="4239135"/>
            <a:ext cx="894080" cy="335280"/>
          </a:xfrm>
          <a:custGeom>
            <a:avLst/>
            <a:gdLst>
              <a:gd name="T0" fmla="*/ 0 w 352"/>
              <a:gd name="T1" fmla="*/ 279400 h 176"/>
              <a:gd name="T2" fmla="*/ 177800 w 352"/>
              <a:gd name="T3" fmla="*/ 0 h 176"/>
              <a:gd name="T4" fmla="*/ 406400 w 352"/>
              <a:gd name="T5" fmla="*/ 279400 h 176"/>
              <a:gd name="T6" fmla="*/ 558800 w 352"/>
              <a:gd name="T7" fmla="*/ 0 h 17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176"/>
              <a:gd name="T14" fmla="*/ 352 w 352"/>
              <a:gd name="T15" fmla="*/ 176 h 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176">
                <a:moveTo>
                  <a:pt x="0" y="176"/>
                </a:moveTo>
                <a:cubicBezTo>
                  <a:pt x="19" y="149"/>
                  <a:pt x="69" y="0"/>
                  <a:pt x="112" y="0"/>
                </a:cubicBezTo>
                <a:cubicBezTo>
                  <a:pt x="155" y="0"/>
                  <a:pt x="216" y="176"/>
                  <a:pt x="256" y="176"/>
                </a:cubicBezTo>
                <a:cubicBezTo>
                  <a:pt x="296" y="176"/>
                  <a:pt x="332" y="37"/>
                  <a:pt x="352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Line 23"/>
          <p:cNvSpPr>
            <a:spLocks noChangeShapeType="1"/>
          </p:cNvSpPr>
          <p:nvPr/>
        </p:nvSpPr>
        <p:spPr bwMode="auto">
          <a:xfrm>
            <a:off x="8244414" y="4099049"/>
            <a:ext cx="345440" cy="1733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88" name="Group 24"/>
          <p:cNvGrpSpPr>
            <a:grpSpLocks/>
          </p:cNvGrpSpPr>
          <p:nvPr/>
        </p:nvGrpSpPr>
        <p:grpSpPr bwMode="auto">
          <a:xfrm rot="18579727" flipV="1">
            <a:off x="5380830" y="2764852"/>
            <a:ext cx="308610" cy="426720"/>
            <a:chOff x="2912" y="1525"/>
            <a:chExt cx="162" cy="168"/>
          </a:xfrm>
        </p:grpSpPr>
        <p:sp>
          <p:nvSpPr>
            <p:cNvPr id="3090" name="Freeform 25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Freeform 26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251935" y="5588062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8731316" y="5245114"/>
            <a:ext cx="547124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АС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ая сторона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8798198" y="4542678"/>
            <a:ext cx="54158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BC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05002" y="6777500"/>
            <a:ext cx="1174628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ССС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9068274" y="1013579"/>
            <a:ext cx="423674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Д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оказательство: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591281" y="1791301"/>
            <a:ext cx="665375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А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767206" y="3756101"/>
            <a:ext cx="547782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AB=CD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3180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28" y="812840"/>
            <a:ext cx="9837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3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По данным на рисунке 3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докажите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что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ABC=</a:t>
            </a:r>
            <a:r>
              <a:rPr lang="ru-RU" sz="3600" b="1" dirty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CDA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43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21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86" grpId="0" animBg="1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11324</TotalTime>
  <Words>645</Words>
  <Application>Microsoft Office PowerPoint</Application>
  <PresentationFormat>Произвольный</PresentationFormat>
  <Paragraphs>183</Paragraphs>
  <Slides>12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803</cp:revision>
  <dcterms:created xsi:type="dcterms:W3CDTF">2020-04-09T07:32:19Z</dcterms:created>
  <dcterms:modified xsi:type="dcterms:W3CDTF">2021-02-18T17:31:32Z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