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511" r:id="rId2"/>
    <p:sldId id="405" r:id="rId3"/>
    <p:sldId id="528" r:id="rId4"/>
    <p:sldId id="524" r:id="rId5"/>
    <p:sldId id="525" r:id="rId6"/>
    <p:sldId id="529" r:id="rId7"/>
    <p:sldId id="526" r:id="rId8"/>
    <p:sldId id="527" r:id="rId9"/>
    <p:sldId id="521" r:id="rId10"/>
    <p:sldId id="404" r:id="rId11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28"/>
            <p14:sldId id="524"/>
            <p14:sldId id="525"/>
            <p14:sldId id="529"/>
            <p14:sldId id="526"/>
            <p14:sldId id="527"/>
            <p14:sldId id="521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B1EB21"/>
    <a:srgbClr val="FF6B6B"/>
    <a:srgbClr val="FF99FF"/>
    <a:srgbClr val="65F913"/>
    <a:srgbClr val="CCFFFF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51B4D-108F-49A7-9752-370E25E02E31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DAF7D-8E55-4880-9486-7B526A4190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919995"/>
      </p:ext>
    </p:extLst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667000" y="3277961"/>
            <a:ext cx="7239000" cy="413403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48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</a:p>
          <a:p>
            <a:pPr marL="42966">
              <a:spcBef>
                <a:spcPts val="257"/>
              </a:spcBef>
            </a:pP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Свойства </a:t>
            </a:r>
            <a:r>
              <a:rPr lang="uz-Cyrl-UZ" sz="5400" b="1" smtClean="0">
                <a:solidFill>
                  <a:srgbClr val="002060"/>
                </a:solidFill>
                <a:latin typeface="Arial"/>
                <a:cs typeface="Arial"/>
              </a:rPr>
              <a:t>серединного перпендикуляра       </a:t>
            </a: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к отрезку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200" y="3355569"/>
            <a:ext cx="4395600" cy="4112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19300" y="7152382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447800" y="1498325"/>
            <a:ext cx="11582400" cy="2917554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2, 3 (стр.67).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Блок-схема: несколько документов 19"/>
          <p:cNvSpPr/>
          <p:nvPr/>
        </p:nvSpPr>
        <p:spPr>
          <a:xfrm>
            <a:off x="1295400" y="12192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21" name="Блок-схема: несколько документов 20"/>
          <p:cNvSpPr/>
          <p:nvPr/>
        </p:nvSpPr>
        <p:spPr>
          <a:xfrm>
            <a:off x="8000999" y="1447800"/>
            <a:ext cx="5314341" cy="2971800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Свойства серединного перпендикуляра к отрезку</a:t>
            </a:r>
            <a:endParaRPr lang="uz-Latn-UZ" sz="4000" dirty="0"/>
          </a:p>
        </p:txBody>
      </p:sp>
      <p:sp>
        <p:nvSpPr>
          <p:cNvPr id="22" name="Блок-схема: несколько документов 21"/>
          <p:cNvSpPr/>
          <p:nvPr/>
        </p:nvSpPr>
        <p:spPr>
          <a:xfrm>
            <a:off x="3121447" y="44196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несколько документов 22"/>
          <p:cNvSpPr/>
          <p:nvPr/>
        </p:nvSpPr>
        <p:spPr>
          <a:xfrm>
            <a:off x="8915400" y="49530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utoShape 17"/>
          <p:cNvSpPr>
            <a:spLocks noChangeArrowheads="1"/>
          </p:cNvSpPr>
          <p:nvPr/>
        </p:nvSpPr>
        <p:spPr bwMode="auto">
          <a:xfrm rot="3287033" flipV="1">
            <a:off x="1093339" y="2849413"/>
            <a:ext cx="3511080" cy="1317300"/>
          </a:xfrm>
          <a:prstGeom prst="triangle">
            <a:avLst>
              <a:gd name="adj" fmla="val 51685"/>
            </a:avLst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23850" y="4581525"/>
            <a:ext cx="4443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A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356100" y="4437063"/>
            <a:ext cx="4844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M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2124075" y="4005263"/>
            <a:ext cx="4443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K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339975" y="1341438"/>
            <a:ext cx="4443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B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AutoShape 17"/>
          <p:cNvSpPr>
            <a:spLocks noChangeArrowheads="1"/>
          </p:cNvSpPr>
          <p:nvPr/>
        </p:nvSpPr>
        <p:spPr bwMode="auto">
          <a:xfrm rot="7525429">
            <a:off x="98323" y="2886589"/>
            <a:ext cx="3511080" cy="1257764"/>
          </a:xfrm>
          <a:prstGeom prst="triangle">
            <a:avLst>
              <a:gd name="adj" fmla="val 51685"/>
            </a:avLst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Line 19"/>
          <p:cNvSpPr>
            <a:spLocks noChangeShapeType="1"/>
          </p:cNvSpPr>
          <p:nvPr/>
        </p:nvSpPr>
        <p:spPr bwMode="auto">
          <a:xfrm flipH="1">
            <a:off x="3203575" y="2924175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3276600" y="414972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>
            <a:off x="3348038" y="414972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AutoShape 22"/>
          <p:cNvSpPr>
            <a:spLocks noChangeArrowheads="1"/>
          </p:cNvSpPr>
          <p:nvPr/>
        </p:nvSpPr>
        <p:spPr bwMode="auto">
          <a:xfrm rot="7550268">
            <a:off x="1654969" y="2910682"/>
            <a:ext cx="3527425" cy="1284287"/>
          </a:xfrm>
          <a:prstGeom prst="triangle">
            <a:avLst>
              <a:gd name="adj" fmla="val 49819"/>
            </a:avLst>
          </a:prstGeom>
          <a:gradFill rotWithShape="1">
            <a:gsLst>
              <a:gs pos="0">
                <a:srgbClr val="66FFFF"/>
              </a:gs>
              <a:gs pos="50000">
                <a:srgbClr val="66CCFF"/>
              </a:gs>
              <a:gs pos="100000">
                <a:srgbClr val="66FFFF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ine 23"/>
          <p:cNvSpPr>
            <a:spLocks noChangeShapeType="1"/>
          </p:cNvSpPr>
          <p:nvPr/>
        </p:nvSpPr>
        <p:spPr bwMode="auto">
          <a:xfrm>
            <a:off x="1258888" y="3068638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reeform 24"/>
          <p:cNvSpPr>
            <a:spLocks/>
          </p:cNvSpPr>
          <p:nvPr/>
        </p:nvSpPr>
        <p:spPr bwMode="auto">
          <a:xfrm>
            <a:off x="2268538" y="2636838"/>
            <a:ext cx="215900" cy="504825"/>
          </a:xfrm>
          <a:custGeom>
            <a:avLst/>
            <a:gdLst>
              <a:gd name="T0" fmla="*/ 11994 w 144"/>
              <a:gd name="T1" fmla="*/ 0 h 499"/>
              <a:gd name="T2" fmla="*/ 215900 w 144"/>
              <a:gd name="T3" fmla="*/ 183113 h 499"/>
              <a:gd name="T4" fmla="*/ 11994 w 144"/>
              <a:gd name="T5" fmla="*/ 320700 h 499"/>
              <a:gd name="T6" fmla="*/ 146932 w 144"/>
              <a:gd name="T7" fmla="*/ 504825 h 499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99"/>
              <a:gd name="T14" fmla="*/ 144 w 144"/>
              <a:gd name="T15" fmla="*/ 499 h 4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99">
                <a:moveTo>
                  <a:pt x="8" y="0"/>
                </a:moveTo>
                <a:cubicBezTo>
                  <a:pt x="76" y="64"/>
                  <a:pt x="144" y="128"/>
                  <a:pt x="144" y="181"/>
                </a:cubicBezTo>
                <a:cubicBezTo>
                  <a:pt x="144" y="234"/>
                  <a:pt x="16" y="264"/>
                  <a:pt x="8" y="317"/>
                </a:cubicBezTo>
                <a:cubicBezTo>
                  <a:pt x="0" y="370"/>
                  <a:pt x="83" y="469"/>
                  <a:pt x="98" y="499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Line 25"/>
          <p:cNvSpPr>
            <a:spLocks noChangeShapeType="1"/>
          </p:cNvSpPr>
          <p:nvPr/>
        </p:nvSpPr>
        <p:spPr bwMode="auto">
          <a:xfrm>
            <a:off x="1476375" y="414972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Line 26"/>
          <p:cNvSpPr>
            <a:spLocks noChangeShapeType="1"/>
          </p:cNvSpPr>
          <p:nvPr/>
        </p:nvSpPr>
        <p:spPr bwMode="auto">
          <a:xfrm>
            <a:off x="1403350" y="414972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172200" y="59887"/>
            <a:ext cx="201343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90600" y="679357"/>
            <a:ext cx="120477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данным на рисунке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докажите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что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ABК=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МВК.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8008652" y="1603048"/>
            <a:ext cx="423674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Д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оказательство: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6651266" y="2293890"/>
            <a:ext cx="6602454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△МВК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28"/>
          <p:cNvSpPr txBox="1">
            <a:spLocks noChangeArrowheads="1"/>
          </p:cNvSpPr>
          <p:nvPr/>
        </p:nvSpPr>
        <p:spPr bwMode="auto">
          <a:xfrm>
            <a:off x="7391400" y="4559219"/>
            <a:ext cx="543142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ВК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ая сторона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7458282" y="3856783"/>
            <a:ext cx="53816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АК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МК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7427290" y="3070206"/>
            <a:ext cx="547782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МВ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299060" y="6096365"/>
            <a:ext cx="11746280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ССС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АВК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МВК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64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96296E-6 L -0.10872 0.0034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36" y="174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0" grpId="2" animBg="1"/>
      <p:bldP spid="32" grpId="0" animBg="1"/>
      <p:bldP spid="41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47064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>
                <a:latin typeface="+mn-lt"/>
                <a:cs typeface="Times New Roman" pitchFamily="18" charset="0"/>
              </a:rPr>
              <a:t>Серединный перпендикуляр </a:t>
            </a:r>
            <a:r>
              <a:rPr lang="ru-RU" sz="3900" i="1" dirty="0">
                <a:latin typeface="+mn-lt"/>
                <a:cs typeface="Times New Roman" pitchFamily="18" charset="0"/>
              </a:rPr>
              <a:t/>
            </a:r>
            <a:br>
              <a:rPr lang="ru-RU" sz="3900" i="1" dirty="0">
                <a:latin typeface="+mn-lt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98830" y="1219200"/>
            <a:ext cx="13144499" cy="1701558"/>
          </a:xfrm>
          <a:prstGeom prst="rect">
            <a:avLst/>
          </a:prstGeom>
        </p:spPr>
        <p:txBody>
          <a:bodyPr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Серединным перпендикуляром 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отрезку называется прямая, проходящая через середину данного отрезка и перпендикулярная к нему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57801" y="6943726"/>
            <a:ext cx="617220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i="1" dirty="0" err="1"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3600" b="1" dirty="0" err="1">
                <a:latin typeface="+mj-lt"/>
                <a:cs typeface="Times New Roman" pitchFamily="18" charset="0"/>
                <a:sym typeface="Symbol" pitchFamily="18" charset="2"/>
              </a:rPr>
              <a:t></a:t>
            </a:r>
            <a:r>
              <a:rPr lang="ru-RU" sz="3600" b="1" dirty="0" err="1" smtClean="0">
                <a:latin typeface="+mj-lt"/>
                <a:cs typeface="Times New Roman" pitchFamily="18" charset="0"/>
                <a:sym typeface="Symbol" pitchFamily="18" charset="2"/>
              </a:rPr>
              <a:t>АВ</a:t>
            </a:r>
            <a:r>
              <a:rPr lang="ru-RU" sz="3600" b="1" dirty="0" smtClean="0">
                <a:latin typeface="+mj-lt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3600" b="1" dirty="0">
                <a:latin typeface="+mj-lt"/>
                <a:cs typeface="Times New Roman" pitchFamily="18" charset="0"/>
                <a:sym typeface="Symbol" pitchFamily="18" charset="2"/>
              </a:rPr>
              <a:t>и </a:t>
            </a:r>
            <a:r>
              <a:rPr lang="ru-RU" sz="3600" b="1" dirty="0" smtClean="0">
                <a:latin typeface="+mj-lt"/>
                <a:cs typeface="Times New Roman" pitchFamily="18" charset="0"/>
                <a:sym typeface="Symbol" pitchFamily="18" charset="2"/>
              </a:rPr>
              <a:t> АО=ВО </a:t>
            </a:r>
            <a:r>
              <a:rPr lang="ru-RU" sz="3600" b="1" dirty="0" smtClean="0">
                <a:latin typeface="Cambria Math"/>
                <a:ea typeface="Cambria Math"/>
                <a:cs typeface="Times New Roman" pitchFamily="18" charset="0"/>
                <a:sym typeface="Symbol" pitchFamily="18" charset="2"/>
              </a:rPr>
              <a:t> (</a:t>
            </a:r>
            <a:r>
              <a:rPr lang="ru-RU" sz="3600" b="1" dirty="0">
                <a:latin typeface="+mj-lt"/>
                <a:cs typeface="Times New Roman" pitchFamily="18" charset="0"/>
                <a:sym typeface="Symbol" pitchFamily="18" charset="2"/>
              </a:rPr>
              <a:t>О</a:t>
            </a:r>
            <a:r>
              <a:rPr lang="ru-RU" sz="3600" b="1" dirty="0" smtClean="0">
                <a:latin typeface="Cambria Math"/>
                <a:ea typeface="Cambria Math"/>
                <a:cs typeface="Times New Roman" pitchFamily="18" charset="0"/>
                <a:sym typeface="Symbol" pitchFamily="18" charset="2"/>
              </a:rPr>
              <a:t>∊АВ )</a:t>
            </a:r>
            <a:endParaRPr lang="ru-RU" sz="3600" b="1" dirty="0">
              <a:latin typeface="+mj-lt"/>
              <a:cs typeface="Times New Roman" pitchFamily="18" charset="0"/>
            </a:endParaRPr>
          </a:p>
        </p:txBody>
      </p:sp>
      <p:grpSp>
        <p:nvGrpSpPr>
          <p:cNvPr id="4" name="Группа 22"/>
          <p:cNvGrpSpPr>
            <a:grpSpLocks/>
          </p:cNvGrpSpPr>
          <p:nvPr/>
        </p:nvGrpSpPr>
        <p:grpSpPr bwMode="auto">
          <a:xfrm>
            <a:off x="3200400" y="3352801"/>
            <a:ext cx="8136975" cy="3076577"/>
            <a:chOff x="2143108" y="2793996"/>
            <a:chExt cx="5086139" cy="2563814"/>
          </a:xfrm>
        </p:grpSpPr>
        <p:grpSp>
          <p:nvGrpSpPr>
            <p:cNvPr id="10246" name="Группа 21"/>
            <p:cNvGrpSpPr>
              <a:grpSpLocks/>
            </p:cNvGrpSpPr>
            <p:nvPr/>
          </p:nvGrpSpPr>
          <p:grpSpPr bwMode="auto">
            <a:xfrm>
              <a:off x="2143108" y="2793996"/>
              <a:ext cx="5086139" cy="2563814"/>
              <a:chOff x="2000232" y="3008309"/>
              <a:chExt cx="5086707" cy="2563832"/>
            </a:xfrm>
          </p:grpSpPr>
          <p:sp>
            <p:nvSpPr>
              <p:cNvPr id="10248" name="TextBox 16"/>
              <p:cNvSpPr txBox="1">
                <a:spLocks noChangeArrowheads="1"/>
              </p:cNvSpPr>
              <p:nvPr/>
            </p:nvSpPr>
            <p:spPr bwMode="auto">
              <a:xfrm>
                <a:off x="2000232" y="4643457"/>
                <a:ext cx="314858" cy="602733"/>
              </a:xfrm>
              <a:prstGeom prst="rect">
                <a:avLst/>
              </a:prstGeom>
              <a:noFill/>
              <a:ln w="571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A</a:t>
                </a:r>
                <a:endParaRPr lang="ru-RU" b="1"/>
              </a:p>
            </p:txBody>
          </p:sp>
          <p:grpSp>
            <p:nvGrpSpPr>
              <p:cNvPr id="10249" name="Группа 20"/>
              <p:cNvGrpSpPr>
                <a:grpSpLocks/>
              </p:cNvGrpSpPr>
              <p:nvPr/>
            </p:nvGrpSpPr>
            <p:grpSpPr bwMode="auto">
              <a:xfrm>
                <a:off x="2428950" y="3008309"/>
                <a:ext cx="4657989" cy="2563832"/>
                <a:chOff x="2428950" y="3008309"/>
                <a:chExt cx="4657989" cy="2563832"/>
              </a:xfrm>
            </p:grpSpPr>
            <p:sp>
              <p:nvSpPr>
                <p:cNvPr id="10250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4607470" y="3008309"/>
                  <a:ext cx="288804" cy="602733"/>
                </a:xfrm>
                <a:prstGeom prst="rect">
                  <a:avLst/>
                </a:prstGeom>
                <a:noFill/>
                <a:ln w="57150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 i="1"/>
                    <a:t>a</a:t>
                  </a:r>
                  <a:endParaRPr lang="ru-RU" b="1" i="1"/>
                </a:p>
              </p:txBody>
            </p:sp>
            <p:grpSp>
              <p:nvGrpSpPr>
                <p:cNvPr id="10251" name="Группа 19"/>
                <p:cNvGrpSpPr>
                  <a:grpSpLocks/>
                </p:cNvGrpSpPr>
                <p:nvPr/>
              </p:nvGrpSpPr>
              <p:grpSpPr bwMode="auto">
                <a:xfrm>
                  <a:off x="2428950" y="3008309"/>
                  <a:ext cx="4657989" cy="2563832"/>
                  <a:chOff x="2428950" y="3008309"/>
                  <a:chExt cx="4657989" cy="2563832"/>
                </a:xfrm>
              </p:grpSpPr>
              <p:grpSp>
                <p:nvGrpSpPr>
                  <p:cNvPr id="10252" name="Группа 18"/>
                  <p:cNvGrpSpPr>
                    <a:grpSpLocks/>
                  </p:cNvGrpSpPr>
                  <p:nvPr/>
                </p:nvGrpSpPr>
                <p:grpSpPr bwMode="auto">
                  <a:xfrm>
                    <a:off x="2428950" y="3008309"/>
                    <a:ext cx="4357040" cy="2563832"/>
                    <a:chOff x="2428950" y="3008309"/>
                    <a:chExt cx="4357040" cy="2563832"/>
                  </a:xfrm>
                </p:grpSpPr>
                <p:sp>
                  <p:nvSpPr>
                    <p:cNvPr id="8" name="Прямоугольник 7"/>
                    <p:cNvSpPr/>
                    <p:nvPr/>
                  </p:nvSpPr>
                  <p:spPr>
                    <a:xfrm>
                      <a:off x="4572537" y="4643445"/>
                      <a:ext cx="214359" cy="200026"/>
                    </a:xfrm>
                    <a:prstGeom prst="rect">
                      <a:avLst/>
                    </a:prstGeom>
                    <a:ln w="57150"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/>
                    </a:p>
                  </p:txBody>
                </p:sp>
                <p:cxnSp>
                  <p:nvCxnSpPr>
                    <p:cNvPr id="5" name="Прямая соединительная линия 4"/>
                    <p:cNvCxnSpPr/>
                    <p:nvPr/>
                  </p:nvCxnSpPr>
                  <p:spPr>
                    <a:xfrm>
                      <a:off x="2428950" y="4857760"/>
                      <a:ext cx="4357040" cy="0"/>
                    </a:xfrm>
                    <a:prstGeom prst="line">
                      <a:avLst/>
                    </a:prstGeom>
                    <a:ln w="57150"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Прямая соединительная линия 6"/>
                    <p:cNvCxnSpPr/>
                    <p:nvPr/>
                  </p:nvCxnSpPr>
                  <p:spPr>
                    <a:xfrm>
                      <a:off x="4572537" y="3008309"/>
                      <a:ext cx="1" cy="2563832"/>
                    </a:xfrm>
                    <a:prstGeom prst="line">
                      <a:avLst/>
                    </a:prstGeom>
                    <a:ln w="571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Прямая соединительная линия 9"/>
                    <p:cNvCxnSpPr/>
                    <p:nvPr/>
                  </p:nvCxnSpPr>
                  <p:spPr>
                    <a:xfrm rot="5400000">
                      <a:off x="3286400" y="4857760"/>
                      <a:ext cx="142876" cy="0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" name="Прямая соединительная линия 10"/>
                    <p:cNvCxnSpPr/>
                    <p:nvPr/>
                  </p:nvCxnSpPr>
                  <p:spPr>
                    <a:xfrm rot="5400000">
                      <a:off x="5572893" y="4857760"/>
                      <a:ext cx="142876" cy="0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253" name="Text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787113" y="4643457"/>
                    <a:ext cx="299826" cy="602733"/>
                  </a:xfrm>
                  <a:prstGeom prst="rect">
                    <a:avLst/>
                  </a:prstGeom>
                  <a:noFill/>
                  <a:ln w="57150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/>
                      <a:t>B</a:t>
                    </a:r>
                    <a:endParaRPr lang="ru-RU" b="1"/>
                  </a:p>
                </p:txBody>
              </p:sp>
            </p:grpSp>
          </p:grpSp>
        </p:grpSp>
        <p:sp>
          <p:nvSpPr>
            <p:cNvPr id="10247" name="TextBox 26"/>
            <p:cNvSpPr txBox="1">
              <a:spLocks noChangeArrowheads="1"/>
            </p:cNvSpPr>
            <p:nvPr/>
          </p:nvSpPr>
          <p:spPr bwMode="auto">
            <a:xfrm>
              <a:off x="4357464" y="4643438"/>
              <a:ext cx="337868" cy="60272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O</a:t>
              </a:r>
              <a:endParaRPr lang="ru-RU" b="1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4056094" y="381000"/>
            <a:ext cx="6917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Серединный перпендикуляр </a:t>
            </a:r>
            <a:endParaRPr lang="uz-Latn-UZ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84966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707886"/>
          </a:xfrm>
        </p:spPr>
        <p:txBody>
          <a:bodyPr/>
          <a:lstStyle/>
          <a:p>
            <a:pPr algn="l">
              <a:defRPr/>
            </a:pPr>
            <a:r>
              <a:rPr lang="ru-RU" sz="4600" i="1" dirty="0">
                <a:cs typeface="Times New Roman" pitchFamily="18" charset="0"/>
              </a:rPr>
              <a:t>Теорема:</a:t>
            </a:r>
            <a:endParaRPr lang="ru-RU" sz="46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1050871"/>
            <a:ext cx="14058949" cy="117833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Каждая точка серединного перпендикуляра к отрезку </a:t>
            </a:r>
            <a:r>
              <a:rPr lang="ru-RU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находится на равных расстояниях от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концов этого отрезка.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826018" y="2970277"/>
            <a:ext cx="7696214" cy="274799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С- 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произвольная точка  </a:t>
            </a:r>
            <a:r>
              <a:rPr lang="ru-RU" sz="3400" b="1" i="1" dirty="0">
                <a:cs typeface="Arial" pitchFamily="34" charset="0"/>
              </a:rPr>
              <a:t>а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, </a:t>
            </a:r>
            <a:endParaRPr lang="en-US" sz="34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400" b="1" i="1" dirty="0">
                <a:cs typeface="Arial" pitchFamily="34" charset="0"/>
              </a:rPr>
              <a:t>а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-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 серединный 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перпендикуляр</a:t>
            </a:r>
          </a:p>
          <a:p>
            <a:pPr>
              <a:defRPr/>
            </a:pP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отрезку АВ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.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Доказать: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 </a:t>
            </a:r>
            <a:endParaRPr lang="en-US" sz="34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АС=ВС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17"/>
          <p:cNvGrpSpPr>
            <a:grpSpLocks/>
          </p:cNvGrpSpPr>
          <p:nvPr/>
        </p:nvGrpSpPr>
        <p:grpSpPr bwMode="auto">
          <a:xfrm>
            <a:off x="722913" y="2416903"/>
            <a:ext cx="4300167" cy="5314950"/>
            <a:chOff x="422497" y="2071688"/>
            <a:chExt cx="2687605" cy="4429125"/>
          </a:xfrm>
        </p:grpSpPr>
        <p:grpSp>
          <p:nvGrpSpPr>
            <p:cNvPr id="11270" name="Группа 21"/>
            <p:cNvGrpSpPr>
              <a:grpSpLocks/>
            </p:cNvGrpSpPr>
            <p:nvPr/>
          </p:nvGrpSpPr>
          <p:grpSpPr bwMode="auto">
            <a:xfrm rot="10800000" flipV="1">
              <a:off x="422497" y="2071688"/>
              <a:ext cx="2687605" cy="4429125"/>
              <a:chOff x="318869" y="2287579"/>
              <a:chExt cx="2687619" cy="3571875"/>
            </a:xfrm>
          </p:grpSpPr>
          <p:grpSp>
            <p:nvGrpSpPr>
              <p:cNvPr id="11272" name="Группа 16"/>
              <p:cNvGrpSpPr>
                <a:grpSpLocks/>
              </p:cNvGrpSpPr>
              <p:nvPr/>
            </p:nvGrpSpPr>
            <p:grpSpPr bwMode="auto">
              <a:xfrm>
                <a:off x="318869" y="2287579"/>
                <a:ext cx="2687619" cy="3571875"/>
                <a:chOff x="390308" y="1501761"/>
                <a:chExt cx="2687638" cy="3571107"/>
              </a:xfrm>
            </p:grpSpPr>
            <p:sp>
              <p:nvSpPr>
                <p:cNvPr id="7" name="Прямоугольник 6"/>
                <p:cNvSpPr/>
                <p:nvPr/>
              </p:nvSpPr>
              <p:spPr>
                <a:xfrm>
                  <a:off x="1535149" y="3858852"/>
                  <a:ext cx="214315" cy="213755"/>
                </a:xfrm>
                <a:prstGeom prst="rect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cxnSp>
              <p:nvCxnSpPr>
                <p:cNvPr id="8" name="Прямая соединительная линия 7"/>
                <p:cNvCxnSpPr/>
                <p:nvPr/>
              </p:nvCxnSpPr>
              <p:spPr>
                <a:xfrm rot="5400000">
                  <a:off x="999865" y="4071934"/>
                  <a:ext cx="14335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rot="5400000">
                  <a:off x="2142880" y="4071934"/>
                  <a:ext cx="14335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TextBox 10"/>
                <p:cNvSpPr txBox="1">
                  <a:spLocks noChangeArrowheads="1"/>
                </p:cNvSpPr>
                <p:nvPr/>
              </p:nvSpPr>
              <p:spPr bwMode="auto">
                <a:xfrm>
                  <a:off x="2720753" y="4072607"/>
                  <a:ext cx="357193" cy="413589"/>
                </a:xfrm>
                <a:prstGeom prst="rect">
                  <a:avLst/>
                </a:prstGeom>
                <a:noFill/>
                <a:ln w="57150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3400" b="1" dirty="0">
                      <a:latin typeface="Arial" pitchFamily="34" charset="0"/>
                      <a:cs typeface="Arial" pitchFamily="34" charset="0"/>
                    </a:rPr>
                    <a:t>А</a:t>
                  </a:r>
                </a:p>
              </p:txBody>
            </p:sp>
            <p:sp>
              <p:nvSpPr>
                <p:cNvPr id="13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390308" y="4059198"/>
                  <a:ext cx="333380" cy="413589"/>
                </a:xfrm>
                <a:prstGeom prst="rect">
                  <a:avLst/>
                </a:prstGeom>
                <a:noFill/>
                <a:ln w="57150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defRPr/>
                  </a:pPr>
                  <a:r>
                    <a:rPr lang="en-US" sz="3400" b="1" dirty="0">
                      <a:latin typeface="Arial" pitchFamily="34" charset="0"/>
                      <a:cs typeface="Arial" pitchFamily="34" charset="0"/>
                    </a:rPr>
                    <a:t>B</a:t>
                  </a:r>
                  <a:endParaRPr lang="ru-RU" sz="34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6" name="Прямая соединительная линия 5"/>
                <p:cNvCxnSpPr/>
                <p:nvPr/>
              </p:nvCxnSpPr>
              <p:spPr>
                <a:xfrm rot="5400000">
                  <a:off x="-34502" y="3285727"/>
                  <a:ext cx="3571107" cy="3175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" name="TextBox 20"/>
              <p:cNvSpPr txBox="1"/>
              <p:nvPr/>
            </p:nvSpPr>
            <p:spPr>
              <a:xfrm>
                <a:off x="1675047" y="4880149"/>
                <a:ext cx="327816" cy="413678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400" b="1" dirty="0"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34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TextBox 12"/>
            <p:cNvSpPr txBox="1">
              <a:spLocks noChangeArrowheads="1"/>
            </p:cNvSpPr>
            <p:nvPr/>
          </p:nvSpPr>
          <p:spPr bwMode="auto">
            <a:xfrm rot="10800000" flipV="1">
              <a:off x="1785938" y="2173189"/>
              <a:ext cx="428625" cy="512961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400" b="1" i="1" dirty="0"/>
                <a:t>a</a:t>
              </a:r>
              <a:r>
                <a:rPr lang="ru-RU" sz="3400" b="1" i="1" dirty="0">
                  <a:cs typeface="Times New Roman" pitchFamily="18" charset="0"/>
                </a:rPr>
                <a:t> </a:t>
              </a:r>
              <a:endParaRPr lang="ru-RU" sz="3400" b="1" i="1" dirty="0">
                <a:latin typeface="+mj-lt"/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1752600" y="404282"/>
            <a:ext cx="117696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Свойство серединного перпендикуляра к отрезку </a:t>
            </a:r>
            <a:endParaRPr lang="uz-Latn-UZ" sz="4400" dirty="0">
              <a:solidFill>
                <a:srgbClr val="00206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781690" y="3414391"/>
            <a:ext cx="163262" cy="952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1008665" y="6236173"/>
            <a:ext cx="3709312" cy="10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63321" y="3432320"/>
            <a:ext cx="1854656" cy="28423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12" idx="3"/>
          </p:cNvCxnSpPr>
          <p:nvPr/>
        </p:nvCxnSpPr>
        <p:spPr>
          <a:xfrm flipV="1">
            <a:off x="1019580" y="3495722"/>
            <a:ext cx="1786019" cy="27593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242300" y="3154258"/>
            <a:ext cx="498855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24779845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Равнобедренный треугольник 34"/>
          <p:cNvSpPr/>
          <p:nvPr/>
        </p:nvSpPr>
        <p:spPr>
          <a:xfrm>
            <a:off x="2857694" y="2701972"/>
            <a:ext cx="1935481" cy="2479298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792671" y="2701972"/>
            <a:ext cx="1991369" cy="2479298"/>
          </a:xfrm>
          <a:prstGeom prst="triangle">
            <a:avLst>
              <a:gd name="adj" fmla="val 100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707886"/>
          </a:xfrm>
        </p:spPr>
        <p:txBody>
          <a:bodyPr/>
          <a:lstStyle/>
          <a:p>
            <a:pPr algn="l">
              <a:defRPr/>
            </a:pPr>
            <a:r>
              <a:rPr lang="ru-RU" sz="4600" i="1" dirty="0">
                <a:cs typeface="Times New Roman" pitchFamily="18" charset="0"/>
              </a:rPr>
              <a:t>Теорема:</a:t>
            </a:r>
            <a:endParaRPr lang="ru-RU" sz="4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553200" y="1723597"/>
                <a:ext cx="6328251" cy="4073746"/>
              </a:xfrm>
              <a:prstGeom prst="rect">
                <a:avLst/>
              </a:prstGeom>
            </p:spPr>
            <p:txBody>
              <a:bodyPr wrap="square" lIns="130622" tIns="65311" rIns="130622" bIns="65311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ru-RU" sz="3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Доказательство: </a:t>
                </a:r>
              </a:p>
              <a:p>
                <a:pPr>
                  <a:lnSpc>
                    <a:spcPct val="150000"/>
                  </a:lnSpc>
                  <a:defRPr/>
                </a:pPr>
                <a:r>
                  <a:rPr lang="ru-RU" sz="3400" b="1" dirty="0" smtClean="0">
                    <a:solidFill>
                      <a:srgbClr val="1A0A5E"/>
                    </a:solidFill>
                    <a:latin typeface="Arial" pitchFamily="34" charset="0"/>
                    <a:cs typeface="Arial" pitchFamily="34" charset="0"/>
                  </a:rPr>
                  <a:t>Рассмотрим </a:t>
                </a:r>
                <a:r>
                  <a:rPr lang="ru-RU" sz="3400" b="1" dirty="0" smtClean="0">
                    <a:solidFill>
                      <a:srgbClr val="1A0A5E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△АСО и △ВСО</a:t>
                </a:r>
              </a:p>
              <a:p>
                <a:pPr>
                  <a:lnSpc>
                    <a:spcPct val="150000"/>
                  </a:lnSpc>
                  <a:defRPr/>
                </a:pPr>
                <a:r>
                  <a:rPr lang="ru-RU" sz="3400" b="1" dirty="0" smtClean="0">
                    <a:solidFill>
                      <a:srgbClr val="1A0A5E"/>
                    </a:solidFill>
                    <a:latin typeface="Arial" pitchFamily="34" charset="0"/>
                    <a:cs typeface="Arial" pitchFamily="34" charset="0"/>
                  </a:rPr>
                  <a:t>1) АО=ВО по условию</a:t>
                </a:r>
                <a:endParaRPr lang="ru-RU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  <a:p>
                <a:pPr>
                  <a:lnSpc>
                    <a:spcPct val="150000"/>
                  </a:lnSpc>
                  <a:defRPr/>
                </a:pPr>
                <a:r>
                  <a:rPr lang="ru-RU" sz="3400" b="1" dirty="0">
                    <a:solidFill>
                      <a:srgbClr val="1A0A5E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ru-RU" sz="3400" b="1" dirty="0" smtClean="0">
                    <a:solidFill>
                      <a:srgbClr val="1A0A5E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</a:t>
                </a:r>
                <a:r>
                  <a:rPr lang="ru-RU" sz="3400" b="1" dirty="0" smtClean="0">
                    <a:solidFill>
                      <a:srgbClr val="1A0A5E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 pitchFamily="18" charset="2"/>
                  </a:rPr>
                  <a:t>∠АОС=∠ВОС=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400" b="1" i="1" smtClean="0">
                            <a:solidFill>
                              <a:srgbClr val="1A0A5E"/>
                            </a:solidFill>
                            <a:latin typeface="Cambria Math"/>
                            <a:ea typeface="Cambria Math"/>
                            <a:cs typeface="Arial" pitchFamily="34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ru-RU" sz="3400" b="1" i="1" smtClean="0">
                            <a:solidFill>
                              <a:srgbClr val="1A0A5E"/>
                            </a:solidFill>
                            <a:latin typeface="Cambria Math"/>
                            <a:ea typeface="Cambria Math"/>
                            <a:cs typeface="Arial" pitchFamily="34" charset="0"/>
                            <a:sym typeface="Symbol" pitchFamily="18" charset="2"/>
                          </a:rPr>
                          <m:t>𝟗𝟎</m:t>
                        </m:r>
                      </m:e>
                      <m:sup>
                        <m:r>
                          <a:rPr lang="ru-RU" sz="3400" b="1" i="1" smtClean="0">
                            <a:solidFill>
                              <a:srgbClr val="1A0A5E"/>
                            </a:solidFill>
                            <a:latin typeface="Cambria Math"/>
                            <a:ea typeface="Cambria Math"/>
                            <a:cs typeface="Arial" pitchFamily="34" charset="0"/>
                            <a:sym typeface="Symbol" pitchFamily="18" charset="2"/>
                          </a:rPr>
                          <m:t>𝟎</m:t>
                        </m:r>
                      </m:sup>
                    </m:sSup>
                  </m:oMath>
                </a14:m>
                <a:endParaRPr lang="ru-RU" sz="3400" b="1" dirty="0" smtClean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:r>
                  <a:rPr lang="ru-RU" sz="3400" b="1" dirty="0" smtClean="0">
                    <a:solidFill>
                      <a:srgbClr val="1A0A5E"/>
                    </a:solidFill>
                    <a:latin typeface="Arial" pitchFamily="34" charset="0"/>
                    <a:cs typeface="Arial" pitchFamily="34" charset="0"/>
                  </a:rPr>
                  <a:t>3) ОС-общая сторона</a:t>
                </a:r>
                <a:endParaRPr lang="ru-RU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1723597"/>
                <a:ext cx="6328251" cy="4073746"/>
              </a:xfrm>
              <a:prstGeom prst="rect">
                <a:avLst/>
              </a:prstGeom>
              <a:blipFill rotWithShape="1">
                <a:blip r:embed="rId2"/>
                <a:stretch>
                  <a:fillRect l="-2023" b="-149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752600" y="404282"/>
            <a:ext cx="117696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Свойство серединного перпендикуляра к отрезку </a:t>
            </a:r>
            <a:endParaRPr lang="uz-Latn-UZ" sz="4400" dirty="0">
              <a:solidFill>
                <a:srgbClr val="002060"/>
              </a:solidFill>
            </a:endParaRPr>
          </a:p>
        </p:txBody>
      </p:sp>
      <p:grpSp>
        <p:nvGrpSpPr>
          <p:cNvPr id="19" name="Группа 17"/>
          <p:cNvGrpSpPr>
            <a:grpSpLocks/>
          </p:cNvGrpSpPr>
          <p:nvPr/>
        </p:nvGrpSpPr>
        <p:grpSpPr bwMode="auto">
          <a:xfrm>
            <a:off x="469711" y="1357936"/>
            <a:ext cx="4734945" cy="5314951"/>
            <a:chOff x="293448" y="2071687"/>
            <a:chExt cx="2959341" cy="4429126"/>
          </a:xfrm>
        </p:grpSpPr>
        <p:grpSp>
          <p:nvGrpSpPr>
            <p:cNvPr id="22" name="Группа 21"/>
            <p:cNvGrpSpPr>
              <a:grpSpLocks/>
            </p:cNvGrpSpPr>
            <p:nvPr/>
          </p:nvGrpSpPr>
          <p:grpSpPr bwMode="auto">
            <a:xfrm rot="10800000" flipV="1">
              <a:off x="293448" y="2071687"/>
              <a:ext cx="2959341" cy="4429126"/>
              <a:chOff x="176181" y="2287578"/>
              <a:chExt cx="2959357" cy="3571876"/>
            </a:xfrm>
          </p:grpSpPr>
          <p:grpSp>
            <p:nvGrpSpPr>
              <p:cNvPr id="24" name="Группа 16"/>
              <p:cNvGrpSpPr>
                <a:grpSpLocks/>
              </p:cNvGrpSpPr>
              <p:nvPr/>
            </p:nvGrpSpPr>
            <p:grpSpPr bwMode="auto">
              <a:xfrm>
                <a:off x="176181" y="2287578"/>
                <a:ext cx="2959357" cy="3571876"/>
                <a:chOff x="247619" y="1501760"/>
                <a:chExt cx="2959378" cy="3571108"/>
              </a:xfrm>
            </p:grpSpPr>
            <p:sp>
              <p:nvSpPr>
                <p:cNvPr id="26" name="Прямоугольник 25"/>
                <p:cNvSpPr/>
                <p:nvPr/>
              </p:nvSpPr>
              <p:spPr>
                <a:xfrm>
                  <a:off x="1530139" y="3856898"/>
                  <a:ext cx="214315" cy="213755"/>
                </a:xfrm>
                <a:prstGeom prst="rect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27" name="Равнобедренный треугольник 26"/>
                <p:cNvSpPr/>
                <p:nvPr/>
              </p:nvSpPr>
              <p:spPr>
                <a:xfrm>
                  <a:off x="504798" y="2358058"/>
                  <a:ext cx="2500346" cy="1712595"/>
                </a:xfrm>
                <a:prstGeom prst="triangle">
                  <a:avLst>
                    <a:gd name="adj" fmla="val 49446"/>
                  </a:avLst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rot="5400000">
                  <a:off x="999865" y="4071934"/>
                  <a:ext cx="14335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rot="5400000">
                  <a:off x="2142880" y="4071934"/>
                  <a:ext cx="14335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10"/>
                <p:cNvSpPr txBox="1">
                  <a:spLocks noChangeArrowheads="1"/>
                </p:cNvSpPr>
                <p:nvPr/>
              </p:nvSpPr>
              <p:spPr bwMode="auto">
                <a:xfrm>
                  <a:off x="2849804" y="3965730"/>
                  <a:ext cx="357193" cy="413589"/>
                </a:xfrm>
                <a:prstGeom prst="rect">
                  <a:avLst/>
                </a:prstGeom>
                <a:noFill/>
                <a:ln w="57150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3400" b="1" dirty="0">
                      <a:latin typeface="+mj-lt"/>
                    </a:rPr>
                    <a:t>А</a:t>
                  </a:r>
                </a:p>
              </p:txBody>
            </p:sp>
            <p:sp>
              <p:nvSpPr>
                <p:cNvPr id="31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1633151" y="2093567"/>
                  <a:ext cx="428631" cy="413589"/>
                </a:xfrm>
                <a:prstGeom prst="rect">
                  <a:avLst/>
                </a:prstGeom>
                <a:noFill/>
                <a:ln w="57150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3400" b="1" dirty="0">
                      <a:latin typeface="+mj-lt"/>
                    </a:rPr>
                    <a:t>С</a:t>
                  </a:r>
                </a:p>
              </p:txBody>
            </p:sp>
            <p:sp>
              <p:nvSpPr>
                <p:cNvPr id="32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247619" y="3993145"/>
                  <a:ext cx="333380" cy="413589"/>
                </a:xfrm>
                <a:prstGeom prst="rect">
                  <a:avLst/>
                </a:prstGeom>
                <a:noFill/>
                <a:ln w="57150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defRPr/>
                  </a:pPr>
                  <a:r>
                    <a:rPr lang="en-US" sz="3400" b="1" dirty="0">
                      <a:latin typeface="+mj-lt"/>
                    </a:rPr>
                    <a:t>B</a:t>
                  </a:r>
                  <a:endParaRPr lang="ru-RU" sz="3400" b="1" dirty="0">
                    <a:latin typeface="+mj-lt"/>
                  </a:endParaRPr>
                </a:p>
              </p:txBody>
            </p: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10800000" flipV="1">
                  <a:off x="1733937" y="1501760"/>
                  <a:ext cx="21035" cy="3571108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TextBox 24"/>
              <p:cNvSpPr txBox="1"/>
              <p:nvPr/>
            </p:nvSpPr>
            <p:spPr>
              <a:xfrm>
                <a:off x="1689074" y="4880149"/>
                <a:ext cx="299763" cy="413678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400" b="1" dirty="0">
                    <a:latin typeface="+mj-lt"/>
                  </a:rPr>
                  <a:t>O</a:t>
                </a:r>
                <a:endParaRPr lang="ru-RU" sz="3400" b="1" dirty="0">
                  <a:latin typeface="+mj-lt"/>
                </a:endParaRPr>
              </a:p>
            </p:txBody>
          </p:sp>
        </p:grpSp>
        <p:sp>
          <p:nvSpPr>
            <p:cNvPr id="23" name="TextBox 12"/>
            <p:cNvSpPr txBox="1">
              <a:spLocks noChangeArrowheads="1"/>
            </p:cNvSpPr>
            <p:nvPr/>
          </p:nvSpPr>
          <p:spPr bwMode="auto">
            <a:xfrm rot="10800000" flipV="1">
              <a:off x="1785938" y="2173189"/>
              <a:ext cx="428625" cy="512961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400" b="1" i="1" dirty="0"/>
                <a:t>a</a:t>
              </a:r>
              <a:r>
                <a:rPr lang="ru-RU" sz="3400" b="1" i="1" dirty="0">
                  <a:cs typeface="Times New Roman" pitchFamily="18" charset="0"/>
                </a:rPr>
                <a:t> </a:t>
              </a:r>
              <a:endParaRPr lang="ru-RU" sz="3400" b="1" i="1" dirty="0">
                <a:latin typeface="+mj-lt"/>
              </a:endParaRPr>
            </a:p>
          </p:txBody>
        </p:sp>
      </p:grp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505002" y="6777500"/>
            <a:ext cx="1174628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СУС равенства треугольников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АСО =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△В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СО. В частности, АС=ВС </a:t>
            </a:r>
            <a:endParaRPr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44484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5" grpId="0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55" name="Группа 25"/>
          <p:cNvGrpSpPr>
            <a:grpSpLocks/>
          </p:cNvGrpSpPr>
          <p:nvPr/>
        </p:nvGrpSpPr>
        <p:grpSpPr bwMode="auto">
          <a:xfrm>
            <a:off x="317824" y="3748180"/>
            <a:ext cx="4652963" cy="3837757"/>
            <a:chOff x="642910" y="1643063"/>
            <a:chExt cx="2908128" cy="3198131"/>
          </a:xfrm>
        </p:grpSpPr>
        <p:sp>
          <p:nvSpPr>
            <p:cNvPr id="46" name="TextBox 45"/>
            <p:cNvSpPr txBox="1"/>
            <p:nvPr/>
          </p:nvSpPr>
          <p:spPr>
            <a:xfrm>
              <a:off x="642910" y="2357438"/>
              <a:ext cx="283734" cy="448841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900" b="1" dirty="0">
                  <a:latin typeface="Arial" pitchFamily="34" charset="0"/>
                  <a:cs typeface="Arial" pitchFamily="34" charset="0"/>
                </a:rPr>
                <a:t>С</a:t>
              </a:r>
            </a:p>
          </p:txBody>
        </p:sp>
        <p:grpSp>
          <p:nvGrpSpPr>
            <p:cNvPr id="14358" name="Группа 23"/>
            <p:cNvGrpSpPr>
              <a:grpSpLocks/>
            </p:cNvGrpSpPr>
            <p:nvPr/>
          </p:nvGrpSpPr>
          <p:grpSpPr bwMode="auto">
            <a:xfrm>
              <a:off x="914947" y="1643063"/>
              <a:ext cx="2636091" cy="3198131"/>
              <a:chOff x="914947" y="1643063"/>
              <a:chExt cx="2636091" cy="3198131"/>
            </a:xfrm>
          </p:grpSpPr>
          <p:grpSp>
            <p:nvGrpSpPr>
              <p:cNvPr id="14360" name="Группа 22"/>
              <p:cNvGrpSpPr>
                <a:grpSpLocks/>
              </p:cNvGrpSpPr>
              <p:nvPr/>
            </p:nvGrpSpPr>
            <p:grpSpPr bwMode="auto">
              <a:xfrm>
                <a:off x="914947" y="1857376"/>
                <a:ext cx="2507150" cy="2983818"/>
                <a:chOff x="914947" y="1857376"/>
                <a:chExt cx="2507150" cy="2983818"/>
              </a:xfrm>
            </p:grpSpPr>
            <p:grpSp>
              <p:nvGrpSpPr>
                <p:cNvPr id="14364" name="Группа 19"/>
                <p:cNvGrpSpPr>
                  <a:grpSpLocks/>
                </p:cNvGrpSpPr>
                <p:nvPr/>
              </p:nvGrpSpPr>
              <p:grpSpPr bwMode="auto">
                <a:xfrm>
                  <a:off x="914947" y="1857376"/>
                  <a:ext cx="2299736" cy="2571751"/>
                  <a:chOff x="914921" y="1857365"/>
                  <a:chExt cx="2299752" cy="2571769"/>
                </a:xfrm>
              </p:grpSpPr>
              <p:cxnSp>
                <p:nvCxnSpPr>
                  <p:cNvPr id="15" name="Прямая соединительная линия 14"/>
                  <p:cNvCxnSpPr/>
                  <p:nvPr/>
                </p:nvCxnSpPr>
                <p:spPr>
                  <a:xfrm flipV="1">
                    <a:off x="914921" y="1857366"/>
                    <a:ext cx="2286036" cy="785817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Прямая соединительная линия 16"/>
                  <p:cNvCxnSpPr/>
                  <p:nvPr/>
                </p:nvCxnSpPr>
                <p:spPr>
                  <a:xfrm rot="5400000">
                    <a:off x="1928789" y="3143249"/>
                    <a:ext cx="2571768" cy="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Прямая соединительная линия 18"/>
                  <p:cNvCxnSpPr/>
                  <p:nvPr/>
                </p:nvCxnSpPr>
                <p:spPr>
                  <a:xfrm rot="10800000">
                    <a:off x="928637" y="2643183"/>
                    <a:ext cx="2286036" cy="1785951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" name="TextBox 46"/>
                <p:cNvSpPr txBox="1"/>
                <p:nvPr/>
              </p:nvSpPr>
              <p:spPr>
                <a:xfrm>
                  <a:off x="3138363" y="4392353"/>
                  <a:ext cx="283734" cy="448841"/>
                </a:xfrm>
                <a:prstGeom prst="rect">
                  <a:avLst/>
                </a:prstGeom>
                <a:noFill/>
                <a:ln w="571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ru-RU" sz="2900" b="1" dirty="0">
                      <a:latin typeface="Arial" pitchFamily="34" charset="0"/>
                      <a:cs typeface="Arial" pitchFamily="34" charset="0"/>
                    </a:rPr>
                    <a:t>А</a:t>
                  </a:r>
                </a:p>
              </p:txBody>
            </p:sp>
          </p:grpSp>
          <p:sp>
            <p:nvSpPr>
              <p:cNvPr id="49" name="TextBox 48"/>
              <p:cNvSpPr txBox="1"/>
              <p:nvPr/>
            </p:nvSpPr>
            <p:spPr>
              <a:xfrm>
                <a:off x="3267304" y="1643063"/>
                <a:ext cx="283734" cy="448841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900" b="1" dirty="0">
                    <a:latin typeface="Arial" pitchFamily="34" charset="0"/>
                    <a:cs typeface="Arial" pitchFamily="34" charset="0"/>
                  </a:rPr>
                  <a:t>B</a:t>
                </a:r>
                <a:endParaRPr lang="ru-RU" sz="29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4743802" y="228600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0477" y="914569"/>
            <a:ext cx="1341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5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К стороне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ВС треугольника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ABC проведен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серединный перпендикуляр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который пересекает сторону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АС в точке D. Чему равна длина АС, если BD =7,2 см,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AD=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3,2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см?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026520" y="2532285"/>
            <a:ext cx="705810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ABC,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DM</a:t>
            </a:r>
            <a:r>
              <a:rPr lang="en-US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-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серединный      </a:t>
            </a:r>
            <a:r>
              <a:rPr lang="ru-RU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перпендикуляр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BD=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AD=3,2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Найти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marL="457200" indent="-457200">
              <a:buFontTx/>
              <a:buAutoNum type="arabicParenR"/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АС=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AD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el-GR" sz="2800" b="1" dirty="0">
                <a:latin typeface="Arial" pitchFamily="34" charset="0"/>
                <a:cs typeface="Arial" pitchFamily="34" charset="0"/>
              </a:rPr>
              <a:t>Δ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CDB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DM-</a:t>
            </a:r>
            <a:r>
              <a:rPr lang="ru-RU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 серединный      перпендикуляр </a:t>
            </a:r>
            <a:r>
              <a:rPr lang="en-US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 DC</a:t>
            </a:r>
            <a:r>
              <a:rPr lang="ru-RU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=</a:t>
            </a:r>
            <a:r>
              <a:rPr lang="en-US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BD=</a:t>
            </a:r>
            <a:r>
              <a:rPr lang="ru-RU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7</a:t>
            </a:r>
            <a:r>
              <a:rPr lang="en-US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,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2 см</a:t>
            </a:r>
            <a:endParaRPr lang="ru-RU" sz="2800" b="1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АС=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AD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С=7,2+3,2=10,4 см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defRPr/>
            </a:pP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    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Ответ:</a:t>
            </a:r>
            <a:r>
              <a:rPr lang="ru-RU" sz="2800" b="1" dirty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АС=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10,4 см</a:t>
            </a:r>
            <a:endParaRPr lang="ru-RU" sz="2800" b="1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61322" y="5758284"/>
            <a:ext cx="684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7,2</a:t>
            </a:r>
            <a:endParaRPr lang="uz-Latn-UZ" sz="2800" dirty="0"/>
          </a:p>
        </p:txBody>
      </p:sp>
      <p:sp>
        <p:nvSpPr>
          <p:cNvPr id="52" name="AutoShape 24"/>
          <p:cNvSpPr>
            <a:spLocks/>
          </p:cNvSpPr>
          <p:nvPr/>
        </p:nvSpPr>
        <p:spPr bwMode="auto">
          <a:xfrm rot="18250428">
            <a:off x="1800685" y="4541460"/>
            <a:ext cx="690880" cy="4244340"/>
          </a:xfrm>
          <a:prstGeom prst="leftBrace">
            <a:avLst>
              <a:gd name="adj1" fmla="val 68260"/>
              <a:gd name="adj2" fmla="val 48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cxnSp>
        <p:nvCxnSpPr>
          <p:cNvPr id="36" name="Прямая соединительная линия 35"/>
          <p:cNvCxnSpPr/>
          <p:nvPr/>
        </p:nvCxnSpPr>
        <p:spPr bwMode="auto">
          <a:xfrm>
            <a:off x="2743200" y="4411778"/>
            <a:ext cx="462700" cy="19679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 bwMode="auto">
          <a:xfrm rot="20782540">
            <a:off x="2780471" y="4378497"/>
            <a:ext cx="344586" cy="357611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 bwMode="auto">
          <a:xfrm rot="16200000" flipH="1">
            <a:off x="3457575" y="4107118"/>
            <a:ext cx="17145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 bwMode="auto">
          <a:xfrm rot="16200000" flipH="1">
            <a:off x="1717998" y="4566783"/>
            <a:ext cx="17145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 bwMode="auto">
          <a:xfrm flipH="1">
            <a:off x="3213027" y="3989800"/>
            <a:ext cx="1208711" cy="23516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 bwMode="auto">
          <a:xfrm rot="18212385">
            <a:off x="3654558" y="5043059"/>
            <a:ext cx="684803" cy="523219"/>
          </a:xfrm>
          <a:prstGeom prst="rect">
            <a:avLst/>
          </a:prstGeom>
          <a:noFill/>
          <a:ln w="571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3320143" y="6635665"/>
            <a:ext cx="684804" cy="523220"/>
          </a:xfrm>
          <a:prstGeom prst="rect">
            <a:avLst/>
          </a:prstGeom>
          <a:noFill/>
          <a:ln w="571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3,2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2361610" y="3874083"/>
            <a:ext cx="484428" cy="523220"/>
          </a:xfrm>
          <a:prstGeom prst="rect">
            <a:avLst/>
          </a:prstGeom>
          <a:noFill/>
          <a:ln w="571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M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 bwMode="auto">
          <a:xfrm>
            <a:off x="2902277" y="6379698"/>
            <a:ext cx="453970" cy="538609"/>
          </a:xfrm>
          <a:prstGeom prst="rect">
            <a:avLst/>
          </a:prstGeom>
          <a:noFill/>
          <a:ln w="571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900" b="1" dirty="0">
                <a:latin typeface="Arial" pitchFamily="34" charset="0"/>
                <a:cs typeface="Arial" pitchFamily="34" charset="0"/>
              </a:rPr>
              <a:t>D</a:t>
            </a:r>
            <a:endParaRPr lang="ru-RU" sz="29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54140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2" grpId="0" animBg="1"/>
      <p:bldP spid="37" grpId="0" animBg="1"/>
      <p:bldP spid="42" grpId="0"/>
      <p:bldP spid="43" grpId="0"/>
      <p:bldP spid="45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2969248" y="2855135"/>
            <a:ext cx="52989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4783" y="783162"/>
            <a:ext cx="14167018" cy="1701558"/>
          </a:xfrm>
          <a:prstGeom prst="rect">
            <a:avLst/>
          </a:prstGeom>
        </p:spPr>
        <p:txBody>
          <a:bodyPr lIns="130622" tIns="65311" rIns="130622" bIns="65311"/>
          <a:lstStyle/>
          <a:p>
            <a:pPr eaLnBrk="1" hangingPunct="1"/>
            <a:r>
              <a:rPr lang="ru-RU" sz="3400" b="1" dirty="0" smtClean="0">
                <a:latin typeface="Arial" pitchFamily="34" charset="0"/>
                <a:cs typeface="Arial" pitchFamily="34" charset="0"/>
              </a:rPr>
              <a:t>     Серединный  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перпендикуляр  к  стороне  ВС  треугольника АВС  пересекает  сторону  АС  в  точке  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. Найдите  А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  и С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,  если  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BD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 = 5 см,  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АС = 8,5 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см.</a:t>
            </a:r>
          </a:p>
        </p:txBody>
      </p:sp>
      <p:sp>
        <p:nvSpPr>
          <p:cNvPr id="94212" name="Freeform 4"/>
          <p:cNvSpPr>
            <a:spLocks/>
          </p:cNvSpPr>
          <p:nvPr/>
        </p:nvSpPr>
        <p:spPr bwMode="auto">
          <a:xfrm>
            <a:off x="755942" y="3097731"/>
            <a:ext cx="1790701" cy="2863216"/>
          </a:xfrm>
          <a:custGeom>
            <a:avLst/>
            <a:gdLst>
              <a:gd name="T0" fmla="*/ 705 w 705"/>
              <a:gd name="T1" fmla="*/ 0 h 1503"/>
              <a:gd name="T2" fmla="*/ 0 w 705"/>
              <a:gd name="T3" fmla="*/ 1503 h 1503"/>
              <a:gd name="T4" fmla="*/ 0 60000 65536"/>
              <a:gd name="T5" fmla="*/ 0 60000 65536"/>
              <a:gd name="T6" fmla="*/ 0 w 705"/>
              <a:gd name="T7" fmla="*/ 0 h 1503"/>
              <a:gd name="T8" fmla="*/ 705 w 705"/>
              <a:gd name="T9" fmla="*/ 1503 h 150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5" h="1503">
                <a:moveTo>
                  <a:pt x="705" y="0"/>
                </a:moveTo>
                <a:lnTo>
                  <a:pt x="0" y="150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3" name="Freeform 5"/>
          <p:cNvSpPr>
            <a:spLocks/>
          </p:cNvSpPr>
          <p:nvPr/>
        </p:nvSpPr>
        <p:spPr bwMode="auto">
          <a:xfrm>
            <a:off x="755942" y="5943801"/>
            <a:ext cx="5486400" cy="5716"/>
          </a:xfrm>
          <a:custGeom>
            <a:avLst/>
            <a:gdLst>
              <a:gd name="T0" fmla="*/ 0 w 2160"/>
              <a:gd name="T1" fmla="*/ 3 h 3"/>
              <a:gd name="T2" fmla="*/ 2160 w 2160"/>
              <a:gd name="T3" fmla="*/ 0 h 3"/>
              <a:gd name="T4" fmla="*/ 0 60000 65536"/>
              <a:gd name="T5" fmla="*/ 0 60000 65536"/>
              <a:gd name="T6" fmla="*/ 0 w 2160"/>
              <a:gd name="T7" fmla="*/ 0 h 3"/>
              <a:gd name="T8" fmla="*/ 2160 w 2160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" h="3">
                <a:moveTo>
                  <a:pt x="0" y="3"/>
                </a:moveTo>
                <a:lnTo>
                  <a:pt x="2160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2137703" y="2491941"/>
            <a:ext cx="59401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260644" y="5884747"/>
            <a:ext cx="595617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94217" name="Text Box 9"/>
          <p:cNvSpPr txBox="1">
            <a:spLocks noChangeArrowheads="1"/>
          </p:cNvSpPr>
          <p:nvPr/>
        </p:nvSpPr>
        <p:spPr bwMode="auto">
          <a:xfrm>
            <a:off x="5940084" y="5861887"/>
            <a:ext cx="5763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 flipV="1">
            <a:off x="3519462" y="3874971"/>
            <a:ext cx="0" cy="207454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3372142" y="3292041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>
            <a:off x="3519463" y="5602807"/>
            <a:ext cx="29441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22" name="Line 14"/>
          <p:cNvSpPr>
            <a:spLocks noChangeShapeType="1"/>
          </p:cNvSpPr>
          <p:nvPr/>
        </p:nvSpPr>
        <p:spPr bwMode="auto">
          <a:xfrm>
            <a:off x="3813880" y="5580899"/>
            <a:ext cx="0" cy="3467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3372143" y="5884747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endParaRPr lang="ru-RU" sz="3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224" name="AutoShape 16"/>
          <p:cNvSpPr>
            <a:spLocks noChangeArrowheads="1"/>
          </p:cNvSpPr>
          <p:nvPr/>
        </p:nvSpPr>
        <p:spPr bwMode="auto">
          <a:xfrm>
            <a:off x="2234746" y="5754254"/>
            <a:ext cx="45719" cy="344806"/>
          </a:xfrm>
          <a:prstGeom prst="moon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25" name="AutoShape 17"/>
          <p:cNvSpPr>
            <a:spLocks noChangeArrowheads="1"/>
          </p:cNvSpPr>
          <p:nvPr/>
        </p:nvSpPr>
        <p:spPr bwMode="auto">
          <a:xfrm>
            <a:off x="4677253" y="5776161"/>
            <a:ext cx="45719" cy="344805"/>
          </a:xfrm>
          <a:prstGeom prst="moon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4799295" y="4282643"/>
            <a:ext cx="52989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4230" name="Line 22"/>
          <p:cNvSpPr>
            <a:spLocks noChangeShapeType="1"/>
          </p:cNvSpPr>
          <p:nvPr/>
        </p:nvSpPr>
        <p:spPr bwMode="auto">
          <a:xfrm flipH="1">
            <a:off x="755942" y="3874971"/>
            <a:ext cx="2763520" cy="2074546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31" name="Text Box 23"/>
          <p:cNvSpPr txBox="1">
            <a:spLocks noChangeArrowheads="1"/>
          </p:cNvSpPr>
          <p:nvPr/>
        </p:nvSpPr>
        <p:spPr bwMode="auto">
          <a:xfrm>
            <a:off x="1906563" y="4134051"/>
            <a:ext cx="576579" cy="655118"/>
          </a:xfrm>
          <a:prstGeom prst="rect">
            <a:avLst/>
          </a:prstGeom>
          <a:noFill/>
          <a:ln>
            <a:noFill/>
          </a:ln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94234" name="Text Box 26"/>
          <p:cNvSpPr txBox="1">
            <a:spLocks noChangeArrowheads="1"/>
          </p:cNvSpPr>
          <p:nvPr/>
        </p:nvSpPr>
        <p:spPr bwMode="auto">
          <a:xfrm>
            <a:off x="4864654" y="3219853"/>
            <a:ext cx="86973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8,5</a:t>
            </a:r>
          </a:p>
        </p:txBody>
      </p:sp>
      <p:sp>
        <p:nvSpPr>
          <p:cNvPr id="94235" name="Rectangle 27"/>
          <p:cNvSpPr>
            <a:spLocks noChangeArrowheads="1"/>
          </p:cNvSpPr>
          <p:nvPr/>
        </p:nvSpPr>
        <p:spPr bwMode="auto">
          <a:xfrm>
            <a:off x="6933324" y="5119938"/>
            <a:ext cx="6913880" cy="231050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237" name="Text Box 29"/>
          <p:cNvSpPr txBox="1">
            <a:spLocks noChangeArrowheads="1"/>
          </p:cNvSpPr>
          <p:nvPr/>
        </p:nvSpPr>
        <p:spPr bwMode="auto">
          <a:xfrm>
            <a:off x="6976056" y="5099917"/>
            <a:ext cx="6871148" cy="2224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Каждая  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точка серединного  </a:t>
            </a:r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перпендикуляра  к  отрезку  равноудалена  от  концов  этого  отрезка.</a:t>
            </a:r>
          </a:p>
        </p:txBody>
      </p:sp>
      <p:sp>
        <p:nvSpPr>
          <p:cNvPr id="94238" name="Text Box 30"/>
          <p:cNvSpPr txBox="1">
            <a:spLocks noChangeArrowheads="1"/>
          </p:cNvSpPr>
          <p:nvPr/>
        </p:nvSpPr>
        <p:spPr bwMode="auto">
          <a:xfrm>
            <a:off x="1100948" y="6719942"/>
            <a:ext cx="4266494" cy="11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4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= 5 см,</a:t>
            </a:r>
          </a:p>
          <a:p>
            <a:pPr eaLnBrk="1" hangingPunct="1"/>
            <a:r>
              <a:rPr lang="ru-RU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4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А</a:t>
            </a:r>
            <a:r>
              <a:rPr lang="en-US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= 3,5 см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72200" y="59887"/>
            <a:ext cx="201343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96145" y="2804264"/>
            <a:ext cx="73152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marL="457200" lvl="0" indent="-457200">
              <a:buFontTx/>
              <a:buAutoNum type="arabicParenR"/>
              <a:defRPr/>
            </a:pP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АС=</a:t>
            </a: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AD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Tx/>
              <a:buAutoNum type="arabicParenR"/>
              <a:defRPr/>
            </a:pPr>
            <a:r>
              <a:rPr lang="el-GR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BDC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серединный      перпендикуляр </a:t>
            </a: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DC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</a:t>
            </a: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BD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5 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см</a:t>
            </a:r>
          </a:p>
          <a:p>
            <a:pPr marL="457200" lvl="0" indent="-457200">
              <a:buFontTx/>
              <a:buAutoNum type="arabicParenR"/>
              <a:defRPr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AD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=АС-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С=8,5-5=3,5 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см</a:t>
            </a:r>
          </a:p>
        </p:txBody>
      </p:sp>
      <p:sp>
        <p:nvSpPr>
          <p:cNvPr id="30" name="Text Box 23"/>
          <p:cNvSpPr txBox="1">
            <a:spLocks noChangeArrowheads="1"/>
          </p:cNvSpPr>
          <p:nvPr/>
        </p:nvSpPr>
        <p:spPr bwMode="auto">
          <a:xfrm rot="21287163">
            <a:off x="4818272" y="4329677"/>
            <a:ext cx="576579" cy="655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 rot="21287163">
            <a:off x="2923641" y="2870524"/>
            <a:ext cx="897005" cy="624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3,5</a:t>
            </a:r>
            <a:endParaRPr lang="ru-RU" sz="3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214" name="Freeform 6"/>
          <p:cNvSpPr>
            <a:spLocks/>
          </p:cNvSpPr>
          <p:nvPr/>
        </p:nvSpPr>
        <p:spPr bwMode="auto">
          <a:xfrm>
            <a:off x="2526323" y="3103447"/>
            <a:ext cx="3716019" cy="2823210"/>
          </a:xfrm>
          <a:custGeom>
            <a:avLst/>
            <a:gdLst>
              <a:gd name="T0" fmla="*/ 0 w 1463"/>
              <a:gd name="T1" fmla="*/ 0 h 1482"/>
              <a:gd name="T2" fmla="*/ 1463 w 1463"/>
              <a:gd name="T3" fmla="*/ 1482 h 1482"/>
              <a:gd name="T4" fmla="*/ 0 60000 65536"/>
              <a:gd name="T5" fmla="*/ 0 60000 65536"/>
              <a:gd name="T6" fmla="*/ 0 w 1463"/>
              <a:gd name="T7" fmla="*/ 0 h 1482"/>
              <a:gd name="T8" fmla="*/ 1463 w 1463"/>
              <a:gd name="T9" fmla="*/ 1482 h 14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63" h="1482">
                <a:moveTo>
                  <a:pt x="0" y="0"/>
                </a:moveTo>
                <a:lnTo>
                  <a:pt x="1463" y="1482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94232" name="AutoShape 24"/>
          <p:cNvSpPr>
            <a:spLocks/>
          </p:cNvSpPr>
          <p:nvPr/>
        </p:nvSpPr>
        <p:spPr bwMode="auto">
          <a:xfrm rot="7780442">
            <a:off x="4387068" y="1907596"/>
            <a:ext cx="690880" cy="4452910"/>
          </a:xfrm>
          <a:prstGeom prst="leftBrace">
            <a:avLst>
              <a:gd name="adj1" fmla="val 68260"/>
              <a:gd name="adj2" fmla="val 48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3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4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4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4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4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94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94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94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94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94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94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94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9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94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94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94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9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94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6" grpId="0"/>
      <p:bldP spid="94212" grpId="0" animBg="1"/>
      <p:bldP spid="94213" grpId="0" animBg="1"/>
      <p:bldP spid="94215" grpId="0"/>
      <p:bldP spid="94216" grpId="0"/>
      <p:bldP spid="94217" grpId="0"/>
      <p:bldP spid="94218" grpId="0" animBg="1"/>
      <p:bldP spid="94219" grpId="0"/>
      <p:bldP spid="94220" grpId="0" animBg="1"/>
      <p:bldP spid="94222" grpId="0" animBg="1"/>
      <p:bldP spid="94223" grpId="0"/>
      <p:bldP spid="94224" grpId="0" animBg="1"/>
      <p:bldP spid="94225" grpId="0" animBg="1"/>
      <p:bldP spid="94228" grpId="0"/>
      <p:bldP spid="94230" grpId="0" animBg="1"/>
      <p:bldP spid="94231" grpId="0"/>
      <p:bldP spid="94235" grpId="0" animBg="1"/>
      <p:bldP spid="94237" grpId="0"/>
      <p:bldP spid="94238" grpId="0"/>
      <p:bldP spid="30" grpId="0" animBg="1"/>
      <p:bldP spid="33" grpId="0" animBg="1"/>
      <p:bldP spid="94214" grpId="0" animBg="1"/>
      <p:bldP spid="942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4"/>
          <p:cNvSpPr txBox="1">
            <a:spLocks noChangeArrowheads="1"/>
          </p:cNvSpPr>
          <p:nvPr/>
        </p:nvSpPr>
        <p:spPr bwMode="auto">
          <a:xfrm>
            <a:off x="2576693" y="2146035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3536845" y="4388603"/>
            <a:ext cx="486613" cy="5012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dirty="0">
                <a:latin typeface="Arial" pitchFamily="34" charset="0"/>
                <a:cs typeface="Arial" pitchFamily="34" charset="0"/>
              </a:rPr>
              <a:t>D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3817021" y="5640647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3089" name="Text Box 27"/>
          <p:cNvSpPr txBox="1">
            <a:spLocks noChangeArrowheads="1"/>
          </p:cNvSpPr>
          <p:nvPr/>
        </p:nvSpPr>
        <p:spPr bwMode="auto">
          <a:xfrm>
            <a:off x="1194666" y="5434112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6962321" y="4889832"/>
            <a:ext cx="4287333" cy="2717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ADC=А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D+DC+AC</a:t>
            </a:r>
          </a:p>
          <a:p>
            <a:pPr marL="0" indent="0"/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x+(16-x)+AC=24</a:t>
            </a:r>
          </a:p>
          <a:p>
            <a:pPr marL="0" indent="0"/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16+AC=24</a:t>
            </a:r>
          </a:p>
          <a:p>
            <a:pPr marL="0" indent="0"/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AC=24-16</a:t>
            </a:r>
          </a:p>
          <a:p>
            <a:pPr marL="0" indent="0"/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AC=8</a:t>
            </a:r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6471677" y="4275702"/>
            <a:ext cx="55336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Latn-UZ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uz-Latn-UZ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DB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=х,  тогда</a:t>
            </a:r>
            <a:r>
              <a:rPr kumimoji="0" lang="uz-Latn-UZ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С=16-х </a:t>
            </a:r>
            <a:endParaRPr kumimoji="0"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7260513" y="2046122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6471677" y="3257211"/>
            <a:ext cx="7021479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DB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kumimoji="0"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Cyrl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 </a:t>
            </a:r>
          </a:p>
          <a:p>
            <a:r>
              <a:rPr kumimoji="0" lang="en-US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DH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-серединный перпендикуляр  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6521267" y="2670462"/>
            <a:ext cx="547782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=16 см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3180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935" y="812840"/>
            <a:ext cx="142082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Серединный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перпендикуляр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к боковой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стороне АВ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равнобедренного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треугольника АВС, пересекает сторону ВС в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точке D. Найдите</a:t>
            </a:r>
          </a:p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основание АС, если периметр </a:t>
            </a:r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ADC равен 24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см и АВ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= 16 см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776495" y="2735173"/>
            <a:ext cx="2203704" cy="2941622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228517" y="4361831"/>
            <a:ext cx="1450892" cy="5519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 rot="1295955">
            <a:off x="2223546" y="4410401"/>
            <a:ext cx="224075" cy="194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1738571" y="3994348"/>
            <a:ext cx="593351" cy="5012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latin typeface="Arial" pitchFamily="34" charset="0"/>
                <a:cs typeface="Arial" pitchFamily="34" charset="0"/>
              </a:rPr>
              <a:t>Н</a:t>
            </a:r>
          </a:p>
        </p:txBody>
      </p:sp>
      <p:sp>
        <p:nvSpPr>
          <p:cNvPr id="3085" name="Line 21"/>
          <p:cNvSpPr>
            <a:spLocks noChangeShapeType="1"/>
          </p:cNvSpPr>
          <p:nvPr/>
        </p:nvSpPr>
        <p:spPr bwMode="auto">
          <a:xfrm>
            <a:off x="2403973" y="3691833"/>
            <a:ext cx="172720" cy="8667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Line 23"/>
          <p:cNvSpPr>
            <a:spLocks noChangeShapeType="1"/>
          </p:cNvSpPr>
          <p:nvPr/>
        </p:nvSpPr>
        <p:spPr bwMode="auto">
          <a:xfrm>
            <a:off x="1918447" y="4948518"/>
            <a:ext cx="206141" cy="9105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2424069" y="5625258"/>
            <a:ext cx="52989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0" name="AutoShape 24"/>
          <p:cNvSpPr>
            <a:spLocks/>
          </p:cNvSpPr>
          <p:nvPr/>
        </p:nvSpPr>
        <p:spPr bwMode="auto">
          <a:xfrm rot="9407343">
            <a:off x="3751755" y="2411230"/>
            <a:ext cx="690880" cy="3090276"/>
          </a:xfrm>
          <a:prstGeom prst="leftBrace">
            <a:avLst>
              <a:gd name="adj1" fmla="val 68260"/>
              <a:gd name="adj2" fmla="val 48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535921" y="3509073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16</a:t>
            </a:r>
            <a:endParaRPr lang="uz-Latn-UZ" sz="2800" dirty="0"/>
          </a:p>
        </p:txBody>
      </p:sp>
      <p:grpSp>
        <p:nvGrpSpPr>
          <p:cNvPr id="3083" name="Group 9"/>
          <p:cNvGrpSpPr>
            <a:grpSpLocks/>
          </p:cNvGrpSpPr>
          <p:nvPr/>
        </p:nvGrpSpPr>
        <p:grpSpPr bwMode="auto">
          <a:xfrm rot="16963809" flipV="1">
            <a:off x="2573989" y="5195409"/>
            <a:ext cx="253190" cy="263244"/>
            <a:chOff x="2912" y="1525"/>
            <a:chExt cx="162" cy="168"/>
          </a:xfrm>
        </p:grpSpPr>
        <p:sp>
          <p:nvSpPr>
            <p:cNvPr id="3093" name="Freeform 10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Freeform 11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88" name="Group 24"/>
          <p:cNvGrpSpPr>
            <a:grpSpLocks/>
          </p:cNvGrpSpPr>
          <p:nvPr/>
        </p:nvGrpSpPr>
        <p:grpSpPr bwMode="auto">
          <a:xfrm rot="354636" flipV="1">
            <a:off x="3150837" y="3705419"/>
            <a:ext cx="211245" cy="278793"/>
            <a:chOff x="2912" y="1525"/>
            <a:chExt cx="162" cy="168"/>
          </a:xfrm>
        </p:grpSpPr>
        <p:sp>
          <p:nvSpPr>
            <p:cNvPr id="3090" name="Freeform 25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1" name="Freeform 26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3375875" y="3539984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uz-Latn-UZ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692883" y="4934268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16-х</a:t>
            </a:r>
            <a:endParaRPr lang="uz-Latn-UZ" sz="2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217059" y="6960722"/>
            <a:ext cx="37076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uz-Latn-UZ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AC=8</a:t>
            </a:r>
            <a:r>
              <a:rPr lang="uz-Cyrl-UZ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см</a:t>
            </a:r>
            <a:endParaRPr lang="uz-Latn-UZ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 rot="9384958">
            <a:off x="1944078" y="5221069"/>
            <a:ext cx="1955873" cy="833216"/>
          </a:xfrm>
          <a:prstGeom prst="triangle">
            <a:avLst>
              <a:gd name="adj" fmla="val 3668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5" name="Прямоугольник 14"/>
          <p:cNvSpPr/>
          <p:nvPr/>
        </p:nvSpPr>
        <p:spPr>
          <a:xfrm>
            <a:off x="2878347" y="500386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uz-Latn-UZ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770844" y="4864601"/>
            <a:ext cx="1908565" cy="79987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443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27" grpId="0"/>
      <p:bldP spid="30" grpId="0"/>
      <p:bldP spid="31" grpId="0"/>
      <p:bldP spid="9" grpId="0" animBg="1"/>
      <p:bldP spid="35" grpId="0"/>
      <p:bldP spid="3085" grpId="0" animBg="1"/>
      <p:bldP spid="3087" grpId="0" animBg="1"/>
      <p:bldP spid="36" grpId="0"/>
      <p:bldP spid="40" grpId="0" animBg="1"/>
      <p:bldP spid="41" grpId="0"/>
      <p:bldP spid="14" grpId="0"/>
      <p:bldP spid="16" grpId="0"/>
      <p:bldP spid="17" grpId="0"/>
      <p:bldP spid="18" grpId="0" animBg="1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11505</TotalTime>
  <Words>531</Words>
  <Application>Microsoft Office PowerPoint</Application>
  <PresentationFormat>Произвольный</PresentationFormat>
  <Paragraphs>127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    Геометрия</vt:lpstr>
      <vt:lpstr>Презентация PowerPoint</vt:lpstr>
      <vt:lpstr>Презентация PowerPoint</vt:lpstr>
      <vt:lpstr>    Серединный перпендикуляр   </vt:lpstr>
      <vt:lpstr>Теорема:</vt:lpstr>
      <vt:lpstr>Теорема: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817</cp:revision>
  <dcterms:created xsi:type="dcterms:W3CDTF">2020-04-09T07:32:19Z</dcterms:created>
  <dcterms:modified xsi:type="dcterms:W3CDTF">2021-02-18T17:31:20Z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