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59" r:id="rId2"/>
    <p:sldId id="405" r:id="rId3"/>
    <p:sldId id="508" r:id="rId4"/>
    <p:sldId id="496" r:id="rId5"/>
    <p:sldId id="499" r:id="rId6"/>
    <p:sldId id="497" r:id="rId7"/>
    <p:sldId id="510" r:id="rId8"/>
    <p:sldId id="500" r:id="rId9"/>
    <p:sldId id="501" r:id="rId10"/>
    <p:sldId id="502" r:id="rId11"/>
    <p:sldId id="498" r:id="rId12"/>
    <p:sldId id="511" r:id="rId13"/>
    <p:sldId id="503" r:id="rId14"/>
    <p:sldId id="504" r:id="rId15"/>
    <p:sldId id="505" r:id="rId16"/>
    <p:sldId id="506" r:id="rId17"/>
    <p:sldId id="513" r:id="rId18"/>
    <p:sldId id="509" r:id="rId19"/>
    <p:sldId id="404" r:id="rId20"/>
    <p:sldId id="512" r:id="rId21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508"/>
            <p14:sldId id="496"/>
            <p14:sldId id="499"/>
            <p14:sldId id="497"/>
            <p14:sldId id="510"/>
            <p14:sldId id="500"/>
            <p14:sldId id="501"/>
            <p14:sldId id="502"/>
            <p14:sldId id="498"/>
            <p14:sldId id="511"/>
            <p14:sldId id="503"/>
            <p14:sldId id="504"/>
            <p14:sldId id="505"/>
            <p14:sldId id="506"/>
            <p14:sldId id="513"/>
            <p14:sldId id="509"/>
          </p14:sldIdLst>
        </p14:section>
        <p14:section name="Раздел без заголовка" id="{67AF348A-95E5-4FA6-B08C-FB3DF7B22B4F}">
          <p14:sldIdLst>
            <p14:sldId id="404"/>
            <p14:sldId id="51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B21"/>
    <a:srgbClr val="FF6B6B"/>
    <a:srgbClr val="FF99FF"/>
    <a:srgbClr val="65F913"/>
    <a:srgbClr val="CCFFFF"/>
    <a:srgbClr val="1A0A5E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Пригласите к компьютеру ученика.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 «Упражнения по планиметрии на готовых чертежах»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Пригласите к компьютеру ученика.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С.М. Саврасова, Г.А. Ястребинецкий «Упражнения на готовых чертежах»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Пригласите к компьютеру ученика.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41120" y="2286000"/>
            <a:ext cx="6096000" cy="278537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680960" y="2286000"/>
            <a:ext cx="6096000" cy="278537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4CE7F-7012-451C-B17E-9428C20E2B9B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DBFCE-83C9-4F11-9231-8BE0F154D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163285"/>
      </p:ext>
    </p:extLst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7.wmf"/><Relationship Id="rId9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0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260.bin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3.bin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039600" y="1491113"/>
            <a:ext cx="1345328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667000" y="2834250"/>
            <a:ext cx="7467600" cy="4023750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 algn="ctr">
              <a:lnSpc>
                <a:spcPts val="4558"/>
              </a:lnSpc>
              <a:spcBef>
                <a:spcPts val="257"/>
              </a:spcBef>
            </a:pPr>
            <a:endParaRPr lang="ru-RU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54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endParaRPr lang="ru-RU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spcBef>
                <a:spcPts val="257"/>
              </a:spcBef>
            </a:pPr>
            <a:r>
              <a:rPr lang="uz-Cyrl-UZ" sz="5400" b="1" dirty="0" smtClean="0">
                <a:solidFill>
                  <a:srgbClr val="002060"/>
                </a:solidFill>
                <a:latin typeface="Arial"/>
                <a:cs typeface="Arial"/>
              </a:rPr>
              <a:t>Свойство равнобедренного треугольника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4098" name="Picture 2" descr="разноцветные треугольники, логотип цвет треугольника, красочные треугольники,  угол, цвет Всплеск, цветной карандаш png | PNGWi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31" l="43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3154179"/>
            <a:ext cx="4343400" cy="416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9300" y="690030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8" name="Freeform 16"/>
          <p:cNvSpPr>
            <a:spLocks/>
          </p:cNvSpPr>
          <p:nvPr/>
        </p:nvSpPr>
        <p:spPr bwMode="auto">
          <a:xfrm>
            <a:off x="7084061" y="3682366"/>
            <a:ext cx="6106160" cy="2678430"/>
          </a:xfrm>
          <a:custGeom>
            <a:avLst/>
            <a:gdLst>
              <a:gd name="T0" fmla="*/ 0 w 2404"/>
              <a:gd name="T1" fmla="*/ 0 h 1406"/>
              <a:gd name="T2" fmla="*/ 681 w 2404"/>
              <a:gd name="T3" fmla="*/ 1406 h 1406"/>
              <a:gd name="T4" fmla="*/ 2404 w 2404"/>
              <a:gd name="T5" fmla="*/ 1406 h 1406"/>
              <a:gd name="T6" fmla="*/ 2087 w 2404"/>
              <a:gd name="T7" fmla="*/ 499 h 1406"/>
              <a:gd name="T8" fmla="*/ 1633 w 2404"/>
              <a:gd name="T9" fmla="*/ 136 h 1406"/>
              <a:gd name="T10" fmla="*/ 1089 w 2404"/>
              <a:gd name="T11" fmla="*/ 0 h 1406"/>
              <a:gd name="T12" fmla="*/ 635 w 2404"/>
              <a:gd name="T13" fmla="*/ 0 h 1406"/>
              <a:gd name="T14" fmla="*/ 318 w 2404"/>
              <a:gd name="T15" fmla="*/ 0 h 1406"/>
              <a:gd name="T16" fmla="*/ 0 w 2404"/>
              <a:gd name="T17" fmla="*/ 4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04" h="1406">
                <a:moveTo>
                  <a:pt x="0" y="0"/>
                </a:moveTo>
                <a:lnTo>
                  <a:pt x="681" y="1406"/>
                </a:lnTo>
                <a:lnTo>
                  <a:pt x="2404" y="1406"/>
                </a:lnTo>
                <a:lnTo>
                  <a:pt x="2087" y="499"/>
                </a:lnTo>
                <a:lnTo>
                  <a:pt x="1633" y="136"/>
                </a:lnTo>
                <a:lnTo>
                  <a:pt x="1089" y="0"/>
                </a:lnTo>
                <a:lnTo>
                  <a:pt x="635" y="0"/>
                </a:lnTo>
                <a:lnTo>
                  <a:pt x="318" y="0"/>
                </a:lnTo>
                <a:lnTo>
                  <a:pt x="0" y="46"/>
                </a:lnTo>
              </a:path>
            </a:pathLst>
          </a:custGeom>
          <a:gradFill rotWithShape="1">
            <a:gsLst>
              <a:gs pos="0">
                <a:srgbClr val="CC0066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4" name="AutoShape 2"/>
          <p:cNvSpPr>
            <a:spLocks noChangeArrowheads="1"/>
          </p:cNvSpPr>
          <p:nvPr/>
        </p:nvSpPr>
        <p:spPr bwMode="auto">
          <a:xfrm>
            <a:off x="2590801" y="1781176"/>
            <a:ext cx="6294120" cy="457962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12499341" y="6360796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899921" y="6273166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8580121" y="6360796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8" name="Line 6"/>
          <p:cNvSpPr>
            <a:spLocks noChangeShapeType="1"/>
          </p:cNvSpPr>
          <p:nvPr/>
        </p:nvSpPr>
        <p:spPr bwMode="auto">
          <a:xfrm flipV="1">
            <a:off x="7084062" y="3941446"/>
            <a:ext cx="459739" cy="3448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0" name="Freeform 8"/>
          <p:cNvSpPr>
            <a:spLocks/>
          </p:cNvSpPr>
          <p:nvPr/>
        </p:nvSpPr>
        <p:spPr bwMode="auto">
          <a:xfrm>
            <a:off x="3858261" y="4112896"/>
            <a:ext cx="447040" cy="259080"/>
          </a:xfrm>
          <a:custGeom>
            <a:avLst/>
            <a:gdLst>
              <a:gd name="T0" fmla="*/ 0 w 176"/>
              <a:gd name="T1" fmla="*/ 0 h 136"/>
              <a:gd name="T2" fmla="*/ 176 w 176"/>
              <a:gd name="T3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" h="136">
                <a:moveTo>
                  <a:pt x="0" y="0"/>
                </a:moveTo>
                <a:lnTo>
                  <a:pt x="176" y="136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601" name="Text Box 9"/>
              <p:cNvSpPr txBox="1">
                <a:spLocks noChangeArrowheads="1"/>
              </p:cNvSpPr>
              <p:nvPr/>
            </p:nvSpPr>
            <p:spPr bwMode="auto">
              <a:xfrm>
                <a:off x="2819401" y="5755006"/>
                <a:ext cx="1376729" cy="7613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𝟕𝟎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sup>
                      </m:sSup>
                      <m:r>
                        <a:rPr lang="ru-RU" sz="4000" b="1" i="1">
                          <a:solidFill>
                            <a:srgbClr val="0000FF"/>
                          </a:solidFill>
                          <a:latin typeface="Cambria Math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ru-RU" sz="4000" b="1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860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9401" y="5755006"/>
                <a:ext cx="1376729" cy="7613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8602" name="Text Box 10"/>
              <p:cNvSpPr txBox="1">
                <a:spLocks noChangeArrowheads="1"/>
              </p:cNvSpPr>
              <p:nvPr/>
            </p:nvSpPr>
            <p:spPr bwMode="auto">
              <a:xfrm>
                <a:off x="2819400" y="5758492"/>
                <a:ext cx="1376729" cy="7613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𝟕𝟎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sup>
                      </m:sSup>
                      <m:r>
                        <a:rPr lang="ru-RU" sz="4000" b="1" i="1">
                          <a:solidFill>
                            <a:srgbClr val="0000FF"/>
                          </a:solidFill>
                          <a:latin typeface="Cambria Math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ru-RU" sz="4000" b="1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8602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9400" y="5758492"/>
                <a:ext cx="1376729" cy="7613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606" name="Line 14"/>
          <p:cNvSpPr>
            <a:spLocks noChangeShapeType="1"/>
          </p:cNvSpPr>
          <p:nvPr/>
        </p:nvSpPr>
        <p:spPr bwMode="auto">
          <a:xfrm>
            <a:off x="2590800" y="6360796"/>
            <a:ext cx="104851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5125721" y="1119403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charset="0"/>
                <a:cs typeface="Arial" charset="0"/>
              </a:rPr>
              <a:t>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609" name="Text Box 17"/>
              <p:cNvSpPr txBox="1">
                <a:spLocks noChangeArrowheads="1"/>
              </p:cNvSpPr>
              <p:nvPr/>
            </p:nvSpPr>
            <p:spPr bwMode="auto">
              <a:xfrm>
                <a:off x="9159241" y="5497830"/>
                <a:ext cx="1682902" cy="7613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ru-RU" sz="4000" b="1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𝟏𝟏</m:t>
                          </m:r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sup>
                      </m:sSup>
                      <m:r>
                        <a:rPr lang="ru-RU" sz="4000" b="1" i="1">
                          <a:solidFill>
                            <a:srgbClr val="0000FF"/>
                          </a:solidFill>
                          <a:latin typeface="Cambria Math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ru-RU" sz="4000" b="1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860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59241" y="5497830"/>
                <a:ext cx="1682902" cy="7613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610" name="AutoShape 18"/>
          <p:cNvSpPr>
            <a:spLocks noChangeArrowheads="1"/>
          </p:cNvSpPr>
          <p:nvPr/>
        </p:nvSpPr>
        <p:spPr bwMode="auto">
          <a:xfrm rot="5400000">
            <a:off x="8496618" y="5467032"/>
            <a:ext cx="520066" cy="1267461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05686" y="410742"/>
            <a:ext cx="4928546" cy="708661"/>
            <a:chOff x="521" y="527"/>
            <a:chExt cx="1575" cy="372"/>
          </a:xfrm>
        </p:grpSpPr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521" y="527"/>
              <a:ext cx="1575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40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Найти     </a:t>
              </a:r>
              <a:r>
                <a:rPr lang="en-US" sz="40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ru-RU" sz="40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ВА – ?    </a:t>
              </a:r>
            </a:p>
          </p:txBody>
        </p:sp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2269659"/>
                </p:ext>
              </p:extLst>
            </p:nvPr>
          </p:nvGraphicFramePr>
          <p:xfrm>
            <a:off x="1046" y="561"/>
            <a:ext cx="324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0" name="Формула" r:id="rId7" imgW="164880" imgH="152280" progId="Equation.3">
                    <p:embed/>
                  </p:oleObj>
                </mc:Choice>
                <mc:Fallback>
                  <p:oleObj name="Формула" r:id="rId7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6" y="561"/>
                          <a:ext cx="324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94184" y="1419538"/>
                <a:ext cx="4681736" cy="737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АСВ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АВС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84" y="1419538"/>
                <a:ext cx="4681736" cy="737510"/>
              </a:xfrm>
              <a:prstGeom prst="rect">
                <a:avLst/>
              </a:prstGeom>
              <a:blipFill rotWithShape="1">
                <a:blip r:embed="rId9"/>
                <a:stretch>
                  <a:fillRect l="-4818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756650" y="2309448"/>
                <a:ext cx="5340349" cy="737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АВС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lang="uz-Cyrl-UZ" b="1" dirty="0"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650" y="2309448"/>
                <a:ext cx="5340349" cy="737510"/>
              </a:xfrm>
              <a:prstGeom prst="rect">
                <a:avLst/>
              </a:prstGeom>
              <a:blipFill rotWithShape="1">
                <a:blip r:embed="rId10"/>
                <a:stretch>
                  <a:fillRect l="-4110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833360" y="3046958"/>
                <a:ext cx="6523709" cy="737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uz-Cyrl-UZ" b="1" dirty="0">
                    <a:latin typeface="Arial" pitchFamily="34" charset="0"/>
                    <a:cs typeface="Arial" pitchFamily="34" charset="0"/>
                  </a:rPr>
                  <a:t>ВА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en-US" b="0" i="0" smtClean="0">
                        <a:latin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en-US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𝟏𝟏𝟎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360" y="3046958"/>
                <a:ext cx="6523709" cy="737510"/>
              </a:xfrm>
              <a:prstGeom prst="rect">
                <a:avLst/>
              </a:prstGeom>
              <a:blipFill rotWithShape="1">
                <a:blip r:embed="rId11"/>
                <a:stretch>
                  <a:fillRect l="-3364" t="-14876" b="-3305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72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30694 -0.016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8" grpId="0" animBg="1"/>
      <p:bldP spid="238602" grpId="0"/>
      <p:bldP spid="238609" grpId="0"/>
      <p:bldP spid="238610" grpId="0" animBg="1"/>
      <p:bldP spid="3" grpId="0"/>
      <p:bldP spid="2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518160" y="3509010"/>
            <a:ext cx="5760720" cy="3716656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223235" name="Freeform 3"/>
          <p:cNvSpPr>
            <a:spLocks/>
          </p:cNvSpPr>
          <p:nvPr/>
        </p:nvSpPr>
        <p:spPr bwMode="auto">
          <a:xfrm>
            <a:off x="3398520" y="3596641"/>
            <a:ext cx="83821" cy="3638550"/>
          </a:xfrm>
          <a:custGeom>
            <a:avLst/>
            <a:gdLst>
              <a:gd name="T0" fmla="*/ 0 w 33"/>
              <a:gd name="T1" fmla="*/ 0 h 1910"/>
              <a:gd name="T2" fmla="*/ 52388 w 33"/>
              <a:gd name="T3" fmla="*/ 3032125 h 19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" h="1910">
                <a:moveTo>
                  <a:pt x="0" y="0"/>
                </a:moveTo>
                <a:lnTo>
                  <a:pt x="33" y="1910"/>
                </a:lnTo>
              </a:path>
            </a:pathLst>
          </a:custGeom>
          <a:noFill/>
          <a:ln w="28575" cmpd="sng">
            <a:solidFill>
              <a:srgbClr val="0000CC"/>
            </a:solidFill>
            <a:round/>
            <a:headEnd type="oval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287022" y="7138036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latin typeface="Arial" charset="0"/>
                <a:cs typeface="Arial" charset="0"/>
              </a:rPr>
              <a:t>В</a:t>
            </a:r>
            <a:endParaRPr lang="ru-RU" altLang="ru-RU" sz="4000">
              <a:latin typeface="Arial" charset="0"/>
              <a:cs typeface="Arial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398521" y="3078480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latin typeface="Arial" charset="0"/>
                <a:cs typeface="Arial" charset="0"/>
              </a:rPr>
              <a:t>А</a:t>
            </a:r>
            <a:endParaRPr lang="ru-RU" altLang="ru-RU" sz="4000">
              <a:latin typeface="Arial" charset="0"/>
              <a:cs typeface="Arial" charset="0"/>
            </a:endParaRPr>
          </a:p>
        </p:txBody>
      </p:sp>
      <p:sp>
        <p:nvSpPr>
          <p:cNvPr id="223244" name="Freeform 12"/>
          <p:cNvSpPr>
            <a:spLocks/>
          </p:cNvSpPr>
          <p:nvPr/>
        </p:nvSpPr>
        <p:spPr bwMode="auto">
          <a:xfrm>
            <a:off x="1671320" y="5410200"/>
            <a:ext cx="469901" cy="249556"/>
          </a:xfrm>
          <a:custGeom>
            <a:avLst/>
            <a:gdLst>
              <a:gd name="T0" fmla="*/ 0 w 185"/>
              <a:gd name="T1" fmla="*/ 0 h 131"/>
              <a:gd name="T2" fmla="*/ 293688 w 185"/>
              <a:gd name="T3" fmla="*/ 207963 h 13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5" h="131">
                <a:moveTo>
                  <a:pt x="0" y="0"/>
                </a:moveTo>
                <a:lnTo>
                  <a:pt x="185" y="13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5" name="Freeform 13"/>
          <p:cNvSpPr>
            <a:spLocks/>
          </p:cNvSpPr>
          <p:nvPr/>
        </p:nvSpPr>
        <p:spPr bwMode="auto">
          <a:xfrm>
            <a:off x="4551681" y="5271136"/>
            <a:ext cx="574040" cy="226694"/>
          </a:xfrm>
          <a:custGeom>
            <a:avLst/>
            <a:gdLst>
              <a:gd name="T0" fmla="*/ 0 w 226"/>
              <a:gd name="T1" fmla="*/ 188912 h 119"/>
              <a:gd name="T2" fmla="*/ 358775 w 226"/>
              <a:gd name="T3" fmla="*/ 0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" h="119">
                <a:moveTo>
                  <a:pt x="0" y="119"/>
                </a:moveTo>
                <a:lnTo>
                  <a:pt x="22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7" name="Freeform 15"/>
          <p:cNvSpPr>
            <a:spLocks/>
          </p:cNvSpPr>
          <p:nvPr/>
        </p:nvSpPr>
        <p:spPr bwMode="auto">
          <a:xfrm>
            <a:off x="2821941" y="4200526"/>
            <a:ext cx="576579" cy="173354"/>
          </a:xfrm>
          <a:custGeom>
            <a:avLst/>
            <a:gdLst>
              <a:gd name="T0" fmla="*/ 0 w 310"/>
              <a:gd name="T1" fmla="*/ 0 h 113"/>
              <a:gd name="T2" fmla="*/ 188318 w 310"/>
              <a:gd name="T3" fmla="*/ 129121 h 113"/>
              <a:gd name="T4" fmla="*/ 360362 w 310"/>
              <a:gd name="T5" fmla="*/ 95882 h 1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0" h="113">
                <a:moveTo>
                  <a:pt x="0" y="0"/>
                </a:moveTo>
                <a:cubicBezTo>
                  <a:pt x="27" y="16"/>
                  <a:pt x="110" y="89"/>
                  <a:pt x="162" y="101"/>
                </a:cubicBezTo>
                <a:cubicBezTo>
                  <a:pt x="214" y="113"/>
                  <a:pt x="279" y="80"/>
                  <a:pt x="310" y="7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8" name="Freeform 16"/>
          <p:cNvSpPr>
            <a:spLocks/>
          </p:cNvSpPr>
          <p:nvPr/>
        </p:nvSpPr>
        <p:spPr bwMode="auto">
          <a:xfrm>
            <a:off x="3398521" y="4288156"/>
            <a:ext cx="576581" cy="91440"/>
          </a:xfrm>
          <a:custGeom>
            <a:avLst/>
            <a:gdLst>
              <a:gd name="T0" fmla="*/ 360363 w 341"/>
              <a:gd name="T1" fmla="*/ 0 h 110"/>
              <a:gd name="T2" fmla="*/ 216641 w 341"/>
              <a:gd name="T3" fmla="*/ 68580 h 110"/>
              <a:gd name="T4" fmla="*/ 0 w 341"/>
              <a:gd name="T5" fmla="*/ 47105 h 1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1" h="110">
                <a:moveTo>
                  <a:pt x="341" y="0"/>
                </a:moveTo>
                <a:cubicBezTo>
                  <a:pt x="318" y="17"/>
                  <a:pt x="262" y="88"/>
                  <a:pt x="205" y="99"/>
                </a:cubicBezTo>
                <a:cubicBezTo>
                  <a:pt x="148" y="110"/>
                  <a:pt x="43" y="74"/>
                  <a:pt x="0" y="6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9" name="Rectangle 17"/>
          <p:cNvSpPr>
            <a:spLocks noChangeArrowheads="1"/>
          </p:cNvSpPr>
          <p:nvPr/>
        </p:nvSpPr>
        <p:spPr bwMode="auto">
          <a:xfrm>
            <a:off x="3284222" y="7223760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/>
            <a:r>
              <a:rPr lang="en-US" altLang="ru-RU" sz="4000" b="1">
                <a:solidFill>
                  <a:srgbClr val="0000CC"/>
                </a:solidFill>
                <a:latin typeface="Arial" charset="0"/>
                <a:cs typeface="Arial" charset="0"/>
              </a:rPr>
              <a:t>D</a:t>
            </a:r>
            <a:endParaRPr lang="ru-RU" altLang="ru-RU" sz="4000" b="1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6047742" y="7138036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latin typeface="Arial" charset="0"/>
                <a:cs typeface="Arial" charset="0"/>
              </a:rPr>
              <a:t>С</a:t>
            </a:r>
            <a:endParaRPr lang="ru-RU" altLang="ru-RU" sz="4000">
              <a:latin typeface="Arial" charset="0"/>
              <a:cs typeface="Arial" charset="0"/>
            </a:endParaRPr>
          </a:p>
        </p:txBody>
      </p:sp>
      <p:grpSp>
        <p:nvGrpSpPr>
          <p:cNvPr id="223259" name="Group 27"/>
          <p:cNvGrpSpPr>
            <a:grpSpLocks/>
          </p:cNvGrpSpPr>
          <p:nvPr/>
        </p:nvGrpSpPr>
        <p:grpSpPr bwMode="auto">
          <a:xfrm>
            <a:off x="5168393" y="2988946"/>
            <a:ext cx="8305800" cy="1299210"/>
            <a:chOff x="385" y="867"/>
            <a:chExt cx="5375" cy="682"/>
          </a:xfrm>
        </p:grpSpPr>
        <p:sp>
          <p:nvSpPr>
            <p:cNvPr id="9242" name="Text Box 20"/>
            <p:cNvSpPr txBox="1">
              <a:spLocks noChangeArrowheads="1"/>
            </p:cNvSpPr>
            <p:nvPr/>
          </p:nvSpPr>
          <p:spPr bwMode="auto">
            <a:xfrm>
              <a:off x="385" y="919"/>
              <a:ext cx="5375" cy="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600" b="1" dirty="0">
                  <a:latin typeface="Arial" charset="0"/>
                  <a:cs typeface="Arial" charset="0"/>
                </a:rPr>
                <a:t>Дано:     АВС равнобедренный</a:t>
              </a:r>
              <a:r>
                <a:rPr lang="ru-RU" altLang="ru-RU" sz="3600" b="1" dirty="0" smtClean="0">
                  <a:latin typeface="Arial" charset="0"/>
                  <a:cs typeface="Arial" charset="0"/>
                </a:rPr>
                <a:t>,</a:t>
              </a:r>
            </a:p>
            <a:p>
              <a:pPr eaLnBrk="1" hangingPunct="1"/>
              <a:r>
                <a:rPr lang="ru-RU" altLang="ru-RU" sz="3600" b="1" dirty="0" smtClean="0">
                  <a:latin typeface="Arial" charset="0"/>
                  <a:cs typeface="Arial" charset="0"/>
                </a:rPr>
                <a:t> </a:t>
              </a:r>
              <a:r>
                <a:rPr lang="ru-RU" altLang="ru-RU" sz="3600" b="1" dirty="0">
                  <a:latin typeface="Arial" charset="0"/>
                  <a:cs typeface="Arial" charset="0"/>
                </a:rPr>
                <a:t>А</a:t>
              </a:r>
              <a:r>
                <a:rPr lang="en-US" altLang="ru-RU" sz="3600" b="1" dirty="0">
                  <a:latin typeface="Arial" charset="0"/>
                  <a:cs typeface="Arial" charset="0"/>
                </a:rPr>
                <a:t>D – </a:t>
              </a:r>
              <a:r>
                <a:rPr lang="ru-RU" altLang="ru-RU" sz="3600" b="1" dirty="0" smtClean="0">
                  <a:latin typeface="Arial" charset="0"/>
                  <a:cs typeface="Arial" charset="0"/>
                </a:rPr>
                <a:t>биссектриса</a:t>
              </a:r>
              <a:endParaRPr lang="ru-RU" altLang="ru-RU" sz="3600" dirty="0">
                <a:latin typeface="Arial" charset="0"/>
                <a:cs typeface="Arial" charset="0"/>
              </a:endParaRPr>
            </a:p>
          </p:txBody>
        </p:sp>
        <p:graphicFrame>
          <p:nvGraphicFramePr>
            <p:cNvPr id="9243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0991801"/>
                </p:ext>
              </p:extLst>
            </p:nvPr>
          </p:nvGraphicFramePr>
          <p:xfrm>
            <a:off x="1364" y="867"/>
            <a:ext cx="269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0" name="Формула" r:id="rId3" imgW="139579" imgH="164957" progId="Equation.3">
                    <p:embed/>
                  </p:oleObj>
                </mc:Choice>
                <mc:Fallback>
                  <p:oleObj name="Формула" r:id="rId3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4" y="867"/>
                          <a:ext cx="269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6997193" y="4764536"/>
            <a:ext cx="6477000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latin typeface="Arial" charset="0"/>
                <a:cs typeface="Arial" charset="0"/>
              </a:rPr>
              <a:t>Доказать: А</a:t>
            </a:r>
            <a:r>
              <a:rPr lang="en-US" altLang="ru-RU" sz="3600" b="1" dirty="0">
                <a:latin typeface="Arial" charset="0"/>
                <a:cs typeface="Arial" charset="0"/>
              </a:rPr>
              <a:t>D</a:t>
            </a:r>
            <a:r>
              <a:rPr lang="ru-RU" altLang="ru-RU" sz="3600" b="1" dirty="0">
                <a:latin typeface="Arial" charset="0"/>
                <a:cs typeface="Arial" charset="0"/>
              </a:rPr>
              <a:t> – высота, </a:t>
            </a:r>
            <a:endParaRPr lang="ru-RU" altLang="ru-RU" sz="36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altLang="ru-RU" sz="3600" b="1" dirty="0">
                <a:latin typeface="Arial" charset="0"/>
                <a:cs typeface="Arial" charset="0"/>
              </a:rPr>
              <a:t> </a:t>
            </a:r>
            <a:r>
              <a:rPr lang="ru-RU" altLang="ru-RU" sz="3600" b="1" dirty="0" smtClean="0">
                <a:latin typeface="Arial" charset="0"/>
                <a:cs typeface="Arial" charset="0"/>
              </a:rPr>
              <a:t>                  А</a:t>
            </a:r>
            <a:r>
              <a:rPr lang="en-US" altLang="ru-RU" sz="3600" b="1" dirty="0">
                <a:latin typeface="Arial" charset="0"/>
                <a:cs typeface="Arial" charset="0"/>
              </a:rPr>
              <a:t>D</a:t>
            </a:r>
            <a:r>
              <a:rPr lang="ru-RU" altLang="ru-RU" sz="3600" b="1" dirty="0">
                <a:latin typeface="Arial" charset="0"/>
                <a:cs typeface="Arial" charset="0"/>
              </a:rPr>
              <a:t> – </a:t>
            </a:r>
            <a:r>
              <a:rPr lang="ru-RU" altLang="ru-RU" sz="3600" b="1" dirty="0" smtClean="0">
                <a:latin typeface="Arial" charset="0"/>
                <a:cs typeface="Arial" charset="0"/>
              </a:rPr>
              <a:t>медиана</a:t>
            </a:r>
            <a:endParaRPr lang="ru-RU" altLang="ru-RU" sz="3600" b="1" dirty="0">
              <a:latin typeface="Arial" charset="0"/>
              <a:cs typeface="Arial" charset="0"/>
            </a:endParaRPr>
          </a:p>
        </p:txBody>
      </p:sp>
      <p:sp>
        <p:nvSpPr>
          <p:cNvPr id="223258" name="Text Box 26"/>
          <p:cNvSpPr txBox="1">
            <a:spLocks noChangeArrowheads="1"/>
          </p:cNvSpPr>
          <p:nvPr/>
        </p:nvSpPr>
        <p:spPr bwMode="auto">
          <a:xfrm>
            <a:off x="287022" y="654921"/>
            <a:ext cx="14038578" cy="202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Биссектриса, проведенная 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основанию равнобедренного треугольника, 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его медианой 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высотой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4146" y="0"/>
            <a:ext cx="237122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еорема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06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2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22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2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2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animBg="1"/>
      <p:bldP spid="223244" grpId="0" animBg="1"/>
      <p:bldP spid="223245" grpId="0" animBg="1"/>
      <p:bldP spid="223247" grpId="0" animBg="1"/>
      <p:bldP spid="223248" grpId="0" animBg="1"/>
      <p:bldP spid="223249" grpId="0"/>
      <p:bldP spid="2232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61" name="AutoShape 29"/>
          <p:cNvSpPr>
            <a:spLocks noChangeArrowheads="1"/>
          </p:cNvSpPr>
          <p:nvPr/>
        </p:nvSpPr>
        <p:spPr bwMode="auto">
          <a:xfrm>
            <a:off x="5242561" y="3733801"/>
            <a:ext cx="5989320" cy="2621878"/>
          </a:xfrm>
          <a:prstGeom prst="wedgeRoundRectCallout">
            <a:avLst>
              <a:gd name="adj1" fmla="val 70544"/>
              <a:gd name="adj2" fmla="val -79054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algn="ctr" eaLnBrk="1" hangingPunct="1"/>
            <a:r>
              <a:rPr lang="ru-RU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1=   2, </a:t>
            </a:r>
          </a:p>
          <a:p>
            <a:pPr algn="ctr" eaLnBrk="1" hangingPunct="1"/>
            <a:r>
              <a:rPr lang="ru-RU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они смежные углы, то они прямые. </a:t>
            </a:r>
          </a:p>
          <a:p>
            <a:pPr algn="ctr" eaLnBrk="1" hangingPunct="1"/>
            <a:r>
              <a:rPr lang="ru-RU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alt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высота</a:t>
            </a:r>
            <a:endParaRPr lang="ru-RU" alt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403862" y="3222940"/>
            <a:ext cx="5760720" cy="3716656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223235" name="Freeform 3"/>
          <p:cNvSpPr>
            <a:spLocks/>
          </p:cNvSpPr>
          <p:nvPr/>
        </p:nvSpPr>
        <p:spPr bwMode="auto">
          <a:xfrm>
            <a:off x="3284222" y="3310571"/>
            <a:ext cx="83821" cy="3638550"/>
          </a:xfrm>
          <a:custGeom>
            <a:avLst/>
            <a:gdLst>
              <a:gd name="T0" fmla="*/ 0 w 33"/>
              <a:gd name="T1" fmla="*/ 0 h 1910"/>
              <a:gd name="T2" fmla="*/ 52388 w 33"/>
              <a:gd name="T3" fmla="*/ 3032125 h 19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" h="1910">
                <a:moveTo>
                  <a:pt x="0" y="0"/>
                </a:moveTo>
                <a:lnTo>
                  <a:pt x="33" y="1910"/>
                </a:lnTo>
              </a:path>
            </a:pathLst>
          </a:custGeom>
          <a:noFill/>
          <a:ln w="28575" cmpd="sng">
            <a:solidFill>
              <a:srgbClr val="0000CC"/>
            </a:solidFill>
            <a:round/>
            <a:headEnd type="oval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72724" y="6851966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latin typeface="Arial" charset="0"/>
                <a:cs typeface="Arial" charset="0"/>
              </a:rPr>
              <a:t>В</a:t>
            </a:r>
            <a:endParaRPr lang="ru-RU" altLang="ru-RU" sz="4000">
              <a:latin typeface="Arial" charset="0"/>
              <a:cs typeface="Arial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284223" y="2792410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latin typeface="Arial" charset="0"/>
                <a:cs typeface="Arial" charset="0"/>
              </a:rPr>
              <a:t>А</a:t>
            </a:r>
            <a:endParaRPr lang="ru-RU" altLang="ru-RU" sz="4000">
              <a:latin typeface="Arial" charset="0"/>
              <a:cs typeface="Arial" charset="0"/>
            </a:endParaRP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7828770" y="1803131"/>
            <a:ext cx="4271303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000099"/>
                </a:solidFill>
                <a:latin typeface="Arial" charset="0"/>
                <a:cs typeface="Arial" charset="0"/>
              </a:rPr>
              <a:t>∆АВ</a:t>
            </a:r>
            <a:r>
              <a:rPr lang="en-US" altLang="ru-RU" sz="4000" b="1" dirty="0">
                <a:solidFill>
                  <a:srgbClr val="000099"/>
                </a:solidFill>
                <a:latin typeface="Arial" charset="0"/>
                <a:cs typeface="Arial" charset="0"/>
              </a:rPr>
              <a:t>D</a:t>
            </a:r>
            <a:r>
              <a:rPr lang="ru-RU" altLang="ru-RU" sz="4000" b="1" dirty="0">
                <a:solidFill>
                  <a:srgbClr val="000099"/>
                </a:solidFill>
                <a:latin typeface="Arial" charset="0"/>
                <a:cs typeface="Arial" charset="0"/>
              </a:rPr>
              <a:t>=∆АС</a:t>
            </a:r>
            <a:r>
              <a:rPr lang="en-US" altLang="ru-RU" sz="4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</a:t>
            </a:r>
            <a:endParaRPr lang="ru-RU" altLang="ru-RU" sz="4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ru-RU" altLang="ru-RU" sz="4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(по 1 признаку)</a:t>
            </a:r>
            <a:endParaRPr lang="ru-RU" altLang="ru-RU" sz="40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232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655061"/>
              </p:ext>
            </p:extLst>
          </p:nvPr>
        </p:nvGraphicFramePr>
        <p:xfrm>
          <a:off x="12100073" y="2071556"/>
          <a:ext cx="1267459" cy="76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Формула" r:id="rId3" imgW="190417" imgH="152334" progId="Equation.3">
                  <p:embed/>
                </p:oleObj>
              </mc:Choice>
              <mc:Fallback>
                <p:oleObj name="Формула" r:id="rId3" imgW="190417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00073" y="2071556"/>
                        <a:ext cx="1267459" cy="760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44" name="Freeform 12"/>
          <p:cNvSpPr>
            <a:spLocks/>
          </p:cNvSpPr>
          <p:nvPr/>
        </p:nvSpPr>
        <p:spPr bwMode="auto">
          <a:xfrm>
            <a:off x="1557022" y="5124130"/>
            <a:ext cx="469901" cy="249556"/>
          </a:xfrm>
          <a:custGeom>
            <a:avLst/>
            <a:gdLst>
              <a:gd name="T0" fmla="*/ 0 w 185"/>
              <a:gd name="T1" fmla="*/ 0 h 131"/>
              <a:gd name="T2" fmla="*/ 293688 w 185"/>
              <a:gd name="T3" fmla="*/ 207963 h 13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5" h="131">
                <a:moveTo>
                  <a:pt x="0" y="0"/>
                </a:moveTo>
                <a:lnTo>
                  <a:pt x="185" y="13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5" name="Freeform 13"/>
          <p:cNvSpPr>
            <a:spLocks/>
          </p:cNvSpPr>
          <p:nvPr/>
        </p:nvSpPr>
        <p:spPr bwMode="auto">
          <a:xfrm>
            <a:off x="4437383" y="4985066"/>
            <a:ext cx="574040" cy="226694"/>
          </a:xfrm>
          <a:custGeom>
            <a:avLst/>
            <a:gdLst>
              <a:gd name="T0" fmla="*/ 0 w 226"/>
              <a:gd name="T1" fmla="*/ 188912 h 119"/>
              <a:gd name="T2" fmla="*/ 358775 w 226"/>
              <a:gd name="T3" fmla="*/ 0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6" h="119">
                <a:moveTo>
                  <a:pt x="0" y="119"/>
                </a:moveTo>
                <a:lnTo>
                  <a:pt x="22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6" name="Freeform 14"/>
          <p:cNvSpPr>
            <a:spLocks/>
          </p:cNvSpPr>
          <p:nvPr/>
        </p:nvSpPr>
        <p:spPr bwMode="auto">
          <a:xfrm>
            <a:off x="3053083" y="4952681"/>
            <a:ext cx="576579" cy="689610"/>
          </a:xfrm>
          <a:custGeom>
            <a:avLst/>
            <a:gdLst>
              <a:gd name="T0" fmla="*/ 301595 w 325"/>
              <a:gd name="T1" fmla="*/ 0 h 590"/>
              <a:gd name="T2" fmla="*/ 49896 w 325"/>
              <a:gd name="T3" fmla="*/ 132467 h 590"/>
              <a:gd name="T4" fmla="*/ 351492 w 325"/>
              <a:gd name="T5" fmla="*/ 398376 h 590"/>
              <a:gd name="T6" fmla="*/ 0 w 325"/>
              <a:gd name="T7" fmla="*/ 574675 h 5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5" h="590">
                <a:moveTo>
                  <a:pt x="272" y="0"/>
                </a:moveTo>
                <a:cubicBezTo>
                  <a:pt x="155" y="34"/>
                  <a:pt x="38" y="68"/>
                  <a:pt x="45" y="136"/>
                </a:cubicBezTo>
                <a:cubicBezTo>
                  <a:pt x="52" y="204"/>
                  <a:pt x="325" y="333"/>
                  <a:pt x="317" y="409"/>
                </a:cubicBezTo>
                <a:cubicBezTo>
                  <a:pt x="309" y="485"/>
                  <a:pt x="53" y="560"/>
                  <a:pt x="0" y="59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7" name="Freeform 15"/>
          <p:cNvSpPr>
            <a:spLocks/>
          </p:cNvSpPr>
          <p:nvPr/>
        </p:nvSpPr>
        <p:spPr bwMode="auto">
          <a:xfrm>
            <a:off x="2707643" y="3914456"/>
            <a:ext cx="576579" cy="173354"/>
          </a:xfrm>
          <a:custGeom>
            <a:avLst/>
            <a:gdLst>
              <a:gd name="T0" fmla="*/ 0 w 310"/>
              <a:gd name="T1" fmla="*/ 0 h 113"/>
              <a:gd name="T2" fmla="*/ 188318 w 310"/>
              <a:gd name="T3" fmla="*/ 129121 h 113"/>
              <a:gd name="T4" fmla="*/ 360362 w 310"/>
              <a:gd name="T5" fmla="*/ 95882 h 1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0" h="113">
                <a:moveTo>
                  <a:pt x="0" y="0"/>
                </a:moveTo>
                <a:cubicBezTo>
                  <a:pt x="27" y="16"/>
                  <a:pt x="110" y="89"/>
                  <a:pt x="162" y="101"/>
                </a:cubicBezTo>
                <a:cubicBezTo>
                  <a:pt x="214" y="113"/>
                  <a:pt x="279" y="80"/>
                  <a:pt x="310" y="7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8" name="Freeform 16"/>
          <p:cNvSpPr>
            <a:spLocks/>
          </p:cNvSpPr>
          <p:nvPr/>
        </p:nvSpPr>
        <p:spPr bwMode="auto">
          <a:xfrm>
            <a:off x="3284223" y="4002086"/>
            <a:ext cx="576581" cy="91440"/>
          </a:xfrm>
          <a:custGeom>
            <a:avLst/>
            <a:gdLst>
              <a:gd name="T0" fmla="*/ 360363 w 341"/>
              <a:gd name="T1" fmla="*/ 0 h 110"/>
              <a:gd name="T2" fmla="*/ 216641 w 341"/>
              <a:gd name="T3" fmla="*/ 68580 h 110"/>
              <a:gd name="T4" fmla="*/ 0 w 341"/>
              <a:gd name="T5" fmla="*/ 47105 h 1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1" h="110">
                <a:moveTo>
                  <a:pt x="341" y="0"/>
                </a:moveTo>
                <a:cubicBezTo>
                  <a:pt x="318" y="17"/>
                  <a:pt x="262" y="88"/>
                  <a:pt x="205" y="99"/>
                </a:cubicBezTo>
                <a:cubicBezTo>
                  <a:pt x="148" y="110"/>
                  <a:pt x="43" y="74"/>
                  <a:pt x="0" y="6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3249" name="Rectangle 17"/>
          <p:cNvSpPr>
            <a:spLocks noChangeArrowheads="1"/>
          </p:cNvSpPr>
          <p:nvPr/>
        </p:nvSpPr>
        <p:spPr bwMode="auto">
          <a:xfrm>
            <a:off x="3169924" y="6937690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eaLnBrk="1" hangingPunct="1"/>
            <a:r>
              <a:rPr lang="en-US" altLang="ru-RU" sz="4000" b="1">
                <a:solidFill>
                  <a:srgbClr val="0000CC"/>
                </a:solidFill>
                <a:latin typeface="Arial" charset="0"/>
                <a:cs typeface="Arial" charset="0"/>
              </a:rPr>
              <a:t>D</a:t>
            </a:r>
            <a:endParaRPr lang="ru-RU" altLang="ru-RU" sz="4000" b="1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5933444" y="6851966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latin typeface="Arial" charset="0"/>
                <a:cs typeface="Arial" charset="0"/>
              </a:rPr>
              <a:t>С</a:t>
            </a:r>
            <a:endParaRPr lang="ru-RU" altLang="ru-RU" sz="4000">
              <a:latin typeface="Arial" charset="0"/>
              <a:cs typeface="Arial" charset="0"/>
            </a:endParaRPr>
          </a:p>
        </p:txBody>
      </p:sp>
      <p:sp>
        <p:nvSpPr>
          <p:cNvPr id="223260" name="AutoShape 28"/>
          <p:cNvSpPr>
            <a:spLocks noChangeArrowheads="1"/>
          </p:cNvSpPr>
          <p:nvPr/>
        </p:nvSpPr>
        <p:spPr bwMode="auto">
          <a:xfrm>
            <a:off x="9964422" y="5756910"/>
            <a:ext cx="4493259" cy="1815466"/>
          </a:xfrm>
          <a:prstGeom prst="wedgeRoundRectCallout">
            <a:avLst>
              <a:gd name="adj1" fmla="val 10620"/>
              <a:gd name="adj2" fmla="val -201648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algn="ctr" eaLnBrk="1" hangingPunct="1"/>
            <a:r>
              <a:rPr lang="ru-RU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D=DC</a:t>
            </a:r>
            <a:r>
              <a:rPr lang="ru-RU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значит, </a:t>
            </a:r>
          </a:p>
          <a:p>
            <a:pPr algn="ctr" eaLnBrk="1" hangingPunct="1"/>
            <a:r>
              <a:rPr lang="ru-RU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alt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alt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медиана</a:t>
            </a:r>
            <a:endParaRPr lang="ru-RU" alt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326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924479"/>
              </p:ext>
            </p:extLst>
          </p:nvPr>
        </p:nvGraphicFramePr>
        <p:xfrm>
          <a:off x="7086600" y="4047806"/>
          <a:ext cx="576581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Формула" r:id="rId5" imgW="164957" imgH="152268" progId="Equation.3">
                  <p:embed/>
                </p:oleObj>
              </mc:Choice>
              <mc:Fallback>
                <p:oleObj name="Формула" r:id="rId5" imgW="164957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047806"/>
                        <a:ext cx="576581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6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548137"/>
              </p:ext>
            </p:extLst>
          </p:nvPr>
        </p:nvGraphicFramePr>
        <p:xfrm>
          <a:off x="8077200" y="4047806"/>
          <a:ext cx="576581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Формула" r:id="rId7" imgW="164957" imgH="152268" progId="Equation.3">
                  <p:embed/>
                </p:oleObj>
              </mc:Choice>
              <mc:Fallback>
                <p:oleObj name="Формула" r:id="rId7" imgW="164957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047806"/>
                        <a:ext cx="576581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3267" name="Group 35"/>
          <p:cNvGrpSpPr>
            <a:grpSpLocks/>
          </p:cNvGrpSpPr>
          <p:nvPr/>
        </p:nvGrpSpPr>
        <p:grpSpPr bwMode="auto">
          <a:xfrm>
            <a:off x="2785112" y="6355678"/>
            <a:ext cx="1112519" cy="723900"/>
            <a:chOff x="1111" y="3521"/>
            <a:chExt cx="438" cy="380"/>
          </a:xfrm>
        </p:grpSpPr>
        <p:sp>
          <p:nvSpPr>
            <p:cNvPr id="223265" name="Text Box 33"/>
            <p:cNvSpPr txBox="1">
              <a:spLocks noChangeArrowheads="1"/>
            </p:cNvSpPr>
            <p:nvPr/>
          </p:nvSpPr>
          <p:spPr bwMode="auto">
            <a:xfrm>
              <a:off x="1111" y="3521"/>
              <a:ext cx="17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23266" name="Text Box 34"/>
            <p:cNvSpPr txBox="1">
              <a:spLocks noChangeArrowheads="1"/>
            </p:cNvSpPr>
            <p:nvPr/>
          </p:nvSpPr>
          <p:spPr bwMode="auto">
            <a:xfrm>
              <a:off x="1372" y="3521"/>
              <a:ext cx="17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b="1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502573" y="152400"/>
            <a:ext cx="8305800" cy="1299210"/>
            <a:chOff x="385" y="867"/>
            <a:chExt cx="5375" cy="682"/>
          </a:xfrm>
        </p:grpSpPr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385" y="919"/>
              <a:ext cx="5375" cy="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600" b="1" dirty="0">
                  <a:latin typeface="Arial" charset="0"/>
                  <a:cs typeface="Arial" charset="0"/>
                </a:rPr>
                <a:t>Дано:     АВС равнобедренный</a:t>
              </a:r>
              <a:r>
                <a:rPr lang="ru-RU" altLang="ru-RU" sz="3600" b="1" dirty="0" smtClean="0">
                  <a:latin typeface="Arial" charset="0"/>
                  <a:cs typeface="Arial" charset="0"/>
                </a:rPr>
                <a:t>,</a:t>
              </a:r>
            </a:p>
            <a:p>
              <a:pPr eaLnBrk="1" hangingPunct="1"/>
              <a:r>
                <a:rPr lang="ru-RU" altLang="ru-RU" sz="3600" b="1" dirty="0" smtClean="0">
                  <a:latin typeface="Arial" charset="0"/>
                  <a:cs typeface="Arial" charset="0"/>
                </a:rPr>
                <a:t> </a:t>
              </a:r>
              <a:r>
                <a:rPr lang="ru-RU" altLang="ru-RU" sz="3600" b="1" dirty="0">
                  <a:latin typeface="Arial" charset="0"/>
                  <a:cs typeface="Arial" charset="0"/>
                </a:rPr>
                <a:t>А</a:t>
              </a:r>
              <a:r>
                <a:rPr lang="en-US" altLang="ru-RU" sz="3600" b="1" dirty="0">
                  <a:latin typeface="Arial" charset="0"/>
                  <a:cs typeface="Arial" charset="0"/>
                </a:rPr>
                <a:t>D – </a:t>
              </a:r>
              <a:r>
                <a:rPr lang="ru-RU" altLang="ru-RU" sz="3600" b="1" dirty="0" smtClean="0">
                  <a:latin typeface="Arial" charset="0"/>
                  <a:cs typeface="Arial" charset="0"/>
                </a:rPr>
                <a:t>биссектриса</a:t>
              </a:r>
              <a:endParaRPr lang="ru-RU" altLang="ru-RU" sz="3600" dirty="0">
                <a:latin typeface="Arial" charset="0"/>
                <a:cs typeface="Arial" charset="0"/>
              </a:endParaRPr>
            </a:p>
          </p:txBody>
        </p:sp>
        <p:graphicFrame>
          <p:nvGraphicFramePr>
            <p:cNvPr id="30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359522"/>
                </p:ext>
              </p:extLst>
            </p:nvPr>
          </p:nvGraphicFramePr>
          <p:xfrm>
            <a:off x="1364" y="867"/>
            <a:ext cx="269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89" name="Формула" r:id="rId8" imgW="139579" imgH="164957" progId="Equation.3">
                    <p:embed/>
                  </p:oleObj>
                </mc:Choice>
                <mc:Fallback>
                  <p:oleObj name="Формула" r:id="rId8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4" y="867"/>
                          <a:ext cx="269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62766" y="1451610"/>
            <a:ext cx="6477000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latin typeface="Arial" charset="0"/>
                <a:cs typeface="Arial" charset="0"/>
              </a:rPr>
              <a:t>Доказать: А</a:t>
            </a:r>
            <a:r>
              <a:rPr lang="en-US" altLang="ru-RU" sz="3600" b="1" dirty="0">
                <a:latin typeface="Arial" charset="0"/>
                <a:cs typeface="Arial" charset="0"/>
              </a:rPr>
              <a:t>D</a:t>
            </a:r>
            <a:r>
              <a:rPr lang="ru-RU" altLang="ru-RU" sz="3600" b="1" dirty="0">
                <a:latin typeface="Arial" charset="0"/>
                <a:cs typeface="Arial" charset="0"/>
              </a:rPr>
              <a:t> – высота, </a:t>
            </a:r>
            <a:endParaRPr lang="ru-RU" altLang="ru-RU" sz="36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altLang="ru-RU" sz="3600" b="1" dirty="0">
                <a:latin typeface="Arial" charset="0"/>
                <a:cs typeface="Arial" charset="0"/>
              </a:rPr>
              <a:t> </a:t>
            </a:r>
            <a:r>
              <a:rPr lang="ru-RU" altLang="ru-RU" sz="3600" b="1" dirty="0" smtClean="0">
                <a:latin typeface="Arial" charset="0"/>
                <a:cs typeface="Arial" charset="0"/>
              </a:rPr>
              <a:t>                  А</a:t>
            </a:r>
            <a:r>
              <a:rPr lang="en-US" altLang="ru-RU" sz="3600" b="1" dirty="0">
                <a:latin typeface="Arial" charset="0"/>
                <a:cs typeface="Arial" charset="0"/>
              </a:rPr>
              <a:t>D</a:t>
            </a:r>
            <a:r>
              <a:rPr lang="ru-RU" altLang="ru-RU" sz="3600" b="1" dirty="0">
                <a:latin typeface="Arial" charset="0"/>
                <a:cs typeface="Arial" charset="0"/>
              </a:rPr>
              <a:t> – </a:t>
            </a:r>
            <a:r>
              <a:rPr lang="ru-RU" altLang="ru-RU" sz="3600" b="1" dirty="0" smtClean="0">
                <a:latin typeface="Arial" charset="0"/>
                <a:cs typeface="Arial" charset="0"/>
              </a:rPr>
              <a:t>медиана</a:t>
            </a:r>
            <a:endParaRPr lang="ru-RU" altLang="ru-RU" sz="3600" b="1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10514" y="1103173"/>
            <a:ext cx="7262244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Рассмотрим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ABD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smtClean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Cyrl-UZ" b="1" dirty="0">
                <a:latin typeface="Arial" pitchFamily="34" charset="0"/>
                <a:ea typeface="Cambria Math"/>
                <a:cs typeface="Arial" pitchFamily="34" charset="0"/>
              </a:rPr>
              <a:t>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8610600" y="251460"/>
            <a:ext cx="464217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latin typeface="Arial" charset="0"/>
                <a:cs typeface="Arial" charset="0"/>
              </a:rPr>
              <a:t>Доказательство:</a:t>
            </a:r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0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2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2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2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22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22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22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22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61" grpId="0" animBg="1"/>
      <p:bldP spid="223235" grpId="0" animBg="1"/>
      <p:bldP spid="223240" grpId="0"/>
      <p:bldP spid="223244" grpId="0" animBg="1"/>
      <p:bldP spid="223245" grpId="0" animBg="1"/>
      <p:bldP spid="223246" grpId="0" animBg="1"/>
      <p:bldP spid="223247" grpId="0" animBg="1"/>
      <p:bldP spid="223248" grpId="0" animBg="1"/>
      <p:bldP spid="223249" grpId="0"/>
      <p:bldP spid="223260" grpId="0" animBg="1"/>
      <p:bldP spid="2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2844593" y="3686657"/>
            <a:ext cx="7487920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ВЕРНО.</a:t>
            </a:r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Треугольник равнобедренный. 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 – биссектриса, </a:t>
            </a:r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проведенная к основанию</a:t>
            </a:r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значит  ВО – медиана, ВО – </a:t>
            </a:r>
            <a:r>
              <a:rPr lang="ru-RU" altLang="ru-RU" sz="23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высота</a:t>
            </a:r>
            <a:endParaRPr lang="ru-RU" altLang="ru-RU" sz="23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0707" name="Group 3"/>
          <p:cNvGrpSpPr>
            <a:grpSpLocks/>
          </p:cNvGrpSpPr>
          <p:nvPr/>
        </p:nvGrpSpPr>
        <p:grpSpPr bwMode="auto">
          <a:xfrm>
            <a:off x="6340104" y="4733221"/>
            <a:ext cx="4726939" cy="2335530"/>
            <a:chOff x="113" y="2795"/>
            <a:chExt cx="1861" cy="1226"/>
          </a:xfrm>
        </p:grpSpPr>
        <p:sp>
          <p:nvSpPr>
            <p:cNvPr id="10298" name="AutoShape 4"/>
            <p:cNvSpPr>
              <a:spLocks noChangeArrowheads="1"/>
            </p:cNvSpPr>
            <p:nvPr/>
          </p:nvSpPr>
          <p:spPr bwMode="auto">
            <a:xfrm>
              <a:off x="113" y="2795"/>
              <a:ext cx="1859" cy="1225"/>
            </a:xfrm>
            <a:prstGeom prst="triangle">
              <a:avLst>
                <a:gd name="adj" fmla="val 81333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9966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99" name="Freeform 5"/>
            <p:cNvSpPr>
              <a:spLocks/>
            </p:cNvSpPr>
            <p:nvPr/>
          </p:nvSpPr>
          <p:spPr bwMode="auto">
            <a:xfrm>
              <a:off x="984" y="3296"/>
              <a:ext cx="990" cy="725"/>
            </a:xfrm>
            <a:custGeom>
              <a:avLst/>
              <a:gdLst>
                <a:gd name="T0" fmla="*/ 990 w 990"/>
                <a:gd name="T1" fmla="*/ 725 h 725"/>
                <a:gd name="T2" fmla="*/ 0 w 990"/>
                <a:gd name="T3" fmla="*/ 0 h 7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0" h="725">
                  <a:moveTo>
                    <a:pt x="990" y="725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300" name="AutoShape 6"/>
            <p:cNvSpPr>
              <a:spLocks noChangeArrowheads="1"/>
            </p:cNvSpPr>
            <p:nvPr/>
          </p:nvSpPr>
          <p:spPr bwMode="auto">
            <a:xfrm rot="2836496">
              <a:off x="1769" y="3725"/>
              <a:ext cx="90" cy="13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301" name="AutoShape 7"/>
            <p:cNvSpPr>
              <a:spLocks noChangeArrowheads="1"/>
            </p:cNvSpPr>
            <p:nvPr/>
          </p:nvSpPr>
          <p:spPr bwMode="auto">
            <a:xfrm rot="1420521">
              <a:off x="1678" y="3861"/>
              <a:ext cx="90" cy="13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</p:grp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2580479" y="154989"/>
            <a:ext cx="9698046" cy="87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треугольники, на которых изображена биссектриса, </a:t>
            </a:r>
          </a:p>
          <a:p>
            <a:pPr algn="ctr" eaLnBrk="1" hangingPunct="1"/>
            <a:r>
              <a:rPr lang="ru-RU" altLang="ru-RU" b="1" dirty="0">
                <a:latin typeface="Arial" pitchFamily="34" charset="0"/>
                <a:cs typeface="Arial" pitchFamily="34" charset="0"/>
              </a:rPr>
              <a:t>которая является медианой и высотой </a:t>
            </a:r>
            <a:endParaRPr lang="ru-RU" altLang="ru-RU" sz="2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0713" name="Group 9"/>
          <p:cNvGrpSpPr>
            <a:grpSpLocks/>
          </p:cNvGrpSpPr>
          <p:nvPr/>
        </p:nvGrpSpPr>
        <p:grpSpPr bwMode="auto">
          <a:xfrm>
            <a:off x="8197577" y="1436371"/>
            <a:ext cx="5991861" cy="2426970"/>
            <a:chOff x="2517" y="841"/>
            <a:chExt cx="2359" cy="1274"/>
          </a:xfrm>
        </p:grpSpPr>
        <p:sp>
          <p:nvSpPr>
            <p:cNvPr id="10292" name="AutoShape 10"/>
            <p:cNvSpPr>
              <a:spLocks noChangeArrowheads="1"/>
            </p:cNvSpPr>
            <p:nvPr/>
          </p:nvSpPr>
          <p:spPr bwMode="auto">
            <a:xfrm flipV="1">
              <a:off x="2517" y="845"/>
              <a:ext cx="2359" cy="127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93" name="Freeform 11"/>
            <p:cNvSpPr>
              <a:spLocks/>
            </p:cNvSpPr>
            <p:nvPr/>
          </p:nvSpPr>
          <p:spPr bwMode="auto">
            <a:xfrm>
              <a:off x="3024" y="1389"/>
              <a:ext cx="129" cy="107"/>
            </a:xfrm>
            <a:custGeom>
              <a:avLst/>
              <a:gdLst>
                <a:gd name="T0" fmla="*/ 129 w 129"/>
                <a:gd name="T1" fmla="*/ 0 h 107"/>
                <a:gd name="T2" fmla="*/ 0 w 129"/>
                <a:gd name="T3" fmla="*/ 107 h 1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" h="107">
                  <a:moveTo>
                    <a:pt x="129" y="0"/>
                  </a:moveTo>
                  <a:lnTo>
                    <a:pt x="0" y="10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94" name="Freeform 12"/>
            <p:cNvSpPr>
              <a:spLocks/>
            </p:cNvSpPr>
            <p:nvPr/>
          </p:nvSpPr>
          <p:spPr bwMode="auto">
            <a:xfrm flipH="1">
              <a:off x="4248" y="1389"/>
              <a:ext cx="129" cy="107"/>
            </a:xfrm>
            <a:custGeom>
              <a:avLst/>
              <a:gdLst>
                <a:gd name="T0" fmla="*/ 129 w 129"/>
                <a:gd name="T1" fmla="*/ 0 h 107"/>
                <a:gd name="T2" fmla="*/ 0 w 129"/>
                <a:gd name="T3" fmla="*/ 107 h 1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" h="107">
                  <a:moveTo>
                    <a:pt x="129" y="0"/>
                  </a:moveTo>
                  <a:lnTo>
                    <a:pt x="0" y="10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95" name="AutoShape 13"/>
            <p:cNvSpPr>
              <a:spLocks noChangeArrowheads="1"/>
            </p:cNvSpPr>
            <p:nvPr/>
          </p:nvSpPr>
          <p:spPr bwMode="auto">
            <a:xfrm rot="4252471">
              <a:off x="3612" y="1886"/>
              <a:ext cx="45" cy="13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96" name="Freeform 14"/>
            <p:cNvSpPr>
              <a:spLocks/>
            </p:cNvSpPr>
            <p:nvPr/>
          </p:nvSpPr>
          <p:spPr bwMode="auto">
            <a:xfrm>
              <a:off x="3688" y="841"/>
              <a:ext cx="1" cy="1256"/>
            </a:xfrm>
            <a:custGeom>
              <a:avLst/>
              <a:gdLst>
                <a:gd name="T0" fmla="*/ 0 w 1"/>
                <a:gd name="T1" fmla="*/ 1256 h 1256"/>
                <a:gd name="T2" fmla="*/ 0 w 1"/>
                <a:gd name="T3" fmla="*/ 0 h 12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256">
                  <a:moveTo>
                    <a:pt x="0" y="1256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97" name="AutoShape 15"/>
            <p:cNvSpPr>
              <a:spLocks noChangeArrowheads="1"/>
            </p:cNvSpPr>
            <p:nvPr/>
          </p:nvSpPr>
          <p:spPr bwMode="auto">
            <a:xfrm rot="6450829">
              <a:off x="3735" y="1886"/>
              <a:ext cx="45" cy="13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</p:grpSp>
      <p:grpSp>
        <p:nvGrpSpPr>
          <p:cNvPr id="200720" name="Group 16"/>
          <p:cNvGrpSpPr>
            <a:grpSpLocks/>
          </p:cNvGrpSpPr>
          <p:nvPr/>
        </p:nvGrpSpPr>
        <p:grpSpPr bwMode="auto">
          <a:xfrm rot="19928327">
            <a:off x="535504" y="1524192"/>
            <a:ext cx="3799840" cy="2935605"/>
            <a:chOff x="284" y="491"/>
            <a:chExt cx="1496" cy="1541"/>
          </a:xfrm>
        </p:grpSpPr>
        <p:sp>
          <p:nvSpPr>
            <p:cNvPr id="10287" name="AutoShape 17"/>
            <p:cNvSpPr>
              <a:spLocks noChangeArrowheads="1"/>
            </p:cNvSpPr>
            <p:nvPr/>
          </p:nvSpPr>
          <p:spPr bwMode="auto">
            <a:xfrm rot="3624699">
              <a:off x="397" y="378"/>
              <a:ext cx="1270" cy="14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88" name="Freeform 18"/>
            <p:cNvSpPr>
              <a:spLocks/>
            </p:cNvSpPr>
            <p:nvPr/>
          </p:nvSpPr>
          <p:spPr bwMode="auto">
            <a:xfrm rot="797914">
              <a:off x="1125" y="1378"/>
              <a:ext cx="104" cy="72"/>
            </a:xfrm>
            <a:custGeom>
              <a:avLst/>
              <a:gdLst>
                <a:gd name="T0" fmla="*/ 104 w 104"/>
                <a:gd name="T1" fmla="*/ 72 h 72"/>
                <a:gd name="T2" fmla="*/ 0 w 104"/>
                <a:gd name="T3" fmla="*/ 0 h 7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4" h="72">
                  <a:moveTo>
                    <a:pt x="104" y="72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89" name="Line 19"/>
            <p:cNvSpPr>
              <a:spLocks noChangeShapeType="1"/>
            </p:cNvSpPr>
            <p:nvPr/>
          </p:nvSpPr>
          <p:spPr bwMode="auto">
            <a:xfrm rot="797914">
              <a:off x="892" y="773"/>
              <a:ext cx="64" cy="1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90" name="AutoShape 20"/>
            <p:cNvSpPr>
              <a:spLocks noChangeArrowheads="1"/>
            </p:cNvSpPr>
            <p:nvPr/>
          </p:nvSpPr>
          <p:spPr bwMode="auto">
            <a:xfrm rot="6450829">
              <a:off x="669" y="1957"/>
              <a:ext cx="46" cy="90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91" name="AutoShape 21"/>
            <p:cNvSpPr>
              <a:spLocks noChangeArrowheads="1"/>
            </p:cNvSpPr>
            <p:nvPr/>
          </p:nvSpPr>
          <p:spPr bwMode="auto">
            <a:xfrm rot="4689068">
              <a:off x="577" y="1965"/>
              <a:ext cx="45" cy="90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</p:grpSp>
      <p:sp>
        <p:nvSpPr>
          <p:cNvPr id="10247" name="Freeform 22"/>
          <p:cNvSpPr>
            <a:spLocks/>
          </p:cNvSpPr>
          <p:nvPr/>
        </p:nvSpPr>
        <p:spPr bwMode="auto">
          <a:xfrm flipH="1">
            <a:off x="1523999" y="2704116"/>
            <a:ext cx="807173" cy="2312006"/>
          </a:xfrm>
          <a:custGeom>
            <a:avLst/>
            <a:gdLst>
              <a:gd name="T0" fmla="*/ 236538 w 149"/>
              <a:gd name="T1" fmla="*/ 0 h 1192"/>
              <a:gd name="T2" fmla="*/ 0 w 149"/>
              <a:gd name="T3" fmla="*/ 1892300 h 1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9" h="1192">
                <a:moveTo>
                  <a:pt x="149" y="0"/>
                </a:moveTo>
                <a:lnTo>
                  <a:pt x="0" y="1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200727" name="Group 23"/>
          <p:cNvGrpSpPr>
            <a:grpSpLocks/>
          </p:cNvGrpSpPr>
          <p:nvPr/>
        </p:nvGrpSpPr>
        <p:grpSpPr bwMode="auto">
          <a:xfrm>
            <a:off x="3818842" y="2185004"/>
            <a:ext cx="5184139" cy="1211580"/>
            <a:chOff x="204" y="2024"/>
            <a:chExt cx="2041" cy="636"/>
          </a:xfrm>
        </p:grpSpPr>
        <p:grpSp>
          <p:nvGrpSpPr>
            <p:cNvPr id="10280" name="Group 24"/>
            <p:cNvGrpSpPr>
              <a:grpSpLocks/>
            </p:cNvGrpSpPr>
            <p:nvPr/>
          </p:nvGrpSpPr>
          <p:grpSpPr bwMode="auto">
            <a:xfrm>
              <a:off x="204" y="2024"/>
              <a:ext cx="2041" cy="636"/>
              <a:chOff x="204" y="2024"/>
              <a:chExt cx="2041" cy="636"/>
            </a:xfrm>
          </p:grpSpPr>
          <p:sp>
            <p:nvSpPr>
              <p:cNvPr id="10282" name="AutoShape 25"/>
              <p:cNvSpPr>
                <a:spLocks noChangeArrowheads="1"/>
              </p:cNvSpPr>
              <p:nvPr/>
            </p:nvSpPr>
            <p:spPr bwMode="auto">
              <a:xfrm>
                <a:off x="204" y="2024"/>
                <a:ext cx="2041" cy="636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CC00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ru-RU"/>
              </a:p>
            </p:txBody>
          </p:sp>
          <p:sp>
            <p:nvSpPr>
              <p:cNvPr id="10283" name="Line 26"/>
              <p:cNvSpPr>
                <a:spLocks noChangeShapeType="1"/>
              </p:cNvSpPr>
              <p:nvPr/>
            </p:nvSpPr>
            <p:spPr bwMode="auto">
              <a:xfrm>
                <a:off x="703" y="2251"/>
                <a:ext cx="9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84" name="Line 27"/>
              <p:cNvSpPr>
                <a:spLocks noChangeShapeType="1"/>
              </p:cNvSpPr>
              <p:nvPr/>
            </p:nvSpPr>
            <p:spPr bwMode="auto">
              <a:xfrm flipH="1">
                <a:off x="1610" y="2251"/>
                <a:ext cx="9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85" name="Freeform 28"/>
              <p:cNvSpPr>
                <a:spLocks/>
              </p:cNvSpPr>
              <p:nvPr/>
            </p:nvSpPr>
            <p:spPr bwMode="auto">
              <a:xfrm>
                <a:off x="1212" y="2088"/>
                <a:ext cx="112" cy="51"/>
              </a:xfrm>
              <a:custGeom>
                <a:avLst/>
                <a:gdLst>
                  <a:gd name="T0" fmla="*/ 0 w 112"/>
                  <a:gd name="T1" fmla="*/ 44 h 51"/>
                  <a:gd name="T2" fmla="*/ 72 w 112"/>
                  <a:gd name="T3" fmla="*/ 44 h 51"/>
                  <a:gd name="T4" fmla="*/ 112 w 112"/>
                  <a:gd name="T5" fmla="*/ 0 h 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2" h="51">
                    <a:moveTo>
                      <a:pt x="0" y="44"/>
                    </a:moveTo>
                    <a:cubicBezTo>
                      <a:pt x="12" y="44"/>
                      <a:pt x="53" y="51"/>
                      <a:pt x="72" y="44"/>
                    </a:cubicBezTo>
                    <a:cubicBezTo>
                      <a:pt x="91" y="37"/>
                      <a:pt x="104" y="9"/>
                      <a:pt x="11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86" name="Freeform 29"/>
              <p:cNvSpPr>
                <a:spLocks/>
              </p:cNvSpPr>
              <p:nvPr/>
            </p:nvSpPr>
            <p:spPr bwMode="auto">
              <a:xfrm>
                <a:off x="1116" y="2088"/>
                <a:ext cx="96" cy="52"/>
              </a:xfrm>
              <a:custGeom>
                <a:avLst/>
                <a:gdLst>
                  <a:gd name="T0" fmla="*/ 96 w 96"/>
                  <a:gd name="T1" fmla="*/ 48 h 52"/>
                  <a:gd name="T2" fmla="*/ 28 w 96"/>
                  <a:gd name="T3" fmla="*/ 44 h 52"/>
                  <a:gd name="T4" fmla="*/ 0 w 96"/>
                  <a:gd name="T5" fmla="*/ 0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" h="52">
                    <a:moveTo>
                      <a:pt x="96" y="48"/>
                    </a:moveTo>
                    <a:cubicBezTo>
                      <a:pt x="85" y="48"/>
                      <a:pt x="44" y="52"/>
                      <a:pt x="28" y="44"/>
                    </a:cubicBezTo>
                    <a:cubicBezTo>
                      <a:pt x="12" y="36"/>
                      <a:pt x="6" y="9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0281" name="Freeform 30"/>
            <p:cNvSpPr>
              <a:spLocks/>
            </p:cNvSpPr>
            <p:nvPr/>
          </p:nvSpPr>
          <p:spPr bwMode="auto">
            <a:xfrm>
              <a:off x="1216" y="2024"/>
              <a:ext cx="4" cy="630"/>
            </a:xfrm>
            <a:custGeom>
              <a:avLst/>
              <a:gdLst>
                <a:gd name="T0" fmla="*/ 4 w 4"/>
                <a:gd name="T1" fmla="*/ 0 h 630"/>
                <a:gd name="T2" fmla="*/ 0 w 4"/>
                <a:gd name="T3" fmla="*/ 630 h 6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30">
                  <a:moveTo>
                    <a:pt x="4" y="0"/>
                  </a:moveTo>
                  <a:lnTo>
                    <a:pt x="0" y="63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00739" name="Rectangle 35"/>
          <p:cNvSpPr>
            <a:spLocks noChangeArrowheads="1"/>
          </p:cNvSpPr>
          <p:nvPr/>
        </p:nvSpPr>
        <p:spPr bwMode="auto">
          <a:xfrm>
            <a:off x="4671322" y="7061131"/>
            <a:ext cx="7315200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Этот треугольник НЕ равнобедренный! 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Биссектриса ВО не будет высотой и медианой!</a:t>
            </a:r>
          </a:p>
        </p:txBody>
      </p:sp>
      <p:sp>
        <p:nvSpPr>
          <p:cNvPr id="10251" name="Text Box 36"/>
          <p:cNvSpPr txBox="1">
            <a:spLocks noChangeArrowheads="1"/>
          </p:cNvSpPr>
          <p:nvPr/>
        </p:nvSpPr>
        <p:spPr bwMode="auto">
          <a:xfrm>
            <a:off x="10950202" y="6893491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В</a:t>
            </a:r>
          </a:p>
        </p:txBody>
      </p:sp>
      <p:sp>
        <p:nvSpPr>
          <p:cNvPr id="10252" name="Text Box 37"/>
          <p:cNvSpPr txBox="1">
            <a:spLocks noChangeArrowheads="1"/>
          </p:cNvSpPr>
          <p:nvPr/>
        </p:nvSpPr>
        <p:spPr bwMode="auto">
          <a:xfrm>
            <a:off x="5880362" y="6634411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А</a:t>
            </a:r>
          </a:p>
        </p:txBody>
      </p:sp>
      <p:sp>
        <p:nvSpPr>
          <p:cNvPr id="10253" name="Text Box 38"/>
          <p:cNvSpPr txBox="1">
            <a:spLocks noChangeArrowheads="1"/>
          </p:cNvSpPr>
          <p:nvPr/>
        </p:nvSpPr>
        <p:spPr bwMode="auto">
          <a:xfrm>
            <a:off x="8928699" y="3106147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С</a:t>
            </a:r>
          </a:p>
        </p:txBody>
      </p:sp>
      <p:sp>
        <p:nvSpPr>
          <p:cNvPr id="10254" name="Text Box 39"/>
          <p:cNvSpPr txBox="1">
            <a:spLocks noChangeArrowheads="1"/>
          </p:cNvSpPr>
          <p:nvPr/>
        </p:nvSpPr>
        <p:spPr bwMode="auto">
          <a:xfrm>
            <a:off x="8184143" y="5337105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10255" name="Text Box 40"/>
          <p:cNvSpPr txBox="1">
            <a:spLocks noChangeArrowheads="1"/>
          </p:cNvSpPr>
          <p:nvPr/>
        </p:nvSpPr>
        <p:spPr bwMode="auto">
          <a:xfrm>
            <a:off x="2049854" y="4880384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latin typeface="Times New Roman" pitchFamily="18" charset="0"/>
              </a:rPr>
              <a:t>В</a:t>
            </a:r>
          </a:p>
        </p:txBody>
      </p:sp>
      <p:sp>
        <p:nvSpPr>
          <p:cNvPr id="10257" name="Text Box 42"/>
          <p:cNvSpPr txBox="1">
            <a:spLocks noChangeArrowheads="1"/>
          </p:cNvSpPr>
          <p:nvPr/>
        </p:nvSpPr>
        <p:spPr bwMode="auto">
          <a:xfrm>
            <a:off x="10969951" y="3839055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latin typeface="Times New Roman" pitchFamily="18" charset="0"/>
              </a:rPr>
              <a:t>В</a:t>
            </a:r>
          </a:p>
        </p:txBody>
      </p:sp>
      <p:sp>
        <p:nvSpPr>
          <p:cNvPr id="10258" name="Text Box 43"/>
          <p:cNvSpPr txBox="1">
            <a:spLocks noChangeArrowheads="1"/>
          </p:cNvSpPr>
          <p:nvPr/>
        </p:nvSpPr>
        <p:spPr bwMode="auto">
          <a:xfrm>
            <a:off x="6132485" y="1652997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В</a:t>
            </a:r>
          </a:p>
        </p:txBody>
      </p:sp>
      <p:sp>
        <p:nvSpPr>
          <p:cNvPr id="10259" name="Text Box 44"/>
          <p:cNvSpPr txBox="1">
            <a:spLocks noChangeArrowheads="1"/>
          </p:cNvSpPr>
          <p:nvPr/>
        </p:nvSpPr>
        <p:spPr bwMode="auto">
          <a:xfrm>
            <a:off x="3036217" y="759546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С</a:t>
            </a:r>
          </a:p>
        </p:txBody>
      </p:sp>
      <p:sp>
        <p:nvSpPr>
          <p:cNvPr id="10260" name="Text Box 45"/>
          <p:cNvSpPr txBox="1">
            <a:spLocks noChangeArrowheads="1"/>
          </p:cNvSpPr>
          <p:nvPr/>
        </p:nvSpPr>
        <p:spPr bwMode="auto">
          <a:xfrm>
            <a:off x="14072597" y="1177290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С</a:t>
            </a:r>
          </a:p>
        </p:txBody>
      </p:sp>
      <p:sp>
        <p:nvSpPr>
          <p:cNvPr id="10262" name="Text Box 47"/>
          <p:cNvSpPr txBox="1">
            <a:spLocks noChangeArrowheads="1"/>
          </p:cNvSpPr>
          <p:nvPr/>
        </p:nvSpPr>
        <p:spPr bwMode="auto">
          <a:xfrm>
            <a:off x="9966677" y="4388415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latin typeface="Times New Roman" pitchFamily="18" charset="0"/>
              </a:rPr>
              <a:t>С</a:t>
            </a:r>
          </a:p>
        </p:txBody>
      </p:sp>
      <p:sp>
        <p:nvSpPr>
          <p:cNvPr id="10263" name="Text Box 48"/>
          <p:cNvSpPr txBox="1">
            <a:spLocks noChangeArrowheads="1"/>
          </p:cNvSpPr>
          <p:nvPr/>
        </p:nvSpPr>
        <p:spPr bwMode="auto">
          <a:xfrm>
            <a:off x="30232" y="3686657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А</a:t>
            </a:r>
          </a:p>
        </p:txBody>
      </p:sp>
      <p:sp>
        <p:nvSpPr>
          <p:cNvPr id="10264" name="Text Box 49"/>
          <p:cNvSpPr txBox="1">
            <a:spLocks noChangeArrowheads="1"/>
          </p:cNvSpPr>
          <p:nvPr/>
        </p:nvSpPr>
        <p:spPr bwMode="auto">
          <a:xfrm>
            <a:off x="7735297" y="1263016"/>
            <a:ext cx="922021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А</a:t>
            </a:r>
          </a:p>
        </p:txBody>
      </p:sp>
      <p:sp>
        <p:nvSpPr>
          <p:cNvPr id="10265" name="Text Box 50"/>
          <p:cNvSpPr txBox="1">
            <a:spLocks noChangeArrowheads="1"/>
          </p:cNvSpPr>
          <p:nvPr/>
        </p:nvSpPr>
        <p:spPr bwMode="auto">
          <a:xfrm>
            <a:off x="3533737" y="3024629"/>
            <a:ext cx="570209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latin typeface="Times New Roman" pitchFamily="18" charset="0"/>
              </a:rPr>
              <a:t>А</a:t>
            </a:r>
          </a:p>
        </p:txBody>
      </p:sp>
      <p:sp>
        <p:nvSpPr>
          <p:cNvPr id="10268" name="Text Box 53"/>
          <p:cNvSpPr txBox="1">
            <a:spLocks noChangeArrowheads="1"/>
          </p:cNvSpPr>
          <p:nvPr/>
        </p:nvSpPr>
        <p:spPr bwMode="auto">
          <a:xfrm>
            <a:off x="6055625" y="3307048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10270" name="Text Box 55"/>
          <p:cNvSpPr txBox="1">
            <a:spLocks noChangeArrowheads="1"/>
          </p:cNvSpPr>
          <p:nvPr/>
        </p:nvSpPr>
        <p:spPr bwMode="auto">
          <a:xfrm>
            <a:off x="10879132" y="946231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10271" name="Text Box 56"/>
          <p:cNvSpPr txBox="1">
            <a:spLocks noChangeArrowheads="1"/>
          </p:cNvSpPr>
          <p:nvPr/>
        </p:nvSpPr>
        <p:spPr bwMode="auto">
          <a:xfrm>
            <a:off x="1011022" y="2244828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200761" name="Rectangle 57"/>
          <p:cNvSpPr>
            <a:spLocks noChangeArrowheads="1"/>
          </p:cNvSpPr>
          <p:nvPr/>
        </p:nvSpPr>
        <p:spPr bwMode="auto">
          <a:xfrm>
            <a:off x="11436815" y="3906833"/>
            <a:ext cx="3108960" cy="296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ВЕРНО.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Треугольник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равнобедренный. 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 – биссектриса,</a:t>
            </a:r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проведенная к основанию</a:t>
            </a:r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значит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 – медиана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ВО – </a:t>
            </a:r>
            <a:r>
              <a:rPr lang="ru-RU" altLang="ru-RU" sz="23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высота</a:t>
            </a:r>
            <a:endParaRPr lang="ru-RU" altLang="ru-RU" sz="23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762" name="Rectangle 58"/>
          <p:cNvSpPr>
            <a:spLocks noChangeArrowheads="1"/>
          </p:cNvSpPr>
          <p:nvPr/>
        </p:nvSpPr>
        <p:spPr bwMode="auto">
          <a:xfrm>
            <a:off x="460784" y="5337105"/>
            <a:ext cx="3108960" cy="19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равнобедренный. 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 – биссектриса, </a:t>
            </a:r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проведенная к боковой стороне</a:t>
            </a:r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pic>
        <p:nvPicPr>
          <p:cNvPr id="200763" name="Picture 59" descr="3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7071">
            <a:off x="5178127" y="2361559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764" name="Picture 60" descr="3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23771">
            <a:off x="10006058" y="2017396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6" name="AutoShape 6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11022" y="7639894"/>
            <a:ext cx="685800" cy="52204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1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0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0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0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0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07"/>
                  </p:tgtEl>
                </p:cond>
              </p:nextCondLst>
            </p:seq>
          </p:childTnLst>
        </p:cTn>
      </p:par>
    </p:tnLst>
    <p:bldLst>
      <p:bldP spid="200706" grpId="0"/>
      <p:bldP spid="200739" grpId="0"/>
      <p:bldP spid="200761" grpId="0"/>
      <p:bldP spid="200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1" name="Text Box 21"/>
          <p:cNvSpPr txBox="1">
            <a:spLocks noChangeArrowheads="1"/>
          </p:cNvSpPr>
          <p:nvPr/>
        </p:nvSpPr>
        <p:spPr bwMode="auto">
          <a:xfrm>
            <a:off x="1668781" y="533400"/>
            <a:ext cx="10309859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 eaLnBrk="1" hangingPunct="1">
              <a:defRPr/>
            </a:pPr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Справедливы также утверждения</a:t>
            </a:r>
          </a:p>
        </p:txBody>
      </p:sp>
      <p:sp>
        <p:nvSpPr>
          <p:cNvPr id="225308" name="Text Box 28"/>
          <p:cNvSpPr txBox="1">
            <a:spLocks noChangeArrowheads="1"/>
          </p:cNvSpPr>
          <p:nvPr/>
        </p:nvSpPr>
        <p:spPr bwMode="auto">
          <a:xfrm>
            <a:off x="977902" y="2127886"/>
            <a:ext cx="13020040" cy="202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</a:t>
            </a:r>
            <a:r>
              <a:rPr lang="ru-RU" alt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Высота равнобедренного треугольника, проведенная к основанию, является медианой и </a:t>
            </a:r>
            <a:r>
              <a:rPr lang="ru-RU" altLang="ru-RU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биссектрисой.</a:t>
            </a:r>
            <a:endParaRPr lang="ru-RU" alt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9" name="Text Box 29"/>
          <p:cNvSpPr txBox="1">
            <a:spLocks noChangeArrowheads="1"/>
          </p:cNvSpPr>
          <p:nvPr/>
        </p:nvSpPr>
        <p:spPr bwMode="auto">
          <a:xfrm>
            <a:off x="977902" y="4632960"/>
            <a:ext cx="13020040" cy="202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2</a:t>
            </a:r>
            <a:r>
              <a:rPr lang="ru-RU" alt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Медиана равнобедренного треугольника, проведенная к основанию, является высотой и </a:t>
            </a:r>
            <a:r>
              <a:rPr lang="ru-RU" altLang="ru-RU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биссектрисой.</a:t>
            </a:r>
            <a:endParaRPr lang="ru-RU" alt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8" grpId="0"/>
      <p:bldP spid="2253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"/>
          <p:cNvSpPr>
            <a:spLocks noChangeArrowheads="1"/>
          </p:cNvSpPr>
          <p:nvPr/>
        </p:nvSpPr>
        <p:spPr bwMode="auto">
          <a:xfrm>
            <a:off x="1440182" y="2899410"/>
            <a:ext cx="8295640" cy="4147186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49302" y="6932296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5588001" y="2381250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9850121" y="6932296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5242561" y="710565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>
                <a:solidFill>
                  <a:srgbClr val="000099"/>
                </a:solidFill>
                <a:latin typeface="Arial" charset="0"/>
              </a:rPr>
              <a:t>D</a:t>
            </a:r>
            <a:endParaRPr lang="ru-RU" altLang="ru-RU" sz="4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24265" name="Freeform 9"/>
          <p:cNvSpPr>
            <a:spLocks/>
          </p:cNvSpPr>
          <p:nvPr/>
        </p:nvSpPr>
        <p:spPr bwMode="auto">
          <a:xfrm>
            <a:off x="5588000" y="2905126"/>
            <a:ext cx="2541" cy="4141470"/>
          </a:xfrm>
          <a:custGeom>
            <a:avLst/>
            <a:gdLst>
              <a:gd name="T0" fmla="*/ 0 w 1"/>
              <a:gd name="T1" fmla="*/ 0 h 2174"/>
              <a:gd name="T2" fmla="*/ 1588 w 1"/>
              <a:gd name="T3" fmla="*/ 3451225 h 217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174">
                <a:moveTo>
                  <a:pt x="0" y="0"/>
                </a:moveTo>
                <a:lnTo>
                  <a:pt x="1" y="217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4344" name="Freeform 10"/>
          <p:cNvSpPr>
            <a:spLocks/>
          </p:cNvSpPr>
          <p:nvPr/>
        </p:nvSpPr>
        <p:spPr bwMode="auto">
          <a:xfrm>
            <a:off x="3167382" y="4886326"/>
            <a:ext cx="429259" cy="274320"/>
          </a:xfrm>
          <a:custGeom>
            <a:avLst/>
            <a:gdLst>
              <a:gd name="T0" fmla="*/ 0 w 169"/>
              <a:gd name="T1" fmla="*/ 0 h 144"/>
              <a:gd name="T2" fmla="*/ 268287 w 169"/>
              <a:gd name="T3" fmla="*/ 228600 h 1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9" h="144">
                <a:moveTo>
                  <a:pt x="0" y="0"/>
                </a:moveTo>
                <a:lnTo>
                  <a:pt x="169" y="14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4345" name="Freeform 11"/>
          <p:cNvSpPr>
            <a:spLocks/>
          </p:cNvSpPr>
          <p:nvPr/>
        </p:nvSpPr>
        <p:spPr bwMode="auto">
          <a:xfrm flipH="1">
            <a:off x="7462520" y="4886326"/>
            <a:ext cx="429261" cy="274320"/>
          </a:xfrm>
          <a:custGeom>
            <a:avLst/>
            <a:gdLst>
              <a:gd name="T0" fmla="*/ 0 w 169"/>
              <a:gd name="T1" fmla="*/ 0 h 144"/>
              <a:gd name="T2" fmla="*/ 268288 w 169"/>
              <a:gd name="T3" fmla="*/ 228600 h 1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9" h="144">
                <a:moveTo>
                  <a:pt x="0" y="0"/>
                </a:moveTo>
                <a:lnTo>
                  <a:pt x="169" y="14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14346" name="Group 14"/>
          <p:cNvGrpSpPr>
            <a:grpSpLocks/>
          </p:cNvGrpSpPr>
          <p:nvPr/>
        </p:nvGrpSpPr>
        <p:grpSpPr bwMode="auto">
          <a:xfrm>
            <a:off x="7660641" y="6787516"/>
            <a:ext cx="231141" cy="518160"/>
            <a:chOff x="3016" y="3022"/>
            <a:chExt cx="91" cy="272"/>
          </a:xfrm>
        </p:grpSpPr>
        <p:sp>
          <p:nvSpPr>
            <p:cNvPr id="14362" name="Freeform 12"/>
            <p:cNvSpPr>
              <a:spLocks/>
            </p:cNvSpPr>
            <p:nvPr/>
          </p:nvSpPr>
          <p:spPr bwMode="auto">
            <a:xfrm>
              <a:off x="3049" y="3022"/>
              <a:ext cx="58" cy="272"/>
            </a:xfrm>
            <a:custGeom>
              <a:avLst/>
              <a:gdLst>
                <a:gd name="T0" fmla="*/ 0 w 169"/>
                <a:gd name="T1" fmla="*/ 0 h 144"/>
                <a:gd name="T2" fmla="*/ 58 w 169"/>
                <a:gd name="T3" fmla="*/ 272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9" h="144">
                  <a:moveTo>
                    <a:pt x="0" y="0"/>
                  </a:moveTo>
                  <a:lnTo>
                    <a:pt x="169" y="144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63" name="Freeform 13"/>
            <p:cNvSpPr>
              <a:spLocks/>
            </p:cNvSpPr>
            <p:nvPr/>
          </p:nvSpPr>
          <p:spPr bwMode="auto">
            <a:xfrm>
              <a:off x="3016" y="3022"/>
              <a:ext cx="58" cy="272"/>
            </a:xfrm>
            <a:custGeom>
              <a:avLst/>
              <a:gdLst>
                <a:gd name="T0" fmla="*/ 0 w 169"/>
                <a:gd name="T1" fmla="*/ 0 h 144"/>
                <a:gd name="T2" fmla="*/ 58 w 169"/>
                <a:gd name="T3" fmla="*/ 272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9" h="144">
                  <a:moveTo>
                    <a:pt x="0" y="0"/>
                  </a:moveTo>
                  <a:lnTo>
                    <a:pt x="169" y="144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14347" name="Group 15"/>
          <p:cNvGrpSpPr>
            <a:grpSpLocks/>
          </p:cNvGrpSpPr>
          <p:nvPr/>
        </p:nvGrpSpPr>
        <p:grpSpPr bwMode="auto">
          <a:xfrm flipH="1">
            <a:off x="3512821" y="6787516"/>
            <a:ext cx="231139" cy="518160"/>
            <a:chOff x="3016" y="3022"/>
            <a:chExt cx="91" cy="272"/>
          </a:xfrm>
        </p:grpSpPr>
        <p:sp>
          <p:nvSpPr>
            <p:cNvPr id="14360" name="Freeform 16"/>
            <p:cNvSpPr>
              <a:spLocks/>
            </p:cNvSpPr>
            <p:nvPr/>
          </p:nvSpPr>
          <p:spPr bwMode="auto">
            <a:xfrm>
              <a:off x="3049" y="3022"/>
              <a:ext cx="58" cy="272"/>
            </a:xfrm>
            <a:custGeom>
              <a:avLst/>
              <a:gdLst>
                <a:gd name="T0" fmla="*/ 0 w 169"/>
                <a:gd name="T1" fmla="*/ 0 h 144"/>
                <a:gd name="T2" fmla="*/ 58 w 169"/>
                <a:gd name="T3" fmla="*/ 272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9" h="144">
                  <a:moveTo>
                    <a:pt x="0" y="0"/>
                  </a:moveTo>
                  <a:lnTo>
                    <a:pt x="169" y="144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61" name="Freeform 17"/>
            <p:cNvSpPr>
              <a:spLocks/>
            </p:cNvSpPr>
            <p:nvPr/>
          </p:nvSpPr>
          <p:spPr bwMode="auto">
            <a:xfrm>
              <a:off x="3016" y="3022"/>
              <a:ext cx="58" cy="272"/>
            </a:xfrm>
            <a:custGeom>
              <a:avLst/>
              <a:gdLst>
                <a:gd name="T0" fmla="*/ 0 w 169"/>
                <a:gd name="T1" fmla="*/ 0 h 144"/>
                <a:gd name="T2" fmla="*/ 58 w 169"/>
                <a:gd name="T3" fmla="*/ 272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9" h="144">
                  <a:moveTo>
                    <a:pt x="0" y="0"/>
                  </a:moveTo>
                  <a:lnTo>
                    <a:pt x="169" y="144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24274" name="Text Box 18"/>
          <p:cNvSpPr txBox="1">
            <a:spLocks noChangeArrowheads="1"/>
          </p:cNvSpPr>
          <p:nvPr/>
        </p:nvSpPr>
        <p:spPr bwMode="auto">
          <a:xfrm>
            <a:off x="4894581" y="3244216"/>
            <a:ext cx="608441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400" b="1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4349" name="Text Box 23"/>
          <p:cNvSpPr txBox="1">
            <a:spLocks noChangeArrowheads="1"/>
          </p:cNvSpPr>
          <p:nvPr/>
        </p:nvSpPr>
        <p:spPr bwMode="auto">
          <a:xfrm>
            <a:off x="5471160" y="3472816"/>
            <a:ext cx="871334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en-US" altLang="ru-RU" sz="32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altLang="ru-RU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4280" name="Text Box 24"/>
          <p:cNvSpPr txBox="1">
            <a:spLocks noChangeArrowheads="1"/>
          </p:cNvSpPr>
          <p:nvPr/>
        </p:nvSpPr>
        <p:spPr bwMode="auto">
          <a:xfrm>
            <a:off x="5471160" y="3472816"/>
            <a:ext cx="871334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3200" b="1" dirty="0">
                <a:solidFill>
                  <a:srgbClr val="000000"/>
                </a:solidFill>
                <a:latin typeface="Arial" charset="0"/>
              </a:rPr>
              <a:t>40</a:t>
            </a:r>
            <a:r>
              <a:rPr lang="en-US" altLang="ru-RU" sz="32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alt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4351" name="Group 28"/>
          <p:cNvGrpSpPr>
            <a:grpSpLocks/>
          </p:cNvGrpSpPr>
          <p:nvPr/>
        </p:nvGrpSpPr>
        <p:grpSpPr bwMode="auto">
          <a:xfrm>
            <a:off x="241300" y="550547"/>
            <a:ext cx="3832861" cy="708659"/>
            <a:chOff x="2944" y="1480"/>
            <a:chExt cx="1509" cy="372"/>
          </a:xfrm>
        </p:grpSpPr>
        <p:graphicFrame>
          <p:nvGraphicFramePr>
            <p:cNvPr id="14358" name="Object 26"/>
            <p:cNvGraphicFramePr>
              <a:graphicFrameLocks noChangeAspect="1"/>
            </p:cNvGraphicFramePr>
            <p:nvPr/>
          </p:nvGraphicFramePr>
          <p:xfrm>
            <a:off x="3742" y="1480"/>
            <a:ext cx="317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9" name="Формула" r:id="rId4" imgW="164957" imgH="152268" progId="Equation.3">
                    <p:embed/>
                  </p:oleObj>
                </mc:Choice>
                <mc:Fallback>
                  <p:oleObj name="Формула" r:id="rId4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480"/>
                          <a:ext cx="317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9" name="Text Box 27"/>
            <p:cNvSpPr txBox="1">
              <a:spLocks noChangeArrowheads="1"/>
            </p:cNvSpPr>
            <p:nvPr/>
          </p:nvSpPr>
          <p:spPr bwMode="auto">
            <a:xfrm>
              <a:off x="2944" y="1480"/>
              <a:ext cx="1509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4000" b="1" dirty="0">
                  <a:solidFill>
                    <a:srgbClr val="000099"/>
                  </a:solidFill>
                  <a:latin typeface="Arial" charset="0"/>
                </a:rPr>
                <a:t>Найти       АВ</a:t>
              </a:r>
              <a:r>
                <a:rPr lang="en-US" altLang="ru-RU" sz="4000" b="1" dirty="0">
                  <a:solidFill>
                    <a:srgbClr val="000099"/>
                  </a:solidFill>
                  <a:latin typeface="Arial" charset="0"/>
                </a:rPr>
                <a:t>D</a:t>
              </a:r>
              <a:endParaRPr lang="ru-RU" altLang="ru-RU" sz="4000" b="1" dirty="0">
                <a:solidFill>
                  <a:srgbClr val="000099"/>
                </a:solidFill>
                <a:latin typeface="Arial" charset="0"/>
              </a:endParaRPr>
            </a:p>
          </p:txBody>
        </p:sp>
      </p:grpSp>
      <p:sp>
        <p:nvSpPr>
          <p:cNvPr id="224287" name="Text Box 31"/>
          <p:cNvSpPr txBox="1">
            <a:spLocks noChangeArrowheads="1"/>
          </p:cNvSpPr>
          <p:nvPr/>
        </p:nvSpPr>
        <p:spPr bwMode="auto">
          <a:xfrm>
            <a:off x="3629661" y="1436370"/>
            <a:ext cx="958724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Треугольник АВС - равнобедренный</a:t>
            </a:r>
          </a:p>
        </p:txBody>
      </p:sp>
      <p:grpSp>
        <p:nvGrpSpPr>
          <p:cNvPr id="224290" name="Group 34"/>
          <p:cNvGrpSpPr>
            <a:grpSpLocks/>
          </p:cNvGrpSpPr>
          <p:nvPr/>
        </p:nvGrpSpPr>
        <p:grpSpPr bwMode="auto">
          <a:xfrm>
            <a:off x="9448801" y="3939542"/>
            <a:ext cx="3934460" cy="708659"/>
            <a:chOff x="3176" y="1342"/>
            <a:chExt cx="1549" cy="372"/>
          </a:xfrm>
        </p:grpSpPr>
        <p:graphicFrame>
          <p:nvGraphicFramePr>
            <p:cNvPr id="14355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493332"/>
                </p:ext>
              </p:extLst>
            </p:nvPr>
          </p:nvGraphicFramePr>
          <p:xfrm>
            <a:off x="3176" y="1381"/>
            <a:ext cx="317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0" name="Формула" r:id="rId6" imgW="164957" imgH="152268" progId="Equation.3">
                    <p:embed/>
                  </p:oleObj>
                </mc:Choice>
                <mc:Fallback>
                  <p:oleObj name="Формула" r:id="rId6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6" y="1381"/>
                          <a:ext cx="317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6" name="Text Box 32"/>
            <p:cNvSpPr txBox="1">
              <a:spLocks noChangeArrowheads="1"/>
            </p:cNvSpPr>
            <p:nvPr/>
          </p:nvSpPr>
          <p:spPr bwMode="auto">
            <a:xfrm>
              <a:off x="3386" y="1342"/>
              <a:ext cx="1339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4000" b="1" dirty="0">
                  <a:solidFill>
                    <a:srgbClr val="000099"/>
                  </a:solidFill>
                  <a:latin typeface="Arial" charset="0"/>
                </a:rPr>
                <a:t>АВ</a:t>
              </a:r>
              <a:r>
                <a:rPr lang="en-US" altLang="ru-RU" sz="4000" b="1" dirty="0">
                  <a:solidFill>
                    <a:srgbClr val="000099"/>
                  </a:solidFill>
                  <a:latin typeface="Arial" charset="0"/>
                </a:rPr>
                <a:t>D =    D</a:t>
              </a:r>
              <a:r>
                <a:rPr lang="ru-RU" altLang="ru-RU" sz="4000" b="1" dirty="0">
                  <a:solidFill>
                    <a:srgbClr val="000099"/>
                  </a:solidFill>
                  <a:latin typeface="Arial" charset="0"/>
                </a:rPr>
                <a:t>ВС</a:t>
              </a:r>
            </a:p>
          </p:txBody>
        </p:sp>
        <p:graphicFrame>
          <p:nvGraphicFramePr>
            <p:cNvPr id="14357" name="Object 33"/>
            <p:cNvGraphicFramePr>
              <a:graphicFrameLocks noChangeAspect="1"/>
            </p:cNvGraphicFramePr>
            <p:nvPr/>
          </p:nvGraphicFramePr>
          <p:xfrm>
            <a:off x="4059" y="1389"/>
            <a:ext cx="317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1" name="Формула" r:id="rId7" imgW="164957" imgH="152268" progId="Equation.3">
                    <p:embed/>
                  </p:oleObj>
                </mc:Choice>
                <mc:Fallback>
                  <p:oleObj name="Формула" r:id="rId7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1389"/>
                          <a:ext cx="317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4291" name="Text Box 35"/>
          <p:cNvSpPr txBox="1">
            <a:spLocks noChangeArrowheads="1"/>
          </p:cNvSpPr>
          <p:nvPr/>
        </p:nvSpPr>
        <p:spPr bwMode="auto">
          <a:xfrm>
            <a:off x="6855461" y="2472690"/>
            <a:ext cx="7487920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В</a:t>
            </a:r>
            <a:r>
              <a:rPr lang="en-US" altLang="ru-RU" sz="4000" b="1">
                <a:solidFill>
                  <a:srgbClr val="000099"/>
                </a:solidFill>
                <a:latin typeface="Arial" charset="0"/>
              </a:rPr>
              <a:t>D – </a:t>
            </a:r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медиана</a:t>
            </a:r>
          </a:p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Значит, В</a:t>
            </a:r>
            <a:r>
              <a:rPr lang="en-US" altLang="ru-RU" sz="4000" b="1">
                <a:solidFill>
                  <a:srgbClr val="000099"/>
                </a:solidFill>
                <a:latin typeface="Arial" charset="0"/>
              </a:rPr>
              <a:t>D - </a:t>
            </a:r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биссектриса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9387613" y="4991051"/>
            <a:ext cx="4590236" cy="685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Ответ: ∠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en-US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alt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5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2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05521 2.22222E-6 " pathEditMode="relative" ptsTypes="AA">
                                      <p:cBhvr>
                                        <p:cTn id="28" dur="2000" fill="hold"/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/>
      <p:bldP spid="224280" grpId="0"/>
      <p:bldP spid="224287" grpId="0"/>
      <p:bldP spid="224291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36"/>
          <p:cNvSpPr>
            <a:spLocks/>
          </p:cNvSpPr>
          <p:nvPr/>
        </p:nvSpPr>
        <p:spPr bwMode="auto">
          <a:xfrm rot="1708971">
            <a:off x="977902" y="4261485"/>
            <a:ext cx="2766059" cy="1123950"/>
          </a:xfrm>
          <a:custGeom>
            <a:avLst/>
            <a:gdLst>
              <a:gd name="T0" fmla="*/ 1223962 w 1089"/>
              <a:gd name="T1" fmla="*/ 0 h 590"/>
              <a:gd name="T2" fmla="*/ 0 w 1089"/>
              <a:gd name="T3" fmla="*/ 936625 h 590"/>
              <a:gd name="T4" fmla="*/ 1655762 w 1089"/>
              <a:gd name="T5" fmla="*/ 936625 h 590"/>
              <a:gd name="T6" fmla="*/ 1728787 w 1089"/>
              <a:gd name="T7" fmla="*/ 576263 h 590"/>
              <a:gd name="T8" fmla="*/ 1655762 w 1089"/>
              <a:gd name="T9" fmla="*/ 288925 h 590"/>
              <a:gd name="T10" fmla="*/ 1439862 w 1089"/>
              <a:gd name="T11" fmla="*/ 0 h 590"/>
              <a:gd name="T12" fmla="*/ 1223962 w 1089"/>
              <a:gd name="T13" fmla="*/ 0 h 5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89" h="590">
                <a:moveTo>
                  <a:pt x="771" y="0"/>
                </a:moveTo>
                <a:lnTo>
                  <a:pt x="0" y="590"/>
                </a:lnTo>
                <a:lnTo>
                  <a:pt x="1043" y="590"/>
                </a:lnTo>
                <a:lnTo>
                  <a:pt x="1089" y="363"/>
                </a:lnTo>
                <a:lnTo>
                  <a:pt x="1043" y="182"/>
                </a:lnTo>
                <a:lnTo>
                  <a:pt x="907" y="0"/>
                </a:lnTo>
                <a:lnTo>
                  <a:pt x="771" y="0"/>
                </a:lnTo>
                <a:close/>
              </a:path>
            </a:pathLst>
          </a:custGeom>
          <a:gradFill rotWithShape="1">
            <a:gsLst>
              <a:gs pos="0">
                <a:srgbClr val="00A4DE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531" name="Freeform 35"/>
          <p:cNvSpPr>
            <a:spLocks/>
          </p:cNvSpPr>
          <p:nvPr/>
        </p:nvSpPr>
        <p:spPr bwMode="auto">
          <a:xfrm>
            <a:off x="863600" y="3509011"/>
            <a:ext cx="2766061" cy="1123950"/>
          </a:xfrm>
          <a:custGeom>
            <a:avLst/>
            <a:gdLst>
              <a:gd name="T0" fmla="*/ 1223963 w 1089"/>
              <a:gd name="T1" fmla="*/ 0 h 590"/>
              <a:gd name="T2" fmla="*/ 0 w 1089"/>
              <a:gd name="T3" fmla="*/ 936625 h 590"/>
              <a:gd name="T4" fmla="*/ 1655763 w 1089"/>
              <a:gd name="T5" fmla="*/ 936625 h 590"/>
              <a:gd name="T6" fmla="*/ 1728788 w 1089"/>
              <a:gd name="T7" fmla="*/ 576263 h 590"/>
              <a:gd name="T8" fmla="*/ 1655763 w 1089"/>
              <a:gd name="T9" fmla="*/ 288925 h 590"/>
              <a:gd name="T10" fmla="*/ 1439863 w 1089"/>
              <a:gd name="T11" fmla="*/ 0 h 590"/>
              <a:gd name="T12" fmla="*/ 1223963 w 1089"/>
              <a:gd name="T13" fmla="*/ 0 h 5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89" h="590">
                <a:moveTo>
                  <a:pt x="771" y="0"/>
                </a:moveTo>
                <a:lnTo>
                  <a:pt x="0" y="590"/>
                </a:lnTo>
                <a:lnTo>
                  <a:pt x="1043" y="590"/>
                </a:lnTo>
                <a:lnTo>
                  <a:pt x="1089" y="363"/>
                </a:lnTo>
                <a:lnTo>
                  <a:pt x="1043" y="182"/>
                </a:lnTo>
                <a:lnTo>
                  <a:pt x="907" y="0"/>
                </a:lnTo>
                <a:lnTo>
                  <a:pt x="771" y="0"/>
                </a:lnTo>
                <a:close/>
              </a:path>
            </a:pathLst>
          </a:cu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6047742" y="918210"/>
            <a:ext cx="63408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72721" y="4288156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6507481" y="4288156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6390134" y="737010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>
                <a:solidFill>
                  <a:srgbClr val="000099"/>
                </a:solidFill>
                <a:latin typeface="Arial" charset="0"/>
              </a:rPr>
              <a:t>D</a:t>
            </a:r>
            <a:endParaRPr lang="ru-RU" altLang="ru-RU" sz="4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2536" name="AutoShape 7"/>
          <p:cNvSpPr>
            <a:spLocks noChangeArrowheads="1"/>
          </p:cNvSpPr>
          <p:nvPr/>
        </p:nvSpPr>
        <p:spPr bwMode="auto">
          <a:xfrm rot="-5400000">
            <a:off x="517525" y="1868171"/>
            <a:ext cx="6221730" cy="5529581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235528" name="Freeform 8"/>
          <p:cNvSpPr>
            <a:spLocks/>
          </p:cNvSpPr>
          <p:nvPr/>
        </p:nvSpPr>
        <p:spPr bwMode="auto">
          <a:xfrm rot="-5400000">
            <a:off x="3631249" y="1869123"/>
            <a:ext cx="1906" cy="5521960"/>
          </a:xfrm>
          <a:custGeom>
            <a:avLst/>
            <a:gdLst>
              <a:gd name="T0" fmla="*/ 0 w 1"/>
              <a:gd name="T1" fmla="*/ 0 h 2174"/>
              <a:gd name="T2" fmla="*/ 1588 w 1"/>
              <a:gd name="T3" fmla="*/ 3451225 h 217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174">
                <a:moveTo>
                  <a:pt x="0" y="0"/>
                </a:moveTo>
                <a:lnTo>
                  <a:pt x="1" y="217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538" name="Freeform 9"/>
          <p:cNvSpPr>
            <a:spLocks/>
          </p:cNvSpPr>
          <p:nvPr/>
        </p:nvSpPr>
        <p:spPr bwMode="auto">
          <a:xfrm rot="-5400000">
            <a:off x="3534729" y="6102668"/>
            <a:ext cx="321944" cy="365760"/>
          </a:xfrm>
          <a:custGeom>
            <a:avLst/>
            <a:gdLst>
              <a:gd name="T0" fmla="*/ 0 w 169"/>
              <a:gd name="T1" fmla="*/ 0 h 144"/>
              <a:gd name="T2" fmla="*/ 268287 w 169"/>
              <a:gd name="T3" fmla="*/ 228600 h 1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9" h="144">
                <a:moveTo>
                  <a:pt x="0" y="0"/>
                </a:moveTo>
                <a:lnTo>
                  <a:pt x="169" y="14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539" name="Freeform 10"/>
          <p:cNvSpPr>
            <a:spLocks/>
          </p:cNvSpPr>
          <p:nvPr/>
        </p:nvSpPr>
        <p:spPr bwMode="auto">
          <a:xfrm rot="16200000" flipH="1">
            <a:off x="3534728" y="2881313"/>
            <a:ext cx="321946" cy="365760"/>
          </a:xfrm>
          <a:custGeom>
            <a:avLst/>
            <a:gdLst>
              <a:gd name="T0" fmla="*/ 0 w 169"/>
              <a:gd name="T1" fmla="*/ 0 h 144"/>
              <a:gd name="T2" fmla="*/ 268288 w 169"/>
              <a:gd name="T3" fmla="*/ 228600 h 1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9" h="144">
                <a:moveTo>
                  <a:pt x="0" y="0"/>
                </a:moveTo>
                <a:lnTo>
                  <a:pt x="169" y="14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5850462" y="4460558"/>
            <a:ext cx="711034" cy="10090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5700" b="1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grpSp>
        <p:nvGrpSpPr>
          <p:cNvPr id="22541" name="Group 20"/>
          <p:cNvGrpSpPr>
            <a:grpSpLocks/>
          </p:cNvGrpSpPr>
          <p:nvPr/>
        </p:nvGrpSpPr>
        <p:grpSpPr bwMode="auto">
          <a:xfrm>
            <a:off x="846836" y="583276"/>
            <a:ext cx="3807461" cy="708659"/>
            <a:chOff x="2985" y="1677"/>
            <a:chExt cx="1499" cy="372"/>
          </a:xfrm>
        </p:grpSpPr>
        <p:graphicFrame>
          <p:nvGraphicFramePr>
            <p:cNvPr id="22554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894566"/>
                </p:ext>
              </p:extLst>
            </p:nvPr>
          </p:nvGraphicFramePr>
          <p:xfrm>
            <a:off x="3756" y="1677"/>
            <a:ext cx="317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0" name="Формула" r:id="rId4" imgW="164957" imgH="152268" progId="Equation.3">
                    <p:embed/>
                  </p:oleObj>
                </mc:Choice>
                <mc:Fallback>
                  <p:oleObj name="Формула" r:id="rId4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6" y="1677"/>
                          <a:ext cx="317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5" name="Text Box 22"/>
            <p:cNvSpPr txBox="1">
              <a:spLocks noChangeArrowheads="1"/>
            </p:cNvSpPr>
            <p:nvPr/>
          </p:nvSpPr>
          <p:spPr bwMode="auto">
            <a:xfrm>
              <a:off x="2985" y="1677"/>
              <a:ext cx="1499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4000" b="1" dirty="0">
                  <a:solidFill>
                    <a:srgbClr val="000099"/>
                  </a:solidFill>
                  <a:latin typeface="Arial" charset="0"/>
                </a:rPr>
                <a:t>Найти       </a:t>
              </a:r>
              <a:r>
                <a:rPr lang="en-US" altLang="ru-RU" sz="4000" b="1" dirty="0">
                  <a:solidFill>
                    <a:srgbClr val="000099"/>
                  </a:solidFill>
                  <a:latin typeface="Arial" charset="0"/>
                </a:rPr>
                <a:t>D</a:t>
              </a:r>
              <a:r>
                <a:rPr lang="ru-RU" altLang="ru-RU" sz="4000" b="1" dirty="0">
                  <a:solidFill>
                    <a:srgbClr val="000099"/>
                  </a:solidFill>
                  <a:latin typeface="Arial" charset="0"/>
                </a:rPr>
                <a:t>ВА</a:t>
              </a:r>
            </a:p>
          </p:txBody>
        </p:sp>
      </p:grpSp>
      <p:grpSp>
        <p:nvGrpSpPr>
          <p:cNvPr id="235543" name="Group 23"/>
          <p:cNvGrpSpPr>
            <a:grpSpLocks/>
          </p:cNvGrpSpPr>
          <p:nvPr/>
        </p:nvGrpSpPr>
        <p:grpSpPr bwMode="auto">
          <a:xfrm>
            <a:off x="8199120" y="3472968"/>
            <a:ext cx="5059680" cy="721996"/>
            <a:chOff x="3238" y="1346"/>
            <a:chExt cx="1992" cy="379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2551" name="Object 2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04947143"/>
                    </p:ext>
                  </p:extLst>
                </p:nvPr>
              </p:nvGraphicFramePr>
              <p:xfrm>
                <a:off x="3238" y="1389"/>
                <a:ext cx="317" cy="29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8491" name="Формула" r:id="rId6" imgW="164957" imgH="152268" progId="Equation.3">
                        <p:embed/>
                      </p:oleObj>
                    </mc:Choice>
                    <mc:Fallback>
                      <p:oleObj name="Формула" r:id="rId6" imgW="164957" imgH="15226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38" y="1389"/>
                              <a:ext cx="317" cy="29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w="12700">
                                  <a:solidFill>
                                    <a:schemeClr val="tx1"/>
                                  </a:solidFill>
                                  <a:miter lim="800000"/>
                                  <a:headEnd type="none" w="sm" len="sm"/>
                                  <a:tailEnd type="none" w="sm" len="sm"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2551" name="Object 2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04947143"/>
                    </p:ext>
                  </p:extLst>
                </p:nvPr>
              </p:nvGraphicFramePr>
              <p:xfrm>
                <a:off x="3238" y="1389"/>
                <a:ext cx="317" cy="29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8455" name="Формула" r:id="rId7" imgW="164957" imgH="152268" progId="Equation.3">
                        <p:embed/>
                      </p:oleObj>
                    </mc:Choice>
                    <mc:Fallback>
                      <p:oleObj name="Формула" r:id="rId7" imgW="164957" imgH="15226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38" y="1389"/>
                              <a:ext cx="317" cy="29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 type="none" w="sm" len="sm"/>
                                  <a:tailEnd type="none" w="sm" len="sm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5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448" y="1346"/>
                  <a:ext cx="1782" cy="3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r>
                    <a:rPr lang="ru-RU" altLang="ru-RU" sz="4000" b="1" dirty="0" smtClean="0">
                      <a:solidFill>
                        <a:srgbClr val="000099"/>
                      </a:solidFill>
                      <a:latin typeface="Arial" charset="0"/>
                    </a:rPr>
                    <a:t>СВА </a:t>
                  </a:r>
                  <a:r>
                    <a:rPr lang="en-US" altLang="ru-RU" sz="4000" b="1" dirty="0" smtClean="0">
                      <a:solidFill>
                        <a:srgbClr val="000099"/>
                      </a:solidFill>
                      <a:latin typeface="Arial" charset="0"/>
                    </a:rPr>
                    <a:t>=    </a:t>
                  </a:r>
                  <a:r>
                    <a:rPr lang="en-US" altLang="ru-RU" sz="4000" b="1" dirty="0">
                      <a:solidFill>
                        <a:srgbClr val="000099"/>
                      </a:solidFill>
                      <a:latin typeface="Arial" charset="0"/>
                    </a:rPr>
                    <a:t>D</a:t>
                  </a:r>
                  <a:r>
                    <a:rPr lang="ru-RU" altLang="ru-RU" sz="4000" b="1" dirty="0" smtClean="0">
                      <a:solidFill>
                        <a:srgbClr val="000099"/>
                      </a:solidFill>
                      <a:latin typeface="Arial" charset="0"/>
                    </a:rPr>
                    <a:t>ВА=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ru-RU" sz="4000" b="1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altLang="ru-RU" sz="4000" b="1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ru-RU" altLang="ru-RU" sz="4000" b="1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a14:m>
                  <a:endParaRPr lang="ru-RU" altLang="ru-RU" sz="4000" b="1" dirty="0">
                    <a:solidFill>
                      <a:srgbClr val="000099"/>
                    </a:solidFill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22552" name="Text 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8" y="1346"/>
                  <a:ext cx="1782" cy="379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4852" t="-13559" b="-3559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uz-Latn-U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2553" name="Object 2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03878724"/>
                    </p:ext>
                  </p:extLst>
                </p:nvPr>
              </p:nvGraphicFramePr>
              <p:xfrm>
                <a:off x="4047" y="1389"/>
                <a:ext cx="317" cy="29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8492" name="Формула" r:id="rId10" imgW="164957" imgH="152268" progId="Equation.3">
                        <p:embed/>
                      </p:oleObj>
                    </mc:Choice>
                    <mc:Fallback>
                      <p:oleObj name="Формула" r:id="rId10" imgW="164957" imgH="15226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47" y="1389"/>
                              <a:ext cx="317" cy="29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w="12700">
                                  <a:solidFill>
                                    <a:schemeClr val="tx1"/>
                                  </a:solidFill>
                                  <a:miter lim="800000"/>
                                  <a:headEnd type="none" w="sm" len="sm"/>
                                  <a:tailEnd type="none" w="sm" len="sm"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2553" name="Object 2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03878724"/>
                    </p:ext>
                  </p:extLst>
                </p:nvPr>
              </p:nvGraphicFramePr>
              <p:xfrm>
                <a:off x="4047" y="1389"/>
                <a:ext cx="317" cy="29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8456" name="Формула" r:id="rId11" imgW="164957" imgH="152268" progId="Equation.3">
                        <p:embed/>
                      </p:oleObj>
                    </mc:Choice>
                    <mc:Fallback>
                      <p:oleObj name="Формула" r:id="rId11" imgW="164957" imgH="15226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47" y="1389"/>
                              <a:ext cx="317" cy="29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 type="none" w="sm" len="sm"/>
                                  <a:tailEnd type="none" w="sm" len="sm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235547" name="Text Box 27"/>
          <p:cNvSpPr txBox="1">
            <a:spLocks noChangeArrowheads="1"/>
          </p:cNvSpPr>
          <p:nvPr/>
        </p:nvSpPr>
        <p:spPr bwMode="auto">
          <a:xfrm>
            <a:off x="7543800" y="1679163"/>
            <a:ext cx="5715000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sz="4000" b="1" dirty="0">
                <a:solidFill>
                  <a:srgbClr val="000099"/>
                </a:solidFill>
                <a:latin typeface="Arial" charset="0"/>
              </a:rPr>
              <a:t>А</a:t>
            </a:r>
            <a:r>
              <a:rPr lang="ru-RU" altLang="ru-RU" sz="4000" b="1" dirty="0" smtClean="0">
                <a:solidFill>
                  <a:srgbClr val="000099"/>
                </a:solidFill>
                <a:latin typeface="Arial" charset="0"/>
              </a:rPr>
              <a:t>В</a:t>
            </a:r>
            <a:r>
              <a:rPr lang="en-US" altLang="ru-RU" sz="40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altLang="ru-RU" sz="4000" b="1" dirty="0">
                <a:solidFill>
                  <a:srgbClr val="000099"/>
                </a:solidFill>
                <a:latin typeface="Arial" charset="0"/>
              </a:rPr>
              <a:t>– </a:t>
            </a:r>
            <a:r>
              <a:rPr lang="ru-RU" altLang="ru-RU" sz="4000" b="1" dirty="0">
                <a:solidFill>
                  <a:srgbClr val="000099"/>
                </a:solidFill>
                <a:latin typeface="Arial" charset="0"/>
              </a:rPr>
              <a:t>биссектриса</a:t>
            </a:r>
          </a:p>
          <a:p>
            <a:r>
              <a:rPr lang="ru-RU" altLang="ru-RU" sz="4000" b="1" dirty="0">
                <a:solidFill>
                  <a:srgbClr val="000099"/>
                </a:solidFill>
                <a:latin typeface="Arial" charset="0"/>
              </a:rPr>
              <a:t>Значит, А</a:t>
            </a:r>
            <a:r>
              <a:rPr lang="ru-RU" altLang="ru-RU" sz="4000" b="1" dirty="0" smtClean="0">
                <a:solidFill>
                  <a:srgbClr val="000099"/>
                </a:solidFill>
                <a:latin typeface="Arial" charset="0"/>
              </a:rPr>
              <a:t>В</a:t>
            </a:r>
            <a:r>
              <a:rPr lang="en-US" altLang="ru-RU" sz="40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altLang="ru-RU" sz="4000" b="1" dirty="0">
                <a:solidFill>
                  <a:srgbClr val="000099"/>
                </a:solidFill>
                <a:latin typeface="Arial" charset="0"/>
              </a:rPr>
              <a:t>- </a:t>
            </a:r>
            <a:r>
              <a:rPr lang="ru-RU" altLang="ru-RU" sz="4000" b="1" dirty="0">
                <a:solidFill>
                  <a:srgbClr val="000099"/>
                </a:solidFill>
                <a:latin typeface="Arial" charset="0"/>
              </a:rPr>
              <a:t>высота</a:t>
            </a:r>
          </a:p>
        </p:txBody>
      </p:sp>
      <p:grpSp>
        <p:nvGrpSpPr>
          <p:cNvPr id="235548" name="Group 28"/>
          <p:cNvGrpSpPr>
            <a:grpSpLocks/>
          </p:cNvGrpSpPr>
          <p:nvPr/>
        </p:nvGrpSpPr>
        <p:grpSpPr bwMode="auto">
          <a:xfrm>
            <a:off x="7543800" y="861442"/>
            <a:ext cx="6520179" cy="708661"/>
            <a:chOff x="2699" y="754"/>
            <a:chExt cx="2567" cy="372"/>
          </a:xfrm>
        </p:grpSpPr>
        <p:sp>
          <p:nvSpPr>
            <p:cNvPr id="22549" name="Text Box 29"/>
            <p:cNvSpPr txBox="1">
              <a:spLocks noChangeArrowheads="1"/>
            </p:cNvSpPr>
            <p:nvPr/>
          </p:nvSpPr>
          <p:spPr bwMode="auto">
            <a:xfrm>
              <a:off x="2835" y="754"/>
              <a:ext cx="2431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4000" b="1">
                  <a:solidFill>
                    <a:srgbClr val="000099"/>
                  </a:solidFill>
                  <a:latin typeface="Arial" charset="0"/>
                </a:rPr>
                <a:t>АС</a:t>
              </a:r>
              <a:r>
                <a:rPr lang="en-US" altLang="ru-RU" sz="4000" b="1">
                  <a:solidFill>
                    <a:srgbClr val="000099"/>
                  </a:solidFill>
                  <a:latin typeface="Arial" charset="0"/>
                </a:rPr>
                <a:t>D</a:t>
              </a:r>
              <a:r>
                <a:rPr lang="ru-RU" altLang="ru-RU" sz="4000" b="1">
                  <a:solidFill>
                    <a:srgbClr val="000099"/>
                  </a:solidFill>
                  <a:latin typeface="Arial" charset="0"/>
                </a:rPr>
                <a:t> - равнобедренный</a:t>
              </a:r>
            </a:p>
          </p:txBody>
        </p:sp>
        <p:graphicFrame>
          <p:nvGraphicFramePr>
            <p:cNvPr id="22550" name="Object 30"/>
            <p:cNvGraphicFramePr>
              <a:graphicFrameLocks noChangeAspect="1"/>
            </p:cNvGraphicFramePr>
            <p:nvPr/>
          </p:nvGraphicFramePr>
          <p:xfrm>
            <a:off x="2699" y="754"/>
            <a:ext cx="236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3" name="Формула" r:id="rId12" imgW="139579" imgH="164957" progId="Equation.3">
                    <p:embed/>
                  </p:oleObj>
                </mc:Choice>
                <mc:Fallback>
                  <p:oleObj name="Формула" r:id="rId12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754"/>
                          <a:ext cx="236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45" name="AutoShape 31"/>
          <p:cNvSpPr>
            <a:spLocks noChangeArrowheads="1"/>
          </p:cNvSpPr>
          <p:nvPr/>
        </p:nvSpPr>
        <p:spPr bwMode="auto">
          <a:xfrm rot="9947459">
            <a:off x="1668781" y="4200526"/>
            <a:ext cx="231139" cy="432434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130622" tIns="65311" rIns="130622" bIns="65311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 rot="11652541" flipV="1">
            <a:off x="1668781" y="4632960"/>
            <a:ext cx="231139" cy="432436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235554" name="Freeform 34"/>
          <p:cNvSpPr>
            <a:spLocks/>
          </p:cNvSpPr>
          <p:nvPr/>
        </p:nvSpPr>
        <p:spPr bwMode="auto">
          <a:xfrm>
            <a:off x="5933440" y="4288156"/>
            <a:ext cx="459741" cy="344804"/>
          </a:xfrm>
          <a:custGeom>
            <a:avLst/>
            <a:gdLst>
              <a:gd name="T0" fmla="*/ 287338 w 181"/>
              <a:gd name="T1" fmla="*/ 0 h 181"/>
              <a:gd name="T2" fmla="*/ 0 w 181"/>
              <a:gd name="T3" fmla="*/ 0 h 181"/>
              <a:gd name="T4" fmla="*/ 0 w 181"/>
              <a:gd name="T5" fmla="*/ 28733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1" h="181">
                <a:moveTo>
                  <a:pt x="181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5557" name="AutoShape 37"/>
          <p:cNvSpPr>
            <a:spLocks noChangeArrowheads="1"/>
          </p:cNvSpPr>
          <p:nvPr/>
        </p:nvSpPr>
        <p:spPr bwMode="auto">
          <a:xfrm flipV="1">
            <a:off x="5603969" y="3833966"/>
            <a:ext cx="576454" cy="1554480"/>
          </a:xfrm>
          <a:prstGeom prst="moon">
            <a:avLst>
              <a:gd name="adj" fmla="val 12915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8305800" y="4954466"/>
            <a:ext cx="4590236" cy="685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Ответ: ∠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alt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5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3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35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7" grpId="0"/>
      <p:bldP spid="23554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9"/>
          <p:cNvSpPr>
            <a:spLocks/>
          </p:cNvSpPr>
          <p:nvPr/>
        </p:nvSpPr>
        <p:spPr bwMode="auto">
          <a:xfrm>
            <a:off x="377370" y="2351142"/>
            <a:ext cx="7142480" cy="4149090"/>
          </a:xfrm>
          <a:custGeom>
            <a:avLst/>
            <a:gdLst>
              <a:gd name="T0" fmla="*/ 0 w 2812"/>
              <a:gd name="T1" fmla="*/ 2178 h 2178"/>
              <a:gd name="T2" fmla="*/ 1406 w 2812"/>
              <a:gd name="T3" fmla="*/ 0 h 2178"/>
              <a:gd name="T4" fmla="*/ 2812 w 2812"/>
              <a:gd name="T5" fmla="*/ 2178 h 2178"/>
              <a:gd name="T6" fmla="*/ 0 w 2812"/>
              <a:gd name="T7" fmla="*/ 2178 h 2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2" h="2178">
                <a:moveTo>
                  <a:pt x="0" y="2178"/>
                </a:moveTo>
                <a:lnTo>
                  <a:pt x="1406" y="0"/>
                </a:lnTo>
                <a:lnTo>
                  <a:pt x="2812" y="2178"/>
                </a:lnTo>
                <a:lnTo>
                  <a:pt x="0" y="2178"/>
                </a:lnTo>
                <a:close/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3" name="AutoShape 23"/>
          <p:cNvSpPr>
            <a:spLocks noChangeArrowheads="1"/>
          </p:cNvSpPr>
          <p:nvPr/>
        </p:nvSpPr>
        <p:spPr bwMode="auto">
          <a:xfrm>
            <a:off x="2566850" y="2351142"/>
            <a:ext cx="2763520" cy="414909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 flipH="1">
            <a:off x="2566850" y="2438772"/>
            <a:ext cx="1381760" cy="40614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5" name="Line 25"/>
          <p:cNvSpPr>
            <a:spLocks noChangeShapeType="1"/>
          </p:cNvSpPr>
          <p:nvPr/>
        </p:nvSpPr>
        <p:spPr bwMode="auto">
          <a:xfrm>
            <a:off x="3948610" y="2394957"/>
            <a:ext cx="1381760" cy="41490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6" name="TextBox 5"/>
          <p:cNvSpPr txBox="1"/>
          <p:nvPr/>
        </p:nvSpPr>
        <p:spPr>
          <a:xfrm>
            <a:off x="4034970" y="26101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370" y="695597"/>
            <a:ext cx="144054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6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На рисунке 6 имеем АВ = AC, BE = FC.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Докажите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da-DK" b="1" dirty="0">
                <a:latin typeface="Arial" pitchFamily="34" charset="0"/>
                <a:cs typeface="Arial" pitchFamily="34" charset="0"/>
              </a:rPr>
              <a:t>что a) </a:t>
            </a:r>
            <a:r>
              <a:rPr lang="da-DK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da-DK" b="1" dirty="0" smtClean="0">
                <a:latin typeface="Arial" pitchFamily="34" charset="0"/>
                <a:cs typeface="Arial" pitchFamily="34" charset="0"/>
              </a:rPr>
              <a:t>ABE=</a:t>
            </a:r>
            <a:r>
              <a:rPr lang="da-DK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da-DK" b="1" dirty="0" smtClean="0">
                <a:latin typeface="Arial" pitchFamily="34" charset="0"/>
                <a:cs typeface="Arial" pitchFamily="34" charset="0"/>
              </a:rPr>
              <a:t>ACF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a-DK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b="1" dirty="0">
                <a:latin typeface="Arial" pitchFamily="34" charset="0"/>
                <a:cs typeface="Arial" pitchFamily="34" charset="0"/>
              </a:rPr>
              <a:t>б) АЕ </a:t>
            </a:r>
            <a:r>
              <a:rPr lang="da-DK" b="1" dirty="0" smtClean="0">
                <a:latin typeface="Arial" pitchFamily="34" charset="0"/>
                <a:cs typeface="Arial" pitchFamily="34" charset="0"/>
              </a:rPr>
              <a:t>= AF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023791" y="6326877"/>
            <a:ext cx="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6023791" y="4728579"/>
            <a:ext cx="358165" cy="25907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1763" y="6347071"/>
            <a:ext cx="55874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b="1" dirty="0" smtClean="0"/>
              <a:t>B</a:t>
            </a:r>
            <a:endParaRPr lang="ru-RU" b="1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984930" y="6412601"/>
            <a:ext cx="50584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b="1" dirty="0" smtClean="0"/>
              <a:t>F</a:t>
            </a:r>
            <a:endParaRPr lang="ru-RU" b="1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990272" y="6412601"/>
            <a:ext cx="52027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b="1" dirty="0" smtClean="0"/>
              <a:t>E</a:t>
            </a:r>
            <a:endParaRPr lang="ru-RU" b="1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452177" y="1809391"/>
            <a:ext cx="58279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519849" y="6160721"/>
            <a:ext cx="54432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b="1" dirty="0" smtClean="0"/>
              <a:t>C</a:t>
            </a:r>
            <a:endParaRPr lang="ru-RU" b="1" dirty="0"/>
          </a:p>
        </p:txBody>
      </p:sp>
      <p:sp>
        <p:nvSpPr>
          <p:cNvPr id="15" name="Freeform 21"/>
          <p:cNvSpPr>
            <a:spLocks/>
          </p:cNvSpPr>
          <p:nvPr/>
        </p:nvSpPr>
        <p:spPr bwMode="auto">
          <a:xfrm>
            <a:off x="6940730" y="6074997"/>
            <a:ext cx="269240" cy="432434"/>
          </a:xfrm>
          <a:custGeom>
            <a:avLst/>
            <a:gdLst>
              <a:gd name="T0" fmla="*/ 106 w 106"/>
              <a:gd name="T1" fmla="*/ 0 h 227"/>
              <a:gd name="T2" fmla="*/ 15 w 106"/>
              <a:gd name="T3" fmla="*/ 90 h 227"/>
              <a:gd name="T4" fmla="*/ 15 w 106"/>
              <a:gd name="T5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227">
                <a:moveTo>
                  <a:pt x="106" y="0"/>
                </a:moveTo>
                <a:cubicBezTo>
                  <a:pt x="68" y="26"/>
                  <a:pt x="30" y="52"/>
                  <a:pt x="15" y="90"/>
                </a:cubicBezTo>
                <a:cubicBezTo>
                  <a:pt x="0" y="128"/>
                  <a:pt x="15" y="204"/>
                  <a:pt x="15" y="227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698859" y="6160721"/>
            <a:ext cx="266699" cy="346710"/>
          </a:xfrm>
          <a:custGeom>
            <a:avLst/>
            <a:gdLst>
              <a:gd name="T0" fmla="*/ 0 w 105"/>
              <a:gd name="T1" fmla="*/ 0 h 182"/>
              <a:gd name="T2" fmla="*/ 90 w 105"/>
              <a:gd name="T3" fmla="*/ 45 h 182"/>
              <a:gd name="T4" fmla="*/ 90 w 105"/>
              <a:gd name="T5" fmla="*/ 18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182">
                <a:moveTo>
                  <a:pt x="0" y="0"/>
                </a:moveTo>
                <a:cubicBezTo>
                  <a:pt x="37" y="7"/>
                  <a:pt x="75" y="15"/>
                  <a:pt x="90" y="45"/>
                </a:cubicBezTo>
                <a:cubicBezTo>
                  <a:pt x="105" y="75"/>
                  <a:pt x="90" y="159"/>
                  <a:pt x="90" y="18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>
            <a:off x="5906951" y="4599041"/>
            <a:ext cx="34544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759130" y="4599041"/>
            <a:ext cx="34544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1530530" y="6412601"/>
            <a:ext cx="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1609780" y="4728581"/>
            <a:ext cx="40132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9753601" y="1688733"/>
            <a:ext cx="230223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00465" y="2190811"/>
            <a:ext cx="636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8579147" y="2878304"/>
            <a:ext cx="4397556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uz-Latn-UZ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kumimoji="0"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условию </a:t>
            </a:r>
            <a:endParaRPr kumimoji="0"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8579147" y="3801347"/>
            <a:ext cx="4359917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FC</a:t>
            </a: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условию </a:t>
            </a:r>
            <a:endParaRPr kumimoji="0"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8579147" y="4599041"/>
            <a:ext cx="5212073" cy="111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kumimoji="0"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kumimoji="0"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kumimoji="0"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kumimoji="0"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 как </a:t>
            </a:r>
          </a:p>
          <a:p>
            <a:pPr marL="0" indent="0"/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△ВАС-равнобедренный</a:t>
            </a:r>
            <a:r>
              <a:rPr kumimoji="0"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2746472" y="6914408"/>
            <a:ext cx="80330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 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20200" y="6672217"/>
            <a:ext cx="784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Cambria Math"/>
                <a:ea typeface="Cambria Math"/>
              </a:rPr>
              <a:t>⇒</a:t>
            </a:r>
            <a:endParaRPr lang="uz-Latn-UZ" sz="5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789715" y="6779153"/>
            <a:ext cx="2196179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АЕ </a:t>
            </a:r>
            <a:r>
              <a:rPr lang="da-D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2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2" grpId="0"/>
      <p:bldP spid="27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2"/>
          <p:cNvSpPr>
            <a:spLocks noChangeArrowheads="1"/>
          </p:cNvSpPr>
          <p:nvPr/>
        </p:nvSpPr>
        <p:spPr bwMode="auto">
          <a:xfrm>
            <a:off x="808749" y="2924176"/>
            <a:ext cx="6555741" cy="246126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3764765" y="2289128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15330" y="5257800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7374650" y="5257800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auto">
          <a:xfrm flipV="1">
            <a:off x="5209062" y="3762364"/>
            <a:ext cx="459739" cy="34480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225291" name="Freeform 11"/>
          <p:cNvSpPr>
            <a:spLocks/>
          </p:cNvSpPr>
          <p:nvPr/>
        </p:nvSpPr>
        <p:spPr bwMode="auto">
          <a:xfrm>
            <a:off x="2538490" y="3731509"/>
            <a:ext cx="447040" cy="442347"/>
          </a:xfrm>
          <a:custGeom>
            <a:avLst/>
            <a:gdLst>
              <a:gd name="T0" fmla="*/ 0 w 176"/>
              <a:gd name="T1" fmla="*/ 0 h 136"/>
              <a:gd name="T2" fmla="*/ 176 w 176"/>
              <a:gd name="T3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" h="136">
                <a:moveTo>
                  <a:pt x="0" y="0"/>
                </a:moveTo>
                <a:lnTo>
                  <a:pt x="176" y="136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225303" name="Text Box 23"/>
          <p:cNvSpPr txBox="1">
            <a:spLocks noChangeArrowheads="1"/>
          </p:cNvSpPr>
          <p:nvPr/>
        </p:nvSpPr>
        <p:spPr bwMode="auto">
          <a:xfrm>
            <a:off x="7696503" y="2316977"/>
            <a:ext cx="4432052" cy="111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latin typeface="Arial" charset="0"/>
                <a:cs typeface="Arial" charset="0"/>
              </a:rPr>
              <a:t>Сторона </a:t>
            </a:r>
            <a:r>
              <a:rPr lang="en-US" sz="3200" b="1" dirty="0">
                <a:latin typeface="Arial" charset="0"/>
                <a:cs typeface="Arial" charset="0"/>
              </a:rPr>
              <a:t>A</a:t>
            </a:r>
            <a:r>
              <a:rPr lang="ru-RU" sz="3200" b="1" dirty="0">
                <a:latin typeface="Arial" charset="0"/>
                <a:cs typeface="Arial" charset="0"/>
              </a:rPr>
              <a:t>С на 3 см </a:t>
            </a:r>
          </a:p>
          <a:p>
            <a:r>
              <a:rPr lang="ru-RU" sz="3200" b="1" dirty="0">
                <a:latin typeface="Arial" charset="0"/>
                <a:cs typeface="Arial" charset="0"/>
              </a:rPr>
              <a:t>больше стороны АВ</a:t>
            </a:r>
          </a:p>
        </p:txBody>
      </p:sp>
      <p:sp>
        <p:nvSpPr>
          <p:cNvPr id="225304" name="Text Box 24"/>
          <p:cNvSpPr txBox="1">
            <a:spLocks noChangeArrowheads="1"/>
          </p:cNvSpPr>
          <p:nvPr/>
        </p:nvSpPr>
        <p:spPr bwMode="auto">
          <a:xfrm>
            <a:off x="1674891" y="3377566"/>
            <a:ext cx="629280" cy="10090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i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</a:t>
            </a:r>
          </a:p>
        </p:txBody>
      </p:sp>
      <p:sp>
        <p:nvSpPr>
          <p:cNvPr id="225305" name="Text Box 25"/>
          <p:cNvSpPr txBox="1">
            <a:spLocks noChangeArrowheads="1"/>
          </p:cNvSpPr>
          <p:nvPr/>
        </p:nvSpPr>
        <p:spPr bwMode="auto">
          <a:xfrm>
            <a:off x="3282710" y="5278756"/>
            <a:ext cx="1594090" cy="9628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lvl="0"/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х+3</a:t>
            </a:r>
            <a:endParaRPr lang="ru-RU" sz="5400" b="1" i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25307" name="Text Box 27"/>
          <p:cNvSpPr txBox="1">
            <a:spLocks noChangeArrowheads="1"/>
          </p:cNvSpPr>
          <p:nvPr/>
        </p:nvSpPr>
        <p:spPr bwMode="auto">
          <a:xfrm>
            <a:off x="1674891" y="3377566"/>
            <a:ext cx="629280" cy="10090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34970" y="26101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3370" y="630387"/>
            <a:ext cx="141693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10. В равнобедренном треугольнике основание больше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боковой стороны на 3 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см,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но меньше суммы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боковых сторон на 5 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см.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Найдите стороны треугольника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87962" y="4068129"/>
            <a:ext cx="33682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2х – 5 = х + 3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63000" y="4668644"/>
            <a:ext cx="336823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2х – х = 5 + 3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 = 8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63000" y="6087309"/>
            <a:ext cx="3339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АВ=ВС=8 см</a:t>
            </a:r>
            <a:endParaRPr lang="ru-RU" sz="40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05701" y="6795195"/>
            <a:ext cx="37327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АС=8+3=11 см</a:t>
            </a:r>
            <a:endParaRPr lang="ru-RU" sz="40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97717" y="6642795"/>
            <a:ext cx="7621509" cy="685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Ответ: АВ=ВС=8 см,  АС=11 см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695" y="3366910"/>
            <a:ext cx="2307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 + х = 2х</a:t>
            </a:r>
            <a:endParaRPr lang="uz-Latn-UZ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67666" y="3377566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2х – 5  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95283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29167 -2.22222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5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3" grpId="0"/>
      <p:bldP spid="225304" grpId="0"/>
      <p:bldP spid="225305" grpId="0"/>
      <p:bldP spid="225307" grpId="0"/>
      <p:bldP spid="225307" grpId="1"/>
      <p:bldP spid="3" grpId="0"/>
      <p:bldP spid="19" grpId="0"/>
      <p:bldP spid="4" grpId="0"/>
      <p:bldP spid="21" grpId="0"/>
      <p:bldP spid="22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4630399" cy="8600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1143000" y="1498325"/>
            <a:ext cx="12573000" cy="330227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3, 4 (стр. </a:t>
            </a:r>
            <a:r>
              <a:rPr lang="ru-RU" sz="6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61). 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Домашнее задание - Путешествие в мир книг Николая Носов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6"/>
          <a:stretch/>
        </p:blipFill>
        <p:spPr bwMode="auto">
          <a:xfrm>
            <a:off x="3399560" y="5728716"/>
            <a:ext cx="7848600" cy="13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12764" y="2304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Лента лицом вверх 1"/>
          <p:cNvSpPr/>
          <p:nvPr/>
        </p:nvSpPr>
        <p:spPr>
          <a:xfrm>
            <a:off x="368808" y="1414018"/>
            <a:ext cx="7010400" cy="1481582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8" name="Лента лицом вверх 7"/>
          <p:cNvSpPr/>
          <p:nvPr/>
        </p:nvSpPr>
        <p:spPr>
          <a:xfrm>
            <a:off x="3581400" y="2895600"/>
            <a:ext cx="9829800" cy="1658620"/>
          </a:xfrm>
          <a:prstGeom prst="ribbon2">
            <a:avLst>
              <a:gd name="adj1" fmla="val 20417"/>
              <a:gd name="adj2" fmla="val 7493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войство равнобедренного треугольника</a:t>
            </a:r>
            <a:endParaRPr lang="uz-Latn-UZ" dirty="0"/>
          </a:p>
        </p:txBody>
      </p:sp>
      <p:sp>
        <p:nvSpPr>
          <p:cNvPr id="9" name="Лента лицом вверх 8"/>
          <p:cNvSpPr/>
          <p:nvPr/>
        </p:nvSpPr>
        <p:spPr>
          <a:xfrm>
            <a:off x="430466" y="4563364"/>
            <a:ext cx="7010400" cy="1447800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0" name="Лента лицом вверх 9"/>
          <p:cNvSpPr/>
          <p:nvPr/>
        </p:nvSpPr>
        <p:spPr>
          <a:xfrm>
            <a:off x="5763768" y="5809488"/>
            <a:ext cx="7010400" cy="1676400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3073858" y="3737630"/>
            <a:ext cx="7487920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ВЕРНО.</a:t>
            </a:r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Треугольник равнобедренный. 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 – биссектриса, </a:t>
            </a:r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проведенная к основанию</a:t>
            </a:r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значит  ВО – медиана, ВО – высота!</a:t>
            </a:r>
          </a:p>
        </p:txBody>
      </p:sp>
      <p:grpSp>
        <p:nvGrpSpPr>
          <p:cNvPr id="200707" name="Group 3"/>
          <p:cNvGrpSpPr>
            <a:grpSpLocks/>
          </p:cNvGrpSpPr>
          <p:nvPr/>
        </p:nvGrpSpPr>
        <p:grpSpPr bwMode="auto">
          <a:xfrm>
            <a:off x="1668782" y="5065396"/>
            <a:ext cx="4726939" cy="2335530"/>
            <a:chOff x="113" y="2795"/>
            <a:chExt cx="1861" cy="1226"/>
          </a:xfrm>
        </p:grpSpPr>
        <p:sp>
          <p:nvSpPr>
            <p:cNvPr id="10298" name="AutoShape 4"/>
            <p:cNvSpPr>
              <a:spLocks noChangeArrowheads="1"/>
            </p:cNvSpPr>
            <p:nvPr/>
          </p:nvSpPr>
          <p:spPr bwMode="auto">
            <a:xfrm>
              <a:off x="113" y="2795"/>
              <a:ext cx="1859" cy="1225"/>
            </a:xfrm>
            <a:prstGeom prst="triangle">
              <a:avLst>
                <a:gd name="adj" fmla="val 81333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9966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99" name="Freeform 5"/>
            <p:cNvSpPr>
              <a:spLocks/>
            </p:cNvSpPr>
            <p:nvPr/>
          </p:nvSpPr>
          <p:spPr bwMode="auto">
            <a:xfrm>
              <a:off x="984" y="3296"/>
              <a:ext cx="990" cy="725"/>
            </a:xfrm>
            <a:custGeom>
              <a:avLst/>
              <a:gdLst>
                <a:gd name="T0" fmla="*/ 990 w 990"/>
                <a:gd name="T1" fmla="*/ 725 h 725"/>
                <a:gd name="T2" fmla="*/ 0 w 990"/>
                <a:gd name="T3" fmla="*/ 0 h 7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0" h="725">
                  <a:moveTo>
                    <a:pt x="990" y="725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300" name="AutoShape 6"/>
            <p:cNvSpPr>
              <a:spLocks noChangeArrowheads="1"/>
            </p:cNvSpPr>
            <p:nvPr/>
          </p:nvSpPr>
          <p:spPr bwMode="auto">
            <a:xfrm rot="2836496">
              <a:off x="1769" y="3725"/>
              <a:ext cx="90" cy="13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301" name="AutoShape 7"/>
            <p:cNvSpPr>
              <a:spLocks noChangeArrowheads="1"/>
            </p:cNvSpPr>
            <p:nvPr/>
          </p:nvSpPr>
          <p:spPr bwMode="auto">
            <a:xfrm rot="1420521">
              <a:off x="1678" y="3861"/>
              <a:ext cx="90" cy="13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</p:grp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2580479" y="154989"/>
            <a:ext cx="9698046" cy="87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треугольники, на которых изображена биссектриса, </a:t>
            </a:r>
          </a:p>
          <a:p>
            <a:pPr algn="ctr" eaLnBrk="1" hangingPunct="1"/>
            <a:r>
              <a:rPr lang="ru-RU" altLang="ru-RU" b="1" dirty="0">
                <a:latin typeface="Arial" pitchFamily="34" charset="0"/>
                <a:cs typeface="Arial" pitchFamily="34" charset="0"/>
              </a:rPr>
              <a:t>которая является медианой и высотой </a:t>
            </a:r>
            <a:endParaRPr lang="ru-RU" altLang="ru-RU" sz="2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0713" name="Group 9"/>
          <p:cNvGrpSpPr>
            <a:grpSpLocks/>
          </p:cNvGrpSpPr>
          <p:nvPr/>
        </p:nvGrpSpPr>
        <p:grpSpPr bwMode="auto">
          <a:xfrm>
            <a:off x="6969761" y="1436371"/>
            <a:ext cx="5991861" cy="2426970"/>
            <a:chOff x="2517" y="841"/>
            <a:chExt cx="2359" cy="1274"/>
          </a:xfrm>
        </p:grpSpPr>
        <p:sp>
          <p:nvSpPr>
            <p:cNvPr id="10292" name="AutoShape 10"/>
            <p:cNvSpPr>
              <a:spLocks noChangeArrowheads="1"/>
            </p:cNvSpPr>
            <p:nvPr/>
          </p:nvSpPr>
          <p:spPr bwMode="auto">
            <a:xfrm flipV="1">
              <a:off x="2517" y="845"/>
              <a:ext cx="2359" cy="127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93" name="Freeform 11"/>
            <p:cNvSpPr>
              <a:spLocks/>
            </p:cNvSpPr>
            <p:nvPr/>
          </p:nvSpPr>
          <p:spPr bwMode="auto">
            <a:xfrm>
              <a:off x="3024" y="1389"/>
              <a:ext cx="129" cy="107"/>
            </a:xfrm>
            <a:custGeom>
              <a:avLst/>
              <a:gdLst>
                <a:gd name="T0" fmla="*/ 129 w 129"/>
                <a:gd name="T1" fmla="*/ 0 h 107"/>
                <a:gd name="T2" fmla="*/ 0 w 129"/>
                <a:gd name="T3" fmla="*/ 107 h 1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" h="107">
                  <a:moveTo>
                    <a:pt x="129" y="0"/>
                  </a:moveTo>
                  <a:lnTo>
                    <a:pt x="0" y="10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94" name="Freeform 12"/>
            <p:cNvSpPr>
              <a:spLocks/>
            </p:cNvSpPr>
            <p:nvPr/>
          </p:nvSpPr>
          <p:spPr bwMode="auto">
            <a:xfrm flipH="1">
              <a:off x="4248" y="1389"/>
              <a:ext cx="129" cy="107"/>
            </a:xfrm>
            <a:custGeom>
              <a:avLst/>
              <a:gdLst>
                <a:gd name="T0" fmla="*/ 129 w 129"/>
                <a:gd name="T1" fmla="*/ 0 h 107"/>
                <a:gd name="T2" fmla="*/ 0 w 129"/>
                <a:gd name="T3" fmla="*/ 107 h 1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" h="107">
                  <a:moveTo>
                    <a:pt x="129" y="0"/>
                  </a:moveTo>
                  <a:lnTo>
                    <a:pt x="0" y="10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95" name="AutoShape 13"/>
            <p:cNvSpPr>
              <a:spLocks noChangeArrowheads="1"/>
            </p:cNvSpPr>
            <p:nvPr/>
          </p:nvSpPr>
          <p:spPr bwMode="auto">
            <a:xfrm rot="4252471">
              <a:off x="3612" y="1886"/>
              <a:ext cx="45" cy="13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96" name="Freeform 14"/>
            <p:cNvSpPr>
              <a:spLocks/>
            </p:cNvSpPr>
            <p:nvPr/>
          </p:nvSpPr>
          <p:spPr bwMode="auto">
            <a:xfrm>
              <a:off x="3688" y="841"/>
              <a:ext cx="1" cy="1256"/>
            </a:xfrm>
            <a:custGeom>
              <a:avLst/>
              <a:gdLst>
                <a:gd name="T0" fmla="*/ 0 w 1"/>
                <a:gd name="T1" fmla="*/ 1256 h 1256"/>
                <a:gd name="T2" fmla="*/ 0 w 1"/>
                <a:gd name="T3" fmla="*/ 0 h 12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256">
                  <a:moveTo>
                    <a:pt x="0" y="1256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97" name="AutoShape 15"/>
            <p:cNvSpPr>
              <a:spLocks noChangeArrowheads="1"/>
            </p:cNvSpPr>
            <p:nvPr/>
          </p:nvSpPr>
          <p:spPr bwMode="auto">
            <a:xfrm rot="6450829">
              <a:off x="3735" y="1886"/>
              <a:ext cx="45" cy="13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</p:grpSp>
      <p:grpSp>
        <p:nvGrpSpPr>
          <p:cNvPr id="200720" name="Group 16"/>
          <p:cNvGrpSpPr>
            <a:grpSpLocks/>
          </p:cNvGrpSpPr>
          <p:nvPr/>
        </p:nvGrpSpPr>
        <p:grpSpPr bwMode="auto">
          <a:xfrm>
            <a:off x="721360" y="935356"/>
            <a:ext cx="3799840" cy="2935605"/>
            <a:chOff x="284" y="491"/>
            <a:chExt cx="1496" cy="1541"/>
          </a:xfrm>
        </p:grpSpPr>
        <p:sp>
          <p:nvSpPr>
            <p:cNvPr id="10287" name="AutoShape 17"/>
            <p:cNvSpPr>
              <a:spLocks noChangeArrowheads="1"/>
            </p:cNvSpPr>
            <p:nvPr/>
          </p:nvSpPr>
          <p:spPr bwMode="auto">
            <a:xfrm rot="3624699">
              <a:off x="397" y="378"/>
              <a:ext cx="1270" cy="14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88" name="Freeform 18"/>
            <p:cNvSpPr>
              <a:spLocks/>
            </p:cNvSpPr>
            <p:nvPr/>
          </p:nvSpPr>
          <p:spPr bwMode="auto">
            <a:xfrm rot="797914">
              <a:off x="1125" y="1378"/>
              <a:ext cx="104" cy="72"/>
            </a:xfrm>
            <a:custGeom>
              <a:avLst/>
              <a:gdLst>
                <a:gd name="T0" fmla="*/ 104 w 104"/>
                <a:gd name="T1" fmla="*/ 72 h 72"/>
                <a:gd name="T2" fmla="*/ 0 w 104"/>
                <a:gd name="T3" fmla="*/ 0 h 7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4" h="72">
                  <a:moveTo>
                    <a:pt x="104" y="72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89" name="Line 19"/>
            <p:cNvSpPr>
              <a:spLocks noChangeShapeType="1"/>
            </p:cNvSpPr>
            <p:nvPr/>
          </p:nvSpPr>
          <p:spPr bwMode="auto">
            <a:xfrm rot="797914">
              <a:off x="895" y="77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90" name="AutoShape 20"/>
            <p:cNvSpPr>
              <a:spLocks noChangeArrowheads="1"/>
            </p:cNvSpPr>
            <p:nvPr/>
          </p:nvSpPr>
          <p:spPr bwMode="auto">
            <a:xfrm rot="6450829">
              <a:off x="669" y="1957"/>
              <a:ext cx="46" cy="90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91" name="AutoShape 21"/>
            <p:cNvSpPr>
              <a:spLocks noChangeArrowheads="1"/>
            </p:cNvSpPr>
            <p:nvPr/>
          </p:nvSpPr>
          <p:spPr bwMode="auto">
            <a:xfrm rot="4689068">
              <a:off x="577" y="1965"/>
              <a:ext cx="45" cy="90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</p:grpSp>
      <p:sp>
        <p:nvSpPr>
          <p:cNvPr id="10247" name="Freeform 22"/>
          <p:cNvSpPr>
            <a:spLocks/>
          </p:cNvSpPr>
          <p:nvPr/>
        </p:nvSpPr>
        <p:spPr bwMode="auto">
          <a:xfrm>
            <a:off x="1588501" y="1679414"/>
            <a:ext cx="378461" cy="2406495"/>
          </a:xfrm>
          <a:custGeom>
            <a:avLst/>
            <a:gdLst>
              <a:gd name="T0" fmla="*/ 236538 w 149"/>
              <a:gd name="T1" fmla="*/ 0 h 1192"/>
              <a:gd name="T2" fmla="*/ 0 w 149"/>
              <a:gd name="T3" fmla="*/ 1892300 h 1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9" h="1192">
                <a:moveTo>
                  <a:pt x="149" y="0"/>
                </a:moveTo>
                <a:lnTo>
                  <a:pt x="0" y="1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200727" name="Group 23"/>
          <p:cNvGrpSpPr>
            <a:grpSpLocks/>
          </p:cNvGrpSpPr>
          <p:nvPr/>
        </p:nvGrpSpPr>
        <p:grpSpPr bwMode="auto">
          <a:xfrm>
            <a:off x="3533600" y="2185004"/>
            <a:ext cx="5184139" cy="1211580"/>
            <a:chOff x="204" y="2024"/>
            <a:chExt cx="2041" cy="636"/>
          </a:xfrm>
        </p:grpSpPr>
        <p:grpSp>
          <p:nvGrpSpPr>
            <p:cNvPr id="10280" name="Group 24"/>
            <p:cNvGrpSpPr>
              <a:grpSpLocks/>
            </p:cNvGrpSpPr>
            <p:nvPr/>
          </p:nvGrpSpPr>
          <p:grpSpPr bwMode="auto">
            <a:xfrm>
              <a:off x="204" y="2024"/>
              <a:ext cx="2041" cy="636"/>
              <a:chOff x="204" y="2024"/>
              <a:chExt cx="2041" cy="636"/>
            </a:xfrm>
          </p:grpSpPr>
          <p:sp>
            <p:nvSpPr>
              <p:cNvPr id="10282" name="AutoShape 25"/>
              <p:cNvSpPr>
                <a:spLocks noChangeArrowheads="1"/>
              </p:cNvSpPr>
              <p:nvPr/>
            </p:nvSpPr>
            <p:spPr bwMode="auto">
              <a:xfrm>
                <a:off x="204" y="2024"/>
                <a:ext cx="2041" cy="636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CC00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ru-RU"/>
              </a:p>
            </p:txBody>
          </p:sp>
          <p:sp>
            <p:nvSpPr>
              <p:cNvPr id="10283" name="Line 26"/>
              <p:cNvSpPr>
                <a:spLocks noChangeShapeType="1"/>
              </p:cNvSpPr>
              <p:nvPr/>
            </p:nvSpPr>
            <p:spPr bwMode="auto">
              <a:xfrm>
                <a:off x="703" y="2251"/>
                <a:ext cx="9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84" name="Line 27"/>
              <p:cNvSpPr>
                <a:spLocks noChangeShapeType="1"/>
              </p:cNvSpPr>
              <p:nvPr/>
            </p:nvSpPr>
            <p:spPr bwMode="auto">
              <a:xfrm flipH="1">
                <a:off x="1610" y="2251"/>
                <a:ext cx="9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85" name="Freeform 28"/>
              <p:cNvSpPr>
                <a:spLocks/>
              </p:cNvSpPr>
              <p:nvPr/>
            </p:nvSpPr>
            <p:spPr bwMode="auto">
              <a:xfrm>
                <a:off x="1212" y="2088"/>
                <a:ext cx="112" cy="51"/>
              </a:xfrm>
              <a:custGeom>
                <a:avLst/>
                <a:gdLst>
                  <a:gd name="T0" fmla="*/ 0 w 112"/>
                  <a:gd name="T1" fmla="*/ 44 h 51"/>
                  <a:gd name="T2" fmla="*/ 72 w 112"/>
                  <a:gd name="T3" fmla="*/ 44 h 51"/>
                  <a:gd name="T4" fmla="*/ 112 w 112"/>
                  <a:gd name="T5" fmla="*/ 0 h 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2" h="51">
                    <a:moveTo>
                      <a:pt x="0" y="44"/>
                    </a:moveTo>
                    <a:cubicBezTo>
                      <a:pt x="12" y="44"/>
                      <a:pt x="53" y="51"/>
                      <a:pt x="72" y="44"/>
                    </a:cubicBezTo>
                    <a:cubicBezTo>
                      <a:pt x="91" y="37"/>
                      <a:pt x="104" y="9"/>
                      <a:pt x="11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86" name="Freeform 29"/>
              <p:cNvSpPr>
                <a:spLocks/>
              </p:cNvSpPr>
              <p:nvPr/>
            </p:nvSpPr>
            <p:spPr bwMode="auto">
              <a:xfrm>
                <a:off x="1116" y="2088"/>
                <a:ext cx="96" cy="52"/>
              </a:xfrm>
              <a:custGeom>
                <a:avLst/>
                <a:gdLst>
                  <a:gd name="T0" fmla="*/ 96 w 96"/>
                  <a:gd name="T1" fmla="*/ 48 h 52"/>
                  <a:gd name="T2" fmla="*/ 28 w 96"/>
                  <a:gd name="T3" fmla="*/ 44 h 52"/>
                  <a:gd name="T4" fmla="*/ 0 w 96"/>
                  <a:gd name="T5" fmla="*/ 0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" h="52">
                    <a:moveTo>
                      <a:pt x="96" y="48"/>
                    </a:moveTo>
                    <a:cubicBezTo>
                      <a:pt x="85" y="48"/>
                      <a:pt x="44" y="52"/>
                      <a:pt x="28" y="44"/>
                    </a:cubicBezTo>
                    <a:cubicBezTo>
                      <a:pt x="12" y="36"/>
                      <a:pt x="6" y="9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0281" name="Freeform 30"/>
            <p:cNvSpPr>
              <a:spLocks/>
            </p:cNvSpPr>
            <p:nvPr/>
          </p:nvSpPr>
          <p:spPr bwMode="auto">
            <a:xfrm>
              <a:off x="1216" y="2024"/>
              <a:ext cx="4" cy="630"/>
            </a:xfrm>
            <a:custGeom>
              <a:avLst/>
              <a:gdLst>
                <a:gd name="T0" fmla="*/ 4 w 4"/>
                <a:gd name="T1" fmla="*/ 0 h 630"/>
                <a:gd name="T2" fmla="*/ 0 w 4"/>
                <a:gd name="T3" fmla="*/ 630 h 6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30">
                  <a:moveTo>
                    <a:pt x="4" y="0"/>
                  </a:moveTo>
                  <a:lnTo>
                    <a:pt x="0" y="63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00735" name="Group 31"/>
          <p:cNvGrpSpPr>
            <a:grpSpLocks/>
          </p:cNvGrpSpPr>
          <p:nvPr/>
        </p:nvGrpSpPr>
        <p:grpSpPr bwMode="auto">
          <a:xfrm>
            <a:off x="8582661" y="4720591"/>
            <a:ext cx="5184139" cy="3550919"/>
            <a:chOff x="3379" y="2677"/>
            <a:chExt cx="2041" cy="1864"/>
          </a:xfrm>
        </p:grpSpPr>
        <p:sp>
          <p:nvSpPr>
            <p:cNvPr id="10277" name="AutoShape 32" descr="Букет"/>
            <p:cNvSpPr>
              <a:spLocks noChangeArrowheads="1"/>
            </p:cNvSpPr>
            <p:nvPr/>
          </p:nvSpPr>
          <p:spPr bwMode="auto">
            <a:xfrm rot="12633106">
              <a:off x="3379" y="3271"/>
              <a:ext cx="2041" cy="1270"/>
            </a:xfrm>
            <a:prstGeom prst="triangle">
              <a:avLst>
                <a:gd name="adj" fmla="val 100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278" name="Freeform 33"/>
            <p:cNvSpPr>
              <a:spLocks/>
            </p:cNvSpPr>
            <p:nvPr/>
          </p:nvSpPr>
          <p:spPr bwMode="auto">
            <a:xfrm flipH="1">
              <a:off x="3735" y="2677"/>
              <a:ext cx="22" cy="1174"/>
            </a:xfrm>
            <a:custGeom>
              <a:avLst/>
              <a:gdLst>
                <a:gd name="T0" fmla="*/ 0 w 56"/>
                <a:gd name="T1" fmla="*/ 0 h 1072"/>
                <a:gd name="T2" fmla="*/ 56 w 56"/>
                <a:gd name="T3" fmla="*/ 1072 h 107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" h="1072">
                  <a:moveTo>
                    <a:pt x="0" y="0"/>
                  </a:moveTo>
                  <a:lnTo>
                    <a:pt x="56" y="107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0279" name="Freeform 34"/>
            <p:cNvSpPr>
              <a:spLocks/>
            </p:cNvSpPr>
            <p:nvPr/>
          </p:nvSpPr>
          <p:spPr bwMode="auto">
            <a:xfrm>
              <a:off x="3735" y="3740"/>
              <a:ext cx="108" cy="108"/>
            </a:xfrm>
            <a:custGeom>
              <a:avLst/>
              <a:gdLst>
                <a:gd name="T0" fmla="*/ 0 w 108"/>
                <a:gd name="T1" fmla="*/ 8 h 108"/>
                <a:gd name="T2" fmla="*/ 104 w 108"/>
                <a:gd name="T3" fmla="*/ 0 h 108"/>
                <a:gd name="T4" fmla="*/ 108 w 108"/>
                <a:gd name="T5" fmla="*/ 108 h 1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08">
                  <a:moveTo>
                    <a:pt x="0" y="8"/>
                  </a:moveTo>
                  <a:cubicBezTo>
                    <a:pt x="27" y="8"/>
                    <a:pt x="77" y="0"/>
                    <a:pt x="104" y="0"/>
                  </a:cubicBezTo>
                  <a:cubicBezTo>
                    <a:pt x="104" y="45"/>
                    <a:pt x="108" y="63"/>
                    <a:pt x="108" y="108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00739" name="Rectangle 35"/>
          <p:cNvSpPr>
            <a:spLocks noChangeArrowheads="1"/>
          </p:cNvSpPr>
          <p:nvPr/>
        </p:nvSpPr>
        <p:spPr bwMode="auto">
          <a:xfrm>
            <a:off x="0" y="7393306"/>
            <a:ext cx="7315200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Этот треугольник НЕ равнобедренный! 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Биссектриса ВО не будет высотой и медианой!</a:t>
            </a:r>
          </a:p>
        </p:txBody>
      </p:sp>
      <p:sp>
        <p:nvSpPr>
          <p:cNvPr id="10251" name="Text Box 36"/>
          <p:cNvSpPr txBox="1">
            <a:spLocks noChangeArrowheads="1"/>
          </p:cNvSpPr>
          <p:nvPr/>
        </p:nvSpPr>
        <p:spPr bwMode="auto">
          <a:xfrm>
            <a:off x="6278880" y="7225666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В</a:t>
            </a:r>
          </a:p>
        </p:txBody>
      </p:sp>
      <p:sp>
        <p:nvSpPr>
          <p:cNvPr id="10252" name="Text Box 37"/>
          <p:cNvSpPr txBox="1">
            <a:spLocks noChangeArrowheads="1"/>
          </p:cNvSpPr>
          <p:nvPr/>
        </p:nvSpPr>
        <p:spPr bwMode="auto">
          <a:xfrm>
            <a:off x="1209040" y="6966586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А</a:t>
            </a:r>
          </a:p>
        </p:txBody>
      </p:sp>
      <p:sp>
        <p:nvSpPr>
          <p:cNvPr id="10253" name="Text Box 38"/>
          <p:cNvSpPr txBox="1">
            <a:spLocks noChangeArrowheads="1"/>
          </p:cNvSpPr>
          <p:nvPr/>
        </p:nvSpPr>
        <p:spPr bwMode="auto">
          <a:xfrm>
            <a:off x="5356861" y="4720590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С</a:t>
            </a:r>
          </a:p>
        </p:txBody>
      </p:sp>
      <p:sp>
        <p:nvSpPr>
          <p:cNvPr id="10254" name="Text Box 39"/>
          <p:cNvSpPr txBox="1">
            <a:spLocks noChangeArrowheads="1"/>
          </p:cNvSpPr>
          <p:nvPr/>
        </p:nvSpPr>
        <p:spPr bwMode="auto">
          <a:xfrm>
            <a:off x="3512821" y="5669280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10255" name="Text Box 40"/>
          <p:cNvSpPr txBox="1">
            <a:spLocks noChangeArrowheads="1"/>
          </p:cNvSpPr>
          <p:nvPr/>
        </p:nvSpPr>
        <p:spPr bwMode="auto">
          <a:xfrm>
            <a:off x="1514373" y="3896455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latin typeface="Times New Roman" pitchFamily="18" charset="0"/>
              </a:rPr>
              <a:t>В</a:t>
            </a:r>
          </a:p>
        </p:txBody>
      </p:sp>
      <p:sp>
        <p:nvSpPr>
          <p:cNvPr id="10256" name="Text Box 41"/>
          <p:cNvSpPr txBox="1">
            <a:spLocks noChangeArrowheads="1"/>
          </p:cNvSpPr>
          <p:nvPr/>
        </p:nvSpPr>
        <p:spPr bwMode="auto">
          <a:xfrm>
            <a:off x="9380754" y="4344086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latin typeface="Times New Roman" pitchFamily="18" charset="0"/>
              </a:rPr>
              <a:t>В</a:t>
            </a:r>
          </a:p>
        </p:txBody>
      </p:sp>
      <p:sp>
        <p:nvSpPr>
          <p:cNvPr id="10257" name="Text Box 42"/>
          <p:cNvSpPr txBox="1">
            <a:spLocks noChangeArrowheads="1"/>
          </p:cNvSpPr>
          <p:nvPr/>
        </p:nvSpPr>
        <p:spPr bwMode="auto">
          <a:xfrm>
            <a:off x="9850120" y="3682366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В</a:t>
            </a:r>
          </a:p>
        </p:txBody>
      </p:sp>
      <p:sp>
        <p:nvSpPr>
          <p:cNvPr id="10258" name="Text Box 43"/>
          <p:cNvSpPr txBox="1">
            <a:spLocks noChangeArrowheads="1"/>
          </p:cNvSpPr>
          <p:nvPr/>
        </p:nvSpPr>
        <p:spPr bwMode="auto">
          <a:xfrm>
            <a:off x="5837378" y="1752568"/>
            <a:ext cx="486613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В</a:t>
            </a:r>
          </a:p>
        </p:txBody>
      </p:sp>
      <p:sp>
        <p:nvSpPr>
          <p:cNvPr id="10259" name="Text Box 44"/>
          <p:cNvSpPr txBox="1">
            <a:spLocks noChangeArrowheads="1"/>
          </p:cNvSpPr>
          <p:nvPr/>
        </p:nvSpPr>
        <p:spPr bwMode="auto">
          <a:xfrm>
            <a:off x="4203701" y="1177290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С</a:t>
            </a:r>
          </a:p>
        </p:txBody>
      </p:sp>
      <p:sp>
        <p:nvSpPr>
          <p:cNvPr id="10260" name="Text Box 45"/>
          <p:cNvSpPr txBox="1">
            <a:spLocks noChangeArrowheads="1"/>
          </p:cNvSpPr>
          <p:nvPr/>
        </p:nvSpPr>
        <p:spPr bwMode="auto">
          <a:xfrm>
            <a:off x="12844781" y="1177290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С</a:t>
            </a:r>
          </a:p>
        </p:txBody>
      </p:sp>
      <p:sp>
        <p:nvSpPr>
          <p:cNvPr id="10261" name="Text Box 46"/>
          <p:cNvSpPr txBox="1">
            <a:spLocks noChangeArrowheads="1"/>
          </p:cNvSpPr>
          <p:nvPr/>
        </p:nvSpPr>
        <p:spPr bwMode="auto">
          <a:xfrm>
            <a:off x="13898880" y="6534150"/>
            <a:ext cx="558800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С</a:t>
            </a:r>
          </a:p>
        </p:txBody>
      </p:sp>
      <p:sp>
        <p:nvSpPr>
          <p:cNvPr id="10262" name="Text Box 47"/>
          <p:cNvSpPr txBox="1">
            <a:spLocks noChangeArrowheads="1"/>
          </p:cNvSpPr>
          <p:nvPr/>
        </p:nvSpPr>
        <p:spPr bwMode="auto">
          <a:xfrm>
            <a:off x="8489138" y="3221324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latin typeface="Times New Roman" pitchFamily="18" charset="0"/>
              </a:rPr>
              <a:t>С</a:t>
            </a:r>
          </a:p>
        </p:txBody>
      </p:sp>
      <p:sp>
        <p:nvSpPr>
          <p:cNvPr id="10263" name="Text Box 48"/>
          <p:cNvSpPr txBox="1">
            <a:spLocks noChangeArrowheads="1"/>
          </p:cNvSpPr>
          <p:nvPr/>
        </p:nvSpPr>
        <p:spPr bwMode="auto">
          <a:xfrm>
            <a:off x="0" y="1350646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А</a:t>
            </a:r>
          </a:p>
        </p:txBody>
      </p:sp>
      <p:sp>
        <p:nvSpPr>
          <p:cNvPr id="10264" name="Text Box 49"/>
          <p:cNvSpPr txBox="1">
            <a:spLocks noChangeArrowheads="1"/>
          </p:cNvSpPr>
          <p:nvPr/>
        </p:nvSpPr>
        <p:spPr bwMode="auto">
          <a:xfrm>
            <a:off x="6507481" y="1263016"/>
            <a:ext cx="922021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А</a:t>
            </a:r>
          </a:p>
        </p:txBody>
      </p:sp>
      <p:sp>
        <p:nvSpPr>
          <p:cNvPr id="10265" name="Text Box 50"/>
          <p:cNvSpPr txBox="1">
            <a:spLocks noChangeArrowheads="1"/>
          </p:cNvSpPr>
          <p:nvPr/>
        </p:nvSpPr>
        <p:spPr bwMode="auto">
          <a:xfrm>
            <a:off x="3073858" y="3221324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А</a:t>
            </a:r>
          </a:p>
        </p:txBody>
      </p:sp>
      <p:sp>
        <p:nvSpPr>
          <p:cNvPr id="10266" name="Text Box 51"/>
          <p:cNvSpPr txBox="1">
            <a:spLocks noChangeArrowheads="1"/>
          </p:cNvSpPr>
          <p:nvPr/>
        </p:nvSpPr>
        <p:spPr bwMode="auto">
          <a:xfrm>
            <a:off x="7835058" y="6479601"/>
            <a:ext cx="504246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latin typeface="Times New Roman" pitchFamily="18" charset="0"/>
              </a:rPr>
              <a:t>А</a:t>
            </a:r>
          </a:p>
        </p:txBody>
      </p:sp>
      <p:sp>
        <p:nvSpPr>
          <p:cNvPr id="200756" name="Rectangle 52"/>
          <p:cNvSpPr>
            <a:spLocks noChangeArrowheads="1"/>
          </p:cNvSpPr>
          <p:nvPr/>
        </p:nvSpPr>
        <p:spPr bwMode="auto">
          <a:xfrm>
            <a:off x="7891782" y="7311391"/>
            <a:ext cx="4838699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Этот треугольник НЕ 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равнобедренный!  ВО высота!</a:t>
            </a:r>
          </a:p>
        </p:txBody>
      </p:sp>
      <p:sp>
        <p:nvSpPr>
          <p:cNvPr id="10268" name="Text Box 53"/>
          <p:cNvSpPr txBox="1">
            <a:spLocks noChangeArrowheads="1"/>
          </p:cNvSpPr>
          <p:nvPr/>
        </p:nvSpPr>
        <p:spPr bwMode="auto">
          <a:xfrm>
            <a:off x="5723079" y="3307048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10269" name="Text Box 54"/>
          <p:cNvSpPr txBox="1">
            <a:spLocks noChangeArrowheads="1"/>
          </p:cNvSpPr>
          <p:nvPr/>
        </p:nvSpPr>
        <p:spPr bwMode="auto">
          <a:xfrm>
            <a:off x="9202301" y="6885879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10270" name="Text Box 55"/>
          <p:cNvSpPr txBox="1">
            <a:spLocks noChangeArrowheads="1"/>
          </p:cNvSpPr>
          <p:nvPr/>
        </p:nvSpPr>
        <p:spPr bwMode="auto">
          <a:xfrm>
            <a:off x="9504680" y="1089660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10271" name="Text Box 56"/>
          <p:cNvSpPr txBox="1">
            <a:spLocks noChangeArrowheads="1"/>
          </p:cNvSpPr>
          <p:nvPr/>
        </p:nvSpPr>
        <p:spPr bwMode="auto">
          <a:xfrm>
            <a:off x="1668781" y="1263016"/>
            <a:ext cx="523482" cy="5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>
                <a:latin typeface="Times New Roman" pitchFamily="18" charset="0"/>
              </a:rPr>
              <a:t>О</a:t>
            </a:r>
          </a:p>
        </p:txBody>
      </p:sp>
      <p:sp>
        <p:nvSpPr>
          <p:cNvPr id="200761" name="Rectangle 57"/>
          <p:cNvSpPr>
            <a:spLocks noChangeArrowheads="1"/>
          </p:cNvSpPr>
          <p:nvPr/>
        </p:nvSpPr>
        <p:spPr bwMode="auto">
          <a:xfrm>
            <a:off x="11231880" y="2646046"/>
            <a:ext cx="3108960" cy="296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ВЕРНО.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Треугольник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равнобедренный. 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 – биссектриса,</a:t>
            </a:r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проведенная к основанию</a:t>
            </a:r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значит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 – медиана</a:t>
            </a:r>
          </a:p>
          <a:p>
            <a:pPr eaLnBrk="1" hangingPunct="1"/>
            <a:r>
              <a:rPr lang="ru-RU" alt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ВО – высота!</a:t>
            </a:r>
          </a:p>
        </p:txBody>
      </p:sp>
      <p:sp>
        <p:nvSpPr>
          <p:cNvPr id="200762" name="Rectangle 58"/>
          <p:cNvSpPr>
            <a:spLocks noChangeArrowheads="1"/>
          </p:cNvSpPr>
          <p:nvPr/>
        </p:nvSpPr>
        <p:spPr bwMode="auto">
          <a:xfrm>
            <a:off x="0" y="4114800"/>
            <a:ext cx="3108960" cy="19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равнобедренный. </a:t>
            </a:r>
          </a:p>
          <a:p>
            <a:pPr eaLnBrk="1" hangingPunct="1"/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 – биссектриса, </a:t>
            </a:r>
            <a:r>
              <a:rPr lang="ru-RU" altLang="ru-RU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проведенная к боковой стороне</a:t>
            </a:r>
            <a:r>
              <a:rPr lang="ru-RU" altLang="ru-RU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pic>
        <p:nvPicPr>
          <p:cNvPr id="200763" name="Picture 59" descr="3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3624">
            <a:off x="4996639" y="2247868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764" name="Picture 60" descr="3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3624">
            <a:off x="8778242" y="2017396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6" name="AutoShape 6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3307061" y="7225666"/>
            <a:ext cx="922019" cy="69151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8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0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0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0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0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0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0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35"/>
                  </p:tgtEl>
                </p:cond>
              </p:nextCondLst>
            </p:seq>
          </p:childTnLst>
        </p:cTn>
      </p:par>
    </p:tnLst>
    <p:bldLst>
      <p:bldP spid="200706" grpId="0"/>
      <p:bldP spid="200739" grpId="0"/>
      <p:bldP spid="200756" grpId="0"/>
      <p:bldP spid="200761" grpId="0"/>
      <p:bldP spid="2007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reeform 2"/>
          <p:cNvSpPr>
            <a:spLocks/>
          </p:cNvSpPr>
          <p:nvPr/>
        </p:nvSpPr>
        <p:spPr bwMode="auto">
          <a:xfrm>
            <a:off x="63501" y="1554480"/>
            <a:ext cx="9446259" cy="2834640"/>
          </a:xfrm>
          <a:custGeom>
            <a:avLst/>
            <a:gdLst>
              <a:gd name="T0" fmla="*/ 3719 w 3719"/>
              <a:gd name="T1" fmla="*/ 1488 h 1488"/>
              <a:gd name="T2" fmla="*/ 2711 w 3719"/>
              <a:gd name="T3" fmla="*/ 0 h 1488"/>
              <a:gd name="T4" fmla="*/ 0 w 3719"/>
              <a:gd name="T5" fmla="*/ 1488 h 1488"/>
              <a:gd name="T6" fmla="*/ 3719 w 3719"/>
              <a:gd name="T7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9" h="1488">
                <a:moveTo>
                  <a:pt x="3719" y="1488"/>
                </a:moveTo>
                <a:lnTo>
                  <a:pt x="2711" y="0"/>
                </a:lnTo>
                <a:lnTo>
                  <a:pt x="0" y="1488"/>
                </a:lnTo>
                <a:lnTo>
                  <a:pt x="3719" y="1488"/>
                </a:lnTo>
                <a:close/>
              </a:path>
            </a:pathLst>
          </a:cu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7875" name="Freeform 3"/>
          <p:cNvSpPr>
            <a:spLocks/>
          </p:cNvSpPr>
          <p:nvPr/>
        </p:nvSpPr>
        <p:spPr bwMode="auto">
          <a:xfrm>
            <a:off x="121920" y="4389120"/>
            <a:ext cx="9387840" cy="2834640"/>
          </a:xfrm>
          <a:custGeom>
            <a:avLst/>
            <a:gdLst>
              <a:gd name="T0" fmla="*/ 0 w 3696"/>
              <a:gd name="T1" fmla="*/ 0 h 1488"/>
              <a:gd name="T2" fmla="*/ 1008 w 3696"/>
              <a:gd name="T3" fmla="*/ 1488 h 1488"/>
              <a:gd name="T4" fmla="*/ 3696 w 3696"/>
              <a:gd name="T5" fmla="*/ 0 h 1488"/>
              <a:gd name="T6" fmla="*/ 0 w 3696"/>
              <a:gd name="T7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6" h="1488">
                <a:moveTo>
                  <a:pt x="0" y="0"/>
                </a:moveTo>
                <a:lnTo>
                  <a:pt x="1008" y="1488"/>
                </a:lnTo>
                <a:lnTo>
                  <a:pt x="36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5E9EFF"/>
              </a:gs>
              <a:gs pos="18000">
                <a:srgbClr val="85C2FF"/>
              </a:gs>
              <a:gs pos="37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121920" y="1554480"/>
            <a:ext cx="9387840" cy="5669280"/>
            <a:chOff x="48" y="816"/>
            <a:chExt cx="3696" cy="2976"/>
          </a:xfrm>
        </p:grpSpPr>
        <p:sp>
          <p:nvSpPr>
            <p:cNvPr id="207877" name="Freeform 5"/>
            <p:cNvSpPr>
              <a:spLocks/>
            </p:cNvSpPr>
            <p:nvPr/>
          </p:nvSpPr>
          <p:spPr bwMode="auto">
            <a:xfrm>
              <a:off x="48" y="2304"/>
              <a:ext cx="1848" cy="1488"/>
            </a:xfrm>
            <a:custGeom>
              <a:avLst/>
              <a:gdLst>
                <a:gd name="T0" fmla="*/ 0 w 1848"/>
                <a:gd name="T1" fmla="*/ 0 h 1488"/>
                <a:gd name="T2" fmla="*/ 1848 w 1848"/>
                <a:gd name="T3" fmla="*/ 8 h 1488"/>
                <a:gd name="T4" fmla="*/ 1008 w 1848"/>
                <a:gd name="T5" fmla="*/ 1488 h 1488"/>
                <a:gd name="T6" fmla="*/ 0 w 1848"/>
                <a:gd name="T7" fmla="*/ 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8" h="1488">
                  <a:moveTo>
                    <a:pt x="0" y="0"/>
                  </a:moveTo>
                  <a:lnTo>
                    <a:pt x="1848" y="8"/>
                  </a:lnTo>
                  <a:lnTo>
                    <a:pt x="1008" y="148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78" name="Freeform 6"/>
            <p:cNvSpPr>
              <a:spLocks/>
            </p:cNvSpPr>
            <p:nvPr/>
          </p:nvSpPr>
          <p:spPr bwMode="auto">
            <a:xfrm flipH="1" flipV="1">
              <a:off x="1896" y="816"/>
              <a:ext cx="1848" cy="1488"/>
            </a:xfrm>
            <a:custGeom>
              <a:avLst/>
              <a:gdLst>
                <a:gd name="T0" fmla="*/ 0 w 1848"/>
                <a:gd name="T1" fmla="*/ 0 h 1488"/>
                <a:gd name="T2" fmla="*/ 1848 w 1848"/>
                <a:gd name="T3" fmla="*/ 8 h 1488"/>
                <a:gd name="T4" fmla="*/ 1008 w 1848"/>
                <a:gd name="T5" fmla="*/ 1488 h 1488"/>
                <a:gd name="T6" fmla="*/ 0 w 1848"/>
                <a:gd name="T7" fmla="*/ 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8" h="1488">
                  <a:moveTo>
                    <a:pt x="0" y="0"/>
                  </a:moveTo>
                  <a:lnTo>
                    <a:pt x="1848" y="8"/>
                  </a:lnTo>
                  <a:lnTo>
                    <a:pt x="1008" y="148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0" y="3291840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51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7880" name="Group 8"/>
          <p:cNvGrpSpPr>
            <a:grpSpLocks/>
          </p:cNvGrpSpPr>
          <p:nvPr/>
        </p:nvGrpSpPr>
        <p:grpSpPr bwMode="auto">
          <a:xfrm>
            <a:off x="315688" y="1464204"/>
            <a:ext cx="5638800" cy="645795"/>
            <a:chOff x="1371" y="325"/>
            <a:chExt cx="2220" cy="339"/>
          </a:xfrm>
        </p:grpSpPr>
        <p:sp>
          <p:nvSpPr>
            <p:cNvPr id="207881" name="Text Box 9"/>
            <p:cNvSpPr txBox="1">
              <a:spLocks noChangeArrowheads="1"/>
            </p:cNvSpPr>
            <p:nvPr/>
          </p:nvSpPr>
          <p:spPr bwMode="auto">
            <a:xfrm>
              <a:off x="1371" y="325"/>
              <a:ext cx="2220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Доказать: </a:t>
              </a:r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АОВ </a:t>
              </a:r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  </a:t>
              </a:r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СО</a:t>
              </a:r>
              <a:r>
                <a:rPr lang="en-US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788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6256128"/>
                </p:ext>
              </p:extLst>
            </p:nvPr>
          </p:nvGraphicFramePr>
          <p:xfrm>
            <a:off x="2251" y="358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0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1" y="358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88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5951241"/>
                </p:ext>
              </p:extLst>
            </p:nvPr>
          </p:nvGraphicFramePr>
          <p:xfrm>
            <a:off x="2985" y="354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1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5" y="354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7884" name="Freeform 12"/>
          <p:cNvSpPr>
            <a:spLocks/>
          </p:cNvSpPr>
          <p:nvPr/>
        </p:nvSpPr>
        <p:spPr bwMode="auto">
          <a:xfrm>
            <a:off x="2682241" y="1558291"/>
            <a:ext cx="4251960" cy="5665470"/>
          </a:xfrm>
          <a:custGeom>
            <a:avLst/>
            <a:gdLst>
              <a:gd name="T0" fmla="*/ 1674 w 1674"/>
              <a:gd name="T1" fmla="*/ 0 h 2974"/>
              <a:gd name="T2" fmla="*/ 0 w 1674"/>
              <a:gd name="T3" fmla="*/ 2974 h 29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74" h="2974">
                <a:moveTo>
                  <a:pt x="1674" y="0"/>
                </a:moveTo>
                <a:lnTo>
                  <a:pt x="0" y="2974"/>
                </a:ln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4216400" y="3596640"/>
            <a:ext cx="77194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51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7071360" y="1005840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51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887" name="Text Box 15"/>
          <p:cNvSpPr txBox="1">
            <a:spLocks noChangeArrowheads="1"/>
          </p:cNvSpPr>
          <p:nvPr/>
        </p:nvSpPr>
        <p:spPr bwMode="auto">
          <a:xfrm>
            <a:off x="9400541" y="4200526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07888" name="Text Box 16"/>
          <p:cNvSpPr txBox="1">
            <a:spLocks noChangeArrowheads="1"/>
          </p:cNvSpPr>
          <p:nvPr/>
        </p:nvSpPr>
        <p:spPr bwMode="auto">
          <a:xfrm>
            <a:off x="2072640" y="7040880"/>
            <a:ext cx="736682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07889" name="Freeform 17"/>
          <p:cNvSpPr>
            <a:spLocks/>
          </p:cNvSpPr>
          <p:nvPr/>
        </p:nvSpPr>
        <p:spPr bwMode="auto">
          <a:xfrm>
            <a:off x="83822" y="4373880"/>
            <a:ext cx="9431019" cy="1906"/>
          </a:xfrm>
          <a:custGeom>
            <a:avLst/>
            <a:gdLst>
              <a:gd name="T0" fmla="*/ 0 w 3713"/>
              <a:gd name="T1" fmla="*/ 0 h 1"/>
              <a:gd name="T2" fmla="*/ 3713 w 3713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13" h="1">
                <a:moveTo>
                  <a:pt x="0" y="0"/>
                </a:moveTo>
                <a:lnTo>
                  <a:pt x="3713" y="1"/>
                </a:ln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7890" name="Group 18"/>
          <p:cNvGrpSpPr>
            <a:grpSpLocks/>
          </p:cNvGrpSpPr>
          <p:nvPr/>
        </p:nvGrpSpPr>
        <p:grpSpPr bwMode="auto">
          <a:xfrm>
            <a:off x="3921760" y="3749041"/>
            <a:ext cx="1788160" cy="1245870"/>
            <a:chOff x="1544" y="1968"/>
            <a:chExt cx="704" cy="654"/>
          </a:xfrm>
        </p:grpSpPr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 rot="-1832312">
              <a:off x="1544" y="2304"/>
              <a:ext cx="136" cy="31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 rot="8972326">
              <a:off x="2112" y="1968"/>
              <a:ext cx="136" cy="31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7893" name="Group 21"/>
          <p:cNvGrpSpPr>
            <a:grpSpLocks/>
          </p:cNvGrpSpPr>
          <p:nvPr/>
        </p:nvGrpSpPr>
        <p:grpSpPr bwMode="auto">
          <a:xfrm>
            <a:off x="3413761" y="2560320"/>
            <a:ext cx="2933701" cy="3556636"/>
            <a:chOff x="1344" y="1344"/>
            <a:chExt cx="1155" cy="1867"/>
          </a:xfrm>
        </p:grpSpPr>
        <p:grpSp>
          <p:nvGrpSpPr>
            <p:cNvPr id="207894" name="Group 22"/>
            <p:cNvGrpSpPr>
              <a:grpSpLocks/>
            </p:cNvGrpSpPr>
            <p:nvPr/>
          </p:nvGrpSpPr>
          <p:grpSpPr bwMode="auto">
            <a:xfrm>
              <a:off x="2304" y="1344"/>
              <a:ext cx="195" cy="139"/>
              <a:chOff x="1973" y="3113"/>
              <a:chExt cx="195" cy="139"/>
            </a:xfrm>
          </p:grpSpPr>
          <p:sp>
            <p:nvSpPr>
              <p:cNvPr id="207895" name="Freeform 23"/>
              <p:cNvSpPr>
                <a:spLocks/>
              </p:cNvSpPr>
              <p:nvPr/>
            </p:nvSpPr>
            <p:spPr bwMode="auto">
              <a:xfrm>
                <a:off x="1973" y="3158"/>
                <a:ext cx="150" cy="94"/>
              </a:xfrm>
              <a:custGeom>
                <a:avLst/>
                <a:gdLst>
                  <a:gd name="T0" fmla="*/ 0 w 150"/>
                  <a:gd name="T1" fmla="*/ 0 h 94"/>
                  <a:gd name="T2" fmla="*/ 150 w 150"/>
                  <a:gd name="T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0" h="94">
                    <a:moveTo>
                      <a:pt x="0" y="0"/>
                    </a:moveTo>
                    <a:lnTo>
                      <a:pt x="150" y="94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896" name="Freeform 24"/>
              <p:cNvSpPr>
                <a:spLocks/>
              </p:cNvSpPr>
              <p:nvPr/>
            </p:nvSpPr>
            <p:spPr bwMode="auto">
              <a:xfrm>
                <a:off x="2018" y="3113"/>
                <a:ext cx="150" cy="94"/>
              </a:xfrm>
              <a:custGeom>
                <a:avLst/>
                <a:gdLst>
                  <a:gd name="T0" fmla="*/ 0 w 150"/>
                  <a:gd name="T1" fmla="*/ 0 h 94"/>
                  <a:gd name="T2" fmla="*/ 150 w 150"/>
                  <a:gd name="T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0" h="94">
                    <a:moveTo>
                      <a:pt x="0" y="0"/>
                    </a:moveTo>
                    <a:lnTo>
                      <a:pt x="150" y="94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7897" name="Group 25"/>
            <p:cNvGrpSpPr>
              <a:grpSpLocks/>
            </p:cNvGrpSpPr>
            <p:nvPr/>
          </p:nvGrpSpPr>
          <p:grpSpPr bwMode="auto">
            <a:xfrm>
              <a:off x="1344" y="3072"/>
              <a:ext cx="195" cy="139"/>
              <a:chOff x="1973" y="3113"/>
              <a:chExt cx="195" cy="139"/>
            </a:xfrm>
          </p:grpSpPr>
          <p:sp>
            <p:nvSpPr>
              <p:cNvPr id="207898" name="Freeform 26"/>
              <p:cNvSpPr>
                <a:spLocks/>
              </p:cNvSpPr>
              <p:nvPr/>
            </p:nvSpPr>
            <p:spPr bwMode="auto">
              <a:xfrm>
                <a:off x="1973" y="3158"/>
                <a:ext cx="150" cy="94"/>
              </a:xfrm>
              <a:custGeom>
                <a:avLst/>
                <a:gdLst>
                  <a:gd name="T0" fmla="*/ 0 w 150"/>
                  <a:gd name="T1" fmla="*/ 0 h 94"/>
                  <a:gd name="T2" fmla="*/ 150 w 150"/>
                  <a:gd name="T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0" h="94">
                    <a:moveTo>
                      <a:pt x="0" y="0"/>
                    </a:moveTo>
                    <a:lnTo>
                      <a:pt x="150" y="94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899" name="Freeform 27"/>
              <p:cNvSpPr>
                <a:spLocks/>
              </p:cNvSpPr>
              <p:nvPr/>
            </p:nvSpPr>
            <p:spPr bwMode="auto">
              <a:xfrm>
                <a:off x="2018" y="3113"/>
                <a:ext cx="150" cy="94"/>
              </a:xfrm>
              <a:custGeom>
                <a:avLst/>
                <a:gdLst>
                  <a:gd name="T0" fmla="*/ 0 w 150"/>
                  <a:gd name="T1" fmla="*/ 0 h 94"/>
                  <a:gd name="T2" fmla="*/ 150 w 150"/>
                  <a:gd name="T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0" h="94">
                    <a:moveTo>
                      <a:pt x="0" y="0"/>
                    </a:moveTo>
                    <a:lnTo>
                      <a:pt x="150" y="94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7900" name="Group 28"/>
          <p:cNvGrpSpPr>
            <a:grpSpLocks/>
          </p:cNvGrpSpPr>
          <p:nvPr/>
        </p:nvGrpSpPr>
        <p:grpSpPr bwMode="auto">
          <a:xfrm>
            <a:off x="2141221" y="4200526"/>
            <a:ext cx="5300979" cy="346710"/>
            <a:chOff x="843" y="2205"/>
            <a:chExt cx="2087" cy="182"/>
          </a:xfrm>
        </p:grpSpPr>
        <p:sp>
          <p:nvSpPr>
            <p:cNvPr id="207901" name="Freeform 29"/>
            <p:cNvSpPr>
              <a:spLocks/>
            </p:cNvSpPr>
            <p:nvPr/>
          </p:nvSpPr>
          <p:spPr bwMode="auto">
            <a:xfrm>
              <a:off x="2929" y="2205"/>
              <a:ext cx="1" cy="171"/>
            </a:xfrm>
            <a:custGeom>
              <a:avLst/>
              <a:gdLst>
                <a:gd name="T0" fmla="*/ 1 w 1"/>
                <a:gd name="T1" fmla="*/ 0 h 171"/>
                <a:gd name="T2" fmla="*/ 0 w 1"/>
                <a:gd name="T3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71">
                  <a:moveTo>
                    <a:pt x="1" y="0"/>
                  </a:moveTo>
                  <a:lnTo>
                    <a:pt x="0" y="171"/>
                  </a:lnTo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02" name="Line 30"/>
            <p:cNvSpPr>
              <a:spLocks noChangeShapeType="1"/>
            </p:cNvSpPr>
            <p:nvPr/>
          </p:nvSpPr>
          <p:spPr bwMode="auto">
            <a:xfrm>
              <a:off x="843" y="2251"/>
              <a:ext cx="0" cy="13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7904" name="Text Box 32"/>
          <p:cNvSpPr txBox="1">
            <a:spLocks noChangeArrowheads="1"/>
          </p:cNvSpPr>
          <p:nvPr/>
        </p:nvSpPr>
        <p:spPr bwMode="auto">
          <a:xfrm>
            <a:off x="239209" y="334724"/>
            <a:ext cx="6577703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четырёхугольнике АВС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 algn="just"/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середина АС и В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7905" name="Group 33"/>
          <p:cNvGrpSpPr>
            <a:grpSpLocks/>
          </p:cNvGrpSpPr>
          <p:nvPr/>
        </p:nvGrpSpPr>
        <p:grpSpPr bwMode="auto">
          <a:xfrm>
            <a:off x="4362882" y="6861811"/>
            <a:ext cx="7600518" cy="723900"/>
            <a:chOff x="420" y="3000"/>
            <a:chExt cx="2657" cy="380"/>
          </a:xfrm>
        </p:grpSpPr>
        <p:sp>
          <p:nvSpPr>
            <p:cNvPr id="207906" name="Text Box 34"/>
            <p:cNvSpPr txBox="1">
              <a:spLocks noChangeArrowheads="1"/>
            </p:cNvSpPr>
            <p:nvPr/>
          </p:nvSpPr>
          <p:spPr bwMode="auto">
            <a:xfrm>
              <a:off x="420" y="3000"/>
              <a:ext cx="265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По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признаку</a:t>
              </a:r>
              <a:r>
                <a:rPr lang="en-US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АОВ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= 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СО</a:t>
              </a:r>
              <a:r>
                <a:rPr lang="en-US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7907" name="Object 35"/>
            <p:cNvGraphicFramePr>
              <a:graphicFrameLocks noChangeAspect="1"/>
            </p:cNvGraphicFramePr>
            <p:nvPr/>
          </p:nvGraphicFramePr>
          <p:xfrm>
            <a:off x="1701" y="3067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2" name="Формула" r:id="rId7" imgW="139680" imgH="164880" progId="Equation.3">
                    <p:embed/>
                  </p:oleObj>
                </mc:Choice>
                <mc:Fallback>
                  <p:oleObj name="Формула" r:id="rId7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3067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908" name="Object 36"/>
            <p:cNvGraphicFramePr>
              <a:graphicFrameLocks noChangeAspect="1"/>
            </p:cNvGraphicFramePr>
            <p:nvPr/>
          </p:nvGraphicFramePr>
          <p:xfrm>
            <a:off x="2426" y="3068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3" name="Формула" r:id="rId8" imgW="139680" imgH="164880" progId="Equation.3">
                    <p:embed/>
                  </p:oleObj>
                </mc:Choice>
                <mc:Fallback>
                  <p:oleObj name="Формула" r:id="rId8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3068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7909" name="Text Box 37"/>
          <p:cNvSpPr txBox="1">
            <a:spLocks noChangeArrowheads="1"/>
          </p:cNvSpPr>
          <p:nvPr/>
        </p:nvSpPr>
        <p:spPr bwMode="auto">
          <a:xfrm>
            <a:off x="9144000" y="1292329"/>
            <a:ext cx="3819320" cy="99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АО = О</a:t>
            </a:r>
            <a:r>
              <a:rPr kumimoji="0"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так как </a:t>
            </a:r>
            <a:endParaRPr kumimoji="0"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kumimoji="0"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– середина АС</a:t>
            </a:r>
          </a:p>
        </p:txBody>
      </p:sp>
      <p:sp>
        <p:nvSpPr>
          <p:cNvPr id="207910" name="Text Box 38"/>
          <p:cNvSpPr txBox="1">
            <a:spLocks noChangeArrowheads="1"/>
          </p:cNvSpPr>
          <p:nvPr/>
        </p:nvSpPr>
        <p:spPr bwMode="auto">
          <a:xfrm>
            <a:off x="9144000" y="2286001"/>
            <a:ext cx="4141460" cy="99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ВО = </a:t>
            </a:r>
            <a:r>
              <a:rPr kumimoji="0"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так как </a:t>
            </a:r>
            <a:endParaRPr kumimoji="0"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kumimoji="0"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– середина В</a:t>
            </a:r>
            <a:r>
              <a:rPr kumimoji="0"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7911" name="Text Box 39"/>
          <p:cNvSpPr txBox="1">
            <a:spLocks noChangeArrowheads="1"/>
          </p:cNvSpPr>
          <p:nvPr/>
        </p:nvSpPr>
        <p:spPr bwMode="auto">
          <a:xfrm>
            <a:off x="9753601" y="274320"/>
            <a:ext cx="2051849" cy="56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grpSp>
        <p:nvGrpSpPr>
          <p:cNvPr id="207912" name="Group 40"/>
          <p:cNvGrpSpPr>
            <a:grpSpLocks/>
          </p:cNvGrpSpPr>
          <p:nvPr/>
        </p:nvGrpSpPr>
        <p:grpSpPr bwMode="auto">
          <a:xfrm>
            <a:off x="9154160" y="3228975"/>
            <a:ext cx="5118100" cy="954405"/>
            <a:chOff x="3120" y="2688"/>
            <a:chExt cx="2015" cy="501"/>
          </a:xfrm>
        </p:grpSpPr>
        <p:sp>
          <p:nvSpPr>
            <p:cNvPr id="207913" name="Text Box 41"/>
            <p:cNvSpPr txBox="1">
              <a:spLocks noChangeArrowheads="1"/>
            </p:cNvSpPr>
            <p:nvPr/>
          </p:nvSpPr>
          <p:spPr bwMode="auto">
            <a:xfrm>
              <a:off x="3120" y="2688"/>
              <a:ext cx="2015" cy="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909763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54635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0035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4607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9179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3751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AutoNum type="arabicParenR" startAt="3"/>
              </a:pPr>
              <a:r>
                <a:rPr kumimoji="0"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ru-RU" sz="28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1 </a:t>
              </a:r>
              <a:r>
                <a:rPr kumimoji="0"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   </a:t>
              </a:r>
              <a:r>
                <a:rPr kumimoji="0" lang="ru-RU" sz="28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    так как </a:t>
              </a:r>
              <a:r>
                <a:rPr kumimoji="0"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они </a:t>
              </a:r>
            </a:p>
            <a:p>
              <a:r>
                <a:rPr kumimoji="0" lang="ru-RU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       вертикальные </a:t>
              </a:r>
            </a:p>
          </p:txBody>
        </p:sp>
        <p:graphicFrame>
          <p:nvGraphicFramePr>
            <p:cNvPr id="207914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9826607"/>
                </p:ext>
              </p:extLst>
            </p:nvPr>
          </p:nvGraphicFramePr>
          <p:xfrm>
            <a:off x="3397" y="2688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4" name="Формула" r:id="rId9" imgW="164880" imgH="152280" progId="Equation.3">
                    <p:embed/>
                  </p:oleObj>
                </mc:Choice>
                <mc:Fallback>
                  <p:oleObj name="Формула" r:id="rId9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7" y="2688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915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1999316"/>
                </p:ext>
              </p:extLst>
            </p:nvPr>
          </p:nvGraphicFramePr>
          <p:xfrm>
            <a:off x="3760" y="2696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5" name="Формула" r:id="rId11" imgW="164880" imgH="152280" progId="Equation.3">
                    <p:embed/>
                  </p:oleObj>
                </mc:Choice>
                <mc:Fallback>
                  <p:oleObj name="Формула" r:id="rId11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0" y="2696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7917" name="Group 45"/>
          <p:cNvGrpSpPr>
            <a:grpSpLocks/>
          </p:cNvGrpSpPr>
          <p:nvPr/>
        </p:nvGrpSpPr>
        <p:grpSpPr bwMode="auto">
          <a:xfrm>
            <a:off x="3413760" y="3474720"/>
            <a:ext cx="2664461" cy="1714501"/>
            <a:chOff x="1344" y="1824"/>
            <a:chExt cx="1049" cy="900"/>
          </a:xfrm>
        </p:grpSpPr>
        <p:sp>
          <p:nvSpPr>
            <p:cNvPr id="207918" name="Text Box 46"/>
            <p:cNvSpPr txBox="1">
              <a:spLocks noChangeArrowheads="1"/>
            </p:cNvSpPr>
            <p:nvPr/>
          </p:nvSpPr>
          <p:spPr bwMode="auto">
            <a:xfrm>
              <a:off x="2208" y="1824"/>
              <a:ext cx="185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19" name="Text Box 47"/>
            <p:cNvSpPr txBox="1">
              <a:spLocks noChangeArrowheads="1"/>
            </p:cNvSpPr>
            <p:nvPr/>
          </p:nvSpPr>
          <p:spPr bwMode="auto">
            <a:xfrm>
              <a:off x="1344" y="2352"/>
              <a:ext cx="185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7920" name="Freeform 48"/>
          <p:cNvSpPr>
            <a:spLocks/>
          </p:cNvSpPr>
          <p:nvPr/>
        </p:nvSpPr>
        <p:spPr bwMode="auto">
          <a:xfrm>
            <a:off x="81280" y="1554480"/>
            <a:ext cx="6868160" cy="2819400"/>
          </a:xfrm>
          <a:custGeom>
            <a:avLst/>
            <a:gdLst>
              <a:gd name="T0" fmla="*/ 2704 w 2704"/>
              <a:gd name="T1" fmla="*/ 0 h 1480"/>
              <a:gd name="T2" fmla="*/ 0 w 2704"/>
              <a:gd name="T3" fmla="*/ 1480 h 1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04" h="1480">
                <a:moveTo>
                  <a:pt x="2704" y="0"/>
                </a:moveTo>
                <a:lnTo>
                  <a:pt x="0" y="1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7921" name="Freeform 49"/>
          <p:cNvSpPr>
            <a:spLocks/>
          </p:cNvSpPr>
          <p:nvPr/>
        </p:nvSpPr>
        <p:spPr bwMode="auto">
          <a:xfrm>
            <a:off x="2682240" y="4389120"/>
            <a:ext cx="6868160" cy="2819400"/>
          </a:xfrm>
          <a:custGeom>
            <a:avLst/>
            <a:gdLst>
              <a:gd name="T0" fmla="*/ 2704 w 2704"/>
              <a:gd name="T1" fmla="*/ 0 h 1480"/>
              <a:gd name="T2" fmla="*/ 0 w 2704"/>
              <a:gd name="T3" fmla="*/ 1480 h 1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04" h="1480">
                <a:moveTo>
                  <a:pt x="2704" y="0"/>
                </a:moveTo>
                <a:lnTo>
                  <a:pt x="0" y="1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42528" y="776398"/>
            <a:ext cx="5664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АОВ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7509" y="22580"/>
            <a:ext cx="1920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76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0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9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500"/>
                                        <p:tgtEl>
                                          <p:spTgt spid="20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0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5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0" y="485776"/>
            <a:ext cx="14401799" cy="123110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Треугольник  называется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равнобедренным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если у него две  стороны равны</a:t>
            </a:r>
          </a:p>
        </p:txBody>
      </p:sp>
      <p:sp>
        <p:nvSpPr>
          <p:cNvPr id="5" name="Равнобедренный треугольник 4"/>
          <p:cNvSpPr>
            <a:spLocks noChangeArrowheads="1"/>
          </p:cNvSpPr>
          <p:nvPr/>
        </p:nvSpPr>
        <p:spPr bwMode="auto">
          <a:xfrm>
            <a:off x="1306612" y="3121253"/>
            <a:ext cx="3426459" cy="302514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733071" y="5818253"/>
            <a:ext cx="576579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39894" y="5912971"/>
            <a:ext cx="741680" cy="57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2707640" y="2424683"/>
            <a:ext cx="69088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cxnSpLocks noChangeShapeType="1"/>
          </p:cNvCxnSpPr>
          <p:nvPr/>
        </p:nvCxnSpPr>
        <p:spPr bwMode="auto">
          <a:xfrm flipH="1" flipV="1">
            <a:off x="2131061" y="4459606"/>
            <a:ext cx="231139" cy="260984"/>
          </a:xfrm>
          <a:prstGeom prst="line">
            <a:avLst/>
          </a:prstGeom>
          <a:noFill/>
          <a:ln w="76200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Прямая соединительная линия 11"/>
          <p:cNvCxnSpPr>
            <a:cxnSpLocks noChangeShapeType="1"/>
          </p:cNvCxnSpPr>
          <p:nvPr/>
        </p:nvCxnSpPr>
        <p:spPr bwMode="auto">
          <a:xfrm flipV="1">
            <a:off x="3743961" y="4459606"/>
            <a:ext cx="231141" cy="260984"/>
          </a:xfrm>
          <a:prstGeom prst="line">
            <a:avLst/>
          </a:prstGeom>
          <a:noFill/>
          <a:ln w="76200" algn="ctr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Дуга 14"/>
          <p:cNvSpPr/>
          <p:nvPr/>
        </p:nvSpPr>
        <p:spPr bwMode="auto">
          <a:xfrm rot="688035">
            <a:off x="1080659" y="5604511"/>
            <a:ext cx="881381" cy="822960"/>
          </a:xfrm>
          <a:prstGeom prst="arc">
            <a:avLst/>
          </a:prstGeom>
          <a:solidFill>
            <a:schemeClr val="bg1"/>
          </a:solidFill>
          <a:ln w="7620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pPr>
              <a:defRPr/>
            </a:pPr>
            <a:endParaRPr lang="ru-RU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Дуга 15"/>
          <p:cNvSpPr/>
          <p:nvPr/>
        </p:nvSpPr>
        <p:spPr bwMode="auto">
          <a:xfrm rot="15386692">
            <a:off x="4174029" y="5634235"/>
            <a:ext cx="777240" cy="922021"/>
          </a:xfrm>
          <a:prstGeom prst="arc">
            <a:avLst>
              <a:gd name="adj1" fmla="val 16895850"/>
              <a:gd name="adj2" fmla="val 0"/>
            </a:avLst>
          </a:prstGeom>
          <a:solidFill>
            <a:schemeClr val="bg1"/>
          </a:solidFill>
          <a:ln w="7620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pPr>
              <a:defRPr/>
            </a:pPr>
            <a:endParaRPr lang="ru-RU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одержимое 18" descr="Rectangle: Click to edit Master text styles&#10;Second level&#10;Third level&#10;Fourth level&#10;Fifth level"/>
          <p:cNvSpPr>
            <a:spLocks noGrp="1"/>
          </p:cNvSpPr>
          <p:nvPr>
            <p:ph sz="half" idx="2"/>
          </p:nvPr>
        </p:nvSpPr>
        <p:spPr>
          <a:xfrm>
            <a:off x="5816601" y="2646046"/>
            <a:ext cx="7950200" cy="5232202"/>
          </a:xfrm>
        </p:spPr>
        <p:txBody>
          <a:bodyPr/>
          <a:lstStyle/>
          <a:p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 и ВС – </a:t>
            </a: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боковые стороны</a:t>
            </a:r>
          </a:p>
          <a:p>
            <a:pPr>
              <a:buFont typeface="Wingdings" pitchFamily="2" charset="2"/>
              <a:buNone/>
            </a:pP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 – </a:t>
            </a: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основание</a:t>
            </a:r>
          </a:p>
          <a:p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AE" sz="34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ar-AE" sz="34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углы при основании</a:t>
            </a:r>
          </a:p>
          <a:p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– </a:t>
            </a: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вершина треугольника</a:t>
            </a:r>
          </a:p>
          <a:p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AE" sz="34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угол при вершине</a:t>
            </a:r>
          </a:p>
          <a:p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14221" y="6707506"/>
            <a:ext cx="2349879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 = ВС</a:t>
            </a:r>
          </a:p>
        </p:txBody>
      </p:sp>
      <p:sp>
        <p:nvSpPr>
          <p:cNvPr id="24" name="Дуга 23"/>
          <p:cNvSpPr/>
          <p:nvPr/>
        </p:nvSpPr>
        <p:spPr bwMode="auto">
          <a:xfrm rot="8028997">
            <a:off x="2764572" y="2968145"/>
            <a:ext cx="510540" cy="601979"/>
          </a:xfrm>
          <a:prstGeom prst="arc">
            <a:avLst/>
          </a:prstGeom>
          <a:solidFill>
            <a:schemeClr val="bg1"/>
          </a:solidFill>
          <a:ln w="7620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pPr>
              <a:defRPr/>
            </a:pPr>
            <a:endParaRPr lang="ru-RU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Дуга 26"/>
          <p:cNvSpPr/>
          <p:nvPr/>
        </p:nvSpPr>
        <p:spPr bwMode="auto">
          <a:xfrm rot="7751980">
            <a:off x="2634213" y="2972427"/>
            <a:ext cx="613410" cy="820421"/>
          </a:xfrm>
          <a:prstGeom prst="arc">
            <a:avLst/>
          </a:prstGeom>
          <a:solidFill>
            <a:schemeClr val="bg1">
              <a:alpha val="0"/>
            </a:schemeClr>
          </a:solidFill>
          <a:ln w="7620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pPr>
              <a:defRPr/>
            </a:pPr>
            <a:endParaRPr lang="ru-RU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19172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tmFilter="0,0; .5, 1; 1, 1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tmFilter="0,0; .5, 1; 1, 1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tmFilter="0,0; .5, 1; 1, 1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tmFilter="0,0; .5, 1; 1, 1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4610" name="Group 2"/>
          <p:cNvGraphicFramePr>
            <a:graphicFrameLocks noGrp="1"/>
          </p:cNvGraphicFramePr>
          <p:nvPr/>
        </p:nvGraphicFramePr>
        <p:xfrm>
          <a:off x="1323341" y="1003936"/>
          <a:ext cx="11704320" cy="6278880"/>
        </p:xfrm>
        <a:graphic>
          <a:graphicData uri="http://schemas.openxmlformats.org/drawingml/2006/table">
            <a:tbl>
              <a:tblPr/>
              <a:tblGrid>
                <a:gridCol w="975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z-Latn-UZ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24756" name="Line 148"/>
          <p:cNvSpPr>
            <a:spLocks noChangeShapeType="1"/>
          </p:cNvSpPr>
          <p:nvPr/>
        </p:nvSpPr>
        <p:spPr bwMode="auto">
          <a:xfrm>
            <a:off x="4226561" y="6597016"/>
            <a:ext cx="587756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24762" name="Text Box 154"/>
          <p:cNvSpPr txBox="1">
            <a:spLocks noChangeArrowheads="1"/>
          </p:cNvSpPr>
          <p:nvPr/>
        </p:nvSpPr>
        <p:spPr bwMode="auto">
          <a:xfrm>
            <a:off x="2131061" y="104776"/>
            <a:ext cx="1048512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0" dirty="0">
                <a:latin typeface="Arial" pitchFamily="34" charset="0"/>
                <a:cs typeface="Arial" pitchFamily="34" charset="0"/>
              </a:rPr>
              <a:t>Равнобедренный треугольник</a:t>
            </a:r>
          </a:p>
        </p:txBody>
      </p:sp>
      <p:sp>
        <p:nvSpPr>
          <p:cNvPr id="324763" name="Oval 155"/>
          <p:cNvSpPr>
            <a:spLocks noChangeArrowheads="1"/>
          </p:cNvSpPr>
          <p:nvPr/>
        </p:nvSpPr>
        <p:spPr bwMode="auto">
          <a:xfrm>
            <a:off x="7061201" y="2190750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24764" name="Freeform 156"/>
          <p:cNvSpPr>
            <a:spLocks/>
          </p:cNvSpPr>
          <p:nvPr/>
        </p:nvSpPr>
        <p:spPr bwMode="auto">
          <a:xfrm>
            <a:off x="4226561" y="2261236"/>
            <a:ext cx="5829301" cy="4316730"/>
          </a:xfrm>
          <a:custGeom>
            <a:avLst/>
            <a:gdLst>
              <a:gd name="T0" fmla="*/ 0 w 2295"/>
              <a:gd name="T1" fmla="*/ 2266 h 2266"/>
              <a:gd name="T2" fmla="*/ 1160 w 2295"/>
              <a:gd name="T3" fmla="*/ 0 h 2266"/>
              <a:gd name="T4" fmla="*/ 2295 w 2295"/>
              <a:gd name="T5" fmla="*/ 2266 h 2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5" h="2266">
                <a:moveTo>
                  <a:pt x="0" y="2266"/>
                </a:moveTo>
                <a:lnTo>
                  <a:pt x="1160" y="0"/>
                </a:lnTo>
                <a:lnTo>
                  <a:pt x="2295" y="2266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65599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47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756" grpId="0" animBg="1"/>
      <p:bldP spid="324763" grpId="0" animBg="1"/>
      <p:bldP spid="3247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AutoShape 2"/>
          <p:cNvSpPr>
            <a:spLocks noChangeArrowheads="1"/>
          </p:cNvSpPr>
          <p:nvPr/>
        </p:nvSpPr>
        <p:spPr bwMode="auto">
          <a:xfrm>
            <a:off x="518160" y="3509010"/>
            <a:ext cx="5760720" cy="3716656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287022" y="7138036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Arial" charset="0"/>
                <a:cs typeface="Arial" charset="0"/>
              </a:rPr>
              <a:t>А</a:t>
            </a:r>
            <a:endParaRPr lang="ru-RU" sz="4000">
              <a:latin typeface="Arial" charset="0"/>
              <a:cs typeface="Arial" charset="0"/>
            </a:endParaRP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3398521" y="3078480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Arial" charset="0"/>
                <a:cs typeface="Arial" charset="0"/>
              </a:rPr>
              <a:t>В</a:t>
            </a:r>
            <a:endParaRPr lang="ru-RU" sz="4000">
              <a:latin typeface="Arial" charset="0"/>
              <a:cs typeface="Arial" charset="0"/>
            </a:endParaRPr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>
            <a:off x="6047742" y="7138036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Arial" charset="0"/>
                <a:cs typeface="Arial" charset="0"/>
              </a:rPr>
              <a:t>С</a:t>
            </a:r>
            <a:endParaRPr lang="ru-RU" sz="4000">
              <a:latin typeface="Arial" charset="0"/>
              <a:cs typeface="Arial" charset="0"/>
            </a:endParaRPr>
          </a:p>
        </p:txBody>
      </p:sp>
      <p:grpSp>
        <p:nvGrpSpPr>
          <p:cNvPr id="187415" name="Group 23"/>
          <p:cNvGrpSpPr>
            <a:grpSpLocks/>
          </p:cNvGrpSpPr>
          <p:nvPr/>
        </p:nvGrpSpPr>
        <p:grpSpPr bwMode="auto">
          <a:xfrm>
            <a:off x="7543800" y="3019425"/>
            <a:ext cx="5638800" cy="1354455"/>
            <a:chOff x="2878" y="352"/>
            <a:chExt cx="3132" cy="711"/>
          </a:xfrm>
        </p:grpSpPr>
        <p:sp>
          <p:nvSpPr>
            <p:cNvPr id="187416" name="Text Box 24"/>
            <p:cNvSpPr txBox="1">
              <a:spLocks noChangeArrowheads="1"/>
            </p:cNvSpPr>
            <p:nvPr/>
          </p:nvSpPr>
          <p:spPr bwMode="auto">
            <a:xfrm>
              <a:off x="2878" y="352"/>
              <a:ext cx="31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b="1" dirty="0">
                  <a:latin typeface="Arial" charset="0"/>
                  <a:cs typeface="Arial" charset="0"/>
                </a:rPr>
                <a:t>Дано:     АВС равнобедренный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87417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62447"/>
                </p:ext>
              </p:extLst>
            </p:nvPr>
          </p:nvGraphicFramePr>
          <p:xfrm>
            <a:off x="3851" y="381"/>
            <a:ext cx="269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4" name="Формула" r:id="rId3" imgW="139680" imgH="164880" progId="Equation.3">
                    <p:embed/>
                  </p:oleObj>
                </mc:Choice>
                <mc:Fallback>
                  <p:oleObj name="Формула" r:id="rId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" y="381"/>
                          <a:ext cx="269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7423" name="Group 31"/>
          <p:cNvGrpSpPr>
            <a:grpSpLocks/>
          </p:cNvGrpSpPr>
          <p:nvPr/>
        </p:nvGrpSpPr>
        <p:grpSpPr bwMode="auto">
          <a:xfrm>
            <a:off x="7416487" y="4817747"/>
            <a:ext cx="6241856" cy="842010"/>
            <a:chOff x="158" y="489"/>
            <a:chExt cx="3132" cy="442"/>
          </a:xfrm>
        </p:grpSpPr>
        <p:sp>
          <p:nvSpPr>
            <p:cNvPr id="187420" name="Text Box 28"/>
            <p:cNvSpPr txBox="1">
              <a:spLocks noChangeArrowheads="1"/>
            </p:cNvSpPr>
            <p:nvPr/>
          </p:nvSpPr>
          <p:spPr bwMode="auto">
            <a:xfrm>
              <a:off x="158" y="534"/>
              <a:ext cx="313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b="1" dirty="0">
                  <a:latin typeface="Arial" charset="0"/>
                  <a:cs typeface="Arial" charset="0"/>
                </a:rPr>
                <a:t>Доказать: 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8742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8818513"/>
                </p:ext>
              </p:extLst>
            </p:nvPr>
          </p:nvGraphicFramePr>
          <p:xfrm>
            <a:off x="1569" y="489"/>
            <a:ext cx="1368" cy="4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5" name="Формула" r:id="rId5" imgW="596880" imgH="203040" progId="Equation.3">
                    <p:embed/>
                  </p:oleObj>
                </mc:Choice>
                <mc:Fallback>
                  <p:oleObj name="Формула" r:id="rId5" imgW="596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9" y="489"/>
                          <a:ext cx="1368" cy="4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7425" name="Text Box 33"/>
          <p:cNvSpPr txBox="1">
            <a:spLocks noChangeArrowheads="1"/>
          </p:cNvSpPr>
          <p:nvPr/>
        </p:nvSpPr>
        <p:spPr bwMode="auto">
          <a:xfrm>
            <a:off x="569918" y="914400"/>
            <a:ext cx="13693139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charset="0"/>
                <a:cs typeface="Arial" charset="0"/>
              </a:rPr>
              <a:t>У</a:t>
            </a:r>
            <a:r>
              <a:rPr lang="ru-RU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глы при основании равнобедренного треугольника  равны</a:t>
            </a:r>
            <a:endParaRPr lang="ru-RU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84146" y="114925"/>
            <a:ext cx="237122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еорема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3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AutoShape 2"/>
          <p:cNvSpPr>
            <a:spLocks noChangeArrowheads="1"/>
          </p:cNvSpPr>
          <p:nvPr/>
        </p:nvSpPr>
        <p:spPr bwMode="auto">
          <a:xfrm>
            <a:off x="384811" y="1967603"/>
            <a:ext cx="5760720" cy="3716656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7395" name="Freeform 3"/>
          <p:cNvSpPr>
            <a:spLocks/>
          </p:cNvSpPr>
          <p:nvPr/>
        </p:nvSpPr>
        <p:spPr bwMode="auto">
          <a:xfrm>
            <a:off x="3265171" y="2055234"/>
            <a:ext cx="83821" cy="3638550"/>
          </a:xfrm>
          <a:custGeom>
            <a:avLst/>
            <a:gdLst>
              <a:gd name="T0" fmla="*/ 0 w 33"/>
              <a:gd name="T1" fmla="*/ 0 h 1910"/>
              <a:gd name="T2" fmla="*/ 33 w 33"/>
              <a:gd name="T3" fmla="*/ 1910 h 19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" h="1910">
                <a:moveTo>
                  <a:pt x="0" y="0"/>
                </a:moveTo>
                <a:lnTo>
                  <a:pt x="33" y="1910"/>
                </a:lnTo>
              </a:path>
            </a:pathLst>
          </a:custGeom>
          <a:noFill/>
          <a:ln w="57150" cmpd="sng">
            <a:solidFill>
              <a:srgbClr val="0000CC"/>
            </a:solidFill>
            <a:round/>
            <a:headEnd type="oval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153673" y="5596629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Arial" charset="0"/>
                <a:cs typeface="Arial" charset="0"/>
              </a:rPr>
              <a:t>А</a:t>
            </a:r>
            <a:endParaRPr lang="ru-RU" sz="4000">
              <a:latin typeface="Arial" charset="0"/>
              <a:cs typeface="Arial" charset="0"/>
            </a:endParaRP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3265172" y="1537073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Arial" charset="0"/>
                <a:cs typeface="Arial" charset="0"/>
              </a:rPr>
              <a:t>В</a:t>
            </a:r>
            <a:endParaRPr lang="ru-RU" sz="4000">
              <a:latin typeface="Arial" charset="0"/>
              <a:cs typeface="Arial" charset="0"/>
            </a:endParaRP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7441694" y="1200493"/>
            <a:ext cx="464217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latin typeface="Arial" charset="0"/>
                <a:cs typeface="Arial" charset="0"/>
              </a:rPr>
              <a:t>Доказательство: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6236880" y="1963333"/>
            <a:ext cx="7902425" cy="4548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Пусть </a:t>
            </a:r>
            <a:r>
              <a:rPr lang="ru-RU" b="1" dirty="0">
                <a:solidFill>
                  <a:srgbClr val="0000CC"/>
                </a:solidFill>
                <a:latin typeface="Arial" charset="0"/>
                <a:cs typeface="Arial" charset="0"/>
              </a:rPr>
              <a:t>В</a:t>
            </a:r>
            <a:r>
              <a:rPr lang="en-US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D</a:t>
            </a:r>
            <a: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биссектриса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ru-RU" b="1" dirty="0" smtClean="0">
                <a:latin typeface="Cambria Math"/>
                <a:ea typeface="Cambria Math"/>
                <a:cs typeface="Arial" charset="0"/>
              </a:rPr>
              <a:t>△</a:t>
            </a:r>
            <a:r>
              <a:rPr lang="ru-RU" b="1" dirty="0" smtClean="0">
                <a:latin typeface="Arial" charset="0"/>
                <a:cs typeface="Arial" charset="0"/>
              </a:rPr>
              <a:t>АВС</a:t>
            </a:r>
          </a:p>
          <a:p>
            <a:r>
              <a:rPr lang="ru-RU" b="1" dirty="0" smtClean="0">
                <a:latin typeface="Arial" charset="0"/>
                <a:cs typeface="Arial" charset="0"/>
              </a:rPr>
              <a:t>Рассмотрим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Cambria Math"/>
                <a:ea typeface="Cambria Math"/>
                <a:cs typeface="Arial" charset="0"/>
              </a:rPr>
              <a:t>△</a:t>
            </a:r>
            <a:r>
              <a:rPr lang="en-US" b="1" dirty="0" smtClean="0">
                <a:latin typeface="Arial" charset="0"/>
                <a:cs typeface="Arial" charset="0"/>
              </a:rPr>
              <a:t>ABD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ru-RU" b="1" dirty="0" smtClean="0">
                <a:latin typeface="Arial" charset="0"/>
                <a:cs typeface="Arial" charset="0"/>
              </a:rPr>
              <a:t>и </a:t>
            </a:r>
            <a:r>
              <a:rPr lang="en-US" b="1" dirty="0" smtClean="0">
                <a:latin typeface="Cambria Math"/>
                <a:ea typeface="Cambria Math"/>
                <a:cs typeface="Arial" charset="0"/>
              </a:rPr>
              <a:t>△</a:t>
            </a:r>
            <a:r>
              <a:rPr lang="ru-RU" b="1" dirty="0" smtClean="0">
                <a:latin typeface="Arial" charset="0"/>
                <a:cs typeface="Arial" charset="0"/>
              </a:rPr>
              <a:t>СВ</a:t>
            </a:r>
            <a:r>
              <a:rPr lang="en-US" b="1" dirty="0">
                <a:latin typeface="Arial" charset="0"/>
                <a:cs typeface="Arial" charset="0"/>
              </a:rPr>
              <a:t>D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endParaRPr lang="ru-RU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  <a:r>
              <a:rPr lang="ru-RU" b="1" dirty="0">
                <a:latin typeface="Arial" charset="0"/>
                <a:cs typeface="Arial" charset="0"/>
              </a:rPr>
              <a:t> АВ = </a:t>
            </a:r>
            <a:r>
              <a:rPr lang="ru-RU" b="1" dirty="0" smtClean="0">
                <a:latin typeface="Arial" charset="0"/>
                <a:cs typeface="Arial" charset="0"/>
              </a:rPr>
              <a:t>ВС  так как </a:t>
            </a:r>
          </a:p>
          <a:p>
            <a:r>
              <a:rPr lang="ru-RU" b="1" dirty="0" smtClean="0">
                <a:latin typeface="Arial" charset="0"/>
                <a:cs typeface="Arial" charset="0"/>
              </a:rPr>
              <a:t>∆</a:t>
            </a:r>
            <a:r>
              <a:rPr lang="ru-RU" b="1" dirty="0">
                <a:latin typeface="Arial" charset="0"/>
                <a:cs typeface="Arial" charset="0"/>
              </a:rPr>
              <a:t>АВС </a:t>
            </a:r>
            <a:r>
              <a:rPr lang="ru-RU" sz="4000" b="1" dirty="0" smtClean="0">
                <a:latin typeface="Arial" charset="0"/>
                <a:cs typeface="Arial" charset="0"/>
              </a:rPr>
              <a:t>равнобедренный</a:t>
            </a:r>
            <a:r>
              <a:rPr lang="ru-RU" b="1" dirty="0" smtClean="0">
                <a:latin typeface="Arial" charset="0"/>
                <a:cs typeface="Arial" charset="0"/>
              </a:rPr>
              <a:t>  </a:t>
            </a:r>
            <a:endParaRPr lang="ru-RU" b="1" dirty="0">
              <a:latin typeface="Arial" charset="0"/>
              <a:cs typeface="Arial" charset="0"/>
            </a:endParaRPr>
          </a:p>
          <a:p>
            <a:r>
              <a:rPr lang="ru-RU" b="1" dirty="0">
                <a:latin typeface="Arial" charset="0"/>
                <a:cs typeface="Arial" charset="0"/>
              </a:rPr>
              <a:t>  </a:t>
            </a: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2.</a:t>
            </a:r>
            <a:r>
              <a:rPr lang="ru-RU" b="1" dirty="0">
                <a:latin typeface="Arial" charset="0"/>
                <a:cs typeface="Arial" charset="0"/>
              </a:rPr>
              <a:t> </a:t>
            </a:r>
            <a:r>
              <a:rPr lang="ru-RU" b="1" dirty="0" smtClean="0">
                <a:latin typeface="Arial" charset="0"/>
                <a:cs typeface="Arial" charset="0"/>
              </a:rPr>
              <a:t>В</a:t>
            </a:r>
            <a:r>
              <a:rPr lang="en-US" b="1" dirty="0">
                <a:latin typeface="Arial" charset="0"/>
                <a:cs typeface="Arial" charset="0"/>
              </a:rPr>
              <a:t>D</a:t>
            </a:r>
            <a:r>
              <a:rPr lang="ru-RU" b="1" dirty="0">
                <a:latin typeface="Arial" charset="0"/>
                <a:cs typeface="Arial" charset="0"/>
              </a:rPr>
              <a:t> – общая</a:t>
            </a:r>
          </a:p>
          <a:p>
            <a:r>
              <a:rPr lang="ru-RU" b="1" dirty="0">
                <a:latin typeface="Arial" charset="0"/>
                <a:cs typeface="Arial" charset="0"/>
              </a:rPr>
              <a:t>  </a:t>
            </a: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3.</a:t>
            </a:r>
            <a:r>
              <a:rPr lang="ru-RU" b="1" dirty="0">
                <a:latin typeface="Arial" charset="0"/>
                <a:cs typeface="Arial" charset="0"/>
              </a:rPr>
              <a:t>    </a:t>
            </a:r>
            <a:r>
              <a:rPr lang="en-US" b="1" dirty="0">
                <a:latin typeface="Arial" charset="0"/>
                <a:cs typeface="Arial" charset="0"/>
              </a:rPr>
              <a:t>ABD</a:t>
            </a:r>
            <a:r>
              <a:rPr lang="ru-RU" b="1" dirty="0">
                <a:latin typeface="Arial" charset="0"/>
                <a:cs typeface="Arial" charset="0"/>
              </a:rPr>
              <a:t>=   СВ</a:t>
            </a:r>
            <a:r>
              <a:rPr lang="en-US" b="1" dirty="0" smtClean="0">
                <a:latin typeface="Arial" charset="0"/>
                <a:cs typeface="Arial" charset="0"/>
              </a:rPr>
              <a:t>D</a:t>
            </a:r>
            <a:r>
              <a:rPr lang="ru-RU" b="1" dirty="0" smtClean="0">
                <a:latin typeface="Arial" charset="0"/>
                <a:cs typeface="Arial" charset="0"/>
              </a:rPr>
              <a:t> так как</a:t>
            </a:r>
            <a:endParaRPr lang="ru-RU" b="1" dirty="0">
              <a:latin typeface="Arial" charset="0"/>
              <a:cs typeface="Arial" charset="0"/>
            </a:endParaRPr>
          </a:p>
          <a:p>
            <a:r>
              <a:rPr lang="ru-RU" b="1" dirty="0">
                <a:latin typeface="Arial" charset="0"/>
                <a:cs typeface="Arial" charset="0"/>
              </a:rPr>
              <a:t>           В</a:t>
            </a:r>
            <a:r>
              <a:rPr lang="en-US" b="1" dirty="0">
                <a:latin typeface="Arial" charset="0"/>
                <a:cs typeface="Arial" charset="0"/>
              </a:rPr>
              <a:t>D – </a:t>
            </a:r>
            <a:r>
              <a:rPr lang="ru-RU" b="1" dirty="0" smtClean="0">
                <a:latin typeface="Arial" charset="0"/>
                <a:cs typeface="Arial" charset="0"/>
              </a:rPr>
              <a:t>биссектриса  </a:t>
            </a:r>
            <a:endParaRPr lang="ru-RU" b="1" dirty="0">
              <a:latin typeface="Arial" charset="0"/>
              <a:cs typeface="Arial" charset="0"/>
            </a:endParaRPr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453371" y="6546074"/>
            <a:ext cx="8336518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 dirty="0">
                <a:solidFill>
                  <a:srgbClr val="000099"/>
                </a:solidFill>
                <a:latin typeface="Arial" charset="0"/>
                <a:cs typeface="Arial" charset="0"/>
              </a:rPr>
              <a:t>П</a:t>
            </a:r>
            <a:r>
              <a:rPr lang="ru-RU" sz="4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о 1 признаку </a:t>
            </a:r>
            <a:r>
              <a:rPr lang="ru-RU" sz="4600" b="1" dirty="0">
                <a:solidFill>
                  <a:srgbClr val="000099"/>
                </a:solidFill>
                <a:latin typeface="Arial" charset="0"/>
                <a:cs typeface="Arial" charset="0"/>
              </a:rPr>
              <a:t>∆АВ</a:t>
            </a:r>
            <a:r>
              <a:rPr lang="en-US" sz="4600" b="1" dirty="0">
                <a:solidFill>
                  <a:srgbClr val="000099"/>
                </a:solidFill>
                <a:latin typeface="Arial" charset="0"/>
                <a:cs typeface="Arial" charset="0"/>
              </a:rPr>
              <a:t>D</a:t>
            </a:r>
            <a:r>
              <a:rPr lang="ru-RU" sz="4600" b="1" dirty="0">
                <a:solidFill>
                  <a:srgbClr val="000099"/>
                </a:solidFill>
                <a:latin typeface="Arial" charset="0"/>
                <a:cs typeface="Arial" charset="0"/>
              </a:rPr>
              <a:t>=∆С</a:t>
            </a:r>
            <a:r>
              <a:rPr lang="en-US" sz="4600" b="1" dirty="0">
                <a:solidFill>
                  <a:srgbClr val="000099"/>
                </a:solidFill>
                <a:latin typeface="Arial" charset="0"/>
                <a:cs typeface="Arial" charset="0"/>
              </a:rPr>
              <a:t>BD</a:t>
            </a:r>
            <a:r>
              <a:rPr lang="ru-RU" sz="4600" b="1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874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432294"/>
              </p:ext>
            </p:extLst>
          </p:nvPr>
        </p:nvGraphicFramePr>
        <p:xfrm>
          <a:off x="8495319" y="6585919"/>
          <a:ext cx="1267461" cy="76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Формула" r:id="rId3" imgW="190440" imgH="152280" progId="Equation.3">
                  <p:embed/>
                </p:oleObj>
              </mc:Choice>
              <mc:Fallback>
                <p:oleObj name="Формула" r:id="rId3" imgW="1904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319" y="6585919"/>
                        <a:ext cx="1267461" cy="760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4" name="AutoShape 12"/>
          <p:cNvSpPr>
            <a:spLocks noChangeArrowheads="1"/>
          </p:cNvSpPr>
          <p:nvPr/>
        </p:nvSpPr>
        <p:spPr bwMode="auto">
          <a:xfrm rot="9699261">
            <a:off x="980506" y="5122898"/>
            <a:ext cx="202738" cy="51816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7405" name="AutoShape 13"/>
          <p:cNvSpPr>
            <a:spLocks noChangeArrowheads="1"/>
          </p:cNvSpPr>
          <p:nvPr/>
        </p:nvSpPr>
        <p:spPr bwMode="auto">
          <a:xfrm rot="1879708">
            <a:off x="5292669" y="5066849"/>
            <a:ext cx="223554" cy="577214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7406" name="Freeform 14"/>
          <p:cNvSpPr>
            <a:spLocks/>
          </p:cNvSpPr>
          <p:nvPr/>
        </p:nvSpPr>
        <p:spPr bwMode="auto">
          <a:xfrm>
            <a:off x="1537971" y="3868793"/>
            <a:ext cx="469901" cy="249556"/>
          </a:xfrm>
          <a:custGeom>
            <a:avLst/>
            <a:gdLst>
              <a:gd name="T0" fmla="*/ 0 w 185"/>
              <a:gd name="T1" fmla="*/ 0 h 131"/>
              <a:gd name="T2" fmla="*/ 185 w 185"/>
              <a:gd name="T3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5" h="131">
                <a:moveTo>
                  <a:pt x="0" y="0"/>
                </a:moveTo>
                <a:lnTo>
                  <a:pt x="185" y="131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87407" name="Freeform 15"/>
          <p:cNvSpPr>
            <a:spLocks/>
          </p:cNvSpPr>
          <p:nvPr/>
        </p:nvSpPr>
        <p:spPr bwMode="auto">
          <a:xfrm>
            <a:off x="4418332" y="3729729"/>
            <a:ext cx="574040" cy="226694"/>
          </a:xfrm>
          <a:custGeom>
            <a:avLst/>
            <a:gdLst>
              <a:gd name="T0" fmla="*/ 0 w 226"/>
              <a:gd name="T1" fmla="*/ 119 h 119"/>
              <a:gd name="T2" fmla="*/ 226 w 226"/>
              <a:gd name="T3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6" h="119">
                <a:moveTo>
                  <a:pt x="0" y="119"/>
                </a:moveTo>
                <a:lnTo>
                  <a:pt x="226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87408" name="Freeform 16"/>
          <p:cNvSpPr>
            <a:spLocks/>
          </p:cNvSpPr>
          <p:nvPr/>
        </p:nvSpPr>
        <p:spPr bwMode="auto">
          <a:xfrm>
            <a:off x="3011025" y="3648766"/>
            <a:ext cx="576579" cy="689610"/>
          </a:xfrm>
          <a:custGeom>
            <a:avLst/>
            <a:gdLst>
              <a:gd name="T0" fmla="*/ 272 w 325"/>
              <a:gd name="T1" fmla="*/ 0 h 590"/>
              <a:gd name="T2" fmla="*/ 45 w 325"/>
              <a:gd name="T3" fmla="*/ 136 h 590"/>
              <a:gd name="T4" fmla="*/ 317 w 325"/>
              <a:gd name="T5" fmla="*/ 409 h 590"/>
              <a:gd name="T6" fmla="*/ 0 w 325"/>
              <a:gd name="T7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5" h="590">
                <a:moveTo>
                  <a:pt x="272" y="0"/>
                </a:moveTo>
                <a:cubicBezTo>
                  <a:pt x="155" y="34"/>
                  <a:pt x="38" y="68"/>
                  <a:pt x="45" y="136"/>
                </a:cubicBezTo>
                <a:cubicBezTo>
                  <a:pt x="52" y="204"/>
                  <a:pt x="325" y="333"/>
                  <a:pt x="317" y="409"/>
                </a:cubicBezTo>
                <a:cubicBezTo>
                  <a:pt x="309" y="485"/>
                  <a:pt x="53" y="560"/>
                  <a:pt x="0" y="59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87409" name="Freeform 17"/>
          <p:cNvSpPr>
            <a:spLocks/>
          </p:cNvSpPr>
          <p:nvPr/>
        </p:nvSpPr>
        <p:spPr bwMode="auto">
          <a:xfrm>
            <a:off x="2688592" y="2659119"/>
            <a:ext cx="576579" cy="173354"/>
          </a:xfrm>
          <a:custGeom>
            <a:avLst/>
            <a:gdLst>
              <a:gd name="T0" fmla="*/ 0 w 310"/>
              <a:gd name="T1" fmla="*/ 0 h 113"/>
              <a:gd name="T2" fmla="*/ 162 w 310"/>
              <a:gd name="T3" fmla="*/ 101 h 113"/>
              <a:gd name="T4" fmla="*/ 310 w 310"/>
              <a:gd name="T5" fmla="*/ 7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0" h="113">
                <a:moveTo>
                  <a:pt x="0" y="0"/>
                </a:moveTo>
                <a:cubicBezTo>
                  <a:pt x="27" y="16"/>
                  <a:pt x="110" y="89"/>
                  <a:pt x="162" y="101"/>
                </a:cubicBezTo>
                <a:cubicBezTo>
                  <a:pt x="214" y="113"/>
                  <a:pt x="279" y="80"/>
                  <a:pt x="310" y="75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87410" name="Freeform 18"/>
          <p:cNvSpPr>
            <a:spLocks/>
          </p:cNvSpPr>
          <p:nvPr/>
        </p:nvSpPr>
        <p:spPr bwMode="auto">
          <a:xfrm>
            <a:off x="3299314" y="2710506"/>
            <a:ext cx="576581" cy="91440"/>
          </a:xfrm>
          <a:custGeom>
            <a:avLst/>
            <a:gdLst>
              <a:gd name="T0" fmla="*/ 341 w 341"/>
              <a:gd name="T1" fmla="*/ 0 h 110"/>
              <a:gd name="T2" fmla="*/ 205 w 341"/>
              <a:gd name="T3" fmla="*/ 99 h 110"/>
              <a:gd name="T4" fmla="*/ 0 w 341"/>
              <a:gd name="T5" fmla="*/ 6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1" h="110">
                <a:moveTo>
                  <a:pt x="341" y="0"/>
                </a:moveTo>
                <a:cubicBezTo>
                  <a:pt x="318" y="17"/>
                  <a:pt x="262" y="88"/>
                  <a:pt x="205" y="99"/>
                </a:cubicBezTo>
                <a:cubicBezTo>
                  <a:pt x="148" y="110"/>
                  <a:pt x="43" y="74"/>
                  <a:pt x="0" y="6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87411" name="Rectangle 19"/>
          <p:cNvSpPr>
            <a:spLocks noChangeArrowheads="1"/>
          </p:cNvSpPr>
          <p:nvPr/>
        </p:nvSpPr>
        <p:spPr bwMode="auto">
          <a:xfrm>
            <a:off x="3150873" y="5682353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Arial" charset="0"/>
                <a:cs typeface="Arial" charset="0"/>
              </a:rPr>
              <a:t>D</a:t>
            </a:r>
            <a:endParaRPr lang="ru-RU" sz="4000" b="1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>
            <a:off x="5914393" y="5596629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Arial" charset="0"/>
                <a:cs typeface="Arial" charset="0"/>
              </a:rPr>
              <a:t>С</a:t>
            </a:r>
            <a:endParaRPr lang="ru-RU" sz="4000">
              <a:latin typeface="Arial" charset="0"/>
              <a:cs typeface="Arial" charset="0"/>
            </a:endParaRPr>
          </a:p>
        </p:txBody>
      </p:sp>
      <p:grpSp>
        <p:nvGrpSpPr>
          <p:cNvPr id="187415" name="Group 23"/>
          <p:cNvGrpSpPr>
            <a:grpSpLocks/>
          </p:cNvGrpSpPr>
          <p:nvPr/>
        </p:nvGrpSpPr>
        <p:grpSpPr bwMode="auto">
          <a:xfrm>
            <a:off x="297691" y="227458"/>
            <a:ext cx="7955280" cy="1354455"/>
            <a:chOff x="2878" y="352"/>
            <a:chExt cx="3132" cy="711"/>
          </a:xfrm>
        </p:grpSpPr>
        <p:sp>
          <p:nvSpPr>
            <p:cNvPr id="187416" name="Text Box 24"/>
            <p:cNvSpPr txBox="1">
              <a:spLocks noChangeArrowheads="1"/>
            </p:cNvSpPr>
            <p:nvPr/>
          </p:nvSpPr>
          <p:spPr bwMode="auto">
            <a:xfrm>
              <a:off x="2878" y="352"/>
              <a:ext cx="31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b="1" dirty="0">
                  <a:latin typeface="Arial" charset="0"/>
                  <a:cs typeface="Arial" charset="0"/>
                </a:rPr>
                <a:t>Дано:     АВС равнобедренный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87417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1520225"/>
                </p:ext>
              </p:extLst>
            </p:nvPr>
          </p:nvGraphicFramePr>
          <p:xfrm>
            <a:off x="3541" y="354"/>
            <a:ext cx="269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9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1" y="354"/>
                          <a:ext cx="269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741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266860"/>
              </p:ext>
            </p:extLst>
          </p:nvPr>
        </p:nvGraphicFramePr>
        <p:xfrm>
          <a:off x="9296219" y="6442882"/>
          <a:ext cx="2806698" cy="923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Формула" r:id="rId7" imgW="596880" imgH="203040" progId="Equation.3">
                  <p:embed/>
                </p:oleObj>
              </mc:Choice>
              <mc:Fallback>
                <p:oleObj name="Формула" r:id="rId7" imgW="596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219" y="6442882"/>
                        <a:ext cx="2806698" cy="923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7423" name="Group 31"/>
          <p:cNvGrpSpPr>
            <a:grpSpLocks/>
          </p:cNvGrpSpPr>
          <p:nvPr/>
        </p:nvGrpSpPr>
        <p:grpSpPr bwMode="auto">
          <a:xfrm>
            <a:off x="5600701" y="208217"/>
            <a:ext cx="7955280" cy="723900"/>
            <a:chOff x="158" y="534"/>
            <a:chExt cx="3132" cy="380"/>
          </a:xfrm>
        </p:grpSpPr>
        <p:sp>
          <p:nvSpPr>
            <p:cNvPr id="187420" name="Text Box 28"/>
            <p:cNvSpPr txBox="1">
              <a:spLocks noChangeArrowheads="1"/>
            </p:cNvSpPr>
            <p:nvPr/>
          </p:nvSpPr>
          <p:spPr bwMode="auto">
            <a:xfrm>
              <a:off x="158" y="534"/>
              <a:ext cx="313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b="1" dirty="0">
                  <a:latin typeface="Arial" charset="0"/>
                  <a:cs typeface="Arial" charset="0"/>
                </a:rPr>
                <a:t>Доказать: 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8742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2341687"/>
                </p:ext>
              </p:extLst>
            </p:nvPr>
          </p:nvGraphicFramePr>
          <p:xfrm>
            <a:off x="1202" y="534"/>
            <a:ext cx="998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1" name="Формула" r:id="rId9" imgW="596880" imgH="203040" progId="Equation.3">
                    <p:embed/>
                  </p:oleObj>
                </mc:Choice>
                <mc:Fallback>
                  <p:oleObj name="Формула" r:id="rId9" imgW="596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534"/>
                          <a:ext cx="998" cy="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7429" name="Group 37"/>
          <p:cNvGrpSpPr>
            <a:grpSpLocks/>
          </p:cNvGrpSpPr>
          <p:nvPr/>
        </p:nvGrpSpPr>
        <p:grpSpPr bwMode="auto">
          <a:xfrm>
            <a:off x="7353882" y="5337549"/>
            <a:ext cx="2207259" cy="259080"/>
            <a:chOff x="2789" y="2659"/>
            <a:chExt cx="869" cy="136"/>
          </a:xfrm>
        </p:grpSpPr>
        <p:sp>
          <p:nvSpPr>
            <p:cNvPr id="187427" name="Freeform 35"/>
            <p:cNvSpPr>
              <a:spLocks/>
            </p:cNvSpPr>
            <p:nvPr/>
          </p:nvSpPr>
          <p:spPr bwMode="auto">
            <a:xfrm>
              <a:off x="2789" y="2659"/>
              <a:ext cx="136" cy="136"/>
            </a:xfrm>
            <a:custGeom>
              <a:avLst/>
              <a:gdLst>
                <a:gd name="T0" fmla="*/ 91 w 136"/>
                <a:gd name="T1" fmla="*/ 0 h 181"/>
                <a:gd name="T2" fmla="*/ 0 w 136"/>
                <a:gd name="T3" fmla="*/ 181 h 181"/>
                <a:gd name="T4" fmla="*/ 136 w 13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181">
                  <a:moveTo>
                    <a:pt x="91" y="0"/>
                  </a:moveTo>
                  <a:lnTo>
                    <a:pt x="0" y="181"/>
                  </a:lnTo>
                  <a:lnTo>
                    <a:pt x="136" y="181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/>
            </a:p>
          </p:txBody>
        </p:sp>
        <p:sp>
          <p:nvSpPr>
            <p:cNvPr id="187428" name="Freeform 36"/>
            <p:cNvSpPr>
              <a:spLocks/>
            </p:cNvSpPr>
            <p:nvPr/>
          </p:nvSpPr>
          <p:spPr bwMode="auto">
            <a:xfrm>
              <a:off x="3522" y="2659"/>
              <a:ext cx="136" cy="136"/>
            </a:xfrm>
            <a:custGeom>
              <a:avLst/>
              <a:gdLst>
                <a:gd name="T0" fmla="*/ 91 w 136"/>
                <a:gd name="T1" fmla="*/ 0 h 181"/>
                <a:gd name="T2" fmla="*/ 0 w 136"/>
                <a:gd name="T3" fmla="*/ 181 h 181"/>
                <a:gd name="T4" fmla="*/ 136 w 13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181">
                  <a:moveTo>
                    <a:pt x="91" y="0"/>
                  </a:moveTo>
                  <a:lnTo>
                    <a:pt x="0" y="181"/>
                  </a:lnTo>
                  <a:lnTo>
                    <a:pt x="136" y="181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/>
            </a:p>
          </p:txBody>
        </p:sp>
      </p:grpSp>
    </p:spTree>
    <p:extLst>
      <p:ext uri="{BB962C8B-B14F-4D97-AF65-F5344CB8AC3E}">
        <p14:creationId xmlns:p14="http://schemas.microsoft.com/office/powerpoint/2010/main" val="401923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87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87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87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87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873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1873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10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18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nimBg="1"/>
      <p:bldP spid="187398" grpId="0"/>
      <p:bldP spid="187400" grpId="0"/>
      <p:bldP spid="187404" grpId="0" animBg="1"/>
      <p:bldP spid="187405" grpId="0" animBg="1"/>
      <p:bldP spid="187406" grpId="0" animBg="1"/>
      <p:bldP spid="187407" grpId="0" animBg="1"/>
      <p:bldP spid="187408" grpId="0" animBg="1"/>
      <p:bldP spid="187409" grpId="0" animBg="1"/>
      <p:bldP spid="187410" grpId="0" animBg="1"/>
      <p:bldP spid="1874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ChangeArrowheads="1"/>
          </p:cNvSpPr>
          <p:nvPr/>
        </p:nvSpPr>
        <p:spPr bwMode="auto">
          <a:xfrm rot="2903395">
            <a:off x="1606322" y="1608837"/>
            <a:ext cx="6119318" cy="4401821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9443" name="AutoShape 3"/>
          <p:cNvSpPr>
            <a:spLocks noChangeArrowheads="1"/>
          </p:cNvSpPr>
          <p:nvPr/>
        </p:nvSpPr>
        <p:spPr bwMode="auto">
          <a:xfrm rot="3876134">
            <a:off x="4785925" y="6586111"/>
            <a:ext cx="186690" cy="576579"/>
          </a:xfrm>
          <a:prstGeom prst="moon">
            <a:avLst>
              <a:gd name="adj" fmla="val 32486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9444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3029715">
            <a:off x="5365140" y="2227786"/>
            <a:ext cx="861060" cy="1150621"/>
          </a:xfrm>
          <a:prstGeom prst="diamond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9445" name="AutoShape 5"/>
          <p:cNvSpPr>
            <a:spLocks noChangeArrowheads="1"/>
          </p:cNvSpPr>
          <p:nvPr/>
        </p:nvSpPr>
        <p:spPr bwMode="auto">
          <a:xfrm rot="1288988">
            <a:off x="1045161" y="3017220"/>
            <a:ext cx="1216751" cy="472440"/>
          </a:xfrm>
          <a:prstGeom prst="diamond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1811019" y="1435531"/>
            <a:ext cx="2303781" cy="86487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rgbClr val="00FF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Arial" charset="0"/>
              </a:rPr>
              <a:t>ВЕРНО!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640675" y="2300401"/>
            <a:ext cx="582793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/>
              <a:t>А</a:t>
            </a: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6197366" y="1812607"/>
            <a:ext cx="544321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/>
              <a:t>С</a:t>
            </a: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5323352" y="7082370"/>
            <a:ext cx="558748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/>
              <a:t>В</a:t>
            </a:r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>
            <a:off x="4114800" y="2416493"/>
            <a:ext cx="0" cy="34480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9451" name="Line 11"/>
          <p:cNvSpPr>
            <a:spLocks noChangeShapeType="1"/>
          </p:cNvSpPr>
          <p:nvPr/>
        </p:nvSpPr>
        <p:spPr bwMode="auto">
          <a:xfrm>
            <a:off x="5410200" y="5082542"/>
            <a:ext cx="38547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3637566" y="228600"/>
            <a:ext cx="9427907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АВС равнобедренный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Для угла 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найдите равный           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94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862151"/>
              </p:ext>
            </p:extLst>
          </p:nvPr>
        </p:nvGraphicFramePr>
        <p:xfrm>
          <a:off x="4949901" y="381000"/>
          <a:ext cx="403861" cy="54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901" y="381000"/>
                        <a:ext cx="403861" cy="544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5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029" y="6497561"/>
            <a:ext cx="2532379" cy="691514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dirty="0"/>
              <a:t>Проверка</a:t>
            </a:r>
          </a:p>
        </p:txBody>
      </p:sp>
      <p:sp>
        <p:nvSpPr>
          <p:cNvPr id="189455" name="Text Box 15"/>
          <p:cNvSpPr txBox="1">
            <a:spLocks noChangeArrowheads="1"/>
          </p:cNvSpPr>
          <p:nvPr/>
        </p:nvSpPr>
        <p:spPr bwMode="auto">
          <a:xfrm>
            <a:off x="7010400" y="3193699"/>
            <a:ext cx="5590541" cy="328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 равнобедренном треугольнике углы при основании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равны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ru-RU" b="1" dirty="0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В=</a:t>
            </a:r>
            <a:r>
              <a:rPr lang="ru-RU" b="1" dirty="0">
                <a:latin typeface="Arial" pitchFamily="34" charset="0"/>
                <a:ea typeface="Dotum" pitchFamily="34" charset="-127"/>
                <a:cs typeface="Arial" pitchFamily="34" charset="0"/>
              </a:rPr>
              <a:t>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89456" name="Line 16"/>
          <p:cNvSpPr>
            <a:spLocks noChangeShapeType="1"/>
          </p:cNvSpPr>
          <p:nvPr/>
        </p:nvSpPr>
        <p:spPr bwMode="auto">
          <a:xfrm>
            <a:off x="990600" y="3028950"/>
            <a:ext cx="4087298" cy="452997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9457" name="AutoShape 17"/>
          <p:cNvSpPr>
            <a:spLocks noChangeArrowheads="1"/>
          </p:cNvSpPr>
          <p:nvPr/>
        </p:nvSpPr>
        <p:spPr bwMode="auto">
          <a:xfrm rot="1540454" flipH="1" flipV="1">
            <a:off x="1438487" y="3017468"/>
            <a:ext cx="231139" cy="432436"/>
          </a:xfrm>
          <a:prstGeom prst="moon">
            <a:avLst>
              <a:gd name="adj" fmla="val 32486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9459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0663" y="7432359"/>
            <a:ext cx="922019" cy="69151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89458" name="AutoShape 18"/>
          <p:cNvSpPr>
            <a:spLocks noChangeArrowheads="1"/>
          </p:cNvSpPr>
          <p:nvPr/>
        </p:nvSpPr>
        <p:spPr bwMode="auto">
          <a:xfrm rot="3876134">
            <a:off x="4785925" y="6589689"/>
            <a:ext cx="186690" cy="576579"/>
          </a:xfrm>
          <a:prstGeom prst="moon">
            <a:avLst>
              <a:gd name="adj" fmla="val 32486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53037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9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4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9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54"/>
                  </p:tgtEl>
                </p:cond>
              </p:nextCondLst>
            </p:seq>
          </p:childTnLst>
        </p:cTn>
      </p:par>
    </p:tnLst>
    <p:bldLst>
      <p:bldP spid="189443" grpId="0" animBg="1"/>
      <p:bldP spid="189446" grpId="0" animBg="1"/>
      <p:bldP spid="189454" grpId="0" animBg="1"/>
      <p:bldP spid="189455" grpId="0"/>
      <p:bldP spid="189456" grpId="0" animBg="1"/>
      <p:bldP spid="189457" grpId="0" animBg="1"/>
      <p:bldP spid="1894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/>
          <p:cNvSpPr>
            <a:spLocks noChangeArrowheads="1"/>
          </p:cNvSpPr>
          <p:nvPr/>
        </p:nvSpPr>
        <p:spPr bwMode="auto">
          <a:xfrm>
            <a:off x="2590801" y="1781176"/>
            <a:ext cx="6294120" cy="457962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5752157" y="1311824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charset="0"/>
                <a:cs typeface="Arial" charset="0"/>
              </a:rPr>
              <a:t>D</a:t>
            </a:r>
            <a:endParaRPr lang="ru-RU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1899921" y="6273166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8580121" y="6360796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  <a:cs typeface="Arial" charset="0"/>
              </a:rPr>
              <a:t>B</a:t>
            </a:r>
            <a:endParaRPr lang="ru-RU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236550" name="Line 6"/>
          <p:cNvSpPr>
            <a:spLocks noChangeShapeType="1"/>
          </p:cNvSpPr>
          <p:nvPr/>
        </p:nvSpPr>
        <p:spPr bwMode="auto">
          <a:xfrm flipV="1">
            <a:off x="7084062" y="3941446"/>
            <a:ext cx="459739" cy="3448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36552" name="Freeform 8"/>
          <p:cNvSpPr>
            <a:spLocks/>
          </p:cNvSpPr>
          <p:nvPr/>
        </p:nvSpPr>
        <p:spPr bwMode="auto">
          <a:xfrm>
            <a:off x="3858261" y="4112896"/>
            <a:ext cx="447040" cy="259080"/>
          </a:xfrm>
          <a:custGeom>
            <a:avLst/>
            <a:gdLst>
              <a:gd name="T0" fmla="*/ 0 w 176"/>
              <a:gd name="T1" fmla="*/ 0 h 136"/>
              <a:gd name="T2" fmla="*/ 176 w 176"/>
              <a:gd name="T3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" h="136">
                <a:moveTo>
                  <a:pt x="0" y="0"/>
                </a:moveTo>
                <a:lnTo>
                  <a:pt x="176" y="136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6556" name="Text Box 12"/>
              <p:cNvSpPr txBox="1">
                <a:spLocks noChangeArrowheads="1"/>
              </p:cNvSpPr>
              <p:nvPr/>
            </p:nvSpPr>
            <p:spPr bwMode="auto">
              <a:xfrm>
                <a:off x="2795736" y="5614291"/>
                <a:ext cx="1264517" cy="7613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𝟕𝟎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4000" b="1" i="1" dirty="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6556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5736" y="5614291"/>
                <a:ext cx="1264517" cy="7613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6558" name="Text Box 14"/>
              <p:cNvSpPr txBox="1">
                <a:spLocks noChangeArrowheads="1"/>
              </p:cNvSpPr>
              <p:nvPr/>
            </p:nvSpPr>
            <p:spPr bwMode="auto">
              <a:xfrm>
                <a:off x="2790551" y="5614291"/>
                <a:ext cx="1264517" cy="7613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ru-RU" sz="4000" b="1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𝟕𝟎</m:t>
                          </m:r>
                        </m:e>
                        <m:sup>
                          <m:r>
                            <a:rPr lang="ru-RU" sz="4000" b="1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4000" b="1" i="1" dirty="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655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0551" y="5614291"/>
                <a:ext cx="1264517" cy="7613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6562" name="Group 18"/>
          <p:cNvGrpSpPr>
            <a:grpSpLocks/>
          </p:cNvGrpSpPr>
          <p:nvPr/>
        </p:nvGrpSpPr>
        <p:grpSpPr bwMode="auto">
          <a:xfrm>
            <a:off x="2155516" y="692658"/>
            <a:ext cx="4928546" cy="708661"/>
            <a:chOff x="521" y="527"/>
            <a:chExt cx="1575" cy="372"/>
          </a:xfrm>
        </p:grpSpPr>
        <p:sp>
          <p:nvSpPr>
            <p:cNvPr id="236553" name="Text Box 9"/>
            <p:cNvSpPr txBox="1">
              <a:spLocks noChangeArrowheads="1"/>
            </p:cNvSpPr>
            <p:nvPr/>
          </p:nvSpPr>
          <p:spPr bwMode="auto">
            <a:xfrm>
              <a:off x="521" y="527"/>
              <a:ext cx="1575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40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Найти     </a:t>
              </a:r>
              <a:r>
                <a:rPr lang="en-US" sz="40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ru-RU" sz="40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ВА – ?    </a:t>
              </a:r>
            </a:p>
          </p:txBody>
        </p:sp>
        <p:graphicFrame>
          <p:nvGraphicFramePr>
            <p:cNvPr id="23656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8580735"/>
                </p:ext>
              </p:extLst>
            </p:nvPr>
          </p:nvGraphicFramePr>
          <p:xfrm>
            <a:off x="1046" y="561"/>
            <a:ext cx="324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4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6" y="561"/>
                          <a:ext cx="324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6985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32275 -0.0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10855</TotalTime>
  <Words>1015</Words>
  <Application>Microsoft Office PowerPoint</Application>
  <PresentationFormat>Произвольный</PresentationFormat>
  <Paragraphs>270</Paragraphs>
  <Slides>20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Office Theme</vt:lpstr>
      <vt:lpstr>Формула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753</cp:revision>
  <dcterms:created xsi:type="dcterms:W3CDTF">2020-04-09T07:32:19Z</dcterms:created>
  <dcterms:modified xsi:type="dcterms:W3CDTF">2021-02-18T17:31:08Z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