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511" r:id="rId2"/>
    <p:sldId id="405" r:id="rId3"/>
    <p:sldId id="527" r:id="rId4"/>
    <p:sldId id="528" r:id="rId5"/>
    <p:sldId id="526" r:id="rId6"/>
    <p:sldId id="530" r:id="rId7"/>
    <p:sldId id="531" r:id="rId8"/>
    <p:sldId id="532" r:id="rId9"/>
    <p:sldId id="525" r:id="rId10"/>
    <p:sldId id="534" r:id="rId11"/>
    <p:sldId id="404" r:id="rId12"/>
    <p:sldId id="535" r:id="rId13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27"/>
            <p14:sldId id="528"/>
            <p14:sldId id="526"/>
            <p14:sldId id="530"/>
            <p14:sldId id="531"/>
            <p14:sldId id="532"/>
            <p14:sldId id="525"/>
            <p14:sldId id="534"/>
          </p14:sldIdLst>
        </p14:section>
        <p14:section name="Раздел без заголовка" id="{67AF348A-95E5-4FA6-B08C-FB3DF7B22B4F}">
          <p14:sldIdLst>
            <p14:sldId id="404"/>
            <p14:sldId id="53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B1EB21"/>
    <a:srgbClr val="FF6B6B"/>
    <a:srgbClr val="FF99FF"/>
    <a:srgbClr val="65F913"/>
    <a:srgbClr val="CCFFFF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369747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43635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667000" y="3333563"/>
            <a:ext cx="7696200" cy="413403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48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</a:p>
          <a:p>
            <a:pPr marL="42966">
              <a:spcBef>
                <a:spcPts val="257"/>
              </a:spcBef>
            </a:pPr>
            <a:r>
              <a:rPr lang="uz-Cyrl-UZ" sz="54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по теме “Признаки равенства треугольников”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864" y="3369747"/>
            <a:ext cx="4478136" cy="371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15" name="TextBox 14"/>
          <p:cNvSpPr txBox="1"/>
          <p:nvPr/>
        </p:nvSpPr>
        <p:spPr>
          <a:xfrm>
            <a:off x="1793320" y="7275493"/>
            <a:ext cx="7363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1800" y="104962"/>
            <a:ext cx="7705617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стр.69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86080" y="821259"/>
                <a:ext cx="14020800" cy="17668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6. Известно, что у треугольников АСВ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и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600" b="1" baseline="-25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sz="3600" b="1" baseline="-25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ru-RU" sz="3600" b="1" baseline="-25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:  А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600" b="1" baseline="-25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ru-RU" sz="3600" b="1" baseline="-25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ВС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В</a:t>
                </a:r>
                <a:r>
                  <a:rPr lang="ru-RU" sz="3600" b="1" baseline="-25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sz="3600" b="1" baseline="-25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С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 =С</a:t>
                </a:r>
                <a:r>
                  <a:rPr lang="ru-RU" sz="3600" b="1" baseline="-25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ru-RU" sz="3600" b="1" baseline="-25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A=30°,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∠В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 ∠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sz="3600" b="1" baseline="-25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90°.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Найдите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остальные углы,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треугольников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АСВ и А</a:t>
                </a:r>
                <a:r>
                  <a:rPr lang="ru-RU" sz="3600" b="1" baseline="-25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sz="3600" b="1" baseline="-25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ru-RU" sz="3600" b="1" baseline="-25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 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80" y="821259"/>
                <a:ext cx="14020800" cy="1766894"/>
              </a:xfrm>
              <a:prstGeom prst="rect">
                <a:avLst/>
              </a:prstGeom>
              <a:blipFill>
                <a:blip r:embed="rId2"/>
                <a:stretch>
                  <a:fillRect l="-1304" t="-5517" r="-2217" b="-1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3854422" y="2582300"/>
            <a:ext cx="4348480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kumimoji="0"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АСВ 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flipH="1">
            <a:off x="2309854" y="2555215"/>
            <a:ext cx="784613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038121" y="4895075"/>
            <a:ext cx="523482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8202902" y="4879369"/>
            <a:ext cx="572425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366155" y="2961330"/>
            <a:ext cx="6096000" cy="1976694"/>
          </a:xfrm>
          <a:prstGeom prst="triangle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04334" y="5511833"/>
            <a:ext cx="5868936" cy="1976694"/>
          </a:xfrm>
          <a:prstGeom prst="triangle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2175523" y="3855607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 rot="18579727" flipV="1">
            <a:off x="4796649" y="3501262"/>
            <a:ext cx="308610" cy="426720"/>
            <a:chOff x="2912" y="1525"/>
            <a:chExt cx="162" cy="168"/>
          </a:xfrm>
        </p:grpSpPr>
        <p:sp>
          <p:nvSpPr>
            <p:cNvPr id="12" name="Freeform 25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9"/>
          <p:cNvGrpSpPr>
            <a:grpSpLocks/>
          </p:cNvGrpSpPr>
          <p:nvPr/>
        </p:nvGrpSpPr>
        <p:grpSpPr bwMode="auto">
          <a:xfrm rot="18579727" flipV="1">
            <a:off x="2764676" y="6093570"/>
            <a:ext cx="308610" cy="426720"/>
            <a:chOff x="2912" y="1525"/>
            <a:chExt cx="162" cy="168"/>
          </a:xfrm>
        </p:grpSpPr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358601" y="6475219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448" y="7347182"/>
            <a:ext cx="865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931638" y="7392922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42620" y="4934640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1" baseline="-25000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2569355" y="7277328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457595" y="7277328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366155" y="7274600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79155" y="4723041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667395" y="4723041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4575955" y="4720313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46"/>
          <p:cNvSpPr>
            <a:spLocks/>
          </p:cNvSpPr>
          <p:nvPr/>
        </p:nvSpPr>
        <p:spPr bwMode="auto">
          <a:xfrm flipH="1">
            <a:off x="524324" y="7086193"/>
            <a:ext cx="359433" cy="402334"/>
          </a:xfrm>
          <a:custGeom>
            <a:avLst/>
            <a:gdLst>
              <a:gd name="T0" fmla="*/ 168 w 168"/>
              <a:gd name="T1" fmla="*/ 0 h 194"/>
              <a:gd name="T2" fmla="*/ 0 w 168"/>
              <a:gd name="T3" fmla="*/ 0 h 194"/>
              <a:gd name="T4" fmla="*/ 0 w 168"/>
              <a:gd name="T5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194">
                <a:moveTo>
                  <a:pt x="168" y="0"/>
                </a:moveTo>
                <a:lnTo>
                  <a:pt x="0" y="0"/>
                </a:lnTo>
                <a:lnTo>
                  <a:pt x="0" y="19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46"/>
          <p:cNvSpPr>
            <a:spLocks/>
          </p:cNvSpPr>
          <p:nvPr/>
        </p:nvSpPr>
        <p:spPr bwMode="auto">
          <a:xfrm flipH="1">
            <a:off x="2362884" y="4538330"/>
            <a:ext cx="359433" cy="402334"/>
          </a:xfrm>
          <a:custGeom>
            <a:avLst/>
            <a:gdLst>
              <a:gd name="T0" fmla="*/ 168 w 168"/>
              <a:gd name="T1" fmla="*/ 0 h 194"/>
              <a:gd name="T2" fmla="*/ 0 w 168"/>
              <a:gd name="T3" fmla="*/ 0 h 194"/>
              <a:gd name="T4" fmla="*/ 0 w 168"/>
              <a:gd name="T5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194">
                <a:moveTo>
                  <a:pt x="168" y="0"/>
                </a:moveTo>
                <a:lnTo>
                  <a:pt x="0" y="0"/>
                </a:lnTo>
                <a:lnTo>
                  <a:pt x="0" y="19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19"/>
          <p:cNvSpPr>
            <a:spLocks/>
          </p:cNvSpPr>
          <p:nvPr/>
        </p:nvSpPr>
        <p:spPr bwMode="auto">
          <a:xfrm rot="13230537">
            <a:off x="7249877" y="4622473"/>
            <a:ext cx="293207" cy="346312"/>
          </a:xfrm>
          <a:custGeom>
            <a:avLst/>
            <a:gdLst>
              <a:gd name="T0" fmla="*/ 0 w 136"/>
              <a:gd name="T1" fmla="*/ 0 h 227"/>
              <a:gd name="T2" fmla="*/ 2147483646 w 136"/>
              <a:gd name="T3" fmla="*/ 2147483646 h 227"/>
              <a:gd name="T4" fmla="*/ 2147483646 w 136"/>
              <a:gd name="T5" fmla="*/ 2147483646 h 227"/>
              <a:gd name="T6" fmla="*/ 0 60000 65536"/>
              <a:gd name="T7" fmla="*/ 0 60000 65536"/>
              <a:gd name="T8" fmla="*/ 0 60000 65536"/>
              <a:gd name="T9" fmla="*/ 0 w 136"/>
              <a:gd name="T10" fmla="*/ 0 h 227"/>
              <a:gd name="T11" fmla="*/ 136 w 13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27">
                <a:moveTo>
                  <a:pt x="0" y="0"/>
                </a:moveTo>
                <a:cubicBezTo>
                  <a:pt x="17" y="13"/>
                  <a:pt x="80" y="41"/>
                  <a:pt x="103" y="79"/>
                </a:cubicBezTo>
                <a:cubicBezTo>
                  <a:pt x="126" y="117"/>
                  <a:pt x="129" y="196"/>
                  <a:pt x="136" y="227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19"/>
          <p:cNvSpPr>
            <a:spLocks/>
          </p:cNvSpPr>
          <p:nvPr/>
        </p:nvSpPr>
        <p:spPr bwMode="auto">
          <a:xfrm rot="13230537">
            <a:off x="5267552" y="7201321"/>
            <a:ext cx="293207" cy="346312"/>
          </a:xfrm>
          <a:custGeom>
            <a:avLst/>
            <a:gdLst>
              <a:gd name="T0" fmla="*/ 0 w 136"/>
              <a:gd name="T1" fmla="*/ 0 h 227"/>
              <a:gd name="T2" fmla="*/ 2147483646 w 136"/>
              <a:gd name="T3" fmla="*/ 2147483646 h 227"/>
              <a:gd name="T4" fmla="*/ 2147483646 w 136"/>
              <a:gd name="T5" fmla="*/ 2147483646 h 227"/>
              <a:gd name="T6" fmla="*/ 0 60000 65536"/>
              <a:gd name="T7" fmla="*/ 0 60000 65536"/>
              <a:gd name="T8" fmla="*/ 0 60000 65536"/>
              <a:gd name="T9" fmla="*/ 0 w 136"/>
              <a:gd name="T10" fmla="*/ 0 h 227"/>
              <a:gd name="T11" fmla="*/ 136 w 13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27">
                <a:moveTo>
                  <a:pt x="0" y="0"/>
                </a:moveTo>
                <a:cubicBezTo>
                  <a:pt x="17" y="13"/>
                  <a:pt x="80" y="41"/>
                  <a:pt x="103" y="79"/>
                </a:cubicBezTo>
                <a:cubicBezTo>
                  <a:pt x="126" y="117"/>
                  <a:pt x="129" y="196"/>
                  <a:pt x="136" y="227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2544652" y="3208600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uz-Latn-UZ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28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652" y="3208600"/>
                <a:ext cx="885627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04041" y="5804545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uz-Latn-UZ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41" y="5804545"/>
                <a:ext cx="885627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6536253" y="4453830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2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2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uz-Latn-UZ" sz="28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28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253" y="4453830"/>
                <a:ext cx="885627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4570875" y="7029427"/>
                <a:ext cx="88562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z-Latn-UZ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uz-Latn-UZ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75" y="7029427"/>
                <a:ext cx="885627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25"/>
          <p:cNvGrpSpPr>
            <a:grpSpLocks/>
          </p:cNvGrpSpPr>
          <p:nvPr/>
        </p:nvGrpSpPr>
        <p:grpSpPr bwMode="auto">
          <a:xfrm flipH="1" flipV="1">
            <a:off x="2340178" y="3072030"/>
            <a:ext cx="390240" cy="430771"/>
            <a:chOff x="2305" y="3838"/>
            <a:chExt cx="121" cy="226"/>
          </a:xfrm>
        </p:grpSpPr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2305" y="3838"/>
              <a:ext cx="121" cy="226"/>
            </a:xfrm>
            <a:custGeom>
              <a:avLst/>
              <a:gdLst>
                <a:gd name="T0" fmla="*/ 121 w 121"/>
                <a:gd name="T1" fmla="*/ 0 h 226"/>
                <a:gd name="T2" fmla="*/ 18 w 121"/>
                <a:gd name="T3" fmla="*/ 79 h 226"/>
                <a:gd name="T4" fmla="*/ 15 w 121"/>
                <a:gd name="T5" fmla="*/ 226 h 226"/>
                <a:gd name="T6" fmla="*/ 0 60000 65536"/>
                <a:gd name="T7" fmla="*/ 0 60000 65536"/>
                <a:gd name="T8" fmla="*/ 0 60000 65536"/>
                <a:gd name="T9" fmla="*/ 0 w 121"/>
                <a:gd name="T10" fmla="*/ 0 h 226"/>
                <a:gd name="T11" fmla="*/ 121 w 121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226">
                  <a:moveTo>
                    <a:pt x="121" y="0"/>
                  </a:moveTo>
                  <a:cubicBezTo>
                    <a:pt x="104" y="13"/>
                    <a:pt x="36" y="42"/>
                    <a:pt x="18" y="79"/>
                  </a:cubicBezTo>
                  <a:cubicBezTo>
                    <a:pt x="0" y="116"/>
                    <a:pt x="16" y="196"/>
                    <a:pt x="15" y="226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2342" y="3884"/>
              <a:ext cx="84" cy="178"/>
            </a:xfrm>
            <a:custGeom>
              <a:avLst/>
              <a:gdLst>
                <a:gd name="T0" fmla="*/ 115 w 115"/>
                <a:gd name="T1" fmla="*/ 0 h 178"/>
                <a:gd name="T2" fmla="*/ 16 w 115"/>
                <a:gd name="T3" fmla="*/ 58 h 178"/>
                <a:gd name="T4" fmla="*/ 16 w 115"/>
                <a:gd name="T5" fmla="*/ 178 h 178"/>
                <a:gd name="T6" fmla="*/ 0 60000 65536"/>
                <a:gd name="T7" fmla="*/ 0 60000 65536"/>
                <a:gd name="T8" fmla="*/ 0 60000 65536"/>
                <a:gd name="T9" fmla="*/ 0 w 115"/>
                <a:gd name="T10" fmla="*/ 0 h 178"/>
                <a:gd name="T11" fmla="*/ 115 w 11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" h="178">
                  <a:moveTo>
                    <a:pt x="115" y="0"/>
                  </a:moveTo>
                  <a:cubicBezTo>
                    <a:pt x="99" y="10"/>
                    <a:pt x="32" y="28"/>
                    <a:pt x="16" y="58"/>
                  </a:cubicBezTo>
                  <a:cubicBezTo>
                    <a:pt x="0" y="88"/>
                    <a:pt x="16" y="153"/>
                    <a:pt x="16" y="178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25"/>
          <p:cNvGrpSpPr>
            <a:grpSpLocks/>
          </p:cNvGrpSpPr>
          <p:nvPr/>
        </p:nvGrpSpPr>
        <p:grpSpPr bwMode="auto">
          <a:xfrm flipH="1" flipV="1">
            <a:off x="531321" y="5614547"/>
            <a:ext cx="390240" cy="430771"/>
            <a:chOff x="2305" y="3838"/>
            <a:chExt cx="121" cy="226"/>
          </a:xfrm>
        </p:grpSpPr>
        <p:sp>
          <p:nvSpPr>
            <p:cNvPr id="39" name="Freeform 26"/>
            <p:cNvSpPr>
              <a:spLocks/>
            </p:cNvSpPr>
            <p:nvPr/>
          </p:nvSpPr>
          <p:spPr bwMode="auto">
            <a:xfrm>
              <a:off x="2305" y="3838"/>
              <a:ext cx="121" cy="226"/>
            </a:xfrm>
            <a:custGeom>
              <a:avLst/>
              <a:gdLst>
                <a:gd name="T0" fmla="*/ 121 w 121"/>
                <a:gd name="T1" fmla="*/ 0 h 226"/>
                <a:gd name="T2" fmla="*/ 18 w 121"/>
                <a:gd name="T3" fmla="*/ 79 h 226"/>
                <a:gd name="T4" fmla="*/ 15 w 121"/>
                <a:gd name="T5" fmla="*/ 226 h 226"/>
                <a:gd name="T6" fmla="*/ 0 60000 65536"/>
                <a:gd name="T7" fmla="*/ 0 60000 65536"/>
                <a:gd name="T8" fmla="*/ 0 60000 65536"/>
                <a:gd name="T9" fmla="*/ 0 w 121"/>
                <a:gd name="T10" fmla="*/ 0 h 226"/>
                <a:gd name="T11" fmla="*/ 121 w 121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226">
                  <a:moveTo>
                    <a:pt x="121" y="0"/>
                  </a:moveTo>
                  <a:cubicBezTo>
                    <a:pt x="104" y="13"/>
                    <a:pt x="36" y="42"/>
                    <a:pt x="18" y="79"/>
                  </a:cubicBezTo>
                  <a:cubicBezTo>
                    <a:pt x="0" y="116"/>
                    <a:pt x="16" y="196"/>
                    <a:pt x="15" y="226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27"/>
            <p:cNvSpPr>
              <a:spLocks/>
            </p:cNvSpPr>
            <p:nvPr/>
          </p:nvSpPr>
          <p:spPr bwMode="auto">
            <a:xfrm>
              <a:off x="2342" y="3884"/>
              <a:ext cx="84" cy="178"/>
            </a:xfrm>
            <a:custGeom>
              <a:avLst/>
              <a:gdLst>
                <a:gd name="T0" fmla="*/ 115 w 115"/>
                <a:gd name="T1" fmla="*/ 0 h 178"/>
                <a:gd name="T2" fmla="*/ 16 w 115"/>
                <a:gd name="T3" fmla="*/ 58 h 178"/>
                <a:gd name="T4" fmla="*/ 16 w 115"/>
                <a:gd name="T5" fmla="*/ 178 h 178"/>
                <a:gd name="T6" fmla="*/ 0 60000 65536"/>
                <a:gd name="T7" fmla="*/ 0 60000 65536"/>
                <a:gd name="T8" fmla="*/ 0 60000 65536"/>
                <a:gd name="T9" fmla="*/ 0 w 115"/>
                <a:gd name="T10" fmla="*/ 0 h 178"/>
                <a:gd name="T11" fmla="*/ 115 w 11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" h="178">
                  <a:moveTo>
                    <a:pt x="115" y="0"/>
                  </a:moveTo>
                  <a:cubicBezTo>
                    <a:pt x="99" y="10"/>
                    <a:pt x="32" y="28"/>
                    <a:pt x="16" y="58"/>
                  </a:cubicBezTo>
                  <a:cubicBezTo>
                    <a:pt x="0" y="88"/>
                    <a:pt x="16" y="153"/>
                    <a:pt x="16" y="178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8790567" y="3209283"/>
            <a:ext cx="3780207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АСВ и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8811566" y="2555215"/>
                <a:ext cx="5595314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Latn-UZ" sz="32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∠C=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𝟗</m:t>
                        </m:r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32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1566" y="2555215"/>
                <a:ext cx="5595314" cy="595932"/>
              </a:xfrm>
              <a:prstGeom prst="rect">
                <a:avLst/>
              </a:prstGeom>
              <a:blipFill rotWithShape="1">
                <a:blip r:embed="rId7"/>
                <a:stretch>
                  <a:fillRect l="-2723" t="-13265" b="-3061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702160" y="4249675"/>
                <a:ext cx="739218" cy="532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Latn-UZ" sz="28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𝟗𝟎</m:t>
                          </m:r>
                        </m:e>
                        <m:sup>
                          <m:r>
                            <a:rPr lang="uz-Latn-UZ" sz="28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160" y="4249675"/>
                <a:ext cx="739218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802231" y="6819710"/>
                <a:ext cx="86799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28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Latn-UZ" sz="28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𝟗𝟎</m:t>
                          </m:r>
                        </m:e>
                        <m:sup>
                          <m:r>
                            <a:rPr lang="uz-Latn-UZ" sz="28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31" y="6819710"/>
                <a:ext cx="867994" cy="53296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8946716" y="4326749"/>
            <a:ext cx="5161803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 = В</a:t>
            </a:r>
            <a:r>
              <a:rPr kumimoji="0" lang="ru-RU" sz="32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32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</a:t>
            </a:r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9064410" y="4977419"/>
            <a:ext cx="535801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 =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32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32"/>
              <p:cNvSpPr txBox="1">
                <a:spLocks noChangeArrowheads="1"/>
              </p:cNvSpPr>
              <p:nvPr/>
            </p:nvSpPr>
            <p:spPr bwMode="auto">
              <a:xfrm>
                <a:off x="9115210" y="5677668"/>
                <a:ext cx="4283778" cy="595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909763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54635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0035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4607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9179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3751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lvl="0" indent="0"/>
                <a:r>
                  <a:rPr kumimoji="0" lang="ru-RU" sz="3200" b="1" dirty="0" smtClean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 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3)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 ∠</a:t>
                </a:r>
                <a:r>
                  <a:rPr lang="ru-RU" sz="32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С </a:t>
                </a:r>
                <a:r>
                  <a:rPr kumimoji="0" lang="ru-RU" sz="32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kumimoji="0" lang="ru-RU" sz="3200" b="1" dirty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20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kumimoji="0" lang="ru-RU" sz="3200" b="1" baseline="-25000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kumimoji="0" lang="ru-RU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15210" y="5677668"/>
                <a:ext cx="4283778" cy="595932"/>
              </a:xfrm>
              <a:prstGeom prst="rect">
                <a:avLst/>
              </a:prstGeom>
              <a:blipFill rotWithShape="1">
                <a:blip r:embed="rId10"/>
                <a:stretch>
                  <a:fillRect l="-1565" t="-11224" b="-326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979066" y="6475219"/>
            <a:ext cx="38269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 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СУС</a:t>
            </a:r>
            <a:r>
              <a:rPr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АСВ =</a:t>
            </a:r>
            <a:r>
              <a:rPr lang="ru-RU" sz="32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32"/>
              <p:cNvSpPr txBox="1">
                <a:spLocks noChangeArrowheads="1"/>
              </p:cNvSpPr>
              <p:nvPr/>
            </p:nvSpPr>
            <p:spPr bwMode="auto">
              <a:xfrm>
                <a:off x="11013263" y="6350609"/>
                <a:ext cx="3095256" cy="595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909763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54635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0035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4607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9179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3751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lvl="0" indent="0"/>
                <a:r>
                  <a:rPr kumimoji="0" lang="ru-RU" sz="3200" b="1" dirty="0" smtClean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  ∠</a:t>
                </a:r>
                <a:r>
                  <a:rPr lang="uz-Latn-UZ" sz="32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ru-RU" sz="32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kumimoji="0" lang="ru-RU" sz="3200" b="1" dirty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20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uz-Latn-UZ" sz="32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kumimoji="0" lang="ru-RU" sz="3200" b="1" baseline="-25000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uz-Latn-UZ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kumimoji="0" lang="ru-RU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13263" y="6350609"/>
                <a:ext cx="3095256" cy="595932"/>
              </a:xfrm>
              <a:prstGeom prst="rect">
                <a:avLst/>
              </a:prstGeom>
              <a:blipFill rotWithShape="1">
                <a:blip r:embed="rId11"/>
                <a:stretch>
                  <a:fillRect t="-11224" b="-326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11074223" y="6989394"/>
                <a:ext cx="3383757" cy="595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909763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54635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0035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4607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9179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3751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lvl="0" indent="0"/>
                <a:r>
                  <a:rPr kumimoji="0" lang="ru-RU" sz="3200" b="1" dirty="0" smtClean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  ∠</a:t>
                </a:r>
                <a:r>
                  <a:rPr lang="uz-Latn-UZ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kumimoji="0" lang="ru-RU" sz="3200" b="1" dirty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20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uz-Latn-UZ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kumimoji="0" lang="ru-RU" sz="3200" b="1" baseline="-25000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kumimoji="0" lang="ru-RU" sz="32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uz-Latn-UZ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kumimoji="0" lang="ru-RU" sz="32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kumimoji="0" lang="ru-RU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0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74223" y="6989394"/>
                <a:ext cx="3383757" cy="595932"/>
              </a:xfrm>
              <a:prstGeom prst="rect">
                <a:avLst/>
              </a:prstGeom>
              <a:blipFill rotWithShape="1">
                <a:blip r:embed="rId12"/>
                <a:stretch>
                  <a:fillRect t="-11340" b="-340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10568588" y="6629107"/>
            <a:ext cx="663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4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⇒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35598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animBg="1"/>
      <p:bldP spid="30" grpId="0" animBg="1"/>
      <p:bldP spid="32" grpId="0"/>
      <p:bldP spid="34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447800" y="1498325"/>
            <a:ext cx="11582400" cy="2917554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</a:t>
            </a:r>
          </a:p>
          <a:p>
            <a:pPr algn="ctr"/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Упражнения</a:t>
            </a:r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(стр.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71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99560" y="5728716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AutoShape 2"/>
          <p:cNvSpPr>
            <a:spLocks noChangeArrowheads="1"/>
          </p:cNvSpPr>
          <p:nvPr/>
        </p:nvSpPr>
        <p:spPr bwMode="auto">
          <a:xfrm>
            <a:off x="1440182" y="2474596"/>
            <a:ext cx="6294120" cy="457962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4549141" y="212788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749301" y="696658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7429501" y="705421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28358" name="Line 6"/>
          <p:cNvSpPr>
            <a:spLocks noChangeShapeType="1"/>
          </p:cNvSpPr>
          <p:nvPr/>
        </p:nvSpPr>
        <p:spPr bwMode="auto">
          <a:xfrm flipV="1">
            <a:off x="5933440" y="4634866"/>
            <a:ext cx="459741" cy="3448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0" name="Freeform 8"/>
          <p:cNvSpPr>
            <a:spLocks/>
          </p:cNvSpPr>
          <p:nvPr/>
        </p:nvSpPr>
        <p:spPr bwMode="auto">
          <a:xfrm>
            <a:off x="2707640" y="4806316"/>
            <a:ext cx="447040" cy="259080"/>
          </a:xfrm>
          <a:custGeom>
            <a:avLst/>
            <a:gdLst>
              <a:gd name="T0" fmla="*/ 0 w 176"/>
              <a:gd name="T1" fmla="*/ 0 h 136"/>
              <a:gd name="T2" fmla="*/ 176 w 176"/>
              <a:gd name="T3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136">
                <a:moveTo>
                  <a:pt x="0" y="0"/>
                </a:moveTo>
                <a:lnTo>
                  <a:pt x="176" y="1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293370" y="533400"/>
            <a:ext cx="8511541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Найти АС, если </a:t>
            </a:r>
          </a:p>
          <a:p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 </a:t>
            </a:r>
            <a:r>
              <a:rPr lang="ru-RU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18,12 см,    АВ – АС = 3 см.    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8928101" y="918211"/>
            <a:ext cx="5592755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Сторона </a:t>
            </a:r>
            <a:r>
              <a:rPr lang="en-US" b="1">
                <a:latin typeface="Arial" pitchFamily="34" charset="0"/>
                <a:cs typeface="Arial" pitchFamily="34" charset="0"/>
              </a:rPr>
              <a:t>A</a:t>
            </a:r>
            <a:r>
              <a:rPr lang="ru-RU" b="1">
                <a:latin typeface="Arial" pitchFamily="34" charset="0"/>
                <a:cs typeface="Arial" pitchFamily="34" charset="0"/>
              </a:rPr>
              <a:t>В на 3 см </a:t>
            </a:r>
          </a:p>
          <a:p>
            <a:r>
              <a:rPr lang="ru-RU" b="1">
                <a:latin typeface="Arial" pitchFamily="34" charset="0"/>
                <a:cs typeface="Arial" pitchFamily="34" charset="0"/>
              </a:rPr>
              <a:t>больше стороны АС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089401" y="7054216"/>
            <a:ext cx="670958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1094741" y="4396741"/>
            <a:ext cx="1504519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х+3</a:t>
            </a: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3973830" y="1851488"/>
            <a:ext cx="437896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6" name="Text Box 14"/>
          <p:cNvSpPr txBox="1">
            <a:spLocks noChangeArrowheads="1"/>
          </p:cNvSpPr>
          <p:nvPr/>
        </p:nvSpPr>
        <p:spPr bwMode="auto">
          <a:xfrm>
            <a:off x="1094741" y="4396741"/>
            <a:ext cx="1504519" cy="1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х+3</a:t>
            </a:r>
          </a:p>
        </p:txBody>
      </p:sp>
      <p:sp>
        <p:nvSpPr>
          <p:cNvPr id="228367" name="Text Box 15"/>
          <p:cNvSpPr txBox="1">
            <a:spLocks noChangeArrowheads="1"/>
          </p:cNvSpPr>
          <p:nvPr/>
        </p:nvSpPr>
        <p:spPr bwMode="auto">
          <a:xfrm>
            <a:off x="7774942" y="2127886"/>
            <a:ext cx="5010287" cy="16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Р=18,12см</a:t>
            </a:r>
          </a:p>
          <a:p>
            <a:r>
              <a:rPr lang="ru-RU" sz="4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х+2(х+3) = 18,12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443275" y="3627300"/>
            <a:ext cx="41601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х+2х+6 </a:t>
            </a:r>
            <a:r>
              <a:rPr lang="ru-RU" sz="44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18,12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023869" y="4305481"/>
            <a:ext cx="35157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х+6 </a:t>
            </a:r>
            <a:r>
              <a:rPr lang="ru-RU" sz="44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18,12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681387" y="4982698"/>
            <a:ext cx="33730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3х </a:t>
            </a:r>
            <a:r>
              <a:rPr lang="ru-RU" sz="44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18,12-6</a:t>
            </a:r>
            <a:endParaRPr lang="ru-RU" sz="44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681387" y="5563852"/>
            <a:ext cx="287129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3х </a:t>
            </a:r>
            <a:r>
              <a:rPr lang="ru-RU" sz="44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12,12</a:t>
            </a:r>
          </a:p>
          <a:p>
            <a:r>
              <a:rPr lang="uz-Cyrl-UZ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х </a:t>
            </a:r>
            <a:r>
              <a:rPr lang="uz-Latn-UZ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Cyrl-UZ" sz="4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4,04</a:t>
            </a:r>
            <a:endParaRPr lang="ru-RU" sz="4400" b="1" i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93384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71275" y="7010402"/>
            <a:ext cx="522643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Ответ: АС </a:t>
            </a:r>
            <a:r>
              <a:rPr lang="en-US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4,04 c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6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36806 0.0196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3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2" grpId="0"/>
      <p:bldP spid="228363" grpId="0"/>
      <p:bldP spid="228364" grpId="0"/>
      <p:bldP spid="228365" grpId="0" animBg="1"/>
      <p:bldP spid="228366" grpId="0"/>
      <p:bldP spid="228366" grpId="1"/>
      <p:bldP spid="228367" grpId="0"/>
      <p:bldP spid="2" grpId="0"/>
      <p:bldP spid="17" grpId="0"/>
      <p:bldP spid="18" grpId="0"/>
      <p:bldP spid="19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Блок-схема: несколько документов 19"/>
          <p:cNvSpPr/>
          <p:nvPr/>
        </p:nvSpPr>
        <p:spPr>
          <a:xfrm>
            <a:off x="1295400" y="12192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22" name="Блок-схема: несколько документов 21"/>
          <p:cNvSpPr/>
          <p:nvPr/>
        </p:nvSpPr>
        <p:spPr>
          <a:xfrm>
            <a:off x="4800600" y="3266156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несколько документов 22"/>
          <p:cNvSpPr/>
          <p:nvPr/>
        </p:nvSpPr>
        <p:spPr>
          <a:xfrm>
            <a:off x="8915400" y="49530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360" y="1485999"/>
            <a:ext cx="14417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Если две стороны и угол между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ними одного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треугольника соответственно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равны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двум сторонам и углу между ними другого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треугольника, то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такие треугольники равны </a:t>
            </a:r>
            <a:endParaRPr lang="uz-Latn-UZ" sz="3600" dirty="0">
              <a:solidFill>
                <a:srgbClr val="1A0A5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7625" y="152400"/>
            <a:ext cx="1386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признак равенства треугольников</a:t>
            </a:r>
            <a:r>
              <a:rPr lang="ru-RU" sz="4000" b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sz="4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(по двум сторонам и углу между ними СУС)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134666" y="3471191"/>
            <a:ext cx="7084061" cy="3371850"/>
          </a:xfrm>
          <a:prstGeom prst="triangle">
            <a:avLst>
              <a:gd name="adj" fmla="val 66065"/>
            </a:avLst>
          </a:pr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648199" y="3483449"/>
            <a:ext cx="58673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248968" y="6755410"/>
            <a:ext cx="83927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3690407" y="7014490"/>
            <a:ext cx="83927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1738418" y="3089771"/>
            <a:ext cx="83927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 rot="9414058">
            <a:off x="7711247" y="6410606"/>
            <a:ext cx="231139" cy="432434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34"/>
          <p:cNvSpPr>
            <a:spLocks noChangeShapeType="1"/>
          </p:cNvSpPr>
          <p:nvPr/>
        </p:nvSpPr>
        <p:spPr bwMode="auto">
          <a:xfrm>
            <a:off x="9420667" y="5048530"/>
            <a:ext cx="457200" cy="31242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38"/>
          <p:cNvGrpSpPr>
            <a:grpSpLocks/>
          </p:cNvGrpSpPr>
          <p:nvPr/>
        </p:nvGrpSpPr>
        <p:grpSpPr bwMode="auto">
          <a:xfrm>
            <a:off x="10591608" y="6582056"/>
            <a:ext cx="228600" cy="432434"/>
            <a:chOff x="4150" y="2205"/>
            <a:chExt cx="90" cy="227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54104" y="746676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baseline="-25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7100026" y="7423828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367764" y="4234158"/>
            <a:ext cx="7084061" cy="3371850"/>
          </a:xfrm>
          <a:prstGeom prst="triangle">
            <a:avLst>
              <a:gd name="adj" fmla="val 66065"/>
            </a:avLst>
          </a:pr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31"/>
          <p:cNvSpPr>
            <a:spLocks noChangeArrowheads="1"/>
          </p:cNvSpPr>
          <p:nvPr/>
        </p:nvSpPr>
        <p:spPr bwMode="auto">
          <a:xfrm rot="9414058">
            <a:off x="944345" y="7173573"/>
            <a:ext cx="231139" cy="432434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2653765" y="5811497"/>
            <a:ext cx="457200" cy="31242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 38"/>
          <p:cNvGrpSpPr>
            <a:grpSpLocks/>
          </p:cNvGrpSpPr>
          <p:nvPr/>
        </p:nvGrpSpPr>
        <p:grpSpPr bwMode="auto">
          <a:xfrm>
            <a:off x="3824706" y="7345023"/>
            <a:ext cx="228600" cy="432434"/>
            <a:chOff x="4150" y="2205"/>
            <a:chExt cx="90" cy="227"/>
          </a:xfrm>
        </p:grpSpPr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370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30" name="Freeform 38"/>
          <p:cNvSpPr>
            <a:spLocks/>
          </p:cNvSpPr>
          <p:nvPr/>
        </p:nvSpPr>
        <p:spPr bwMode="auto">
          <a:xfrm>
            <a:off x="5452114" y="1636891"/>
            <a:ext cx="3613426" cy="4638178"/>
          </a:xfrm>
          <a:custGeom>
            <a:avLst/>
            <a:gdLst>
              <a:gd name="T0" fmla="*/ 1436 w 1456"/>
              <a:gd name="T1" fmla="*/ 2410 h 2416"/>
              <a:gd name="T2" fmla="*/ 0 w 1456"/>
              <a:gd name="T3" fmla="*/ 2416 h 2416"/>
              <a:gd name="T4" fmla="*/ 1456 w 1456"/>
              <a:gd name="T5" fmla="*/ 0 h 2416"/>
              <a:gd name="T6" fmla="*/ 1436 w 1456"/>
              <a:gd name="T7" fmla="*/ 2410 h 2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6" h="2416">
                <a:moveTo>
                  <a:pt x="1436" y="2410"/>
                </a:moveTo>
                <a:lnTo>
                  <a:pt x="0" y="2416"/>
                </a:lnTo>
                <a:lnTo>
                  <a:pt x="1456" y="0"/>
                </a:lnTo>
                <a:lnTo>
                  <a:pt x="1436" y="241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5" name="Freeform 3"/>
          <p:cNvSpPr>
            <a:spLocks/>
          </p:cNvSpPr>
          <p:nvPr/>
        </p:nvSpPr>
        <p:spPr bwMode="auto">
          <a:xfrm>
            <a:off x="1483360" y="1630681"/>
            <a:ext cx="3616960" cy="4644390"/>
          </a:xfrm>
          <a:custGeom>
            <a:avLst/>
            <a:gdLst>
              <a:gd name="T0" fmla="*/ 1416 w 1424"/>
              <a:gd name="T1" fmla="*/ 2438 h 2438"/>
              <a:gd name="T2" fmla="*/ 0 w 1424"/>
              <a:gd name="T3" fmla="*/ 2432 h 2438"/>
              <a:gd name="T4" fmla="*/ 1424 w 1424"/>
              <a:gd name="T5" fmla="*/ 0 h 2438"/>
              <a:gd name="T6" fmla="*/ 1416 w 1424"/>
              <a:gd name="T7" fmla="*/ 2438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4" h="2438">
                <a:moveTo>
                  <a:pt x="1416" y="2438"/>
                </a:moveTo>
                <a:lnTo>
                  <a:pt x="0" y="2432"/>
                </a:lnTo>
                <a:lnTo>
                  <a:pt x="1424" y="0"/>
                </a:lnTo>
                <a:lnTo>
                  <a:pt x="1416" y="243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77" y="4012525"/>
            <a:ext cx="2270759" cy="622934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Проверка 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1899920" y="312420"/>
            <a:ext cx="2638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-71613" y="619557"/>
            <a:ext cx="14660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На </a:t>
            </a: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рисунке ВС = 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АС =А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ВС</a:t>
            </a:r>
            <a:r>
              <a:rPr lang="ru-RU" sz="40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⊥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АС, В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⊥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-107550" y="1393459"/>
            <a:ext cx="4278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Доказать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АСВ =</a:t>
            </a:r>
            <a:r>
              <a:rPr lang="ru-RU" sz="40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40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743" y="7450456"/>
            <a:ext cx="1038859" cy="77914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977901" y="618934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5130260" y="143637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8500558" y="6137213"/>
            <a:ext cx="83927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408" name="Text Box 16"/>
          <p:cNvSpPr txBox="1">
            <a:spLocks noChangeArrowheads="1"/>
          </p:cNvSpPr>
          <p:nvPr/>
        </p:nvSpPr>
        <p:spPr bwMode="auto">
          <a:xfrm>
            <a:off x="4780281" y="618934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4" name="Freeform 2"/>
          <p:cNvSpPr>
            <a:spLocks/>
          </p:cNvSpPr>
          <p:nvPr/>
        </p:nvSpPr>
        <p:spPr bwMode="auto">
          <a:xfrm>
            <a:off x="977901" y="6275069"/>
            <a:ext cx="8699499" cy="45719"/>
          </a:xfrm>
          <a:custGeom>
            <a:avLst/>
            <a:gdLst>
              <a:gd name="T0" fmla="*/ 4432 w 4432"/>
              <a:gd name="T1" fmla="*/ 0 h 1"/>
              <a:gd name="T2" fmla="*/ 0 w 443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32" h="1">
                <a:moveTo>
                  <a:pt x="4432" y="0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431" name="Text Box 39"/>
          <p:cNvSpPr txBox="1">
            <a:spLocks noChangeArrowheads="1"/>
          </p:cNvSpPr>
          <p:nvPr/>
        </p:nvSpPr>
        <p:spPr bwMode="auto">
          <a:xfrm>
            <a:off x="5393508" y="6232765"/>
            <a:ext cx="101600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432" name="Text Box 40"/>
          <p:cNvSpPr txBox="1">
            <a:spLocks noChangeArrowheads="1"/>
          </p:cNvSpPr>
          <p:nvPr/>
        </p:nvSpPr>
        <p:spPr bwMode="auto">
          <a:xfrm>
            <a:off x="8888189" y="1167396"/>
            <a:ext cx="101600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441" name="Freeform 49"/>
          <p:cNvSpPr>
            <a:spLocks/>
          </p:cNvSpPr>
          <p:nvPr/>
        </p:nvSpPr>
        <p:spPr bwMode="auto">
          <a:xfrm>
            <a:off x="1440181" y="1664970"/>
            <a:ext cx="3677920" cy="4610100"/>
          </a:xfrm>
          <a:custGeom>
            <a:avLst/>
            <a:gdLst>
              <a:gd name="T0" fmla="*/ 1448 w 1448"/>
              <a:gd name="T1" fmla="*/ 2416 h 2420"/>
              <a:gd name="T2" fmla="*/ 0 w 1448"/>
              <a:gd name="T3" fmla="*/ 2420 h 2420"/>
              <a:gd name="T4" fmla="*/ 1444 w 1448"/>
              <a:gd name="T5" fmla="*/ 0 h 2420"/>
              <a:gd name="T6" fmla="*/ 1448 w 1448"/>
              <a:gd name="T7" fmla="*/ 2416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8" h="2420">
                <a:moveTo>
                  <a:pt x="1448" y="2416"/>
                </a:moveTo>
                <a:lnTo>
                  <a:pt x="0" y="2420"/>
                </a:lnTo>
                <a:lnTo>
                  <a:pt x="1444" y="0"/>
                </a:lnTo>
                <a:lnTo>
                  <a:pt x="1448" y="2416"/>
                </a:lnTo>
                <a:close/>
              </a:path>
            </a:pathLst>
          </a:custGeom>
          <a:solidFill>
            <a:srgbClr val="FF3300">
              <a:alpha val="50000"/>
            </a:srgbClr>
          </a:soli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409" name="Freeform 17"/>
          <p:cNvSpPr>
            <a:spLocks/>
          </p:cNvSpPr>
          <p:nvPr/>
        </p:nvSpPr>
        <p:spPr bwMode="auto">
          <a:xfrm>
            <a:off x="4780280" y="4029076"/>
            <a:ext cx="490221" cy="45720"/>
          </a:xfrm>
          <a:custGeom>
            <a:avLst/>
            <a:gdLst>
              <a:gd name="T0" fmla="*/ 0 w 193"/>
              <a:gd name="T1" fmla="*/ 24 h 24"/>
              <a:gd name="T2" fmla="*/ 193 w 193"/>
              <a:gd name="T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3" h="24">
                <a:moveTo>
                  <a:pt x="0" y="24"/>
                </a:moveTo>
                <a:lnTo>
                  <a:pt x="193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7437" name="Group 45"/>
          <p:cNvGrpSpPr>
            <a:grpSpLocks/>
          </p:cNvGrpSpPr>
          <p:nvPr/>
        </p:nvGrpSpPr>
        <p:grpSpPr bwMode="auto">
          <a:xfrm>
            <a:off x="3167381" y="6094096"/>
            <a:ext cx="4605019" cy="364256"/>
            <a:chOff x="1247" y="3199"/>
            <a:chExt cx="2495" cy="186"/>
          </a:xfrm>
        </p:grpSpPr>
        <p:grpSp>
          <p:nvGrpSpPr>
            <p:cNvPr id="187421" name="Group 29"/>
            <p:cNvGrpSpPr>
              <a:grpSpLocks/>
            </p:cNvGrpSpPr>
            <p:nvPr/>
          </p:nvGrpSpPr>
          <p:grpSpPr bwMode="auto">
            <a:xfrm rot="1936439">
              <a:off x="1247" y="3199"/>
              <a:ext cx="147" cy="186"/>
              <a:chOff x="1383" y="2795"/>
              <a:chExt cx="147" cy="186"/>
            </a:xfrm>
          </p:grpSpPr>
          <p:sp>
            <p:nvSpPr>
              <p:cNvPr id="187422" name="Freeform 30"/>
              <p:cNvSpPr>
                <a:spLocks/>
              </p:cNvSpPr>
              <p:nvPr/>
            </p:nvSpPr>
            <p:spPr bwMode="auto">
              <a:xfrm>
                <a:off x="1383" y="2840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sz="4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423" name="Freeform 31"/>
              <p:cNvSpPr>
                <a:spLocks/>
              </p:cNvSpPr>
              <p:nvPr/>
            </p:nvSpPr>
            <p:spPr bwMode="auto">
              <a:xfrm>
                <a:off x="1429" y="2795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sz="40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7434" name="Group 42"/>
            <p:cNvGrpSpPr>
              <a:grpSpLocks/>
            </p:cNvGrpSpPr>
            <p:nvPr/>
          </p:nvGrpSpPr>
          <p:grpSpPr bwMode="auto">
            <a:xfrm rot="1936439">
              <a:off x="3595" y="3199"/>
              <a:ext cx="147" cy="186"/>
              <a:chOff x="1383" y="2795"/>
              <a:chExt cx="147" cy="186"/>
            </a:xfrm>
          </p:grpSpPr>
          <p:sp>
            <p:nvSpPr>
              <p:cNvPr id="187435" name="Freeform 43"/>
              <p:cNvSpPr>
                <a:spLocks/>
              </p:cNvSpPr>
              <p:nvPr/>
            </p:nvSpPr>
            <p:spPr bwMode="auto">
              <a:xfrm>
                <a:off x="1383" y="2840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sz="40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436" name="Freeform 44"/>
              <p:cNvSpPr>
                <a:spLocks/>
              </p:cNvSpPr>
              <p:nvPr/>
            </p:nvSpPr>
            <p:spPr bwMode="auto">
              <a:xfrm>
                <a:off x="1429" y="2795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sz="4000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7440" name="Group 48"/>
          <p:cNvGrpSpPr>
            <a:grpSpLocks/>
          </p:cNvGrpSpPr>
          <p:nvPr/>
        </p:nvGrpSpPr>
        <p:grpSpPr bwMode="auto">
          <a:xfrm>
            <a:off x="4764033" y="5867739"/>
            <a:ext cx="4301507" cy="423073"/>
            <a:chOff x="1832" y="3100"/>
            <a:chExt cx="2486" cy="204"/>
          </a:xfrm>
        </p:grpSpPr>
        <p:sp>
          <p:nvSpPr>
            <p:cNvPr id="187438" name="Freeform 46"/>
            <p:cNvSpPr>
              <a:spLocks/>
            </p:cNvSpPr>
            <p:nvPr/>
          </p:nvSpPr>
          <p:spPr bwMode="auto">
            <a:xfrm>
              <a:off x="1832" y="3110"/>
              <a:ext cx="168" cy="194"/>
            </a:xfrm>
            <a:custGeom>
              <a:avLst/>
              <a:gdLst>
                <a:gd name="T0" fmla="*/ 168 w 168"/>
                <a:gd name="T1" fmla="*/ 0 h 194"/>
                <a:gd name="T2" fmla="*/ 0 w 168"/>
                <a:gd name="T3" fmla="*/ 0 h 194"/>
                <a:gd name="T4" fmla="*/ 0 w 168"/>
                <a:gd name="T5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194">
                  <a:moveTo>
                    <a:pt x="168" y="0"/>
                  </a:moveTo>
                  <a:lnTo>
                    <a:pt x="0" y="0"/>
                  </a:lnTo>
                  <a:lnTo>
                    <a:pt x="0" y="194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439" name="Freeform 47"/>
            <p:cNvSpPr>
              <a:spLocks/>
            </p:cNvSpPr>
            <p:nvPr/>
          </p:nvSpPr>
          <p:spPr bwMode="auto">
            <a:xfrm>
              <a:off x="4150" y="3100"/>
              <a:ext cx="168" cy="194"/>
            </a:xfrm>
            <a:custGeom>
              <a:avLst/>
              <a:gdLst>
                <a:gd name="T0" fmla="*/ 168 w 168"/>
                <a:gd name="T1" fmla="*/ 0 h 194"/>
                <a:gd name="T2" fmla="*/ 0 w 168"/>
                <a:gd name="T3" fmla="*/ 0 h 194"/>
                <a:gd name="T4" fmla="*/ 0 w 168"/>
                <a:gd name="T5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194">
                  <a:moveTo>
                    <a:pt x="168" y="0"/>
                  </a:moveTo>
                  <a:lnTo>
                    <a:pt x="0" y="0"/>
                  </a:lnTo>
                  <a:lnTo>
                    <a:pt x="0" y="194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7433" name="Freeform 41"/>
          <p:cNvSpPr>
            <a:spLocks/>
          </p:cNvSpPr>
          <p:nvPr/>
        </p:nvSpPr>
        <p:spPr bwMode="auto">
          <a:xfrm>
            <a:off x="8820431" y="4154172"/>
            <a:ext cx="490219" cy="45720"/>
          </a:xfrm>
          <a:custGeom>
            <a:avLst/>
            <a:gdLst>
              <a:gd name="T0" fmla="*/ 0 w 193"/>
              <a:gd name="T1" fmla="*/ 24 h 24"/>
              <a:gd name="T2" fmla="*/ 193 w 193"/>
              <a:gd name="T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3" h="24">
                <a:moveTo>
                  <a:pt x="0" y="24"/>
                </a:moveTo>
                <a:lnTo>
                  <a:pt x="193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9290330" y="3914072"/>
            <a:ext cx="5161803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 = В</a:t>
            </a:r>
            <a:r>
              <a:rPr kumimoji="0" lang="ru-RU" sz="32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32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9310650" y="4659240"/>
            <a:ext cx="536820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 = А</a:t>
            </a:r>
            <a:r>
              <a:rPr kumimoji="0"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9906000" y="2154113"/>
            <a:ext cx="3789632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32"/>
              <p:cNvSpPr txBox="1">
                <a:spLocks noChangeArrowheads="1"/>
              </p:cNvSpPr>
              <p:nvPr/>
            </p:nvSpPr>
            <p:spPr bwMode="auto">
              <a:xfrm>
                <a:off x="9614973" y="5345135"/>
                <a:ext cx="4283778" cy="658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9144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37160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909763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546350" indent="-45720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0035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4607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9179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375150" indent="-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lvl="0" indent="0"/>
                <a:r>
                  <a:rPr kumimoji="0" lang="ru-RU" sz="3600" b="1" dirty="0" smtClean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 </a:t>
                </a:r>
                <a:r>
                  <a:rPr kumimoji="0" lang="ru-RU" sz="36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3)</a:t>
                </a:r>
                <a:r>
                  <a:rPr kumimoji="0" lang="ru-RU" sz="3600" b="1" dirty="0" smtClean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 ∠</a:t>
                </a:r>
                <a:r>
                  <a:rPr lang="ru-RU" sz="36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С </a:t>
                </a:r>
                <a:r>
                  <a:rPr kumimoji="0" lang="ru-RU" sz="36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kumimoji="0" lang="ru-RU" sz="3600" b="1" dirty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ru-RU" sz="36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kumimoji="0" lang="ru-RU" sz="3600" b="1" baseline="-25000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kumimoji="0" lang="ru-RU" sz="3600" b="1" dirty="0" smtClean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ru-RU" sz="36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ru-RU" sz="36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kumimoji="0" lang="ru-RU" sz="3600" b="1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14973" y="5345135"/>
                <a:ext cx="4283778" cy="658898"/>
              </a:xfrm>
              <a:prstGeom prst="rect">
                <a:avLst/>
              </a:prstGeom>
              <a:blipFill rotWithShape="1">
                <a:blip r:embed="rId3"/>
                <a:stretch>
                  <a:fillRect l="-1991" t="-12037" b="-342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10086530" y="2716898"/>
            <a:ext cx="3780207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АСВ и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3279141" y="6995605"/>
            <a:ext cx="92396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по  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СУС равенства треугольников </a:t>
            </a:r>
            <a:r>
              <a:rPr lang="ru-RU" sz="32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АСВ =</a:t>
            </a:r>
            <a:r>
              <a:rPr lang="ru-RU" sz="32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97665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9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7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5972E-6 4.01235E-6 L 0.27072 -0.00097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187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31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397"/>
                  </p:tgtEl>
                </p:cond>
              </p:nextCondLst>
            </p:seq>
          </p:childTnLst>
        </p:cTn>
      </p:par>
    </p:tnLst>
    <p:bldLst>
      <p:bldP spid="187441" grpId="0" animBg="1"/>
      <p:bldP spid="1874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12" name="Freeform 40"/>
          <p:cNvSpPr>
            <a:spLocks/>
          </p:cNvSpPr>
          <p:nvPr/>
        </p:nvSpPr>
        <p:spPr bwMode="auto">
          <a:xfrm>
            <a:off x="1146265" y="2052716"/>
            <a:ext cx="5461181" cy="5645033"/>
          </a:xfrm>
          <a:custGeom>
            <a:avLst/>
            <a:gdLst>
              <a:gd name="T0" fmla="*/ 0 w 2224"/>
              <a:gd name="T1" fmla="*/ 2008 h 2587"/>
              <a:gd name="T2" fmla="*/ 2224 w 2224"/>
              <a:gd name="T3" fmla="*/ 600 h 2587"/>
              <a:gd name="T4" fmla="*/ 1184 w 2224"/>
              <a:gd name="T5" fmla="*/ 0 h 2587"/>
              <a:gd name="T6" fmla="*/ 1059 w 2224"/>
              <a:gd name="T7" fmla="*/ 2587 h 2587"/>
              <a:gd name="T8" fmla="*/ 0 w 2224"/>
              <a:gd name="T9" fmla="*/ 2008 h 2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4" h="2587">
                <a:moveTo>
                  <a:pt x="0" y="2008"/>
                </a:moveTo>
                <a:lnTo>
                  <a:pt x="2224" y="600"/>
                </a:lnTo>
                <a:lnTo>
                  <a:pt x="1184" y="0"/>
                </a:lnTo>
                <a:lnTo>
                  <a:pt x="1059" y="2587"/>
                </a:lnTo>
                <a:lnTo>
                  <a:pt x="0" y="200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375" y="2001260"/>
            <a:ext cx="1835545" cy="714764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Проверка 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1899920" y="312420"/>
            <a:ext cx="2638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endParaRPr lang="ru-RU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316298" y="647362"/>
            <a:ext cx="13826354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На </a:t>
            </a: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рисунке отрезки А</a:t>
            </a:r>
            <a:r>
              <a:rPr lang="en-US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С</a:t>
            </a:r>
            <a:r>
              <a:rPr lang="en-US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являются диаметрами </a:t>
            </a:r>
          </a:p>
          <a:p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окружности. </a:t>
            </a:r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5391001" y="1403792"/>
            <a:ext cx="61197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Доказать: </a:t>
            </a:r>
            <a:r>
              <a:rPr lang="ru-RU" sz="40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</a:t>
            </a:r>
            <a:r>
              <a:rPr lang="en-US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ВОС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285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" y="7419976"/>
            <a:ext cx="1038859" cy="77914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2289" name="Text Box 17"/>
          <p:cNvSpPr txBox="1">
            <a:spLocks noChangeArrowheads="1"/>
          </p:cNvSpPr>
          <p:nvPr/>
        </p:nvSpPr>
        <p:spPr bwMode="auto">
          <a:xfrm>
            <a:off x="717006" y="618180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6556728" y="257184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3379854" y="754804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3517978" y="152627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310" name="Oval 38"/>
          <p:cNvSpPr>
            <a:spLocks noChangeArrowheads="1"/>
          </p:cNvSpPr>
          <p:nvPr/>
        </p:nvSpPr>
        <p:spPr bwMode="auto">
          <a:xfrm>
            <a:off x="592181" y="2052716"/>
            <a:ext cx="6494420" cy="5671186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2311" name="Oval 39"/>
          <p:cNvSpPr>
            <a:spLocks noChangeArrowheads="1"/>
          </p:cNvSpPr>
          <p:nvPr/>
        </p:nvSpPr>
        <p:spPr bwMode="auto">
          <a:xfrm>
            <a:off x="3789077" y="4845446"/>
            <a:ext cx="116840" cy="85726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2313" name="Freeform 41"/>
          <p:cNvSpPr>
            <a:spLocks/>
          </p:cNvSpPr>
          <p:nvPr/>
        </p:nvSpPr>
        <p:spPr bwMode="auto">
          <a:xfrm rot="10800000">
            <a:off x="3901618" y="2067116"/>
            <a:ext cx="2762249" cy="2808600"/>
          </a:xfrm>
          <a:custGeom>
            <a:avLst/>
            <a:gdLst>
              <a:gd name="T0" fmla="*/ 0 w 1120"/>
              <a:gd name="T1" fmla="*/ 704 h 1299"/>
              <a:gd name="T2" fmla="*/ 1120 w 1120"/>
              <a:gd name="T3" fmla="*/ 0 h 1299"/>
              <a:gd name="T4" fmla="*/ 1059 w 1120"/>
              <a:gd name="T5" fmla="*/ 1299 h 1299"/>
              <a:gd name="T6" fmla="*/ 0 w 1120"/>
              <a:gd name="T7" fmla="*/ 704 h 1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0" h="1299">
                <a:moveTo>
                  <a:pt x="0" y="704"/>
                </a:moveTo>
                <a:lnTo>
                  <a:pt x="1120" y="0"/>
                </a:lnTo>
                <a:lnTo>
                  <a:pt x="1059" y="1299"/>
                </a:lnTo>
                <a:lnTo>
                  <a:pt x="0" y="70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67000"/>
                </a:schemeClr>
              </a:gs>
              <a:gs pos="100000">
                <a:srgbClr val="FF99FF">
                  <a:alpha val="71001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2307" name="Group 35"/>
          <p:cNvGrpSpPr>
            <a:grpSpLocks/>
          </p:cNvGrpSpPr>
          <p:nvPr/>
        </p:nvGrpSpPr>
        <p:grpSpPr bwMode="auto">
          <a:xfrm rot="16036412" flipV="1">
            <a:off x="4025477" y="4252773"/>
            <a:ext cx="287654" cy="576581"/>
            <a:chOff x="1245" y="3168"/>
            <a:chExt cx="174" cy="222"/>
          </a:xfrm>
        </p:grpSpPr>
        <p:sp>
          <p:nvSpPr>
            <p:cNvPr id="182308" name="Freeform 36"/>
            <p:cNvSpPr>
              <a:spLocks/>
            </p:cNvSpPr>
            <p:nvPr/>
          </p:nvSpPr>
          <p:spPr bwMode="auto">
            <a:xfrm>
              <a:off x="1245" y="3204"/>
              <a:ext cx="144" cy="186"/>
            </a:xfrm>
            <a:custGeom>
              <a:avLst/>
              <a:gdLst>
                <a:gd name="T0" fmla="*/ 0 w 144"/>
                <a:gd name="T1" fmla="*/ 0 h 186"/>
                <a:gd name="T2" fmla="*/ 66 w 144"/>
                <a:gd name="T3" fmla="*/ 24 h 186"/>
                <a:gd name="T4" fmla="*/ 126 w 144"/>
                <a:gd name="T5" fmla="*/ 84 h 186"/>
                <a:gd name="T6" fmla="*/ 144 w 144"/>
                <a:gd name="T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86">
                  <a:moveTo>
                    <a:pt x="0" y="0"/>
                  </a:moveTo>
                  <a:cubicBezTo>
                    <a:pt x="11" y="4"/>
                    <a:pt x="45" y="10"/>
                    <a:pt x="66" y="24"/>
                  </a:cubicBezTo>
                  <a:cubicBezTo>
                    <a:pt x="87" y="38"/>
                    <a:pt x="113" y="57"/>
                    <a:pt x="126" y="84"/>
                  </a:cubicBezTo>
                  <a:cubicBezTo>
                    <a:pt x="139" y="111"/>
                    <a:pt x="140" y="165"/>
                    <a:pt x="144" y="186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309" name="Freeform 37"/>
            <p:cNvSpPr>
              <a:spLocks/>
            </p:cNvSpPr>
            <p:nvPr/>
          </p:nvSpPr>
          <p:spPr bwMode="auto">
            <a:xfrm>
              <a:off x="1245" y="3168"/>
              <a:ext cx="174" cy="222"/>
            </a:xfrm>
            <a:custGeom>
              <a:avLst/>
              <a:gdLst>
                <a:gd name="T0" fmla="*/ 0 w 174"/>
                <a:gd name="T1" fmla="*/ 0 h 222"/>
                <a:gd name="T2" fmla="*/ 84 w 174"/>
                <a:gd name="T3" fmla="*/ 30 h 222"/>
                <a:gd name="T4" fmla="*/ 156 w 174"/>
                <a:gd name="T5" fmla="*/ 108 h 222"/>
                <a:gd name="T6" fmla="*/ 174 w 174"/>
                <a:gd name="T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222">
                  <a:moveTo>
                    <a:pt x="0" y="0"/>
                  </a:moveTo>
                  <a:cubicBezTo>
                    <a:pt x="14" y="4"/>
                    <a:pt x="58" y="12"/>
                    <a:pt x="84" y="30"/>
                  </a:cubicBezTo>
                  <a:cubicBezTo>
                    <a:pt x="110" y="48"/>
                    <a:pt x="141" y="76"/>
                    <a:pt x="156" y="108"/>
                  </a:cubicBezTo>
                  <a:cubicBezTo>
                    <a:pt x="171" y="140"/>
                    <a:pt x="170" y="198"/>
                    <a:pt x="174" y="222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2317" name="Group 45"/>
          <p:cNvGrpSpPr>
            <a:grpSpLocks/>
          </p:cNvGrpSpPr>
          <p:nvPr/>
        </p:nvGrpSpPr>
        <p:grpSpPr bwMode="auto">
          <a:xfrm>
            <a:off x="2347226" y="3564964"/>
            <a:ext cx="3009901" cy="2851786"/>
            <a:chOff x="1746" y="1782"/>
            <a:chExt cx="1185" cy="1366"/>
          </a:xfrm>
        </p:grpSpPr>
        <p:sp>
          <p:nvSpPr>
            <p:cNvPr id="182300" name="Freeform 28"/>
            <p:cNvSpPr>
              <a:spLocks/>
            </p:cNvSpPr>
            <p:nvPr/>
          </p:nvSpPr>
          <p:spPr bwMode="auto">
            <a:xfrm>
              <a:off x="2830" y="2029"/>
              <a:ext cx="101" cy="141"/>
            </a:xfrm>
            <a:custGeom>
              <a:avLst/>
              <a:gdLst>
                <a:gd name="T0" fmla="*/ 0 w 101"/>
                <a:gd name="T1" fmla="*/ 0 h 141"/>
                <a:gd name="T2" fmla="*/ 101 w 101"/>
                <a:gd name="T3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1" h="141">
                  <a:moveTo>
                    <a:pt x="0" y="0"/>
                  </a:moveTo>
                  <a:lnTo>
                    <a:pt x="101" y="14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299" name="Freeform 27"/>
            <p:cNvSpPr>
              <a:spLocks/>
            </p:cNvSpPr>
            <p:nvPr/>
          </p:nvSpPr>
          <p:spPr bwMode="auto">
            <a:xfrm>
              <a:off x="2291" y="1782"/>
              <a:ext cx="167" cy="6"/>
            </a:xfrm>
            <a:custGeom>
              <a:avLst/>
              <a:gdLst>
                <a:gd name="T0" fmla="*/ 0 w 167"/>
                <a:gd name="T1" fmla="*/ 0 h 6"/>
                <a:gd name="T2" fmla="*/ 167 w 167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7" h="6">
                  <a:moveTo>
                    <a:pt x="0" y="0"/>
                  </a:moveTo>
                  <a:lnTo>
                    <a:pt x="167" y="6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314" name="Freeform 42"/>
            <p:cNvSpPr>
              <a:spLocks/>
            </p:cNvSpPr>
            <p:nvPr/>
          </p:nvSpPr>
          <p:spPr bwMode="auto">
            <a:xfrm>
              <a:off x="1746" y="2780"/>
              <a:ext cx="101" cy="141"/>
            </a:xfrm>
            <a:custGeom>
              <a:avLst/>
              <a:gdLst>
                <a:gd name="T0" fmla="*/ 0 w 101"/>
                <a:gd name="T1" fmla="*/ 0 h 141"/>
                <a:gd name="T2" fmla="*/ 101 w 101"/>
                <a:gd name="T3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1" h="141">
                  <a:moveTo>
                    <a:pt x="0" y="0"/>
                  </a:moveTo>
                  <a:lnTo>
                    <a:pt x="101" y="14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315" name="Freeform 43"/>
            <p:cNvSpPr>
              <a:spLocks/>
            </p:cNvSpPr>
            <p:nvPr/>
          </p:nvSpPr>
          <p:spPr bwMode="auto">
            <a:xfrm>
              <a:off x="2220" y="3142"/>
              <a:ext cx="167" cy="6"/>
            </a:xfrm>
            <a:custGeom>
              <a:avLst/>
              <a:gdLst>
                <a:gd name="T0" fmla="*/ 0 w 167"/>
                <a:gd name="T1" fmla="*/ 0 h 6"/>
                <a:gd name="T2" fmla="*/ 167 w 167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7" h="6">
                  <a:moveTo>
                    <a:pt x="0" y="0"/>
                  </a:moveTo>
                  <a:lnTo>
                    <a:pt x="167" y="6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2316" name="Text Box 44"/>
          <p:cNvSpPr txBox="1">
            <a:spLocks noChangeArrowheads="1"/>
          </p:cNvSpPr>
          <p:nvPr/>
        </p:nvSpPr>
        <p:spPr bwMode="auto">
          <a:xfrm>
            <a:off x="3898341" y="4661484"/>
            <a:ext cx="856984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2304" name="Group 32"/>
          <p:cNvGrpSpPr>
            <a:grpSpLocks/>
          </p:cNvGrpSpPr>
          <p:nvPr/>
        </p:nvGrpSpPr>
        <p:grpSpPr bwMode="auto">
          <a:xfrm rot="9675975">
            <a:off x="3440785" y="5117904"/>
            <a:ext cx="421640" cy="352424"/>
            <a:chOff x="1245" y="3168"/>
            <a:chExt cx="174" cy="222"/>
          </a:xfrm>
        </p:grpSpPr>
        <p:sp>
          <p:nvSpPr>
            <p:cNvPr id="182305" name="Freeform 33"/>
            <p:cNvSpPr>
              <a:spLocks/>
            </p:cNvSpPr>
            <p:nvPr/>
          </p:nvSpPr>
          <p:spPr bwMode="auto">
            <a:xfrm>
              <a:off x="1245" y="3204"/>
              <a:ext cx="144" cy="186"/>
            </a:xfrm>
            <a:custGeom>
              <a:avLst/>
              <a:gdLst>
                <a:gd name="T0" fmla="*/ 0 w 144"/>
                <a:gd name="T1" fmla="*/ 0 h 186"/>
                <a:gd name="T2" fmla="*/ 66 w 144"/>
                <a:gd name="T3" fmla="*/ 24 h 186"/>
                <a:gd name="T4" fmla="*/ 126 w 144"/>
                <a:gd name="T5" fmla="*/ 84 h 186"/>
                <a:gd name="T6" fmla="*/ 144 w 144"/>
                <a:gd name="T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86">
                  <a:moveTo>
                    <a:pt x="0" y="0"/>
                  </a:moveTo>
                  <a:cubicBezTo>
                    <a:pt x="11" y="4"/>
                    <a:pt x="45" y="10"/>
                    <a:pt x="66" y="24"/>
                  </a:cubicBezTo>
                  <a:cubicBezTo>
                    <a:pt x="87" y="38"/>
                    <a:pt x="113" y="57"/>
                    <a:pt x="126" y="84"/>
                  </a:cubicBezTo>
                  <a:cubicBezTo>
                    <a:pt x="139" y="111"/>
                    <a:pt x="140" y="165"/>
                    <a:pt x="144" y="186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306" name="Freeform 34"/>
            <p:cNvSpPr>
              <a:spLocks/>
            </p:cNvSpPr>
            <p:nvPr/>
          </p:nvSpPr>
          <p:spPr bwMode="auto">
            <a:xfrm>
              <a:off x="1245" y="3168"/>
              <a:ext cx="174" cy="222"/>
            </a:xfrm>
            <a:custGeom>
              <a:avLst/>
              <a:gdLst>
                <a:gd name="T0" fmla="*/ 0 w 174"/>
                <a:gd name="T1" fmla="*/ 0 h 222"/>
                <a:gd name="T2" fmla="*/ 84 w 174"/>
                <a:gd name="T3" fmla="*/ 30 h 222"/>
                <a:gd name="T4" fmla="*/ 156 w 174"/>
                <a:gd name="T5" fmla="*/ 108 h 222"/>
                <a:gd name="T6" fmla="*/ 174 w 174"/>
                <a:gd name="T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222">
                  <a:moveTo>
                    <a:pt x="0" y="0"/>
                  </a:moveTo>
                  <a:cubicBezTo>
                    <a:pt x="14" y="4"/>
                    <a:pt x="58" y="12"/>
                    <a:pt x="84" y="30"/>
                  </a:cubicBezTo>
                  <a:cubicBezTo>
                    <a:pt x="110" y="48"/>
                    <a:pt x="141" y="76"/>
                    <a:pt x="156" y="108"/>
                  </a:cubicBezTo>
                  <a:cubicBezTo>
                    <a:pt x="171" y="140"/>
                    <a:pt x="170" y="198"/>
                    <a:pt x="174" y="222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sz="40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593384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7852491" y="3564347"/>
            <a:ext cx="5932463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=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ОВ, так как радиусы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852491" y="4420067"/>
            <a:ext cx="6067692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ОС, так как радиусы 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9603491" y="2091684"/>
            <a:ext cx="3789632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7873779" y="5156076"/>
            <a:ext cx="64977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ВОС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так как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они </a:t>
            </a:r>
          </a:p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вертикальные 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7657798" y="2830700"/>
            <a:ext cx="6198433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ВОС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6324600" y="6609219"/>
            <a:ext cx="92396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по 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СУС равенства треугольников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ВОС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4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2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2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8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8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2000" fill="hold"/>
                                        <p:tgtEl>
                                          <p:spTgt spid="182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5417E-6 8.02469E-7 L -0.19043 0.344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2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27" y="17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75"/>
                  </p:tgtEl>
                </p:cond>
              </p:nextCondLst>
            </p:seq>
          </p:childTnLst>
        </p:cTn>
      </p:par>
    </p:tnLst>
    <p:bldLst>
      <p:bldP spid="182313" grpId="0" animBg="1"/>
      <p:bldP spid="182313" grpId="1" animBg="1"/>
      <p:bldP spid="18231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73535" y="421640"/>
            <a:ext cx="13997941" cy="39021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4000" b="1" i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признак</a:t>
            </a:r>
            <a:r>
              <a:rPr lang="ru-RU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равенства треугольников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стороне и прилежащие к </a:t>
            </a:r>
            <a:r>
              <a:rPr lang="uk-UA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ней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углы</a:t>
            </a:r>
            <a:r>
              <a:rPr lang="uk-U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(УСУ)    </a:t>
            </a:r>
            <a:endParaRPr lang="uk-UA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lang="uk-UA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сторона и прилежащие к ней углы одного 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треугольника равны </a:t>
            </a:r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стороне и 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прилежащим 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 ней </a:t>
            </a:r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углам другого 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треугольника, </a:t>
            </a:r>
          </a:p>
          <a:p>
            <a:pPr algn="ctr" eaLnBrk="1" hangingPunct="1">
              <a:defRPr/>
            </a:pPr>
            <a:r>
              <a:rPr lang="uk-UA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такие 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треугольники равны</a:t>
            </a:r>
            <a:endParaRPr lang="ru-RU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977902" y="5324476"/>
            <a:ext cx="5877560" cy="2419350"/>
          </a:xfrm>
          <a:custGeom>
            <a:avLst/>
            <a:gdLst>
              <a:gd name="T0" fmla="*/ 0 w 2540"/>
              <a:gd name="T1" fmla="*/ 2147483646 h 1451"/>
              <a:gd name="T2" fmla="*/ 2147483646 w 2540"/>
              <a:gd name="T3" fmla="*/ 2147483646 h 1451"/>
              <a:gd name="T4" fmla="*/ 2147483646 w 2540"/>
              <a:gd name="T5" fmla="*/ 0 h 1451"/>
              <a:gd name="T6" fmla="*/ 0 w 2540"/>
              <a:gd name="T7" fmla="*/ 2147483646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2540"/>
              <a:gd name="T13" fmla="*/ 0 h 1451"/>
              <a:gd name="T14" fmla="*/ 2540 w 2540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0" h="1451">
                <a:moveTo>
                  <a:pt x="0" y="1406"/>
                </a:moveTo>
                <a:lnTo>
                  <a:pt x="2540" y="1451"/>
                </a:lnTo>
                <a:lnTo>
                  <a:pt x="771" y="0"/>
                </a:lnTo>
                <a:lnTo>
                  <a:pt x="0" y="14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Freeform 10"/>
          <p:cNvSpPr>
            <a:spLocks/>
          </p:cNvSpPr>
          <p:nvPr/>
        </p:nvSpPr>
        <p:spPr bwMode="auto">
          <a:xfrm>
            <a:off x="7546342" y="4806316"/>
            <a:ext cx="5877560" cy="2419350"/>
          </a:xfrm>
          <a:custGeom>
            <a:avLst/>
            <a:gdLst>
              <a:gd name="T0" fmla="*/ 0 w 2540"/>
              <a:gd name="T1" fmla="*/ 2147483646 h 1451"/>
              <a:gd name="T2" fmla="*/ 2147483646 w 2540"/>
              <a:gd name="T3" fmla="*/ 2147483646 h 1451"/>
              <a:gd name="T4" fmla="*/ 2147483646 w 2540"/>
              <a:gd name="T5" fmla="*/ 0 h 1451"/>
              <a:gd name="T6" fmla="*/ 0 w 2540"/>
              <a:gd name="T7" fmla="*/ 2147483646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2540"/>
              <a:gd name="T13" fmla="*/ 0 h 1451"/>
              <a:gd name="T14" fmla="*/ 2540 w 2540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0" h="1451">
                <a:moveTo>
                  <a:pt x="0" y="1406"/>
                </a:moveTo>
                <a:lnTo>
                  <a:pt x="2540" y="1451"/>
                </a:lnTo>
                <a:lnTo>
                  <a:pt x="771" y="0"/>
                </a:lnTo>
                <a:lnTo>
                  <a:pt x="0" y="14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13421361" y="7052310"/>
            <a:ext cx="824846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287022" y="739902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2476502" y="472059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6855462" y="731139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6855461" y="6534150"/>
            <a:ext cx="824846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baseline="-25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9273541" y="4373880"/>
            <a:ext cx="824846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baseline="-25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Freeform 17"/>
          <p:cNvSpPr>
            <a:spLocks/>
          </p:cNvSpPr>
          <p:nvPr/>
        </p:nvSpPr>
        <p:spPr bwMode="auto">
          <a:xfrm>
            <a:off x="3495040" y="7484746"/>
            <a:ext cx="134621" cy="504824"/>
          </a:xfrm>
          <a:custGeom>
            <a:avLst/>
            <a:gdLst>
              <a:gd name="T0" fmla="*/ 0 w 53"/>
              <a:gd name="T1" fmla="*/ 0 h 265"/>
              <a:gd name="T2" fmla="*/ 2147483646 w 53"/>
              <a:gd name="T3" fmla="*/ 2147483646 h 265"/>
              <a:gd name="T4" fmla="*/ 0 60000 65536"/>
              <a:gd name="T5" fmla="*/ 0 60000 65536"/>
              <a:gd name="T6" fmla="*/ 0 w 53"/>
              <a:gd name="T7" fmla="*/ 0 h 265"/>
              <a:gd name="T8" fmla="*/ 53 w 53"/>
              <a:gd name="T9" fmla="*/ 265 h 2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" h="265">
                <a:moveTo>
                  <a:pt x="0" y="0"/>
                </a:moveTo>
                <a:lnTo>
                  <a:pt x="53" y="265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Freeform 18"/>
          <p:cNvSpPr>
            <a:spLocks/>
          </p:cNvSpPr>
          <p:nvPr/>
        </p:nvSpPr>
        <p:spPr bwMode="auto">
          <a:xfrm>
            <a:off x="10426702" y="6966586"/>
            <a:ext cx="134619" cy="504824"/>
          </a:xfrm>
          <a:custGeom>
            <a:avLst/>
            <a:gdLst>
              <a:gd name="T0" fmla="*/ 0 w 53"/>
              <a:gd name="T1" fmla="*/ 0 h 265"/>
              <a:gd name="T2" fmla="*/ 2147483646 w 53"/>
              <a:gd name="T3" fmla="*/ 2147483646 h 265"/>
              <a:gd name="T4" fmla="*/ 0 60000 65536"/>
              <a:gd name="T5" fmla="*/ 0 60000 65536"/>
              <a:gd name="T6" fmla="*/ 0 w 53"/>
              <a:gd name="T7" fmla="*/ 0 h 265"/>
              <a:gd name="T8" fmla="*/ 53 w 53"/>
              <a:gd name="T9" fmla="*/ 265 h 2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" h="265">
                <a:moveTo>
                  <a:pt x="0" y="0"/>
                </a:moveTo>
                <a:lnTo>
                  <a:pt x="53" y="265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Freeform 19"/>
          <p:cNvSpPr>
            <a:spLocks/>
          </p:cNvSpPr>
          <p:nvPr/>
        </p:nvSpPr>
        <p:spPr bwMode="auto">
          <a:xfrm>
            <a:off x="1323341" y="7225666"/>
            <a:ext cx="345440" cy="432434"/>
          </a:xfrm>
          <a:custGeom>
            <a:avLst/>
            <a:gdLst>
              <a:gd name="T0" fmla="*/ 0 w 136"/>
              <a:gd name="T1" fmla="*/ 0 h 227"/>
              <a:gd name="T2" fmla="*/ 2147483646 w 136"/>
              <a:gd name="T3" fmla="*/ 2147483646 h 227"/>
              <a:gd name="T4" fmla="*/ 2147483646 w 136"/>
              <a:gd name="T5" fmla="*/ 2147483646 h 227"/>
              <a:gd name="T6" fmla="*/ 0 60000 65536"/>
              <a:gd name="T7" fmla="*/ 0 60000 65536"/>
              <a:gd name="T8" fmla="*/ 0 60000 65536"/>
              <a:gd name="T9" fmla="*/ 0 w 136"/>
              <a:gd name="T10" fmla="*/ 0 h 227"/>
              <a:gd name="T11" fmla="*/ 136 w 13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27">
                <a:moveTo>
                  <a:pt x="0" y="0"/>
                </a:moveTo>
                <a:cubicBezTo>
                  <a:pt x="17" y="13"/>
                  <a:pt x="80" y="41"/>
                  <a:pt x="103" y="79"/>
                </a:cubicBezTo>
                <a:cubicBezTo>
                  <a:pt x="126" y="117"/>
                  <a:pt x="129" y="196"/>
                  <a:pt x="136" y="227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50" name="Freeform 20"/>
          <p:cNvSpPr>
            <a:spLocks/>
          </p:cNvSpPr>
          <p:nvPr/>
        </p:nvSpPr>
        <p:spPr bwMode="auto">
          <a:xfrm>
            <a:off x="7891781" y="6707506"/>
            <a:ext cx="345440" cy="432434"/>
          </a:xfrm>
          <a:custGeom>
            <a:avLst/>
            <a:gdLst>
              <a:gd name="T0" fmla="*/ 0 w 136"/>
              <a:gd name="T1" fmla="*/ 0 h 227"/>
              <a:gd name="T2" fmla="*/ 2147483646 w 136"/>
              <a:gd name="T3" fmla="*/ 2147483646 h 227"/>
              <a:gd name="T4" fmla="*/ 2147483646 w 136"/>
              <a:gd name="T5" fmla="*/ 2147483646 h 227"/>
              <a:gd name="T6" fmla="*/ 0 60000 65536"/>
              <a:gd name="T7" fmla="*/ 0 60000 65536"/>
              <a:gd name="T8" fmla="*/ 0 60000 65536"/>
              <a:gd name="T9" fmla="*/ 0 w 136"/>
              <a:gd name="T10" fmla="*/ 0 h 227"/>
              <a:gd name="T11" fmla="*/ 136 w 13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27">
                <a:moveTo>
                  <a:pt x="0" y="0"/>
                </a:moveTo>
                <a:cubicBezTo>
                  <a:pt x="17" y="13"/>
                  <a:pt x="80" y="41"/>
                  <a:pt x="103" y="79"/>
                </a:cubicBezTo>
                <a:cubicBezTo>
                  <a:pt x="126" y="117"/>
                  <a:pt x="129" y="196"/>
                  <a:pt x="136" y="227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51" name="Group 23"/>
          <p:cNvGrpSpPr>
            <a:grpSpLocks/>
          </p:cNvGrpSpPr>
          <p:nvPr/>
        </p:nvGrpSpPr>
        <p:grpSpPr bwMode="auto">
          <a:xfrm>
            <a:off x="5854701" y="7311391"/>
            <a:ext cx="386080" cy="430530"/>
            <a:chOff x="2305" y="3838"/>
            <a:chExt cx="152" cy="226"/>
          </a:xfrm>
        </p:grpSpPr>
        <p:sp>
          <p:nvSpPr>
            <p:cNvPr id="18455" name="Freeform 21"/>
            <p:cNvSpPr>
              <a:spLocks/>
            </p:cNvSpPr>
            <p:nvPr/>
          </p:nvSpPr>
          <p:spPr bwMode="auto">
            <a:xfrm>
              <a:off x="2305" y="3838"/>
              <a:ext cx="121" cy="226"/>
            </a:xfrm>
            <a:custGeom>
              <a:avLst/>
              <a:gdLst>
                <a:gd name="T0" fmla="*/ 121 w 121"/>
                <a:gd name="T1" fmla="*/ 0 h 226"/>
                <a:gd name="T2" fmla="*/ 18 w 121"/>
                <a:gd name="T3" fmla="*/ 79 h 226"/>
                <a:gd name="T4" fmla="*/ 15 w 121"/>
                <a:gd name="T5" fmla="*/ 226 h 226"/>
                <a:gd name="T6" fmla="*/ 0 60000 65536"/>
                <a:gd name="T7" fmla="*/ 0 60000 65536"/>
                <a:gd name="T8" fmla="*/ 0 60000 65536"/>
                <a:gd name="T9" fmla="*/ 0 w 121"/>
                <a:gd name="T10" fmla="*/ 0 h 226"/>
                <a:gd name="T11" fmla="*/ 121 w 121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226">
                  <a:moveTo>
                    <a:pt x="121" y="0"/>
                  </a:moveTo>
                  <a:cubicBezTo>
                    <a:pt x="104" y="13"/>
                    <a:pt x="36" y="42"/>
                    <a:pt x="18" y="79"/>
                  </a:cubicBezTo>
                  <a:cubicBezTo>
                    <a:pt x="0" y="116"/>
                    <a:pt x="16" y="196"/>
                    <a:pt x="15" y="226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6" name="Freeform 22"/>
            <p:cNvSpPr>
              <a:spLocks/>
            </p:cNvSpPr>
            <p:nvPr/>
          </p:nvSpPr>
          <p:spPr bwMode="auto">
            <a:xfrm>
              <a:off x="2342" y="3884"/>
              <a:ext cx="115" cy="178"/>
            </a:xfrm>
            <a:custGeom>
              <a:avLst/>
              <a:gdLst>
                <a:gd name="T0" fmla="*/ 115 w 115"/>
                <a:gd name="T1" fmla="*/ 0 h 178"/>
                <a:gd name="T2" fmla="*/ 16 w 115"/>
                <a:gd name="T3" fmla="*/ 58 h 178"/>
                <a:gd name="T4" fmla="*/ 16 w 115"/>
                <a:gd name="T5" fmla="*/ 178 h 178"/>
                <a:gd name="T6" fmla="*/ 0 60000 65536"/>
                <a:gd name="T7" fmla="*/ 0 60000 65536"/>
                <a:gd name="T8" fmla="*/ 0 60000 65536"/>
                <a:gd name="T9" fmla="*/ 0 w 115"/>
                <a:gd name="T10" fmla="*/ 0 h 178"/>
                <a:gd name="T11" fmla="*/ 115 w 11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" h="178">
                  <a:moveTo>
                    <a:pt x="115" y="0"/>
                  </a:moveTo>
                  <a:cubicBezTo>
                    <a:pt x="99" y="10"/>
                    <a:pt x="32" y="28"/>
                    <a:pt x="16" y="58"/>
                  </a:cubicBezTo>
                  <a:cubicBezTo>
                    <a:pt x="0" y="88"/>
                    <a:pt x="16" y="153"/>
                    <a:pt x="16" y="178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452" name="Group 25"/>
          <p:cNvGrpSpPr>
            <a:grpSpLocks/>
          </p:cNvGrpSpPr>
          <p:nvPr/>
        </p:nvGrpSpPr>
        <p:grpSpPr bwMode="auto">
          <a:xfrm>
            <a:off x="12458701" y="6793231"/>
            <a:ext cx="386080" cy="430530"/>
            <a:chOff x="2305" y="3838"/>
            <a:chExt cx="152" cy="226"/>
          </a:xfrm>
        </p:grpSpPr>
        <p:sp>
          <p:nvSpPr>
            <p:cNvPr id="18453" name="Freeform 26"/>
            <p:cNvSpPr>
              <a:spLocks/>
            </p:cNvSpPr>
            <p:nvPr/>
          </p:nvSpPr>
          <p:spPr bwMode="auto">
            <a:xfrm>
              <a:off x="2305" y="3838"/>
              <a:ext cx="121" cy="226"/>
            </a:xfrm>
            <a:custGeom>
              <a:avLst/>
              <a:gdLst>
                <a:gd name="T0" fmla="*/ 121 w 121"/>
                <a:gd name="T1" fmla="*/ 0 h 226"/>
                <a:gd name="T2" fmla="*/ 18 w 121"/>
                <a:gd name="T3" fmla="*/ 79 h 226"/>
                <a:gd name="T4" fmla="*/ 15 w 121"/>
                <a:gd name="T5" fmla="*/ 226 h 226"/>
                <a:gd name="T6" fmla="*/ 0 60000 65536"/>
                <a:gd name="T7" fmla="*/ 0 60000 65536"/>
                <a:gd name="T8" fmla="*/ 0 60000 65536"/>
                <a:gd name="T9" fmla="*/ 0 w 121"/>
                <a:gd name="T10" fmla="*/ 0 h 226"/>
                <a:gd name="T11" fmla="*/ 121 w 121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226">
                  <a:moveTo>
                    <a:pt x="121" y="0"/>
                  </a:moveTo>
                  <a:cubicBezTo>
                    <a:pt x="104" y="13"/>
                    <a:pt x="36" y="42"/>
                    <a:pt x="18" y="79"/>
                  </a:cubicBezTo>
                  <a:cubicBezTo>
                    <a:pt x="0" y="116"/>
                    <a:pt x="16" y="196"/>
                    <a:pt x="15" y="226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4" name="Freeform 27"/>
            <p:cNvSpPr>
              <a:spLocks/>
            </p:cNvSpPr>
            <p:nvPr/>
          </p:nvSpPr>
          <p:spPr bwMode="auto">
            <a:xfrm>
              <a:off x="2342" y="3884"/>
              <a:ext cx="115" cy="178"/>
            </a:xfrm>
            <a:custGeom>
              <a:avLst/>
              <a:gdLst>
                <a:gd name="T0" fmla="*/ 115 w 115"/>
                <a:gd name="T1" fmla="*/ 0 h 178"/>
                <a:gd name="T2" fmla="*/ 16 w 115"/>
                <a:gd name="T3" fmla="*/ 58 h 178"/>
                <a:gd name="T4" fmla="*/ 16 w 115"/>
                <a:gd name="T5" fmla="*/ 178 h 178"/>
                <a:gd name="T6" fmla="*/ 0 60000 65536"/>
                <a:gd name="T7" fmla="*/ 0 60000 65536"/>
                <a:gd name="T8" fmla="*/ 0 60000 65536"/>
                <a:gd name="T9" fmla="*/ 0 w 115"/>
                <a:gd name="T10" fmla="*/ 0 h 178"/>
                <a:gd name="T11" fmla="*/ 115 w 11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" h="178">
                  <a:moveTo>
                    <a:pt x="115" y="0"/>
                  </a:moveTo>
                  <a:cubicBezTo>
                    <a:pt x="99" y="10"/>
                    <a:pt x="32" y="28"/>
                    <a:pt x="16" y="58"/>
                  </a:cubicBezTo>
                  <a:cubicBezTo>
                    <a:pt x="0" y="88"/>
                    <a:pt x="16" y="153"/>
                    <a:pt x="16" y="178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407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00"/>
    </mc:Choice>
    <mc:Fallback xmlns="">
      <p:transition spd="slow" advTm="69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33"/>
          <p:cNvSpPr>
            <a:spLocks noChangeArrowheads="1"/>
          </p:cNvSpPr>
          <p:nvPr/>
        </p:nvSpPr>
        <p:spPr bwMode="auto">
          <a:xfrm>
            <a:off x="4942895" y="4805363"/>
            <a:ext cx="4262120" cy="2333626"/>
          </a:xfrm>
          <a:prstGeom prst="triangle">
            <a:avLst>
              <a:gd name="adj" fmla="val 51551"/>
            </a:avLst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1A0A5E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 flipH="1">
            <a:off x="4942894" y="4805363"/>
            <a:ext cx="2186941" cy="2333626"/>
          </a:xfrm>
          <a:prstGeom prst="line">
            <a:avLst/>
          </a:prstGeom>
          <a:noFill/>
          <a:ln w="57150">
            <a:solidFill>
              <a:srgbClr val="1A0A5E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795075" y="2386013"/>
            <a:ext cx="8409939" cy="4752976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1A0A5E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795076" y="4805363"/>
            <a:ext cx="4147819" cy="2333626"/>
          </a:xfrm>
          <a:prstGeom prst="triangle">
            <a:avLst>
              <a:gd name="adj" fmla="val 49968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1A0A5E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9989" name="AutoShape 5"/>
          <p:cNvSpPr>
            <a:spLocks noChangeArrowheads="1"/>
          </p:cNvSpPr>
          <p:nvPr/>
        </p:nvSpPr>
        <p:spPr bwMode="auto">
          <a:xfrm>
            <a:off x="4941625" y="4800184"/>
            <a:ext cx="4263389" cy="2334580"/>
          </a:xfrm>
          <a:prstGeom prst="triangle">
            <a:avLst>
              <a:gd name="adj" fmla="val 51551"/>
            </a:avLst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1A0A5E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4826055" y="7053263"/>
            <a:ext cx="231141" cy="173356"/>
          </a:xfrm>
          <a:prstGeom prst="flowChartConnector">
            <a:avLst/>
          </a:prstGeom>
          <a:solidFill>
            <a:srgbClr val="000000"/>
          </a:solidFill>
          <a:ln w="3175">
            <a:solidFill>
              <a:srgbClr val="1A0A5E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 rot="-5147272">
            <a:off x="2773418" y="4919981"/>
            <a:ext cx="173356" cy="46228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rgbClr val="1A0A5E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 rot="-5400000">
            <a:off x="7044427" y="4921252"/>
            <a:ext cx="173356" cy="459739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rgbClr val="1A0A5E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831395" y="5755959"/>
            <a:ext cx="345440" cy="173354"/>
          </a:xfrm>
          <a:prstGeom prst="line">
            <a:avLst/>
          </a:prstGeom>
          <a:noFill/>
          <a:ln w="57150">
            <a:solidFill>
              <a:srgbClr val="1A0A5E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7820716" y="5755959"/>
            <a:ext cx="462280" cy="259080"/>
          </a:xfrm>
          <a:prstGeom prst="line">
            <a:avLst/>
          </a:prstGeom>
          <a:noFill/>
          <a:ln w="57150">
            <a:solidFill>
              <a:srgbClr val="1A0A5E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703037" y="7079616"/>
            <a:ext cx="59401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 dirty="0">
                <a:latin typeface="Arial" pitchFamily="34" charset="0"/>
                <a:cs typeface="Arial" pitchFamily="34" charset="0"/>
              </a:rPr>
              <a:t>D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9040998" y="7079616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18495" y="6965633"/>
            <a:ext cx="577984" cy="655118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171495" y="2126933"/>
            <a:ext cx="577984" cy="655118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291134" y="4287203"/>
            <a:ext cx="598823" cy="655118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129835" y="4287203"/>
            <a:ext cx="529894" cy="655118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70007" name="AutoShape 23"/>
          <p:cNvSpPr>
            <a:spLocks noChangeArrowheads="1"/>
          </p:cNvSpPr>
          <p:nvPr/>
        </p:nvSpPr>
        <p:spPr bwMode="auto">
          <a:xfrm rot="1716784">
            <a:off x="8635720" y="6787625"/>
            <a:ext cx="198131" cy="324702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3175">
            <a:solidFill>
              <a:srgbClr val="1A0A5E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008" name="AutoShape 24"/>
          <p:cNvSpPr>
            <a:spLocks noChangeArrowheads="1"/>
          </p:cNvSpPr>
          <p:nvPr/>
        </p:nvSpPr>
        <p:spPr bwMode="auto">
          <a:xfrm rot="8631657">
            <a:off x="1143011" y="6793369"/>
            <a:ext cx="217243" cy="312585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3175">
            <a:solidFill>
              <a:srgbClr val="1A0A5E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4" name="Freeform 25"/>
          <p:cNvSpPr>
            <a:spLocks/>
          </p:cNvSpPr>
          <p:nvPr/>
        </p:nvSpPr>
        <p:spPr bwMode="auto">
          <a:xfrm>
            <a:off x="2636575" y="4978719"/>
            <a:ext cx="462280" cy="85724"/>
          </a:xfrm>
          <a:custGeom>
            <a:avLst/>
            <a:gdLst>
              <a:gd name="T0" fmla="*/ 0 w 182"/>
              <a:gd name="T1" fmla="*/ 0 h 45"/>
              <a:gd name="T2" fmla="*/ 2147483646 w 182"/>
              <a:gd name="T3" fmla="*/ 2147483646 h 45"/>
              <a:gd name="T4" fmla="*/ 2147483646 w 182"/>
              <a:gd name="T5" fmla="*/ 0 h 45"/>
              <a:gd name="T6" fmla="*/ 0 60000 65536"/>
              <a:gd name="T7" fmla="*/ 0 60000 65536"/>
              <a:gd name="T8" fmla="*/ 0 60000 65536"/>
              <a:gd name="T9" fmla="*/ 0 w 182"/>
              <a:gd name="T10" fmla="*/ 0 h 45"/>
              <a:gd name="T11" fmla="*/ 182 w 182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5">
                <a:moveTo>
                  <a:pt x="0" y="0"/>
                </a:moveTo>
                <a:cubicBezTo>
                  <a:pt x="30" y="22"/>
                  <a:pt x="61" y="45"/>
                  <a:pt x="91" y="45"/>
                </a:cubicBezTo>
                <a:cubicBezTo>
                  <a:pt x="121" y="45"/>
                  <a:pt x="167" y="7"/>
                  <a:pt x="182" y="0"/>
                </a:cubicBezTo>
              </a:path>
            </a:pathLst>
          </a:custGeom>
          <a:noFill/>
          <a:ln w="57150">
            <a:solidFill>
              <a:srgbClr val="1A0A5E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5" name="Freeform 26"/>
          <p:cNvSpPr>
            <a:spLocks/>
          </p:cNvSpPr>
          <p:nvPr/>
        </p:nvSpPr>
        <p:spPr bwMode="auto">
          <a:xfrm>
            <a:off x="6901236" y="4978719"/>
            <a:ext cx="459739" cy="85724"/>
          </a:xfrm>
          <a:custGeom>
            <a:avLst/>
            <a:gdLst>
              <a:gd name="T0" fmla="*/ 0 w 182"/>
              <a:gd name="T1" fmla="*/ 0 h 45"/>
              <a:gd name="T2" fmla="*/ 2147483646 w 182"/>
              <a:gd name="T3" fmla="*/ 2147483646 h 45"/>
              <a:gd name="T4" fmla="*/ 2147483646 w 182"/>
              <a:gd name="T5" fmla="*/ 0 h 45"/>
              <a:gd name="T6" fmla="*/ 0 60000 65536"/>
              <a:gd name="T7" fmla="*/ 0 60000 65536"/>
              <a:gd name="T8" fmla="*/ 0 60000 65536"/>
              <a:gd name="T9" fmla="*/ 0 w 182"/>
              <a:gd name="T10" fmla="*/ 0 h 45"/>
              <a:gd name="T11" fmla="*/ 182 w 182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5">
                <a:moveTo>
                  <a:pt x="0" y="0"/>
                </a:moveTo>
                <a:cubicBezTo>
                  <a:pt x="30" y="22"/>
                  <a:pt x="61" y="45"/>
                  <a:pt x="91" y="45"/>
                </a:cubicBezTo>
                <a:cubicBezTo>
                  <a:pt x="121" y="45"/>
                  <a:pt x="167" y="7"/>
                  <a:pt x="182" y="0"/>
                </a:cubicBezTo>
              </a:path>
            </a:pathLst>
          </a:custGeom>
          <a:noFill/>
          <a:ln w="57150">
            <a:solidFill>
              <a:srgbClr val="1A0A5E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0011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14558" y="2916772"/>
            <a:ext cx="2532379" cy="777240"/>
          </a:xfrm>
          <a:prstGeom prst="actionButtonBlank">
            <a:avLst/>
          </a:prstGeom>
          <a:gradFill rotWithShape="1">
            <a:gsLst>
              <a:gs pos="0">
                <a:srgbClr val="00CC00"/>
              </a:gs>
              <a:gs pos="50000">
                <a:schemeClr val="bg1"/>
              </a:gs>
              <a:gs pos="100000">
                <a:srgbClr val="00CC00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pPr algn="ctr" eaLnBrk="1" hangingPunct="1">
              <a:defRPr/>
            </a:pPr>
            <a:r>
              <a:rPr lang="uk-UA" sz="32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Подсказка</a:t>
            </a:r>
          </a:p>
        </p:txBody>
      </p:sp>
      <p:sp>
        <p:nvSpPr>
          <p:cNvPr id="170012" name="Text Box 28"/>
          <p:cNvSpPr txBox="1">
            <a:spLocks noChangeArrowheads="1"/>
          </p:cNvSpPr>
          <p:nvPr/>
        </p:nvSpPr>
        <p:spPr bwMode="auto">
          <a:xfrm>
            <a:off x="612142" y="1506856"/>
            <a:ext cx="1352268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 dirty="0">
                <a:latin typeface="Arial" pitchFamily="34" charset="0"/>
                <a:cs typeface="Arial" pitchFamily="34" charset="0"/>
              </a:rPr>
              <a:t>Вспомните, свойство углов в равнобедренном треугольнике</a:t>
            </a:r>
            <a:endParaRPr lang="uk-UA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8" name="Text Box 29"/>
          <p:cNvSpPr txBox="1">
            <a:spLocks noChangeArrowheads="1"/>
          </p:cNvSpPr>
          <p:nvPr/>
        </p:nvSpPr>
        <p:spPr bwMode="auto">
          <a:xfrm>
            <a:off x="367716" y="500491"/>
            <a:ext cx="5708619" cy="11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 dirty="0">
                <a:latin typeface="Arial" pitchFamily="34" charset="0"/>
                <a:cs typeface="Arial" pitchFamily="34" charset="0"/>
              </a:rPr>
              <a:t>∆АВС </a:t>
            </a:r>
            <a:r>
              <a:rPr lang="uk-UA" sz="3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3400" b="1" dirty="0" err="1">
                <a:latin typeface="Arial" pitchFamily="34" charset="0"/>
                <a:cs typeface="Arial" pitchFamily="34" charset="0"/>
              </a:rPr>
              <a:t>равнобедренный</a:t>
            </a:r>
            <a:endParaRPr lang="uk-UA" sz="34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uk-UA" sz="3400" b="1" dirty="0" err="1">
                <a:latin typeface="Arial" pitchFamily="34" charset="0"/>
                <a:cs typeface="Arial" pitchFamily="34" charset="0"/>
              </a:rPr>
              <a:t>Доказать</a:t>
            </a:r>
            <a:r>
              <a:rPr lang="uk-UA" sz="3400" b="1" dirty="0">
                <a:latin typeface="Arial" pitchFamily="34" charset="0"/>
                <a:cs typeface="Arial" pitchFamily="34" charset="0"/>
              </a:rPr>
              <a:t>: ∆OCD = ∆KBD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93384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9083837" y="3669002"/>
            <a:ext cx="488570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uz-Cyrl-UZ" sz="32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uz-Cyrl-UZ" sz="3200" b="1" dirty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) </a:t>
            </a:r>
            <a:r>
              <a:rPr lang="uz-Cyrl-UZ" sz="32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200" b="1" dirty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O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uz-Latn-UZ" sz="32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=∠K</a:t>
            </a:r>
            <a:r>
              <a:rPr lang="en-US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9205014" y="4333369"/>
            <a:ext cx="4949822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KB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9329990" y="2278437"/>
            <a:ext cx="3789632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kumimoji="0" lang="ru-RU" sz="32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9205015" y="5125890"/>
            <a:ext cx="53130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∠</a:t>
            </a:r>
            <a:r>
              <a:rPr kumimoji="0" lang="uz-Latn-UZ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∠B 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так как</a:t>
            </a:r>
            <a:endParaRPr kumimoji="0" lang="uz-Latn-UZ" sz="3200" b="1" dirty="0" smtClean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uk-UA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k-UA" sz="3200" b="1" dirty="0" err="1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равнобедренный</a:t>
            </a:r>
            <a:endParaRPr lang="uk-UA" sz="32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8282996" y="3023999"/>
            <a:ext cx="6235077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ОС</a:t>
            </a:r>
            <a:r>
              <a:rPr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КВ</a:t>
            </a:r>
            <a:r>
              <a:rPr lang="en-US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ru-RU" sz="32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9148238" y="6159845"/>
            <a:ext cx="55193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OCD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36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KBD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по 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УСУ</a:t>
            </a:r>
            <a:endParaRPr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540000">
                                      <p:cBhvr>
                                        <p:cTn id="73" dur="2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16667E-6 -1.15607E-7 L -0.2875 -0.0050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70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011"/>
                  </p:tgtEl>
                </p:cond>
              </p:nextCondLst>
            </p:seq>
          </p:childTnLst>
        </p:cTn>
      </p:par>
    </p:tnLst>
    <p:bldLst>
      <p:bldP spid="169989" grpId="0" animBg="1"/>
      <p:bldP spid="169989" grpId="1" animBg="1"/>
      <p:bldP spid="170007" grpId="0" animBg="1"/>
      <p:bldP spid="170008" grpId="0" animBg="1"/>
      <p:bldP spid="170012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400380" y="241026"/>
            <a:ext cx="13997941" cy="437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4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4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признак равенства треугольников</a:t>
            </a:r>
            <a:r>
              <a:rPr lang="ru-RU" sz="4600" b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4600" b="1" dirty="0" smtClean="0">
              <a:solidFill>
                <a:srgbClr val="CC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46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46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трем </a:t>
            </a:r>
            <a:r>
              <a:rPr lang="ru-RU" sz="46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сторонам (ССС)</a:t>
            </a:r>
            <a:endParaRPr lang="ru-RU" sz="46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4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Если три стороны одного треугольника соответственно равны трем </a:t>
            </a:r>
            <a:r>
              <a:rPr lang="ru-RU" sz="4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сторонам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другого </a:t>
            </a:r>
            <a:r>
              <a:rPr lang="ru-RU" sz="4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треугольника,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то такие треугольники равны.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 flipH="1">
            <a:off x="8046248" y="4936880"/>
            <a:ext cx="784613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225659" y="7364157"/>
            <a:ext cx="523482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7262667" y="7364157"/>
            <a:ext cx="572425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91400" y="5363346"/>
            <a:ext cx="6096000" cy="1976694"/>
          </a:xfrm>
          <a:prstGeom prst="triangle">
            <a:avLst>
              <a:gd name="adj" fmla="val 1894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37539" y="5062170"/>
            <a:ext cx="5868936" cy="1976694"/>
          </a:xfrm>
          <a:prstGeom prst="triangle">
            <a:avLst>
              <a:gd name="adj" fmla="val 1894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7831281" y="6290413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24"/>
          <p:cNvGrpSpPr>
            <a:grpSpLocks/>
          </p:cNvGrpSpPr>
          <p:nvPr/>
        </p:nvGrpSpPr>
        <p:grpSpPr bwMode="auto">
          <a:xfrm rot="18579727" flipV="1">
            <a:off x="10547830" y="5981717"/>
            <a:ext cx="308610" cy="426720"/>
            <a:chOff x="2912" y="1525"/>
            <a:chExt cx="162" cy="168"/>
          </a:xfrm>
        </p:grpSpPr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9"/>
          <p:cNvGrpSpPr>
            <a:grpSpLocks/>
          </p:cNvGrpSpPr>
          <p:nvPr/>
        </p:nvGrpSpPr>
        <p:grpSpPr bwMode="auto">
          <a:xfrm rot="18579727" flipV="1">
            <a:off x="3299201" y="5576294"/>
            <a:ext cx="308610" cy="426720"/>
            <a:chOff x="2912" y="1525"/>
            <a:chExt cx="162" cy="168"/>
          </a:xfrm>
        </p:grpSpPr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1021784" y="6069783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67400" y="7047653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5140" y="7122329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35262" y="4594586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1" baseline="-25000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2702560" y="6827665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2590800" y="6827665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2499360" y="6824937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>
            <a:off x="9804400" y="7125057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9692640" y="7125057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21"/>
          <p:cNvSpPr>
            <a:spLocks noChangeShapeType="1"/>
          </p:cNvSpPr>
          <p:nvPr/>
        </p:nvSpPr>
        <p:spPr bwMode="auto">
          <a:xfrm>
            <a:off x="9601200" y="7122329"/>
            <a:ext cx="0" cy="3495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13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Oval 2"/>
          <p:cNvSpPr>
            <a:spLocks noChangeArrowheads="1"/>
          </p:cNvSpPr>
          <p:nvPr/>
        </p:nvSpPr>
        <p:spPr bwMode="auto">
          <a:xfrm>
            <a:off x="3997677" y="1030383"/>
            <a:ext cx="7235474" cy="669013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pPr>
              <a:defRPr/>
            </a:pPr>
            <a:endParaRPr lang="ru-RU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 rot="7844561" flipH="1">
            <a:off x="4238255" y="2439620"/>
            <a:ext cx="4827326" cy="2691381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96612" name="AutoShape 4"/>
          <p:cNvSpPr>
            <a:spLocks noChangeArrowheads="1"/>
          </p:cNvSpPr>
          <p:nvPr/>
        </p:nvSpPr>
        <p:spPr bwMode="auto">
          <a:xfrm rot="12828019">
            <a:off x="6018382" y="2199558"/>
            <a:ext cx="4863597" cy="2740215"/>
          </a:xfrm>
          <a:prstGeom prst="triangle">
            <a:avLst>
              <a:gd name="adj" fmla="val 51335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96613" name="AutoShape 5"/>
          <p:cNvSpPr>
            <a:spLocks noChangeArrowheads="1"/>
          </p:cNvSpPr>
          <p:nvPr/>
        </p:nvSpPr>
        <p:spPr bwMode="auto">
          <a:xfrm rot="-600863">
            <a:off x="5359476" y="4638428"/>
            <a:ext cx="5120526" cy="2082018"/>
          </a:xfrm>
          <a:prstGeom prst="triangle">
            <a:avLst>
              <a:gd name="adj" fmla="val 47098"/>
            </a:avLst>
          </a:prstGeom>
          <a:gradFill rotWithShape="1">
            <a:gsLst>
              <a:gs pos="0">
                <a:srgbClr val="FFFFFF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72720" y="529154"/>
            <a:ext cx="6088403" cy="11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32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красного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треугольника</a:t>
            </a:r>
          </a:p>
          <a:p>
            <a:pPr eaLnBrk="1" hangingPunct="1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найдите равный </a:t>
            </a:r>
          </a:p>
        </p:txBody>
      </p:sp>
      <p:sp>
        <p:nvSpPr>
          <p:cNvPr id="196615" name="Oval 7"/>
          <p:cNvSpPr>
            <a:spLocks noChangeArrowheads="1"/>
          </p:cNvSpPr>
          <p:nvPr/>
        </p:nvSpPr>
        <p:spPr bwMode="auto">
          <a:xfrm>
            <a:off x="3038902" y="4728101"/>
            <a:ext cx="2500106" cy="673641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lIns="130622" tIns="65311" rIns="130622" bIns="65311" anchor="ctr">
            <a:flatTx/>
          </a:bodyPr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Не верно!</a:t>
            </a:r>
            <a:endParaRPr lang="ru-RU" sz="3200" b="1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6" name="Oval 8"/>
          <p:cNvSpPr>
            <a:spLocks noChangeArrowheads="1"/>
          </p:cNvSpPr>
          <p:nvPr/>
        </p:nvSpPr>
        <p:spPr bwMode="auto">
          <a:xfrm>
            <a:off x="9735821" y="1868806"/>
            <a:ext cx="2379979" cy="733424"/>
          </a:xfrm>
          <a:prstGeom prst="ellipse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lIns="130622" tIns="65311" rIns="130622" bIns="65311" anchor="ctr">
            <a:flatTx/>
          </a:bodyPr>
          <a:lstStyle/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1966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6153759"/>
            <a:ext cx="2532379" cy="77724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9214643" y="2404391"/>
            <a:ext cx="231139" cy="259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>
            <a:off x="9442623" y="4049740"/>
            <a:ext cx="0" cy="432434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9601200" y="4014550"/>
            <a:ext cx="0" cy="432434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17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570" y="7331898"/>
            <a:ext cx="1038859" cy="77724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749301" y="3623724"/>
            <a:ext cx="2156942" cy="236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900" b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 признак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endParaRPr lang="en-US" sz="29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900" b="1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 признак</a:t>
            </a:r>
            <a:endParaRPr lang="en-US" sz="29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9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900" b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 признак</a:t>
            </a:r>
          </a:p>
        </p:txBody>
      </p:sp>
      <p:sp>
        <p:nvSpPr>
          <p:cNvPr id="196624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3670708"/>
            <a:ext cx="462280" cy="6038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latin typeface="Times New Roman" pitchFamily="18" charset="0"/>
              </a:rPr>
              <a:t>1</a:t>
            </a:r>
          </a:p>
        </p:txBody>
      </p:sp>
      <p:sp>
        <p:nvSpPr>
          <p:cNvPr id="19662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4447948"/>
            <a:ext cx="462280" cy="6038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latin typeface="Times New Roman" pitchFamily="18" charset="0"/>
              </a:rPr>
              <a:t>2</a:t>
            </a:r>
          </a:p>
        </p:txBody>
      </p:sp>
      <p:sp>
        <p:nvSpPr>
          <p:cNvPr id="19662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5225188"/>
            <a:ext cx="462280" cy="6038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latin typeface="Times New Roman" pitchFamily="18" charset="0"/>
              </a:rPr>
              <a:t>3</a:t>
            </a:r>
          </a:p>
        </p:txBody>
      </p:sp>
      <p:sp>
        <p:nvSpPr>
          <p:cNvPr id="196628" name="AutoShape 20"/>
          <p:cNvSpPr>
            <a:spLocks noChangeArrowheads="1"/>
          </p:cNvSpPr>
          <p:nvPr/>
        </p:nvSpPr>
        <p:spPr bwMode="auto">
          <a:xfrm rot="7844561" flipH="1">
            <a:off x="4142419" y="2450266"/>
            <a:ext cx="4897218" cy="270705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5548407" y="2752278"/>
            <a:ext cx="345440" cy="259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5588000" y="4632960"/>
            <a:ext cx="0" cy="344806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>
            <a:off x="5471160" y="4632960"/>
            <a:ext cx="0" cy="344806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32" name="Freeform 24"/>
          <p:cNvSpPr>
            <a:spLocks/>
          </p:cNvSpPr>
          <p:nvPr/>
        </p:nvSpPr>
        <p:spPr bwMode="auto">
          <a:xfrm>
            <a:off x="7207667" y="2344103"/>
            <a:ext cx="459741" cy="1209676"/>
          </a:xfrm>
          <a:custGeom>
            <a:avLst/>
            <a:gdLst>
              <a:gd name="T0" fmla="*/ 0 w 181"/>
              <a:gd name="T1" fmla="*/ 0 h 635"/>
              <a:gd name="T2" fmla="*/ 287338 w 181"/>
              <a:gd name="T3" fmla="*/ 288925 h 635"/>
              <a:gd name="T4" fmla="*/ 0 w 181"/>
              <a:gd name="T5" fmla="*/ 647700 h 635"/>
              <a:gd name="T6" fmla="*/ 287338 w 181"/>
              <a:gd name="T7" fmla="*/ 1008063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635"/>
              <a:gd name="T14" fmla="*/ 181 w 181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635">
                <a:moveTo>
                  <a:pt x="0" y="0"/>
                </a:moveTo>
                <a:cubicBezTo>
                  <a:pt x="90" y="57"/>
                  <a:pt x="181" y="114"/>
                  <a:pt x="181" y="182"/>
                </a:cubicBezTo>
                <a:cubicBezTo>
                  <a:pt x="181" y="250"/>
                  <a:pt x="0" y="333"/>
                  <a:pt x="0" y="408"/>
                </a:cubicBezTo>
                <a:cubicBezTo>
                  <a:pt x="0" y="483"/>
                  <a:pt x="151" y="597"/>
                  <a:pt x="181" y="635"/>
                </a:cubicBezTo>
              </a:path>
            </a:pathLst>
          </a:custGeom>
          <a:noFill/>
          <a:ln w="38100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1528" name="AutoShape 25"/>
          <p:cNvSpPr>
            <a:spLocks noChangeArrowheads="1"/>
          </p:cNvSpPr>
          <p:nvPr/>
        </p:nvSpPr>
        <p:spPr bwMode="auto">
          <a:xfrm>
            <a:off x="7553108" y="4590380"/>
            <a:ext cx="228600" cy="173354"/>
          </a:xfrm>
          <a:prstGeom prst="flowChartConnector">
            <a:avLst/>
          </a:prstGeom>
          <a:solidFill>
            <a:srgbClr val="0000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96634" name="AutoShape 26"/>
          <p:cNvSpPr>
            <a:spLocks noChangeArrowheads="1"/>
          </p:cNvSpPr>
          <p:nvPr/>
        </p:nvSpPr>
        <p:spPr bwMode="auto">
          <a:xfrm>
            <a:off x="2493460" y="5527131"/>
            <a:ext cx="2517855" cy="707234"/>
          </a:xfrm>
          <a:prstGeom prst="wedgeRoundRectCallout">
            <a:avLst>
              <a:gd name="adj1" fmla="val -128144"/>
              <a:gd name="adj2" fmla="val -31162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32057" y="-1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80511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6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6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04" dur="2000" spd="-1000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9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1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96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 nodeType="clickPar">
                      <p:stCondLst>
                        <p:cond delay="0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96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9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0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96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9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96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9" presetClass="entr" presetSubtype="0" decel="10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12"/>
                  </p:tgtEl>
                </p:cond>
              </p:nextCondLst>
            </p:seq>
          </p:childTnLst>
        </p:cTn>
      </p:par>
    </p:tnLst>
    <p:bldLst>
      <p:bldP spid="196615" grpId="0" animBg="1"/>
      <p:bldP spid="196615" grpId="1" animBg="1"/>
      <p:bldP spid="196615" grpId="2" animBg="1"/>
      <p:bldP spid="196615" grpId="3" animBg="1"/>
      <p:bldP spid="196615" grpId="4" animBg="1"/>
      <p:bldP spid="196615" grpId="5" animBg="1"/>
      <p:bldP spid="196616" grpId="0" animBg="1"/>
      <p:bldP spid="196616" grpId="1" animBg="1"/>
      <p:bldP spid="196617" grpId="0" animBg="1"/>
      <p:bldP spid="196619" grpId="0" animBg="1"/>
      <p:bldP spid="196619" grpId="1" animBg="1"/>
      <p:bldP spid="196620" grpId="0" animBg="1"/>
      <p:bldP spid="196620" grpId="1" animBg="1"/>
      <p:bldP spid="196628" grpId="0" animBg="1"/>
      <p:bldP spid="196628" grpId="1" animBg="1"/>
      <p:bldP spid="196630" grpId="0" animBg="1"/>
      <p:bldP spid="196630" grpId="1" animBg="1"/>
      <p:bldP spid="196631" grpId="0" animBg="1"/>
      <p:bldP spid="196631" grpId="1" animBg="1"/>
      <p:bldP spid="196632" grpId="0" animBg="1"/>
      <p:bldP spid="196632" grpId="1" animBg="1"/>
      <p:bldP spid="1966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11533</TotalTime>
  <Words>685</Words>
  <Application>Microsoft Office PowerPoint</Application>
  <PresentationFormat>Произвольный</PresentationFormat>
  <Paragraphs>160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823</cp:revision>
  <dcterms:created xsi:type="dcterms:W3CDTF">2020-04-09T07:32:19Z</dcterms:created>
  <dcterms:modified xsi:type="dcterms:W3CDTF">2021-02-18T17:30:55Z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