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4"/>
  </p:notesMasterIdLst>
  <p:sldIdLst>
    <p:sldId id="511" r:id="rId2"/>
    <p:sldId id="405" r:id="rId3"/>
    <p:sldId id="527" r:id="rId4"/>
    <p:sldId id="528" r:id="rId5"/>
    <p:sldId id="526" r:id="rId6"/>
    <p:sldId id="530" r:id="rId7"/>
    <p:sldId id="531" r:id="rId8"/>
    <p:sldId id="532" r:id="rId9"/>
    <p:sldId id="525" r:id="rId10"/>
    <p:sldId id="534" r:id="rId11"/>
    <p:sldId id="404" r:id="rId12"/>
    <p:sldId id="535" r:id="rId13"/>
  </p:sldIdLst>
  <p:sldSz cx="14630400" cy="8229600"/>
  <p:notesSz cx="5765800" cy="3244850"/>
  <p:defaultTextStyle>
    <a:defPPr>
      <a:defRPr lang="ru-RU"/>
    </a:defPPr>
    <a:lvl1pPr marL="0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4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9EDC9EA0-A7E8-46A4-ABD9-3915CBF643D2}">
          <p14:sldIdLst>
            <p14:sldId id="511"/>
            <p14:sldId id="405"/>
            <p14:sldId id="527"/>
            <p14:sldId id="528"/>
            <p14:sldId id="526"/>
            <p14:sldId id="530"/>
            <p14:sldId id="531"/>
            <p14:sldId id="532"/>
            <p14:sldId id="525"/>
            <p14:sldId id="534"/>
          </p14:sldIdLst>
        </p14:section>
        <p14:section name="Раздел без заголовка" id="{67AF348A-95E5-4FA6-B08C-FB3DF7B22B4F}">
          <p14:sldIdLst>
            <p14:sldId id="404"/>
            <p14:sldId id="535"/>
          </p14:sldIdLst>
        </p14:section>
      </p14:sectionLst>
    </p:ex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15826">
          <p15:clr>
            <a:srgbClr val="A4A3A4"/>
          </p15:clr>
        </p15:guide>
        <p15:guide id="4" pos="13119">
          <p15:clr>
            <a:srgbClr val="A4A3A4"/>
          </p15:clr>
        </p15:guide>
        <p15:guide id="5" orient="horz" pos="1330">
          <p15:clr>
            <a:srgbClr val="A4A3A4"/>
          </p15:clr>
        </p15:guide>
        <p15:guide id="6" orient="horz" pos="7304">
          <p15:clr>
            <a:srgbClr val="A4A3A4"/>
          </p15:clr>
        </p15:guide>
        <p15:guide id="7" pos="902">
          <p15:clr>
            <a:srgbClr val="A4A3A4"/>
          </p15:clr>
        </p15:guide>
        <p15:guide id="8" pos="5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0A5E"/>
    <a:srgbClr val="B1EB21"/>
    <a:srgbClr val="FF6B6B"/>
    <a:srgbClr val="FF99FF"/>
    <a:srgbClr val="65F913"/>
    <a:srgbClr val="CCFFFF"/>
    <a:srgbClr val="00A859"/>
    <a:srgbClr val="E29AD3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8" autoAdjust="0"/>
    <p:restoredTop sz="94786" autoAdjust="0"/>
  </p:normalViewPr>
  <p:slideViewPr>
    <p:cSldViewPr>
      <p:cViewPr>
        <p:scale>
          <a:sx n="50" d="100"/>
          <a:sy n="50" d="100"/>
        </p:scale>
        <p:origin x="-564" y="-144"/>
      </p:cViewPr>
      <p:guideLst>
        <p:guide orient="horz" pos="2880"/>
        <p:guide orient="horz" pos="15826"/>
        <p:guide orient="horz" pos="1330"/>
        <p:guide orient="horz" pos="7304"/>
        <p:guide pos="2160"/>
        <p:guide pos="13119"/>
        <p:guide pos="902"/>
        <p:guide pos="5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B3280D-DA47-4F16-B0EB-68F87F7C7C01}" type="datetimeFigureOut">
              <a:rPr lang="ru-RU" smtClean="0"/>
              <a:t>18.02.2021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DCEBC4-7F60-46A9-8417-0DDF722E941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3602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106708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213415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3201231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4268308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533538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6402464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7469542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8536619" algn="l" defTabSz="2134152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8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3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097280" y="2551175"/>
            <a:ext cx="12435840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194562" y="4608576"/>
            <a:ext cx="1024128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784830"/>
          </a:xfrm>
        </p:spPr>
        <p:txBody>
          <a:bodyPr lIns="0" tIns="0" rIns="0" bIns="0"/>
          <a:lstStyle>
            <a:lvl1pPr>
              <a:defRPr sz="51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69624" y="180473"/>
            <a:ext cx="14338758" cy="1088688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29570" y="1828019"/>
            <a:ext cx="4629200" cy="50783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3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7534658" y="1892808"/>
            <a:ext cx="6364224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13038" y="2679033"/>
            <a:ext cx="6652965" cy="2623487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4"/>
            <a:ext cx="4088003" cy="938719"/>
          </a:xfrm>
        </p:spPr>
        <p:txBody>
          <a:bodyPr lIns="0" tIns="0" rIns="0" bIns="0"/>
          <a:lstStyle>
            <a:lvl1pPr>
              <a:defRPr sz="6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8" y="335953"/>
            <a:ext cx="12435843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097290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318162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9539028" y="1676405"/>
            <a:ext cx="3994101" cy="408892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7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97290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5318162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9539028" y="5976687"/>
            <a:ext cx="3994101" cy="1150622"/>
          </a:xfrm>
        </p:spPr>
        <p:txBody>
          <a:bodyPr>
            <a:noAutofit/>
          </a:bodyPr>
          <a:lstStyle>
            <a:lvl1pPr marL="0" indent="0">
              <a:buNone/>
              <a:defRPr sz="1700"/>
            </a:lvl1pPr>
            <a:lvl2pPr marL="168224" indent="-168224">
              <a:buFont typeface="Arial" panose="020B0604020202020204" pitchFamily="34" charset="0"/>
              <a:buChar char="•"/>
              <a:defRPr sz="1700"/>
            </a:lvl2pPr>
            <a:lvl3pPr marL="336456" indent="-168224">
              <a:defRPr sz="1700"/>
            </a:lvl3pPr>
            <a:lvl4pPr marL="588792" indent="-252340">
              <a:defRPr sz="1700"/>
            </a:lvl4pPr>
            <a:lvl5pPr marL="841134" indent="-252340">
              <a:defRPr sz="17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1097288" y="1120163"/>
            <a:ext cx="12435843" cy="487679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21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04095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867570-2D35-4B7C-80E8-037A66D7749D}" type="datetimeFigureOut">
              <a:rPr lang="ru-RU"/>
              <a:pPr>
                <a:defRPr/>
              </a:pPr>
              <a:t>18.02.2021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53BA08-83AF-4095-A07B-4F4B65DB976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697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69607" y="1359834"/>
            <a:ext cx="14338758" cy="671896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1200" y="3404092"/>
            <a:ext cx="4088003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267179" y="2491493"/>
            <a:ext cx="10096045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974336" y="7653527"/>
            <a:ext cx="4681728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731520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533888" y="7653527"/>
            <a:ext cx="3364992" cy="6309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67082">
        <a:defRPr>
          <a:latin typeface="+mn-lt"/>
          <a:ea typeface="+mn-ea"/>
          <a:cs typeface="+mn-cs"/>
        </a:defRPr>
      </a:lvl2pPr>
      <a:lvl3pPr marL="2134152">
        <a:defRPr>
          <a:latin typeface="+mn-lt"/>
          <a:ea typeface="+mn-ea"/>
          <a:cs typeface="+mn-cs"/>
        </a:defRPr>
      </a:lvl3pPr>
      <a:lvl4pPr marL="3201231">
        <a:defRPr>
          <a:latin typeface="+mn-lt"/>
          <a:ea typeface="+mn-ea"/>
          <a:cs typeface="+mn-cs"/>
        </a:defRPr>
      </a:lvl4pPr>
      <a:lvl5pPr marL="4268308">
        <a:defRPr>
          <a:latin typeface="+mn-lt"/>
          <a:ea typeface="+mn-ea"/>
          <a:cs typeface="+mn-cs"/>
        </a:defRPr>
      </a:lvl5pPr>
      <a:lvl6pPr marL="5335389">
        <a:defRPr>
          <a:latin typeface="+mn-lt"/>
          <a:ea typeface="+mn-ea"/>
          <a:cs typeface="+mn-cs"/>
        </a:defRPr>
      </a:lvl6pPr>
      <a:lvl7pPr marL="6402464">
        <a:defRPr>
          <a:latin typeface="+mn-lt"/>
          <a:ea typeface="+mn-ea"/>
          <a:cs typeface="+mn-cs"/>
        </a:defRPr>
      </a:lvl7pPr>
      <a:lvl8pPr marL="7469542">
        <a:defRPr>
          <a:latin typeface="+mn-lt"/>
          <a:ea typeface="+mn-ea"/>
          <a:cs typeface="+mn-cs"/>
        </a:defRPr>
      </a:lvl8pPr>
      <a:lvl9pPr marL="853661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=""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2688" y="3905"/>
            <a:ext cx="14610538" cy="2589664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14" name="object 3">
            <a:extLst>
              <a:ext uri="{FF2B5EF4-FFF2-40B4-BE49-F238E27FC236}">
                <a16:creationId xmlns=""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05675" y="607714"/>
            <a:ext cx="7997539" cy="1265513"/>
          </a:xfrm>
          <a:prstGeom prst="rect">
            <a:avLst/>
          </a:prstGeom>
        </p:spPr>
        <p:txBody>
          <a:bodyPr vert="horz" wrap="square" lIns="0" tIns="34074" rIns="0" bIns="0" rtlCol="0" anchor="ctr">
            <a:spAutoFit/>
          </a:bodyPr>
          <a:lstStyle/>
          <a:p>
            <a:pPr marL="29633" algn="ctr">
              <a:spcBef>
                <a:spcPts val="267"/>
              </a:spcBef>
            </a:pPr>
            <a:r>
              <a:rPr lang="ru-RU" sz="8000" spc="1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Геометрия</a:t>
            </a:r>
            <a:endParaRPr sz="8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object 9">
            <a:extLst>
              <a:ext uri="{FF2B5EF4-FFF2-40B4-BE49-F238E27FC236}">
                <a16:creationId xmlns=""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1" name="object 10">
            <a:extLst>
              <a:ext uri="{FF2B5EF4-FFF2-40B4-BE49-F238E27FC236}">
                <a16:creationId xmlns=""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11929383" y="578531"/>
            <a:ext cx="1531765" cy="1531576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600"/>
          </a:p>
        </p:txBody>
      </p:sp>
      <p:sp>
        <p:nvSpPr>
          <p:cNvPr id="22" name="object 12">
            <a:extLst>
              <a:ext uri="{FF2B5EF4-FFF2-40B4-BE49-F238E27FC236}">
                <a16:creationId xmlns=""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12493011" y="631572"/>
            <a:ext cx="439718" cy="822237"/>
          </a:xfrm>
          <a:prstGeom prst="rect">
            <a:avLst/>
          </a:prstGeom>
        </p:spPr>
        <p:txBody>
          <a:bodyPr vert="horz" wrap="square" lIns="0" tIns="37045" rIns="0" bIns="0" rtlCol="0">
            <a:spAutoFit/>
          </a:bodyPr>
          <a:lstStyle/>
          <a:p>
            <a:pPr>
              <a:spcBef>
                <a:spcPts val="293"/>
              </a:spcBef>
            </a:pPr>
            <a:r>
              <a:rPr lang="uz-Latn-UZ" sz="5100" b="1" spc="23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endParaRPr sz="5100" dirty="0">
              <a:latin typeface="Arial"/>
              <a:cs typeface="Arial"/>
            </a:endParaRPr>
          </a:p>
        </p:txBody>
      </p:sp>
      <p:sp>
        <p:nvSpPr>
          <p:cNvPr id="23" name="object 13">
            <a:extLst>
              <a:ext uri="{FF2B5EF4-FFF2-40B4-BE49-F238E27FC236}">
                <a16:creationId xmlns="" xmlns:a16="http://schemas.microsoft.com/office/drawing/2014/main" id="{065B57C3-CBC0-467B-8CE6-9C853CD5BC49}"/>
              </a:ext>
            </a:extLst>
          </p:cNvPr>
          <p:cNvSpPr txBox="1"/>
          <p:nvPr/>
        </p:nvSpPr>
        <p:spPr>
          <a:xfrm>
            <a:off x="12149035" y="1374492"/>
            <a:ext cx="1312093" cy="490087"/>
          </a:xfrm>
          <a:prstGeom prst="rect">
            <a:avLst/>
          </a:prstGeom>
        </p:spPr>
        <p:txBody>
          <a:bodyPr vert="horz" wrap="square" lIns="0" tIns="28147" rIns="0" bIns="0" rtlCol="0">
            <a:spAutoFit/>
          </a:bodyPr>
          <a:lstStyle/>
          <a:p>
            <a:pPr>
              <a:spcBef>
                <a:spcPts val="223"/>
              </a:spcBef>
            </a:pPr>
            <a:r>
              <a:rPr lang="ru-RU" sz="3000" b="1" spc="-11" dirty="0">
                <a:solidFill>
                  <a:srgbClr val="FEFEFE"/>
                </a:solidFill>
                <a:latin typeface="Arial"/>
                <a:cs typeface="Arial"/>
              </a:rPr>
              <a:t>класс</a:t>
            </a:r>
            <a:endParaRPr sz="3000" b="1" dirty="0">
              <a:latin typeface="Arial"/>
              <a:cs typeface="Arial"/>
            </a:endParaRPr>
          </a:p>
        </p:txBody>
      </p:sp>
      <p:sp>
        <p:nvSpPr>
          <p:cNvPr id="12" name="object 11">
            <a:extLst>
              <a:ext uri="{FF2B5EF4-FFF2-40B4-BE49-F238E27FC236}">
                <a16:creationId xmlns="" xmlns:a16="http://schemas.microsoft.com/office/drawing/2014/main" id="{335AFAA3-FF4F-462D-A908-93D09B272E70}"/>
              </a:ext>
            </a:extLst>
          </p:cNvPr>
          <p:cNvSpPr/>
          <p:nvPr/>
        </p:nvSpPr>
        <p:spPr>
          <a:xfrm>
            <a:off x="830940" y="610666"/>
            <a:ext cx="924280" cy="1274156"/>
          </a:xfrm>
          <a:custGeom>
            <a:avLst/>
            <a:gdLst/>
            <a:ahLst/>
            <a:cxnLst/>
            <a:rect l="l" t="t" r="r" b="b"/>
            <a:pathLst>
              <a:path w="363855" h="501650">
                <a:moveTo>
                  <a:pt x="181883" y="0"/>
                </a:moveTo>
                <a:lnTo>
                  <a:pt x="169927" y="1814"/>
                </a:lnTo>
                <a:lnTo>
                  <a:pt x="160152" y="6759"/>
                </a:lnTo>
                <a:lnTo>
                  <a:pt x="153555" y="14086"/>
                </a:lnTo>
                <a:lnTo>
                  <a:pt x="151135" y="23046"/>
                </a:lnTo>
                <a:lnTo>
                  <a:pt x="151135" y="51018"/>
                </a:lnTo>
                <a:lnTo>
                  <a:pt x="125894" y="61099"/>
                </a:lnTo>
                <a:lnTo>
                  <a:pt x="106002" y="76250"/>
                </a:lnTo>
                <a:lnTo>
                  <a:pt x="92964" y="95347"/>
                </a:lnTo>
                <a:lnTo>
                  <a:pt x="88282" y="117269"/>
                </a:lnTo>
                <a:lnTo>
                  <a:pt x="89509" y="128550"/>
                </a:lnTo>
                <a:lnTo>
                  <a:pt x="93112" y="139474"/>
                </a:lnTo>
                <a:lnTo>
                  <a:pt x="98979" y="149818"/>
                </a:lnTo>
                <a:lnTo>
                  <a:pt x="107006" y="159360"/>
                </a:lnTo>
                <a:lnTo>
                  <a:pt x="55256" y="298363"/>
                </a:lnTo>
                <a:lnTo>
                  <a:pt x="29820" y="298367"/>
                </a:lnTo>
                <a:lnTo>
                  <a:pt x="25441" y="301654"/>
                </a:lnTo>
                <a:lnTo>
                  <a:pt x="25441" y="309772"/>
                </a:lnTo>
                <a:lnTo>
                  <a:pt x="29825" y="313055"/>
                </a:lnTo>
                <a:lnTo>
                  <a:pt x="49785" y="313055"/>
                </a:lnTo>
                <a:lnTo>
                  <a:pt x="0" y="446784"/>
                </a:lnTo>
                <a:lnTo>
                  <a:pt x="1008" y="453002"/>
                </a:lnTo>
                <a:lnTo>
                  <a:pt x="7405" y="461515"/>
                </a:lnTo>
                <a:lnTo>
                  <a:pt x="10670" y="464132"/>
                </a:lnTo>
                <a:lnTo>
                  <a:pt x="14559" y="466102"/>
                </a:lnTo>
                <a:lnTo>
                  <a:pt x="3398" y="496089"/>
                </a:lnTo>
                <a:lnTo>
                  <a:pt x="6440" y="500139"/>
                </a:lnTo>
                <a:lnTo>
                  <a:pt x="12538" y="501418"/>
                </a:lnTo>
                <a:lnTo>
                  <a:pt x="13425" y="501501"/>
                </a:lnTo>
                <a:lnTo>
                  <a:pt x="18583" y="501501"/>
                </a:lnTo>
                <a:lnTo>
                  <a:pt x="22522" y="499374"/>
                </a:lnTo>
                <a:lnTo>
                  <a:pt x="33436" y="470051"/>
                </a:lnTo>
                <a:lnTo>
                  <a:pt x="42830" y="468549"/>
                </a:lnTo>
                <a:lnTo>
                  <a:pt x="51014" y="465031"/>
                </a:lnTo>
                <a:lnTo>
                  <a:pt x="57410" y="459821"/>
                </a:lnTo>
                <a:lnTo>
                  <a:pt x="60112" y="455410"/>
                </a:lnTo>
                <a:lnTo>
                  <a:pt x="30830" y="455410"/>
                </a:lnTo>
                <a:lnTo>
                  <a:pt x="29825" y="455302"/>
                </a:lnTo>
                <a:lnTo>
                  <a:pt x="22910" y="453858"/>
                </a:lnTo>
                <a:lnTo>
                  <a:pt x="19442" y="449235"/>
                </a:lnTo>
                <a:lnTo>
                  <a:pt x="130050" y="152128"/>
                </a:lnTo>
                <a:lnTo>
                  <a:pt x="131922" y="150342"/>
                </a:lnTo>
                <a:lnTo>
                  <a:pt x="137110" y="148150"/>
                </a:lnTo>
                <a:lnTo>
                  <a:pt x="140108" y="147876"/>
                </a:lnTo>
                <a:lnTo>
                  <a:pt x="168772" y="147876"/>
                </a:lnTo>
                <a:lnTo>
                  <a:pt x="164548" y="142257"/>
                </a:lnTo>
                <a:lnTo>
                  <a:pt x="115814" y="142250"/>
                </a:lnTo>
                <a:lnTo>
                  <a:pt x="107885" y="117269"/>
                </a:lnTo>
                <a:lnTo>
                  <a:pt x="113708" y="95699"/>
                </a:lnTo>
                <a:lnTo>
                  <a:pt x="129581" y="78067"/>
                </a:lnTo>
                <a:lnTo>
                  <a:pt x="153105" y="66169"/>
                </a:lnTo>
                <a:lnTo>
                  <a:pt x="181883" y="61804"/>
                </a:lnTo>
                <a:lnTo>
                  <a:pt x="238790" y="61804"/>
                </a:lnTo>
                <a:lnTo>
                  <a:pt x="237860" y="61097"/>
                </a:lnTo>
                <a:lnTo>
                  <a:pt x="212627" y="51018"/>
                </a:lnTo>
                <a:lnTo>
                  <a:pt x="212627" y="47623"/>
                </a:lnTo>
                <a:lnTo>
                  <a:pt x="170726" y="47623"/>
                </a:lnTo>
                <a:lnTo>
                  <a:pt x="170726" y="18442"/>
                </a:lnTo>
                <a:lnTo>
                  <a:pt x="175731" y="14691"/>
                </a:lnTo>
                <a:lnTo>
                  <a:pt x="210370" y="14691"/>
                </a:lnTo>
                <a:lnTo>
                  <a:pt x="210206" y="14086"/>
                </a:lnTo>
                <a:lnTo>
                  <a:pt x="203611" y="6759"/>
                </a:lnTo>
                <a:lnTo>
                  <a:pt x="193837" y="1814"/>
                </a:lnTo>
                <a:lnTo>
                  <a:pt x="181883" y="0"/>
                </a:lnTo>
                <a:close/>
              </a:path>
              <a:path w="363855" h="501650">
                <a:moveTo>
                  <a:pt x="270484" y="313062"/>
                </a:moveTo>
                <a:lnTo>
                  <a:pt x="250135" y="313062"/>
                </a:lnTo>
                <a:lnTo>
                  <a:pt x="302328" y="453242"/>
                </a:lnTo>
                <a:lnTo>
                  <a:pt x="306361" y="459821"/>
                </a:lnTo>
                <a:lnTo>
                  <a:pt x="312757" y="465031"/>
                </a:lnTo>
                <a:lnTo>
                  <a:pt x="320939" y="468549"/>
                </a:lnTo>
                <a:lnTo>
                  <a:pt x="330332" y="470051"/>
                </a:lnTo>
                <a:lnTo>
                  <a:pt x="341247" y="499380"/>
                </a:lnTo>
                <a:lnTo>
                  <a:pt x="345182" y="501501"/>
                </a:lnTo>
                <a:lnTo>
                  <a:pt x="350344" y="501501"/>
                </a:lnTo>
                <a:lnTo>
                  <a:pt x="351231" y="501418"/>
                </a:lnTo>
                <a:lnTo>
                  <a:pt x="357322" y="500139"/>
                </a:lnTo>
                <a:lnTo>
                  <a:pt x="360371" y="496089"/>
                </a:lnTo>
                <a:lnTo>
                  <a:pt x="349204" y="466102"/>
                </a:lnTo>
                <a:lnTo>
                  <a:pt x="353091" y="464132"/>
                </a:lnTo>
                <a:lnTo>
                  <a:pt x="356356" y="461515"/>
                </a:lnTo>
                <a:lnTo>
                  <a:pt x="360944" y="455410"/>
                </a:lnTo>
                <a:lnTo>
                  <a:pt x="326952" y="455410"/>
                </a:lnTo>
                <a:lnTo>
                  <a:pt x="322538" y="452893"/>
                </a:lnTo>
                <a:lnTo>
                  <a:pt x="270484" y="313062"/>
                </a:lnTo>
                <a:close/>
              </a:path>
              <a:path w="363855" h="501650">
                <a:moveTo>
                  <a:pt x="53902" y="431084"/>
                </a:moveTo>
                <a:lnTo>
                  <a:pt x="48492" y="433370"/>
                </a:lnTo>
                <a:lnTo>
                  <a:pt x="41224" y="452893"/>
                </a:lnTo>
                <a:lnTo>
                  <a:pt x="36813" y="455410"/>
                </a:lnTo>
                <a:lnTo>
                  <a:pt x="60112" y="455410"/>
                </a:lnTo>
                <a:lnTo>
                  <a:pt x="61441" y="453242"/>
                </a:lnTo>
                <a:lnTo>
                  <a:pt x="67370" y="437320"/>
                </a:lnTo>
                <a:lnTo>
                  <a:pt x="64329" y="433270"/>
                </a:lnTo>
                <a:lnTo>
                  <a:pt x="53902" y="431084"/>
                </a:lnTo>
                <a:close/>
              </a:path>
              <a:path w="363855" h="501650">
                <a:moveTo>
                  <a:pt x="265884" y="147876"/>
                </a:moveTo>
                <a:lnTo>
                  <a:pt x="223653" y="147876"/>
                </a:lnTo>
                <a:lnTo>
                  <a:pt x="226656" y="148150"/>
                </a:lnTo>
                <a:lnTo>
                  <a:pt x="231847" y="150342"/>
                </a:lnTo>
                <a:lnTo>
                  <a:pt x="233719" y="152128"/>
                </a:lnTo>
                <a:lnTo>
                  <a:pt x="344322" y="449235"/>
                </a:lnTo>
                <a:lnTo>
                  <a:pt x="340851" y="453858"/>
                </a:lnTo>
                <a:lnTo>
                  <a:pt x="333946" y="455302"/>
                </a:lnTo>
                <a:lnTo>
                  <a:pt x="332931" y="455410"/>
                </a:lnTo>
                <a:lnTo>
                  <a:pt x="360944" y="455410"/>
                </a:lnTo>
                <a:lnTo>
                  <a:pt x="362753" y="453002"/>
                </a:lnTo>
                <a:lnTo>
                  <a:pt x="363762" y="446784"/>
                </a:lnTo>
                <a:lnTo>
                  <a:pt x="313978" y="313062"/>
                </a:lnTo>
                <a:lnTo>
                  <a:pt x="333942" y="313055"/>
                </a:lnTo>
                <a:lnTo>
                  <a:pt x="338321" y="309772"/>
                </a:lnTo>
                <a:lnTo>
                  <a:pt x="338321" y="301654"/>
                </a:lnTo>
                <a:lnTo>
                  <a:pt x="333932" y="298367"/>
                </a:lnTo>
                <a:lnTo>
                  <a:pt x="308504" y="298363"/>
                </a:lnTo>
                <a:lnTo>
                  <a:pt x="256755" y="159360"/>
                </a:lnTo>
                <a:lnTo>
                  <a:pt x="264783" y="149818"/>
                </a:lnTo>
                <a:lnTo>
                  <a:pt x="265884" y="147876"/>
                </a:lnTo>
                <a:close/>
              </a:path>
              <a:path w="363855" h="501650">
                <a:moveTo>
                  <a:pt x="168772" y="147876"/>
                </a:moveTo>
                <a:lnTo>
                  <a:pt x="140108" y="147876"/>
                </a:lnTo>
                <a:lnTo>
                  <a:pt x="145850" y="149082"/>
                </a:lnTo>
                <a:lnTo>
                  <a:pt x="148234" y="150479"/>
                </a:lnTo>
                <a:lnTo>
                  <a:pt x="151160" y="154371"/>
                </a:lnTo>
                <a:lnTo>
                  <a:pt x="151520" y="156621"/>
                </a:lnTo>
                <a:lnTo>
                  <a:pt x="56779" y="411109"/>
                </a:lnTo>
                <a:lnTo>
                  <a:pt x="59828" y="415159"/>
                </a:lnTo>
                <a:lnTo>
                  <a:pt x="70257" y="417343"/>
                </a:lnTo>
                <a:lnTo>
                  <a:pt x="75657" y="415057"/>
                </a:lnTo>
                <a:lnTo>
                  <a:pt x="113634" y="313062"/>
                </a:lnTo>
                <a:lnTo>
                  <a:pt x="170733" y="313062"/>
                </a:lnTo>
                <a:lnTo>
                  <a:pt x="170733" y="298367"/>
                </a:lnTo>
                <a:lnTo>
                  <a:pt x="119099" y="298367"/>
                </a:lnTo>
                <a:lnTo>
                  <a:pt x="171803" y="156798"/>
                </a:lnTo>
                <a:lnTo>
                  <a:pt x="170802" y="150576"/>
                </a:lnTo>
                <a:lnTo>
                  <a:pt x="168772" y="147876"/>
                </a:lnTo>
                <a:close/>
              </a:path>
              <a:path w="363855" h="501650">
                <a:moveTo>
                  <a:pt x="170733" y="313062"/>
                </a:moveTo>
                <a:lnTo>
                  <a:pt x="151135" y="313062"/>
                </a:lnTo>
                <a:lnTo>
                  <a:pt x="151135" y="313566"/>
                </a:lnTo>
                <a:lnTo>
                  <a:pt x="153555" y="322528"/>
                </a:lnTo>
                <a:lnTo>
                  <a:pt x="160152" y="329855"/>
                </a:lnTo>
                <a:lnTo>
                  <a:pt x="169927" y="334799"/>
                </a:lnTo>
                <a:lnTo>
                  <a:pt x="181883" y="336613"/>
                </a:lnTo>
                <a:lnTo>
                  <a:pt x="193837" y="334799"/>
                </a:lnTo>
                <a:lnTo>
                  <a:pt x="203611" y="329855"/>
                </a:lnTo>
                <a:lnTo>
                  <a:pt x="210206" y="322528"/>
                </a:lnTo>
                <a:lnTo>
                  <a:pt x="210370" y="321922"/>
                </a:lnTo>
                <a:lnTo>
                  <a:pt x="175737" y="321922"/>
                </a:lnTo>
                <a:lnTo>
                  <a:pt x="170733" y="318174"/>
                </a:lnTo>
                <a:lnTo>
                  <a:pt x="170733" y="313062"/>
                </a:lnTo>
                <a:close/>
              </a:path>
              <a:path w="363855" h="501650">
                <a:moveTo>
                  <a:pt x="210370" y="289504"/>
                </a:moveTo>
                <a:lnTo>
                  <a:pt x="188024" y="289504"/>
                </a:lnTo>
                <a:lnTo>
                  <a:pt x="193028" y="293251"/>
                </a:lnTo>
                <a:lnTo>
                  <a:pt x="193028" y="318174"/>
                </a:lnTo>
                <a:lnTo>
                  <a:pt x="188024" y="321922"/>
                </a:lnTo>
                <a:lnTo>
                  <a:pt x="210370" y="321922"/>
                </a:lnTo>
                <a:lnTo>
                  <a:pt x="212627" y="313566"/>
                </a:lnTo>
                <a:lnTo>
                  <a:pt x="212627" y="313062"/>
                </a:lnTo>
                <a:lnTo>
                  <a:pt x="270484" y="313062"/>
                </a:lnTo>
                <a:lnTo>
                  <a:pt x="265013" y="298367"/>
                </a:lnTo>
                <a:lnTo>
                  <a:pt x="212627" y="298367"/>
                </a:lnTo>
                <a:lnTo>
                  <a:pt x="212627" y="297863"/>
                </a:lnTo>
                <a:lnTo>
                  <a:pt x="210370" y="289504"/>
                </a:lnTo>
                <a:close/>
              </a:path>
              <a:path w="363855" h="501650">
                <a:moveTo>
                  <a:pt x="181883" y="274808"/>
                </a:moveTo>
                <a:lnTo>
                  <a:pt x="169927" y="276623"/>
                </a:lnTo>
                <a:lnTo>
                  <a:pt x="160152" y="281569"/>
                </a:lnTo>
                <a:lnTo>
                  <a:pt x="153555" y="288898"/>
                </a:lnTo>
                <a:lnTo>
                  <a:pt x="151135" y="297863"/>
                </a:lnTo>
                <a:lnTo>
                  <a:pt x="151135" y="298367"/>
                </a:lnTo>
                <a:lnTo>
                  <a:pt x="170733" y="298367"/>
                </a:lnTo>
                <a:lnTo>
                  <a:pt x="170733" y="293251"/>
                </a:lnTo>
                <a:lnTo>
                  <a:pt x="175737" y="289504"/>
                </a:lnTo>
                <a:lnTo>
                  <a:pt x="210370" y="289504"/>
                </a:lnTo>
                <a:lnTo>
                  <a:pt x="210206" y="288898"/>
                </a:lnTo>
                <a:lnTo>
                  <a:pt x="203611" y="281569"/>
                </a:lnTo>
                <a:lnTo>
                  <a:pt x="193837" y="276623"/>
                </a:lnTo>
                <a:lnTo>
                  <a:pt x="181883" y="274808"/>
                </a:lnTo>
                <a:close/>
              </a:path>
              <a:path w="363855" h="501650">
                <a:moveTo>
                  <a:pt x="225656" y="204872"/>
                </a:moveTo>
                <a:lnTo>
                  <a:pt x="215223" y="207050"/>
                </a:lnTo>
                <a:lnTo>
                  <a:pt x="212180" y="211107"/>
                </a:lnTo>
                <a:lnTo>
                  <a:pt x="244662" y="298367"/>
                </a:lnTo>
                <a:lnTo>
                  <a:pt x="265013" y="298367"/>
                </a:lnTo>
                <a:lnTo>
                  <a:pt x="231058" y="207158"/>
                </a:lnTo>
                <a:lnTo>
                  <a:pt x="225656" y="204872"/>
                </a:lnTo>
                <a:close/>
              </a:path>
              <a:path w="363855" h="501650">
                <a:moveTo>
                  <a:pt x="223409" y="132670"/>
                </a:moveTo>
                <a:lnTo>
                  <a:pt x="207608" y="135982"/>
                </a:lnTo>
                <a:lnTo>
                  <a:pt x="201024" y="139848"/>
                </a:lnTo>
                <a:lnTo>
                  <a:pt x="192959" y="150576"/>
                </a:lnTo>
                <a:lnTo>
                  <a:pt x="191952" y="156798"/>
                </a:lnTo>
                <a:lnTo>
                  <a:pt x="202863" y="186086"/>
                </a:lnTo>
                <a:lnTo>
                  <a:pt x="208267" y="188372"/>
                </a:lnTo>
                <a:lnTo>
                  <a:pt x="218692" y="186192"/>
                </a:lnTo>
                <a:lnTo>
                  <a:pt x="221742" y="182142"/>
                </a:lnTo>
                <a:lnTo>
                  <a:pt x="212242" y="156621"/>
                </a:lnTo>
                <a:lnTo>
                  <a:pt x="212609" y="154367"/>
                </a:lnTo>
                <a:lnTo>
                  <a:pt x="215535" y="150479"/>
                </a:lnTo>
                <a:lnTo>
                  <a:pt x="217919" y="149082"/>
                </a:lnTo>
                <a:lnTo>
                  <a:pt x="223653" y="147876"/>
                </a:lnTo>
                <a:lnTo>
                  <a:pt x="265884" y="147876"/>
                </a:lnTo>
                <a:lnTo>
                  <a:pt x="269075" y="142250"/>
                </a:lnTo>
                <a:lnTo>
                  <a:pt x="247935" y="142250"/>
                </a:lnTo>
                <a:lnTo>
                  <a:pt x="245480" y="139920"/>
                </a:lnTo>
                <a:lnTo>
                  <a:pt x="242423" y="137944"/>
                </a:lnTo>
                <a:lnTo>
                  <a:pt x="231714" y="133419"/>
                </a:lnTo>
                <a:lnTo>
                  <a:pt x="223409" y="132670"/>
                </a:lnTo>
                <a:close/>
              </a:path>
              <a:path w="363855" h="501650">
                <a:moveTo>
                  <a:pt x="140346" y="132670"/>
                </a:moveTo>
                <a:lnTo>
                  <a:pt x="132052" y="133419"/>
                </a:lnTo>
                <a:lnTo>
                  <a:pt x="121330" y="137944"/>
                </a:lnTo>
                <a:lnTo>
                  <a:pt x="118275" y="139920"/>
                </a:lnTo>
                <a:lnTo>
                  <a:pt x="115818" y="142257"/>
                </a:lnTo>
                <a:lnTo>
                  <a:pt x="164548" y="142257"/>
                </a:lnTo>
                <a:lnTo>
                  <a:pt x="162737" y="139848"/>
                </a:lnTo>
                <a:lnTo>
                  <a:pt x="156157" y="135982"/>
                </a:lnTo>
                <a:lnTo>
                  <a:pt x="140346" y="132670"/>
                </a:lnTo>
                <a:close/>
              </a:path>
              <a:path w="363855" h="501650">
                <a:moveTo>
                  <a:pt x="238790" y="61804"/>
                </a:moveTo>
                <a:lnTo>
                  <a:pt x="181883" y="61804"/>
                </a:lnTo>
                <a:lnTo>
                  <a:pt x="210656" y="66169"/>
                </a:lnTo>
                <a:lnTo>
                  <a:pt x="234178" y="78067"/>
                </a:lnTo>
                <a:lnTo>
                  <a:pt x="250050" y="95699"/>
                </a:lnTo>
                <a:lnTo>
                  <a:pt x="255874" y="117269"/>
                </a:lnTo>
                <a:lnTo>
                  <a:pt x="255361" y="123768"/>
                </a:lnTo>
                <a:lnTo>
                  <a:pt x="253845" y="130143"/>
                </a:lnTo>
                <a:lnTo>
                  <a:pt x="251357" y="136327"/>
                </a:lnTo>
                <a:lnTo>
                  <a:pt x="247935" y="142250"/>
                </a:lnTo>
                <a:lnTo>
                  <a:pt x="269075" y="142250"/>
                </a:lnTo>
                <a:lnTo>
                  <a:pt x="270650" y="139470"/>
                </a:lnTo>
                <a:lnTo>
                  <a:pt x="274249" y="128545"/>
                </a:lnTo>
                <a:lnTo>
                  <a:pt x="275471" y="117269"/>
                </a:lnTo>
                <a:lnTo>
                  <a:pt x="270791" y="95347"/>
                </a:lnTo>
                <a:lnTo>
                  <a:pt x="257752" y="76249"/>
                </a:lnTo>
                <a:lnTo>
                  <a:pt x="238790" y="61804"/>
                </a:lnTo>
                <a:close/>
              </a:path>
              <a:path w="363855" h="501650">
                <a:moveTo>
                  <a:pt x="185652" y="47105"/>
                </a:moveTo>
                <a:lnTo>
                  <a:pt x="178103" y="47105"/>
                </a:lnTo>
                <a:lnTo>
                  <a:pt x="174387" y="47296"/>
                </a:lnTo>
                <a:lnTo>
                  <a:pt x="170726" y="47623"/>
                </a:lnTo>
                <a:lnTo>
                  <a:pt x="193028" y="47623"/>
                </a:lnTo>
                <a:lnTo>
                  <a:pt x="189367" y="47296"/>
                </a:lnTo>
                <a:lnTo>
                  <a:pt x="185652" y="47105"/>
                </a:lnTo>
                <a:close/>
              </a:path>
              <a:path w="363855" h="501650">
                <a:moveTo>
                  <a:pt x="210370" y="14691"/>
                </a:moveTo>
                <a:lnTo>
                  <a:pt x="188024" y="14691"/>
                </a:lnTo>
                <a:lnTo>
                  <a:pt x="193028" y="18442"/>
                </a:lnTo>
                <a:lnTo>
                  <a:pt x="193028" y="47623"/>
                </a:lnTo>
                <a:lnTo>
                  <a:pt x="212627" y="47623"/>
                </a:lnTo>
                <a:lnTo>
                  <a:pt x="212627" y="23046"/>
                </a:lnTo>
                <a:lnTo>
                  <a:pt x="210370" y="14691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2322435"/>
            <a:endParaRPr sz="46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18" name="object 5">
            <a:extLst>
              <a:ext uri="{FF2B5EF4-FFF2-40B4-BE49-F238E27FC236}">
                <a16:creationId xmlns=""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113142" y="3369747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9" name="object 6">
            <a:extLst>
              <a:ext uri="{FF2B5EF4-FFF2-40B4-BE49-F238E27FC236}">
                <a16:creationId xmlns=""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113142" y="5436356"/>
            <a:ext cx="872992" cy="172644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900"/>
          </a:p>
        </p:txBody>
      </p:sp>
      <p:sp>
        <p:nvSpPr>
          <p:cNvPr id="16" name="object 4">
            <a:extLst>
              <a:ext uri="{FF2B5EF4-FFF2-40B4-BE49-F238E27FC236}">
                <a16:creationId xmlns=""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2667000" y="3333563"/>
            <a:ext cx="7696200" cy="4134037"/>
          </a:xfrm>
          <a:prstGeom prst="rect">
            <a:avLst/>
          </a:prstGeom>
        </p:spPr>
        <p:txBody>
          <a:bodyPr vert="horz" wrap="square" lIns="0" tIns="32596" rIns="0" bIns="0" rtlCol="0">
            <a:spAutoFit/>
          </a:bodyPr>
          <a:lstStyle/>
          <a:p>
            <a:pPr marL="42966">
              <a:spcBef>
                <a:spcPts val="257"/>
              </a:spcBef>
            </a:pPr>
            <a:r>
              <a:rPr lang="ru-RU" sz="4800" b="1" dirty="0" smtClean="0">
                <a:solidFill>
                  <a:srgbClr val="002060"/>
                </a:solidFill>
                <a:latin typeface="Arial"/>
                <a:cs typeface="Arial"/>
              </a:rPr>
              <a:t>Тема:</a:t>
            </a:r>
            <a:r>
              <a:rPr lang="ru-RU" sz="4800" dirty="0" smtClean="0">
                <a:solidFill>
                  <a:srgbClr val="002060"/>
                </a:solidFill>
                <a:latin typeface="Arial"/>
                <a:cs typeface="Arial"/>
              </a:rPr>
              <a:t>  </a:t>
            </a:r>
          </a:p>
          <a:p>
            <a:pPr marL="42966">
              <a:spcBef>
                <a:spcPts val="257"/>
              </a:spcBef>
            </a:pPr>
            <a:r>
              <a:rPr lang="uz-Cyrl-UZ" sz="5400" b="1" dirty="0" smtClean="0">
                <a:solidFill>
                  <a:srgbClr val="002060"/>
                </a:solidFill>
                <a:latin typeface="Arial"/>
                <a:cs typeface="Arial"/>
              </a:rPr>
              <a:t>Решение задач по теме “Признаки равенства треугольников”</a:t>
            </a:r>
            <a:endParaRPr lang="ru-RU" sz="5400" b="1" dirty="0" smtClean="0">
              <a:solidFill>
                <a:srgbClr val="002060"/>
              </a:solidFill>
              <a:latin typeface="Arial"/>
              <a:cs typeface="Arial"/>
            </a:endParaRPr>
          </a:p>
        </p:txBody>
      </p:sp>
      <p:sp>
        <p:nvSpPr>
          <p:cNvPr id="2" name="AutoShape 4" descr="Презентация урока математики по теме: &quot; Замкнутая ломаная и многоугольник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18864" y="3369747"/>
            <a:ext cx="4478136" cy="37168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9448800" y="3067362"/>
            <a:ext cx="754757" cy="7232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uz-Latn-UZ" dirty="0"/>
          </a:p>
        </p:txBody>
      </p:sp>
      <p:sp>
        <p:nvSpPr>
          <p:cNvPr id="15" name="TextBox 14"/>
          <p:cNvSpPr txBox="1"/>
          <p:nvPr/>
        </p:nvSpPr>
        <p:spPr>
          <a:xfrm>
            <a:off x="1793320" y="7275493"/>
            <a:ext cx="736386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Яшнабадский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район. Школа № 161.</a:t>
            </a:r>
          </a:p>
          <a:p>
            <a:r>
              <a:rPr lang="ru-RU" sz="2800" dirty="0" smtClean="0">
                <a:latin typeface="Arial" pitchFamily="34" charset="0"/>
                <a:cs typeface="Arial" pitchFamily="34" charset="0"/>
              </a:rPr>
              <a:t>Учитель математики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Наралиева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Ш.Ш.</a:t>
            </a:r>
            <a:endParaRPr lang="uz-Latn-UZ" sz="28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9981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31800" y="104962"/>
            <a:ext cx="7705617" cy="707878"/>
          </a:xfrm>
          <a:prstGeom prst="rect">
            <a:avLst/>
          </a:prstGeom>
          <a:noFill/>
        </p:spPr>
        <p:txBody>
          <a:bodyPr wrap="none" lIns="91431" tIns="45716" rIns="91431" bIns="45716" rtlCol="0">
            <a:spAutoFit/>
          </a:bodyPr>
          <a:lstStyle/>
          <a:p>
            <a:r>
              <a:rPr lang="ru-RU" sz="4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Задание из 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учебника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(</a:t>
            </a:r>
            <a:r>
              <a:rPr lang="uz-Cyrl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стр.69</a:t>
            </a:r>
            <a:r>
              <a:rPr lang="uz-Latn-UZ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ru-RU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32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Прямоугольник 2"/>
              <p:cNvSpPr/>
              <p:nvPr/>
            </p:nvSpPr>
            <p:spPr>
              <a:xfrm>
                <a:off x="386080" y="821259"/>
                <a:ext cx="14020800" cy="176689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  6. Известно, что у треугольников АСВ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и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:  А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ВС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В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С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 =С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А</a:t>
                </a:r>
                <a:r>
                  <a:rPr lang="ru-RU" sz="3600" b="1" baseline="-25000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A=30°,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∠В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uz-Latn-UZ" sz="36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,  ∠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i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90°. </a:t>
                </a:r>
                <a:r>
                  <a:rPr lang="uz-Latn-UZ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Найдите 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остальные углы, </a:t>
                </a:r>
                <a:r>
                  <a:rPr lang="ru-RU" sz="3600" b="1" dirty="0" smtClean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треугольников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 АСВ и А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lang="ru-RU" sz="3600" b="1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В</a:t>
                </a:r>
                <a:r>
                  <a:rPr lang="ru-RU" sz="3600" b="1" baseline="-25000" dirty="0">
                    <a:solidFill>
                      <a:srgbClr val="002060"/>
                    </a:solidFill>
                    <a:latin typeface="Arial" pitchFamily="34" charset="0"/>
                    <a:cs typeface="Arial" pitchFamily="34" charset="0"/>
                  </a:rPr>
                  <a:t>1 </a:t>
                </a:r>
                <a:endParaRPr lang="ru-RU" sz="3600" b="1" dirty="0">
                  <a:solidFill>
                    <a:srgbClr val="00206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" name="Прямоугольник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6080" y="821259"/>
                <a:ext cx="14020800" cy="1766894"/>
              </a:xfrm>
              <a:prstGeom prst="rect">
                <a:avLst/>
              </a:prstGeom>
              <a:blipFill>
                <a:blip r:embed="rId2"/>
                <a:stretch>
                  <a:fillRect l="-1304" t="-5517" r="-2217" b="-1206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30"/>
          <p:cNvSpPr txBox="1">
            <a:spLocks noChangeArrowheads="1"/>
          </p:cNvSpPr>
          <p:nvPr/>
        </p:nvSpPr>
        <p:spPr bwMode="auto">
          <a:xfrm>
            <a:off x="3854422" y="2582300"/>
            <a:ext cx="4348480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kumimoji="0"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АСВ 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 flipH="1">
            <a:off x="2309854" y="2555215"/>
            <a:ext cx="784613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6" name="Text Box 7"/>
          <p:cNvSpPr txBox="1">
            <a:spLocks noChangeArrowheads="1"/>
          </p:cNvSpPr>
          <p:nvPr/>
        </p:nvSpPr>
        <p:spPr bwMode="auto">
          <a:xfrm>
            <a:off x="2038121" y="4895075"/>
            <a:ext cx="523482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7" name="Text Box 27"/>
          <p:cNvSpPr txBox="1">
            <a:spLocks noChangeArrowheads="1"/>
          </p:cNvSpPr>
          <p:nvPr/>
        </p:nvSpPr>
        <p:spPr bwMode="auto">
          <a:xfrm>
            <a:off x="8202902" y="4879369"/>
            <a:ext cx="572425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8" name="Равнобедренный треугольник 7"/>
          <p:cNvSpPr/>
          <p:nvPr/>
        </p:nvSpPr>
        <p:spPr>
          <a:xfrm>
            <a:off x="2366155" y="2961330"/>
            <a:ext cx="6096000" cy="1976694"/>
          </a:xfrm>
          <a:prstGeom prst="triangle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9" name="Равнобедренный треугольник 8"/>
          <p:cNvSpPr/>
          <p:nvPr/>
        </p:nvSpPr>
        <p:spPr>
          <a:xfrm>
            <a:off x="504334" y="5511833"/>
            <a:ext cx="5868936" cy="1976694"/>
          </a:xfrm>
          <a:prstGeom prst="triangle">
            <a:avLst>
              <a:gd name="adj" fmla="val 0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0" name="Line 21"/>
          <p:cNvSpPr>
            <a:spLocks noChangeShapeType="1"/>
          </p:cNvSpPr>
          <p:nvPr/>
        </p:nvSpPr>
        <p:spPr bwMode="auto">
          <a:xfrm>
            <a:off x="2175523" y="3855607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24"/>
          <p:cNvGrpSpPr>
            <a:grpSpLocks/>
          </p:cNvGrpSpPr>
          <p:nvPr/>
        </p:nvGrpSpPr>
        <p:grpSpPr bwMode="auto">
          <a:xfrm rot="18579727" flipV="1">
            <a:off x="4796649" y="3501262"/>
            <a:ext cx="308610" cy="426720"/>
            <a:chOff x="2912" y="1525"/>
            <a:chExt cx="162" cy="168"/>
          </a:xfrm>
        </p:grpSpPr>
        <p:sp>
          <p:nvSpPr>
            <p:cNvPr id="12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4" name="Group 9"/>
          <p:cNvGrpSpPr>
            <a:grpSpLocks/>
          </p:cNvGrpSpPr>
          <p:nvPr/>
        </p:nvGrpSpPr>
        <p:grpSpPr bwMode="auto">
          <a:xfrm rot="18579727" flipV="1">
            <a:off x="2764676" y="6093570"/>
            <a:ext cx="308610" cy="426720"/>
            <a:chOff x="2912" y="1525"/>
            <a:chExt cx="162" cy="168"/>
          </a:xfrm>
        </p:grpSpPr>
        <p:sp>
          <p:nvSpPr>
            <p:cNvPr id="15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7" name="Line 23"/>
          <p:cNvSpPr>
            <a:spLocks noChangeShapeType="1"/>
          </p:cNvSpPr>
          <p:nvPr/>
        </p:nvSpPr>
        <p:spPr bwMode="auto">
          <a:xfrm>
            <a:off x="358601" y="6475219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95448" y="7347182"/>
            <a:ext cx="86585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5931638" y="7392922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242620" y="4934640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8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21" name="Line 21"/>
          <p:cNvSpPr>
            <a:spLocks noChangeShapeType="1"/>
          </p:cNvSpPr>
          <p:nvPr/>
        </p:nvSpPr>
        <p:spPr bwMode="auto">
          <a:xfrm>
            <a:off x="2569355" y="7277328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Line 21"/>
          <p:cNvSpPr>
            <a:spLocks noChangeShapeType="1"/>
          </p:cNvSpPr>
          <p:nvPr/>
        </p:nvSpPr>
        <p:spPr bwMode="auto">
          <a:xfrm>
            <a:off x="2457595" y="7277328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>
            <a:off x="2366155" y="7274600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Line 21"/>
          <p:cNvSpPr>
            <a:spLocks noChangeShapeType="1"/>
          </p:cNvSpPr>
          <p:nvPr/>
        </p:nvSpPr>
        <p:spPr bwMode="auto">
          <a:xfrm>
            <a:off x="4779155" y="4723041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4667395" y="4723041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4575955" y="4720313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Freeform 46"/>
          <p:cNvSpPr>
            <a:spLocks/>
          </p:cNvSpPr>
          <p:nvPr/>
        </p:nvSpPr>
        <p:spPr bwMode="auto">
          <a:xfrm flipH="1">
            <a:off x="524324" y="7086193"/>
            <a:ext cx="359433" cy="402334"/>
          </a:xfrm>
          <a:custGeom>
            <a:avLst/>
            <a:gdLst>
              <a:gd name="T0" fmla="*/ 168 w 168"/>
              <a:gd name="T1" fmla="*/ 0 h 194"/>
              <a:gd name="T2" fmla="*/ 0 w 168"/>
              <a:gd name="T3" fmla="*/ 0 h 194"/>
              <a:gd name="T4" fmla="*/ 0 w 168"/>
              <a:gd name="T5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8" h="194">
                <a:moveTo>
                  <a:pt x="168" y="0"/>
                </a:moveTo>
                <a:lnTo>
                  <a:pt x="0" y="0"/>
                </a:lnTo>
                <a:lnTo>
                  <a:pt x="0" y="19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Freeform 46"/>
          <p:cNvSpPr>
            <a:spLocks/>
          </p:cNvSpPr>
          <p:nvPr/>
        </p:nvSpPr>
        <p:spPr bwMode="auto">
          <a:xfrm flipH="1">
            <a:off x="2362884" y="4538330"/>
            <a:ext cx="359433" cy="402334"/>
          </a:xfrm>
          <a:custGeom>
            <a:avLst/>
            <a:gdLst>
              <a:gd name="T0" fmla="*/ 168 w 168"/>
              <a:gd name="T1" fmla="*/ 0 h 194"/>
              <a:gd name="T2" fmla="*/ 0 w 168"/>
              <a:gd name="T3" fmla="*/ 0 h 194"/>
              <a:gd name="T4" fmla="*/ 0 w 168"/>
              <a:gd name="T5" fmla="*/ 194 h 1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68" h="194">
                <a:moveTo>
                  <a:pt x="168" y="0"/>
                </a:moveTo>
                <a:lnTo>
                  <a:pt x="0" y="0"/>
                </a:lnTo>
                <a:lnTo>
                  <a:pt x="0" y="194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Freeform 19"/>
          <p:cNvSpPr>
            <a:spLocks/>
          </p:cNvSpPr>
          <p:nvPr/>
        </p:nvSpPr>
        <p:spPr bwMode="auto">
          <a:xfrm rot="13230537">
            <a:off x="7249877" y="4622473"/>
            <a:ext cx="293207" cy="346312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Freeform 19"/>
          <p:cNvSpPr>
            <a:spLocks/>
          </p:cNvSpPr>
          <p:nvPr/>
        </p:nvSpPr>
        <p:spPr bwMode="auto">
          <a:xfrm rot="13230537">
            <a:off x="5267552" y="7201321"/>
            <a:ext cx="293207" cy="346312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Прямоугольник 30"/>
              <p:cNvSpPr/>
              <p:nvPr/>
            </p:nvSpPr>
            <p:spPr>
              <a:xfrm>
                <a:off x="2544652" y="3208600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28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uz-Latn-UZ" sz="28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2800" dirty="0"/>
              </a:p>
            </p:txBody>
          </p:sp>
        </mc:Choice>
        <mc:Fallback xmlns="">
          <p:sp>
            <p:nvSpPr>
              <p:cNvPr id="31" name="Прямоугольник 3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44652" y="3208600"/>
                <a:ext cx="885627" cy="53296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2" name="Прямоугольник 31"/>
              <p:cNvSpPr/>
              <p:nvPr/>
            </p:nvSpPr>
            <p:spPr>
              <a:xfrm>
                <a:off x="704041" y="5804545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uz-Latn-UZ" sz="28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2" name="Прямоугольник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4041" y="5804545"/>
                <a:ext cx="885627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Прямоугольник 32"/>
              <p:cNvSpPr/>
              <p:nvPr/>
            </p:nvSpPr>
            <p:spPr>
              <a:xfrm>
                <a:off x="6536253" y="4453830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28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28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2800" dirty="0"/>
              </a:p>
            </p:txBody>
          </p:sp>
        </mc:Choice>
        <mc:Fallback xmlns="">
          <p:sp>
            <p:nvSpPr>
              <p:cNvPr id="33" name="Прямоугольник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6253" y="4453830"/>
                <a:ext cx="885627" cy="53296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Прямоугольник 33"/>
              <p:cNvSpPr/>
              <p:nvPr/>
            </p:nvSpPr>
            <p:spPr>
              <a:xfrm>
                <a:off x="4570875" y="7029427"/>
                <a:ext cx="885627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uz-Latn-UZ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2800" b="1" i="1" smtClean="0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lang="uz-Latn-UZ" sz="28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2800" b="1" i="1">
                            <a:solidFill>
                              <a:srgbClr val="C0000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2800" b="1" dirty="0">
                    <a:solidFill>
                      <a:srgbClr val="C0000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2800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34" name="Прямоугольник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0875" y="7029427"/>
                <a:ext cx="885627" cy="53296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5" name="Group 25"/>
          <p:cNvGrpSpPr>
            <a:grpSpLocks/>
          </p:cNvGrpSpPr>
          <p:nvPr/>
        </p:nvGrpSpPr>
        <p:grpSpPr bwMode="auto">
          <a:xfrm flipH="1" flipV="1">
            <a:off x="2340178" y="3072030"/>
            <a:ext cx="390240" cy="430771"/>
            <a:chOff x="2305" y="3838"/>
            <a:chExt cx="121" cy="226"/>
          </a:xfrm>
        </p:grpSpPr>
        <p:sp>
          <p:nvSpPr>
            <p:cNvPr id="36" name="Freeform 26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7" name="Freeform 27"/>
            <p:cNvSpPr>
              <a:spLocks/>
            </p:cNvSpPr>
            <p:nvPr/>
          </p:nvSpPr>
          <p:spPr bwMode="auto">
            <a:xfrm>
              <a:off x="2342" y="3884"/>
              <a:ext cx="84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8" name="Group 25"/>
          <p:cNvGrpSpPr>
            <a:grpSpLocks/>
          </p:cNvGrpSpPr>
          <p:nvPr/>
        </p:nvGrpSpPr>
        <p:grpSpPr bwMode="auto">
          <a:xfrm flipH="1" flipV="1">
            <a:off x="531321" y="5614547"/>
            <a:ext cx="390240" cy="430771"/>
            <a:chOff x="2305" y="3838"/>
            <a:chExt cx="121" cy="226"/>
          </a:xfrm>
        </p:grpSpPr>
        <p:sp>
          <p:nvSpPr>
            <p:cNvPr id="39" name="Freeform 26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0" name="Freeform 27"/>
            <p:cNvSpPr>
              <a:spLocks/>
            </p:cNvSpPr>
            <p:nvPr/>
          </p:nvSpPr>
          <p:spPr bwMode="auto">
            <a:xfrm>
              <a:off x="2342" y="3884"/>
              <a:ext cx="84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1" name="Text Box 30"/>
          <p:cNvSpPr txBox="1">
            <a:spLocks noChangeArrowheads="1"/>
          </p:cNvSpPr>
          <p:nvPr/>
        </p:nvSpPr>
        <p:spPr bwMode="auto">
          <a:xfrm>
            <a:off x="8790567" y="3209283"/>
            <a:ext cx="3780207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АСВ и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2" name="Прямоугольник 41"/>
              <p:cNvSpPr/>
              <p:nvPr/>
            </p:nvSpPr>
            <p:spPr>
              <a:xfrm>
                <a:off x="8811566" y="2555215"/>
                <a:ext cx="5595314" cy="5959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uz-Latn-UZ" sz="3200" b="1" dirty="0" smtClean="0">
                    <a:solidFill>
                      <a:srgbClr val="002060"/>
                    </a:solidFill>
                    <a:latin typeface="Cambria Math"/>
                    <a:ea typeface="Cambria Math"/>
                    <a:cs typeface="Arial" pitchFamily="34" charset="0"/>
                  </a:rPr>
                  <a:t>∠C=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𝟏𝟖𝟎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𝟔𝟎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−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𝟑𝟎</m:t>
                        </m:r>
                      </m:e>
                      <m:sup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  <m:r>
                      <a:rPr lang="uz-Latn-UZ" sz="3200" b="1" i="1" smtClean="0">
                        <a:solidFill>
                          <a:srgbClr val="002060"/>
                        </a:solidFill>
                        <a:latin typeface="Cambria Math"/>
                        <a:ea typeface="Cambria Math"/>
                        <a:cs typeface="Arial" pitchFamily="34" charset="0"/>
                      </a:rPr>
                      <m:t>=</m:t>
                    </m:r>
                    <m:sSup>
                      <m:sSupPr>
                        <m:ctrlP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lang="uz-Latn-UZ" sz="3200" b="1" i="1" smtClean="0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𝟗</m:t>
                        </m:r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lang="uz-Latn-UZ" sz="3200" b="1" i="1">
                            <a:solidFill>
                              <a:srgbClr val="002060"/>
                            </a:solidFill>
                            <a:latin typeface="Cambria Math"/>
                            <a:ea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r>
                  <a:rPr lang="ru-RU" sz="3200" b="1" dirty="0">
                    <a:solidFill>
                      <a:srgbClr val="002060"/>
                    </a:solidFill>
                    <a:latin typeface="Arial" pitchFamily="34" charset="0"/>
                    <a:ea typeface="Cambria Math"/>
                    <a:cs typeface="Arial" pitchFamily="34" charset="0"/>
                  </a:rPr>
                  <a:t> </a:t>
                </a:r>
                <a:endParaRPr lang="uz-Latn-UZ" sz="3200" dirty="0"/>
              </a:p>
            </p:txBody>
          </p:sp>
        </mc:Choice>
        <mc:Fallback xmlns="">
          <p:sp>
            <p:nvSpPr>
              <p:cNvPr id="42" name="Прямоугольник 4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11566" y="2555215"/>
                <a:ext cx="5595314" cy="595932"/>
              </a:xfrm>
              <a:prstGeom prst="rect">
                <a:avLst/>
              </a:prstGeom>
              <a:blipFill rotWithShape="1">
                <a:blip r:embed="rId7"/>
                <a:stretch>
                  <a:fillRect l="-2723" t="-13265" b="-30612"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3" name="Прямоугольник 42"/>
              <p:cNvSpPr/>
              <p:nvPr/>
            </p:nvSpPr>
            <p:spPr>
              <a:xfrm>
                <a:off x="2702160" y="4249675"/>
                <a:ext cx="739218" cy="53296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2800" b="1" i="1" smtClean="0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2800" b="1" i="1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𝟗𝟎</m:t>
                          </m:r>
                        </m:e>
                        <m:sup>
                          <m:r>
                            <a:rPr lang="uz-Latn-UZ" sz="2800" b="1" i="1">
                              <a:solidFill>
                                <a:srgbClr val="C0000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>
                  <a:solidFill>
                    <a:srgbClr val="C00000"/>
                  </a:solidFill>
                </a:endParaRPr>
              </a:p>
            </p:txBody>
          </p:sp>
        </mc:Choice>
        <mc:Fallback xmlns="">
          <p:sp>
            <p:nvSpPr>
              <p:cNvPr id="43" name="Прямоугольник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02160" y="4249675"/>
                <a:ext cx="739218" cy="532966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Прямоугольник 43"/>
              <p:cNvSpPr/>
              <p:nvPr/>
            </p:nvSpPr>
            <p:spPr>
              <a:xfrm>
                <a:off x="802231" y="6819710"/>
                <a:ext cx="867994" cy="53296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uz-Latn-UZ" sz="28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a:rPr lang="uz-Latn-UZ" sz="28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𝟗𝟎</m:t>
                          </m:r>
                        </m:e>
                        <m:sup>
                          <m:r>
                            <a:rPr lang="uz-Latn-UZ" sz="2800" b="1" i="1">
                              <a:solidFill>
                                <a:srgbClr val="002060"/>
                              </a:solidFill>
                              <a:latin typeface="Cambria Math"/>
                              <a:ea typeface="Cambria Math"/>
                              <a:cs typeface="Arial" pitchFamily="34" charset="0"/>
                            </a:rPr>
                            <m:t>𝟎</m:t>
                          </m:r>
                        </m:sup>
                      </m:sSup>
                    </m:oMath>
                  </m:oMathPara>
                </a14:m>
                <a:endParaRPr lang="uz-Latn-UZ" dirty="0"/>
              </a:p>
            </p:txBody>
          </p:sp>
        </mc:Choice>
        <mc:Fallback xmlns="">
          <p:sp>
            <p:nvSpPr>
              <p:cNvPr id="44" name="Прямоугольник 4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2231" y="6819710"/>
                <a:ext cx="867994" cy="532966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Text Box 28"/>
          <p:cNvSpPr txBox="1">
            <a:spLocks noChangeArrowheads="1"/>
          </p:cNvSpPr>
          <p:nvPr/>
        </p:nvSpPr>
        <p:spPr bwMode="auto">
          <a:xfrm>
            <a:off x="8946716" y="4326749"/>
            <a:ext cx="5161803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 = В</a:t>
            </a:r>
            <a:r>
              <a:rPr kumimoji="0" lang="ru-RU" sz="32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</a:t>
            </a:r>
          </a:p>
        </p:txBody>
      </p:sp>
      <p:sp>
        <p:nvSpPr>
          <p:cNvPr id="46" name="Text Box 29"/>
          <p:cNvSpPr txBox="1">
            <a:spLocks noChangeArrowheads="1"/>
          </p:cNvSpPr>
          <p:nvPr/>
        </p:nvSpPr>
        <p:spPr bwMode="auto">
          <a:xfrm>
            <a:off x="9064410" y="4977419"/>
            <a:ext cx="5358010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 =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kumimoji="0"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 Box 32"/>
              <p:cNvSpPr txBox="1">
                <a:spLocks noChangeArrowheads="1"/>
              </p:cNvSpPr>
              <p:nvPr/>
            </p:nvSpPr>
            <p:spPr bwMode="auto">
              <a:xfrm>
                <a:off x="9115210" y="5677668"/>
                <a:ext cx="4283778" cy="595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909763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54635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0035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4607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9179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3751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lvl="0" indent="0"/>
                <a:r>
                  <a:rPr kumimoji="0" lang="ru-RU" sz="32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3)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∠</a:t>
                </a:r>
                <a:r>
                  <a:rPr lang="ru-RU" sz="32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С 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20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kumimoji="0" lang="ru-RU" sz="3200" b="1" baseline="-25000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kumimoji="0" lang="ru-RU" sz="32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7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115210" y="5677668"/>
                <a:ext cx="4283778" cy="595932"/>
              </a:xfrm>
              <a:prstGeom prst="rect">
                <a:avLst/>
              </a:prstGeom>
              <a:blipFill rotWithShape="1">
                <a:blip r:embed="rId10"/>
                <a:stretch>
                  <a:fillRect l="-1565" t="-11224" b="-3265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6979066" y="6475219"/>
            <a:ext cx="3826947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 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СУС</a:t>
            </a:r>
            <a:r>
              <a:rPr lang="uz-Latn-UZ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АСВ =</a:t>
            </a:r>
            <a:r>
              <a:rPr lang="ru-RU" sz="32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 Box 32"/>
              <p:cNvSpPr txBox="1">
                <a:spLocks noChangeArrowheads="1"/>
              </p:cNvSpPr>
              <p:nvPr/>
            </p:nvSpPr>
            <p:spPr bwMode="auto">
              <a:xfrm>
                <a:off x="11013263" y="6350609"/>
                <a:ext cx="3095256" cy="595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909763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54635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0035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4607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9179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3751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lvl="0" indent="0"/>
                <a:r>
                  <a:rPr kumimoji="0" lang="ru-RU" sz="32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 ∠</a:t>
                </a:r>
                <a:r>
                  <a:rPr lang="uz-Latn-UZ" sz="32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20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uz-Latn-UZ" sz="32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A</a:t>
                </a:r>
                <a:r>
                  <a:rPr kumimoji="0" lang="ru-RU" sz="3200" b="1" baseline="-25000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uz-Latn-UZ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𝟑</m:t>
                        </m:r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kumimoji="0" lang="ru-RU" sz="32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49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013263" y="6350609"/>
                <a:ext cx="3095256" cy="595932"/>
              </a:xfrm>
              <a:prstGeom prst="rect">
                <a:avLst/>
              </a:prstGeom>
              <a:blipFill rotWithShape="1">
                <a:blip r:embed="rId11"/>
                <a:stretch>
                  <a:fillRect t="-11224" b="-32653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0" name="Text Box 32"/>
              <p:cNvSpPr txBox="1">
                <a:spLocks noChangeArrowheads="1"/>
              </p:cNvSpPr>
              <p:nvPr/>
            </p:nvSpPr>
            <p:spPr bwMode="auto">
              <a:xfrm>
                <a:off x="11074223" y="6989394"/>
                <a:ext cx="3383757" cy="59593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909763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54635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0035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4607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9179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3751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lvl="0" indent="0"/>
                <a:r>
                  <a:rPr kumimoji="0" lang="ru-RU" sz="32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 ∠</a:t>
                </a:r>
                <a:r>
                  <a:rPr lang="uz-Latn-UZ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kumimoji="0" lang="ru-RU" sz="32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sz="20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uz-Latn-UZ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kumimoji="0" lang="ru-RU" sz="3200" b="1" baseline="-25000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kumimoji="0" lang="ru-RU" sz="32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uz-Latn-UZ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𝟔</m:t>
                        </m:r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e>
                      <m:sup>
                        <m:r>
                          <a:rPr kumimoji="0" lang="ru-RU" sz="32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kumimoji="0" lang="ru-RU" sz="32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50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074223" y="6989394"/>
                <a:ext cx="3383757" cy="595932"/>
              </a:xfrm>
              <a:prstGeom prst="rect">
                <a:avLst/>
              </a:prstGeom>
              <a:blipFill rotWithShape="1">
                <a:blip r:embed="rId12"/>
                <a:stretch>
                  <a:fillRect t="-11340" b="-34021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1" name="Прямоугольник 50"/>
          <p:cNvSpPr/>
          <p:nvPr/>
        </p:nvSpPr>
        <p:spPr>
          <a:xfrm>
            <a:off x="10568588" y="6629107"/>
            <a:ext cx="66396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z-Latn-UZ" sz="44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⇒</a:t>
            </a:r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3559890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8" grpId="0" animBg="1"/>
      <p:bldP spid="30" grpId="0" animBg="1"/>
      <p:bldP spid="32" grpId="0"/>
      <p:bldP spid="34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49" grpId="0"/>
      <p:bldP spid="50" grpId="0"/>
      <p:bldP spid="5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"/>
            <a:ext cx="14630399" cy="91440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algn="ctr" defTabSz="2313116"/>
            <a:r>
              <a:rPr lang="ru-RU" sz="5000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        </a:t>
            </a:r>
            <a:r>
              <a:rPr lang="ru-RU" sz="5400" b="1" spc="39" dirty="0" smtClean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ЗАДАНИЯ </a:t>
            </a:r>
            <a:r>
              <a:rPr lang="ru-RU" sz="5400" b="1" spc="39" dirty="0">
                <a:solidFill>
                  <a:prstClr val="white"/>
                </a:solidFill>
                <a:latin typeface="Arial" pitchFamily="34" charset="0"/>
                <a:cs typeface="Arial" pitchFamily="34" charset="0"/>
              </a:rPr>
              <a:t>ДЛЯ ЗАКРЕПЛЕНИЯ</a:t>
            </a:r>
            <a:endParaRPr sz="5000" b="1" dirty="0">
              <a:solidFill>
                <a:prstClr val="whit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AutoShape 4" descr="Математическая вертикаль», тестирование учителей — Abitu.n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3" name="AutoShape 4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8" name="AutoShape 6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9" name="AutoShape 8" descr="чтение векторные изображения, графика и иллюстрации - 123RF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uz-Latn-UZ"/>
          </a:p>
        </p:txBody>
      </p:sp>
      <p:sp>
        <p:nvSpPr>
          <p:cNvPr id="12" name="TextBox 11"/>
          <p:cNvSpPr txBox="1"/>
          <p:nvPr/>
        </p:nvSpPr>
        <p:spPr>
          <a:xfrm>
            <a:off x="1447800" y="1498325"/>
            <a:ext cx="11582400" cy="2917554"/>
          </a:xfrm>
          <a:prstGeom prst="rect">
            <a:avLst/>
          </a:prstGeom>
          <a:noFill/>
        </p:spPr>
        <p:txBody>
          <a:bodyPr wrap="square" lIns="39454" tIns="19729" rIns="39454" bIns="19729" rtlCol="0">
            <a:spAutoFit/>
          </a:bodyPr>
          <a:lstStyle/>
          <a:p>
            <a:pPr algn="ctr"/>
            <a:r>
              <a:rPr lang="ru-RU" sz="79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Выполнить письменно</a:t>
            </a:r>
          </a:p>
          <a:p>
            <a:pPr algn="ctr"/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uz-Cyrl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Упражнения</a:t>
            </a:r>
            <a:endParaRPr lang="ru-RU" sz="54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№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(стр.</a:t>
            </a:r>
            <a:r>
              <a:rPr lang="uz-Latn-UZ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71</a:t>
            </a:r>
            <a:r>
              <a:rPr lang="ru-RU" sz="54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). </a:t>
            </a:r>
            <a:endParaRPr lang="uz-Latn-UZ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Домашнее задание - Путешествие в мир книг Николая Носова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896"/>
          <a:stretch/>
        </p:blipFill>
        <p:spPr bwMode="auto">
          <a:xfrm>
            <a:off x="3399560" y="5728716"/>
            <a:ext cx="7848600" cy="1399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60107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AutoShape 2"/>
          <p:cNvSpPr>
            <a:spLocks noChangeArrowheads="1"/>
          </p:cNvSpPr>
          <p:nvPr/>
        </p:nvSpPr>
        <p:spPr bwMode="auto">
          <a:xfrm>
            <a:off x="1440182" y="2474596"/>
            <a:ext cx="6294120" cy="4579620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shape">
              <a:fillToRect l="50000" t="50000" r="50000" b="50000"/>
            </a:path>
          </a:gra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4549141" y="212788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749301" y="696658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7429501" y="705421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228358" name="Line 6"/>
          <p:cNvSpPr>
            <a:spLocks noChangeShapeType="1"/>
          </p:cNvSpPr>
          <p:nvPr/>
        </p:nvSpPr>
        <p:spPr bwMode="auto">
          <a:xfrm flipV="1">
            <a:off x="5933440" y="4634866"/>
            <a:ext cx="459741" cy="34480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8360" name="Freeform 8"/>
          <p:cNvSpPr>
            <a:spLocks/>
          </p:cNvSpPr>
          <p:nvPr/>
        </p:nvSpPr>
        <p:spPr bwMode="auto">
          <a:xfrm>
            <a:off x="2707640" y="4806316"/>
            <a:ext cx="447040" cy="259080"/>
          </a:xfrm>
          <a:custGeom>
            <a:avLst/>
            <a:gdLst>
              <a:gd name="T0" fmla="*/ 0 w 176"/>
              <a:gd name="T1" fmla="*/ 0 h 136"/>
              <a:gd name="T2" fmla="*/ 176 w 176"/>
              <a:gd name="T3" fmla="*/ 136 h 136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76" h="136">
                <a:moveTo>
                  <a:pt x="0" y="0"/>
                </a:moveTo>
                <a:lnTo>
                  <a:pt x="176" y="136"/>
                </a:ln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8361" name="Text Box 9"/>
          <p:cNvSpPr txBox="1">
            <a:spLocks noChangeArrowheads="1"/>
          </p:cNvSpPr>
          <p:nvPr/>
        </p:nvSpPr>
        <p:spPr bwMode="auto">
          <a:xfrm>
            <a:off x="293370" y="533400"/>
            <a:ext cx="8511541" cy="13630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Найти АС, если </a:t>
            </a:r>
          </a:p>
          <a:p>
            <a:r>
              <a:rPr lang="ru-RU" sz="40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Р </a:t>
            </a:r>
            <a:r>
              <a:rPr lang="ru-RU" sz="4000" b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= 18,12 см,    АВ – АС = 3 см.    </a:t>
            </a:r>
          </a:p>
        </p:txBody>
      </p:sp>
      <p:sp>
        <p:nvSpPr>
          <p:cNvPr id="228362" name="Text Box 10"/>
          <p:cNvSpPr txBox="1">
            <a:spLocks noChangeArrowheads="1"/>
          </p:cNvSpPr>
          <p:nvPr/>
        </p:nvSpPr>
        <p:spPr bwMode="auto">
          <a:xfrm>
            <a:off x="8928101" y="918211"/>
            <a:ext cx="5592755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latin typeface="Arial" pitchFamily="34" charset="0"/>
                <a:cs typeface="Arial" pitchFamily="34" charset="0"/>
              </a:rPr>
              <a:t>Сторона </a:t>
            </a:r>
            <a:r>
              <a:rPr lang="en-US" b="1">
                <a:latin typeface="Arial" pitchFamily="34" charset="0"/>
                <a:cs typeface="Arial" pitchFamily="34" charset="0"/>
              </a:rPr>
              <a:t>A</a:t>
            </a:r>
            <a:r>
              <a:rPr lang="ru-RU" b="1">
                <a:latin typeface="Arial" pitchFamily="34" charset="0"/>
                <a:cs typeface="Arial" pitchFamily="34" charset="0"/>
              </a:rPr>
              <a:t>В на 3 см </a:t>
            </a:r>
          </a:p>
          <a:p>
            <a:r>
              <a:rPr lang="ru-RU" b="1">
                <a:latin typeface="Arial" pitchFamily="34" charset="0"/>
                <a:cs typeface="Arial" pitchFamily="34" charset="0"/>
              </a:rPr>
              <a:t>больше стороны АС</a:t>
            </a:r>
          </a:p>
        </p:txBody>
      </p:sp>
      <p:sp>
        <p:nvSpPr>
          <p:cNvPr id="228363" name="Text Box 11"/>
          <p:cNvSpPr txBox="1">
            <a:spLocks noChangeArrowheads="1"/>
          </p:cNvSpPr>
          <p:nvPr/>
        </p:nvSpPr>
        <p:spPr bwMode="auto">
          <a:xfrm>
            <a:off x="4089401" y="7054216"/>
            <a:ext cx="670958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</a:t>
            </a:r>
          </a:p>
        </p:txBody>
      </p:sp>
      <p:sp>
        <p:nvSpPr>
          <p:cNvPr id="228364" name="Text Box 12"/>
          <p:cNvSpPr txBox="1">
            <a:spLocks noChangeArrowheads="1"/>
          </p:cNvSpPr>
          <p:nvPr/>
        </p:nvSpPr>
        <p:spPr bwMode="auto">
          <a:xfrm>
            <a:off x="1094741" y="4396741"/>
            <a:ext cx="1504519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х+3</a:t>
            </a:r>
          </a:p>
        </p:txBody>
      </p:sp>
      <p:sp>
        <p:nvSpPr>
          <p:cNvPr id="228365" name="Line 13"/>
          <p:cNvSpPr>
            <a:spLocks noChangeShapeType="1"/>
          </p:cNvSpPr>
          <p:nvPr/>
        </p:nvSpPr>
        <p:spPr bwMode="auto">
          <a:xfrm>
            <a:off x="3973830" y="1851488"/>
            <a:ext cx="437896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none" w="sm" len="sm"/>
            <a:tailEnd type="stealth" w="lg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28366" name="Text Box 14"/>
          <p:cNvSpPr txBox="1">
            <a:spLocks noChangeArrowheads="1"/>
          </p:cNvSpPr>
          <p:nvPr/>
        </p:nvSpPr>
        <p:spPr bwMode="auto">
          <a:xfrm>
            <a:off x="1094741" y="4396741"/>
            <a:ext cx="1504519" cy="1009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5700" b="1" i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х+3</a:t>
            </a:r>
          </a:p>
        </p:txBody>
      </p:sp>
      <p:sp>
        <p:nvSpPr>
          <p:cNvPr id="228367" name="Text Box 15"/>
          <p:cNvSpPr txBox="1">
            <a:spLocks noChangeArrowheads="1"/>
          </p:cNvSpPr>
          <p:nvPr/>
        </p:nvSpPr>
        <p:spPr bwMode="auto">
          <a:xfrm>
            <a:off x="7774942" y="2127886"/>
            <a:ext cx="5010287" cy="160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Р=18,12см</a:t>
            </a:r>
          </a:p>
          <a:p>
            <a:r>
              <a:rPr lang="ru-RU" sz="48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х+2(х+3) = 18,12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8443275" y="3627300"/>
            <a:ext cx="416011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х+2х+6 </a:t>
            </a:r>
            <a:r>
              <a:rPr lang="ru-RU" sz="4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18,12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9023869" y="4305481"/>
            <a:ext cx="351570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х+6 </a:t>
            </a:r>
            <a:r>
              <a:rPr lang="ru-RU" sz="4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18,12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9681387" y="4982698"/>
            <a:ext cx="337303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3х </a:t>
            </a:r>
            <a:r>
              <a:rPr lang="ru-RU" sz="4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18,12-6</a:t>
            </a:r>
            <a:endParaRPr lang="ru-RU" sz="4400" b="1" i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681387" y="5563852"/>
            <a:ext cx="2871299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3х </a:t>
            </a:r>
            <a:r>
              <a:rPr lang="ru-RU" sz="4400" b="1" i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lang="ru-RU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12,12</a:t>
            </a:r>
          </a:p>
          <a:p>
            <a:r>
              <a:rPr lang="uz-Cyrl-UZ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х </a:t>
            </a:r>
            <a:r>
              <a:rPr lang="uz-Latn-UZ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uz-Cyrl-UZ" sz="4400" b="1" i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4,04</a:t>
            </a:r>
            <a:endParaRPr lang="ru-RU" sz="4400" b="1" i="1" dirty="0" smtClean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59338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371275" y="7010402"/>
            <a:ext cx="5226431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Ответ: АС </a:t>
            </a:r>
            <a:r>
              <a:rPr lang="en-US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4,04 c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м</a:t>
            </a:r>
            <a:endParaRPr lang="uz-Latn-UZ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49652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28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28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8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8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28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28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8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2.96296E-6 L 0.36806 0.01967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2283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03" y="97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28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62" grpId="0"/>
      <p:bldP spid="228363" grpId="0"/>
      <p:bldP spid="228364" grpId="0"/>
      <p:bldP spid="228365" grpId="0" animBg="1"/>
      <p:bldP spid="228366" grpId="0"/>
      <p:bldP spid="228366" grpId="1"/>
      <p:bldP spid="228367" grpId="0"/>
      <p:bldP spid="2" grpId="0"/>
      <p:bldP spid="17" grpId="0"/>
      <p:bldP spid="18" grpId="0"/>
      <p:bldP spid="19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334000" y="76200"/>
            <a:ext cx="4572000" cy="870919"/>
          </a:xfrm>
          <a:prstGeom prst="rect">
            <a:avLst/>
          </a:prstGeom>
        </p:spPr>
        <p:txBody>
          <a:bodyPr wrap="square" lIns="39534" tIns="19768" rIns="39534" bIns="19768">
            <a:spAutoFit/>
          </a:bodyPr>
          <a:lstStyle/>
          <a:p>
            <a:pPr lvl="0" algn="ctr"/>
            <a:r>
              <a:rPr lang="ru-RU" sz="5400" b="1" spc="39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План урока</a:t>
            </a:r>
            <a:endParaRPr lang="ru-RU" sz="54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Блок-схема: несколько документов 19"/>
          <p:cNvSpPr/>
          <p:nvPr/>
        </p:nvSpPr>
        <p:spPr>
          <a:xfrm>
            <a:off x="1295400" y="12192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Повторение пройденного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  <p:sp>
        <p:nvSpPr>
          <p:cNvPr id="22" name="Блок-схема: несколько документов 21"/>
          <p:cNvSpPr/>
          <p:nvPr/>
        </p:nvSpPr>
        <p:spPr>
          <a:xfrm>
            <a:off x="4800600" y="3266156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Решение </a:t>
            </a:r>
            <a:r>
              <a:rPr lang="ru-RU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Блок-схема: несколько документов 22"/>
          <p:cNvSpPr/>
          <p:nvPr/>
        </p:nvSpPr>
        <p:spPr>
          <a:xfrm>
            <a:off x="8915400" y="4953000"/>
            <a:ext cx="4399941" cy="2306888"/>
          </a:xfrm>
          <a:prstGeom prst="flowChartMultidocumen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Задания для закрепления</a:t>
            </a:r>
            <a:endParaRPr lang="uz-Latn-UZ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uz-Latn-UZ" dirty="0"/>
          </a:p>
        </p:txBody>
      </p:sp>
    </p:spTree>
    <p:extLst>
      <p:ext uri="{BB962C8B-B14F-4D97-AF65-F5344CB8AC3E}">
        <p14:creationId xmlns:p14="http://schemas.microsoft.com/office/powerpoint/2010/main" val="1576823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3360" y="1485999"/>
            <a:ext cx="144170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Если две стороны и угол между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ними одного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треугольника соответственно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равны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двум сторонам и углу между ними другого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треугольника, то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такие треугольники равны </a:t>
            </a:r>
            <a:endParaRPr lang="uz-Latn-UZ" sz="3600" dirty="0">
              <a:solidFill>
                <a:srgbClr val="1A0A5E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7625" y="152400"/>
            <a:ext cx="138684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Font typeface="Wingdings" pitchFamily="2" charset="2"/>
              <a:buNone/>
            </a:pPr>
            <a:r>
              <a:rPr lang="en-US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признак равенства треугольников</a:t>
            </a:r>
            <a:r>
              <a:rPr lang="ru-RU" sz="4000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buFont typeface="Wingdings" pitchFamily="2" charset="2"/>
              <a:buNone/>
            </a:pPr>
            <a:r>
              <a:rPr lang="ru-RU" sz="40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(по двум сторонам и углу между ними СУС)</a:t>
            </a:r>
          </a:p>
        </p:txBody>
      </p:sp>
      <p:sp>
        <p:nvSpPr>
          <p:cNvPr id="6" name="AutoShape 3"/>
          <p:cNvSpPr>
            <a:spLocks noChangeArrowheads="1"/>
          </p:cNvSpPr>
          <p:nvPr/>
        </p:nvSpPr>
        <p:spPr bwMode="auto">
          <a:xfrm>
            <a:off x="7134666" y="3471191"/>
            <a:ext cx="7084061" cy="3371850"/>
          </a:xfrm>
          <a:prstGeom prst="triangle">
            <a:avLst>
              <a:gd name="adj" fmla="val 66065"/>
            </a:avLst>
          </a:pr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 Box 11"/>
          <p:cNvSpPr txBox="1">
            <a:spLocks noChangeArrowheads="1"/>
          </p:cNvSpPr>
          <p:nvPr/>
        </p:nvSpPr>
        <p:spPr bwMode="auto">
          <a:xfrm>
            <a:off x="4648199" y="3483449"/>
            <a:ext cx="586739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9" name="Text Box 12"/>
          <p:cNvSpPr txBox="1">
            <a:spLocks noChangeArrowheads="1"/>
          </p:cNvSpPr>
          <p:nvPr/>
        </p:nvSpPr>
        <p:spPr bwMode="auto">
          <a:xfrm>
            <a:off x="7248968" y="6755410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</a:p>
        </p:txBody>
      </p:sp>
      <p:sp>
        <p:nvSpPr>
          <p:cNvPr id="10" name="Text Box 13"/>
          <p:cNvSpPr txBox="1">
            <a:spLocks noChangeArrowheads="1"/>
          </p:cNvSpPr>
          <p:nvPr/>
        </p:nvSpPr>
        <p:spPr bwMode="auto">
          <a:xfrm>
            <a:off x="13690407" y="7014490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 Box 14"/>
          <p:cNvSpPr txBox="1">
            <a:spLocks noChangeArrowheads="1"/>
          </p:cNvSpPr>
          <p:nvPr/>
        </p:nvSpPr>
        <p:spPr bwMode="auto">
          <a:xfrm>
            <a:off x="11738418" y="3089771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AutoShape 31"/>
          <p:cNvSpPr>
            <a:spLocks noChangeArrowheads="1"/>
          </p:cNvSpPr>
          <p:nvPr/>
        </p:nvSpPr>
        <p:spPr bwMode="auto">
          <a:xfrm rot="9414058">
            <a:off x="7711247" y="6410606"/>
            <a:ext cx="231139" cy="43243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Line 34"/>
          <p:cNvSpPr>
            <a:spLocks noChangeShapeType="1"/>
          </p:cNvSpPr>
          <p:nvPr/>
        </p:nvSpPr>
        <p:spPr bwMode="auto">
          <a:xfrm>
            <a:off x="9420667" y="5048530"/>
            <a:ext cx="457200" cy="3124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38"/>
          <p:cNvGrpSpPr>
            <a:grpSpLocks/>
          </p:cNvGrpSpPr>
          <p:nvPr/>
        </p:nvGrpSpPr>
        <p:grpSpPr bwMode="auto">
          <a:xfrm>
            <a:off x="10591608" y="6582056"/>
            <a:ext cx="228600" cy="432434"/>
            <a:chOff x="4150" y="2205"/>
            <a:chExt cx="90" cy="227"/>
          </a:xfrm>
        </p:grpSpPr>
        <p:sp>
          <p:nvSpPr>
            <p:cNvPr id="24" name="Line 39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5" name="Line 40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" name="Text Box 9"/>
          <p:cNvSpPr txBox="1">
            <a:spLocks noChangeArrowheads="1"/>
          </p:cNvSpPr>
          <p:nvPr/>
        </p:nvSpPr>
        <p:spPr bwMode="auto">
          <a:xfrm>
            <a:off x="254104" y="746676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А</a:t>
            </a:r>
            <a:endParaRPr lang="ru-RU" b="1" baseline="-2500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10"/>
          <p:cNvSpPr txBox="1">
            <a:spLocks noChangeArrowheads="1"/>
          </p:cNvSpPr>
          <p:nvPr/>
        </p:nvSpPr>
        <p:spPr bwMode="auto">
          <a:xfrm>
            <a:off x="7100026" y="7423828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7" name="AutoShape 3"/>
          <p:cNvSpPr>
            <a:spLocks noChangeArrowheads="1"/>
          </p:cNvSpPr>
          <p:nvPr/>
        </p:nvSpPr>
        <p:spPr bwMode="auto">
          <a:xfrm>
            <a:off x="367764" y="4234158"/>
            <a:ext cx="7084061" cy="3371850"/>
          </a:xfrm>
          <a:prstGeom prst="triangle">
            <a:avLst>
              <a:gd name="adj" fmla="val 66065"/>
            </a:avLst>
          </a:prstGeom>
          <a:gradFill rotWithShape="1">
            <a:gsLst>
              <a:gs pos="0">
                <a:srgbClr val="CCFFFF"/>
              </a:gs>
              <a:gs pos="100000">
                <a:srgbClr val="3399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000000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AutoShape 31"/>
          <p:cNvSpPr>
            <a:spLocks noChangeArrowheads="1"/>
          </p:cNvSpPr>
          <p:nvPr/>
        </p:nvSpPr>
        <p:spPr bwMode="auto">
          <a:xfrm rot="9414058">
            <a:off x="944345" y="7173573"/>
            <a:ext cx="231139" cy="432434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Line 34"/>
          <p:cNvSpPr>
            <a:spLocks noChangeShapeType="1"/>
          </p:cNvSpPr>
          <p:nvPr/>
        </p:nvSpPr>
        <p:spPr bwMode="auto">
          <a:xfrm>
            <a:off x="2653765" y="5811497"/>
            <a:ext cx="457200" cy="31242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3" name="Group 38"/>
          <p:cNvGrpSpPr>
            <a:grpSpLocks/>
          </p:cNvGrpSpPr>
          <p:nvPr/>
        </p:nvGrpSpPr>
        <p:grpSpPr bwMode="auto">
          <a:xfrm>
            <a:off x="3824706" y="7345023"/>
            <a:ext cx="228600" cy="432434"/>
            <a:chOff x="4150" y="2205"/>
            <a:chExt cx="90" cy="227"/>
          </a:xfrm>
        </p:grpSpPr>
        <p:sp>
          <p:nvSpPr>
            <p:cNvPr id="44" name="Line 39"/>
            <p:cNvSpPr>
              <a:spLocks noChangeShapeType="1"/>
            </p:cNvSpPr>
            <p:nvPr/>
          </p:nvSpPr>
          <p:spPr bwMode="auto">
            <a:xfrm>
              <a:off x="4150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5" name="Line 40"/>
            <p:cNvSpPr>
              <a:spLocks noChangeShapeType="1"/>
            </p:cNvSpPr>
            <p:nvPr/>
          </p:nvSpPr>
          <p:spPr bwMode="auto">
            <a:xfrm>
              <a:off x="4195" y="2205"/>
              <a:ext cx="45" cy="227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5370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430" name="Freeform 38"/>
          <p:cNvSpPr>
            <a:spLocks/>
          </p:cNvSpPr>
          <p:nvPr/>
        </p:nvSpPr>
        <p:spPr bwMode="auto">
          <a:xfrm>
            <a:off x="5452114" y="1636891"/>
            <a:ext cx="3613426" cy="4638178"/>
          </a:xfrm>
          <a:custGeom>
            <a:avLst/>
            <a:gdLst>
              <a:gd name="T0" fmla="*/ 1436 w 1456"/>
              <a:gd name="T1" fmla="*/ 2410 h 2416"/>
              <a:gd name="T2" fmla="*/ 0 w 1456"/>
              <a:gd name="T3" fmla="*/ 2416 h 2416"/>
              <a:gd name="T4" fmla="*/ 1456 w 1456"/>
              <a:gd name="T5" fmla="*/ 0 h 2416"/>
              <a:gd name="T6" fmla="*/ 1436 w 1456"/>
              <a:gd name="T7" fmla="*/ 2410 h 24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56" h="2416">
                <a:moveTo>
                  <a:pt x="1436" y="2410"/>
                </a:moveTo>
                <a:lnTo>
                  <a:pt x="0" y="2416"/>
                </a:lnTo>
                <a:lnTo>
                  <a:pt x="1456" y="0"/>
                </a:lnTo>
                <a:lnTo>
                  <a:pt x="1436" y="241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5" name="Freeform 3"/>
          <p:cNvSpPr>
            <a:spLocks/>
          </p:cNvSpPr>
          <p:nvPr/>
        </p:nvSpPr>
        <p:spPr bwMode="auto">
          <a:xfrm>
            <a:off x="1483360" y="1630681"/>
            <a:ext cx="3616960" cy="4644390"/>
          </a:xfrm>
          <a:custGeom>
            <a:avLst/>
            <a:gdLst>
              <a:gd name="T0" fmla="*/ 1416 w 1424"/>
              <a:gd name="T1" fmla="*/ 2438 h 2438"/>
              <a:gd name="T2" fmla="*/ 0 w 1424"/>
              <a:gd name="T3" fmla="*/ 2432 h 2438"/>
              <a:gd name="T4" fmla="*/ 1424 w 1424"/>
              <a:gd name="T5" fmla="*/ 0 h 2438"/>
              <a:gd name="T6" fmla="*/ 1416 w 1424"/>
              <a:gd name="T7" fmla="*/ 2438 h 243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24" h="2438">
                <a:moveTo>
                  <a:pt x="1416" y="2438"/>
                </a:moveTo>
                <a:lnTo>
                  <a:pt x="0" y="2432"/>
                </a:lnTo>
                <a:lnTo>
                  <a:pt x="1424" y="0"/>
                </a:lnTo>
                <a:lnTo>
                  <a:pt x="1416" y="243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7" name="AutoShape 5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37377" y="4012525"/>
            <a:ext cx="2270759" cy="62293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Проверка </a:t>
            </a:r>
          </a:p>
        </p:txBody>
      </p:sp>
      <p:sp>
        <p:nvSpPr>
          <p:cNvPr id="187398" name="Text Box 6"/>
          <p:cNvSpPr txBox="1">
            <a:spLocks noChangeArrowheads="1"/>
          </p:cNvSpPr>
          <p:nvPr/>
        </p:nvSpPr>
        <p:spPr bwMode="auto">
          <a:xfrm>
            <a:off x="1899920" y="31242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9" name="Text Box 7"/>
          <p:cNvSpPr txBox="1">
            <a:spLocks noChangeArrowheads="1"/>
          </p:cNvSpPr>
          <p:nvPr/>
        </p:nvSpPr>
        <p:spPr bwMode="auto">
          <a:xfrm>
            <a:off x="-71613" y="619557"/>
            <a:ext cx="14660880" cy="7474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На 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рисунке ВС = 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АС =А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ВС</a:t>
            </a:r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АС, В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⊥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-107550" y="1393459"/>
            <a:ext cx="427880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Доказать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/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АСВ =</a:t>
            </a:r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4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78743" y="7450456"/>
            <a:ext cx="1038859" cy="77914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5" name="Text Box 13"/>
          <p:cNvSpPr txBox="1">
            <a:spLocks noChangeArrowheads="1"/>
          </p:cNvSpPr>
          <p:nvPr/>
        </p:nvSpPr>
        <p:spPr bwMode="auto">
          <a:xfrm>
            <a:off x="977901" y="618934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7406" name="Text Box 14"/>
          <p:cNvSpPr txBox="1">
            <a:spLocks noChangeArrowheads="1"/>
          </p:cNvSpPr>
          <p:nvPr/>
        </p:nvSpPr>
        <p:spPr bwMode="auto">
          <a:xfrm>
            <a:off x="5130260" y="1436370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8500558" y="6137213"/>
            <a:ext cx="839274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8" name="Text Box 16"/>
          <p:cNvSpPr txBox="1">
            <a:spLocks noChangeArrowheads="1"/>
          </p:cNvSpPr>
          <p:nvPr/>
        </p:nvSpPr>
        <p:spPr bwMode="auto">
          <a:xfrm>
            <a:off x="4780281" y="6189346"/>
            <a:ext cx="643707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394" name="Freeform 2"/>
          <p:cNvSpPr>
            <a:spLocks/>
          </p:cNvSpPr>
          <p:nvPr/>
        </p:nvSpPr>
        <p:spPr bwMode="auto">
          <a:xfrm>
            <a:off x="977901" y="6275069"/>
            <a:ext cx="8699499" cy="45719"/>
          </a:xfrm>
          <a:custGeom>
            <a:avLst/>
            <a:gdLst>
              <a:gd name="T0" fmla="*/ 4432 w 4432"/>
              <a:gd name="T1" fmla="*/ 0 h 1"/>
              <a:gd name="T2" fmla="*/ 0 w 4432"/>
              <a:gd name="T3" fmla="*/ 0 h 1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4432" h="1">
                <a:moveTo>
                  <a:pt x="4432" y="0"/>
                </a:moveTo>
                <a:lnTo>
                  <a:pt x="0" y="0"/>
                </a:lnTo>
              </a:path>
            </a:pathLst>
          </a:custGeom>
          <a:noFill/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31" name="Text Box 39"/>
          <p:cNvSpPr txBox="1">
            <a:spLocks noChangeArrowheads="1"/>
          </p:cNvSpPr>
          <p:nvPr/>
        </p:nvSpPr>
        <p:spPr bwMode="auto">
          <a:xfrm>
            <a:off x="5393508" y="6232765"/>
            <a:ext cx="101600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baseline="-2500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432" name="Text Box 40"/>
          <p:cNvSpPr txBox="1">
            <a:spLocks noChangeArrowheads="1"/>
          </p:cNvSpPr>
          <p:nvPr/>
        </p:nvSpPr>
        <p:spPr bwMode="auto">
          <a:xfrm>
            <a:off x="8888189" y="1167396"/>
            <a:ext cx="101600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30622" tIns="65311" rIns="130622" bIns="65311">
            <a:spAutoFit/>
          </a:bodyPr>
          <a:lstStyle/>
          <a:p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7441" name="Freeform 49"/>
          <p:cNvSpPr>
            <a:spLocks/>
          </p:cNvSpPr>
          <p:nvPr/>
        </p:nvSpPr>
        <p:spPr bwMode="auto">
          <a:xfrm>
            <a:off x="1440181" y="1664970"/>
            <a:ext cx="3677920" cy="4610100"/>
          </a:xfrm>
          <a:custGeom>
            <a:avLst/>
            <a:gdLst>
              <a:gd name="T0" fmla="*/ 1448 w 1448"/>
              <a:gd name="T1" fmla="*/ 2416 h 2420"/>
              <a:gd name="T2" fmla="*/ 0 w 1448"/>
              <a:gd name="T3" fmla="*/ 2420 h 2420"/>
              <a:gd name="T4" fmla="*/ 1444 w 1448"/>
              <a:gd name="T5" fmla="*/ 0 h 2420"/>
              <a:gd name="T6" fmla="*/ 1448 w 1448"/>
              <a:gd name="T7" fmla="*/ 2416 h 242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448" h="2420">
                <a:moveTo>
                  <a:pt x="1448" y="2416"/>
                </a:moveTo>
                <a:lnTo>
                  <a:pt x="0" y="2420"/>
                </a:lnTo>
                <a:lnTo>
                  <a:pt x="1444" y="0"/>
                </a:lnTo>
                <a:lnTo>
                  <a:pt x="1448" y="2416"/>
                </a:lnTo>
                <a:close/>
              </a:path>
            </a:pathLst>
          </a:custGeom>
          <a:solidFill>
            <a:srgbClr val="FF3300">
              <a:alpha val="50000"/>
            </a:srgbClr>
          </a:solidFill>
          <a:ln w="5715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7409" name="Freeform 17"/>
          <p:cNvSpPr>
            <a:spLocks/>
          </p:cNvSpPr>
          <p:nvPr/>
        </p:nvSpPr>
        <p:spPr bwMode="auto">
          <a:xfrm>
            <a:off x="4780280" y="4029076"/>
            <a:ext cx="490221" cy="45720"/>
          </a:xfrm>
          <a:custGeom>
            <a:avLst/>
            <a:gdLst>
              <a:gd name="T0" fmla="*/ 0 w 193"/>
              <a:gd name="T1" fmla="*/ 24 h 24"/>
              <a:gd name="T2" fmla="*/ 193 w 193"/>
              <a:gd name="T3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3" h="24">
                <a:moveTo>
                  <a:pt x="0" y="24"/>
                </a:moveTo>
                <a:lnTo>
                  <a:pt x="193" y="0"/>
                </a:lnTo>
              </a:path>
            </a:pathLst>
          </a:cu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7437" name="Group 45"/>
          <p:cNvGrpSpPr>
            <a:grpSpLocks/>
          </p:cNvGrpSpPr>
          <p:nvPr/>
        </p:nvGrpSpPr>
        <p:grpSpPr bwMode="auto">
          <a:xfrm>
            <a:off x="3167381" y="6094096"/>
            <a:ext cx="4605019" cy="364256"/>
            <a:chOff x="1247" y="3199"/>
            <a:chExt cx="2495" cy="186"/>
          </a:xfrm>
        </p:grpSpPr>
        <p:grpSp>
          <p:nvGrpSpPr>
            <p:cNvPr id="187421" name="Group 29"/>
            <p:cNvGrpSpPr>
              <a:grpSpLocks/>
            </p:cNvGrpSpPr>
            <p:nvPr/>
          </p:nvGrpSpPr>
          <p:grpSpPr bwMode="auto">
            <a:xfrm rot="1936439">
              <a:off x="1247" y="3199"/>
              <a:ext cx="147" cy="186"/>
              <a:chOff x="1383" y="2795"/>
              <a:chExt cx="147" cy="186"/>
            </a:xfrm>
          </p:grpSpPr>
          <p:sp>
            <p:nvSpPr>
              <p:cNvPr id="187422" name="Freeform 30"/>
              <p:cNvSpPr>
                <a:spLocks/>
              </p:cNvSpPr>
              <p:nvPr/>
            </p:nvSpPr>
            <p:spPr bwMode="auto">
              <a:xfrm>
                <a:off x="1383" y="2840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sz="40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423" name="Freeform 31"/>
              <p:cNvSpPr>
                <a:spLocks/>
              </p:cNvSpPr>
              <p:nvPr/>
            </p:nvSpPr>
            <p:spPr bwMode="auto">
              <a:xfrm>
                <a:off x="1429" y="2795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sz="4000" b="1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87434" name="Group 42"/>
            <p:cNvGrpSpPr>
              <a:grpSpLocks/>
            </p:cNvGrpSpPr>
            <p:nvPr/>
          </p:nvGrpSpPr>
          <p:grpSpPr bwMode="auto">
            <a:xfrm rot="1936439">
              <a:off x="3595" y="3199"/>
              <a:ext cx="147" cy="186"/>
              <a:chOff x="1383" y="2795"/>
              <a:chExt cx="147" cy="186"/>
            </a:xfrm>
          </p:grpSpPr>
          <p:sp>
            <p:nvSpPr>
              <p:cNvPr id="187435" name="Freeform 43"/>
              <p:cNvSpPr>
                <a:spLocks/>
              </p:cNvSpPr>
              <p:nvPr/>
            </p:nvSpPr>
            <p:spPr bwMode="auto">
              <a:xfrm>
                <a:off x="1383" y="2840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sz="4000" b="1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87436" name="Freeform 44"/>
              <p:cNvSpPr>
                <a:spLocks/>
              </p:cNvSpPr>
              <p:nvPr/>
            </p:nvSpPr>
            <p:spPr bwMode="auto">
              <a:xfrm>
                <a:off x="1429" y="2795"/>
                <a:ext cx="101" cy="141"/>
              </a:xfrm>
              <a:custGeom>
                <a:avLst/>
                <a:gdLst>
                  <a:gd name="T0" fmla="*/ 0 w 101"/>
                  <a:gd name="T1" fmla="*/ 0 h 141"/>
                  <a:gd name="T2" fmla="*/ 101 w 101"/>
                  <a:gd name="T3" fmla="*/ 141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</a:cxnLst>
                <a:rect l="0" t="0" r="r" b="b"/>
                <a:pathLst>
                  <a:path w="101" h="141">
                    <a:moveTo>
                      <a:pt x="0" y="0"/>
                    </a:moveTo>
                    <a:lnTo>
                      <a:pt x="101" y="141"/>
                    </a:lnTo>
                  </a:path>
                </a:pathLst>
              </a:custGeom>
              <a:noFill/>
              <a:ln w="38100">
                <a:solidFill>
                  <a:srgbClr val="000000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uz-Latn-UZ" sz="4000" b="1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87440" name="Group 48"/>
          <p:cNvGrpSpPr>
            <a:grpSpLocks/>
          </p:cNvGrpSpPr>
          <p:nvPr/>
        </p:nvGrpSpPr>
        <p:grpSpPr bwMode="auto">
          <a:xfrm>
            <a:off x="4764033" y="5867739"/>
            <a:ext cx="4301507" cy="423073"/>
            <a:chOff x="1832" y="3100"/>
            <a:chExt cx="2486" cy="204"/>
          </a:xfrm>
        </p:grpSpPr>
        <p:sp>
          <p:nvSpPr>
            <p:cNvPr id="187438" name="Freeform 46"/>
            <p:cNvSpPr>
              <a:spLocks/>
            </p:cNvSpPr>
            <p:nvPr/>
          </p:nvSpPr>
          <p:spPr bwMode="auto">
            <a:xfrm>
              <a:off x="1832" y="3110"/>
              <a:ext cx="168" cy="194"/>
            </a:xfrm>
            <a:custGeom>
              <a:avLst/>
              <a:gdLst>
                <a:gd name="T0" fmla="*/ 168 w 168"/>
                <a:gd name="T1" fmla="*/ 0 h 194"/>
                <a:gd name="T2" fmla="*/ 0 w 168"/>
                <a:gd name="T3" fmla="*/ 0 h 194"/>
                <a:gd name="T4" fmla="*/ 0 w 168"/>
                <a:gd name="T5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" h="194">
                  <a:moveTo>
                    <a:pt x="168" y="0"/>
                  </a:moveTo>
                  <a:lnTo>
                    <a:pt x="0" y="0"/>
                  </a:lnTo>
                  <a:lnTo>
                    <a:pt x="0" y="19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7439" name="Freeform 47"/>
            <p:cNvSpPr>
              <a:spLocks/>
            </p:cNvSpPr>
            <p:nvPr/>
          </p:nvSpPr>
          <p:spPr bwMode="auto">
            <a:xfrm>
              <a:off x="4150" y="3100"/>
              <a:ext cx="168" cy="194"/>
            </a:xfrm>
            <a:custGeom>
              <a:avLst/>
              <a:gdLst>
                <a:gd name="T0" fmla="*/ 168 w 168"/>
                <a:gd name="T1" fmla="*/ 0 h 194"/>
                <a:gd name="T2" fmla="*/ 0 w 168"/>
                <a:gd name="T3" fmla="*/ 0 h 194"/>
                <a:gd name="T4" fmla="*/ 0 w 168"/>
                <a:gd name="T5" fmla="*/ 19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8" h="194">
                  <a:moveTo>
                    <a:pt x="168" y="0"/>
                  </a:moveTo>
                  <a:lnTo>
                    <a:pt x="0" y="0"/>
                  </a:lnTo>
                  <a:lnTo>
                    <a:pt x="0" y="194"/>
                  </a:lnTo>
                </a:path>
              </a:pathLst>
            </a:custGeom>
            <a:noFill/>
            <a:ln w="57150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7433" name="Freeform 41"/>
          <p:cNvSpPr>
            <a:spLocks/>
          </p:cNvSpPr>
          <p:nvPr/>
        </p:nvSpPr>
        <p:spPr bwMode="auto">
          <a:xfrm>
            <a:off x="8820431" y="4154172"/>
            <a:ext cx="490219" cy="45720"/>
          </a:xfrm>
          <a:custGeom>
            <a:avLst/>
            <a:gdLst>
              <a:gd name="T0" fmla="*/ 0 w 193"/>
              <a:gd name="T1" fmla="*/ 24 h 24"/>
              <a:gd name="T2" fmla="*/ 193 w 193"/>
              <a:gd name="T3" fmla="*/ 0 h 24"/>
            </a:gdLst>
            <a:ahLst/>
            <a:cxnLst>
              <a:cxn ang="0">
                <a:pos x="T0" y="T1"/>
              </a:cxn>
              <a:cxn ang="0">
                <a:pos x="T2" y="T3"/>
              </a:cxn>
            </a:cxnLst>
            <a:rect l="0" t="0" r="r" b="b"/>
            <a:pathLst>
              <a:path w="193" h="24">
                <a:moveTo>
                  <a:pt x="0" y="24"/>
                </a:moveTo>
                <a:lnTo>
                  <a:pt x="193" y="0"/>
                </a:lnTo>
              </a:path>
            </a:pathLst>
          </a:custGeom>
          <a:noFill/>
          <a:ln w="5715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 Box 28"/>
          <p:cNvSpPr txBox="1">
            <a:spLocks noChangeArrowheads="1"/>
          </p:cNvSpPr>
          <p:nvPr/>
        </p:nvSpPr>
        <p:spPr bwMode="auto">
          <a:xfrm>
            <a:off x="9290330" y="3914072"/>
            <a:ext cx="5161803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ВС = В</a:t>
            </a:r>
            <a:r>
              <a:rPr kumimoji="0" lang="ru-RU" sz="32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baseline="-25000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9310650" y="4659240"/>
            <a:ext cx="5368206" cy="685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 = А</a:t>
            </a:r>
            <a:r>
              <a:rPr kumimoji="0"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kumimoji="0"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9906000" y="2154113"/>
            <a:ext cx="378963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9" name="Text Box 32"/>
              <p:cNvSpPr txBox="1">
                <a:spLocks noChangeArrowheads="1"/>
              </p:cNvSpPr>
              <p:nvPr/>
            </p:nvSpPr>
            <p:spPr bwMode="auto">
              <a:xfrm>
                <a:off x="9614973" y="5345135"/>
                <a:ext cx="4283778" cy="65889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>
                <a:lvl1pPr marL="4572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9144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37160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909763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546350" indent="-457200"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30035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34607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9179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4375150" indent="-457200" fontAlgn="base">
                  <a:spcBef>
                    <a:spcPct val="0"/>
                  </a:spcBef>
                  <a:spcAft>
                    <a:spcPct val="0"/>
                  </a:spcAft>
                  <a:defRPr kumimoji="1"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marL="0" lvl="0" indent="0"/>
                <a:r>
                  <a:rPr kumimoji="0" lang="ru-RU" sz="36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</a:t>
                </a:r>
                <a:r>
                  <a:rPr kumimoji="0" lang="ru-RU" sz="36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3)</a:t>
                </a:r>
                <a:r>
                  <a:rPr kumimoji="0" lang="ru-RU" sz="3600" b="1" dirty="0" smtClean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 ∠</a:t>
                </a:r>
                <a:r>
                  <a:rPr lang="ru-RU" sz="36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С </a:t>
                </a:r>
                <a:r>
                  <a:rPr kumimoji="0" lang="ru-RU" sz="3600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:r>
                  <a:rPr kumimoji="0" lang="ru-RU" sz="3600" b="1" dirty="0">
                    <a:solidFill>
                      <a:srgbClr val="000099"/>
                    </a:solidFill>
                    <a:latin typeface="Cambria Math"/>
                    <a:ea typeface="Cambria Math"/>
                    <a:cs typeface="Arial" pitchFamily="34" charset="0"/>
                  </a:rPr>
                  <a:t>∠</a:t>
                </a:r>
                <a:r>
                  <a:rPr lang="ru-RU" b="1" dirty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ru-RU" sz="36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С</a:t>
                </a:r>
                <a:r>
                  <a:rPr kumimoji="0" lang="ru-RU" sz="3600" b="1" baseline="-25000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1</a:t>
                </a:r>
                <a:r>
                  <a:rPr kumimoji="0" lang="ru-RU" sz="3600" b="1" dirty="0" smtClean="0">
                    <a:solidFill>
                      <a:srgbClr val="000099"/>
                    </a:solidFill>
                    <a:latin typeface="Arial" pitchFamily="34" charset="0"/>
                    <a:cs typeface="Arial" pitchFamily="34" charset="0"/>
                  </a:rPr>
                  <a:t>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kumimoji="0" lang="ru-RU" sz="36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a:rPr kumimoji="0" lang="ru-RU" sz="36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𝟗𝟎</m:t>
                        </m:r>
                      </m:e>
                      <m:sup>
                        <m:r>
                          <a:rPr kumimoji="0" lang="ru-RU" sz="3600" b="1" i="1" smtClean="0">
                            <a:solidFill>
                              <a:srgbClr val="000099"/>
                            </a:solidFill>
                            <a:latin typeface="Cambria Math"/>
                            <a:cs typeface="Arial" pitchFamily="34" charset="0"/>
                          </a:rPr>
                          <m:t>𝟎</m:t>
                        </m:r>
                      </m:sup>
                    </m:sSup>
                  </m:oMath>
                </a14:m>
                <a:endParaRPr kumimoji="0" lang="ru-RU" sz="3600" b="1" dirty="0">
                  <a:solidFill>
                    <a:srgbClr val="000099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39" name="Text Box 3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614973" y="5345135"/>
                <a:ext cx="4283778" cy="658898"/>
              </a:xfrm>
              <a:prstGeom prst="rect">
                <a:avLst/>
              </a:prstGeom>
              <a:blipFill rotWithShape="1">
                <a:blip r:embed="rId3"/>
                <a:stretch>
                  <a:fillRect l="-1991" t="-12037" b="-34259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uz-Latn-U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10086530" y="2716898"/>
            <a:ext cx="3780207" cy="11167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АСВ и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3279141" y="6995605"/>
            <a:ext cx="9239615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по  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СУС равенства треугольников </a:t>
            </a:r>
            <a:r>
              <a:rPr lang="ru-RU" sz="32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АСВ =</a:t>
            </a:r>
            <a:r>
              <a:rPr lang="ru-RU" sz="3200" b="1" dirty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3200" b="1" baseline="-25000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97665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3592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73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74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7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15972E-6 4.01235E-6 L 0.27072 -0.00097 " pathEditMode="relative" rAng="0" ptsTypes="AA">
                                      <p:cBhvr>
                                        <p:cTn id="46" dur="3000" fill="hold"/>
                                        <p:tgtEl>
                                          <p:spTgt spid="18744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531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397"/>
                  </p:tgtEl>
                </p:cond>
              </p:nextCondLst>
            </p:seq>
          </p:childTnLst>
        </p:cTn>
      </p:par>
    </p:tnLst>
    <p:bldLst>
      <p:bldP spid="187441" grpId="0" animBg="1"/>
      <p:bldP spid="187441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312" name="Freeform 40"/>
          <p:cNvSpPr>
            <a:spLocks/>
          </p:cNvSpPr>
          <p:nvPr/>
        </p:nvSpPr>
        <p:spPr bwMode="auto">
          <a:xfrm>
            <a:off x="1146265" y="2052716"/>
            <a:ext cx="5461181" cy="5645033"/>
          </a:xfrm>
          <a:custGeom>
            <a:avLst/>
            <a:gdLst>
              <a:gd name="T0" fmla="*/ 0 w 2224"/>
              <a:gd name="T1" fmla="*/ 2008 h 2587"/>
              <a:gd name="T2" fmla="*/ 2224 w 2224"/>
              <a:gd name="T3" fmla="*/ 600 h 2587"/>
              <a:gd name="T4" fmla="*/ 1184 w 2224"/>
              <a:gd name="T5" fmla="*/ 0 h 2587"/>
              <a:gd name="T6" fmla="*/ 1059 w 2224"/>
              <a:gd name="T7" fmla="*/ 2587 h 2587"/>
              <a:gd name="T8" fmla="*/ 0 w 2224"/>
              <a:gd name="T9" fmla="*/ 2008 h 258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2224" h="2587">
                <a:moveTo>
                  <a:pt x="0" y="2008"/>
                </a:moveTo>
                <a:lnTo>
                  <a:pt x="2224" y="600"/>
                </a:lnTo>
                <a:lnTo>
                  <a:pt x="1184" y="0"/>
                </a:lnTo>
                <a:lnTo>
                  <a:pt x="1059" y="2587"/>
                </a:lnTo>
                <a:lnTo>
                  <a:pt x="0" y="2008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2275" name="AutoShape 3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64375" y="2001260"/>
            <a:ext cx="1835545" cy="714764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rgbClr val="FF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sz="28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Проверка </a:t>
            </a:r>
          </a:p>
        </p:txBody>
      </p:sp>
      <p:sp>
        <p:nvSpPr>
          <p:cNvPr id="182279" name="Text Box 7"/>
          <p:cNvSpPr txBox="1">
            <a:spLocks noChangeArrowheads="1"/>
          </p:cNvSpPr>
          <p:nvPr/>
        </p:nvSpPr>
        <p:spPr bwMode="auto">
          <a:xfrm>
            <a:off x="1899920" y="312420"/>
            <a:ext cx="263860" cy="7628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endParaRPr lang="ru-RU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2280" name="Text Box 8"/>
          <p:cNvSpPr txBox="1">
            <a:spLocks noChangeArrowheads="1"/>
          </p:cNvSpPr>
          <p:nvPr/>
        </p:nvSpPr>
        <p:spPr bwMode="auto">
          <a:xfrm>
            <a:off x="316298" y="647362"/>
            <a:ext cx="13826354" cy="13937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На 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рисунке отрезки А</a:t>
            </a:r>
            <a:r>
              <a:rPr lang="en-US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B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и С</a:t>
            </a:r>
            <a:r>
              <a:rPr lang="en-US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являются диаметрами </a:t>
            </a:r>
          </a:p>
          <a:p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окружности. </a:t>
            </a:r>
          </a:p>
        </p:txBody>
      </p:sp>
      <p:sp>
        <p:nvSpPr>
          <p:cNvPr id="182282" name="Text Box 10"/>
          <p:cNvSpPr txBox="1">
            <a:spLocks noChangeArrowheads="1"/>
          </p:cNvSpPr>
          <p:nvPr/>
        </p:nvSpPr>
        <p:spPr bwMode="auto">
          <a:xfrm>
            <a:off x="5391001" y="1403792"/>
            <a:ext cx="611975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Доказать: </a:t>
            </a:r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</a:t>
            </a:r>
            <a:r>
              <a:rPr lang="en-US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40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40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ВОС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285" name="AutoShape 1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" y="7419976"/>
            <a:ext cx="1038859" cy="779144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2289" name="Text Box 17"/>
          <p:cNvSpPr txBox="1">
            <a:spLocks noChangeArrowheads="1"/>
          </p:cNvSpPr>
          <p:nvPr/>
        </p:nvSpPr>
        <p:spPr bwMode="auto">
          <a:xfrm>
            <a:off x="717006" y="618180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2290" name="Text Box 18"/>
          <p:cNvSpPr txBox="1">
            <a:spLocks noChangeArrowheads="1"/>
          </p:cNvSpPr>
          <p:nvPr/>
        </p:nvSpPr>
        <p:spPr bwMode="auto">
          <a:xfrm>
            <a:off x="6556728" y="257184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ru-RU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2291" name="Text Box 19"/>
          <p:cNvSpPr txBox="1">
            <a:spLocks noChangeArrowheads="1"/>
          </p:cNvSpPr>
          <p:nvPr/>
        </p:nvSpPr>
        <p:spPr bwMode="auto">
          <a:xfrm>
            <a:off x="3379854" y="7548040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292" name="Text Box 20"/>
          <p:cNvSpPr txBox="1">
            <a:spLocks noChangeArrowheads="1"/>
          </p:cNvSpPr>
          <p:nvPr/>
        </p:nvSpPr>
        <p:spPr bwMode="auto">
          <a:xfrm>
            <a:off x="3517978" y="1526276"/>
            <a:ext cx="643707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/>
          <a:p>
            <a:r>
              <a:rPr lang="en-US" sz="4000" b="1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C</a:t>
            </a:r>
            <a:endParaRPr lang="ru-RU" sz="4000" b="1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2310" name="Oval 38"/>
          <p:cNvSpPr>
            <a:spLocks noChangeArrowheads="1"/>
          </p:cNvSpPr>
          <p:nvPr/>
        </p:nvSpPr>
        <p:spPr bwMode="auto">
          <a:xfrm>
            <a:off x="592181" y="2052716"/>
            <a:ext cx="6494420" cy="5671186"/>
          </a:xfrm>
          <a:prstGeom prst="ellipse">
            <a:avLst/>
          </a:prstGeom>
          <a:noFill/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2311" name="Oval 39"/>
          <p:cNvSpPr>
            <a:spLocks noChangeArrowheads="1"/>
          </p:cNvSpPr>
          <p:nvPr/>
        </p:nvSpPr>
        <p:spPr bwMode="auto">
          <a:xfrm>
            <a:off x="3789077" y="4845446"/>
            <a:ext cx="116840" cy="85726"/>
          </a:xfrm>
          <a:prstGeom prst="ellipse">
            <a:avLst/>
          </a:prstGeom>
          <a:solidFill>
            <a:srgbClr val="FF0000"/>
          </a:solidFill>
          <a:ln w="38100">
            <a:solidFill>
              <a:srgbClr val="000000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 anchor="ctr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2313" name="Freeform 41"/>
          <p:cNvSpPr>
            <a:spLocks/>
          </p:cNvSpPr>
          <p:nvPr/>
        </p:nvSpPr>
        <p:spPr bwMode="auto">
          <a:xfrm rot="10800000">
            <a:off x="3901618" y="2067116"/>
            <a:ext cx="2762249" cy="2808600"/>
          </a:xfrm>
          <a:custGeom>
            <a:avLst/>
            <a:gdLst>
              <a:gd name="T0" fmla="*/ 0 w 1120"/>
              <a:gd name="T1" fmla="*/ 704 h 1299"/>
              <a:gd name="T2" fmla="*/ 1120 w 1120"/>
              <a:gd name="T3" fmla="*/ 0 h 1299"/>
              <a:gd name="T4" fmla="*/ 1059 w 1120"/>
              <a:gd name="T5" fmla="*/ 1299 h 1299"/>
              <a:gd name="T6" fmla="*/ 0 w 1120"/>
              <a:gd name="T7" fmla="*/ 704 h 12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1120" h="1299">
                <a:moveTo>
                  <a:pt x="0" y="704"/>
                </a:moveTo>
                <a:lnTo>
                  <a:pt x="1120" y="0"/>
                </a:lnTo>
                <a:lnTo>
                  <a:pt x="1059" y="1299"/>
                </a:lnTo>
                <a:lnTo>
                  <a:pt x="0" y="704"/>
                </a:lnTo>
                <a:close/>
              </a:path>
            </a:pathLst>
          </a:custGeom>
          <a:gradFill rotWithShape="1">
            <a:gsLst>
              <a:gs pos="0">
                <a:schemeClr val="bg1">
                  <a:alpha val="67000"/>
                </a:schemeClr>
              </a:gs>
              <a:gs pos="100000">
                <a:srgbClr val="FF99FF">
                  <a:alpha val="71001"/>
                </a:srgbClr>
              </a:gs>
            </a:gsLst>
            <a:path path="rect">
              <a:fillToRect l="50000" t="50000" r="50000" b="50000"/>
            </a:path>
          </a:gradFill>
          <a:ln w="38100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/>
          <a:lstStyle/>
          <a:p>
            <a:endParaRPr lang="uz-Latn-UZ" sz="40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2307" name="Group 35"/>
          <p:cNvGrpSpPr>
            <a:grpSpLocks/>
          </p:cNvGrpSpPr>
          <p:nvPr/>
        </p:nvGrpSpPr>
        <p:grpSpPr bwMode="auto">
          <a:xfrm rot="16036412" flipV="1">
            <a:off x="4025477" y="4252773"/>
            <a:ext cx="287654" cy="576581"/>
            <a:chOff x="1245" y="3168"/>
            <a:chExt cx="174" cy="222"/>
          </a:xfrm>
        </p:grpSpPr>
        <p:sp>
          <p:nvSpPr>
            <p:cNvPr id="182308" name="Freeform 36"/>
            <p:cNvSpPr>
              <a:spLocks/>
            </p:cNvSpPr>
            <p:nvPr/>
          </p:nvSpPr>
          <p:spPr bwMode="auto">
            <a:xfrm>
              <a:off x="1245" y="3204"/>
              <a:ext cx="144" cy="186"/>
            </a:xfrm>
            <a:custGeom>
              <a:avLst/>
              <a:gdLst>
                <a:gd name="T0" fmla="*/ 0 w 144"/>
                <a:gd name="T1" fmla="*/ 0 h 186"/>
                <a:gd name="T2" fmla="*/ 66 w 144"/>
                <a:gd name="T3" fmla="*/ 24 h 186"/>
                <a:gd name="T4" fmla="*/ 126 w 144"/>
                <a:gd name="T5" fmla="*/ 84 h 186"/>
                <a:gd name="T6" fmla="*/ 144 w 144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186">
                  <a:moveTo>
                    <a:pt x="0" y="0"/>
                  </a:moveTo>
                  <a:cubicBezTo>
                    <a:pt x="11" y="4"/>
                    <a:pt x="45" y="10"/>
                    <a:pt x="66" y="24"/>
                  </a:cubicBezTo>
                  <a:cubicBezTo>
                    <a:pt x="87" y="38"/>
                    <a:pt x="113" y="57"/>
                    <a:pt x="126" y="84"/>
                  </a:cubicBezTo>
                  <a:cubicBezTo>
                    <a:pt x="139" y="111"/>
                    <a:pt x="140" y="165"/>
                    <a:pt x="144" y="186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309" name="Freeform 37"/>
            <p:cNvSpPr>
              <a:spLocks/>
            </p:cNvSpPr>
            <p:nvPr/>
          </p:nvSpPr>
          <p:spPr bwMode="auto">
            <a:xfrm>
              <a:off x="1245" y="3168"/>
              <a:ext cx="174" cy="222"/>
            </a:xfrm>
            <a:custGeom>
              <a:avLst/>
              <a:gdLst>
                <a:gd name="T0" fmla="*/ 0 w 174"/>
                <a:gd name="T1" fmla="*/ 0 h 222"/>
                <a:gd name="T2" fmla="*/ 84 w 174"/>
                <a:gd name="T3" fmla="*/ 30 h 222"/>
                <a:gd name="T4" fmla="*/ 156 w 174"/>
                <a:gd name="T5" fmla="*/ 108 h 222"/>
                <a:gd name="T6" fmla="*/ 174 w 174"/>
                <a:gd name="T7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4" h="222">
                  <a:moveTo>
                    <a:pt x="0" y="0"/>
                  </a:moveTo>
                  <a:cubicBezTo>
                    <a:pt x="14" y="4"/>
                    <a:pt x="58" y="12"/>
                    <a:pt x="84" y="30"/>
                  </a:cubicBezTo>
                  <a:cubicBezTo>
                    <a:pt x="110" y="48"/>
                    <a:pt x="141" y="76"/>
                    <a:pt x="156" y="108"/>
                  </a:cubicBezTo>
                  <a:cubicBezTo>
                    <a:pt x="171" y="140"/>
                    <a:pt x="170" y="198"/>
                    <a:pt x="174" y="222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2317" name="Group 45"/>
          <p:cNvGrpSpPr>
            <a:grpSpLocks/>
          </p:cNvGrpSpPr>
          <p:nvPr/>
        </p:nvGrpSpPr>
        <p:grpSpPr bwMode="auto">
          <a:xfrm>
            <a:off x="2347226" y="3564964"/>
            <a:ext cx="3009901" cy="2851786"/>
            <a:chOff x="1746" y="1782"/>
            <a:chExt cx="1185" cy="1366"/>
          </a:xfrm>
        </p:grpSpPr>
        <p:sp>
          <p:nvSpPr>
            <p:cNvPr id="182300" name="Freeform 28"/>
            <p:cNvSpPr>
              <a:spLocks/>
            </p:cNvSpPr>
            <p:nvPr/>
          </p:nvSpPr>
          <p:spPr bwMode="auto">
            <a:xfrm>
              <a:off x="2830" y="2029"/>
              <a:ext cx="101" cy="141"/>
            </a:xfrm>
            <a:custGeom>
              <a:avLst/>
              <a:gdLst>
                <a:gd name="T0" fmla="*/ 0 w 101"/>
                <a:gd name="T1" fmla="*/ 0 h 141"/>
                <a:gd name="T2" fmla="*/ 101 w 101"/>
                <a:gd name="T3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1" h="141">
                  <a:moveTo>
                    <a:pt x="0" y="0"/>
                  </a:moveTo>
                  <a:lnTo>
                    <a:pt x="101" y="14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299" name="Freeform 27"/>
            <p:cNvSpPr>
              <a:spLocks/>
            </p:cNvSpPr>
            <p:nvPr/>
          </p:nvSpPr>
          <p:spPr bwMode="auto">
            <a:xfrm>
              <a:off x="2291" y="1782"/>
              <a:ext cx="167" cy="6"/>
            </a:xfrm>
            <a:custGeom>
              <a:avLst/>
              <a:gdLst>
                <a:gd name="T0" fmla="*/ 0 w 167"/>
                <a:gd name="T1" fmla="*/ 0 h 6"/>
                <a:gd name="T2" fmla="*/ 167 w 167"/>
                <a:gd name="T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7" h="6">
                  <a:moveTo>
                    <a:pt x="0" y="0"/>
                  </a:moveTo>
                  <a:lnTo>
                    <a:pt x="167" y="6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314" name="Freeform 42"/>
            <p:cNvSpPr>
              <a:spLocks/>
            </p:cNvSpPr>
            <p:nvPr/>
          </p:nvSpPr>
          <p:spPr bwMode="auto">
            <a:xfrm>
              <a:off x="1746" y="2780"/>
              <a:ext cx="101" cy="141"/>
            </a:xfrm>
            <a:custGeom>
              <a:avLst/>
              <a:gdLst>
                <a:gd name="T0" fmla="*/ 0 w 101"/>
                <a:gd name="T1" fmla="*/ 0 h 141"/>
                <a:gd name="T2" fmla="*/ 101 w 101"/>
                <a:gd name="T3" fmla="*/ 141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01" h="141">
                  <a:moveTo>
                    <a:pt x="0" y="0"/>
                  </a:moveTo>
                  <a:lnTo>
                    <a:pt x="101" y="141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315" name="Freeform 43"/>
            <p:cNvSpPr>
              <a:spLocks/>
            </p:cNvSpPr>
            <p:nvPr/>
          </p:nvSpPr>
          <p:spPr bwMode="auto">
            <a:xfrm>
              <a:off x="2220" y="3142"/>
              <a:ext cx="167" cy="6"/>
            </a:xfrm>
            <a:custGeom>
              <a:avLst/>
              <a:gdLst>
                <a:gd name="T0" fmla="*/ 0 w 167"/>
                <a:gd name="T1" fmla="*/ 0 h 6"/>
                <a:gd name="T2" fmla="*/ 167 w 167"/>
                <a:gd name="T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0" t="0" r="r" b="b"/>
              <a:pathLst>
                <a:path w="167" h="6">
                  <a:moveTo>
                    <a:pt x="0" y="0"/>
                  </a:moveTo>
                  <a:lnTo>
                    <a:pt x="167" y="6"/>
                  </a:lnTo>
                </a:path>
              </a:pathLst>
            </a:custGeom>
            <a:noFill/>
            <a:ln w="38100">
              <a:solidFill>
                <a:srgbClr val="000000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82316" name="Text Box 44"/>
          <p:cNvSpPr txBox="1">
            <a:spLocks noChangeArrowheads="1"/>
          </p:cNvSpPr>
          <p:nvPr/>
        </p:nvSpPr>
        <p:spPr bwMode="auto">
          <a:xfrm>
            <a:off x="3898341" y="4661484"/>
            <a:ext cx="856984" cy="76284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/>
          <a:p>
            <a:r>
              <a:rPr lang="en-US" sz="40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O</a:t>
            </a:r>
            <a:endParaRPr lang="ru-RU" sz="40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2304" name="Group 32"/>
          <p:cNvGrpSpPr>
            <a:grpSpLocks/>
          </p:cNvGrpSpPr>
          <p:nvPr/>
        </p:nvGrpSpPr>
        <p:grpSpPr bwMode="auto">
          <a:xfrm rot="9675975">
            <a:off x="3440785" y="5117904"/>
            <a:ext cx="421640" cy="352424"/>
            <a:chOff x="1245" y="3168"/>
            <a:chExt cx="174" cy="222"/>
          </a:xfrm>
        </p:grpSpPr>
        <p:sp>
          <p:nvSpPr>
            <p:cNvPr id="182305" name="Freeform 33"/>
            <p:cNvSpPr>
              <a:spLocks/>
            </p:cNvSpPr>
            <p:nvPr/>
          </p:nvSpPr>
          <p:spPr bwMode="auto">
            <a:xfrm>
              <a:off x="1245" y="3204"/>
              <a:ext cx="144" cy="186"/>
            </a:xfrm>
            <a:custGeom>
              <a:avLst/>
              <a:gdLst>
                <a:gd name="T0" fmla="*/ 0 w 144"/>
                <a:gd name="T1" fmla="*/ 0 h 186"/>
                <a:gd name="T2" fmla="*/ 66 w 144"/>
                <a:gd name="T3" fmla="*/ 24 h 186"/>
                <a:gd name="T4" fmla="*/ 126 w 144"/>
                <a:gd name="T5" fmla="*/ 84 h 186"/>
                <a:gd name="T6" fmla="*/ 144 w 144"/>
                <a:gd name="T7" fmla="*/ 186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4" h="186">
                  <a:moveTo>
                    <a:pt x="0" y="0"/>
                  </a:moveTo>
                  <a:cubicBezTo>
                    <a:pt x="11" y="4"/>
                    <a:pt x="45" y="10"/>
                    <a:pt x="66" y="24"/>
                  </a:cubicBezTo>
                  <a:cubicBezTo>
                    <a:pt x="87" y="38"/>
                    <a:pt x="113" y="57"/>
                    <a:pt x="126" y="84"/>
                  </a:cubicBezTo>
                  <a:cubicBezTo>
                    <a:pt x="139" y="111"/>
                    <a:pt x="140" y="165"/>
                    <a:pt x="144" y="186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2306" name="Freeform 34"/>
            <p:cNvSpPr>
              <a:spLocks/>
            </p:cNvSpPr>
            <p:nvPr/>
          </p:nvSpPr>
          <p:spPr bwMode="auto">
            <a:xfrm>
              <a:off x="1245" y="3168"/>
              <a:ext cx="174" cy="222"/>
            </a:xfrm>
            <a:custGeom>
              <a:avLst/>
              <a:gdLst>
                <a:gd name="T0" fmla="*/ 0 w 174"/>
                <a:gd name="T1" fmla="*/ 0 h 222"/>
                <a:gd name="T2" fmla="*/ 84 w 174"/>
                <a:gd name="T3" fmla="*/ 30 h 222"/>
                <a:gd name="T4" fmla="*/ 156 w 174"/>
                <a:gd name="T5" fmla="*/ 108 h 222"/>
                <a:gd name="T6" fmla="*/ 174 w 174"/>
                <a:gd name="T7" fmla="*/ 222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74" h="222">
                  <a:moveTo>
                    <a:pt x="0" y="0"/>
                  </a:moveTo>
                  <a:cubicBezTo>
                    <a:pt x="14" y="4"/>
                    <a:pt x="58" y="12"/>
                    <a:pt x="84" y="30"/>
                  </a:cubicBezTo>
                  <a:cubicBezTo>
                    <a:pt x="110" y="48"/>
                    <a:pt x="141" y="76"/>
                    <a:pt x="156" y="108"/>
                  </a:cubicBezTo>
                  <a:cubicBezTo>
                    <a:pt x="171" y="140"/>
                    <a:pt x="170" y="198"/>
                    <a:pt x="174" y="222"/>
                  </a:cubicBezTo>
                </a:path>
              </a:pathLst>
            </a:custGeom>
            <a:noFill/>
            <a:ln w="38100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uz-Latn-UZ" sz="40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" name="TextBox 30"/>
          <p:cNvSpPr txBox="1"/>
          <p:nvPr/>
        </p:nvSpPr>
        <p:spPr>
          <a:xfrm>
            <a:off x="659338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7852491" y="3564347"/>
            <a:ext cx="5932463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/>
            </a:pP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 =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ОВ, так как радиусы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7852491" y="4420067"/>
            <a:ext cx="606769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2) </a:t>
            </a:r>
            <a:r>
              <a:rPr kumimoji="0" lang="en-US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ОС, так как радиусы 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30"/>
          <p:cNvSpPr txBox="1">
            <a:spLocks noChangeArrowheads="1"/>
          </p:cNvSpPr>
          <p:nvPr/>
        </p:nvSpPr>
        <p:spPr bwMode="auto">
          <a:xfrm>
            <a:off x="9603491" y="2091684"/>
            <a:ext cx="378963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Text Box 32"/>
          <p:cNvSpPr txBox="1">
            <a:spLocks noChangeArrowheads="1"/>
          </p:cNvSpPr>
          <p:nvPr/>
        </p:nvSpPr>
        <p:spPr bwMode="auto">
          <a:xfrm>
            <a:off x="7873779" y="5156076"/>
            <a:ext cx="6497741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</a:t>
            </a:r>
            <a:r>
              <a:rPr lang="en-US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∠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ВОС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, так как </a:t>
            </a:r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они </a:t>
            </a:r>
          </a:p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      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вертикальные 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7657798" y="2830700"/>
            <a:ext cx="6198433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</a:t>
            </a:r>
            <a:r>
              <a:rPr lang="en-US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ВОС</a:t>
            </a:r>
            <a:r>
              <a:rPr kumimoji="0" lang="ru-RU" sz="32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endParaRPr kumimoji="0" lang="ru-RU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6324600" y="6609219"/>
            <a:ext cx="923961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  по  </a:t>
            </a:r>
            <a:r>
              <a:rPr lang="ru-RU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600" b="1" dirty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СУС равенства треугольников  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АО</a:t>
            </a:r>
            <a:r>
              <a:rPr lang="en-US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lang="ru-RU" sz="3600" b="1" dirty="0" smtClean="0">
                <a:solidFill>
                  <a:srgbClr val="000099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600" b="1" dirty="0" smtClean="0">
                <a:solidFill>
                  <a:srgbClr val="000099"/>
                </a:solidFill>
                <a:latin typeface="Arial" pitchFamily="34" charset="0"/>
                <a:cs typeface="Arial" pitchFamily="34" charset="0"/>
              </a:rPr>
              <a:t>ВОС</a:t>
            </a:r>
            <a:endParaRPr lang="ru-RU" sz="36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740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822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823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182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2000"/>
                                        <p:tgtEl>
                                          <p:spTgt spid="182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23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5" presetID="8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0800000">
                                      <p:cBhvr>
                                        <p:cTn id="36" dur="2000" fill="hold"/>
                                        <p:tgtEl>
                                          <p:spTgt spid="1823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7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5417E-6 8.02469E-7 L -0.19043 0.34471 " pathEditMode="relative" rAng="0" ptsTypes="AA">
                                      <p:cBhvr>
                                        <p:cTn id="38" dur="2000" fill="hold"/>
                                        <p:tgtEl>
                                          <p:spTgt spid="1823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527" y="1722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2275"/>
                  </p:tgtEl>
                </p:cond>
              </p:nextCondLst>
            </p:seq>
          </p:childTnLst>
        </p:cTn>
      </p:par>
    </p:tnLst>
    <p:bldLst>
      <p:bldP spid="182313" grpId="0" animBg="1"/>
      <p:bldP spid="182313" grpId="1" animBg="1"/>
      <p:bldP spid="182313" grpId="2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ChangeArrowheads="1"/>
          </p:cNvSpPr>
          <p:nvPr/>
        </p:nvSpPr>
        <p:spPr bwMode="auto">
          <a:xfrm>
            <a:off x="173535" y="421640"/>
            <a:ext cx="13997941" cy="39021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 algn="ctr" eaLnBrk="1" hangingPunct="1">
              <a:buFont typeface="Wingdings" pitchFamily="2" charset="2"/>
              <a:buNone/>
              <a:defRPr/>
            </a:pPr>
            <a:r>
              <a:rPr lang="uk-UA" sz="4000" b="1" i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             </a:t>
            </a:r>
            <a:r>
              <a:rPr lang="en-US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II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признак</a:t>
            </a:r>
            <a:r>
              <a:rPr lang="ru-RU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равенства треугольников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uk-UA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            </a:t>
            </a:r>
            <a:r>
              <a:rPr lang="uk-U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по стороне и прилежащие к </a:t>
            </a:r>
            <a:r>
              <a:rPr lang="uk-UA" b="1" dirty="0" err="1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ней</a:t>
            </a:r>
            <a:r>
              <a:rPr lang="uk-UA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углы</a:t>
            </a:r>
            <a:r>
              <a:rPr lang="uk-UA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(УСУ)    </a:t>
            </a:r>
            <a:endParaRPr lang="uk-UA" b="1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Если</a:t>
            </a:r>
            <a:r>
              <a:rPr lang="uk-UA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сторона и прилежащие к ней углы одного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треугольника равны </a:t>
            </a:r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стороне и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прилежащим </a:t>
            </a:r>
          </a:p>
          <a:p>
            <a:pPr algn="ctr" eaLnBrk="1" hangingPunct="1">
              <a:defRPr/>
            </a:pP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 ней </a:t>
            </a:r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углам другого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треугольника, </a:t>
            </a:r>
          </a:p>
          <a:p>
            <a:pPr algn="ctr" eaLnBrk="1" hangingPunct="1">
              <a:defRPr/>
            </a:pPr>
            <a:r>
              <a:rPr lang="uk-UA" sz="40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то </a:t>
            </a:r>
            <a:r>
              <a:rPr lang="ru-RU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такие </a:t>
            </a:r>
            <a:r>
              <a:rPr lang="ru-RU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треугольники равны</a:t>
            </a:r>
            <a:endParaRPr lang="ru-RU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39" name="Freeform 8"/>
          <p:cNvSpPr>
            <a:spLocks/>
          </p:cNvSpPr>
          <p:nvPr/>
        </p:nvSpPr>
        <p:spPr bwMode="auto">
          <a:xfrm>
            <a:off x="977902" y="5324476"/>
            <a:ext cx="5877560" cy="2419350"/>
          </a:xfrm>
          <a:custGeom>
            <a:avLst/>
            <a:gdLst>
              <a:gd name="T0" fmla="*/ 0 w 2540"/>
              <a:gd name="T1" fmla="*/ 2147483646 h 1451"/>
              <a:gd name="T2" fmla="*/ 2147483646 w 2540"/>
              <a:gd name="T3" fmla="*/ 2147483646 h 1451"/>
              <a:gd name="T4" fmla="*/ 2147483646 w 2540"/>
              <a:gd name="T5" fmla="*/ 0 h 1451"/>
              <a:gd name="T6" fmla="*/ 0 w 2540"/>
              <a:gd name="T7" fmla="*/ 2147483646 h 1451"/>
              <a:gd name="T8" fmla="*/ 0 60000 65536"/>
              <a:gd name="T9" fmla="*/ 0 60000 65536"/>
              <a:gd name="T10" fmla="*/ 0 60000 65536"/>
              <a:gd name="T11" fmla="*/ 0 60000 65536"/>
              <a:gd name="T12" fmla="*/ 0 w 2540"/>
              <a:gd name="T13" fmla="*/ 0 h 1451"/>
              <a:gd name="T14" fmla="*/ 2540 w 2540"/>
              <a:gd name="T15" fmla="*/ 1451 h 14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0" h="1451">
                <a:moveTo>
                  <a:pt x="0" y="1406"/>
                </a:moveTo>
                <a:lnTo>
                  <a:pt x="2540" y="1451"/>
                </a:lnTo>
                <a:lnTo>
                  <a:pt x="771" y="0"/>
                </a:lnTo>
                <a:lnTo>
                  <a:pt x="0" y="14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Freeform 10"/>
          <p:cNvSpPr>
            <a:spLocks/>
          </p:cNvSpPr>
          <p:nvPr/>
        </p:nvSpPr>
        <p:spPr bwMode="auto">
          <a:xfrm>
            <a:off x="7546342" y="4806316"/>
            <a:ext cx="5877560" cy="2419350"/>
          </a:xfrm>
          <a:custGeom>
            <a:avLst/>
            <a:gdLst>
              <a:gd name="T0" fmla="*/ 0 w 2540"/>
              <a:gd name="T1" fmla="*/ 2147483646 h 1451"/>
              <a:gd name="T2" fmla="*/ 2147483646 w 2540"/>
              <a:gd name="T3" fmla="*/ 2147483646 h 1451"/>
              <a:gd name="T4" fmla="*/ 2147483646 w 2540"/>
              <a:gd name="T5" fmla="*/ 0 h 1451"/>
              <a:gd name="T6" fmla="*/ 0 w 2540"/>
              <a:gd name="T7" fmla="*/ 2147483646 h 1451"/>
              <a:gd name="T8" fmla="*/ 0 60000 65536"/>
              <a:gd name="T9" fmla="*/ 0 60000 65536"/>
              <a:gd name="T10" fmla="*/ 0 60000 65536"/>
              <a:gd name="T11" fmla="*/ 0 60000 65536"/>
              <a:gd name="T12" fmla="*/ 0 w 2540"/>
              <a:gd name="T13" fmla="*/ 0 h 1451"/>
              <a:gd name="T14" fmla="*/ 2540 w 2540"/>
              <a:gd name="T15" fmla="*/ 1451 h 1451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40" h="1451">
                <a:moveTo>
                  <a:pt x="0" y="1406"/>
                </a:moveTo>
                <a:lnTo>
                  <a:pt x="2540" y="1451"/>
                </a:lnTo>
                <a:lnTo>
                  <a:pt x="771" y="0"/>
                </a:lnTo>
                <a:lnTo>
                  <a:pt x="0" y="1406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CCFFFF"/>
              </a:gs>
            </a:gsLst>
            <a:path path="rect">
              <a:fillToRect l="50000" t="50000" r="50000" b="50000"/>
            </a:path>
          </a:gradFill>
          <a:ln w="5715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1" name="Text Box 11"/>
          <p:cNvSpPr txBox="1">
            <a:spLocks noChangeArrowheads="1"/>
          </p:cNvSpPr>
          <p:nvPr/>
        </p:nvSpPr>
        <p:spPr bwMode="auto">
          <a:xfrm>
            <a:off x="13421361" y="705231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2" name="Text Box 12"/>
          <p:cNvSpPr txBox="1">
            <a:spLocks noChangeArrowheads="1"/>
          </p:cNvSpPr>
          <p:nvPr/>
        </p:nvSpPr>
        <p:spPr bwMode="auto">
          <a:xfrm>
            <a:off x="287022" y="739902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8443" name="Text Box 13"/>
          <p:cNvSpPr txBox="1">
            <a:spLocks noChangeArrowheads="1"/>
          </p:cNvSpPr>
          <p:nvPr/>
        </p:nvSpPr>
        <p:spPr bwMode="auto">
          <a:xfrm>
            <a:off x="2476502" y="472059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18444" name="Text Box 14"/>
          <p:cNvSpPr txBox="1">
            <a:spLocks noChangeArrowheads="1"/>
          </p:cNvSpPr>
          <p:nvPr/>
        </p:nvSpPr>
        <p:spPr bwMode="auto">
          <a:xfrm>
            <a:off x="6855462" y="7311390"/>
            <a:ext cx="634089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8445" name="Text Box 15"/>
          <p:cNvSpPr txBox="1">
            <a:spLocks noChangeArrowheads="1"/>
          </p:cNvSpPr>
          <p:nvPr/>
        </p:nvSpPr>
        <p:spPr bwMode="auto">
          <a:xfrm>
            <a:off x="6855461" y="653415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6" name="Text Box 16"/>
          <p:cNvSpPr txBox="1">
            <a:spLocks noChangeArrowheads="1"/>
          </p:cNvSpPr>
          <p:nvPr/>
        </p:nvSpPr>
        <p:spPr bwMode="auto">
          <a:xfrm>
            <a:off x="9273541" y="4373880"/>
            <a:ext cx="824846" cy="74745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4000" b="1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4000" b="1" baseline="-25000">
                <a:solidFill>
                  <a:srgbClr val="0000FF"/>
                </a:solidFill>
                <a:latin typeface="Arial" pitchFamily="34" charset="0"/>
                <a:cs typeface="Arial" pitchFamily="34" charset="0"/>
              </a:rPr>
              <a:t>1</a:t>
            </a:r>
            <a:endParaRPr lang="ru-RU" sz="4000" b="1">
              <a:solidFill>
                <a:srgbClr val="0000FF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447" name="Freeform 17"/>
          <p:cNvSpPr>
            <a:spLocks/>
          </p:cNvSpPr>
          <p:nvPr/>
        </p:nvSpPr>
        <p:spPr bwMode="auto">
          <a:xfrm>
            <a:off x="3495040" y="7484746"/>
            <a:ext cx="134621" cy="504824"/>
          </a:xfrm>
          <a:custGeom>
            <a:avLst/>
            <a:gdLst>
              <a:gd name="T0" fmla="*/ 0 w 53"/>
              <a:gd name="T1" fmla="*/ 0 h 265"/>
              <a:gd name="T2" fmla="*/ 2147483646 w 53"/>
              <a:gd name="T3" fmla="*/ 2147483646 h 265"/>
              <a:gd name="T4" fmla="*/ 0 60000 65536"/>
              <a:gd name="T5" fmla="*/ 0 60000 65536"/>
              <a:gd name="T6" fmla="*/ 0 w 53"/>
              <a:gd name="T7" fmla="*/ 0 h 265"/>
              <a:gd name="T8" fmla="*/ 53 w 53"/>
              <a:gd name="T9" fmla="*/ 265 h 2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" h="265">
                <a:moveTo>
                  <a:pt x="0" y="0"/>
                </a:moveTo>
                <a:lnTo>
                  <a:pt x="53" y="265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8" name="Freeform 18"/>
          <p:cNvSpPr>
            <a:spLocks/>
          </p:cNvSpPr>
          <p:nvPr/>
        </p:nvSpPr>
        <p:spPr bwMode="auto">
          <a:xfrm>
            <a:off x="10426702" y="6966586"/>
            <a:ext cx="134619" cy="504824"/>
          </a:xfrm>
          <a:custGeom>
            <a:avLst/>
            <a:gdLst>
              <a:gd name="T0" fmla="*/ 0 w 53"/>
              <a:gd name="T1" fmla="*/ 0 h 265"/>
              <a:gd name="T2" fmla="*/ 2147483646 w 53"/>
              <a:gd name="T3" fmla="*/ 2147483646 h 265"/>
              <a:gd name="T4" fmla="*/ 0 60000 65536"/>
              <a:gd name="T5" fmla="*/ 0 60000 65536"/>
              <a:gd name="T6" fmla="*/ 0 w 53"/>
              <a:gd name="T7" fmla="*/ 0 h 265"/>
              <a:gd name="T8" fmla="*/ 53 w 53"/>
              <a:gd name="T9" fmla="*/ 265 h 26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3" h="265">
                <a:moveTo>
                  <a:pt x="0" y="0"/>
                </a:moveTo>
                <a:lnTo>
                  <a:pt x="53" y="265"/>
                </a:lnTo>
              </a:path>
            </a:pathLst>
          </a:cu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49" name="Freeform 19"/>
          <p:cNvSpPr>
            <a:spLocks/>
          </p:cNvSpPr>
          <p:nvPr/>
        </p:nvSpPr>
        <p:spPr bwMode="auto">
          <a:xfrm>
            <a:off x="1323341" y="7225666"/>
            <a:ext cx="345440" cy="432434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8450" name="Freeform 20"/>
          <p:cNvSpPr>
            <a:spLocks/>
          </p:cNvSpPr>
          <p:nvPr/>
        </p:nvSpPr>
        <p:spPr bwMode="auto">
          <a:xfrm>
            <a:off x="7891781" y="6707506"/>
            <a:ext cx="345440" cy="432434"/>
          </a:xfrm>
          <a:custGeom>
            <a:avLst/>
            <a:gdLst>
              <a:gd name="T0" fmla="*/ 0 w 136"/>
              <a:gd name="T1" fmla="*/ 0 h 227"/>
              <a:gd name="T2" fmla="*/ 2147483646 w 136"/>
              <a:gd name="T3" fmla="*/ 2147483646 h 227"/>
              <a:gd name="T4" fmla="*/ 2147483646 w 136"/>
              <a:gd name="T5" fmla="*/ 2147483646 h 227"/>
              <a:gd name="T6" fmla="*/ 0 60000 65536"/>
              <a:gd name="T7" fmla="*/ 0 60000 65536"/>
              <a:gd name="T8" fmla="*/ 0 60000 65536"/>
              <a:gd name="T9" fmla="*/ 0 w 136"/>
              <a:gd name="T10" fmla="*/ 0 h 227"/>
              <a:gd name="T11" fmla="*/ 136 w 136"/>
              <a:gd name="T12" fmla="*/ 227 h 22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36" h="227">
                <a:moveTo>
                  <a:pt x="0" y="0"/>
                </a:moveTo>
                <a:cubicBezTo>
                  <a:pt x="17" y="13"/>
                  <a:pt x="80" y="41"/>
                  <a:pt x="103" y="79"/>
                </a:cubicBezTo>
                <a:cubicBezTo>
                  <a:pt x="126" y="117"/>
                  <a:pt x="129" y="196"/>
                  <a:pt x="136" y="227"/>
                </a:cubicBezTo>
              </a:path>
            </a:pathLst>
          </a:custGeom>
          <a:noFill/>
          <a:ln w="57150">
            <a:solidFill>
              <a:srgbClr val="000099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451" name="Group 23"/>
          <p:cNvGrpSpPr>
            <a:grpSpLocks/>
          </p:cNvGrpSpPr>
          <p:nvPr/>
        </p:nvGrpSpPr>
        <p:grpSpPr bwMode="auto">
          <a:xfrm>
            <a:off x="5854701" y="7311391"/>
            <a:ext cx="386080" cy="430530"/>
            <a:chOff x="2305" y="3838"/>
            <a:chExt cx="152" cy="226"/>
          </a:xfrm>
        </p:grpSpPr>
        <p:sp>
          <p:nvSpPr>
            <p:cNvPr id="18455" name="Freeform 21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56" name="Freeform 22"/>
            <p:cNvSpPr>
              <a:spLocks/>
            </p:cNvSpPr>
            <p:nvPr/>
          </p:nvSpPr>
          <p:spPr bwMode="auto">
            <a:xfrm>
              <a:off x="2342" y="3884"/>
              <a:ext cx="115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8452" name="Group 25"/>
          <p:cNvGrpSpPr>
            <a:grpSpLocks/>
          </p:cNvGrpSpPr>
          <p:nvPr/>
        </p:nvGrpSpPr>
        <p:grpSpPr bwMode="auto">
          <a:xfrm>
            <a:off x="12458701" y="6793231"/>
            <a:ext cx="386080" cy="430530"/>
            <a:chOff x="2305" y="3838"/>
            <a:chExt cx="152" cy="226"/>
          </a:xfrm>
        </p:grpSpPr>
        <p:sp>
          <p:nvSpPr>
            <p:cNvPr id="18453" name="Freeform 26"/>
            <p:cNvSpPr>
              <a:spLocks/>
            </p:cNvSpPr>
            <p:nvPr/>
          </p:nvSpPr>
          <p:spPr bwMode="auto">
            <a:xfrm>
              <a:off x="2305" y="3838"/>
              <a:ext cx="121" cy="226"/>
            </a:xfrm>
            <a:custGeom>
              <a:avLst/>
              <a:gdLst>
                <a:gd name="T0" fmla="*/ 121 w 121"/>
                <a:gd name="T1" fmla="*/ 0 h 226"/>
                <a:gd name="T2" fmla="*/ 18 w 121"/>
                <a:gd name="T3" fmla="*/ 79 h 226"/>
                <a:gd name="T4" fmla="*/ 15 w 121"/>
                <a:gd name="T5" fmla="*/ 226 h 226"/>
                <a:gd name="T6" fmla="*/ 0 60000 65536"/>
                <a:gd name="T7" fmla="*/ 0 60000 65536"/>
                <a:gd name="T8" fmla="*/ 0 60000 65536"/>
                <a:gd name="T9" fmla="*/ 0 w 121"/>
                <a:gd name="T10" fmla="*/ 0 h 226"/>
                <a:gd name="T11" fmla="*/ 121 w 121"/>
                <a:gd name="T12" fmla="*/ 226 h 2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1" h="226">
                  <a:moveTo>
                    <a:pt x="121" y="0"/>
                  </a:moveTo>
                  <a:cubicBezTo>
                    <a:pt x="104" y="13"/>
                    <a:pt x="36" y="42"/>
                    <a:pt x="18" y="79"/>
                  </a:cubicBezTo>
                  <a:cubicBezTo>
                    <a:pt x="0" y="116"/>
                    <a:pt x="16" y="196"/>
                    <a:pt x="15" y="226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8454" name="Freeform 27"/>
            <p:cNvSpPr>
              <a:spLocks/>
            </p:cNvSpPr>
            <p:nvPr/>
          </p:nvSpPr>
          <p:spPr bwMode="auto">
            <a:xfrm>
              <a:off x="2342" y="3884"/>
              <a:ext cx="115" cy="178"/>
            </a:xfrm>
            <a:custGeom>
              <a:avLst/>
              <a:gdLst>
                <a:gd name="T0" fmla="*/ 115 w 115"/>
                <a:gd name="T1" fmla="*/ 0 h 178"/>
                <a:gd name="T2" fmla="*/ 16 w 115"/>
                <a:gd name="T3" fmla="*/ 58 h 178"/>
                <a:gd name="T4" fmla="*/ 16 w 115"/>
                <a:gd name="T5" fmla="*/ 178 h 178"/>
                <a:gd name="T6" fmla="*/ 0 60000 65536"/>
                <a:gd name="T7" fmla="*/ 0 60000 65536"/>
                <a:gd name="T8" fmla="*/ 0 60000 65536"/>
                <a:gd name="T9" fmla="*/ 0 w 115"/>
                <a:gd name="T10" fmla="*/ 0 h 178"/>
                <a:gd name="T11" fmla="*/ 115 w 115"/>
                <a:gd name="T12" fmla="*/ 178 h 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15" h="178">
                  <a:moveTo>
                    <a:pt x="115" y="0"/>
                  </a:moveTo>
                  <a:cubicBezTo>
                    <a:pt x="99" y="10"/>
                    <a:pt x="32" y="28"/>
                    <a:pt x="16" y="58"/>
                  </a:cubicBezTo>
                  <a:cubicBezTo>
                    <a:pt x="0" y="88"/>
                    <a:pt x="16" y="153"/>
                    <a:pt x="16" y="178"/>
                  </a:cubicBezTo>
                </a:path>
              </a:pathLst>
            </a:custGeom>
            <a:noFill/>
            <a:ln w="57150">
              <a:solidFill>
                <a:srgbClr val="000099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uz-Latn-UZ" b="1"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2040701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9000"/>
    </mc:Choice>
    <mc:Fallback xmlns="">
      <p:transition spd="slow" advTm="69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AutoShape 33"/>
          <p:cNvSpPr>
            <a:spLocks noChangeArrowheads="1"/>
          </p:cNvSpPr>
          <p:nvPr/>
        </p:nvSpPr>
        <p:spPr bwMode="auto">
          <a:xfrm>
            <a:off x="4942895" y="4805363"/>
            <a:ext cx="4262120" cy="2333626"/>
          </a:xfrm>
          <a:prstGeom prst="triangle">
            <a:avLst>
              <a:gd name="adj" fmla="val 51551"/>
            </a:avLst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7" name="Line 2"/>
          <p:cNvSpPr>
            <a:spLocks noChangeShapeType="1"/>
          </p:cNvSpPr>
          <p:nvPr/>
        </p:nvSpPr>
        <p:spPr bwMode="auto">
          <a:xfrm flipH="1">
            <a:off x="4942894" y="4805363"/>
            <a:ext cx="2186941" cy="2333626"/>
          </a:xfrm>
          <a:prstGeom prst="line">
            <a:avLst/>
          </a:prstGeom>
          <a:noFill/>
          <a:ln w="57150">
            <a:solidFill>
              <a:srgbClr val="1A0A5E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8" name="AutoShape 3"/>
          <p:cNvSpPr>
            <a:spLocks noChangeArrowheads="1"/>
          </p:cNvSpPr>
          <p:nvPr/>
        </p:nvSpPr>
        <p:spPr bwMode="auto">
          <a:xfrm>
            <a:off x="795075" y="2386013"/>
            <a:ext cx="8409939" cy="4752976"/>
          </a:xfrm>
          <a:prstGeom prst="triangle">
            <a:avLst>
              <a:gd name="adj" fmla="val 50000"/>
            </a:avLst>
          </a:prstGeom>
          <a:noFill/>
          <a:ln w="57150">
            <a:solidFill>
              <a:srgbClr val="1A0A5E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AutoShape 4"/>
          <p:cNvSpPr>
            <a:spLocks noChangeArrowheads="1"/>
          </p:cNvSpPr>
          <p:nvPr/>
        </p:nvSpPr>
        <p:spPr bwMode="auto">
          <a:xfrm>
            <a:off x="795076" y="4805363"/>
            <a:ext cx="4147819" cy="2333626"/>
          </a:xfrm>
          <a:prstGeom prst="triangle">
            <a:avLst>
              <a:gd name="adj" fmla="val 49968"/>
            </a:avLst>
          </a:prstGeom>
          <a:gradFill rotWithShape="1">
            <a:gsLst>
              <a:gs pos="0">
                <a:schemeClr val="bg1"/>
              </a:gs>
              <a:gs pos="100000">
                <a:srgbClr val="00CC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69989" name="AutoShape 5"/>
          <p:cNvSpPr>
            <a:spLocks noChangeArrowheads="1"/>
          </p:cNvSpPr>
          <p:nvPr/>
        </p:nvSpPr>
        <p:spPr bwMode="auto">
          <a:xfrm>
            <a:off x="4941625" y="4800184"/>
            <a:ext cx="4263389" cy="2334580"/>
          </a:xfrm>
          <a:prstGeom prst="triangle">
            <a:avLst>
              <a:gd name="adj" fmla="val 51551"/>
            </a:avLst>
          </a:prstGeom>
          <a:gradFill rotWithShape="1">
            <a:gsLst>
              <a:gs pos="0">
                <a:schemeClr val="bg1"/>
              </a:gs>
              <a:gs pos="100000">
                <a:srgbClr val="33CCFF"/>
              </a:gs>
            </a:gsLst>
            <a:path path="shape">
              <a:fillToRect l="50000" t="50000" r="50000" b="50000"/>
            </a:path>
          </a:gradFill>
          <a:ln w="57150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1" name="AutoShape 6"/>
          <p:cNvSpPr>
            <a:spLocks noChangeArrowheads="1"/>
          </p:cNvSpPr>
          <p:nvPr/>
        </p:nvSpPr>
        <p:spPr bwMode="auto">
          <a:xfrm>
            <a:off x="4826055" y="7053263"/>
            <a:ext cx="231141" cy="173356"/>
          </a:xfrm>
          <a:prstGeom prst="flowChartConnector">
            <a:avLst/>
          </a:prstGeom>
          <a:solidFill>
            <a:srgbClr val="000000"/>
          </a:solidFill>
          <a:ln w="3175">
            <a:solidFill>
              <a:srgbClr val="1A0A5E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 rot="-5147272">
            <a:off x="2773418" y="4919981"/>
            <a:ext cx="173356" cy="462280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 rot="-5400000">
            <a:off x="7044427" y="4921252"/>
            <a:ext cx="173356" cy="459739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28575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4" name="Line 10"/>
          <p:cNvSpPr>
            <a:spLocks noChangeShapeType="1"/>
          </p:cNvSpPr>
          <p:nvPr/>
        </p:nvSpPr>
        <p:spPr bwMode="auto">
          <a:xfrm>
            <a:off x="1831395" y="5755959"/>
            <a:ext cx="345440" cy="173354"/>
          </a:xfrm>
          <a:prstGeom prst="line">
            <a:avLst/>
          </a:prstGeom>
          <a:noFill/>
          <a:ln w="57150">
            <a:solidFill>
              <a:srgbClr val="1A0A5E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Line 11"/>
          <p:cNvSpPr>
            <a:spLocks noChangeShapeType="1"/>
          </p:cNvSpPr>
          <p:nvPr/>
        </p:nvSpPr>
        <p:spPr bwMode="auto">
          <a:xfrm flipH="1">
            <a:off x="7820716" y="5755959"/>
            <a:ext cx="462280" cy="259080"/>
          </a:xfrm>
          <a:prstGeom prst="line">
            <a:avLst/>
          </a:prstGeom>
          <a:noFill/>
          <a:ln w="57150">
            <a:solidFill>
              <a:srgbClr val="1A0A5E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6" name="Text Box 12"/>
          <p:cNvSpPr txBox="1">
            <a:spLocks noChangeArrowheads="1"/>
          </p:cNvSpPr>
          <p:nvPr/>
        </p:nvSpPr>
        <p:spPr bwMode="auto">
          <a:xfrm>
            <a:off x="4703037" y="7079616"/>
            <a:ext cx="59401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3400" b="1" dirty="0">
                <a:latin typeface="Arial" pitchFamily="34" charset="0"/>
                <a:cs typeface="Arial" pitchFamily="34" charset="0"/>
              </a:rPr>
              <a:t>D</a:t>
            </a:r>
            <a:endParaRPr lang="ru-RU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7" name="Text Box 13"/>
          <p:cNvSpPr txBox="1">
            <a:spLocks noChangeArrowheads="1"/>
          </p:cNvSpPr>
          <p:nvPr/>
        </p:nvSpPr>
        <p:spPr bwMode="auto">
          <a:xfrm>
            <a:off x="9040998" y="7079616"/>
            <a:ext cx="577984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31758" name="Text Box 14"/>
          <p:cNvSpPr txBox="1">
            <a:spLocks noChangeArrowheads="1"/>
          </p:cNvSpPr>
          <p:nvPr/>
        </p:nvSpPr>
        <p:spPr bwMode="auto">
          <a:xfrm>
            <a:off x="218495" y="6965633"/>
            <a:ext cx="577984" cy="655118"/>
          </a:xfrm>
          <a:prstGeom prst="rect">
            <a:avLst/>
          </a:prstGeom>
          <a:noFill/>
          <a:ln w="5715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31759" name="Text Box 15"/>
          <p:cNvSpPr txBox="1">
            <a:spLocks noChangeArrowheads="1"/>
          </p:cNvSpPr>
          <p:nvPr/>
        </p:nvSpPr>
        <p:spPr bwMode="auto">
          <a:xfrm>
            <a:off x="5171495" y="2126933"/>
            <a:ext cx="577984" cy="655118"/>
          </a:xfrm>
          <a:prstGeom prst="rect">
            <a:avLst/>
          </a:prstGeom>
          <a:noFill/>
          <a:ln w="5715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31760" name="Text Box 16"/>
          <p:cNvSpPr txBox="1">
            <a:spLocks noChangeArrowheads="1"/>
          </p:cNvSpPr>
          <p:nvPr/>
        </p:nvSpPr>
        <p:spPr bwMode="auto">
          <a:xfrm>
            <a:off x="2291134" y="4287203"/>
            <a:ext cx="598823" cy="655118"/>
          </a:xfrm>
          <a:prstGeom prst="rect">
            <a:avLst/>
          </a:prstGeom>
          <a:noFill/>
          <a:ln w="5715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О</a:t>
            </a:r>
          </a:p>
        </p:txBody>
      </p:sp>
      <p:sp>
        <p:nvSpPr>
          <p:cNvPr id="31761" name="Text Box 17"/>
          <p:cNvSpPr txBox="1">
            <a:spLocks noChangeArrowheads="1"/>
          </p:cNvSpPr>
          <p:nvPr/>
        </p:nvSpPr>
        <p:spPr bwMode="auto">
          <a:xfrm>
            <a:off x="7129835" y="4287203"/>
            <a:ext cx="529894" cy="655118"/>
          </a:xfrm>
          <a:prstGeom prst="rect">
            <a:avLst/>
          </a:prstGeom>
          <a:noFill/>
          <a:ln w="5715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>
                <a:latin typeface="Arial" pitchFamily="34" charset="0"/>
                <a:cs typeface="Arial" pitchFamily="34" charset="0"/>
              </a:rPr>
              <a:t>К</a:t>
            </a:r>
          </a:p>
        </p:txBody>
      </p:sp>
      <p:sp>
        <p:nvSpPr>
          <p:cNvPr id="170007" name="AutoShape 23"/>
          <p:cNvSpPr>
            <a:spLocks noChangeArrowheads="1"/>
          </p:cNvSpPr>
          <p:nvPr/>
        </p:nvSpPr>
        <p:spPr bwMode="auto">
          <a:xfrm rot="1716784">
            <a:off x="8635720" y="6787625"/>
            <a:ext cx="198131" cy="324702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3175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0008" name="AutoShape 24"/>
          <p:cNvSpPr>
            <a:spLocks noChangeArrowheads="1"/>
          </p:cNvSpPr>
          <p:nvPr/>
        </p:nvSpPr>
        <p:spPr bwMode="auto">
          <a:xfrm rot="8631657">
            <a:off x="1143011" y="6793369"/>
            <a:ext cx="217243" cy="312585"/>
          </a:xfrm>
          <a:prstGeom prst="moon">
            <a:avLst>
              <a:gd name="adj" fmla="val 50000"/>
            </a:avLst>
          </a:prstGeom>
          <a:solidFill>
            <a:srgbClr val="FF0000"/>
          </a:solidFill>
          <a:ln w="3175">
            <a:solidFill>
              <a:srgbClr val="1A0A5E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pPr defTabSz="1303953"/>
            <a:endParaRPr lang="ru-RU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64" name="Freeform 25"/>
          <p:cNvSpPr>
            <a:spLocks/>
          </p:cNvSpPr>
          <p:nvPr/>
        </p:nvSpPr>
        <p:spPr bwMode="auto">
          <a:xfrm>
            <a:off x="2636575" y="4978719"/>
            <a:ext cx="462280" cy="85724"/>
          </a:xfrm>
          <a:custGeom>
            <a:avLst/>
            <a:gdLst>
              <a:gd name="T0" fmla="*/ 0 w 182"/>
              <a:gd name="T1" fmla="*/ 0 h 45"/>
              <a:gd name="T2" fmla="*/ 2147483646 w 182"/>
              <a:gd name="T3" fmla="*/ 2147483646 h 45"/>
              <a:gd name="T4" fmla="*/ 2147483646 w 182"/>
              <a:gd name="T5" fmla="*/ 0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0"/>
                </a:moveTo>
                <a:cubicBezTo>
                  <a:pt x="30" y="22"/>
                  <a:pt x="61" y="45"/>
                  <a:pt x="91" y="45"/>
                </a:cubicBezTo>
                <a:cubicBezTo>
                  <a:pt x="121" y="45"/>
                  <a:pt x="167" y="7"/>
                  <a:pt x="182" y="0"/>
                </a:cubicBezTo>
              </a:path>
            </a:pathLst>
          </a:custGeom>
          <a:noFill/>
          <a:ln w="57150">
            <a:solidFill>
              <a:srgbClr val="1A0A5E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765" name="Freeform 26"/>
          <p:cNvSpPr>
            <a:spLocks/>
          </p:cNvSpPr>
          <p:nvPr/>
        </p:nvSpPr>
        <p:spPr bwMode="auto">
          <a:xfrm>
            <a:off x="6901236" y="4978719"/>
            <a:ext cx="459739" cy="85724"/>
          </a:xfrm>
          <a:custGeom>
            <a:avLst/>
            <a:gdLst>
              <a:gd name="T0" fmla="*/ 0 w 182"/>
              <a:gd name="T1" fmla="*/ 0 h 45"/>
              <a:gd name="T2" fmla="*/ 2147483646 w 182"/>
              <a:gd name="T3" fmla="*/ 2147483646 h 45"/>
              <a:gd name="T4" fmla="*/ 2147483646 w 182"/>
              <a:gd name="T5" fmla="*/ 0 h 45"/>
              <a:gd name="T6" fmla="*/ 0 60000 65536"/>
              <a:gd name="T7" fmla="*/ 0 60000 65536"/>
              <a:gd name="T8" fmla="*/ 0 60000 65536"/>
              <a:gd name="T9" fmla="*/ 0 w 182"/>
              <a:gd name="T10" fmla="*/ 0 h 45"/>
              <a:gd name="T11" fmla="*/ 182 w 182"/>
              <a:gd name="T12" fmla="*/ 45 h 45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82" h="45">
                <a:moveTo>
                  <a:pt x="0" y="0"/>
                </a:moveTo>
                <a:cubicBezTo>
                  <a:pt x="30" y="22"/>
                  <a:pt x="61" y="45"/>
                  <a:pt x="91" y="45"/>
                </a:cubicBezTo>
                <a:cubicBezTo>
                  <a:pt x="121" y="45"/>
                  <a:pt x="167" y="7"/>
                  <a:pt x="182" y="0"/>
                </a:cubicBezTo>
              </a:path>
            </a:pathLst>
          </a:custGeom>
          <a:noFill/>
          <a:ln w="57150">
            <a:solidFill>
              <a:srgbClr val="1A0A5E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170011" name="AutoShape 2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-14558" y="2916772"/>
            <a:ext cx="2532379" cy="777240"/>
          </a:xfrm>
          <a:prstGeom prst="actionButtonBlank">
            <a:avLst/>
          </a:prstGeom>
          <a:gradFill rotWithShape="1">
            <a:gsLst>
              <a:gs pos="0">
                <a:srgbClr val="00CC00"/>
              </a:gs>
              <a:gs pos="50000">
                <a:schemeClr val="bg1"/>
              </a:gs>
              <a:gs pos="100000">
                <a:srgbClr val="00CC00"/>
              </a:gs>
            </a:gsLst>
            <a:lin ang="189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 algn="ctr" eaLnBrk="1" hangingPunct="1">
              <a:defRPr/>
            </a:pPr>
            <a:r>
              <a:rPr lang="uk-UA" sz="3200" b="1" dirty="0">
                <a:solidFill>
                  <a:srgbClr val="006600"/>
                </a:solidFill>
                <a:latin typeface="Arial" pitchFamily="34" charset="0"/>
                <a:cs typeface="Arial" pitchFamily="34" charset="0"/>
              </a:rPr>
              <a:t>Подсказка</a:t>
            </a:r>
          </a:p>
        </p:txBody>
      </p:sp>
      <p:sp>
        <p:nvSpPr>
          <p:cNvPr id="170012" name="Text Box 28"/>
          <p:cNvSpPr txBox="1">
            <a:spLocks noChangeArrowheads="1"/>
          </p:cNvSpPr>
          <p:nvPr/>
        </p:nvSpPr>
        <p:spPr bwMode="auto">
          <a:xfrm>
            <a:off x="612142" y="1506856"/>
            <a:ext cx="13522681" cy="6551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Вспомните, свойство углов в равнобедренном треугольнике</a:t>
            </a:r>
            <a:endParaRPr lang="uk-UA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68" name="Text Box 29"/>
          <p:cNvSpPr txBox="1">
            <a:spLocks noChangeArrowheads="1"/>
          </p:cNvSpPr>
          <p:nvPr/>
        </p:nvSpPr>
        <p:spPr bwMode="auto">
          <a:xfrm>
            <a:off x="367716" y="500491"/>
            <a:ext cx="5708619" cy="117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defTabSz="912813">
              <a:defRPr sz="32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defTabSz="912813">
              <a:defRPr sz="28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defTabSz="912813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defTabSz="912813">
              <a:defRPr sz="2000">
                <a:solidFill>
                  <a:schemeClr val="tx1"/>
                </a:solidFill>
                <a:latin typeface="Tahoma" pitchFamily="34" charset="0"/>
              </a:defRPr>
            </a:lvl5pPr>
            <a:lvl6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6pPr>
            <a:lvl7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7pPr>
            <a:lvl8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8pPr>
            <a:lvl9pPr defTabSz="912813" eaLnBrk="0" hangingPunct="0">
              <a:defRPr sz="20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400" b="1" dirty="0">
                <a:latin typeface="Arial" pitchFamily="34" charset="0"/>
                <a:cs typeface="Arial" pitchFamily="34" charset="0"/>
              </a:rPr>
              <a:t>∆АВС </a:t>
            </a:r>
            <a:r>
              <a:rPr lang="uk-UA" sz="3400" b="1" dirty="0">
                <a:latin typeface="Arial" pitchFamily="34" charset="0"/>
                <a:cs typeface="Arial" pitchFamily="34" charset="0"/>
              </a:rPr>
              <a:t>– </a:t>
            </a:r>
            <a:r>
              <a:rPr lang="uk-UA" sz="3400" b="1" dirty="0" err="1">
                <a:latin typeface="Arial" pitchFamily="34" charset="0"/>
                <a:cs typeface="Arial" pitchFamily="34" charset="0"/>
              </a:rPr>
              <a:t>равнобедренный</a:t>
            </a:r>
            <a:endParaRPr lang="uk-UA" sz="34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uk-UA" sz="3400" b="1" dirty="0" err="1">
                <a:latin typeface="Arial" pitchFamily="34" charset="0"/>
                <a:cs typeface="Arial" pitchFamily="34" charset="0"/>
              </a:rPr>
              <a:t>Доказать</a:t>
            </a:r>
            <a:r>
              <a:rPr lang="uk-UA" sz="3400" b="1" dirty="0">
                <a:latin typeface="Arial" pitchFamily="34" charset="0"/>
                <a:cs typeface="Arial" pitchFamily="34" charset="0"/>
              </a:rPr>
              <a:t>: ∆OCD = ∆KBD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593384" y="0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xt Box 28"/>
          <p:cNvSpPr txBox="1">
            <a:spLocks noChangeArrowheads="1"/>
          </p:cNvSpPr>
          <p:nvPr/>
        </p:nvSpPr>
        <p:spPr bwMode="auto">
          <a:xfrm>
            <a:off x="9083837" y="3669002"/>
            <a:ext cx="4885701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0" indent="0"/>
            <a:r>
              <a:rPr lang="uz-Cyrl-UZ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1</a:t>
            </a:r>
            <a:r>
              <a:rPr lang="uz-Cyrl-UZ" sz="3200" b="1" dirty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) </a:t>
            </a:r>
            <a:r>
              <a:rPr lang="uz-Cyrl-UZ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∠</a:t>
            </a:r>
            <a:r>
              <a:rPr lang="uz-Latn-UZ" sz="3200" b="1" dirty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O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 </a:t>
            </a:r>
            <a:r>
              <a:rPr lang="uz-Latn-UZ" sz="3200" b="1" dirty="0" smtClean="0">
                <a:solidFill>
                  <a:srgbClr val="1A0A5E"/>
                </a:solidFill>
                <a:latin typeface="Arial" pitchFamily="34" charset="0"/>
                <a:ea typeface="Cambria Math"/>
                <a:cs typeface="Arial" pitchFamily="34" charset="0"/>
              </a:rPr>
              <a:t>=∠K</a:t>
            </a:r>
            <a:r>
              <a:rPr lang="en-US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условию</a:t>
            </a:r>
          </a:p>
        </p:txBody>
      </p:sp>
      <p:sp>
        <p:nvSpPr>
          <p:cNvPr id="30" name="Text Box 29"/>
          <p:cNvSpPr txBox="1">
            <a:spLocks noChangeArrowheads="1"/>
          </p:cNvSpPr>
          <p:nvPr/>
        </p:nvSpPr>
        <p:spPr bwMode="auto">
          <a:xfrm>
            <a:off x="9205014" y="4333369"/>
            <a:ext cx="494982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8288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2860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7432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2004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6576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11480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OC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KB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</a:t>
            </a: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условию </a:t>
            </a:r>
          </a:p>
        </p:txBody>
      </p: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9329990" y="2278437"/>
            <a:ext cx="3789632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Доказательство:</a:t>
            </a:r>
            <a:endParaRPr kumimoji="0" lang="ru-RU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9205015" y="5125890"/>
            <a:ext cx="5313058" cy="10772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buFontTx/>
              <a:buAutoNum type="arabicParenR" startAt="3"/>
            </a:pPr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∠</a:t>
            </a:r>
            <a:r>
              <a:rPr kumimoji="0" lang="uz-Latn-UZ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C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uz-Latn-UZ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=</a:t>
            </a:r>
            <a:r>
              <a:rPr kumimoji="0"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∠B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так как</a:t>
            </a:r>
            <a:endParaRPr kumimoji="0" lang="uz-Latn-UZ" sz="3200" b="1" dirty="0" smtClean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  <a:p>
            <a:pPr marL="0" indent="0"/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∆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АВС </a:t>
            </a:r>
            <a:r>
              <a:rPr lang="uk-UA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– </a:t>
            </a:r>
            <a:r>
              <a:rPr lang="uk-UA" sz="3200" b="1" dirty="0" err="1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равнобедренный</a:t>
            </a:r>
            <a:endParaRPr lang="uk-UA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 Box 30"/>
          <p:cNvSpPr txBox="1">
            <a:spLocks noChangeArrowheads="1"/>
          </p:cNvSpPr>
          <p:nvPr/>
        </p:nvSpPr>
        <p:spPr bwMode="auto">
          <a:xfrm>
            <a:off x="8282996" y="3023999"/>
            <a:ext cx="6235077" cy="624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30622" tIns="65311" rIns="130622" bIns="65311">
            <a:spAutoFit/>
          </a:bodyPr>
          <a:lstStyle>
            <a:lvl1pPr marL="4572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9144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37160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909763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546350" indent="-45720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30035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34607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9179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4375150" indent="-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r>
              <a:rPr kumimoji="0"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Рассмотрим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sz="32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ОС</a:t>
            </a:r>
            <a:r>
              <a:rPr lang="uz-Latn-UZ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и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ru-RU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КВ</a:t>
            </a:r>
            <a:r>
              <a:rPr lang="en-US" sz="32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D</a:t>
            </a:r>
            <a:endParaRPr kumimoji="0" lang="ru-RU" sz="32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Text Box 18"/>
          <p:cNvSpPr txBox="1">
            <a:spLocks noChangeArrowheads="1"/>
          </p:cNvSpPr>
          <p:nvPr/>
        </p:nvSpPr>
        <p:spPr bwMode="auto">
          <a:xfrm>
            <a:off x="9148238" y="6159845"/>
            <a:ext cx="5519365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OCD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=</a:t>
            </a:r>
            <a:r>
              <a:rPr lang="ru-RU" sz="3600" b="1" dirty="0" smtClean="0">
                <a:solidFill>
                  <a:srgbClr val="1A0A5E"/>
                </a:solidFill>
                <a:latin typeface="Cambria Math"/>
                <a:ea typeface="Cambria Math"/>
                <a:cs typeface="Arial" pitchFamily="34" charset="0"/>
              </a:rPr>
              <a:t>△</a:t>
            </a:r>
            <a:r>
              <a:rPr lang="uz-Latn-UZ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KBD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, </a:t>
            </a:r>
          </a:p>
          <a:p>
            <a:pPr algn="ctr"/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по  </a:t>
            </a:r>
            <a:r>
              <a:rPr lang="ru-RU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признаку</a:t>
            </a:r>
            <a:r>
              <a:rPr lang="en-US" sz="3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3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УСУ</a:t>
            </a:r>
            <a:endParaRPr lang="ru-RU" sz="3600" b="1" dirty="0">
              <a:solidFill>
                <a:srgbClr val="1A0A5E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9900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000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7000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540000">
                                      <p:cBhvr>
                                        <p:cTn id="73" dur="2000" fill="hold"/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4" presetID="0" presetClass="path" presetSubtype="0" accel="50000" decel="50000" fill="hold" grpId="1" nodeType="with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4.16667E-6 -1.15607E-7 L -0.2875 -0.00509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6998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4375" y="-25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81" restart="whenNotActive" fill="hold" evtFilter="cancelBubble" nodeType="interactiveSeq">
                <p:stCondLst>
                  <p:cond evt="onClick" delay="0">
                    <p:tgtEl>
                      <p:spTgt spid="1700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2" fill="hold" nodeType="clickPar">
                      <p:stCondLst>
                        <p:cond delay="0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0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0011"/>
                  </p:tgtEl>
                </p:cond>
              </p:nextCondLst>
            </p:seq>
          </p:childTnLst>
        </p:cTn>
      </p:par>
    </p:tnLst>
    <p:bldLst>
      <p:bldP spid="169989" grpId="0" animBg="1"/>
      <p:bldP spid="169989" grpId="1" animBg="1"/>
      <p:bldP spid="170007" grpId="0" animBg="1"/>
      <p:bldP spid="170008" grpId="0" animBg="1"/>
      <p:bldP spid="170012" grpId="0"/>
      <p:bldP spid="32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2"/>
          <p:cNvSpPr>
            <a:spLocks noChangeArrowheads="1"/>
          </p:cNvSpPr>
          <p:nvPr/>
        </p:nvSpPr>
        <p:spPr bwMode="auto">
          <a:xfrm>
            <a:off x="400380" y="241026"/>
            <a:ext cx="13997941" cy="4379214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>
            <a:spAutoFit/>
          </a:bodyPr>
          <a:lstStyle/>
          <a:p>
            <a:pPr algn="ctr">
              <a:buFont typeface="Wingdings" pitchFamily="2" charset="2"/>
              <a:buNone/>
              <a:defRPr/>
            </a:pPr>
            <a:r>
              <a:rPr lang="en-US" sz="4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III</a:t>
            </a:r>
            <a:r>
              <a:rPr lang="ru-RU" sz="4600" b="1" dirty="0">
                <a:solidFill>
                  <a:srgbClr val="660066"/>
                </a:solidFill>
                <a:latin typeface="Arial" pitchFamily="34" charset="0"/>
                <a:cs typeface="Arial" pitchFamily="34" charset="0"/>
              </a:rPr>
              <a:t> признак равенства треугольников</a:t>
            </a:r>
            <a:r>
              <a:rPr lang="ru-RU" sz="4600" b="1" dirty="0">
                <a:solidFill>
                  <a:srgbClr val="CC00FF"/>
                </a:solidFill>
                <a:latin typeface="Arial" pitchFamily="34" charset="0"/>
                <a:cs typeface="Arial" pitchFamily="34" charset="0"/>
              </a:rPr>
              <a:t> </a:t>
            </a:r>
            <a:endParaRPr lang="uz-Latn-UZ" sz="4600" b="1" dirty="0" smtClean="0">
              <a:solidFill>
                <a:srgbClr val="CC00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 по </a:t>
            </a:r>
            <a:r>
              <a:rPr lang="ru-RU" sz="4600" b="1" dirty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трем </a:t>
            </a:r>
            <a:r>
              <a:rPr lang="ru-RU" sz="4600" b="1" dirty="0" smtClean="0">
                <a:solidFill>
                  <a:srgbClr val="D60093"/>
                </a:solidFill>
                <a:latin typeface="Arial" pitchFamily="34" charset="0"/>
                <a:cs typeface="Arial" pitchFamily="34" charset="0"/>
              </a:rPr>
              <a:t>сторонам (ССС)</a:t>
            </a:r>
            <a:endParaRPr lang="ru-RU" sz="4600" b="1" dirty="0">
              <a:solidFill>
                <a:srgbClr val="000066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Font typeface="Wingdings" pitchFamily="2" charset="2"/>
              <a:buNone/>
              <a:defRPr/>
            </a:pPr>
            <a:r>
              <a:rPr lang="ru-RU" sz="4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Если три стороны одного треугольника соответственно равны трем </a:t>
            </a:r>
            <a:r>
              <a:rPr lang="ru-RU" sz="4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сторонам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6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другого </a:t>
            </a:r>
            <a:r>
              <a:rPr lang="ru-RU" sz="4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треугольника, 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6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то такие треугольники равны. </a:t>
            </a: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 flipH="1">
            <a:off x="8046248" y="4936880"/>
            <a:ext cx="784613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13225659" y="7364157"/>
            <a:ext cx="523482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</a:p>
        </p:txBody>
      </p:sp>
      <p:sp>
        <p:nvSpPr>
          <p:cNvPr id="10" name="Text Box 27"/>
          <p:cNvSpPr txBox="1">
            <a:spLocks noChangeArrowheads="1"/>
          </p:cNvSpPr>
          <p:nvPr/>
        </p:nvSpPr>
        <p:spPr bwMode="auto">
          <a:xfrm>
            <a:off x="7262667" y="7364157"/>
            <a:ext cx="572425" cy="56278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7391400" y="5363346"/>
            <a:ext cx="6096000" cy="1976694"/>
          </a:xfrm>
          <a:prstGeom prst="triangle">
            <a:avLst>
              <a:gd name="adj" fmla="val 1894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2" name="Равнобедренный треугольник 11"/>
          <p:cNvSpPr/>
          <p:nvPr/>
        </p:nvSpPr>
        <p:spPr>
          <a:xfrm>
            <a:off x="637539" y="5062170"/>
            <a:ext cx="5868936" cy="1976694"/>
          </a:xfrm>
          <a:prstGeom prst="triangle">
            <a:avLst>
              <a:gd name="adj" fmla="val 1894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z-Latn-UZ"/>
          </a:p>
        </p:txBody>
      </p:sp>
      <p:sp>
        <p:nvSpPr>
          <p:cNvPr id="13" name="Line 21"/>
          <p:cNvSpPr>
            <a:spLocks noChangeShapeType="1"/>
          </p:cNvSpPr>
          <p:nvPr/>
        </p:nvSpPr>
        <p:spPr bwMode="auto">
          <a:xfrm>
            <a:off x="7831281" y="6290413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24"/>
          <p:cNvGrpSpPr>
            <a:grpSpLocks/>
          </p:cNvGrpSpPr>
          <p:nvPr/>
        </p:nvGrpSpPr>
        <p:grpSpPr bwMode="auto">
          <a:xfrm rot="18579727" flipV="1">
            <a:off x="10547830" y="5981717"/>
            <a:ext cx="308610" cy="426720"/>
            <a:chOff x="2912" y="1525"/>
            <a:chExt cx="162" cy="168"/>
          </a:xfrm>
        </p:grpSpPr>
        <p:sp>
          <p:nvSpPr>
            <p:cNvPr id="15" name="Freeform 25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" name="Freeform 26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17" name="Group 9"/>
          <p:cNvGrpSpPr>
            <a:grpSpLocks/>
          </p:cNvGrpSpPr>
          <p:nvPr/>
        </p:nvGrpSpPr>
        <p:grpSpPr bwMode="auto">
          <a:xfrm rot="18579727" flipV="1">
            <a:off x="3299201" y="5576294"/>
            <a:ext cx="308610" cy="426720"/>
            <a:chOff x="2912" y="1525"/>
            <a:chExt cx="162" cy="168"/>
          </a:xfrm>
        </p:grpSpPr>
        <p:sp>
          <p:nvSpPr>
            <p:cNvPr id="18" name="Freeform 10"/>
            <p:cNvSpPr>
              <a:spLocks/>
            </p:cNvSpPr>
            <p:nvPr/>
          </p:nvSpPr>
          <p:spPr bwMode="auto">
            <a:xfrm>
              <a:off x="2912" y="1570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9" name="Freeform 11"/>
            <p:cNvSpPr>
              <a:spLocks/>
            </p:cNvSpPr>
            <p:nvPr/>
          </p:nvSpPr>
          <p:spPr bwMode="auto">
            <a:xfrm>
              <a:off x="2925" y="1525"/>
              <a:ext cx="149" cy="123"/>
            </a:xfrm>
            <a:custGeom>
              <a:avLst/>
              <a:gdLst>
                <a:gd name="T0" fmla="*/ 0 w 149"/>
                <a:gd name="T1" fmla="*/ 0 h 123"/>
                <a:gd name="T2" fmla="*/ 149 w 149"/>
                <a:gd name="T3" fmla="*/ 123 h 123"/>
                <a:gd name="T4" fmla="*/ 0 60000 65536"/>
                <a:gd name="T5" fmla="*/ 0 60000 65536"/>
                <a:gd name="T6" fmla="*/ 0 w 149"/>
                <a:gd name="T7" fmla="*/ 0 h 123"/>
                <a:gd name="T8" fmla="*/ 149 w 149"/>
                <a:gd name="T9" fmla="*/ 123 h 123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149" h="123">
                  <a:moveTo>
                    <a:pt x="0" y="0"/>
                  </a:moveTo>
                  <a:lnTo>
                    <a:pt x="149" y="123"/>
                  </a:lnTo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 type="none" w="sm" len="sm"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/>
            <a:p>
              <a:endParaRPr lang="ru-RU" sz="4800" b="1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1021784" y="6069783"/>
            <a:ext cx="345440" cy="173356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5867400" y="7047653"/>
            <a:ext cx="990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385140" y="7122329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А</a:t>
            </a:r>
            <a:r>
              <a:rPr lang="ru-RU" sz="2800" b="1" baseline="-25000" dirty="0" smtClean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1135262" y="4594586"/>
            <a:ext cx="5774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В</a:t>
            </a:r>
            <a:r>
              <a:rPr lang="ru-RU" sz="2800" b="1" baseline="-25000" dirty="0">
                <a:solidFill>
                  <a:srgbClr val="1A0A5E"/>
                </a:solidFill>
                <a:latin typeface="Arial" pitchFamily="34" charset="0"/>
                <a:cs typeface="Arial" pitchFamily="34" charset="0"/>
              </a:rPr>
              <a:t>1</a:t>
            </a:r>
            <a:endParaRPr lang="uz-Latn-UZ" sz="4000" dirty="0"/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>
            <a:off x="2702560" y="6827665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2590800" y="6827665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Line 21"/>
          <p:cNvSpPr>
            <a:spLocks noChangeShapeType="1"/>
          </p:cNvSpPr>
          <p:nvPr/>
        </p:nvSpPr>
        <p:spPr bwMode="auto">
          <a:xfrm>
            <a:off x="2499360" y="6824937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Line 21"/>
          <p:cNvSpPr>
            <a:spLocks noChangeShapeType="1"/>
          </p:cNvSpPr>
          <p:nvPr/>
        </p:nvSpPr>
        <p:spPr bwMode="auto">
          <a:xfrm>
            <a:off x="9804400" y="7125057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Line 21"/>
          <p:cNvSpPr>
            <a:spLocks noChangeShapeType="1"/>
          </p:cNvSpPr>
          <p:nvPr/>
        </p:nvSpPr>
        <p:spPr bwMode="auto">
          <a:xfrm>
            <a:off x="9692640" y="7125057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Line 21"/>
          <p:cNvSpPr>
            <a:spLocks noChangeShapeType="1"/>
          </p:cNvSpPr>
          <p:nvPr/>
        </p:nvSpPr>
        <p:spPr bwMode="auto">
          <a:xfrm>
            <a:off x="9601200" y="7122329"/>
            <a:ext cx="0" cy="349524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 sz="4800" b="1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6133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610" name="Oval 2"/>
          <p:cNvSpPr>
            <a:spLocks noChangeArrowheads="1"/>
          </p:cNvSpPr>
          <p:nvPr/>
        </p:nvSpPr>
        <p:spPr bwMode="auto">
          <a:xfrm>
            <a:off x="3997677" y="1030383"/>
            <a:ext cx="7235474" cy="6690135"/>
          </a:xfrm>
          <a:prstGeom prst="ellipse">
            <a:avLst/>
          </a:prstGeom>
          <a:gradFill rotWithShape="1">
            <a:gsLst>
              <a:gs pos="0">
                <a:srgbClr val="66FFFF"/>
              </a:gs>
              <a:gs pos="50000">
                <a:schemeClr val="bg1"/>
              </a:gs>
              <a:gs pos="100000">
                <a:srgbClr val="66FFFF"/>
              </a:gs>
            </a:gsLst>
            <a:lin ang="18900000" scaled="1"/>
          </a:gra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>
              <a:defRPr/>
            </a:pPr>
            <a:endParaRPr lang="ru-RU"/>
          </a:p>
        </p:txBody>
      </p:sp>
      <p:sp>
        <p:nvSpPr>
          <p:cNvPr id="21507" name="AutoShape 3"/>
          <p:cNvSpPr>
            <a:spLocks noChangeArrowheads="1"/>
          </p:cNvSpPr>
          <p:nvPr/>
        </p:nvSpPr>
        <p:spPr bwMode="auto">
          <a:xfrm rot="7844561" flipH="1">
            <a:off x="4238255" y="2439620"/>
            <a:ext cx="4827326" cy="2691381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12" name="AutoShape 4"/>
          <p:cNvSpPr>
            <a:spLocks noChangeArrowheads="1"/>
          </p:cNvSpPr>
          <p:nvPr/>
        </p:nvSpPr>
        <p:spPr bwMode="auto">
          <a:xfrm rot="12828019">
            <a:off x="6018382" y="2199558"/>
            <a:ext cx="4863597" cy="2740215"/>
          </a:xfrm>
          <a:prstGeom prst="triangle">
            <a:avLst>
              <a:gd name="adj" fmla="val 51335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13" name="AutoShape 5"/>
          <p:cNvSpPr>
            <a:spLocks noChangeArrowheads="1"/>
          </p:cNvSpPr>
          <p:nvPr/>
        </p:nvSpPr>
        <p:spPr bwMode="auto">
          <a:xfrm rot="-600863">
            <a:off x="5359476" y="4638428"/>
            <a:ext cx="5120526" cy="2082018"/>
          </a:xfrm>
          <a:prstGeom prst="triangle">
            <a:avLst>
              <a:gd name="adj" fmla="val 47098"/>
            </a:avLst>
          </a:prstGeom>
          <a:gradFill rotWithShape="1">
            <a:gsLst>
              <a:gs pos="0">
                <a:srgbClr val="FFFFFF"/>
              </a:gs>
              <a:gs pos="100000">
                <a:srgbClr val="0099FF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172720" y="529154"/>
            <a:ext cx="6088403" cy="1116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Для </a:t>
            </a:r>
            <a:r>
              <a:rPr lang="ru-RU" sz="3200" b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красного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треугольника</a:t>
            </a:r>
          </a:p>
          <a:p>
            <a:pPr eaLnBrk="1" hangingPunct="1"/>
            <a:r>
              <a:rPr lang="ru-RU" sz="32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3200" b="1" dirty="0">
                <a:latin typeface="Arial" pitchFamily="34" charset="0"/>
                <a:cs typeface="Arial" pitchFamily="34" charset="0"/>
              </a:rPr>
              <a:t>найдите равный </a:t>
            </a:r>
          </a:p>
        </p:txBody>
      </p:sp>
      <p:sp>
        <p:nvSpPr>
          <p:cNvPr id="196615" name="Oval 7"/>
          <p:cNvSpPr>
            <a:spLocks noChangeArrowheads="1"/>
          </p:cNvSpPr>
          <p:nvPr/>
        </p:nvSpPr>
        <p:spPr bwMode="auto">
          <a:xfrm>
            <a:off x="3038902" y="4728101"/>
            <a:ext cx="2500106" cy="673641"/>
          </a:xfrm>
          <a:prstGeom prst="ellipse">
            <a:avLst/>
          </a:prstGeom>
          <a:gradFill rotWithShape="1">
            <a:gsLst>
              <a:gs pos="0">
                <a:srgbClr val="FFFF66"/>
              </a:gs>
              <a:gs pos="50000">
                <a:schemeClr val="bg1"/>
              </a:gs>
              <a:gs pos="100000">
                <a:srgbClr val="FFFF66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FF66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>
              <a:defRPr/>
            </a:pPr>
            <a:r>
              <a:rPr lang="ru-RU" sz="3200" b="1">
                <a:latin typeface="Arial" pitchFamily="34" charset="0"/>
                <a:cs typeface="Arial" pitchFamily="34" charset="0"/>
              </a:rPr>
              <a:t>Не верно!</a:t>
            </a:r>
            <a:endParaRPr lang="ru-RU" sz="3200" b="1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6616" name="Oval 8"/>
          <p:cNvSpPr>
            <a:spLocks noChangeArrowheads="1"/>
          </p:cNvSpPr>
          <p:nvPr/>
        </p:nvSpPr>
        <p:spPr bwMode="auto">
          <a:xfrm>
            <a:off x="9735821" y="1868806"/>
            <a:ext cx="2379979" cy="733424"/>
          </a:xfrm>
          <a:prstGeom prst="ellipse">
            <a:avLst/>
          </a:prstGeom>
          <a:gradFill rotWithShape="1">
            <a:gsLst>
              <a:gs pos="0">
                <a:srgbClr val="CC99FF"/>
              </a:gs>
              <a:gs pos="50000">
                <a:schemeClr val="bg1"/>
              </a:gs>
              <a:gs pos="100000">
                <a:srgbClr val="CC99FF"/>
              </a:gs>
            </a:gsLst>
            <a:lin ang="18900000" scaled="1"/>
          </a:gradFill>
          <a:ln w="12700">
            <a:round/>
            <a:headEnd type="none" w="sm" len="sm"/>
            <a:tailEnd type="none" w="sm" len="sm"/>
          </a:ln>
          <a:effectLst/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99FF"/>
            </a:extrusionClr>
          </a:sp3d>
        </p:spPr>
        <p:txBody>
          <a:bodyPr wrap="none" lIns="130622" tIns="65311" rIns="130622" bIns="65311" anchor="ctr">
            <a:flatTx/>
          </a:bodyPr>
          <a:lstStyle/>
          <a:p>
            <a:pPr algn="ctr">
              <a:defRPr/>
            </a:pPr>
            <a:r>
              <a:rPr lang="ru-RU" sz="3200" b="1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196617" name="AutoShape 9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6153759"/>
            <a:ext cx="2532379" cy="777240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50000">
                <a:srgbClr val="FFCCFF"/>
              </a:gs>
              <a:gs pos="100000">
                <a:schemeClr val="bg1"/>
              </a:gs>
            </a:gsLst>
            <a:lin ang="18900000" scaled="1"/>
          </a:gra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130622" tIns="65311" rIns="130622" bIns="65311" anchor="ctr"/>
          <a:lstStyle/>
          <a:p>
            <a:pPr algn="ctr">
              <a:defRPr/>
            </a:pPr>
            <a:r>
              <a:rPr lang="ru-RU" sz="3600" dirty="0">
                <a:latin typeface="Arial" pitchFamily="34" charset="0"/>
                <a:cs typeface="Arial" pitchFamily="34" charset="0"/>
              </a:rPr>
              <a:t>Проверка</a:t>
            </a:r>
          </a:p>
        </p:txBody>
      </p:sp>
      <p:sp>
        <p:nvSpPr>
          <p:cNvPr id="21514" name="Line 10"/>
          <p:cNvSpPr>
            <a:spLocks noChangeShapeType="1"/>
          </p:cNvSpPr>
          <p:nvPr/>
        </p:nvSpPr>
        <p:spPr bwMode="auto">
          <a:xfrm flipH="1">
            <a:off x="9214643" y="2404391"/>
            <a:ext cx="231139" cy="259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19" name="Line 11"/>
          <p:cNvSpPr>
            <a:spLocks noChangeShapeType="1"/>
          </p:cNvSpPr>
          <p:nvPr/>
        </p:nvSpPr>
        <p:spPr bwMode="auto">
          <a:xfrm>
            <a:off x="9442623" y="4049740"/>
            <a:ext cx="0" cy="432434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20" name="Line 12"/>
          <p:cNvSpPr>
            <a:spLocks noChangeShapeType="1"/>
          </p:cNvSpPr>
          <p:nvPr/>
        </p:nvSpPr>
        <p:spPr bwMode="auto">
          <a:xfrm>
            <a:off x="9601200" y="4014550"/>
            <a:ext cx="0" cy="432434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21517" name="AutoShape 14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115570" y="7331898"/>
            <a:ext cx="1038859" cy="777240"/>
          </a:xfrm>
          <a:prstGeom prst="actionButtonForwardNext">
            <a:avLst/>
          </a:prstGeom>
          <a:gradFill rotWithShape="1">
            <a:gsLst>
              <a:gs pos="0">
                <a:schemeClr val="bg1"/>
              </a:gs>
              <a:gs pos="100000">
                <a:srgbClr val="3399FF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18" name="Text Box 15"/>
          <p:cNvSpPr txBox="1">
            <a:spLocks noChangeArrowheads="1"/>
          </p:cNvSpPr>
          <p:nvPr/>
        </p:nvSpPr>
        <p:spPr bwMode="auto">
          <a:xfrm>
            <a:off x="749301" y="3623724"/>
            <a:ext cx="2156942" cy="23632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lIns="130622" tIns="65311" rIns="130622" bIns="65311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ahom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ahoma" pitchFamily="34" charset="0"/>
              </a:defRPr>
            </a:lvl9pPr>
          </a:lstStyle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</a:p>
          <a:p>
            <a:pPr eaLnBrk="1" hangingPunct="1"/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endParaRPr lang="en-US" sz="2900" b="1" dirty="0">
              <a:latin typeface="Arial" pitchFamily="34" charset="0"/>
              <a:cs typeface="Arial" pitchFamily="34" charset="0"/>
            </a:endParaRPr>
          </a:p>
          <a:p>
            <a:pPr eaLnBrk="1" hangingPunct="1"/>
            <a:r>
              <a:rPr lang="en-US" sz="2900" b="1" dirty="0">
                <a:latin typeface="Arial" pitchFamily="34" charset="0"/>
                <a:cs typeface="Arial" pitchFamily="34" charset="0"/>
              </a:rPr>
              <a:t>III</a:t>
            </a:r>
            <a:r>
              <a:rPr lang="ru-RU" sz="2900" b="1" dirty="0">
                <a:latin typeface="Arial" pitchFamily="34" charset="0"/>
                <a:cs typeface="Arial" pitchFamily="34" charset="0"/>
              </a:rPr>
              <a:t> признак</a:t>
            </a:r>
          </a:p>
        </p:txBody>
      </p:sp>
      <p:sp>
        <p:nvSpPr>
          <p:cNvPr id="196624" name="AutoShape 16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367070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1</a:t>
            </a:r>
          </a:p>
        </p:txBody>
      </p:sp>
      <p:sp>
        <p:nvSpPr>
          <p:cNvPr id="196625" name="AutoShape 17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444794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2</a:t>
            </a:r>
          </a:p>
        </p:txBody>
      </p:sp>
      <p:sp>
        <p:nvSpPr>
          <p:cNvPr id="196626" name="AutoShape 18">
            <a:hlinkClick r:id="" action="ppaction://noaction" highlightClick="1"/>
          </p:cNvPr>
          <p:cNvSpPr>
            <a:spLocks noChangeArrowheads="1"/>
          </p:cNvSpPr>
          <p:nvPr/>
        </p:nvSpPr>
        <p:spPr bwMode="auto">
          <a:xfrm>
            <a:off x="172720" y="5225188"/>
            <a:ext cx="462280" cy="603886"/>
          </a:xfrm>
          <a:prstGeom prst="actionButtonBlank">
            <a:avLst/>
          </a:prstGeom>
          <a:gradFill rotWithShape="1">
            <a:gsLst>
              <a:gs pos="0">
                <a:schemeClr val="bg1"/>
              </a:gs>
              <a:gs pos="100000">
                <a:schemeClr val="bg2"/>
              </a:gs>
            </a:gsLst>
            <a:path path="rect">
              <a:fillToRect l="50000" t="50000" r="50000" b="50000"/>
            </a:path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30622" tIns="65311" rIns="130622" bIns="65311" anchor="ctr"/>
          <a:lstStyle/>
          <a:p>
            <a:pPr algn="ctr"/>
            <a:r>
              <a:rPr lang="ru-RU" b="1">
                <a:latin typeface="Times New Roman" pitchFamily="18" charset="0"/>
              </a:rPr>
              <a:t>3</a:t>
            </a:r>
          </a:p>
        </p:txBody>
      </p:sp>
      <p:sp>
        <p:nvSpPr>
          <p:cNvPr id="196628" name="AutoShape 20"/>
          <p:cNvSpPr>
            <a:spLocks noChangeArrowheads="1"/>
          </p:cNvSpPr>
          <p:nvPr/>
        </p:nvSpPr>
        <p:spPr bwMode="auto">
          <a:xfrm rot="7844561" flipH="1">
            <a:off x="4142419" y="2450266"/>
            <a:ext cx="4897218" cy="2707057"/>
          </a:xfrm>
          <a:prstGeom prst="triangle">
            <a:avLst>
              <a:gd name="adj" fmla="val 50000"/>
            </a:avLst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21524" name="Line 21"/>
          <p:cNvSpPr>
            <a:spLocks noChangeShapeType="1"/>
          </p:cNvSpPr>
          <p:nvPr/>
        </p:nvSpPr>
        <p:spPr bwMode="auto">
          <a:xfrm>
            <a:off x="5548407" y="2752278"/>
            <a:ext cx="345440" cy="2590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0" name="Line 22"/>
          <p:cNvSpPr>
            <a:spLocks noChangeShapeType="1"/>
          </p:cNvSpPr>
          <p:nvPr/>
        </p:nvSpPr>
        <p:spPr bwMode="auto">
          <a:xfrm>
            <a:off x="5588000" y="4632960"/>
            <a:ext cx="0" cy="344806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1" name="Line 23"/>
          <p:cNvSpPr>
            <a:spLocks noChangeShapeType="1"/>
          </p:cNvSpPr>
          <p:nvPr/>
        </p:nvSpPr>
        <p:spPr bwMode="auto">
          <a:xfrm>
            <a:off x="5471160" y="4632960"/>
            <a:ext cx="0" cy="344806"/>
          </a:xfrm>
          <a:prstGeom prst="line">
            <a:avLst/>
          </a:pr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130622" tIns="65311" rIns="130622" bIns="65311"/>
          <a:lstStyle/>
          <a:p>
            <a:endParaRPr lang="uz-Latn-UZ"/>
          </a:p>
        </p:txBody>
      </p:sp>
      <p:sp>
        <p:nvSpPr>
          <p:cNvPr id="196632" name="Freeform 24"/>
          <p:cNvSpPr>
            <a:spLocks/>
          </p:cNvSpPr>
          <p:nvPr/>
        </p:nvSpPr>
        <p:spPr bwMode="auto">
          <a:xfrm>
            <a:off x="7207667" y="2344103"/>
            <a:ext cx="459741" cy="1209676"/>
          </a:xfrm>
          <a:custGeom>
            <a:avLst/>
            <a:gdLst>
              <a:gd name="T0" fmla="*/ 0 w 181"/>
              <a:gd name="T1" fmla="*/ 0 h 635"/>
              <a:gd name="T2" fmla="*/ 287338 w 181"/>
              <a:gd name="T3" fmla="*/ 288925 h 635"/>
              <a:gd name="T4" fmla="*/ 0 w 181"/>
              <a:gd name="T5" fmla="*/ 647700 h 635"/>
              <a:gd name="T6" fmla="*/ 287338 w 181"/>
              <a:gd name="T7" fmla="*/ 1008063 h 635"/>
              <a:gd name="T8" fmla="*/ 0 60000 65536"/>
              <a:gd name="T9" fmla="*/ 0 60000 65536"/>
              <a:gd name="T10" fmla="*/ 0 60000 65536"/>
              <a:gd name="T11" fmla="*/ 0 60000 65536"/>
              <a:gd name="T12" fmla="*/ 0 w 181"/>
              <a:gd name="T13" fmla="*/ 0 h 635"/>
              <a:gd name="T14" fmla="*/ 181 w 181"/>
              <a:gd name="T15" fmla="*/ 635 h 63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81" h="635">
                <a:moveTo>
                  <a:pt x="0" y="0"/>
                </a:moveTo>
                <a:cubicBezTo>
                  <a:pt x="90" y="57"/>
                  <a:pt x="181" y="114"/>
                  <a:pt x="181" y="182"/>
                </a:cubicBezTo>
                <a:cubicBezTo>
                  <a:pt x="181" y="250"/>
                  <a:pt x="0" y="333"/>
                  <a:pt x="0" y="408"/>
                </a:cubicBezTo>
                <a:cubicBezTo>
                  <a:pt x="0" y="483"/>
                  <a:pt x="151" y="597"/>
                  <a:pt x="181" y="635"/>
                </a:cubicBezTo>
              </a:path>
            </a:pathLst>
          </a:custGeom>
          <a:noFill/>
          <a:ln w="38100">
            <a:solidFill>
              <a:srgbClr val="0000CC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130622" tIns="65311" rIns="130622" bIns="65311"/>
          <a:lstStyle/>
          <a:p>
            <a:endParaRPr lang="ru-RU"/>
          </a:p>
        </p:txBody>
      </p:sp>
      <p:sp>
        <p:nvSpPr>
          <p:cNvPr id="21528" name="AutoShape 25"/>
          <p:cNvSpPr>
            <a:spLocks noChangeArrowheads="1"/>
          </p:cNvSpPr>
          <p:nvPr/>
        </p:nvSpPr>
        <p:spPr bwMode="auto">
          <a:xfrm>
            <a:off x="7553108" y="4590380"/>
            <a:ext cx="228600" cy="173354"/>
          </a:xfrm>
          <a:prstGeom prst="flowChartConnector">
            <a:avLst/>
          </a:prstGeom>
          <a:solidFill>
            <a:srgbClr val="000000"/>
          </a:solidFill>
          <a:ln w="381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lIns="130622" tIns="65311" rIns="130622" bIns="65311" anchor="ctr"/>
          <a:lstStyle/>
          <a:p>
            <a:endParaRPr lang="ru-RU"/>
          </a:p>
        </p:txBody>
      </p:sp>
      <p:sp>
        <p:nvSpPr>
          <p:cNvPr id="196634" name="AutoShape 26"/>
          <p:cNvSpPr>
            <a:spLocks noChangeArrowheads="1"/>
          </p:cNvSpPr>
          <p:nvPr/>
        </p:nvSpPr>
        <p:spPr bwMode="auto">
          <a:xfrm>
            <a:off x="2493460" y="5527131"/>
            <a:ext cx="2517855" cy="707234"/>
          </a:xfrm>
          <a:prstGeom prst="wedgeRoundRectCallout">
            <a:avLst>
              <a:gd name="adj1" fmla="val -128144"/>
              <a:gd name="adj2" fmla="val -31162"/>
              <a:gd name="adj3" fmla="val 16667"/>
            </a:avLst>
          </a:prstGeom>
          <a:gradFill rotWithShape="1">
            <a:gsLst>
              <a:gs pos="0">
                <a:srgbClr val="33CCFF"/>
              </a:gs>
              <a:gs pos="50000">
                <a:schemeClr val="bg1"/>
              </a:gs>
              <a:gs pos="100000">
                <a:srgbClr val="33CCFF"/>
              </a:gs>
            </a:gsLst>
            <a:lin ang="18900000" scaled="1"/>
          </a:gradFill>
          <a:ln w="12700">
            <a:solidFill>
              <a:srgbClr val="00CCFF"/>
            </a:solidFill>
            <a:miter lim="800000"/>
            <a:headEnd type="none" w="sm" len="sm"/>
            <a:tailEnd type="none" w="sm" len="sm"/>
          </a:ln>
          <a:effectLst/>
        </p:spPr>
        <p:txBody>
          <a:bodyPr lIns="130622" tIns="65311" rIns="130622" bIns="65311"/>
          <a:lstStyle/>
          <a:p>
            <a:pPr algn="ctr">
              <a:defRPr/>
            </a:pPr>
            <a:r>
              <a:rPr lang="ru-RU" sz="40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ВЕРНО!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32057" y="-1"/>
            <a:ext cx="2159309" cy="7232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z-Cyrl-UZ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Задача </a:t>
            </a:r>
            <a:endParaRPr lang="uz-Latn-UZ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280511"/>
      </p:ext>
    </p:extLst>
  </p:cSld>
  <p:clrMapOvr>
    <a:masterClrMapping/>
  </p:clrMapOvr>
  <p:transition spd="med"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66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 nodeType="clickPar">
                      <p:stCondLst>
                        <p:cond delay="0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10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3"/>
                  </p:tgtEl>
                </p:cond>
              </p:nextCondLst>
            </p:seq>
            <p:seq concurrent="1" nextAc="seek">
              <p:cTn id="15" restart="whenNotActive" fill="hold" evtFilter="cancelBubble" nodeType="interactiveSeq">
                <p:stCondLst>
                  <p:cond evt="onClick" delay="0">
                    <p:tgtEl>
                      <p:spTgt spid="1966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" fill="hold" nodeType="clickPar">
                      <p:stCondLst>
                        <p:cond delay="0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7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9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1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3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4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3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5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7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9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63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25 0.0  E" pathEditMode="relative" ptsTypes="">
                                      <p:cBhvr>
                                        <p:cTn id="104" dur="2000" spd="-1000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06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1000"/>
                                        <p:tgtEl>
                                          <p:spTgt spid="1966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1000"/>
                                        <p:tgtEl>
                                          <p:spTgt spid="1966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3" dur="1000"/>
                                        <p:tgtEl>
                                          <p:spTgt spid="1966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6" dur="1000"/>
                                        <p:tgtEl>
                                          <p:spTgt spid="1966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9" dur="1000"/>
                                        <p:tgtEl>
                                          <p:spTgt spid="1966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2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3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5050"/>
                                      </p:to>
                                    </p:animClr>
                                    <p:set>
                                      <p:cBhvr>
                                        <p:cTn id="124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5" dur="500" fill="hold"/>
                                        <p:tgtEl>
                                          <p:spTgt spid="1966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7"/>
                  </p:tgtEl>
                </p:cond>
              </p:nextCondLst>
            </p:seq>
            <p:seq concurrent="1" nextAc="seek">
              <p:cTn id="126" restart="whenNotActive" fill="hold" evtFilter="cancelBubble" nodeType="interactiveSeq">
                <p:stCondLst>
                  <p:cond evt="onClick" delay="0">
                    <p:tgtEl>
                      <p:spTgt spid="1966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7" fill="hold" nodeType="clickPar">
                      <p:stCondLst>
                        <p:cond delay="0"/>
                      </p:stCondLst>
                      <p:childTnLst>
                        <p:par>
                          <p:cTn id="1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9" presetID="19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4" presetID="10" presetClass="exit" presetSubtype="0" fill="hold" grpId="3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5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4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966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 nodeType="clickPar">
                      <p:stCondLst>
                        <p:cond delay="0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19" presetClass="entr" presetSubtype="1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5" presetID="10" presetClass="exit" presetSubtype="0" fill="hold" grpId="5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6" dur="500"/>
                                        <p:tgtEl>
                                          <p:spTgt spid="1966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5"/>
                  </p:tgtEl>
                </p:cond>
              </p:nextCondLst>
            </p:seq>
            <p:seq concurrent="1" nextAc="seek">
              <p:cTn id="148" restart="whenNotActive" fill="hold" evtFilter="cancelBubble" nodeType="interactiveSeq">
                <p:stCondLst>
                  <p:cond evt="onClick" delay="0">
                    <p:tgtEl>
                      <p:spTgt spid="1966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9" fill="hold" nodeType="clickPar">
                      <p:stCondLst>
                        <p:cond delay="0"/>
                      </p:stCondLst>
                      <p:childTnLst>
                        <p:par>
                          <p:cTn id="1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196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1966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26"/>
                  </p:tgtEl>
                </p:cond>
              </p:nextCondLst>
            </p:seq>
            <p:seq concurrent="1" nextAc="seek">
              <p:cTn id="157" restart="whenNotActive" fill="hold" evtFilter="cancelBubble" nodeType="interactiveSeq">
                <p:stCondLst>
                  <p:cond evt="onClick" delay="0">
                    <p:tgtEl>
                      <p:spTgt spid="1966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8" fill="hold" nodeType="clickPar">
                      <p:stCondLst>
                        <p:cond delay="0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49" presetClass="entr" presetSubtype="0" decel="100000" fill="hold" grpId="0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5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10" presetClass="exit" presetSubtype="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8" dur="500"/>
                                        <p:tgtEl>
                                          <p:spTgt spid="1966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6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6612"/>
                  </p:tgtEl>
                </p:cond>
              </p:nextCondLst>
            </p:seq>
          </p:childTnLst>
        </p:cTn>
      </p:par>
    </p:tnLst>
    <p:bldLst>
      <p:bldP spid="196615" grpId="0" animBg="1"/>
      <p:bldP spid="196615" grpId="1" animBg="1"/>
      <p:bldP spid="196615" grpId="2" animBg="1"/>
      <p:bldP spid="196615" grpId="3" animBg="1"/>
      <p:bldP spid="196615" grpId="4" animBg="1"/>
      <p:bldP spid="196615" grpId="5" animBg="1"/>
      <p:bldP spid="196616" grpId="0" animBg="1"/>
      <p:bldP spid="196616" grpId="1" animBg="1"/>
      <p:bldP spid="196617" grpId="0" animBg="1"/>
      <p:bldP spid="196619" grpId="0" animBg="1"/>
      <p:bldP spid="196619" grpId="1" animBg="1"/>
      <p:bldP spid="196620" grpId="0" animBg="1"/>
      <p:bldP spid="196620" grpId="1" animBg="1"/>
      <p:bldP spid="196628" grpId="0" animBg="1"/>
      <p:bldP spid="196628" grpId="1" animBg="1"/>
      <p:bldP spid="196630" grpId="0" animBg="1"/>
      <p:bldP spid="196630" grpId="1" animBg="1"/>
      <p:bldP spid="196631" grpId="0" animBg="1"/>
      <p:bldP spid="196631" grpId="1" animBg="1"/>
      <p:bldP spid="196632" grpId="0" animBg="1"/>
      <p:bldP spid="196632" grpId="1" animBg="1"/>
      <p:bldP spid="19663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11533</TotalTime>
  <Words>685</Words>
  <Application>Microsoft Office PowerPoint</Application>
  <PresentationFormat>Произвольный</PresentationFormat>
  <Paragraphs>160</Paragraphs>
  <Slides>12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    Геометрия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dilyorbek</cp:lastModifiedBy>
  <cp:revision>823</cp:revision>
  <dcterms:created xsi:type="dcterms:W3CDTF">2020-04-09T07:32:19Z</dcterms:created>
  <dcterms:modified xsi:type="dcterms:W3CDTF">2021-02-18T17:30:55Z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