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459" r:id="rId2"/>
    <p:sldId id="405" r:id="rId3"/>
    <p:sldId id="473" r:id="rId4"/>
    <p:sldId id="474" r:id="rId5"/>
    <p:sldId id="461" r:id="rId6"/>
    <p:sldId id="463" r:id="rId7"/>
    <p:sldId id="465" r:id="rId8"/>
    <p:sldId id="475" r:id="rId9"/>
    <p:sldId id="467" r:id="rId10"/>
    <p:sldId id="476" r:id="rId11"/>
    <p:sldId id="468" r:id="rId12"/>
    <p:sldId id="469" r:id="rId13"/>
    <p:sldId id="404" r:id="rId14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459"/>
            <p14:sldId id="405"/>
            <p14:sldId id="473"/>
            <p14:sldId id="474"/>
            <p14:sldId id="461"/>
            <p14:sldId id="463"/>
            <p14:sldId id="465"/>
            <p14:sldId id="475"/>
            <p14:sldId id="467"/>
            <p14:sldId id="476"/>
            <p14:sldId id="468"/>
            <p14:sldId id="469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B6B"/>
    <a:srgbClr val="FF99FF"/>
    <a:srgbClr val="65F913"/>
    <a:srgbClr val="CCFFFF"/>
    <a:srgbClr val="1A0A5E"/>
    <a:srgbClr val="00A859"/>
    <a:srgbClr val="E29AD3"/>
    <a:srgbClr val="B1EB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600" autoAdjust="0"/>
  </p:normalViewPr>
  <p:slideViewPr>
    <p:cSldViewPr>
      <p:cViewPr>
        <p:scale>
          <a:sx n="51" d="100"/>
          <a:sy n="51" d="100"/>
        </p:scale>
        <p:origin x="-516" y="-120"/>
      </p:cViewPr>
      <p:guideLst>
        <p:guide orient="horz" pos="1330"/>
        <p:guide orient="horz" pos="7304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z-Latn-UZ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4B1468-A4D3-499F-915B-A6A2DFC2BB13}" type="slidenum">
              <a:rPr lang="ru-RU" smtClean="0"/>
              <a:pPr eaLnBrk="1" hangingPunct="1"/>
              <a:t>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 algn="ctr"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099107" y="1491113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667000" y="2590800"/>
            <a:ext cx="7848600" cy="4446943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 algn="ctr">
              <a:lnSpc>
                <a:spcPts val="4558"/>
              </a:lnSpc>
              <a:spcBef>
                <a:spcPts val="257"/>
              </a:spcBef>
            </a:pPr>
            <a:endParaRPr lang="ru-RU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spcBef>
                <a:spcPts val="257"/>
              </a:spcBef>
            </a:pPr>
            <a:r>
              <a:rPr lang="ru-RU" sz="49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Основные элементы треугольника:</a:t>
            </a:r>
          </a:p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медиана, высота и биссектриса</a:t>
            </a:r>
            <a:endParaRPr lang="ru-RU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4098" name="Picture 2" descr="разноцветные треугольники, логотип цвет треугольника, красочные треугольники,  угол, цвет Всплеск, цветной карандаш png | PNGWi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31" l="435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69964">
            <a:off x="9296400" y="2593569"/>
            <a:ext cx="4761367" cy="456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19300" y="690030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3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872180"/>
            <a:ext cx="132588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Может ли высота треугольника быть меньше любой из его сторон?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36592" y="260312"/>
            <a:ext cx="69283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6"/>
          <p:cNvSpPr>
            <a:spLocks noChangeArrowheads="1"/>
          </p:cNvSpPr>
          <p:nvPr/>
        </p:nvSpPr>
        <p:spPr bwMode="auto">
          <a:xfrm>
            <a:off x="520702" y="2413164"/>
            <a:ext cx="4147819" cy="2333626"/>
          </a:xfrm>
          <a:prstGeom prst="triangle">
            <a:avLst>
              <a:gd name="adj" fmla="val 31417"/>
            </a:avLst>
          </a:prstGeom>
          <a:gradFill rotWithShape="1">
            <a:gsLst>
              <a:gs pos="0">
                <a:schemeClr val="bg1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reeform 35"/>
          <p:cNvSpPr>
            <a:spLocks/>
          </p:cNvSpPr>
          <p:nvPr/>
        </p:nvSpPr>
        <p:spPr bwMode="auto">
          <a:xfrm>
            <a:off x="1833880" y="2430310"/>
            <a:ext cx="81280" cy="2316480"/>
          </a:xfrm>
          <a:custGeom>
            <a:avLst/>
            <a:gdLst>
              <a:gd name="T0" fmla="*/ 32 w 32"/>
              <a:gd name="T1" fmla="*/ 1216 h 1216"/>
              <a:gd name="T2" fmla="*/ 0 w 32"/>
              <a:gd name="T3" fmla="*/ 0 h 12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2" h="1216">
                <a:moveTo>
                  <a:pt x="32" y="1216"/>
                </a:moveTo>
                <a:lnTo>
                  <a:pt x="0" y="0"/>
                </a:ln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reeform 36"/>
          <p:cNvSpPr>
            <a:spLocks/>
          </p:cNvSpPr>
          <p:nvPr/>
        </p:nvSpPr>
        <p:spPr bwMode="auto">
          <a:xfrm>
            <a:off x="1132840" y="3634270"/>
            <a:ext cx="3505200" cy="1120140"/>
          </a:xfrm>
          <a:custGeom>
            <a:avLst/>
            <a:gdLst>
              <a:gd name="T0" fmla="*/ 0 w 1380"/>
              <a:gd name="T1" fmla="*/ 0 h 588"/>
              <a:gd name="T2" fmla="*/ 1380 w 1380"/>
              <a:gd name="T3" fmla="*/ 588 h 58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380" h="588">
                <a:moveTo>
                  <a:pt x="0" y="0"/>
                </a:moveTo>
                <a:lnTo>
                  <a:pt x="1380" y="588"/>
                </a:lnTo>
              </a:path>
            </a:pathLst>
          </a:custGeom>
          <a:noFill/>
          <a:ln w="762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37"/>
          <p:cNvSpPr>
            <a:spLocks/>
          </p:cNvSpPr>
          <p:nvPr/>
        </p:nvSpPr>
        <p:spPr bwMode="auto">
          <a:xfrm>
            <a:off x="533400" y="3276130"/>
            <a:ext cx="2336800" cy="1447800"/>
          </a:xfrm>
          <a:custGeom>
            <a:avLst/>
            <a:gdLst>
              <a:gd name="T0" fmla="*/ 0 w 920"/>
              <a:gd name="T1" fmla="*/ 760 h 760"/>
              <a:gd name="T2" fmla="*/ 920 w 920"/>
              <a:gd name="T3" fmla="*/ 0 h 7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20" h="760">
                <a:moveTo>
                  <a:pt x="0" y="760"/>
                </a:moveTo>
                <a:lnTo>
                  <a:pt x="920" y="0"/>
                </a:lnTo>
              </a:path>
            </a:pathLst>
          </a:custGeom>
          <a:noFill/>
          <a:ln w="76200" cap="flat" cmpd="sng">
            <a:solidFill>
              <a:srgbClr val="0099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38"/>
          <p:cNvSpPr>
            <a:spLocks/>
          </p:cNvSpPr>
          <p:nvPr/>
        </p:nvSpPr>
        <p:spPr bwMode="auto">
          <a:xfrm>
            <a:off x="1894841" y="4571530"/>
            <a:ext cx="238760" cy="173354"/>
          </a:xfrm>
          <a:custGeom>
            <a:avLst/>
            <a:gdLst>
              <a:gd name="T0" fmla="*/ 0 w 94"/>
              <a:gd name="T1" fmla="*/ 0 h 91"/>
              <a:gd name="T2" fmla="*/ 94 w 94"/>
              <a:gd name="T3" fmla="*/ 1 h 91"/>
              <a:gd name="T4" fmla="*/ 94 w 94"/>
              <a:gd name="T5" fmla="*/ 91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4" h="91">
                <a:moveTo>
                  <a:pt x="0" y="0"/>
                </a:moveTo>
                <a:lnTo>
                  <a:pt x="94" y="1"/>
                </a:lnTo>
                <a:lnTo>
                  <a:pt x="94" y="91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reeform 39"/>
          <p:cNvSpPr>
            <a:spLocks/>
          </p:cNvSpPr>
          <p:nvPr/>
        </p:nvSpPr>
        <p:spPr bwMode="auto">
          <a:xfrm>
            <a:off x="2710181" y="3363760"/>
            <a:ext cx="312419" cy="133350"/>
          </a:xfrm>
          <a:custGeom>
            <a:avLst/>
            <a:gdLst>
              <a:gd name="T0" fmla="*/ 0 w 123"/>
              <a:gd name="T1" fmla="*/ 0 h 70"/>
              <a:gd name="T2" fmla="*/ 59 w 123"/>
              <a:gd name="T3" fmla="*/ 70 h 70"/>
              <a:gd name="T4" fmla="*/ 123 w 123"/>
              <a:gd name="T5" fmla="*/ 14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3" h="70">
                <a:moveTo>
                  <a:pt x="0" y="0"/>
                </a:moveTo>
                <a:lnTo>
                  <a:pt x="59" y="70"/>
                </a:lnTo>
                <a:lnTo>
                  <a:pt x="123" y="14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Freeform 40"/>
          <p:cNvSpPr>
            <a:spLocks/>
          </p:cNvSpPr>
          <p:nvPr/>
        </p:nvSpPr>
        <p:spPr bwMode="auto">
          <a:xfrm>
            <a:off x="1071880" y="3687609"/>
            <a:ext cx="285360" cy="253366"/>
          </a:xfrm>
          <a:custGeom>
            <a:avLst/>
            <a:gdLst>
              <a:gd name="T0" fmla="*/ 0 w 84"/>
              <a:gd name="T1" fmla="*/ 28 h 56"/>
              <a:gd name="T2" fmla="*/ 68 w 84"/>
              <a:gd name="T3" fmla="*/ 56 h 56"/>
              <a:gd name="T4" fmla="*/ 55 w 84"/>
              <a:gd name="T5" fmla="*/ 56 h 56"/>
              <a:gd name="T6" fmla="*/ 84 w 84"/>
              <a:gd name="T7" fmla="*/ 0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4" h="56">
                <a:moveTo>
                  <a:pt x="0" y="28"/>
                </a:moveTo>
                <a:cubicBezTo>
                  <a:pt x="15" y="38"/>
                  <a:pt x="59" y="51"/>
                  <a:pt x="68" y="56"/>
                </a:cubicBezTo>
                <a:lnTo>
                  <a:pt x="55" y="56"/>
                </a:lnTo>
                <a:lnTo>
                  <a:pt x="84" y="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4401971" y="4744884"/>
            <a:ext cx="533100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sz="2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44"/>
          <p:cNvSpPr txBox="1">
            <a:spLocks noChangeArrowheads="1"/>
          </p:cNvSpPr>
          <p:nvPr/>
        </p:nvSpPr>
        <p:spPr bwMode="auto">
          <a:xfrm>
            <a:off x="1357240" y="1766808"/>
            <a:ext cx="533100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6" name="Text Box 44"/>
          <p:cNvSpPr txBox="1">
            <a:spLocks noChangeArrowheads="1"/>
          </p:cNvSpPr>
          <p:nvPr/>
        </p:nvSpPr>
        <p:spPr bwMode="auto">
          <a:xfrm>
            <a:off x="152700" y="4723930"/>
            <a:ext cx="533100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7" name="AutoShape 27"/>
          <p:cNvSpPr>
            <a:spLocks noChangeArrowheads="1"/>
          </p:cNvSpPr>
          <p:nvPr/>
        </p:nvSpPr>
        <p:spPr bwMode="auto">
          <a:xfrm>
            <a:off x="8478341" y="2453325"/>
            <a:ext cx="3916680" cy="1903096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28"/>
          <p:cNvGrpSpPr>
            <a:grpSpLocks/>
          </p:cNvGrpSpPr>
          <p:nvPr/>
        </p:nvGrpSpPr>
        <p:grpSpPr bwMode="auto">
          <a:xfrm>
            <a:off x="8478340" y="4095435"/>
            <a:ext cx="345440" cy="259080"/>
            <a:chOff x="2789" y="1888"/>
            <a:chExt cx="136" cy="136"/>
          </a:xfrm>
        </p:grpSpPr>
        <p:sp>
          <p:nvSpPr>
            <p:cNvPr id="19" name="Line 29"/>
            <p:cNvSpPr>
              <a:spLocks noChangeShapeType="1"/>
            </p:cNvSpPr>
            <p:nvPr/>
          </p:nvSpPr>
          <p:spPr bwMode="auto">
            <a:xfrm>
              <a:off x="2789" y="1888"/>
              <a:ext cx="136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Freeform 30"/>
            <p:cNvSpPr>
              <a:spLocks/>
            </p:cNvSpPr>
            <p:nvPr/>
          </p:nvSpPr>
          <p:spPr bwMode="auto">
            <a:xfrm>
              <a:off x="2919" y="1888"/>
              <a:ext cx="6" cy="136"/>
            </a:xfrm>
            <a:custGeom>
              <a:avLst/>
              <a:gdLst>
                <a:gd name="T0" fmla="*/ 6 w 6"/>
                <a:gd name="T1" fmla="*/ 0 h 136"/>
                <a:gd name="T2" fmla="*/ 0 w 6"/>
                <a:gd name="T3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" h="136">
                  <a:moveTo>
                    <a:pt x="6" y="0"/>
                  </a:moveTo>
                  <a:lnTo>
                    <a:pt x="0" y="136"/>
                  </a:lnTo>
                </a:path>
              </a:pathLst>
            </a:custGeom>
            <a:noFill/>
            <a:ln w="76200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Freeform 31"/>
          <p:cNvSpPr>
            <a:spLocks/>
          </p:cNvSpPr>
          <p:nvPr/>
        </p:nvSpPr>
        <p:spPr bwMode="auto">
          <a:xfrm>
            <a:off x="8478341" y="2895600"/>
            <a:ext cx="1153427" cy="1458915"/>
          </a:xfrm>
          <a:custGeom>
            <a:avLst/>
            <a:gdLst>
              <a:gd name="T0" fmla="*/ 0 w 469"/>
              <a:gd name="T1" fmla="*/ 697 h 697"/>
              <a:gd name="T2" fmla="*/ 469 w 469"/>
              <a:gd name="T3" fmla="*/ 0 h 69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69" h="697">
                <a:moveTo>
                  <a:pt x="0" y="697"/>
                </a:moveTo>
                <a:lnTo>
                  <a:pt x="469" y="0"/>
                </a:lnTo>
              </a:path>
            </a:pathLst>
          </a:custGeom>
          <a:noFill/>
          <a:ln w="762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Freeform 32"/>
          <p:cNvSpPr>
            <a:spLocks/>
          </p:cNvSpPr>
          <p:nvPr/>
        </p:nvSpPr>
        <p:spPr bwMode="auto">
          <a:xfrm>
            <a:off x="8491039" y="4344991"/>
            <a:ext cx="3881120" cy="15240"/>
          </a:xfrm>
          <a:custGeom>
            <a:avLst/>
            <a:gdLst>
              <a:gd name="T0" fmla="*/ 0 w 1528"/>
              <a:gd name="T1" fmla="*/ 8 h 8"/>
              <a:gd name="T2" fmla="*/ 1528 w 1528"/>
              <a:gd name="T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28" h="8">
                <a:moveTo>
                  <a:pt x="0" y="8"/>
                </a:moveTo>
                <a:lnTo>
                  <a:pt x="1528" y="0"/>
                </a:ln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Freeform 33"/>
          <p:cNvSpPr>
            <a:spLocks/>
          </p:cNvSpPr>
          <p:nvPr/>
        </p:nvSpPr>
        <p:spPr bwMode="auto">
          <a:xfrm>
            <a:off x="8491039" y="2455231"/>
            <a:ext cx="2541" cy="1905000"/>
          </a:xfrm>
          <a:custGeom>
            <a:avLst/>
            <a:gdLst>
              <a:gd name="T0" fmla="*/ 0 w 1"/>
              <a:gd name="T1" fmla="*/ 1000 h 1000"/>
              <a:gd name="T2" fmla="*/ 0 w 1"/>
              <a:gd name="T3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000">
                <a:moveTo>
                  <a:pt x="0" y="1000"/>
                </a:moveTo>
                <a:lnTo>
                  <a:pt x="0" y="0"/>
                </a:ln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reeform 34"/>
          <p:cNvSpPr>
            <a:spLocks/>
          </p:cNvSpPr>
          <p:nvPr/>
        </p:nvSpPr>
        <p:spPr bwMode="auto">
          <a:xfrm>
            <a:off x="9357360" y="3142780"/>
            <a:ext cx="548819" cy="220980"/>
          </a:xfrm>
          <a:custGeom>
            <a:avLst/>
            <a:gdLst>
              <a:gd name="T0" fmla="*/ 0 w 137"/>
              <a:gd name="T1" fmla="*/ 6 h 64"/>
              <a:gd name="T2" fmla="*/ 93 w 137"/>
              <a:gd name="T3" fmla="*/ 64 h 64"/>
              <a:gd name="T4" fmla="*/ 137 w 137"/>
              <a:gd name="T5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7" h="64">
                <a:moveTo>
                  <a:pt x="0" y="6"/>
                </a:moveTo>
                <a:lnTo>
                  <a:pt x="93" y="64"/>
                </a:lnTo>
                <a:lnTo>
                  <a:pt x="137" y="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46"/>
          <p:cNvSpPr txBox="1">
            <a:spLocks noChangeArrowheads="1"/>
          </p:cNvSpPr>
          <p:nvPr/>
        </p:nvSpPr>
        <p:spPr bwMode="auto">
          <a:xfrm>
            <a:off x="7749511" y="4080033"/>
            <a:ext cx="573175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uz-Latn-UZ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ru-RU" sz="2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46"/>
          <p:cNvSpPr txBox="1">
            <a:spLocks noChangeArrowheads="1"/>
          </p:cNvSpPr>
          <p:nvPr/>
        </p:nvSpPr>
        <p:spPr bwMode="auto">
          <a:xfrm>
            <a:off x="7924289" y="2124077"/>
            <a:ext cx="533100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uz-Latn-UZ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ru-RU" sz="2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46"/>
          <p:cNvSpPr txBox="1">
            <a:spLocks noChangeArrowheads="1"/>
          </p:cNvSpPr>
          <p:nvPr/>
        </p:nvSpPr>
        <p:spPr bwMode="auto">
          <a:xfrm>
            <a:off x="12354707" y="4233296"/>
            <a:ext cx="491422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uz-Latn-UZ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</a:t>
            </a:r>
            <a:endParaRPr lang="ru-RU" sz="2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AutoShape 6"/>
          <p:cNvSpPr>
            <a:spLocks noChangeArrowheads="1"/>
          </p:cNvSpPr>
          <p:nvPr/>
        </p:nvSpPr>
        <p:spPr bwMode="auto">
          <a:xfrm>
            <a:off x="660728" y="5122638"/>
            <a:ext cx="6840040" cy="1894130"/>
          </a:xfrm>
          <a:prstGeom prst="triangle">
            <a:avLst>
              <a:gd name="adj" fmla="val 29815"/>
            </a:avLst>
          </a:prstGeom>
          <a:gradFill rotWithShape="1">
            <a:gsLst>
              <a:gs pos="0">
                <a:schemeClr val="bg1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Freeform 7"/>
          <p:cNvSpPr>
            <a:spLocks/>
          </p:cNvSpPr>
          <p:nvPr/>
        </p:nvSpPr>
        <p:spPr bwMode="auto">
          <a:xfrm>
            <a:off x="2699558" y="5122638"/>
            <a:ext cx="45719" cy="1952143"/>
          </a:xfrm>
          <a:custGeom>
            <a:avLst/>
            <a:gdLst>
              <a:gd name="T0" fmla="*/ 0 w 23"/>
              <a:gd name="T1" fmla="*/ 0 h 1528"/>
              <a:gd name="T2" fmla="*/ 23 w 23"/>
              <a:gd name="T3" fmla="*/ 1528 h 15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3" h="1528">
                <a:moveTo>
                  <a:pt x="0" y="0"/>
                </a:moveTo>
                <a:lnTo>
                  <a:pt x="23" y="1528"/>
                </a:lnTo>
              </a:path>
            </a:pathLst>
          </a:custGeom>
          <a:noFill/>
          <a:ln w="76200">
            <a:solidFill>
              <a:srgbClr val="00206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Box 19"/>
          <p:cNvSpPr txBox="1">
            <a:spLocks noChangeArrowheads="1"/>
          </p:cNvSpPr>
          <p:nvPr/>
        </p:nvSpPr>
        <p:spPr bwMode="auto">
          <a:xfrm>
            <a:off x="3863924" y="3808489"/>
            <a:ext cx="58439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Т</a:t>
            </a:r>
          </a:p>
        </p:txBody>
      </p:sp>
      <p:sp>
        <p:nvSpPr>
          <p:cNvPr id="47" name="Freeform 21"/>
          <p:cNvSpPr>
            <a:spLocks/>
          </p:cNvSpPr>
          <p:nvPr/>
        </p:nvSpPr>
        <p:spPr bwMode="auto">
          <a:xfrm>
            <a:off x="2697015" y="6790935"/>
            <a:ext cx="345440" cy="259080"/>
          </a:xfrm>
          <a:custGeom>
            <a:avLst/>
            <a:gdLst>
              <a:gd name="T0" fmla="*/ 0 w 136"/>
              <a:gd name="T1" fmla="*/ 0 h 136"/>
              <a:gd name="T2" fmla="*/ 136 w 136"/>
              <a:gd name="T3" fmla="*/ 0 h 136"/>
              <a:gd name="T4" fmla="*/ 136 w 136"/>
              <a:gd name="T5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6" h="136">
                <a:moveTo>
                  <a:pt x="0" y="0"/>
                </a:moveTo>
                <a:lnTo>
                  <a:pt x="136" y="0"/>
                </a:lnTo>
                <a:lnTo>
                  <a:pt x="136" y="136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6980155" y="5181600"/>
            <a:ext cx="74216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Да. Высота опущенная на наибольшую сторону треугольника будет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меньше любой из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его сторон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3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21" grpId="0" animBg="1"/>
      <p:bldP spid="22" grpId="0" animBg="1"/>
      <p:bldP spid="23" grpId="0" animBg="1"/>
      <p:bldP spid="24" grpId="0" animBg="1"/>
      <p:bldP spid="36" grpId="0" animBg="1"/>
      <p:bldP spid="45" grpId="0"/>
      <p:bldP spid="47" grpId="0" animBg="1"/>
      <p:bldP spid="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008070"/>
            <a:ext cx="14077639" cy="1883467"/>
          </a:xfrm>
          <a:prstGeom prst="rect">
            <a:avLst/>
          </a:prstGeom>
          <a:noFill/>
        </p:spPr>
        <p:txBody>
          <a:bodyPr wrap="square" lIns="36449" tIns="18226" rIns="36449" bIns="18226" rtlCol="0">
            <a:spAutoFit/>
          </a:bodyPr>
          <a:lstStyle/>
          <a:p>
            <a:pPr algn="ctr"/>
            <a:r>
              <a:rPr lang="ru-RU" sz="4000" b="1" dirty="0">
                <a:latin typeface="Arial" pitchFamily="34" charset="0"/>
                <a:cs typeface="Arial" pitchFamily="34" charset="0"/>
              </a:rPr>
              <a:t>    8. Найдите высоту треугольника с периметром, равным 36, если она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разбивает его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на два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треугольника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с периметрами 18 и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24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7209732" y="3811652"/>
            <a:ext cx="6325850" cy="3376248"/>
          </a:xfrm>
          <a:prstGeom prst="triangle">
            <a:avLst>
              <a:gd name="adj" fmla="val 61076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449" tIns="18226" rIns="36449" bIns="18226" rtlCol="0" anchor="ctr"/>
          <a:lstStyle/>
          <a:p>
            <a:pPr algn="ctr"/>
            <a:endParaRPr lang="uz-Latn-UZ"/>
          </a:p>
        </p:txBody>
      </p:sp>
      <p:sp>
        <p:nvSpPr>
          <p:cNvPr id="11" name="TextBox 10"/>
          <p:cNvSpPr txBox="1"/>
          <p:nvPr/>
        </p:nvSpPr>
        <p:spPr>
          <a:xfrm>
            <a:off x="11073307" y="3270738"/>
            <a:ext cx="623260" cy="667750"/>
          </a:xfrm>
          <a:prstGeom prst="rect">
            <a:avLst/>
          </a:prstGeom>
          <a:noFill/>
          <a:ln w="76200">
            <a:noFill/>
          </a:ln>
        </p:spPr>
        <p:txBody>
          <a:bodyPr wrap="square" lIns="36449" tIns="18226" rIns="36449" bIns="18226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792165" y="7220573"/>
            <a:ext cx="511230" cy="667750"/>
          </a:xfrm>
          <a:prstGeom prst="rect">
            <a:avLst/>
          </a:prstGeom>
          <a:noFill/>
        </p:spPr>
        <p:txBody>
          <a:bodyPr wrap="none" lIns="36449" tIns="18226" rIns="36449" bIns="18226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477003" y="6695564"/>
            <a:ext cx="453522" cy="667750"/>
          </a:xfrm>
          <a:prstGeom prst="rect">
            <a:avLst/>
          </a:prstGeom>
          <a:noFill/>
          <a:ln w="76200">
            <a:noFill/>
          </a:ln>
        </p:spPr>
        <p:txBody>
          <a:bodyPr wrap="none" lIns="36449" tIns="18226" rIns="36449" bIns="18226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06686" y="6864706"/>
            <a:ext cx="453522" cy="667750"/>
          </a:xfrm>
          <a:prstGeom prst="rect">
            <a:avLst/>
          </a:prstGeom>
          <a:noFill/>
          <a:ln w="76200">
            <a:noFill/>
          </a:ln>
        </p:spPr>
        <p:txBody>
          <a:bodyPr wrap="none" lIns="36449" tIns="18226" rIns="36449" bIns="18226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96705" y="3668481"/>
            <a:ext cx="5123095" cy="3730127"/>
          </a:xfrm>
          <a:prstGeom prst="rect">
            <a:avLst/>
          </a:prstGeom>
          <a:noFill/>
        </p:spPr>
        <p:txBody>
          <a:bodyPr wrap="square" lIns="36449" tIns="18226" rIns="36449" bIns="18226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Дано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0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△АВС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ВМ-высота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АВС = 36</a:t>
            </a:r>
            <a:endParaRPr lang="ru-RU" sz="40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Р△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АВМ = 24</a:t>
            </a:r>
            <a:endParaRPr lang="ru-RU" sz="40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Р△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МВС = 18</a:t>
            </a:r>
            <a:endParaRPr lang="ru-RU" sz="40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ВМ-?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4970" y="228600"/>
            <a:ext cx="6928353" cy="830989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047780" y="6926165"/>
            <a:ext cx="337157" cy="255811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3"/>
          </p:cNvCxnSpPr>
          <p:nvPr/>
        </p:nvCxnSpPr>
        <p:spPr>
          <a:xfrm>
            <a:off x="11073308" y="3811652"/>
            <a:ext cx="0" cy="33762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830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793447" y="1745667"/>
            <a:ext cx="914400" cy="1596289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6970776" y="268224"/>
            <a:ext cx="5555880" cy="2991463"/>
          </a:xfrm>
          <a:prstGeom prst="rect">
            <a:avLst/>
          </a:prstGeom>
          <a:noFill/>
        </p:spPr>
        <p:txBody>
          <a:bodyPr wrap="none" lIns="36449" tIns="18226" rIns="36449" bIns="18226" rtlCol="0">
            <a:sp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  <a:p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АВС=АВ+ВС+АС=36</a:t>
            </a:r>
            <a:endParaRPr lang="ru-RU" sz="36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48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АВМ=АВ+АМ+ВМ=24</a:t>
            </a:r>
            <a:endParaRPr lang="ru-RU" sz="48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ru-RU" sz="48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МВС=ВС+МС+ВМ=18</a:t>
            </a:r>
            <a:endParaRPr lang="ru-RU" sz="48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7415" y="4950830"/>
            <a:ext cx="10811246" cy="2745242"/>
          </a:xfrm>
          <a:prstGeom prst="rect">
            <a:avLst/>
          </a:prstGeom>
          <a:noFill/>
        </p:spPr>
        <p:txBody>
          <a:bodyPr wrap="square" lIns="36449" tIns="18226" rIns="36449" bIns="18226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способ: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ВМ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=(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△АВМ+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△МВС-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△АВС):2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ВМ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=(24+18-36):2=3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ВМ=3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617421" y="803827"/>
            <a:ext cx="5424701" cy="2766648"/>
          </a:xfrm>
          <a:prstGeom prst="triangle">
            <a:avLst>
              <a:gd name="adj" fmla="val 61076"/>
            </a:avLst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449" tIns="18226" rIns="36449" bIns="18226" rtlCol="0" anchor="ctr"/>
          <a:lstStyle/>
          <a:p>
            <a:pPr algn="ctr"/>
            <a:endParaRPr lang="uz-Latn-UZ"/>
          </a:p>
        </p:txBody>
      </p:sp>
      <p:sp>
        <p:nvSpPr>
          <p:cNvPr id="7" name="TextBox 6"/>
          <p:cNvSpPr txBox="1"/>
          <p:nvPr/>
        </p:nvSpPr>
        <p:spPr>
          <a:xfrm>
            <a:off x="3407682" y="136077"/>
            <a:ext cx="534473" cy="667750"/>
          </a:xfrm>
          <a:prstGeom prst="rect">
            <a:avLst/>
          </a:prstGeom>
          <a:noFill/>
          <a:ln w="76200">
            <a:noFill/>
          </a:ln>
        </p:spPr>
        <p:txBody>
          <a:bodyPr wrap="square" lIns="36449" tIns="18226" rIns="36449" bIns="18226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71532" y="3723714"/>
            <a:ext cx="438403" cy="667750"/>
          </a:xfrm>
          <a:prstGeom prst="rect">
            <a:avLst/>
          </a:prstGeom>
          <a:noFill/>
        </p:spPr>
        <p:txBody>
          <a:bodyPr wrap="square" lIns="36449" tIns="18226" rIns="36449" bIns="18226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48150" y="3198705"/>
            <a:ext cx="388916" cy="667750"/>
          </a:xfrm>
          <a:prstGeom prst="rect">
            <a:avLst/>
          </a:prstGeom>
          <a:noFill/>
          <a:ln w="76200">
            <a:noFill/>
          </a:ln>
        </p:spPr>
        <p:txBody>
          <a:bodyPr wrap="square" lIns="36449" tIns="18226" rIns="36449" bIns="18226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9053" y="3562204"/>
            <a:ext cx="388916" cy="667750"/>
          </a:xfrm>
          <a:prstGeom prst="rect">
            <a:avLst/>
          </a:prstGeom>
          <a:noFill/>
          <a:ln w="76200">
            <a:noFill/>
          </a:ln>
        </p:spPr>
        <p:txBody>
          <a:bodyPr wrap="square" lIns="36449" tIns="18226" rIns="36449" bIns="18226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02351" y="3354928"/>
            <a:ext cx="289127" cy="209623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2" name="Прямая соединительная линия 11"/>
          <p:cNvCxnSpPr>
            <a:stCxn id="6" idx="0"/>
            <a:endCxn id="6" idx="3"/>
          </p:cNvCxnSpPr>
          <p:nvPr/>
        </p:nvCxnSpPr>
        <p:spPr>
          <a:xfrm>
            <a:off x="3930611" y="803827"/>
            <a:ext cx="0" cy="27666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Дуга 12"/>
          <p:cNvSpPr/>
          <p:nvPr/>
        </p:nvSpPr>
        <p:spPr>
          <a:xfrm rot="5400000">
            <a:off x="2791853" y="1136520"/>
            <a:ext cx="1063048" cy="5347700"/>
          </a:xfrm>
          <a:prstGeom prst="arc">
            <a:avLst>
              <a:gd name="adj1" fmla="val 16123401"/>
              <a:gd name="adj2" fmla="val 5434551"/>
            </a:avLst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4" name="Прямоугольник 13"/>
          <p:cNvSpPr/>
          <p:nvPr/>
        </p:nvSpPr>
        <p:spPr>
          <a:xfrm>
            <a:off x="7667357" y="3465259"/>
            <a:ext cx="60978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АВ+ВС+АС+2ВМ=24+18</a:t>
            </a:r>
            <a:endParaRPr lang="uz-Latn-UZ" sz="4000" dirty="0"/>
          </a:p>
        </p:txBody>
      </p:sp>
      <p:sp>
        <p:nvSpPr>
          <p:cNvPr id="15" name="Дуга 14"/>
          <p:cNvSpPr/>
          <p:nvPr/>
        </p:nvSpPr>
        <p:spPr>
          <a:xfrm rot="5400000">
            <a:off x="8690959" y="2726959"/>
            <a:ext cx="648639" cy="2695843"/>
          </a:xfrm>
          <a:prstGeom prst="arc">
            <a:avLst>
              <a:gd name="adj1" fmla="val 16123401"/>
              <a:gd name="adj2" fmla="val 5386822"/>
            </a:avLst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6" name="TextBox 15"/>
          <p:cNvSpPr txBox="1"/>
          <p:nvPr/>
        </p:nvSpPr>
        <p:spPr>
          <a:xfrm>
            <a:off x="8666464" y="4304499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363200" y="4171594"/>
            <a:ext cx="3009157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36+2ВМ=42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2ВМ=42-36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2ВМ=6</a:t>
            </a:r>
          </a:p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ВМ=3</a:t>
            </a:r>
            <a:endParaRPr lang="uz-Latn-UZ" sz="4000" dirty="0"/>
          </a:p>
        </p:txBody>
      </p:sp>
    </p:spTree>
    <p:extLst>
      <p:ext uri="{BB962C8B-B14F-4D97-AF65-F5344CB8AC3E}">
        <p14:creationId xmlns:p14="http://schemas.microsoft.com/office/powerpoint/2010/main" val="246693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3" grpId="0" animBg="1"/>
      <p:bldP spid="14" grpId="0"/>
      <p:bldP spid="15" grpId="0" animBg="1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4630399" cy="8600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2997224" y="1371600"/>
            <a:ext cx="8229600" cy="330227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 задачи </a:t>
            </a:r>
          </a:p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4,</a:t>
            </a:r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(стр. 57) 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Домашнее задание - Путешествие в мир книг Николая Носов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96"/>
          <a:stretch/>
        </p:blipFill>
        <p:spPr bwMode="auto">
          <a:xfrm>
            <a:off x="3378224" y="5029200"/>
            <a:ext cx="7848600" cy="139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12764" y="230407"/>
            <a:ext cx="3656204" cy="793975"/>
          </a:xfrm>
          <a:prstGeom prst="rect">
            <a:avLst/>
          </a:prstGeom>
        </p:spPr>
        <p:txBody>
          <a:bodyPr wrap="none" lIns="39534" tIns="19768" rIns="39534" bIns="19768">
            <a:spAutoFit/>
          </a:bodyPr>
          <a:lstStyle/>
          <a:p>
            <a:pPr lvl="0"/>
            <a:r>
              <a:rPr lang="ru-RU" sz="49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488378" y="1176034"/>
            <a:ext cx="6934200" cy="2590800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пройденного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6096000" y="1142506"/>
            <a:ext cx="7239000" cy="2590800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Основные элементы треугольника</a:t>
            </a:r>
          </a:p>
          <a:p>
            <a:pPr algn="ctr"/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506666" y="3785122"/>
            <a:ext cx="6934200" cy="2590800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6248400" y="3806458"/>
            <a:ext cx="6934200" cy="2590800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закрепления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Прямая соединительная линия 22"/>
          <p:cNvCxnSpPr/>
          <p:nvPr/>
        </p:nvCxnSpPr>
        <p:spPr>
          <a:xfrm flipV="1">
            <a:off x="2584028" y="4267200"/>
            <a:ext cx="9607972" cy="23702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0"/>
          <p:cNvGrpSpPr>
            <a:grpSpLocks/>
          </p:cNvGrpSpPr>
          <p:nvPr/>
        </p:nvGrpSpPr>
        <p:grpSpPr bwMode="auto">
          <a:xfrm rot="1051847" flipH="1">
            <a:off x="68049" y="3766105"/>
            <a:ext cx="3045461" cy="2375536"/>
            <a:chOff x="519" y="587"/>
            <a:chExt cx="951" cy="1168"/>
          </a:xfrm>
        </p:grpSpPr>
        <p:sp>
          <p:nvSpPr>
            <p:cNvPr id="5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343"/>
          <p:cNvGrpSpPr>
            <a:grpSpLocks/>
          </p:cNvGrpSpPr>
          <p:nvPr/>
        </p:nvGrpSpPr>
        <p:grpSpPr bwMode="auto">
          <a:xfrm rot="20768747">
            <a:off x="2443006" y="5435790"/>
            <a:ext cx="10022840" cy="775335"/>
            <a:chOff x="249" y="3738"/>
            <a:chExt cx="3946" cy="407"/>
          </a:xfrm>
        </p:grpSpPr>
        <p:sp>
          <p:nvSpPr>
            <p:cNvPr id="12" name="Freeform 344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" name="Oval 345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Text Box 346"/>
            <p:cNvSpPr txBox="1">
              <a:spLocks noChangeArrowheads="1"/>
            </p:cNvSpPr>
            <p:nvPr/>
          </p:nvSpPr>
          <p:spPr bwMode="auto">
            <a:xfrm rot="10800000">
              <a:off x="293" y="3738"/>
              <a:ext cx="390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endParaRPr lang="ru-RU" sz="1300" dirty="0">
                <a:solidFill>
                  <a:srgbClr val="000000"/>
                </a:solidFill>
              </a:endParaRPr>
            </a:p>
          </p:txBody>
        </p:sp>
        <p:sp>
          <p:nvSpPr>
            <p:cNvPr id="15" name="Text Box 347"/>
            <p:cNvSpPr txBox="1">
              <a:spLocks noChangeArrowheads="1"/>
            </p:cNvSpPr>
            <p:nvPr/>
          </p:nvSpPr>
          <p:spPr bwMode="auto">
            <a:xfrm>
              <a:off x="249" y="3878"/>
              <a:ext cx="3903" cy="15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 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0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1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2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3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4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5 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6        7        8 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9       10      11      12       13      14      15      16   </a:t>
              </a:r>
              <a:endParaRPr lang="ru-RU" sz="1300" b="1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048962" y="6655364"/>
            <a:ext cx="528291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861679" y="4379408"/>
            <a:ext cx="507452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В</a:t>
            </a:r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 rot="1051847" flipH="1">
            <a:off x="3047225" y="-858202"/>
            <a:ext cx="3045461" cy="2375536"/>
            <a:chOff x="519" y="587"/>
            <a:chExt cx="951" cy="1168"/>
          </a:xfrm>
        </p:grpSpPr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37" name="Прямая соединительная линия 36"/>
          <p:cNvCxnSpPr/>
          <p:nvPr/>
        </p:nvCxnSpPr>
        <p:spPr>
          <a:xfrm>
            <a:off x="5586960" y="1404107"/>
            <a:ext cx="1050272" cy="424931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 rot="20830877">
            <a:off x="5780404" y="1349805"/>
            <a:ext cx="645310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М</a:t>
            </a:r>
          </a:p>
        </p:txBody>
      </p:sp>
      <p:sp>
        <p:nvSpPr>
          <p:cNvPr id="42" name="TextBox 41"/>
          <p:cNvSpPr txBox="1"/>
          <p:nvPr/>
        </p:nvSpPr>
        <p:spPr>
          <a:xfrm rot="20931788">
            <a:off x="6655086" y="5758563"/>
            <a:ext cx="558748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О</a:t>
            </a:r>
          </a:p>
        </p:txBody>
      </p:sp>
      <p:grpSp>
        <p:nvGrpSpPr>
          <p:cNvPr id="46" name="Группа 45"/>
          <p:cNvGrpSpPr/>
          <p:nvPr/>
        </p:nvGrpSpPr>
        <p:grpSpPr>
          <a:xfrm>
            <a:off x="681442" y="6931934"/>
            <a:ext cx="11982464" cy="805247"/>
            <a:chOff x="395420" y="5441090"/>
            <a:chExt cx="7489040" cy="671039"/>
          </a:xfrm>
        </p:grpSpPr>
        <p:sp>
          <p:nvSpPr>
            <p:cNvPr id="44" name="TextBox 43"/>
            <p:cNvSpPr txBox="1"/>
            <p:nvPr/>
          </p:nvSpPr>
          <p:spPr>
            <a:xfrm>
              <a:off x="395420" y="5445280"/>
              <a:ext cx="7489040" cy="666849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600" b="1" i="1" spc="71" dirty="0">
                  <a:ln w="11430"/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600" b="1" i="1" spc="71" dirty="0">
                  <a:ln w="11430"/>
                  <a:latin typeface="Arial" pitchFamily="34" charset="0"/>
                  <a:cs typeface="Arial" pitchFamily="34" charset="0"/>
                </a:rPr>
                <a:t>АВ    МО </a:t>
              </a:r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3965440" y="5441090"/>
            <a:ext cx="360050" cy="540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1" name="Формула" r:id="rId4" imgW="126720" imgH="152280" progId="Equation.3">
                    <p:embed/>
                  </p:oleObj>
                </mc:Choice>
                <mc:Fallback>
                  <p:oleObj name="Формула" r:id="rId4" imgW="12672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5440" y="5441090"/>
                          <a:ext cx="360050" cy="5400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Овал 2"/>
          <p:cNvSpPr/>
          <p:nvPr/>
        </p:nvSpPr>
        <p:spPr>
          <a:xfrm>
            <a:off x="5602060" y="1706770"/>
            <a:ext cx="203079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8" name="Прямоугольник 37"/>
          <p:cNvSpPr/>
          <p:nvPr/>
        </p:nvSpPr>
        <p:spPr>
          <a:xfrm rot="20766041">
            <a:off x="6163363" y="5402529"/>
            <a:ext cx="432756" cy="260071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Заголовок 1"/>
          <p:cNvSpPr txBox="1">
            <a:spLocks/>
          </p:cNvSpPr>
          <p:nvPr/>
        </p:nvSpPr>
        <p:spPr>
          <a:xfrm>
            <a:off x="2313107" y="155905"/>
            <a:ext cx="11021893" cy="887166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endParaRPr lang="ru-RU" sz="1600" b="1" spc="50" dirty="0" smtClean="0">
              <a:ln w="11430"/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ru-RU" sz="3600" b="1" spc="50" dirty="0" smtClean="0">
                <a:ln w="11430"/>
                <a:latin typeface="Arial" pitchFamily="34" charset="0"/>
                <a:cs typeface="Arial" pitchFamily="34" charset="0"/>
              </a:rPr>
              <a:t>Построение перпендикуляра к прямой</a:t>
            </a:r>
            <a:br>
              <a:rPr lang="ru-RU" sz="3600" b="1" spc="50" dirty="0" smtClean="0">
                <a:ln w="11430"/>
                <a:latin typeface="Arial" pitchFamily="34" charset="0"/>
                <a:cs typeface="Arial" pitchFamily="34" charset="0"/>
              </a:rPr>
            </a:br>
            <a:endParaRPr lang="ru-RU" sz="3600" b="1" spc="50" dirty="0">
              <a:ln w="11430"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ый треугольник 29"/>
          <p:cNvSpPr/>
          <p:nvPr/>
        </p:nvSpPr>
        <p:spPr>
          <a:xfrm rot="20772886">
            <a:off x="6155302" y="1070514"/>
            <a:ext cx="3800881" cy="4016976"/>
          </a:xfrm>
          <a:prstGeom prst="rtTriangle">
            <a:avLst/>
          </a:prstGeom>
          <a:noFill/>
          <a:ln w="209550" cap="sq">
            <a:solidFill>
              <a:schemeClr val="accent6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43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85185E-6 L 0.53191 -0.23148 " pathEditMode="relative" rAng="0" ptsTypes="AA">
                                      <p:cBhvr>
                                        <p:cTn id="25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95" y="-1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9306E-6 -5.55556E-7 L 0.06261 0.4415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22068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0"/>
                            </p:stCondLst>
                            <p:childTnLst>
                              <p:par>
                                <p:cTn id="48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15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41" grpId="0"/>
      <p:bldP spid="42" grpId="0"/>
      <p:bldP spid="3" grpId="0" animBg="1"/>
      <p:bldP spid="38" grpId="0" animBg="1"/>
      <p:bldP spid="30" grpId="0" animBg="1"/>
      <p:bldP spid="3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Freeform 2"/>
          <p:cNvSpPr>
            <a:spLocks/>
          </p:cNvSpPr>
          <p:nvPr/>
        </p:nvSpPr>
        <p:spPr bwMode="auto">
          <a:xfrm>
            <a:off x="2316480" y="4547236"/>
            <a:ext cx="6535419" cy="2590800"/>
          </a:xfrm>
          <a:custGeom>
            <a:avLst/>
            <a:gdLst>
              <a:gd name="T0" fmla="*/ 0 w 2573"/>
              <a:gd name="T1" fmla="*/ 646113 h 1360"/>
              <a:gd name="T2" fmla="*/ 1646237 w 2573"/>
              <a:gd name="T3" fmla="*/ 330200 h 1360"/>
              <a:gd name="T4" fmla="*/ 4008437 w 2573"/>
              <a:gd name="T5" fmla="*/ 0 h 1360"/>
              <a:gd name="T6" fmla="*/ 4059237 w 2573"/>
              <a:gd name="T7" fmla="*/ 228600 h 1360"/>
              <a:gd name="T8" fmla="*/ 3881437 w 2573"/>
              <a:gd name="T9" fmla="*/ 355600 h 1360"/>
              <a:gd name="T10" fmla="*/ 3856037 w 2573"/>
              <a:gd name="T11" fmla="*/ 609600 h 1360"/>
              <a:gd name="T12" fmla="*/ 4059237 w 2573"/>
              <a:gd name="T13" fmla="*/ 863600 h 1360"/>
              <a:gd name="T14" fmla="*/ 3983037 w 2573"/>
              <a:gd name="T15" fmla="*/ 1244600 h 1360"/>
              <a:gd name="T16" fmla="*/ 4084637 w 2573"/>
              <a:gd name="T17" fmla="*/ 1676400 h 1360"/>
              <a:gd name="T18" fmla="*/ 3932237 w 2573"/>
              <a:gd name="T19" fmla="*/ 2159000 h 1360"/>
              <a:gd name="T20" fmla="*/ 71437 w 2573"/>
              <a:gd name="T21" fmla="*/ 660400 h 1360"/>
              <a:gd name="T22" fmla="*/ 0 w 2573"/>
              <a:gd name="T23" fmla="*/ 646113 h 136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573" h="1360">
                <a:moveTo>
                  <a:pt x="0" y="407"/>
                </a:moveTo>
                <a:lnTo>
                  <a:pt x="1037" y="208"/>
                </a:lnTo>
                <a:lnTo>
                  <a:pt x="2525" y="0"/>
                </a:lnTo>
                <a:lnTo>
                  <a:pt x="2557" y="144"/>
                </a:lnTo>
                <a:lnTo>
                  <a:pt x="2445" y="224"/>
                </a:lnTo>
                <a:lnTo>
                  <a:pt x="2429" y="384"/>
                </a:lnTo>
                <a:lnTo>
                  <a:pt x="2557" y="544"/>
                </a:lnTo>
                <a:lnTo>
                  <a:pt x="2509" y="784"/>
                </a:lnTo>
                <a:lnTo>
                  <a:pt x="2573" y="1056"/>
                </a:lnTo>
                <a:lnTo>
                  <a:pt x="2477" y="1360"/>
                </a:lnTo>
                <a:lnTo>
                  <a:pt x="45" y="416"/>
                </a:lnTo>
                <a:lnTo>
                  <a:pt x="0" y="407"/>
                </a:lnTo>
                <a:close/>
              </a:path>
            </a:pathLst>
          </a:cu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411" name="Freeform 16"/>
          <p:cNvSpPr>
            <a:spLocks/>
          </p:cNvSpPr>
          <p:nvPr/>
        </p:nvSpPr>
        <p:spPr bwMode="auto">
          <a:xfrm>
            <a:off x="2362201" y="5341620"/>
            <a:ext cx="8000999" cy="2268114"/>
          </a:xfrm>
          <a:custGeom>
            <a:avLst/>
            <a:gdLst>
              <a:gd name="T0" fmla="*/ 0 w 3670"/>
              <a:gd name="T1" fmla="*/ 0 h 1429"/>
              <a:gd name="T2" fmla="*/ 5826125 w 3670"/>
              <a:gd name="T3" fmla="*/ 2268538 h 142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70" h="1429">
                <a:moveTo>
                  <a:pt x="0" y="0"/>
                </a:moveTo>
                <a:lnTo>
                  <a:pt x="3670" y="1429"/>
                </a:lnTo>
              </a:path>
            </a:pathLst>
          </a:custGeom>
          <a:noFill/>
          <a:ln w="7620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grpSp>
        <p:nvGrpSpPr>
          <p:cNvPr id="209954" name="Group 34"/>
          <p:cNvGrpSpPr>
            <a:grpSpLocks/>
          </p:cNvGrpSpPr>
          <p:nvPr/>
        </p:nvGrpSpPr>
        <p:grpSpPr bwMode="auto">
          <a:xfrm>
            <a:off x="2336801" y="1828800"/>
            <a:ext cx="8635999" cy="3522346"/>
            <a:chOff x="920" y="164"/>
            <a:chExt cx="4047" cy="2228"/>
          </a:xfrm>
        </p:grpSpPr>
        <p:sp>
          <p:nvSpPr>
            <p:cNvPr id="17426" name="Freeform 29"/>
            <p:cNvSpPr>
              <a:spLocks/>
            </p:cNvSpPr>
            <p:nvPr/>
          </p:nvSpPr>
          <p:spPr bwMode="auto">
            <a:xfrm>
              <a:off x="920" y="771"/>
              <a:ext cx="2403" cy="1621"/>
            </a:xfrm>
            <a:custGeom>
              <a:avLst/>
              <a:gdLst>
                <a:gd name="T0" fmla="*/ 0 w 2403"/>
                <a:gd name="T1" fmla="*/ 1621 h 1621"/>
                <a:gd name="T2" fmla="*/ 838 w 2403"/>
                <a:gd name="T3" fmla="*/ 911 h 1621"/>
                <a:gd name="T4" fmla="*/ 2032 w 2403"/>
                <a:gd name="T5" fmla="*/ 0 h 1621"/>
                <a:gd name="T6" fmla="*/ 2131 w 2403"/>
                <a:gd name="T7" fmla="*/ 110 h 1621"/>
                <a:gd name="T8" fmla="*/ 2072 w 2403"/>
                <a:gd name="T9" fmla="*/ 235 h 1621"/>
                <a:gd name="T10" fmla="*/ 2137 w 2403"/>
                <a:gd name="T11" fmla="*/ 382 h 1621"/>
                <a:gd name="T12" fmla="*/ 2327 w 2403"/>
                <a:gd name="T13" fmla="*/ 459 h 1621"/>
                <a:gd name="T14" fmla="*/ 2403 w 2403"/>
                <a:gd name="T15" fmla="*/ 691 h 1621"/>
                <a:gd name="T16" fmla="*/ 2109 w 2403"/>
                <a:gd name="T17" fmla="*/ 985 h 1621"/>
                <a:gd name="T18" fmla="*/ 1840 w 2403"/>
                <a:gd name="T19" fmla="*/ 1333 h 1621"/>
                <a:gd name="T20" fmla="*/ 80 w 2403"/>
                <a:gd name="T21" fmla="*/ 1589 h 1621"/>
                <a:gd name="T22" fmla="*/ 48 w 2403"/>
                <a:gd name="T23" fmla="*/ 1589 h 1621"/>
                <a:gd name="T24" fmla="*/ 0 w 2403"/>
                <a:gd name="T25" fmla="*/ 1621 h 16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403" h="1621">
                  <a:moveTo>
                    <a:pt x="0" y="1621"/>
                  </a:moveTo>
                  <a:lnTo>
                    <a:pt x="838" y="911"/>
                  </a:lnTo>
                  <a:lnTo>
                    <a:pt x="2032" y="0"/>
                  </a:lnTo>
                  <a:lnTo>
                    <a:pt x="2131" y="110"/>
                  </a:lnTo>
                  <a:lnTo>
                    <a:pt x="2072" y="235"/>
                  </a:lnTo>
                  <a:lnTo>
                    <a:pt x="2137" y="382"/>
                  </a:lnTo>
                  <a:lnTo>
                    <a:pt x="2327" y="459"/>
                  </a:lnTo>
                  <a:lnTo>
                    <a:pt x="2403" y="691"/>
                  </a:lnTo>
                  <a:lnTo>
                    <a:pt x="2109" y="985"/>
                  </a:lnTo>
                  <a:lnTo>
                    <a:pt x="1840" y="1333"/>
                  </a:lnTo>
                  <a:lnTo>
                    <a:pt x="80" y="1589"/>
                  </a:lnTo>
                  <a:lnTo>
                    <a:pt x="48" y="1589"/>
                  </a:lnTo>
                  <a:lnTo>
                    <a:pt x="0" y="1621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17427" name="Group 33"/>
            <p:cNvGrpSpPr>
              <a:grpSpLocks/>
            </p:cNvGrpSpPr>
            <p:nvPr/>
          </p:nvGrpSpPr>
          <p:grpSpPr bwMode="auto">
            <a:xfrm>
              <a:off x="930" y="164"/>
              <a:ext cx="4037" cy="2224"/>
              <a:chOff x="930" y="164"/>
              <a:chExt cx="4037" cy="2224"/>
            </a:xfrm>
          </p:grpSpPr>
          <p:sp>
            <p:nvSpPr>
              <p:cNvPr id="17428" name="Freeform 31"/>
              <p:cNvSpPr>
                <a:spLocks/>
              </p:cNvSpPr>
              <p:nvPr/>
            </p:nvSpPr>
            <p:spPr bwMode="auto">
              <a:xfrm>
                <a:off x="930" y="164"/>
                <a:ext cx="2712" cy="2224"/>
              </a:xfrm>
              <a:custGeom>
                <a:avLst/>
                <a:gdLst>
                  <a:gd name="T0" fmla="*/ 0 w 2712"/>
                  <a:gd name="T1" fmla="*/ 2224 h 2224"/>
                  <a:gd name="T2" fmla="*/ 2712 w 2712"/>
                  <a:gd name="T3" fmla="*/ 0 h 2224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712" h="2224">
                    <a:moveTo>
                      <a:pt x="0" y="2224"/>
                    </a:moveTo>
                    <a:lnTo>
                      <a:pt x="2712" y="0"/>
                    </a:lnTo>
                  </a:path>
                </a:pathLst>
              </a:custGeom>
              <a:solidFill>
                <a:srgbClr val="FFFF99"/>
              </a:solidFill>
              <a:ln w="28575" cmpd="sng">
                <a:solidFill>
                  <a:schemeClr val="tx1"/>
                </a:solidFill>
                <a:round/>
                <a:headEnd type="oval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17429" name="Line 32"/>
              <p:cNvSpPr>
                <a:spLocks noChangeShapeType="1"/>
              </p:cNvSpPr>
              <p:nvPr/>
            </p:nvSpPr>
            <p:spPr bwMode="auto">
              <a:xfrm flipV="1">
                <a:off x="930" y="1752"/>
                <a:ext cx="4037" cy="635"/>
              </a:xfrm>
              <a:prstGeom prst="line">
                <a:avLst/>
              </a:prstGeom>
              <a:noFill/>
              <a:ln w="38100">
                <a:solidFill>
                  <a:srgbClr val="2A2E5C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</p:grpSp>
      <p:sp>
        <p:nvSpPr>
          <p:cNvPr id="17413" name="Freeform 14"/>
          <p:cNvSpPr>
            <a:spLocks/>
          </p:cNvSpPr>
          <p:nvPr/>
        </p:nvSpPr>
        <p:spPr bwMode="auto">
          <a:xfrm>
            <a:off x="2316480" y="1828800"/>
            <a:ext cx="5836920" cy="3522346"/>
          </a:xfrm>
          <a:custGeom>
            <a:avLst/>
            <a:gdLst>
              <a:gd name="T0" fmla="*/ 0 w 2712"/>
              <a:gd name="T1" fmla="*/ 3530600 h 2224"/>
              <a:gd name="T2" fmla="*/ 4305300 w 2712"/>
              <a:gd name="T3" fmla="*/ 0 h 222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712" h="2224">
                <a:moveTo>
                  <a:pt x="0" y="2224"/>
                </a:moveTo>
                <a:lnTo>
                  <a:pt x="2712" y="0"/>
                </a:lnTo>
              </a:path>
            </a:pathLst>
          </a:custGeom>
          <a:noFill/>
          <a:ln w="76200" cmpd="sng">
            <a:solidFill>
              <a:schemeClr val="tx1"/>
            </a:solidFill>
            <a:round/>
            <a:headEnd type="oval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17414" name="Text Box 19"/>
          <p:cNvSpPr txBox="1">
            <a:spLocks noChangeArrowheads="1"/>
          </p:cNvSpPr>
          <p:nvPr/>
        </p:nvSpPr>
        <p:spPr bwMode="auto">
          <a:xfrm>
            <a:off x="1614478" y="5087113"/>
            <a:ext cx="630883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100" b="1" dirty="0">
                <a:latin typeface="Calibri" pitchFamily="34" charset="0"/>
              </a:rPr>
              <a:t>В</a:t>
            </a:r>
          </a:p>
        </p:txBody>
      </p:sp>
      <p:sp>
        <p:nvSpPr>
          <p:cNvPr id="17415" name="Text Box 20"/>
          <p:cNvSpPr txBox="1">
            <a:spLocks noChangeArrowheads="1"/>
          </p:cNvSpPr>
          <p:nvPr/>
        </p:nvSpPr>
        <p:spPr bwMode="auto">
          <a:xfrm>
            <a:off x="10366248" y="6965422"/>
            <a:ext cx="836068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100" b="1">
                <a:latin typeface="Calibri" pitchFamily="34" charset="0"/>
              </a:rPr>
              <a:t>М</a:t>
            </a:r>
          </a:p>
        </p:txBody>
      </p:sp>
      <p:sp>
        <p:nvSpPr>
          <p:cNvPr id="17416" name="Text Box 22"/>
          <p:cNvSpPr txBox="1">
            <a:spLocks noChangeArrowheads="1"/>
          </p:cNvSpPr>
          <p:nvPr/>
        </p:nvSpPr>
        <p:spPr bwMode="auto">
          <a:xfrm>
            <a:off x="8145347" y="1394820"/>
            <a:ext cx="659737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100" b="1">
                <a:latin typeface="Calibri" pitchFamily="34" charset="0"/>
              </a:rPr>
              <a:t>А</a:t>
            </a:r>
          </a:p>
        </p:txBody>
      </p:sp>
      <p:sp>
        <p:nvSpPr>
          <p:cNvPr id="209948" name="Line 28"/>
          <p:cNvSpPr>
            <a:spLocks noChangeShapeType="1"/>
          </p:cNvSpPr>
          <p:nvPr/>
        </p:nvSpPr>
        <p:spPr bwMode="auto">
          <a:xfrm flipV="1">
            <a:off x="2362201" y="4348373"/>
            <a:ext cx="8610599" cy="993245"/>
          </a:xfrm>
          <a:prstGeom prst="line">
            <a:avLst/>
          </a:prstGeom>
          <a:noFill/>
          <a:ln w="76200">
            <a:solidFill>
              <a:srgbClr val="2A2E5C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7418" name="Oval 17"/>
          <p:cNvSpPr>
            <a:spLocks noChangeArrowheads="1"/>
          </p:cNvSpPr>
          <p:nvPr/>
        </p:nvSpPr>
        <p:spPr bwMode="auto">
          <a:xfrm>
            <a:off x="2245361" y="5253990"/>
            <a:ext cx="228600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09956" name="Text Box 36"/>
          <p:cNvSpPr txBox="1">
            <a:spLocks noChangeArrowheads="1"/>
          </p:cNvSpPr>
          <p:nvPr/>
        </p:nvSpPr>
        <p:spPr bwMode="auto">
          <a:xfrm>
            <a:off x="1440181" y="7151370"/>
            <a:ext cx="4625567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100" b="1">
                <a:latin typeface="Calibri" pitchFamily="34" charset="0"/>
                <a:sym typeface="Symbol" pitchFamily="18" charset="2"/>
              </a:rPr>
              <a:t></a:t>
            </a:r>
            <a:r>
              <a:rPr lang="ru-RU" sz="5100" b="1">
                <a:latin typeface="Calibri" pitchFamily="34" charset="0"/>
              </a:rPr>
              <a:t>АВО  = </a:t>
            </a:r>
            <a:r>
              <a:rPr lang="ru-RU" sz="5100" b="1">
                <a:latin typeface="Calibri" pitchFamily="34" charset="0"/>
                <a:sym typeface="Symbol" pitchFamily="18" charset="2"/>
              </a:rPr>
              <a:t></a:t>
            </a:r>
            <a:r>
              <a:rPr lang="ru-RU" sz="5100" b="1">
                <a:latin typeface="Calibri" pitchFamily="34" charset="0"/>
              </a:rPr>
              <a:t>ОВМ</a:t>
            </a:r>
          </a:p>
        </p:txBody>
      </p:sp>
      <p:sp>
        <p:nvSpPr>
          <p:cNvPr id="209959" name="Text Box 39"/>
          <p:cNvSpPr txBox="1">
            <a:spLocks noChangeArrowheads="1"/>
          </p:cNvSpPr>
          <p:nvPr/>
        </p:nvSpPr>
        <p:spPr bwMode="auto">
          <a:xfrm>
            <a:off x="11102237" y="3896446"/>
            <a:ext cx="706224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5100" b="1">
                <a:latin typeface="Calibri" pitchFamily="34" charset="0"/>
              </a:rPr>
              <a:t>O</a:t>
            </a:r>
            <a:endParaRPr lang="ru-RU" sz="5100" b="1">
              <a:latin typeface="Calibri" pitchFamily="34" charset="0"/>
            </a:endParaRPr>
          </a:p>
        </p:txBody>
      </p:sp>
      <p:sp>
        <p:nvSpPr>
          <p:cNvPr id="209960" name="Text Box 40"/>
          <p:cNvSpPr txBox="1">
            <a:spLocks noChangeArrowheads="1"/>
          </p:cNvSpPr>
          <p:nvPr/>
        </p:nvSpPr>
        <p:spPr bwMode="auto">
          <a:xfrm rot="-567025">
            <a:off x="3470931" y="4052543"/>
            <a:ext cx="724403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Луч ВО – биссектриса угла АВМ</a:t>
            </a:r>
          </a:p>
        </p:txBody>
      </p:sp>
      <p:sp>
        <p:nvSpPr>
          <p:cNvPr id="209961" name="Text Box 41"/>
          <p:cNvSpPr txBox="1">
            <a:spLocks noChangeArrowheads="1"/>
          </p:cNvSpPr>
          <p:nvPr/>
        </p:nvSpPr>
        <p:spPr bwMode="auto">
          <a:xfrm>
            <a:off x="632462" y="139066"/>
            <a:ext cx="13710920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defRPr/>
            </a:pPr>
            <a:r>
              <a:rPr lang="ru-RU" b="1" dirty="0" smtClean="0">
                <a:latin typeface="Arial" charset="0"/>
              </a:rPr>
              <a:t>   Луч</a:t>
            </a:r>
            <a:r>
              <a:rPr lang="ru-RU" b="1" dirty="0">
                <a:latin typeface="Arial" charset="0"/>
              </a:rPr>
              <a:t>, исходящий из вершины угла и делящий его на два равных угла,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называется биссектрисой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угла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grpSp>
        <p:nvGrpSpPr>
          <p:cNvPr id="209964" name="Group 44"/>
          <p:cNvGrpSpPr>
            <a:grpSpLocks/>
          </p:cNvGrpSpPr>
          <p:nvPr/>
        </p:nvGrpSpPr>
        <p:grpSpPr bwMode="auto">
          <a:xfrm>
            <a:off x="3629662" y="4547236"/>
            <a:ext cx="645160" cy="1259204"/>
            <a:chOff x="1429" y="2387"/>
            <a:chExt cx="254" cy="661"/>
          </a:xfrm>
        </p:grpSpPr>
        <p:sp>
          <p:nvSpPr>
            <p:cNvPr id="17424" name="Freeform 42"/>
            <p:cNvSpPr>
              <a:spLocks/>
            </p:cNvSpPr>
            <p:nvPr/>
          </p:nvSpPr>
          <p:spPr bwMode="auto">
            <a:xfrm>
              <a:off x="1429" y="2387"/>
              <a:ext cx="205" cy="317"/>
            </a:xfrm>
            <a:custGeom>
              <a:avLst/>
              <a:gdLst>
                <a:gd name="T0" fmla="*/ 0 w 205"/>
                <a:gd name="T1" fmla="*/ 0 h 317"/>
                <a:gd name="T2" fmla="*/ 171 w 205"/>
                <a:gd name="T3" fmla="*/ 125 h 317"/>
                <a:gd name="T4" fmla="*/ 203 w 205"/>
                <a:gd name="T5" fmla="*/ 317 h 3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5" h="317">
                  <a:moveTo>
                    <a:pt x="0" y="0"/>
                  </a:moveTo>
                  <a:cubicBezTo>
                    <a:pt x="28" y="21"/>
                    <a:pt x="137" y="72"/>
                    <a:pt x="171" y="125"/>
                  </a:cubicBezTo>
                  <a:cubicBezTo>
                    <a:pt x="205" y="178"/>
                    <a:pt x="196" y="277"/>
                    <a:pt x="203" y="317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7425" name="Freeform 43"/>
            <p:cNvSpPr>
              <a:spLocks/>
            </p:cNvSpPr>
            <p:nvPr/>
          </p:nvSpPr>
          <p:spPr bwMode="auto">
            <a:xfrm>
              <a:off x="1574" y="2688"/>
              <a:ext cx="109" cy="360"/>
            </a:xfrm>
            <a:custGeom>
              <a:avLst/>
              <a:gdLst>
                <a:gd name="T0" fmla="*/ 58 w 109"/>
                <a:gd name="T1" fmla="*/ 0 h 360"/>
                <a:gd name="T2" fmla="*/ 99 w 109"/>
                <a:gd name="T3" fmla="*/ 192 h 360"/>
                <a:gd name="T4" fmla="*/ 0 w 109"/>
                <a:gd name="T5" fmla="*/ 360 h 3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9" h="360">
                  <a:moveTo>
                    <a:pt x="58" y="0"/>
                  </a:moveTo>
                  <a:cubicBezTo>
                    <a:pt x="65" y="35"/>
                    <a:pt x="109" y="132"/>
                    <a:pt x="99" y="192"/>
                  </a:cubicBezTo>
                  <a:cubicBezTo>
                    <a:pt x="89" y="252"/>
                    <a:pt x="21" y="325"/>
                    <a:pt x="0" y="360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</p:spTree>
    <p:extLst>
      <p:ext uri="{BB962C8B-B14F-4D97-AF65-F5344CB8AC3E}">
        <p14:creationId xmlns:p14="http://schemas.microsoft.com/office/powerpoint/2010/main" val="361301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0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0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9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9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0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209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 animBg="1"/>
      <p:bldP spid="209948" grpId="0" animBg="1"/>
      <p:bldP spid="209956" grpId="0"/>
      <p:bldP spid="209959" grpId="0"/>
      <p:bldP spid="209960" grpId="0"/>
      <p:bldP spid="20996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6858001" y="1371600"/>
            <a:ext cx="6629400" cy="5829300"/>
          </a:xfrm>
          <a:prstGeom prst="triangle">
            <a:avLst>
              <a:gd name="adj" fmla="val 77425"/>
            </a:avLst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" name="Прямая соединительная линия 3"/>
          <p:cNvCxnSpPr>
            <a:stCxn id="2" idx="0"/>
          </p:cNvCxnSpPr>
          <p:nvPr/>
        </p:nvCxnSpPr>
        <p:spPr>
          <a:xfrm rot="16200000" flipH="1" flipV="1">
            <a:off x="8167371" y="3376930"/>
            <a:ext cx="5829300" cy="181864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9944102" y="7029451"/>
          <a:ext cx="1028699" cy="948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Формула" r:id="rId3" imgW="114201" imgH="406048" progId="Equation.3">
                  <p:embed/>
                </p:oleObj>
              </mc:Choice>
              <mc:Fallback>
                <p:oleObj name="Формула" r:id="rId3" imgW="114201" imgH="40604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4102" y="7029451"/>
                        <a:ext cx="1028699" cy="9486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 rot="5400000">
            <a:off x="8443913" y="7043738"/>
            <a:ext cx="257176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1644313" y="7043738"/>
            <a:ext cx="257176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1" name="TextBox 9"/>
          <p:cNvSpPr txBox="1">
            <a:spLocks noChangeArrowheads="1"/>
          </p:cNvSpPr>
          <p:nvPr/>
        </p:nvSpPr>
        <p:spPr bwMode="auto">
          <a:xfrm>
            <a:off x="6515102" y="6715126"/>
            <a:ext cx="685800" cy="127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3400" b="1"/>
              <a:t>           </a:t>
            </a:r>
            <a:r>
              <a:rPr lang="ru-RU" sz="4000" b="1"/>
              <a:t>А</a:t>
            </a:r>
            <a:r>
              <a:rPr lang="ru-RU" sz="3400" b="1"/>
              <a:t>                      </a:t>
            </a:r>
          </a:p>
        </p:txBody>
      </p: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11887201" y="771526"/>
            <a:ext cx="800101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В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715502" y="7200901"/>
            <a:ext cx="1485899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М</a:t>
            </a:r>
          </a:p>
        </p:txBody>
      </p:sp>
      <p:sp>
        <p:nvSpPr>
          <p:cNvPr id="6154" name="TextBox 12"/>
          <p:cNvSpPr txBox="1">
            <a:spLocks noChangeArrowheads="1"/>
          </p:cNvSpPr>
          <p:nvPr/>
        </p:nvSpPr>
        <p:spPr bwMode="auto">
          <a:xfrm>
            <a:off x="13144502" y="7115176"/>
            <a:ext cx="1028699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С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428626"/>
            <a:ext cx="8587741" cy="2901883"/>
          </a:xfrm>
          <a:prstGeom prst="rect">
            <a:avLst/>
          </a:prstGeom>
          <a:noFill/>
        </p:spPr>
        <p:txBody>
          <a:bodyPr lIns="130618" tIns="65309" rIns="130618" bIns="65309">
            <a:spAutoFit/>
          </a:bodyPr>
          <a:lstStyle/>
          <a:p>
            <a:pPr>
              <a:defRPr/>
            </a:pPr>
            <a:r>
              <a:rPr 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Точка М – середина отрезка АС</a:t>
            </a:r>
          </a:p>
          <a:p>
            <a:pPr>
              <a:defRPr/>
            </a:pPr>
            <a:r>
              <a:rPr 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Точка В – вершина </a:t>
            </a:r>
            <a:r>
              <a:rPr lang="el-GR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Δ</a:t>
            </a:r>
            <a:r>
              <a:rPr 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АВС</a:t>
            </a:r>
          </a:p>
          <a:p>
            <a:pPr>
              <a:defRPr/>
            </a:pPr>
            <a:r>
              <a:rPr 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Отрезок ВМ – медиана </a:t>
            </a:r>
            <a:r>
              <a:rPr lang="el-GR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Δ</a:t>
            </a:r>
            <a:r>
              <a:rPr lang="ru-RU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АВС</a:t>
            </a:r>
          </a:p>
          <a:p>
            <a:pPr>
              <a:defRPr/>
            </a:pP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15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575278"/>
              </p:ext>
            </p:extLst>
          </p:nvPr>
        </p:nvGraphicFramePr>
        <p:xfrm>
          <a:off x="8481061" y="3985260"/>
          <a:ext cx="182880" cy="259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Формула" r:id="rId5" imgW="114151" imgH="215619" progId="Equation.3">
                  <p:embed/>
                </p:oleObj>
              </mc:Choice>
              <mc:Fallback>
                <p:oleObj name="Формула" r:id="rId5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1061" y="3985260"/>
                        <a:ext cx="182880" cy="259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79429" y="2354162"/>
            <a:ext cx="6921473" cy="4902430"/>
          </a:xfrm>
          <a:prstGeom prst="rect">
            <a:avLst/>
          </a:prstGeom>
          <a:noFill/>
        </p:spPr>
        <p:txBody>
          <a:bodyPr wrap="square" lIns="130618" tIns="65309" rIns="130618" bIns="65309">
            <a:spAutoFit/>
          </a:bodyPr>
          <a:lstStyle/>
          <a:p>
            <a:pPr>
              <a:defRPr/>
            </a:pPr>
            <a:r>
              <a:rPr lang="ru-RU" sz="5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МЕДИАНА</a:t>
            </a:r>
          </a:p>
          <a:p>
            <a:pPr>
              <a:buFontTx/>
              <a:buChar char="-"/>
              <a:defRPr/>
            </a:pPr>
            <a:r>
              <a:rPr 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это отрезок,</a:t>
            </a:r>
          </a:p>
          <a:p>
            <a:pPr>
              <a:defRPr/>
            </a:pPr>
            <a:r>
              <a:rPr 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соединяющий</a:t>
            </a:r>
          </a:p>
          <a:p>
            <a:pPr>
              <a:defRPr/>
            </a:pPr>
            <a:r>
              <a:rPr 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вершину треугольника</a:t>
            </a:r>
          </a:p>
          <a:p>
            <a:pPr>
              <a:defRPr/>
            </a:pPr>
            <a:r>
              <a:rPr 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серединой</a:t>
            </a:r>
          </a:p>
          <a:p>
            <a:pPr>
              <a:defRPr/>
            </a:pPr>
            <a:r>
              <a:rPr 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противолежащей стороны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9144000" y="4114801"/>
          <a:ext cx="1028701" cy="948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Формула" r:id="rId7" imgW="114201" imgH="406048" progId="Equation.3">
                  <p:embed/>
                </p:oleObj>
              </mc:Choice>
              <mc:Fallback>
                <p:oleObj name="Формула" r:id="rId7" imgW="114201" imgH="40604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0" y="4114801"/>
                        <a:ext cx="1028701" cy="9486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12458702" y="4114801"/>
          <a:ext cx="1143000" cy="948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Формула" r:id="rId8" imgW="114201" imgH="406048" progId="Equation.3">
                  <p:embed/>
                </p:oleObj>
              </mc:Choice>
              <mc:Fallback>
                <p:oleObj name="Формула" r:id="rId8" imgW="114201" imgH="40604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58702" y="4114801"/>
                        <a:ext cx="1143000" cy="9486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>
            <a:off x="9372601" y="4286250"/>
            <a:ext cx="4091941" cy="289750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6858001" y="4286251"/>
            <a:ext cx="5829301" cy="291465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8" name="TextBox 20"/>
          <p:cNvSpPr txBox="1">
            <a:spLocks noChangeArrowheads="1"/>
          </p:cNvSpPr>
          <p:nvPr/>
        </p:nvSpPr>
        <p:spPr bwMode="auto">
          <a:xfrm>
            <a:off x="12915901" y="3686176"/>
            <a:ext cx="800099" cy="655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z-Latn-UZ" sz="3400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2801601" y="3857626"/>
            <a:ext cx="800101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Р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8801102" y="3600451"/>
            <a:ext cx="571499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/>
              <a:t>К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10629901" y="2571751"/>
            <a:ext cx="342899" cy="171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0744201" y="2486026"/>
            <a:ext cx="342901" cy="171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8229601" y="5314951"/>
            <a:ext cx="342901" cy="171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8343901" y="5229226"/>
            <a:ext cx="342899" cy="171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12115800" y="2571750"/>
            <a:ext cx="457200" cy="857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12115800" y="2657476"/>
            <a:ext cx="457200" cy="857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12115800" y="2486026"/>
            <a:ext cx="457200" cy="857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V="1">
            <a:off x="12801600" y="5486400"/>
            <a:ext cx="457200" cy="857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12801600" y="5572126"/>
            <a:ext cx="457200" cy="857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flipV="1">
            <a:off x="12801600" y="5400676"/>
            <a:ext cx="457200" cy="857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89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1FE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1FE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1FE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1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7425527" y="1474364"/>
            <a:ext cx="5772150" cy="5702895"/>
          </a:xfrm>
          <a:prstGeom prst="triangle">
            <a:avLst>
              <a:gd name="adj" fmla="val 81937"/>
            </a:avLst>
          </a:prstGeom>
          <a:solidFill>
            <a:schemeClr val="tx2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7392924" y="4745699"/>
            <a:ext cx="5584721" cy="245522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stCxn id="2" idx="4"/>
          </p:cNvCxnSpPr>
          <p:nvPr/>
        </p:nvCxnSpPr>
        <p:spPr>
          <a:xfrm flipH="1" flipV="1">
            <a:off x="8968579" y="4731914"/>
            <a:ext cx="4229098" cy="244534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2" idx="0"/>
          </p:cNvCxnSpPr>
          <p:nvPr/>
        </p:nvCxnSpPr>
        <p:spPr>
          <a:xfrm flipH="1">
            <a:off x="10111579" y="1474364"/>
            <a:ext cx="2043475" cy="56578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Дуга 14"/>
          <p:cNvSpPr/>
          <p:nvPr/>
        </p:nvSpPr>
        <p:spPr>
          <a:xfrm rot="10401208">
            <a:off x="11484860" y="2054112"/>
            <a:ext cx="685800" cy="421004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Дуга 15"/>
          <p:cNvSpPr/>
          <p:nvPr/>
        </p:nvSpPr>
        <p:spPr>
          <a:xfrm rot="8200063">
            <a:off x="11784269" y="1961519"/>
            <a:ext cx="685800" cy="421004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00" name="Прямоугольник 16"/>
          <p:cNvSpPr>
            <a:spLocks noChangeArrowheads="1"/>
          </p:cNvSpPr>
          <p:nvPr/>
        </p:nvSpPr>
        <p:spPr bwMode="auto">
          <a:xfrm>
            <a:off x="11796379" y="746604"/>
            <a:ext cx="800101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/>
          <a:p>
            <a:r>
              <a:rPr lang="ru-RU" sz="4000" b="1" dirty="0"/>
              <a:t>В</a:t>
            </a:r>
          </a:p>
        </p:txBody>
      </p:sp>
      <p:sp>
        <p:nvSpPr>
          <p:cNvPr id="8201" name="Прямоугольник 17"/>
          <p:cNvSpPr>
            <a:spLocks noChangeArrowheads="1"/>
          </p:cNvSpPr>
          <p:nvPr/>
        </p:nvSpPr>
        <p:spPr bwMode="auto">
          <a:xfrm>
            <a:off x="6949622" y="7072313"/>
            <a:ext cx="574770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sz="4000" b="1" dirty="0"/>
              <a:t>А</a:t>
            </a:r>
          </a:p>
        </p:txBody>
      </p:sp>
      <p:sp>
        <p:nvSpPr>
          <p:cNvPr id="8202" name="Прямоугольник 18"/>
          <p:cNvSpPr>
            <a:spLocks noChangeArrowheads="1"/>
          </p:cNvSpPr>
          <p:nvPr/>
        </p:nvSpPr>
        <p:spPr bwMode="auto">
          <a:xfrm>
            <a:off x="13030200" y="7029451"/>
            <a:ext cx="534695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sz="4000" b="1" dirty="0"/>
              <a:t>С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0044098" y="7027930"/>
            <a:ext cx="800099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/>
              <a:t>К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497825" y="374278"/>
            <a:ext cx="7852981" cy="120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Точка В – вершина </a:t>
            </a:r>
            <a:r>
              <a:rPr lang="el-GR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Δ</a:t>
            </a:r>
            <a:r>
              <a:rPr lang="ru-RU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АВС,  </a:t>
            </a:r>
          </a:p>
          <a:p>
            <a:r>
              <a:rPr lang="ru-RU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Отрезок ВК – биссектриса</a:t>
            </a:r>
            <a:r>
              <a:rPr lang="el-GR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Δ</a:t>
            </a:r>
            <a:r>
              <a:rPr lang="ru-RU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АВС  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582083" y="2133600"/>
            <a:ext cx="6580717" cy="53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18" tIns="65309" rIns="130618" bIns="65309">
            <a:spAutoFit/>
          </a:bodyPr>
          <a:lstStyle/>
          <a:p>
            <a:pPr algn="just"/>
            <a:r>
              <a:rPr lang="ru-RU" sz="5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БИССЕКТРИСА  </a:t>
            </a: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это отрезок биссектрисы угла треугольника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соединяющий вершину 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 с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точкой противоположной стороны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Дуга 18"/>
          <p:cNvSpPr/>
          <p:nvPr/>
        </p:nvSpPr>
        <p:spPr>
          <a:xfrm rot="15776555">
            <a:off x="12807316" y="6441441"/>
            <a:ext cx="544830" cy="688341"/>
          </a:xfrm>
          <a:prstGeom prst="arc">
            <a:avLst>
              <a:gd name="adj1" fmla="val 16200000"/>
              <a:gd name="adj2" fmla="val 79618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Дуга 20"/>
          <p:cNvSpPr/>
          <p:nvPr/>
        </p:nvSpPr>
        <p:spPr>
          <a:xfrm rot="536171">
            <a:off x="8067080" y="6825910"/>
            <a:ext cx="457200" cy="514350"/>
          </a:xfrm>
          <a:prstGeom prst="arc">
            <a:avLst>
              <a:gd name="adj1" fmla="val 16200000"/>
              <a:gd name="adj2" fmla="val 79618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Дуга 21"/>
          <p:cNvSpPr/>
          <p:nvPr/>
        </p:nvSpPr>
        <p:spPr>
          <a:xfrm rot="1189238">
            <a:off x="7737117" y="6793065"/>
            <a:ext cx="589280" cy="478156"/>
          </a:xfrm>
          <a:prstGeom prst="arc">
            <a:avLst>
              <a:gd name="adj1" fmla="val 16200000"/>
              <a:gd name="adj2" fmla="val 375091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Дуга 22"/>
          <p:cNvSpPr/>
          <p:nvPr/>
        </p:nvSpPr>
        <p:spPr>
          <a:xfrm rot="15776555">
            <a:off x="12910502" y="6549709"/>
            <a:ext cx="424816" cy="576579"/>
          </a:xfrm>
          <a:prstGeom prst="arc">
            <a:avLst>
              <a:gd name="adj1" fmla="val 16200000"/>
              <a:gd name="adj2" fmla="val 79618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Дуга 23"/>
          <p:cNvSpPr/>
          <p:nvPr/>
        </p:nvSpPr>
        <p:spPr>
          <a:xfrm rot="15776555">
            <a:off x="12470301" y="6759235"/>
            <a:ext cx="424814" cy="647699"/>
          </a:xfrm>
          <a:prstGeom prst="arc">
            <a:avLst>
              <a:gd name="adj1" fmla="val 16200000"/>
              <a:gd name="adj2" fmla="val 79618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Дуга 24"/>
          <p:cNvSpPr/>
          <p:nvPr/>
        </p:nvSpPr>
        <p:spPr>
          <a:xfrm rot="15776555">
            <a:off x="12710182" y="6772887"/>
            <a:ext cx="367666" cy="706120"/>
          </a:xfrm>
          <a:prstGeom prst="arc">
            <a:avLst>
              <a:gd name="adj1" fmla="val 16200000"/>
              <a:gd name="adj2" fmla="val 79618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Дуга 25"/>
          <p:cNvSpPr/>
          <p:nvPr/>
        </p:nvSpPr>
        <p:spPr>
          <a:xfrm>
            <a:off x="7673506" y="6504912"/>
            <a:ext cx="467360" cy="514350"/>
          </a:xfrm>
          <a:prstGeom prst="arc">
            <a:avLst>
              <a:gd name="adj1" fmla="val 16200000"/>
              <a:gd name="adj2" fmla="val 79618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Дуга 26"/>
          <p:cNvSpPr/>
          <p:nvPr/>
        </p:nvSpPr>
        <p:spPr>
          <a:xfrm>
            <a:off x="7537835" y="6702890"/>
            <a:ext cx="491415" cy="498032"/>
          </a:xfrm>
          <a:prstGeom prst="arc">
            <a:avLst>
              <a:gd name="adj1" fmla="val 16200000"/>
              <a:gd name="adj2" fmla="val 646003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Дуга 27"/>
          <p:cNvSpPr/>
          <p:nvPr/>
        </p:nvSpPr>
        <p:spPr>
          <a:xfrm rot="232733">
            <a:off x="7616280" y="6407396"/>
            <a:ext cx="685800" cy="514350"/>
          </a:xfrm>
          <a:prstGeom prst="arc">
            <a:avLst>
              <a:gd name="adj1" fmla="val 16200000"/>
              <a:gd name="adj2" fmla="val 79618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Дуга 28"/>
          <p:cNvSpPr/>
          <p:nvPr/>
        </p:nvSpPr>
        <p:spPr>
          <a:xfrm>
            <a:off x="7730580" y="6911634"/>
            <a:ext cx="457200" cy="428626"/>
          </a:xfrm>
          <a:prstGeom prst="arc">
            <a:avLst>
              <a:gd name="adj1" fmla="val 16200000"/>
              <a:gd name="adj2" fmla="val 796188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2915902" y="4286251"/>
            <a:ext cx="571499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/>
              <a:t>Р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343902" y="4371976"/>
            <a:ext cx="685800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 dirty="0"/>
              <a:t>М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9885727" y="1143695"/>
            <a:ext cx="2401524" cy="660082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2159027" y="1651433"/>
            <a:ext cx="1042624" cy="554948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endCxn id="2" idx="2"/>
          </p:cNvCxnSpPr>
          <p:nvPr/>
        </p:nvCxnSpPr>
        <p:spPr>
          <a:xfrm flipH="1">
            <a:off x="7425527" y="1474364"/>
            <a:ext cx="4723768" cy="570289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10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1FE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1FE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7429501" y="1285876"/>
            <a:ext cx="5029200" cy="5486400"/>
          </a:xfrm>
          <a:prstGeom prst="triangle">
            <a:avLst>
              <a:gd name="adj" fmla="val 77516"/>
            </a:avLst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4" name="Прямая соединительная линия 3"/>
          <p:cNvCxnSpPr>
            <a:stCxn id="2" idx="0"/>
            <a:endCxn id="2" idx="3"/>
          </p:cNvCxnSpPr>
          <p:nvPr/>
        </p:nvCxnSpPr>
        <p:spPr>
          <a:xfrm rot="16200000" flipH="1">
            <a:off x="8583931" y="4029711"/>
            <a:ext cx="5486400" cy="253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11315702" y="6515100"/>
            <a:ext cx="228600" cy="190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11416985" y="6644323"/>
            <a:ext cx="257174" cy="253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6" name="TextBox 14"/>
          <p:cNvSpPr txBox="1">
            <a:spLocks noChangeArrowheads="1"/>
          </p:cNvSpPr>
          <p:nvPr/>
        </p:nvSpPr>
        <p:spPr bwMode="auto">
          <a:xfrm>
            <a:off x="6972302" y="6686551"/>
            <a:ext cx="685800" cy="747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А</a:t>
            </a:r>
          </a:p>
        </p:txBody>
      </p:sp>
      <p:sp>
        <p:nvSpPr>
          <p:cNvPr id="3" name="TextBox 15"/>
          <p:cNvSpPr txBox="1">
            <a:spLocks noChangeArrowheads="1"/>
          </p:cNvSpPr>
          <p:nvPr/>
        </p:nvSpPr>
        <p:spPr bwMode="auto">
          <a:xfrm>
            <a:off x="10972801" y="6686551"/>
            <a:ext cx="800101" cy="747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Н</a:t>
            </a:r>
          </a:p>
        </p:txBody>
      </p:sp>
      <p:sp>
        <p:nvSpPr>
          <p:cNvPr id="10248" name="TextBox 16"/>
          <p:cNvSpPr txBox="1">
            <a:spLocks noChangeArrowheads="1"/>
          </p:cNvSpPr>
          <p:nvPr/>
        </p:nvSpPr>
        <p:spPr bwMode="auto">
          <a:xfrm>
            <a:off x="12344401" y="6686551"/>
            <a:ext cx="685800" cy="747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С</a:t>
            </a:r>
          </a:p>
        </p:txBody>
      </p:sp>
      <p:sp>
        <p:nvSpPr>
          <p:cNvPr id="10249" name="TextBox 19"/>
          <p:cNvSpPr txBox="1">
            <a:spLocks noChangeArrowheads="1"/>
          </p:cNvSpPr>
          <p:nvPr/>
        </p:nvSpPr>
        <p:spPr bwMode="auto">
          <a:xfrm>
            <a:off x="11087101" y="685801"/>
            <a:ext cx="914400" cy="747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В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42901" y="257176"/>
            <a:ext cx="10058400" cy="1701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/>
          <a:p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Точка В – вершина </a:t>
            </a:r>
            <a:r>
              <a:rPr lang="el-GR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Δ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АВС</a:t>
            </a:r>
          </a:p>
          <a:p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Точка Н – основание перпендикуляра</a:t>
            </a:r>
          </a:p>
          <a:p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Отрезок ВН – высота </a:t>
            </a:r>
            <a:r>
              <a:rPr lang="el-GR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Δ</a:t>
            </a: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АВС</a:t>
            </a:r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342901" y="2362200"/>
            <a:ext cx="6580413" cy="4902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18" tIns="65309" rIns="130618" bIns="65309">
            <a:spAutoFit/>
          </a:bodyPr>
          <a:lstStyle/>
          <a:p>
            <a:pPr algn="just"/>
            <a:r>
              <a:rPr lang="ru-RU" sz="5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ВЫСОТА </a:t>
            </a:r>
            <a:r>
              <a:rPr lang="ru-RU" sz="4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это </a:t>
            </a:r>
            <a:r>
              <a:rPr 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перпендикуляр</a:t>
            </a:r>
            <a:r>
              <a:rPr lang="ru-RU" sz="4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проведённый из</a:t>
            </a:r>
          </a:p>
          <a:p>
            <a:pPr algn="just"/>
            <a:r>
              <a:rPr lang="ru-RU" sz="4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вершины треугольника </a:t>
            </a:r>
            <a:r>
              <a:rPr 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 прямой</a:t>
            </a:r>
            <a:r>
              <a:rPr lang="ru-RU" sz="4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содержащей  </a:t>
            </a:r>
            <a:r>
              <a:rPr 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противоположную </a:t>
            </a:r>
            <a:r>
              <a:rPr lang="ru-RU" sz="4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сторону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7315202" y="6172200"/>
            <a:ext cx="5029199" cy="6000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>
            <a:off x="8572502" y="5143500"/>
            <a:ext cx="3886200" cy="16287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2344401" y="5743576"/>
            <a:ext cx="800101" cy="747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Р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772401" y="4714876"/>
            <a:ext cx="800101" cy="747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К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8458201" y="5314950"/>
            <a:ext cx="228600" cy="8572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8658226" y="5257801"/>
            <a:ext cx="171450" cy="11430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единительная линия 165"/>
          <p:cNvCxnSpPr/>
          <p:nvPr/>
        </p:nvCxnSpPr>
        <p:spPr>
          <a:xfrm rot="5400000">
            <a:off x="12030075" y="6086476"/>
            <a:ext cx="1714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>
            <a:off x="12115801" y="6000750"/>
            <a:ext cx="228600" cy="190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61883"/>
              </p:ext>
            </p:extLst>
          </p:nvPr>
        </p:nvGraphicFramePr>
        <p:xfrm>
          <a:off x="6254750" y="257176"/>
          <a:ext cx="1917701" cy="600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Формула" r:id="rId4" imgW="596641" imgH="177723" progId="Equation.3">
                  <p:embed/>
                </p:oleObj>
              </mc:Choice>
              <mc:Fallback>
                <p:oleObj name="Формула" r:id="rId4" imgW="596641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0" y="257176"/>
                        <a:ext cx="1917701" cy="6000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889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7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1FE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1FE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1FE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226" name="Group 2"/>
          <p:cNvGrpSpPr>
            <a:grpSpLocks/>
          </p:cNvGrpSpPr>
          <p:nvPr/>
        </p:nvGrpSpPr>
        <p:grpSpPr bwMode="auto">
          <a:xfrm>
            <a:off x="3027680" y="1647826"/>
            <a:ext cx="1742440" cy="1931670"/>
            <a:chOff x="1192" y="1092"/>
            <a:chExt cx="686" cy="1014"/>
          </a:xfrm>
        </p:grpSpPr>
        <p:sp>
          <p:nvSpPr>
            <p:cNvPr id="180227" name="Freeform 3"/>
            <p:cNvSpPr>
              <a:spLocks/>
            </p:cNvSpPr>
            <p:nvPr/>
          </p:nvSpPr>
          <p:spPr bwMode="auto">
            <a:xfrm>
              <a:off x="1192" y="1092"/>
              <a:ext cx="413" cy="860"/>
            </a:xfrm>
            <a:custGeom>
              <a:avLst/>
              <a:gdLst>
                <a:gd name="T0" fmla="*/ 0 w 344"/>
                <a:gd name="T1" fmla="*/ 672 h 672"/>
                <a:gd name="T2" fmla="*/ 344 w 344"/>
                <a:gd name="T3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44" h="672">
                  <a:moveTo>
                    <a:pt x="0" y="672"/>
                  </a:moveTo>
                  <a:lnTo>
                    <a:pt x="344" y="0"/>
                  </a:lnTo>
                </a:path>
              </a:pathLst>
            </a:custGeom>
            <a:noFill/>
            <a:ln w="76200">
              <a:solidFill>
                <a:srgbClr val="9900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0228" name="Freeform 4"/>
            <p:cNvSpPr>
              <a:spLocks/>
            </p:cNvSpPr>
            <p:nvPr/>
          </p:nvSpPr>
          <p:spPr bwMode="auto">
            <a:xfrm>
              <a:off x="1328" y="1187"/>
              <a:ext cx="550" cy="473"/>
            </a:xfrm>
            <a:custGeom>
              <a:avLst/>
              <a:gdLst>
                <a:gd name="T0" fmla="*/ 520 w 520"/>
                <a:gd name="T1" fmla="*/ 440 h 440"/>
                <a:gd name="T2" fmla="*/ 0 w 520"/>
                <a:gd name="T3" fmla="*/ 0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20" h="440">
                  <a:moveTo>
                    <a:pt x="520" y="440"/>
                  </a:moveTo>
                  <a:lnTo>
                    <a:pt x="0" y="0"/>
                  </a:lnTo>
                </a:path>
              </a:pathLst>
            </a:custGeom>
            <a:noFill/>
            <a:ln w="762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0229" name="Freeform 5"/>
            <p:cNvSpPr>
              <a:spLocks/>
            </p:cNvSpPr>
            <p:nvPr/>
          </p:nvSpPr>
          <p:spPr bwMode="auto">
            <a:xfrm>
              <a:off x="1502" y="1125"/>
              <a:ext cx="19" cy="981"/>
            </a:xfrm>
            <a:custGeom>
              <a:avLst/>
              <a:gdLst>
                <a:gd name="T0" fmla="*/ 0 w 40"/>
                <a:gd name="T1" fmla="*/ 0 h 960"/>
                <a:gd name="T2" fmla="*/ 40 w 40"/>
                <a:gd name="T3" fmla="*/ 960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" h="960">
                  <a:moveTo>
                    <a:pt x="0" y="0"/>
                  </a:moveTo>
                  <a:lnTo>
                    <a:pt x="40" y="960"/>
                  </a:lnTo>
                </a:path>
              </a:pathLst>
            </a:custGeom>
            <a:noFill/>
            <a:ln w="76200">
              <a:solidFill>
                <a:srgbClr val="002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0230" name="AutoShape 6"/>
          <p:cNvSpPr>
            <a:spLocks noChangeArrowheads="1"/>
          </p:cNvSpPr>
          <p:nvPr/>
        </p:nvSpPr>
        <p:spPr bwMode="auto">
          <a:xfrm>
            <a:off x="970281" y="3566160"/>
            <a:ext cx="9677400" cy="2849880"/>
          </a:xfrm>
          <a:prstGeom prst="triangle">
            <a:avLst>
              <a:gd name="adj" fmla="val 29815"/>
            </a:avLst>
          </a:prstGeom>
          <a:gradFill rotWithShape="1">
            <a:gsLst>
              <a:gs pos="0">
                <a:schemeClr val="bg1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31" name="Freeform 7"/>
          <p:cNvSpPr>
            <a:spLocks/>
          </p:cNvSpPr>
          <p:nvPr/>
        </p:nvSpPr>
        <p:spPr bwMode="auto">
          <a:xfrm>
            <a:off x="3840481" y="3529966"/>
            <a:ext cx="58421" cy="2910840"/>
          </a:xfrm>
          <a:custGeom>
            <a:avLst/>
            <a:gdLst>
              <a:gd name="T0" fmla="*/ 0 w 23"/>
              <a:gd name="T1" fmla="*/ 0 h 1528"/>
              <a:gd name="T2" fmla="*/ 23 w 23"/>
              <a:gd name="T3" fmla="*/ 1528 h 15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3" h="1528">
                <a:moveTo>
                  <a:pt x="0" y="0"/>
                </a:moveTo>
                <a:lnTo>
                  <a:pt x="23" y="1528"/>
                </a:lnTo>
              </a:path>
            </a:pathLst>
          </a:custGeom>
          <a:noFill/>
          <a:ln w="76200">
            <a:solidFill>
              <a:srgbClr val="00206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32" name="Freeform 8"/>
          <p:cNvSpPr>
            <a:spLocks/>
          </p:cNvSpPr>
          <p:nvPr/>
        </p:nvSpPr>
        <p:spPr bwMode="auto">
          <a:xfrm>
            <a:off x="4671061" y="2645093"/>
            <a:ext cx="5974081" cy="3780473"/>
          </a:xfrm>
          <a:custGeom>
            <a:avLst/>
            <a:gdLst>
              <a:gd name="T0" fmla="*/ 2343 w 2343"/>
              <a:gd name="T1" fmla="*/ 1928 h 1928"/>
              <a:gd name="T2" fmla="*/ 0 w 2343"/>
              <a:gd name="T3" fmla="*/ 0 h 192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343" h="1928">
                <a:moveTo>
                  <a:pt x="2343" y="1928"/>
                </a:moveTo>
                <a:lnTo>
                  <a:pt x="0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33" name="Line 9"/>
          <p:cNvSpPr>
            <a:spLocks noChangeShapeType="1"/>
          </p:cNvSpPr>
          <p:nvPr/>
        </p:nvSpPr>
        <p:spPr bwMode="auto">
          <a:xfrm flipH="1" flipV="1">
            <a:off x="1661161" y="2787016"/>
            <a:ext cx="2189480" cy="779144"/>
          </a:xfrm>
          <a:prstGeom prst="line">
            <a:avLst/>
          </a:prstGeom>
          <a:noFill/>
          <a:ln w="762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34" name="Freeform 10"/>
          <p:cNvSpPr>
            <a:spLocks/>
          </p:cNvSpPr>
          <p:nvPr/>
        </p:nvSpPr>
        <p:spPr bwMode="auto">
          <a:xfrm>
            <a:off x="970281" y="3255646"/>
            <a:ext cx="2077720" cy="3162300"/>
          </a:xfrm>
          <a:custGeom>
            <a:avLst/>
            <a:gdLst>
              <a:gd name="T0" fmla="*/ 0 w 818"/>
              <a:gd name="T1" fmla="*/ 1660 h 1660"/>
              <a:gd name="T2" fmla="*/ 818 w 818"/>
              <a:gd name="T3" fmla="*/ 0 h 16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18" h="1660">
                <a:moveTo>
                  <a:pt x="0" y="1660"/>
                </a:moveTo>
                <a:lnTo>
                  <a:pt x="818" y="0"/>
                </a:lnTo>
              </a:path>
            </a:pathLst>
          </a:custGeom>
          <a:noFill/>
          <a:ln w="76200">
            <a:solidFill>
              <a:srgbClr val="99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10530841" y="633031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80236" name="Text Box 12"/>
          <p:cNvSpPr txBox="1">
            <a:spLocks noChangeArrowheads="1"/>
          </p:cNvSpPr>
          <p:nvPr/>
        </p:nvSpPr>
        <p:spPr bwMode="auto">
          <a:xfrm>
            <a:off x="4102101" y="3063768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80237" name="Text Box 13"/>
          <p:cNvSpPr txBox="1">
            <a:spLocks noChangeArrowheads="1"/>
          </p:cNvSpPr>
          <p:nvPr/>
        </p:nvSpPr>
        <p:spPr bwMode="auto">
          <a:xfrm>
            <a:off x="287021" y="624459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80238" name="Text Box 14"/>
          <p:cNvSpPr txBox="1">
            <a:spLocks noChangeArrowheads="1"/>
          </p:cNvSpPr>
          <p:nvPr/>
        </p:nvSpPr>
        <p:spPr bwMode="auto">
          <a:xfrm>
            <a:off x="3629661" y="6448426"/>
            <a:ext cx="58439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К</a:t>
            </a:r>
          </a:p>
        </p:txBody>
      </p:sp>
      <p:sp>
        <p:nvSpPr>
          <p:cNvPr id="180239" name="Text Box 15"/>
          <p:cNvSpPr txBox="1">
            <a:spLocks noChangeArrowheads="1"/>
          </p:cNvSpPr>
          <p:nvPr/>
        </p:nvSpPr>
        <p:spPr bwMode="auto">
          <a:xfrm>
            <a:off x="4913465" y="2348446"/>
            <a:ext cx="71263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М</a:t>
            </a:r>
          </a:p>
        </p:txBody>
      </p:sp>
      <p:grpSp>
        <p:nvGrpSpPr>
          <p:cNvPr id="180240" name="Group 16"/>
          <p:cNvGrpSpPr>
            <a:grpSpLocks/>
          </p:cNvGrpSpPr>
          <p:nvPr/>
        </p:nvGrpSpPr>
        <p:grpSpPr bwMode="auto">
          <a:xfrm>
            <a:off x="3691708" y="1656775"/>
            <a:ext cx="886460" cy="723901"/>
            <a:chOff x="4528" y="1703"/>
            <a:chExt cx="349" cy="380"/>
          </a:xfrm>
        </p:grpSpPr>
        <p:sp>
          <p:nvSpPr>
            <p:cNvPr id="180241" name="Oval 17"/>
            <p:cNvSpPr>
              <a:spLocks noChangeArrowheads="1"/>
            </p:cNvSpPr>
            <p:nvPr/>
          </p:nvSpPr>
          <p:spPr bwMode="auto">
            <a:xfrm>
              <a:off x="4528" y="1909"/>
              <a:ext cx="91" cy="91"/>
            </a:xfrm>
            <a:prstGeom prst="ellipse">
              <a:avLst/>
            </a:prstGeom>
            <a:solidFill>
              <a:schemeClr val="tx1"/>
            </a:solidFill>
            <a:ln w="76200">
              <a:noFill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0242" name="Text Box 18"/>
            <p:cNvSpPr txBox="1">
              <a:spLocks noChangeArrowheads="1"/>
            </p:cNvSpPr>
            <p:nvPr/>
          </p:nvSpPr>
          <p:spPr bwMode="auto">
            <a:xfrm>
              <a:off x="4643" y="1703"/>
              <a:ext cx="234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itchFamily="34" charset="0"/>
                  <a:cs typeface="Arial" pitchFamily="34" charset="0"/>
                </a:rPr>
                <a:t>O</a:t>
              </a:r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0243" name="Text Box 19"/>
          <p:cNvSpPr txBox="1">
            <a:spLocks noChangeArrowheads="1"/>
          </p:cNvSpPr>
          <p:nvPr/>
        </p:nvSpPr>
        <p:spPr bwMode="auto">
          <a:xfrm>
            <a:off x="2694942" y="2563179"/>
            <a:ext cx="58439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Т</a:t>
            </a:r>
          </a:p>
        </p:txBody>
      </p:sp>
      <p:sp>
        <p:nvSpPr>
          <p:cNvPr id="180244" name="Freeform 20"/>
          <p:cNvSpPr>
            <a:spLocks/>
          </p:cNvSpPr>
          <p:nvPr/>
        </p:nvSpPr>
        <p:spPr bwMode="auto">
          <a:xfrm>
            <a:off x="3878581" y="1884046"/>
            <a:ext cx="1747520" cy="1691640"/>
          </a:xfrm>
          <a:custGeom>
            <a:avLst/>
            <a:gdLst>
              <a:gd name="T0" fmla="*/ 688 w 688"/>
              <a:gd name="T1" fmla="*/ 0 h 888"/>
              <a:gd name="T2" fmla="*/ 0 w 688"/>
              <a:gd name="T3" fmla="*/ 888 h 88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88" h="888">
                <a:moveTo>
                  <a:pt x="688" y="0"/>
                </a:moveTo>
                <a:lnTo>
                  <a:pt x="0" y="888"/>
                </a:lnTo>
              </a:path>
            </a:pathLst>
          </a:custGeom>
          <a:noFill/>
          <a:ln w="762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45" name="Freeform 21"/>
          <p:cNvSpPr>
            <a:spLocks/>
          </p:cNvSpPr>
          <p:nvPr/>
        </p:nvSpPr>
        <p:spPr bwMode="auto">
          <a:xfrm>
            <a:off x="3850640" y="6156960"/>
            <a:ext cx="345440" cy="259080"/>
          </a:xfrm>
          <a:custGeom>
            <a:avLst/>
            <a:gdLst>
              <a:gd name="T0" fmla="*/ 0 w 136"/>
              <a:gd name="T1" fmla="*/ 0 h 136"/>
              <a:gd name="T2" fmla="*/ 136 w 136"/>
              <a:gd name="T3" fmla="*/ 0 h 136"/>
              <a:gd name="T4" fmla="*/ 136 w 136"/>
              <a:gd name="T5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6" h="136">
                <a:moveTo>
                  <a:pt x="0" y="0"/>
                </a:moveTo>
                <a:lnTo>
                  <a:pt x="136" y="0"/>
                </a:lnTo>
                <a:lnTo>
                  <a:pt x="136" y="136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46" name="Freeform 22"/>
          <p:cNvSpPr>
            <a:spLocks/>
          </p:cNvSpPr>
          <p:nvPr/>
        </p:nvSpPr>
        <p:spPr bwMode="auto">
          <a:xfrm>
            <a:off x="4541521" y="2920366"/>
            <a:ext cx="454661" cy="198120"/>
          </a:xfrm>
          <a:custGeom>
            <a:avLst/>
            <a:gdLst>
              <a:gd name="T0" fmla="*/ 0 w 179"/>
              <a:gd name="T1" fmla="*/ 21 h 104"/>
              <a:gd name="T2" fmla="*/ 115 w 179"/>
              <a:gd name="T3" fmla="*/ 104 h 104"/>
              <a:gd name="T4" fmla="*/ 179 w 179"/>
              <a:gd name="T5" fmla="*/ 0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9" h="104">
                <a:moveTo>
                  <a:pt x="0" y="21"/>
                </a:moveTo>
                <a:lnTo>
                  <a:pt x="115" y="104"/>
                </a:lnTo>
                <a:lnTo>
                  <a:pt x="179" y="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47" name="Freeform 23"/>
          <p:cNvSpPr>
            <a:spLocks/>
          </p:cNvSpPr>
          <p:nvPr/>
        </p:nvSpPr>
        <p:spPr bwMode="auto">
          <a:xfrm>
            <a:off x="2517141" y="3148966"/>
            <a:ext cx="365760" cy="365760"/>
          </a:xfrm>
          <a:custGeom>
            <a:avLst/>
            <a:gdLst>
              <a:gd name="T0" fmla="*/ 64 w 144"/>
              <a:gd name="T1" fmla="*/ 0 h 192"/>
              <a:gd name="T2" fmla="*/ 0 w 144"/>
              <a:gd name="T3" fmla="*/ 120 h 192"/>
              <a:gd name="T4" fmla="*/ 144 w 14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4" h="192">
                <a:moveTo>
                  <a:pt x="64" y="0"/>
                </a:moveTo>
                <a:lnTo>
                  <a:pt x="0" y="120"/>
                </a:lnTo>
                <a:lnTo>
                  <a:pt x="144" y="192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48" name="Text Box 24"/>
          <p:cNvSpPr txBox="1">
            <a:spLocks noChangeArrowheads="1"/>
          </p:cNvSpPr>
          <p:nvPr/>
        </p:nvSpPr>
        <p:spPr bwMode="auto">
          <a:xfrm>
            <a:off x="518161" y="6880861"/>
            <a:ext cx="12435839" cy="102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Высоты </a:t>
            </a:r>
            <a:r>
              <a:rPr lang="ru-RU" sz="2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тупоугольного треугольника </a:t>
            </a:r>
            <a:r>
              <a:rPr lang="ru-RU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пересекаются в точке </a:t>
            </a:r>
            <a:r>
              <a:rPr lang="ru-RU" sz="2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ru-RU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которая лежит во внешней области </a:t>
            </a:r>
            <a:r>
              <a:rPr lang="ru-RU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</a:t>
            </a:r>
            <a:endParaRPr lang="ru-RU" sz="2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249" name="Text Box 25"/>
          <p:cNvSpPr txBox="1">
            <a:spLocks noChangeArrowheads="1"/>
          </p:cNvSpPr>
          <p:nvPr/>
        </p:nvSpPr>
        <p:spPr bwMode="auto">
          <a:xfrm>
            <a:off x="296165" y="176906"/>
            <a:ext cx="13827760" cy="1470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Высоты </a:t>
            </a:r>
            <a:r>
              <a:rPr lang="ru-RU" sz="2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прямоугольного треугольника </a:t>
            </a:r>
            <a:r>
              <a:rPr lang="ru-RU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пересекаются в вершине </a:t>
            </a:r>
            <a:r>
              <a:rPr lang="ru-RU" sz="29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sz="2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Высоты </a:t>
            </a:r>
            <a:r>
              <a:rPr lang="ru-RU" sz="2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остроугольного треугольника </a:t>
            </a:r>
            <a:r>
              <a:rPr lang="ru-RU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пересекаются в точке </a:t>
            </a:r>
            <a:r>
              <a:rPr lang="ru-RU" sz="2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ru-RU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которая лежит во внутренней области </a:t>
            </a:r>
            <a:r>
              <a:rPr lang="ru-RU" sz="2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     </a:t>
            </a:r>
            <a:endParaRPr lang="ru-RU" sz="2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0250" name="AutoShape 26"/>
          <p:cNvSpPr>
            <a:spLocks noChangeArrowheads="1"/>
          </p:cNvSpPr>
          <p:nvPr/>
        </p:nvSpPr>
        <p:spPr bwMode="auto">
          <a:xfrm>
            <a:off x="10101582" y="3548544"/>
            <a:ext cx="4147819" cy="2333626"/>
          </a:xfrm>
          <a:prstGeom prst="triangle">
            <a:avLst>
              <a:gd name="adj" fmla="val 31417"/>
            </a:avLst>
          </a:prstGeom>
          <a:gradFill rotWithShape="1">
            <a:gsLst>
              <a:gs pos="0">
                <a:schemeClr val="bg1"/>
              </a:gs>
              <a:gs pos="100000">
                <a:srgbClr val="FFCC00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51" name="AutoShape 27"/>
          <p:cNvSpPr>
            <a:spLocks noChangeArrowheads="1"/>
          </p:cNvSpPr>
          <p:nvPr/>
        </p:nvSpPr>
        <p:spPr bwMode="auto">
          <a:xfrm>
            <a:off x="7280730" y="1538282"/>
            <a:ext cx="3916680" cy="1903096"/>
          </a:xfrm>
          <a:prstGeom prst="rtTriangle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0252" name="Group 28"/>
          <p:cNvGrpSpPr>
            <a:grpSpLocks/>
          </p:cNvGrpSpPr>
          <p:nvPr/>
        </p:nvGrpSpPr>
        <p:grpSpPr bwMode="auto">
          <a:xfrm>
            <a:off x="7280729" y="3180392"/>
            <a:ext cx="345440" cy="259080"/>
            <a:chOff x="2789" y="1888"/>
            <a:chExt cx="136" cy="136"/>
          </a:xfrm>
        </p:grpSpPr>
        <p:sp>
          <p:nvSpPr>
            <p:cNvPr id="180253" name="Line 29"/>
            <p:cNvSpPr>
              <a:spLocks noChangeShapeType="1"/>
            </p:cNvSpPr>
            <p:nvPr/>
          </p:nvSpPr>
          <p:spPr bwMode="auto">
            <a:xfrm>
              <a:off x="2789" y="1888"/>
              <a:ext cx="136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0254" name="Freeform 30"/>
            <p:cNvSpPr>
              <a:spLocks/>
            </p:cNvSpPr>
            <p:nvPr/>
          </p:nvSpPr>
          <p:spPr bwMode="auto">
            <a:xfrm>
              <a:off x="2919" y="1888"/>
              <a:ext cx="6" cy="136"/>
            </a:xfrm>
            <a:custGeom>
              <a:avLst/>
              <a:gdLst>
                <a:gd name="T0" fmla="*/ 6 w 6"/>
                <a:gd name="T1" fmla="*/ 0 h 136"/>
                <a:gd name="T2" fmla="*/ 0 w 6"/>
                <a:gd name="T3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" h="136">
                  <a:moveTo>
                    <a:pt x="6" y="0"/>
                  </a:moveTo>
                  <a:lnTo>
                    <a:pt x="0" y="136"/>
                  </a:lnTo>
                </a:path>
              </a:pathLst>
            </a:custGeom>
            <a:noFill/>
            <a:ln w="76200">
              <a:solidFill>
                <a:srgbClr val="0000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0255" name="Freeform 31"/>
          <p:cNvSpPr>
            <a:spLocks/>
          </p:cNvSpPr>
          <p:nvPr/>
        </p:nvSpPr>
        <p:spPr bwMode="auto">
          <a:xfrm>
            <a:off x="7280730" y="2111688"/>
            <a:ext cx="1191259" cy="1327784"/>
          </a:xfrm>
          <a:custGeom>
            <a:avLst/>
            <a:gdLst>
              <a:gd name="T0" fmla="*/ 0 w 469"/>
              <a:gd name="T1" fmla="*/ 697 h 697"/>
              <a:gd name="T2" fmla="*/ 469 w 469"/>
              <a:gd name="T3" fmla="*/ 0 h 69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69" h="697">
                <a:moveTo>
                  <a:pt x="0" y="697"/>
                </a:moveTo>
                <a:lnTo>
                  <a:pt x="469" y="0"/>
                </a:lnTo>
              </a:path>
            </a:pathLst>
          </a:custGeom>
          <a:noFill/>
          <a:ln w="762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56" name="Freeform 32"/>
          <p:cNvSpPr>
            <a:spLocks/>
          </p:cNvSpPr>
          <p:nvPr/>
        </p:nvSpPr>
        <p:spPr bwMode="auto">
          <a:xfrm>
            <a:off x="7293428" y="3429948"/>
            <a:ext cx="3881120" cy="15240"/>
          </a:xfrm>
          <a:custGeom>
            <a:avLst/>
            <a:gdLst>
              <a:gd name="T0" fmla="*/ 0 w 1528"/>
              <a:gd name="T1" fmla="*/ 8 h 8"/>
              <a:gd name="T2" fmla="*/ 1528 w 1528"/>
              <a:gd name="T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28" h="8">
                <a:moveTo>
                  <a:pt x="0" y="8"/>
                </a:moveTo>
                <a:lnTo>
                  <a:pt x="1528" y="0"/>
                </a:ln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57" name="Freeform 33"/>
          <p:cNvSpPr>
            <a:spLocks/>
          </p:cNvSpPr>
          <p:nvPr/>
        </p:nvSpPr>
        <p:spPr bwMode="auto">
          <a:xfrm>
            <a:off x="7293428" y="1540188"/>
            <a:ext cx="2541" cy="1905000"/>
          </a:xfrm>
          <a:custGeom>
            <a:avLst/>
            <a:gdLst>
              <a:gd name="T0" fmla="*/ 0 w 1"/>
              <a:gd name="T1" fmla="*/ 1000 h 1000"/>
              <a:gd name="T2" fmla="*/ 0 w 1"/>
              <a:gd name="T3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000">
                <a:moveTo>
                  <a:pt x="0" y="1000"/>
                </a:moveTo>
                <a:lnTo>
                  <a:pt x="0" y="0"/>
                </a:ln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58" name="Freeform 34"/>
          <p:cNvSpPr>
            <a:spLocks/>
          </p:cNvSpPr>
          <p:nvPr/>
        </p:nvSpPr>
        <p:spPr bwMode="auto">
          <a:xfrm>
            <a:off x="8317050" y="2218368"/>
            <a:ext cx="347979" cy="121920"/>
          </a:xfrm>
          <a:custGeom>
            <a:avLst/>
            <a:gdLst>
              <a:gd name="T0" fmla="*/ 0 w 137"/>
              <a:gd name="T1" fmla="*/ 6 h 64"/>
              <a:gd name="T2" fmla="*/ 93 w 137"/>
              <a:gd name="T3" fmla="*/ 64 h 64"/>
              <a:gd name="T4" fmla="*/ 137 w 137"/>
              <a:gd name="T5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7" h="64">
                <a:moveTo>
                  <a:pt x="0" y="6"/>
                </a:moveTo>
                <a:lnTo>
                  <a:pt x="93" y="64"/>
                </a:lnTo>
                <a:lnTo>
                  <a:pt x="137" y="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59" name="Freeform 35"/>
          <p:cNvSpPr>
            <a:spLocks/>
          </p:cNvSpPr>
          <p:nvPr/>
        </p:nvSpPr>
        <p:spPr bwMode="auto">
          <a:xfrm>
            <a:off x="11414760" y="3565690"/>
            <a:ext cx="81280" cy="2316480"/>
          </a:xfrm>
          <a:custGeom>
            <a:avLst/>
            <a:gdLst>
              <a:gd name="T0" fmla="*/ 32 w 32"/>
              <a:gd name="T1" fmla="*/ 1216 h 1216"/>
              <a:gd name="T2" fmla="*/ 0 w 32"/>
              <a:gd name="T3" fmla="*/ 0 h 12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2" h="1216">
                <a:moveTo>
                  <a:pt x="32" y="1216"/>
                </a:moveTo>
                <a:lnTo>
                  <a:pt x="0" y="0"/>
                </a:ln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60" name="Freeform 36"/>
          <p:cNvSpPr>
            <a:spLocks/>
          </p:cNvSpPr>
          <p:nvPr/>
        </p:nvSpPr>
        <p:spPr bwMode="auto">
          <a:xfrm>
            <a:off x="10713720" y="4769650"/>
            <a:ext cx="3505200" cy="1120140"/>
          </a:xfrm>
          <a:custGeom>
            <a:avLst/>
            <a:gdLst>
              <a:gd name="T0" fmla="*/ 0 w 1380"/>
              <a:gd name="T1" fmla="*/ 0 h 588"/>
              <a:gd name="T2" fmla="*/ 1380 w 1380"/>
              <a:gd name="T3" fmla="*/ 588 h 58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380" h="588">
                <a:moveTo>
                  <a:pt x="0" y="0"/>
                </a:moveTo>
                <a:lnTo>
                  <a:pt x="1380" y="588"/>
                </a:lnTo>
              </a:path>
            </a:pathLst>
          </a:custGeom>
          <a:noFill/>
          <a:ln w="762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61" name="Freeform 37"/>
          <p:cNvSpPr>
            <a:spLocks/>
          </p:cNvSpPr>
          <p:nvPr/>
        </p:nvSpPr>
        <p:spPr bwMode="auto">
          <a:xfrm>
            <a:off x="10114280" y="4411510"/>
            <a:ext cx="2336800" cy="1447800"/>
          </a:xfrm>
          <a:custGeom>
            <a:avLst/>
            <a:gdLst>
              <a:gd name="T0" fmla="*/ 0 w 920"/>
              <a:gd name="T1" fmla="*/ 760 h 760"/>
              <a:gd name="T2" fmla="*/ 920 w 920"/>
              <a:gd name="T3" fmla="*/ 0 h 7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20" h="760">
                <a:moveTo>
                  <a:pt x="0" y="760"/>
                </a:moveTo>
                <a:lnTo>
                  <a:pt x="920" y="0"/>
                </a:lnTo>
              </a:path>
            </a:pathLst>
          </a:custGeom>
          <a:noFill/>
          <a:ln w="76200" cap="flat" cmpd="sng">
            <a:solidFill>
              <a:srgbClr val="0099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62" name="Freeform 38"/>
          <p:cNvSpPr>
            <a:spLocks/>
          </p:cNvSpPr>
          <p:nvPr/>
        </p:nvSpPr>
        <p:spPr bwMode="auto">
          <a:xfrm>
            <a:off x="11475721" y="5706910"/>
            <a:ext cx="238760" cy="173354"/>
          </a:xfrm>
          <a:custGeom>
            <a:avLst/>
            <a:gdLst>
              <a:gd name="T0" fmla="*/ 0 w 94"/>
              <a:gd name="T1" fmla="*/ 0 h 91"/>
              <a:gd name="T2" fmla="*/ 94 w 94"/>
              <a:gd name="T3" fmla="*/ 1 h 91"/>
              <a:gd name="T4" fmla="*/ 94 w 94"/>
              <a:gd name="T5" fmla="*/ 91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4" h="91">
                <a:moveTo>
                  <a:pt x="0" y="0"/>
                </a:moveTo>
                <a:lnTo>
                  <a:pt x="94" y="1"/>
                </a:lnTo>
                <a:lnTo>
                  <a:pt x="94" y="91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63" name="Freeform 39"/>
          <p:cNvSpPr>
            <a:spLocks/>
          </p:cNvSpPr>
          <p:nvPr/>
        </p:nvSpPr>
        <p:spPr bwMode="auto">
          <a:xfrm>
            <a:off x="12291061" y="4499140"/>
            <a:ext cx="312419" cy="133350"/>
          </a:xfrm>
          <a:custGeom>
            <a:avLst/>
            <a:gdLst>
              <a:gd name="T0" fmla="*/ 0 w 123"/>
              <a:gd name="T1" fmla="*/ 0 h 70"/>
              <a:gd name="T2" fmla="*/ 59 w 123"/>
              <a:gd name="T3" fmla="*/ 70 h 70"/>
              <a:gd name="T4" fmla="*/ 123 w 123"/>
              <a:gd name="T5" fmla="*/ 14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3" h="70">
                <a:moveTo>
                  <a:pt x="0" y="0"/>
                </a:moveTo>
                <a:lnTo>
                  <a:pt x="59" y="70"/>
                </a:lnTo>
                <a:lnTo>
                  <a:pt x="123" y="14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0264" name="Freeform 40"/>
          <p:cNvSpPr>
            <a:spLocks/>
          </p:cNvSpPr>
          <p:nvPr/>
        </p:nvSpPr>
        <p:spPr bwMode="auto">
          <a:xfrm>
            <a:off x="10652760" y="4822990"/>
            <a:ext cx="213360" cy="106680"/>
          </a:xfrm>
          <a:custGeom>
            <a:avLst/>
            <a:gdLst>
              <a:gd name="T0" fmla="*/ 0 w 84"/>
              <a:gd name="T1" fmla="*/ 28 h 56"/>
              <a:gd name="T2" fmla="*/ 68 w 84"/>
              <a:gd name="T3" fmla="*/ 56 h 56"/>
              <a:gd name="T4" fmla="*/ 55 w 84"/>
              <a:gd name="T5" fmla="*/ 56 h 56"/>
              <a:gd name="T6" fmla="*/ 84 w 84"/>
              <a:gd name="T7" fmla="*/ 0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4" h="56">
                <a:moveTo>
                  <a:pt x="0" y="28"/>
                </a:moveTo>
                <a:cubicBezTo>
                  <a:pt x="15" y="38"/>
                  <a:pt x="59" y="51"/>
                  <a:pt x="68" y="56"/>
                </a:cubicBezTo>
                <a:lnTo>
                  <a:pt x="55" y="56"/>
                </a:lnTo>
                <a:lnTo>
                  <a:pt x="84" y="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0265" name="Group 41"/>
          <p:cNvGrpSpPr>
            <a:grpSpLocks/>
          </p:cNvGrpSpPr>
          <p:nvPr/>
        </p:nvGrpSpPr>
        <p:grpSpPr bwMode="auto">
          <a:xfrm>
            <a:off x="11369040" y="4352456"/>
            <a:ext cx="739140" cy="750569"/>
            <a:chOff x="3515" y="1857"/>
            <a:chExt cx="291" cy="394"/>
          </a:xfrm>
        </p:grpSpPr>
        <p:sp>
          <p:nvSpPr>
            <p:cNvPr id="180266" name="Oval 42"/>
            <p:cNvSpPr>
              <a:spLocks noChangeArrowheads="1"/>
            </p:cNvSpPr>
            <p:nvPr/>
          </p:nvSpPr>
          <p:spPr bwMode="auto">
            <a:xfrm>
              <a:off x="3515" y="2160"/>
              <a:ext cx="91" cy="91"/>
            </a:xfrm>
            <a:prstGeom prst="ellipse">
              <a:avLst/>
            </a:prstGeom>
            <a:solidFill>
              <a:schemeClr val="tx1"/>
            </a:solidFill>
            <a:ln w="76200">
              <a:noFill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0267" name="Text Box 43"/>
            <p:cNvSpPr txBox="1">
              <a:spLocks noChangeArrowheads="1"/>
            </p:cNvSpPr>
            <p:nvPr/>
          </p:nvSpPr>
          <p:spPr bwMode="auto">
            <a:xfrm>
              <a:off x="3572" y="1857"/>
              <a:ext cx="234" cy="38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itchFamily="34" charset="0"/>
                  <a:cs typeface="Arial" pitchFamily="34" charset="0"/>
                </a:rPr>
                <a:t>O</a:t>
              </a:r>
              <a:endParaRPr lang="ru-RU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0268" name="Text Box 44"/>
          <p:cNvSpPr txBox="1">
            <a:spLocks noChangeArrowheads="1"/>
          </p:cNvSpPr>
          <p:nvPr/>
        </p:nvSpPr>
        <p:spPr bwMode="auto">
          <a:xfrm>
            <a:off x="10966268" y="3007038"/>
            <a:ext cx="533100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80269" name="Text Box 45"/>
          <p:cNvSpPr txBox="1">
            <a:spLocks noChangeArrowheads="1"/>
          </p:cNvSpPr>
          <p:nvPr/>
        </p:nvSpPr>
        <p:spPr bwMode="auto">
          <a:xfrm>
            <a:off x="6818450" y="1366833"/>
            <a:ext cx="533100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80270" name="Text Box 46"/>
          <p:cNvSpPr txBox="1">
            <a:spLocks noChangeArrowheads="1"/>
          </p:cNvSpPr>
          <p:nvPr/>
        </p:nvSpPr>
        <p:spPr bwMode="auto">
          <a:xfrm>
            <a:off x="7278006" y="3404116"/>
            <a:ext cx="533100" cy="5781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80271" name="Oval 47"/>
          <p:cNvSpPr>
            <a:spLocks noChangeArrowheads="1"/>
          </p:cNvSpPr>
          <p:nvPr/>
        </p:nvSpPr>
        <p:spPr bwMode="auto">
          <a:xfrm>
            <a:off x="7163889" y="3353748"/>
            <a:ext cx="231139" cy="17145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231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8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18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8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8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18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180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18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8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18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8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2000"/>
                                        <p:tgtEl>
                                          <p:spTgt spid="18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8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02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000"/>
                                        <p:tgtEl>
                                          <p:spTgt spid="18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2000"/>
                                        <p:tgtEl>
                                          <p:spTgt spid="180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8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80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2000"/>
                                        <p:tgtEl>
                                          <p:spTgt spid="18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2000"/>
                                        <p:tgtEl>
                                          <p:spTgt spid="180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8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1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02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2000"/>
                                        <p:tgtEl>
                                          <p:spTgt spid="18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2000"/>
                                        <p:tgtEl>
                                          <p:spTgt spid="180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18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8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2000"/>
                                        <p:tgtEl>
                                          <p:spTgt spid="180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15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31" grpId="0" animBg="1"/>
      <p:bldP spid="180232" grpId="0" animBg="1"/>
      <p:bldP spid="180233" grpId="0" animBg="1"/>
      <p:bldP spid="180234" grpId="0" animBg="1"/>
      <p:bldP spid="180238" grpId="0"/>
      <p:bldP spid="180239" grpId="0"/>
      <p:bldP spid="180243" grpId="0"/>
      <p:bldP spid="180244" grpId="0" animBg="1"/>
      <p:bldP spid="180245" grpId="0" animBg="1"/>
      <p:bldP spid="180246" grpId="0" animBg="1"/>
      <p:bldP spid="180247" grpId="0" animBg="1"/>
      <p:bldP spid="180248" grpId="0"/>
      <p:bldP spid="180255" grpId="0" animBg="1"/>
      <p:bldP spid="180256" grpId="0" animBg="1"/>
      <p:bldP spid="180257" grpId="0" animBg="1"/>
      <p:bldP spid="180258" grpId="0" animBg="1"/>
      <p:bldP spid="180259" grpId="0" animBg="1"/>
      <p:bldP spid="180260" grpId="0" animBg="1"/>
      <p:bldP spid="180261" grpId="0" animBg="1"/>
      <p:bldP spid="180262" grpId="0" animBg="1"/>
      <p:bldP spid="180263" grpId="0" animBg="1"/>
      <p:bldP spid="180264" grpId="0" animBg="1"/>
      <p:bldP spid="18027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>
            <a:off x="7886701" y="1371600"/>
            <a:ext cx="2993751" cy="3086100"/>
          </a:xfrm>
          <a:prstGeom prst="rtTriangle">
            <a:avLst/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2731304" y="1371600"/>
            <a:ext cx="5155397" cy="3086100"/>
          </a:xfrm>
          <a:prstGeom prst="triangle">
            <a:avLst>
              <a:gd name="adj" fmla="val 100000"/>
            </a:avLst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886701" y="4200526"/>
            <a:ext cx="342899" cy="257174"/>
          </a:xfrm>
          <a:prstGeom prst="rect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6" name="Прямая соединительная линия 5"/>
          <p:cNvCxnSpPr>
            <a:stCxn id="3" idx="0"/>
          </p:cNvCxnSpPr>
          <p:nvPr/>
        </p:nvCxnSpPr>
        <p:spPr>
          <a:xfrm flipH="1">
            <a:off x="6743702" y="1371600"/>
            <a:ext cx="1142999" cy="30861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281145" y="4238992"/>
            <a:ext cx="0" cy="43741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9065994" y="4329113"/>
            <a:ext cx="0" cy="43995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3" idx="0"/>
          </p:cNvCxnSpPr>
          <p:nvPr/>
        </p:nvCxnSpPr>
        <p:spPr>
          <a:xfrm flipH="1">
            <a:off x="7315200" y="1371600"/>
            <a:ext cx="571501" cy="3086100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7315617">
            <a:off x="7673852" y="1221399"/>
            <a:ext cx="685800" cy="914400"/>
          </a:xfrm>
          <a:prstGeom prst="arc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Дуга 17"/>
          <p:cNvSpPr/>
          <p:nvPr/>
        </p:nvSpPr>
        <p:spPr>
          <a:xfrm rot="10009728">
            <a:off x="7233919" y="1356953"/>
            <a:ext cx="914400" cy="685800"/>
          </a:xfrm>
          <a:prstGeom prst="arc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8" tIns="65309" rIns="130618" bIns="65309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347" name="TextBox 18"/>
          <p:cNvSpPr txBox="1">
            <a:spLocks noChangeArrowheads="1"/>
          </p:cNvSpPr>
          <p:nvPr/>
        </p:nvSpPr>
        <p:spPr bwMode="auto">
          <a:xfrm>
            <a:off x="7658102" y="685801"/>
            <a:ext cx="1028699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В</a:t>
            </a:r>
          </a:p>
        </p:txBody>
      </p:sp>
      <p:sp>
        <p:nvSpPr>
          <p:cNvPr id="14348" name="TextBox 19"/>
          <p:cNvSpPr txBox="1">
            <a:spLocks noChangeArrowheads="1"/>
          </p:cNvSpPr>
          <p:nvPr/>
        </p:nvSpPr>
        <p:spPr bwMode="auto">
          <a:xfrm>
            <a:off x="10947187" y="4060608"/>
            <a:ext cx="685800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С</a:t>
            </a:r>
          </a:p>
        </p:txBody>
      </p:sp>
      <p:sp>
        <p:nvSpPr>
          <p:cNvPr id="14349" name="TextBox 20"/>
          <p:cNvSpPr txBox="1">
            <a:spLocks noChangeArrowheads="1"/>
          </p:cNvSpPr>
          <p:nvPr/>
        </p:nvSpPr>
        <p:spPr bwMode="auto">
          <a:xfrm>
            <a:off x="1924903" y="4074475"/>
            <a:ext cx="800101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А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658101" y="4457701"/>
            <a:ext cx="914400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4000" b="1"/>
              <a:t>Н</a:t>
            </a: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5143501" y="6123124"/>
            <a:ext cx="7054942" cy="762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ВК – биссектриса</a:t>
            </a:r>
            <a:r>
              <a:rPr lang="el-GR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Δ</a:t>
            </a:r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АВС </a:t>
            </a: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5274845" y="5293648"/>
            <a:ext cx="5631475" cy="762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ВМ – медиана </a:t>
            </a:r>
            <a:r>
              <a:rPr lang="el-G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Δ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АВС</a:t>
            </a:r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5085457" y="7073093"/>
            <a:ext cx="5769333" cy="762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18" tIns="65309" rIns="130618" bIns="65309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  ВН – высота </a:t>
            </a:r>
            <a:r>
              <a:rPr lang="el-GR" b="1" dirty="0">
                <a:latin typeface="Arial" pitchFamily="34" charset="0"/>
                <a:cs typeface="Arial" pitchFamily="34" charset="0"/>
              </a:rPr>
              <a:t>Δ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АВС</a:t>
            </a:r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6172200" y="4457701"/>
            <a:ext cx="1485901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/>
          <a:p>
            <a:r>
              <a:rPr lang="ru-RU" sz="4000" b="1"/>
              <a:t>М</a:t>
            </a:r>
            <a:endParaRPr lang="ru-RU" sz="4000"/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6972302" y="4457701"/>
            <a:ext cx="685800" cy="74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18" tIns="65309" rIns="130618" bIns="65309">
            <a:spAutoFit/>
          </a:bodyPr>
          <a:lstStyle/>
          <a:p>
            <a:r>
              <a:rPr lang="ru-RU" sz="4000" b="1"/>
              <a:t>К </a:t>
            </a:r>
            <a:endParaRPr lang="ru-RU" sz="4000"/>
          </a:p>
        </p:txBody>
      </p:sp>
      <p:pic>
        <p:nvPicPr>
          <p:cNvPr id="29" name="Picture 4" descr="msoACE8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1" y="5532121"/>
            <a:ext cx="2628899" cy="2434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7886701" y="1479983"/>
            <a:ext cx="0" cy="299158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242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10111</TotalTime>
  <Words>441</Words>
  <Application>Microsoft Office PowerPoint</Application>
  <PresentationFormat>Произвольный</PresentationFormat>
  <Paragraphs>144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Office Theme</vt:lpstr>
      <vt:lpstr>Формула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685</cp:revision>
  <dcterms:created xsi:type="dcterms:W3CDTF">2020-04-09T07:32:19Z</dcterms:created>
  <dcterms:modified xsi:type="dcterms:W3CDTF">2021-02-18T17:30:10Z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