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459" r:id="rId2"/>
    <p:sldId id="405" r:id="rId3"/>
    <p:sldId id="524" r:id="rId4"/>
    <p:sldId id="525" r:id="rId5"/>
    <p:sldId id="534" r:id="rId6"/>
    <p:sldId id="526" r:id="rId7"/>
    <p:sldId id="527" r:id="rId8"/>
    <p:sldId id="530" r:id="rId9"/>
    <p:sldId id="529" r:id="rId10"/>
    <p:sldId id="532" r:id="rId11"/>
    <p:sldId id="531" r:id="rId12"/>
    <p:sldId id="533" r:id="rId13"/>
    <p:sldId id="535" r:id="rId14"/>
    <p:sldId id="521" r:id="rId15"/>
    <p:sldId id="536" r:id="rId16"/>
    <p:sldId id="537" r:id="rId17"/>
    <p:sldId id="538" r:id="rId18"/>
    <p:sldId id="404" r:id="rId19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459"/>
            <p14:sldId id="405"/>
            <p14:sldId id="524"/>
            <p14:sldId id="525"/>
            <p14:sldId id="534"/>
            <p14:sldId id="526"/>
            <p14:sldId id="527"/>
            <p14:sldId id="530"/>
            <p14:sldId id="529"/>
            <p14:sldId id="532"/>
            <p14:sldId id="531"/>
            <p14:sldId id="533"/>
            <p14:sldId id="535"/>
            <p14:sldId id="521"/>
            <p14:sldId id="536"/>
            <p14:sldId id="537"/>
            <p14:sldId id="538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E29AD3"/>
    <a:srgbClr val="B1EB21"/>
    <a:srgbClr val="CCFFFF"/>
    <a:srgbClr val="1A0A5E"/>
    <a:srgbClr val="65F913"/>
    <a:srgbClr val="FFFFCC"/>
    <a:srgbClr val="FF99FF"/>
    <a:srgbClr val="FF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4600" autoAdjust="0"/>
  </p:normalViewPr>
  <p:slideViewPr>
    <p:cSldViewPr>
      <p:cViewPr>
        <p:scale>
          <a:sx n="50" d="100"/>
          <a:sy n="50" d="100"/>
        </p:scale>
        <p:origin x="-564" y="-144"/>
      </p:cViewPr>
      <p:guideLst>
        <p:guide orient="horz" pos="1330"/>
        <p:guide orient="horz" pos="7304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700">
                <a:solidFill>
                  <a:schemeClr val="tx1"/>
                </a:solidFill>
                <a:latin typeface="Arial" charset="0"/>
              </a:defRPr>
            </a:lvl1pPr>
            <a:lvl2pPr marL="418281" indent="-160877">
              <a:defRPr sz="700">
                <a:solidFill>
                  <a:schemeClr val="tx1"/>
                </a:solidFill>
                <a:latin typeface="Arial" charset="0"/>
              </a:defRPr>
            </a:lvl2pPr>
            <a:lvl3pPr marL="643509" indent="-128702">
              <a:defRPr sz="700">
                <a:solidFill>
                  <a:schemeClr val="tx1"/>
                </a:solidFill>
                <a:latin typeface="Arial" charset="0"/>
              </a:defRPr>
            </a:lvl3pPr>
            <a:lvl4pPr marL="900913" indent="-128702">
              <a:defRPr sz="700">
                <a:solidFill>
                  <a:schemeClr val="tx1"/>
                </a:solidFill>
                <a:latin typeface="Arial" charset="0"/>
              </a:defRPr>
            </a:lvl4pPr>
            <a:lvl5pPr marL="1158316" indent="-128702">
              <a:defRPr sz="700">
                <a:solidFill>
                  <a:schemeClr val="tx1"/>
                </a:solidFill>
                <a:latin typeface="Arial" charset="0"/>
              </a:defRPr>
            </a:lvl5pPr>
            <a:lvl6pPr marL="1415720" indent="-128702" eaLnBrk="0" fontAlgn="base" hangingPunct="0">
              <a:spcBef>
                <a:spcPct val="3000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</a:defRPr>
            </a:lvl6pPr>
            <a:lvl7pPr marL="1673123" indent="-128702" eaLnBrk="0" fontAlgn="base" hangingPunct="0">
              <a:spcBef>
                <a:spcPct val="3000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</a:defRPr>
            </a:lvl7pPr>
            <a:lvl8pPr marL="1930527" indent="-128702" eaLnBrk="0" fontAlgn="base" hangingPunct="0">
              <a:spcBef>
                <a:spcPct val="3000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</a:defRPr>
            </a:lvl8pPr>
            <a:lvl9pPr marL="2187931" indent="-128702" eaLnBrk="0" fontAlgn="base" hangingPunct="0">
              <a:spcBef>
                <a:spcPct val="30000"/>
              </a:spcBef>
              <a:spcAft>
                <a:spcPct val="0"/>
              </a:spcAft>
              <a:defRPr sz="7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9C9144AB-E575-4CDE-8BE2-58113B45A7D4}" type="slidenum">
              <a:rPr lang="ru-RU" altLang="ru-RU" smtClean="0"/>
              <a:pPr/>
              <a:t>3</a:t>
            </a:fld>
            <a:endParaRPr lang="ru-RU" altLang="ru-RU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>
            <a:extLst>
              <a:ext uri="{FF2B5EF4-FFF2-40B4-BE49-F238E27FC236}">
                <a16:creationId xmlns="" xmlns:a16="http://schemas.microsoft.com/office/drawing/2014/main" id="{2B9DDC62-5F77-4EA1-9D18-D8587A370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C82F2-221D-4E50-B1C6-B805A6089BCE}" type="datetime1">
              <a:rPr lang="ru-RU" altLang="ru-RU"/>
              <a:pPr>
                <a:defRPr/>
              </a:pPr>
              <a:t>18.02.2021</a:t>
            </a:fld>
            <a:endParaRPr lang="ru-RU" altLang="ru-RU"/>
          </a:p>
        </p:txBody>
      </p:sp>
      <p:sp>
        <p:nvSpPr>
          <p:cNvPr id="3" name="Rectangle 66">
            <a:extLst>
              <a:ext uri="{FF2B5EF4-FFF2-40B4-BE49-F238E27FC236}">
                <a16:creationId xmlns="" xmlns:a16="http://schemas.microsoft.com/office/drawing/2014/main" id="{E7D7143A-C82E-4AD4-9A99-6FB9EFD009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7">
            <a:extLst>
              <a:ext uri="{FF2B5EF4-FFF2-40B4-BE49-F238E27FC236}">
                <a16:creationId xmlns="" xmlns:a16="http://schemas.microsoft.com/office/drawing/2014/main" id="{81E83171-0F9F-4A60-B359-DCD72D4E4E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4C2072-718E-4DBE-BAD6-8B12BA212E8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47028009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B0FB3-2D75-4E36-B244-4D22FDE2ED20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EE2C9-7A57-438B-8CA8-9A07CC36F3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958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0" r:id="rId7"/>
    <p:sldLayoutId id="2147483672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514600" y="2971800"/>
            <a:ext cx="8532320" cy="3600558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 algn="ctr">
              <a:lnSpc>
                <a:spcPts val="4558"/>
              </a:lnSpc>
              <a:spcBef>
                <a:spcPts val="257"/>
              </a:spcBef>
            </a:pPr>
            <a:endParaRPr lang="ru-RU" sz="60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42966">
              <a:spcBef>
                <a:spcPts val="257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42966">
              <a:spcBef>
                <a:spcPts val="257"/>
              </a:spcBef>
            </a:pPr>
            <a:r>
              <a:rPr lang="ru-RU" sz="6600" b="1" dirty="0" smtClean="0">
                <a:solidFill>
                  <a:srgbClr val="002060"/>
                </a:solidFill>
                <a:latin typeface="Arial"/>
                <a:cs typeface="Arial"/>
              </a:rPr>
              <a:t>Ломаная. </a:t>
            </a:r>
          </a:p>
          <a:p>
            <a:pPr marL="42966">
              <a:spcBef>
                <a:spcPts val="257"/>
              </a:spcBef>
            </a:pPr>
            <a:r>
              <a:rPr lang="ru-RU" sz="6600" b="1" dirty="0" smtClean="0">
                <a:solidFill>
                  <a:srgbClr val="002060"/>
                </a:solidFill>
                <a:latin typeface="Arial"/>
                <a:cs typeface="Arial"/>
              </a:rPr>
              <a:t>Многоугольник.</a:t>
            </a:r>
            <a:endParaRPr lang="ru-RU" sz="66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01" t="11792" r="13099" b="27408"/>
          <a:stretch/>
        </p:blipFill>
        <p:spPr bwMode="auto">
          <a:xfrm>
            <a:off x="9488448" y="3409177"/>
            <a:ext cx="4881869" cy="3372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19300" y="690030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83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>
            <a:spLocks noChangeArrowheads="1"/>
          </p:cNvSpPr>
          <p:nvPr/>
        </p:nvSpPr>
        <p:spPr bwMode="auto">
          <a:xfrm>
            <a:off x="1297942" y="2324101"/>
            <a:ext cx="3446779" cy="2228850"/>
          </a:xfrm>
          <a:prstGeom prst="triangle">
            <a:avLst>
              <a:gd name="adj" fmla="val 21349"/>
            </a:avLst>
          </a:prstGeom>
          <a:solidFill>
            <a:srgbClr val="FFFFCC"/>
          </a:solidFill>
          <a:ln w="38100" algn="ctr">
            <a:solidFill>
              <a:schemeClr val="tx2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 altLang="ru-RU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 rot="693496">
            <a:off x="5854701" y="2445069"/>
            <a:ext cx="3289299" cy="2146934"/>
          </a:xfrm>
          <a:prstGeom prst="rect">
            <a:avLst/>
          </a:prstGeom>
          <a:solidFill>
            <a:srgbClr val="FF99CC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 altLang="ru-RU"/>
          </a:p>
        </p:txBody>
      </p:sp>
      <p:sp>
        <p:nvSpPr>
          <p:cNvPr id="6" name="Правильный пятиугольник 5"/>
          <p:cNvSpPr>
            <a:spLocks noChangeArrowheads="1"/>
          </p:cNvSpPr>
          <p:nvPr/>
        </p:nvSpPr>
        <p:spPr bwMode="auto">
          <a:xfrm>
            <a:off x="10129522" y="2336687"/>
            <a:ext cx="3741421" cy="2838450"/>
          </a:xfrm>
          <a:prstGeom prst="pentagon">
            <a:avLst/>
          </a:prstGeom>
          <a:solidFill>
            <a:srgbClr val="99CCFF"/>
          </a:solidFill>
          <a:ln w="38100" algn="ctr">
            <a:solidFill>
              <a:schemeClr val="tx2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 altLang="ru-RU"/>
          </a:p>
        </p:txBody>
      </p:sp>
      <p:sp>
        <p:nvSpPr>
          <p:cNvPr id="7" name="Шестиугольник 6"/>
          <p:cNvSpPr>
            <a:spLocks noChangeArrowheads="1"/>
          </p:cNvSpPr>
          <p:nvPr/>
        </p:nvSpPr>
        <p:spPr bwMode="auto">
          <a:xfrm rot="656201">
            <a:off x="2232662" y="4903470"/>
            <a:ext cx="3329938" cy="2644140"/>
          </a:xfrm>
          <a:prstGeom prst="hexagon">
            <a:avLst>
              <a:gd name="adj" fmla="val 27764"/>
              <a:gd name="vf" fmla="val 115470"/>
            </a:avLst>
          </a:prstGeom>
          <a:solidFill>
            <a:srgbClr val="92D05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 altLang="ru-RU"/>
          </a:p>
        </p:txBody>
      </p:sp>
      <p:sp>
        <p:nvSpPr>
          <p:cNvPr id="8" name="Восьмиугольник 7"/>
          <p:cNvSpPr>
            <a:spLocks noChangeArrowheads="1"/>
          </p:cNvSpPr>
          <p:nvPr/>
        </p:nvSpPr>
        <p:spPr bwMode="auto">
          <a:xfrm rot="21221357">
            <a:off x="7772400" y="5257800"/>
            <a:ext cx="3289299" cy="2672714"/>
          </a:xfrm>
          <a:prstGeom prst="octagon">
            <a:avLst>
              <a:gd name="adj" fmla="val 37498"/>
            </a:avLst>
          </a:prstGeom>
          <a:solidFill>
            <a:schemeClr val="accent1"/>
          </a:solidFill>
          <a:ln w="38100" algn="ctr">
            <a:solidFill>
              <a:schemeClr val="tx2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 altLang="ru-RU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744223" y="124206"/>
            <a:ext cx="13126720" cy="1978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По числу вершин (сторон), многоугольник называется треугольником, четырёхугольником, шестиугольником, в общем случае </a:t>
            </a:r>
            <a:r>
              <a:rPr lang="uz-Latn-UZ" sz="4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4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-</a:t>
            </a:r>
            <a:r>
              <a:rPr lang="uz-Cyrl-UZ" sz="4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угольником</a:t>
            </a:r>
            <a:endParaRPr lang="ru-RU" sz="40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975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" name="Шестиугольник 2"/>
          <p:cNvSpPr/>
          <p:nvPr/>
        </p:nvSpPr>
        <p:spPr>
          <a:xfrm>
            <a:off x="4724400" y="1905000"/>
            <a:ext cx="7772400" cy="5495569"/>
          </a:xfrm>
          <a:prstGeom prst="hexagon">
            <a:avLst/>
          </a:prstGeom>
          <a:solidFill>
            <a:schemeClr val="accent1">
              <a:lumMod val="40000"/>
              <a:lumOff val="6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7086600" y="3200400"/>
            <a:ext cx="3314699" cy="1363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Внутренняя область</a:t>
            </a:r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1028700" y="2334232"/>
            <a:ext cx="3581400" cy="1547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Внешняя область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81000" y="469152"/>
            <a:ext cx="13563600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ногоугольник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делит плоскость на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две области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41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5124" grpId="0"/>
      <p:bldP spid="51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2"/>
          <p:cNvSpPr/>
          <p:nvPr/>
        </p:nvSpPr>
        <p:spPr>
          <a:xfrm>
            <a:off x="1143001" y="5915026"/>
            <a:ext cx="2057400" cy="1457324"/>
          </a:xfrm>
          <a:prstGeom prst="triangle">
            <a:avLst/>
          </a:prstGeom>
          <a:noFill/>
          <a:ln w="762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араллелограмм 4"/>
          <p:cNvSpPr/>
          <p:nvPr/>
        </p:nvSpPr>
        <p:spPr>
          <a:xfrm>
            <a:off x="4572000" y="5743576"/>
            <a:ext cx="2286000" cy="1714500"/>
          </a:xfrm>
          <a:prstGeom prst="parallelogram">
            <a:avLst/>
          </a:prstGeom>
          <a:noFill/>
          <a:ln w="762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авильный пятиугольник 6"/>
          <p:cNvSpPr/>
          <p:nvPr/>
        </p:nvSpPr>
        <p:spPr>
          <a:xfrm>
            <a:off x="6286501" y="3686176"/>
            <a:ext cx="3200400" cy="1628774"/>
          </a:xfrm>
          <a:prstGeom prst="pentagon">
            <a:avLst/>
          </a:prstGeom>
          <a:noFill/>
          <a:ln w="762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Шестиугольник 7"/>
          <p:cNvSpPr/>
          <p:nvPr/>
        </p:nvSpPr>
        <p:spPr>
          <a:xfrm>
            <a:off x="11772902" y="5229226"/>
            <a:ext cx="2057400" cy="2143124"/>
          </a:xfrm>
          <a:prstGeom prst="hexagon">
            <a:avLst/>
          </a:prstGeom>
          <a:noFill/>
          <a:ln w="762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Блок-схема: ручное управление 8"/>
          <p:cNvSpPr/>
          <p:nvPr/>
        </p:nvSpPr>
        <p:spPr>
          <a:xfrm>
            <a:off x="9029702" y="1800226"/>
            <a:ext cx="3429000" cy="1200150"/>
          </a:xfrm>
          <a:prstGeom prst="flowChartManualOperation">
            <a:avLst/>
          </a:prstGeom>
          <a:noFill/>
          <a:ln w="762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5-конечная звезда 26"/>
          <p:cNvSpPr/>
          <p:nvPr/>
        </p:nvSpPr>
        <p:spPr>
          <a:xfrm>
            <a:off x="5715001" y="1543051"/>
            <a:ext cx="2971800" cy="1885950"/>
          </a:xfrm>
          <a:prstGeom prst="star5">
            <a:avLst/>
          </a:prstGeom>
          <a:noFill/>
          <a:ln w="762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04" name="Группа 39"/>
          <p:cNvGrpSpPr>
            <a:grpSpLocks/>
          </p:cNvGrpSpPr>
          <p:nvPr/>
        </p:nvGrpSpPr>
        <p:grpSpPr bwMode="auto">
          <a:xfrm>
            <a:off x="10515600" y="3343276"/>
            <a:ext cx="2857501" cy="1971674"/>
            <a:chOff x="2928926" y="2285992"/>
            <a:chExt cx="1785950" cy="1643074"/>
          </a:xfrm>
        </p:grpSpPr>
        <p:cxnSp>
          <p:nvCxnSpPr>
            <p:cNvPr id="31" name="Прямая соединительная линия 30"/>
            <p:cNvCxnSpPr/>
            <p:nvPr/>
          </p:nvCxnSpPr>
          <p:spPr>
            <a:xfrm rot="5400000" flipH="1" flipV="1">
              <a:off x="2714611" y="2571744"/>
              <a:ext cx="714380" cy="285752"/>
            </a:xfrm>
            <a:prstGeom prst="line">
              <a:avLst/>
            </a:prstGeom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130" name="Группа 38"/>
            <p:cNvGrpSpPr>
              <a:grpSpLocks/>
            </p:cNvGrpSpPr>
            <p:nvPr/>
          </p:nvGrpSpPr>
          <p:grpSpPr bwMode="auto">
            <a:xfrm>
              <a:off x="2928926" y="2285992"/>
              <a:ext cx="1785950" cy="1643074"/>
              <a:chOff x="2928926" y="2285992"/>
              <a:chExt cx="1785950" cy="1643074"/>
            </a:xfrm>
          </p:grpSpPr>
          <p:cxnSp>
            <p:nvCxnSpPr>
              <p:cNvPr id="29" name="Прямая соединительная линия 28"/>
              <p:cNvCxnSpPr/>
              <p:nvPr/>
            </p:nvCxnSpPr>
            <p:spPr>
              <a:xfrm flipV="1">
                <a:off x="2928926" y="2500306"/>
                <a:ext cx="1785950" cy="571504"/>
              </a:xfrm>
              <a:prstGeom prst="line">
                <a:avLst/>
              </a:prstGeom>
              <a:ln w="76200">
                <a:solidFill>
                  <a:schemeClr val="tx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 rot="16200000" flipH="1">
                <a:off x="2643174" y="2928934"/>
                <a:ext cx="1571636" cy="428628"/>
              </a:xfrm>
              <a:prstGeom prst="line">
                <a:avLst/>
              </a:prstGeom>
              <a:ln w="76200">
                <a:solidFill>
                  <a:schemeClr val="tx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/>
              <p:nvPr/>
            </p:nvCxnSpPr>
            <p:spPr>
              <a:xfrm rot="5400000" flipH="1" flipV="1">
                <a:off x="2893206" y="3036091"/>
                <a:ext cx="1571636" cy="71438"/>
              </a:xfrm>
              <a:prstGeom prst="line">
                <a:avLst/>
              </a:prstGeom>
              <a:ln w="76200">
                <a:solidFill>
                  <a:schemeClr val="tx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единительная линия 36"/>
              <p:cNvCxnSpPr/>
              <p:nvPr/>
            </p:nvCxnSpPr>
            <p:spPr>
              <a:xfrm>
                <a:off x="3714744" y="2285992"/>
                <a:ext cx="928693" cy="214314"/>
              </a:xfrm>
              <a:prstGeom prst="line">
                <a:avLst/>
              </a:prstGeom>
              <a:ln w="76200">
                <a:solidFill>
                  <a:schemeClr val="tx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105" name="Группа 49"/>
          <p:cNvGrpSpPr>
            <a:grpSpLocks/>
          </p:cNvGrpSpPr>
          <p:nvPr/>
        </p:nvGrpSpPr>
        <p:grpSpPr bwMode="auto">
          <a:xfrm>
            <a:off x="8001001" y="5572126"/>
            <a:ext cx="3429000" cy="1800224"/>
            <a:chOff x="3571868" y="4500570"/>
            <a:chExt cx="2143140" cy="1500198"/>
          </a:xfrm>
        </p:grpSpPr>
        <p:cxnSp>
          <p:nvCxnSpPr>
            <p:cNvPr id="42" name="Прямая соединительная линия 41"/>
            <p:cNvCxnSpPr/>
            <p:nvPr/>
          </p:nvCxnSpPr>
          <p:spPr>
            <a:xfrm>
              <a:off x="3714744" y="4643446"/>
              <a:ext cx="2000264" cy="1357322"/>
            </a:xfrm>
            <a:prstGeom prst="line">
              <a:avLst/>
            </a:prstGeom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 rot="10800000" flipV="1">
              <a:off x="3571868" y="4500570"/>
              <a:ext cx="1500199" cy="1357322"/>
            </a:xfrm>
            <a:prstGeom prst="line">
              <a:avLst/>
            </a:prstGeom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 flipV="1">
              <a:off x="3714744" y="4500570"/>
              <a:ext cx="1357323" cy="142876"/>
            </a:xfrm>
            <a:prstGeom prst="line">
              <a:avLst/>
            </a:prstGeom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3571868" y="5857892"/>
              <a:ext cx="2143140" cy="142876"/>
            </a:xfrm>
            <a:prstGeom prst="line">
              <a:avLst/>
            </a:prstGeom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Крест 50"/>
          <p:cNvSpPr/>
          <p:nvPr/>
        </p:nvSpPr>
        <p:spPr>
          <a:xfrm>
            <a:off x="1828800" y="1543050"/>
            <a:ext cx="2743200" cy="2057400"/>
          </a:xfrm>
          <a:prstGeom prst="plus">
            <a:avLst/>
          </a:prstGeom>
          <a:noFill/>
          <a:ln w="762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07" name="Группа 90"/>
          <p:cNvGrpSpPr>
            <a:grpSpLocks/>
          </p:cNvGrpSpPr>
          <p:nvPr/>
        </p:nvGrpSpPr>
        <p:grpSpPr bwMode="auto">
          <a:xfrm>
            <a:off x="800102" y="4029076"/>
            <a:ext cx="4343400" cy="1714500"/>
            <a:chOff x="570678" y="2571744"/>
            <a:chExt cx="2715438" cy="1428760"/>
          </a:xfrm>
        </p:grpSpPr>
        <p:cxnSp>
          <p:nvCxnSpPr>
            <p:cNvPr id="53" name="Прямая соединительная линия 52"/>
            <p:cNvCxnSpPr/>
            <p:nvPr/>
          </p:nvCxnSpPr>
          <p:spPr>
            <a:xfrm rot="16200000" flipV="1">
              <a:off x="1892877" y="3036017"/>
              <a:ext cx="1428760" cy="500213"/>
            </a:xfrm>
            <a:prstGeom prst="line">
              <a:avLst/>
            </a:prstGeom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rot="10800000">
              <a:off x="572265" y="2571744"/>
              <a:ext cx="1784884" cy="1587"/>
            </a:xfrm>
            <a:prstGeom prst="line">
              <a:avLst/>
            </a:prstGeom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56"/>
            <p:cNvCxnSpPr/>
            <p:nvPr/>
          </p:nvCxnSpPr>
          <p:spPr>
            <a:xfrm rot="5400000">
              <a:off x="142844" y="3001165"/>
              <a:ext cx="857256" cy="1587"/>
            </a:xfrm>
            <a:prstGeom prst="line">
              <a:avLst/>
            </a:prstGeom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/>
            <p:nvPr/>
          </p:nvCxnSpPr>
          <p:spPr>
            <a:xfrm>
              <a:off x="570678" y="3429000"/>
              <a:ext cx="2286685" cy="571504"/>
            </a:xfrm>
            <a:prstGeom prst="line">
              <a:avLst/>
            </a:prstGeom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rot="5400000" flipH="1" flipV="1">
              <a:off x="2643112" y="3357499"/>
              <a:ext cx="857256" cy="428753"/>
            </a:xfrm>
            <a:prstGeom prst="line">
              <a:avLst/>
            </a:prstGeom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/>
            <p:cNvCxnSpPr/>
            <p:nvPr/>
          </p:nvCxnSpPr>
          <p:spPr>
            <a:xfrm rot="10800000" flipV="1">
              <a:off x="642136" y="3143248"/>
              <a:ext cx="2643980" cy="285752"/>
            </a:xfrm>
            <a:prstGeom prst="line">
              <a:avLst/>
            </a:prstGeom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08" name="TextBox 65"/>
          <p:cNvSpPr txBox="1">
            <a:spLocks noChangeArrowheads="1"/>
          </p:cNvSpPr>
          <p:nvPr/>
        </p:nvSpPr>
        <p:spPr bwMode="auto">
          <a:xfrm>
            <a:off x="2628902" y="2143126"/>
            <a:ext cx="1143000" cy="839784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4109" name="TextBox 66"/>
          <p:cNvSpPr txBox="1">
            <a:spLocks noChangeArrowheads="1"/>
          </p:cNvSpPr>
          <p:nvPr/>
        </p:nvSpPr>
        <p:spPr bwMode="auto">
          <a:xfrm>
            <a:off x="6743701" y="2228850"/>
            <a:ext cx="914400" cy="839784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4110" name="TextBox 68"/>
          <p:cNvSpPr txBox="1">
            <a:spLocks noChangeArrowheads="1"/>
          </p:cNvSpPr>
          <p:nvPr/>
        </p:nvSpPr>
        <p:spPr bwMode="auto">
          <a:xfrm>
            <a:off x="10458449" y="1980409"/>
            <a:ext cx="1028701" cy="839784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4111" name="TextBox 69"/>
          <p:cNvSpPr txBox="1">
            <a:spLocks noChangeArrowheads="1"/>
          </p:cNvSpPr>
          <p:nvPr/>
        </p:nvSpPr>
        <p:spPr bwMode="auto">
          <a:xfrm>
            <a:off x="1371601" y="4200526"/>
            <a:ext cx="800101" cy="839784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4112" name="TextBox 70"/>
          <p:cNvSpPr txBox="1">
            <a:spLocks noChangeArrowheads="1"/>
          </p:cNvSpPr>
          <p:nvPr/>
        </p:nvSpPr>
        <p:spPr bwMode="auto">
          <a:xfrm>
            <a:off x="7429502" y="4200526"/>
            <a:ext cx="1028699" cy="839784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4113" name="TextBox 71"/>
          <p:cNvSpPr txBox="1">
            <a:spLocks noChangeArrowheads="1"/>
          </p:cNvSpPr>
          <p:nvPr/>
        </p:nvSpPr>
        <p:spPr bwMode="auto">
          <a:xfrm>
            <a:off x="11887201" y="3257550"/>
            <a:ext cx="800101" cy="839784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4114" name="TextBox 72"/>
          <p:cNvSpPr txBox="1">
            <a:spLocks noChangeArrowheads="1"/>
          </p:cNvSpPr>
          <p:nvPr/>
        </p:nvSpPr>
        <p:spPr bwMode="auto">
          <a:xfrm>
            <a:off x="1828801" y="6343650"/>
            <a:ext cx="800101" cy="839784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4115" name="TextBox 73"/>
          <p:cNvSpPr txBox="1">
            <a:spLocks noChangeArrowheads="1"/>
          </p:cNvSpPr>
          <p:nvPr/>
        </p:nvSpPr>
        <p:spPr bwMode="auto">
          <a:xfrm>
            <a:off x="5372101" y="6086476"/>
            <a:ext cx="1257299" cy="839784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4116" name="TextBox 74"/>
          <p:cNvSpPr txBox="1">
            <a:spLocks noChangeArrowheads="1"/>
          </p:cNvSpPr>
          <p:nvPr/>
        </p:nvSpPr>
        <p:spPr bwMode="auto">
          <a:xfrm>
            <a:off x="9144001" y="6343650"/>
            <a:ext cx="1143000" cy="839784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4117" name="TextBox 75"/>
          <p:cNvSpPr txBox="1">
            <a:spLocks noChangeArrowheads="1"/>
          </p:cNvSpPr>
          <p:nvPr/>
        </p:nvSpPr>
        <p:spPr bwMode="auto">
          <a:xfrm>
            <a:off x="12115800" y="5829300"/>
            <a:ext cx="1371600" cy="839784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4118" name="TextBox 37"/>
          <p:cNvSpPr txBox="1">
            <a:spLocks noChangeArrowheads="1"/>
          </p:cNvSpPr>
          <p:nvPr/>
        </p:nvSpPr>
        <p:spPr bwMode="auto">
          <a:xfrm>
            <a:off x="228601" y="183704"/>
            <a:ext cx="14096999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4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Какие из фигур являются многоугольниками?</a:t>
            </a:r>
          </a:p>
        </p:txBody>
      </p:sp>
    </p:spTree>
    <p:extLst>
      <p:ext uri="{BB962C8B-B14F-4D97-AF65-F5344CB8AC3E}">
        <p14:creationId xmlns:p14="http://schemas.microsoft.com/office/powerpoint/2010/main" val="147446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130770"/>
            <a:ext cx="13472161" cy="1363004"/>
          </a:xfrm>
          <a:prstGeom prst="rect">
            <a:avLst/>
          </a:prstGeom>
        </p:spPr>
        <p:txBody>
          <a:bodyPr lIns="130622" tIns="65311" rIns="130622" bIns="65311"/>
          <a:lstStyle/>
          <a:p>
            <a:pPr eaLnBrk="1" hangingPunct="1">
              <a:buFontTx/>
              <a:buNone/>
              <a:defRPr/>
            </a:pP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АВС</a:t>
            </a:r>
            <a:r>
              <a:rPr lang="en-US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 </a:t>
            </a: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ломаная, АВ = 3 см, ВС = 4 см, </a:t>
            </a:r>
            <a:r>
              <a:rPr lang="en-US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CD</a:t>
            </a: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= 2 см.</a:t>
            </a:r>
          </a:p>
          <a:p>
            <a:pPr eaLnBrk="1" hangingPunct="1">
              <a:buFontTx/>
              <a:buNone/>
              <a:defRPr/>
            </a:pP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Найти длину отрезка </a:t>
            </a: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en-US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если длина ломаной 16 см</a:t>
            </a:r>
            <a:endParaRPr lang="ru-RU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3944802" y="-164630"/>
            <a:ext cx="46418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 anchor="ctr"/>
          <a:lstStyle/>
          <a:p>
            <a:pPr algn="ctr"/>
            <a:r>
              <a:rPr lang="ru-RU" altLang="ru-RU" sz="4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ru-RU" altLang="ru-RU" sz="4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914901" y="5160800"/>
            <a:ext cx="609600" cy="65511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400" b="1">
                <a:latin typeface="Times New Roman" pitchFamily="18" charset="0"/>
              </a:rPr>
              <a:t>А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6432417" y="4389645"/>
            <a:ext cx="609600" cy="65511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400" b="1">
                <a:latin typeface="Times New Roman" pitchFamily="18" charset="0"/>
              </a:rPr>
              <a:t>С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755124" y="6638228"/>
            <a:ext cx="609600" cy="65511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1" dirty="0">
                <a:latin typeface="Times New Roman" pitchFamily="18" charset="0"/>
              </a:rPr>
              <a:t>E</a:t>
            </a:r>
            <a:endParaRPr lang="ru-RU" sz="3400" b="1" dirty="0">
              <a:latin typeface="Times New Roman" pitchFamily="18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179186" y="3080911"/>
            <a:ext cx="731520" cy="65511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1" dirty="0">
                <a:latin typeface="Times New Roman" pitchFamily="18" charset="0"/>
              </a:rPr>
              <a:t>B</a:t>
            </a:r>
            <a:endParaRPr lang="ru-RU" sz="3400" b="1" dirty="0">
              <a:latin typeface="Times New Roman" pitchFamily="18" charset="0"/>
            </a:endParaRPr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 flipV="1">
            <a:off x="1524501" y="3852435"/>
            <a:ext cx="1264285" cy="1510644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2910706" y="3852435"/>
            <a:ext cx="3478530" cy="89154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 flipH="1">
            <a:off x="5650604" y="4723021"/>
            <a:ext cx="758949" cy="1368574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 flipH="1">
            <a:off x="3346570" y="6034083"/>
            <a:ext cx="2304035" cy="100697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 flipV="1">
            <a:off x="6267316" y="4652535"/>
            <a:ext cx="243840" cy="182880"/>
          </a:xfrm>
          <a:prstGeom prst="ellipse">
            <a:avLst/>
          </a:prstGeom>
          <a:solidFill>
            <a:schemeClr val="accent2"/>
          </a:solidFill>
          <a:ln w="76200">
            <a:noFill/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ru-RU" sz="3400" b="1">
              <a:latin typeface="Times New Roman" pitchFamily="18" charset="0"/>
            </a:endParaRPr>
          </a:p>
        </p:txBody>
      </p:sp>
      <p:sp>
        <p:nvSpPr>
          <p:cNvPr id="13" name="Text Box 19"/>
          <p:cNvSpPr txBox="1">
            <a:spLocks noChangeArrowheads="1"/>
          </p:cNvSpPr>
          <p:nvPr/>
        </p:nvSpPr>
        <p:spPr bwMode="auto">
          <a:xfrm>
            <a:off x="5603358" y="6275876"/>
            <a:ext cx="853440" cy="65511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1" dirty="0">
                <a:latin typeface="Times New Roman" pitchFamily="18" charset="0"/>
              </a:rPr>
              <a:t>D</a:t>
            </a:r>
            <a:endParaRPr lang="ru-RU" sz="3400" b="1" dirty="0">
              <a:latin typeface="Times New Roman" pitchFamily="18" charset="0"/>
            </a:endParaRPr>
          </a:p>
        </p:txBody>
      </p:sp>
      <p:sp>
        <p:nvSpPr>
          <p:cNvPr id="14" name="Oval 20"/>
          <p:cNvSpPr>
            <a:spLocks noChangeArrowheads="1"/>
          </p:cNvSpPr>
          <p:nvPr/>
        </p:nvSpPr>
        <p:spPr bwMode="auto">
          <a:xfrm>
            <a:off x="5600311" y="5942643"/>
            <a:ext cx="243840" cy="182880"/>
          </a:xfrm>
          <a:prstGeom prst="ellipse">
            <a:avLst/>
          </a:prstGeom>
          <a:solidFill>
            <a:schemeClr val="accent2"/>
          </a:solidFill>
          <a:ln w="76200">
            <a:noFill/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endParaRPr lang="uz-Latn-UZ" sz="3400" b="1">
              <a:latin typeface="Times New Roman" pitchFamily="18" charset="0"/>
            </a:endParaRPr>
          </a:p>
        </p:txBody>
      </p:sp>
      <p:sp>
        <p:nvSpPr>
          <p:cNvPr id="16" name="Oval 24"/>
          <p:cNvSpPr>
            <a:spLocks noChangeArrowheads="1"/>
          </p:cNvSpPr>
          <p:nvPr/>
        </p:nvSpPr>
        <p:spPr bwMode="auto">
          <a:xfrm flipV="1">
            <a:off x="3346570" y="6930994"/>
            <a:ext cx="243840" cy="182880"/>
          </a:xfrm>
          <a:prstGeom prst="ellipse">
            <a:avLst/>
          </a:prstGeom>
          <a:solidFill>
            <a:schemeClr val="accent2"/>
          </a:solidFill>
          <a:ln w="76200">
            <a:noFill/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ru-RU" sz="3400" b="1">
              <a:latin typeface="Times New Roman" pitchFamily="18" charset="0"/>
            </a:endParaRPr>
          </a:p>
        </p:txBody>
      </p:sp>
      <p:sp>
        <p:nvSpPr>
          <p:cNvPr id="17" name="Oval 25"/>
          <p:cNvSpPr>
            <a:spLocks noChangeArrowheads="1"/>
          </p:cNvSpPr>
          <p:nvPr/>
        </p:nvSpPr>
        <p:spPr bwMode="auto">
          <a:xfrm flipV="1">
            <a:off x="2666866" y="3760995"/>
            <a:ext cx="243840" cy="182880"/>
          </a:xfrm>
          <a:prstGeom prst="ellipse">
            <a:avLst/>
          </a:prstGeom>
          <a:solidFill>
            <a:schemeClr val="accent2"/>
          </a:solidFill>
          <a:ln w="76200">
            <a:noFill/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ru-RU" sz="3400" b="1">
              <a:latin typeface="Times New Roman" pitchFamily="18" charset="0"/>
            </a:endParaRPr>
          </a:p>
        </p:txBody>
      </p:sp>
      <p:sp>
        <p:nvSpPr>
          <p:cNvPr id="18" name="Oval 26"/>
          <p:cNvSpPr>
            <a:spLocks noChangeArrowheads="1"/>
          </p:cNvSpPr>
          <p:nvPr/>
        </p:nvSpPr>
        <p:spPr bwMode="auto">
          <a:xfrm flipV="1">
            <a:off x="1475731" y="5195450"/>
            <a:ext cx="243840" cy="182880"/>
          </a:xfrm>
          <a:prstGeom prst="ellipse">
            <a:avLst/>
          </a:prstGeom>
          <a:solidFill>
            <a:schemeClr val="accent2"/>
          </a:solidFill>
          <a:ln w="76200">
            <a:noFill/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ru-RU" sz="3400" b="1">
              <a:latin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41208" y="4001272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3</a:t>
            </a:r>
            <a:endParaRPr lang="uz-Latn-UZ" sz="36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045154" y="5158431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2</a:t>
            </a:r>
            <a:endParaRPr lang="uz-Latn-UZ" sz="36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400543" y="3529269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4</a:t>
            </a:r>
            <a:endParaRPr lang="uz-Latn-UZ" sz="3600" dirty="0"/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8724900" y="3139915"/>
            <a:ext cx="3124200" cy="778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 anchor="ctr"/>
          <a:lstStyle/>
          <a:p>
            <a:pPr algn="ctr"/>
            <a:r>
              <a:rPr lang="ru-RU" altLang="ru-RU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Решение  </a:t>
            </a:r>
            <a:endParaRPr lang="ru-RU" altLang="ru-RU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924800" y="4195103"/>
            <a:ext cx="609654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latin typeface="Arial" pitchFamily="34" charset="0"/>
                <a:cs typeface="Arial" pitchFamily="34" charset="0"/>
              </a:rPr>
              <a:t>Е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D 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= 16-(3+4+2)= 7 см</a:t>
            </a:r>
            <a:endParaRPr lang="uz-Latn-UZ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7924800" y="5768128"/>
            <a:ext cx="603570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4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=7 см</a:t>
            </a:r>
            <a:endParaRPr lang="ru-RU" sz="4400" b="1" spc="71" dirty="0">
              <a:ln w="11430"/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7510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1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2920" y="961019"/>
            <a:ext cx="13944600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№ 7</a:t>
            </a:r>
            <a:r>
              <a:rPr lang="ru-RU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Какие элементы имеет многоугольник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? 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36592" y="260312"/>
            <a:ext cx="6928353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090035" y="6150087"/>
            <a:ext cx="1271198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uz-Latn-UZ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вершин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ы-А</a:t>
            </a:r>
            <a:r>
              <a:rPr lang="uz-Latn-UZ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uz-Latn-UZ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uz-Latn-UZ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,D,E</a:t>
            </a:r>
          </a:p>
          <a:p>
            <a:pPr lvl="0" algn="ctr"/>
            <a:r>
              <a:rPr lang="uz-Cyrl-UZ" sz="4400" b="1" spc="71" dirty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uz-Cyrl-UZ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торон</a:t>
            </a:r>
            <a:r>
              <a:rPr lang="ru-RU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ы-</a:t>
            </a:r>
            <a:r>
              <a:rPr lang="uz-Latn-UZ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AB, BC, CD, DE, EA</a:t>
            </a:r>
            <a:endParaRPr lang="ru-RU" sz="4400" b="1" spc="71" dirty="0">
              <a:ln w="11430"/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0" name="Группа 6"/>
          <p:cNvGrpSpPr>
            <a:grpSpLocks/>
          </p:cNvGrpSpPr>
          <p:nvPr/>
        </p:nvGrpSpPr>
        <p:grpSpPr bwMode="auto">
          <a:xfrm>
            <a:off x="3492339" y="4633614"/>
            <a:ext cx="481222" cy="584775"/>
            <a:chOff x="967881" y="2880738"/>
            <a:chExt cx="481514" cy="583765"/>
          </a:xfrm>
        </p:grpSpPr>
        <p:sp>
          <p:nvSpPr>
            <p:cNvPr id="31" name="Овал 21"/>
            <p:cNvSpPr>
              <a:spLocks noChangeArrowheads="1"/>
            </p:cNvSpPr>
            <p:nvPr/>
          </p:nvSpPr>
          <p:spPr bwMode="auto">
            <a:xfrm>
              <a:off x="1249317" y="2881305"/>
              <a:ext cx="109538" cy="1095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altLang="ru-RU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 bwMode="auto">
            <a:xfrm>
              <a:off x="967881" y="2880738"/>
              <a:ext cx="481514" cy="5837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uz-Latn-UZ" sz="3200" b="1" i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A</a:t>
              </a:r>
              <a:endParaRPr lang="ru-RU" sz="1200" b="1" i="1" kern="10" baseline="-2500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33" name="Прямая соединительная линия 32"/>
          <p:cNvCxnSpPr>
            <a:cxnSpLocks noChangeShapeType="1"/>
          </p:cNvCxnSpPr>
          <p:nvPr/>
        </p:nvCxnSpPr>
        <p:spPr bwMode="auto">
          <a:xfrm>
            <a:off x="3637192" y="2938202"/>
            <a:ext cx="191514" cy="1735648"/>
          </a:xfrm>
          <a:prstGeom prst="line">
            <a:avLst/>
          </a:prstGeom>
          <a:noFill/>
          <a:ln w="63500" algn="ctr">
            <a:solidFill>
              <a:srgbClr val="6543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Прямая соединительная линия 33"/>
          <p:cNvCxnSpPr>
            <a:cxnSpLocks noChangeShapeType="1"/>
          </p:cNvCxnSpPr>
          <p:nvPr/>
        </p:nvCxnSpPr>
        <p:spPr bwMode="auto">
          <a:xfrm flipV="1">
            <a:off x="3662873" y="2408410"/>
            <a:ext cx="2464271" cy="512585"/>
          </a:xfrm>
          <a:prstGeom prst="line">
            <a:avLst/>
          </a:prstGeom>
          <a:noFill/>
          <a:ln w="63500" algn="ctr">
            <a:solidFill>
              <a:srgbClr val="6543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Прямая соединительная линия 34"/>
          <p:cNvCxnSpPr>
            <a:cxnSpLocks noChangeShapeType="1"/>
          </p:cNvCxnSpPr>
          <p:nvPr/>
        </p:nvCxnSpPr>
        <p:spPr bwMode="auto">
          <a:xfrm>
            <a:off x="6127144" y="2420602"/>
            <a:ext cx="1399305" cy="1805475"/>
          </a:xfrm>
          <a:prstGeom prst="line">
            <a:avLst/>
          </a:prstGeom>
          <a:noFill/>
          <a:ln w="63500" algn="ctr">
            <a:solidFill>
              <a:srgbClr val="6543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Прямая соединительная линия 35"/>
          <p:cNvCxnSpPr>
            <a:cxnSpLocks noChangeShapeType="1"/>
            <a:stCxn id="42" idx="4"/>
          </p:cNvCxnSpPr>
          <p:nvPr/>
        </p:nvCxnSpPr>
        <p:spPr bwMode="auto">
          <a:xfrm flipH="1">
            <a:off x="6251588" y="4256531"/>
            <a:ext cx="1249179" cy="1340165"/>
          </a:xfrm>
          <a:prstGeom prst="line">
            <a:avLst/>
          </a:prstGeom>
          <a:noFill/>
          <a:ln w="63500" algn="ctr">
            <a:solidFill>
              <a:srgbClr val="6543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Прямая соединительная линия 36"/>
          <p:cNvCxnSpPr>
            <a:cxnSpLocks noChangeShapeType="1"/>
          </p:cNvCxnSpPr>
          <p:nvPr/>
        </p:nvCxnSpPr>
        <p:spPr bwMode="auto">
          <a:xfrm flipH="1" flipV="1">
            <a:off x="3828706" y="4673850"/>
            <a:ext cx="2422881" cy="922846"/>
          </a:xfrm>
          <a:prstGeom prst="line">
            <a:avLst/>
          </a:prstGeom>
          <a:noFill/>
          <a:ln w="63500" algn="ctr">
            <a:solidFill>
              <a:srgbClr val="6543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8" name="Группа 25"/>
          <p:cNvGrpSpPr>
            <a:grpSpLocks/>
          </p:cNvGrpSpPr>
          <p:nvPr/>
        </p:nvGrpSpPr>
        <p:grpSpPr bwMode="auto">
          <a:xfrm>
            <a:off x="5996893" y="1865968"/>
            <a:ext cx="481222" cy="622300"/>
            <a:chOff x="1434215" y="2588067"/>
            <a:chExt cx="481515" cy="621288"/>
          </a:xfrm>
        </p:grpSpPr>
        <p:sp>
          <p:nvSpPr>
            <p:cNvPr id="39" name="Овал 21"/>
            <p:cNvSpPr>
              <a:spLocks noChangeArrowheads="1"/>
            </p:cNvSpPr>
            <p:nvPr/>
          </p:nvSpPr>
          <p:spPr bwMode="auto">
            <a:xfrm>
              <a:off x="1496576" y="3099817"/>
              <a:ext cx="109538" cy="1095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altLang="ru-RU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Прямоугольник 39"/>
            <p:cNvSpPr/>
            <p:nvPr/>
          </p:nvSpPr>
          <p:spPr bwMode="auto">
            <a:xfrm>
              <a:off x="1434215" y="2588067"/>
              <a:ext cx="481515" cy="58382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uz-Latn-UZ" sz="3200" b="1" i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C</a:t>
              </a:r>
              <a:endParaRPr lang="ru-RU" sz="1200" b="1" i="1" kern="10" baseline="-2500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1" name="Группа 28"/>
          <p:cNvGrpSpPr>
            <a:grpSpLocks/>
          </p:cNvGrpSpPr>
          <p:nvPr/>
        </p:nvGrpSpPr>
        <p:grpSpPr bwMode="auto">
          <a:xfrm>
            <a:off x="7446030" y="4147107"/>
            <a:ext cx="737393" cy="604238"/>
            <a:chOff x="1691670" y="3748279"/>
            <a:chExt cx="737841" cy="604832"/>
          </a:xfrm>
        </p:grpSpPr>
        <p:sp>
          <p:nvSpPr>
            <p:cNvPr id="42" name="Овал 21"/>
            <p:cNvSpPr>
              <a:spLocks noChangeArrowheads="1"/>
            </p:cNvSpPr>
            <p:nvPr/>
          </p:nvSpPr>
          <p:spPr bwMode="auto">
            <a:xfrm>
              <a:off x="1691670" y="3748279"/>
              <a:ext cx="109538" cy="1095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altLang="ru-RU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Прямоугольник 42"/>
            <p:cNvSpPr/>
            <p:nvPr/>
          </p:nvSpPr>
          <p:spPr bwMode="auto">
            <a:xfrm>
              <a:off x="1947997" y="3767761"/>
              <a:ext cx="481514" cy="58535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uz-Latn-UZ" sz="3200" b="1" i="1" kern="10" dirty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D</a:t>
              </a:r>
              <a:endParaRPr lang="ru-RU" sz="1200" b="1" i="1" kern="10" baseline="-2500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7" name="Группа 31"/>
          <p:cNvGrpSpPr>
            <a:grpSpLocks/>
          </p:cNvGrpSpPr>
          <p:nvPr/>
        </p:nvGrpSpPr>
        <p:grpSpPr bwMode="auto">
          <a:xfrm>
            <a:off x="5967463" y="5523890"/>
            <a:ext cx="458780" cy="584775"/>
            <a:chOff x="979109" y="2880738"/>
            <a:chExt cx="459058" cy="583765"/>
          </a:xfrm>
        </p:grpSpPr>
        <p:sp>
          <p:nvSpPr>
            <p:cNvPr id="48" name="Овал 21"/>
            <p:cNvSpPr>
              <a:spLocks noChangeArrowheads="1"/>
            </p:cNvSpPr>
            <p:nvPr/>
          </p:nvSpPr>
          <p:spPr bwMode="auto">
            <a:xfrm>
              <a:off x="1249317" y="2881305"/>
              <a:ext cx="109538" cy="1095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altLang="ru-RU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Прямоугольник 48"/>
            <p:cNvSpPr/>
            <p:nvPr/>
          </p:nvSpPr>
          <p:spPr bwMode="auto">
            <a:xfrm>
              <a:off x="979109" y="2880738"/>
              <a:ext cx="459058" cy="5837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uz-Latn-UZ" sz="3200" b="1" i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E</a:t>
              </a:r>
              <a:endParaRPr lang="ru-RU" sz="1200" b="1" i="1" kern="10" baseline="-2500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0" name="Группа 22"/>
          <p:cNvGrpSpPr>
            <a:grpSpLocks/>
          </p:cNvGrpSpPr>
          <p:nvPr/>
        </p:nvGrpSpPr>
        <p:grpSpPr bwMode="auto">
          <a:xfrm>
            <a:off x="3077466" y="2408410"/>
            <a:ext cx="655484" cy="601982"/>
            <a:chOff x="703029" y="2389902"/>
            <a:chExt cx="655826" cy="600941"/>
          </a:xfrm>
        </p:grpSpPr>
        <p:sp>
          <p:nvSpPr>
            <p:cNvPr id="51" name="Прямоугольник 50"/>
            <p:cNvSpPr/>
            <p:nvPr/>
          </p:nvSpPr>
          <p:spPr bwMode="auto">
            <a:xfrm>
              <a:off x="703029" y="2389902"/>
              <a:ext cx="481473" cy="5837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uz-Latn-UZ" sz="3200" b="1" i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B</a:t>
              </a:r>
              <a:endParaRPr lang="ru-RU" sz="1200" b="1" i="1" kern="10" baseline="-2500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Овал 21"/>
            <p:cNvSpPr>
              <a:spLocks noChangeArrowheads="1"/>
            </p:cNvSpPr>
            <p:nvPr/>
          </p:nvSpPr>
          <p:spPr bwMode="auto">
            <a:xfrm>
              <a:off x="1249317" y="2881305"/>
              <a:ext cx="109538" cy="1095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altLang="ru-RU" b="1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16160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2920" y="961019"/>
            <a:ext cx="13944600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№ 11</a:t>
            </a:r>
            <a:r>
              <a:rPr lang="ru-RU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Начертите 5-звенную ломаную, смежные звенья которой взаимно перпендикулярны.</a:t>
            </a:r>
          </a:p>
          <a:p>
            <a:r>
              <a:rPr lang="ru-RU" b="1" dirty="0">
                <a:latin typeface="Arial" pitchFamily="34" charset="0"/>
                <a:cs typeface="Arial" pitchFamily="34" charset="0"/>
              </a:rPr>
              <a:t>Может ли быть такая ломаная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замкнутой?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36592" y="260312"/>
            <a:ext cx="6928353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64841" y="7075438"/>
            <a:ext cx="1271198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uz-Cyrl-UZ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не может б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ы</a:t>
            </a:r>
            <a:r>
              <a:rPr lang="uz-Cyrl-UZ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ть замкнутой</a:t>
            </a:r>
            <a:endParaRPr lang="ru-RU" sz="4400" b="1" spc="71" dirty="0">
              <a:ln w="11430"/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0" name="Группа 6"/>
          <p:cNvGrpSpPr>
            <a:grpSpLocks/>
          </p:cNvGrpSpPr>
          <p:nvPr/>
        </p:nvGrpSpPr>
        <p:grpSpPr bwMode="auto">
          <a:xfrm>
            <a:off x="5164747" y="6190862"/>
            <a:ext cx="576309" cy="624769"/>
            <a:chOff x="248966" y="3077860"/>
            <a:chExt cx="576658" cy="623690"/>
          </a:xfrm>
        </p:grpSpPr>
        <p:sp>
          <p:nvSpPr>
            <p:cNvPr id="31" name="Овал 21"/>
            <p:cNvSpPr>
              <a:spLocks noChangeArrowheads="1"/>
            </p:cNvSpPr>
            <p:nvPr/>
          </p:nvSpPr>
          <p:spPr bwMode="auto">
            <a:xfrm>
              <a:off x="248966" y="3077860"/>
              <a:ext cx="95145" cy="1095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altLang="ru-RU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 bwMode="auto">
            <a:xfrm>
              <a:off x="344110" y="3117785"/>
              <a:ext cx="481514" cy="5837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uz-Latn-UZ" sz="3200" b="1" i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A</a:t>
              </a:r>
              <a:endParaRPr lang="ru-RU" sz="1200" b="1" i="1" kern="10" baseline="-2500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33" name="Прямая соединительная линия 32"/>
          <p:cNvCxnSpPr>
            <a:cxnSpLocks noChangeShapeType="1"/>
          </p:cNvCxnSpPr>
          <p:nvPr/>
        </p:nvCxnSpPr>
        <p:spPr bwMode="auto">
          <a:xfrm>
            <a:off x="4442475" y="4021589"/>
            <a:ext cx="757049" cy="2209265"/>
          </a:xfrm>
          <a:prstGeom prst="line">
            <a:avLst/>
          </a:prstGeom>
          <a:noFill/>
          <a:ln w="63500" algn="ctr">
            <a:solidFill>
              <a:srgbClr val="6543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Прямая соединительная линия 33"/>
          <p:cNvCxnSpPr>
            <a:cxnSpLocks noChangeShapeType="1"/>
          </p:cNvCxnSpPr>
          <p:nvPr/>
        </p:nvCxnSpPr>
        <p:spPr bwMode="auto">
          <a:xfrm flipV="1">
            <a:off x="4421503" y="3394614"/>
            <a:ext cx="2448935" cy="601981"/>
          </a:xfrm>
          <a:prstGeom prst="line">
            <a:avLst/>
          </a:prstGeom>
          <a:noFill/>
          <a:ln w="63500" algn="ctr">
            <a:solidFill>
              <a:srgbClr val="6543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Прямая соединительная линия 34"/>
          <p:cNvCxnSpPr>
            <a:cxnSpLocks noChangeShapeType="1"/>
            <a:stCxn id="39" idx="4"/>
            <a:endCxn id="42" idx="2"/>
          </p:cNvCxnSpPr>
          <p:nvPr/>
        </p:nvCxnSpPr>
        <p:spPr bwMode="auto">
          <a:xfrm>
            <a:off x="6857246" y="3474471"/>
            <a:ext cx="627793" cy="1800067"/>
          </a:xfrm>
          <a:prstGeom prst="line">
            <a:avLst/>
          </a:prstGeom>
          <a:noFill/>
          <a:ln w="63500" algn="ctr">
            <a:solidFill>
              <a:srgbClr val="6543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Прямая соединительная линия 35"/>
          <p:cNvCxnSpPr>
            <a:cxnSpLocks noChangeShapeType="1"/>
          </p:cNvCxnSpPr>
          <p:nvPr/>
        </p:nvCxnSpPr>
        <p:spPr bwMode="auto">
          <a:xfrm flipH="1">
            <a:off x="4421503" y="5242740"/>
            <a:ext cx="3143227" cy="861362"/>
          </a:xfrm>
          <a:prstGeom prst="line">
            <a:avLst/>
          </a:prstGeom>
          <a:noFill/>
          <a:ln w="63500" algn="ctr">
            <a:solidFill>
              <a:srgbClr val="6543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Прямая соединительная линия 36"/>
          <p:cNvCxnSpPr>
            <a:cxnSpLocks noChangeShapeType="1"/>
          </p:cNvCxnSpPr>
          <p:nvPr/>
        </p:nvCxnSpPr>
        <p:spPr bwMode="auto">
          <a:xfrm flipH="1" flipV="1">
            <a:off x="4017505" y="4768102"/>
            <a:ext cx="464036" cy="1360386"/>
          </a:xfrm>
          <a:prstGeom prst="line">
            <a:avLst/>
          </a:prstGeom>
          <a:noFill/>
          <a:ln w="63500" algn="ctr">
            <a:solidFill>
              <a:srgbClr val="6543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8" name="Группа 25"/>
          <p:cNvGrpSpPr>
            <a:grpSpLocks/>
          </p:cNvGrpSpPr>
          <p:nvPr/>
        </p:nvGrpSpPr>
        <p:grpSpPr bwMode="auto">
          <a:xfrm>
            <a:off x="6740187" y="2852171"/>
            <a:ext cx="481222" cy="622300"/>
            <a:chOff x="1434215" y="2588067"/>
            <a:chExt cx="481515" cy="621288"/>
          </a:xfrm>
        </p:grpSpPr>
        <p:sp>
          <p:nvSpPr>
            <p:cNvPr id="39" name="Овал 21"/>
            <p:cNvSpPr>
              <a:spLocks noChangeArrowheads="1"/>
            </p:cNvSpPr>
            <p:nvPr/>
          </p:nvSpPr>
          <p:spPr bwMode="auto">
            <a:xfrm>
              <a:off x="1496576" y="3099817"/>
              <a:ext cx="109538" cy="1095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altLang="ru-RU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Прямоугольник 39"/>
            <p:cNvSpPr/>
            <p:nvPr/>
          </p:nvSpPr>
          <p:spPr bwMode="auto">
            <a:xfrm>
              <a:off x="1434215" y="2588067"/>
              <a:ext cx="481515" cy="58382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uz-Latn-UZ" sz="3200" b="1" i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C</a:t>
              </a:r>
              <a:endParaRPr lang="ru-RU" sz="1200" b="1" i="1" kern="10" baseline="-2500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1" name="Группа 28"/>
          <p:cNvGrpSpPr>
            <a:grpSpLocks/>
          </p:cNvGrpSpPr>
          <p:nvPr/>
        </p:nvGrpSpPr>
        <p:grpSpPr bwMode="auto">
          <a:xfrm>
            <a:off x="7485039" y="5219823"/>
            <a:ext cx="590693" cy="604238"/>
            <a:chOff x="1691670" y="3748279"/>
            <a:chExt cx="591052" cy="604832"/>
          </a:xfrm>
        </p:grpSpPr>
        <p:sp>
          <p:nvSpPr>
            <p:cNvPr id="42" name="Овал 21"/>
            <p:cNvSpPr>
              <a:spLocks noChangeArrowheads="1"/>
            </p:cNvSpPr>
            <p:nvPr/>
          </p:nvSpPr>
          <p:spPr bwMode="auto">
            <a:xfrm>
              <a:off x="1691670" y="3748279"/>
              <a:ext cx="109538" cy="1095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altLang="ru-RU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Прямоугольник 42"/>
            <p:cNvSpPr/>
            <p:nvPr/>
          </p:nvSpPr>
          <p:spPr bwMode="auto">
            <a:xfrm>
              <a:off x="1801208" y="3767761"/>
              <a:ext cx="481514" cy="58535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uz-Latn-UZ" sz="3200" b="1" i="1" kern="10" dirty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D</a:t>
              </a:r>
              <a:endParaRPr lang="ru-RU" sz="1200" b="1" i="1" kern="10" baseline="-2500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7" name="Группа 31"/>
          <p:cNvGrpSpPr>
            <a:grpSpLocks/>
          </p:cNvGrpSpPr>
          <p:nvPr/>
        </p:nvGrpSpPr>
        <p:grpSpPr bwMode="auto">
          <a:xfrm>
            <a:off x="4156761" y="6060896"/>
            <a:ext cx="458780" cy="584775"/>
            <a:chOff x="979109" y="2880738"/>
            <a:chExt cx="459058" cy="583765"/>
          </a:xfrm>
        </p:grpSpPr>
        <p:sp>
          <p:nvSpPr>
            <p:cNvPr id="48" name="Овал 21"/>
            <p:cNvSpPr>
              <a:spLocks noChangeArrowheads="1"/>
            </p:cNvSpPr>
            <p:nvPr/>
          </p:nvSpPr>
          <p:spPr bwMode="auto">
            <a:xfrm>
              <a:off x="1249317" y="2881305"/>
              <a:ext cx="109538" cy="1095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altLang="ru-RU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Прямоугольник 48"/>
            <p:cNvSpPr/>
            <p:nvPr/>
          </p:nvSpPr>
          <p:spPr bwMode="auto">
            <a:xfrm>
              <a:off x="979109" y="2880738"/>
              <a:ext cx="459058" cy="5837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uz-Latn-UZ" sz="3200" b="1" i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E</a:t>
              </a:r>
              <a:endParaRPr lang="ru-RU" sz="1200" b="1" i="1" kern="10" baseline="-2500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0" name="Группа 22"/>
          <p:cNvGrpSpPr>
            <a:grpSpLocks/>
          </p:cNvGrpSpPr>
          <p:nvPr/>
        </p:nvGrpSpPr>
        <p:grpSpPr bwMode="auto">
          <a:xfrm>
            <a:off x="3820760" y="3474471"/>
            <a:ext cx="655484" cy="601982"/>
            <a:chOff x="703029" y="2389902"/>
            <a:chExt cx="655826" cy="600941"/>
          </a:xfrm>
        </p:grpSpPr>
        <p:sp>
          <p:nvSpPr>
            <p:cNvPr id="51" name="Прямоугольник 50"/>
            <p:cNvSpPr/>
            <p:nvPr/>
          </p:nvSpPr>
          <p:spPr bwMode="auto">
            <a:xfrm>
              <a:off x="703029" y="2389902"/>
              <a:ext cx="481473" cy="5837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uz-Latn-UZ" sz="3200" b="1" i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B</a:t>
              </a:r>
              <a:endParaRPr lang="ru-RU" sz="1200" b="1" i="1" kern="10" baseline="-2500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Овал 21"/>
            <p:cNvSpPr>
              <a:spLocks noChangeArrowheads="1"/>
            </p:cNvSpPr>
            <p:nvPr/>
          </p:nvSpPr>
          <p:spPr bwMode="auto">
            <a:xfrm>
              <a:off x="1249317" y="2881305"/>
              <a:ext cx="109538" cy="1095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altLang="ru-RU" b="1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79129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2920" y="961019"/>
            <a:ext cx="13944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№ 9.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Какие из фигур на рисунке 6 являются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ломаными</a:t>
            </a:r>
          </a:p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б) замкнутыми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ломаными в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многоугольниками.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36592" y="260312"/>
            <a:ext cx="5656980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71699" y="6400590"/>
            <a:ext cx="58864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Простая ломаная:</a:t>
            </a:r>
            <a:r>
              <a:rPr lang="ru-RU" sz="36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г, ж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649" y="2038237"/>
            <a:ext cx="13832159" cy="4333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693572" y="7199321"/>
            <a:ext cx="42153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Многоугольник: </a:t>
            </a:r>
            <a:r>
              <a:rPr lang="ru-RU" sz="36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71699" y="7099964"/>
            <a:ext cx="91374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Л</a:t>
            </a:r>
            <a:r>
              <a:rPr lang="ru-RU" sz="3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оманая с самопересечением: </a:t>
            </a:r>
            <a:r>
              <a:rPr lang="ru-RU" sz="36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а, </a:t>
            </a:r>
            <a:r>
              <a:rPr lang="ru-RU" sz="36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б,</a:t>
            </a:r>
            <a:r>
              <a:rPr lang="ru-RU" sz="3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3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     </a:t>
            </a:r>
            <a:endParaRPr lang="ru-RU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15200" y="6356804"/>
            <a:ext cx="58864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Замкнутая ломаная:</a:t>
            </a:r>
            <a:r>
              <a:rPr lang="ru-RU" sz="36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е </a:t>
            </a:r>
          </a:p>
        </p:txBody>
      </p:sp>
    </p:spTree>
    <p:extLst>
      <p:ext uri="{BB962C8B-B14F-4D97-AF65-F5344CB8AC3E}">
        <p14:creationId xmlns:p14="http://schemas.microsoft.com/office/powerpoint/2010/main" val="32500778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" grpId="0"/>
      <p:bldP spid="6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259722"/>
            <a:ext cx="13144499" cy="4425381"/>
          </a:xfrm>
          <a:prstGeom prst="rect">
            <a:avLst/>
          </a:prstGeom>
        </p:spPr>
        <p:txBody>
          <a:bodyPr lIns="130622" tIns="65311" rIns="130622" bIns="65311"/>
          <a:lstStyle/>
          <a:p>
            <a:pPr marL="1015949" indent="-1015949">
              <a:lnSpc>
                <a:spcPct val="150000"/>
              </a:lnSpc>
              <a:defRPr/>
            </a:pPr>
            <a:r>
              <a:rPr lang="ru-RU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Ломаная</a:t>
            </a:r>
            <a:r>
              <a:rPr lang="ru-RU" sz="3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концы которой совпадают, называется </a:t>
            </a:r>
            <a:r>
              <a:rPr lang="ru-RU" sz="31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замкнутой</a:t>
            </a:r>
            <a:r>
              <a:rPr lang="ru-RU" sz="3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1015949" indent="-1015949">
              <a:lnSpc>
                <a:spcPct val="150000"/>
              </a:lnSpc>
              <a:defRPr/>
            </a:pPr>
            <a:r>
              <a:rPr lang="ru-RU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Многоугольник</a:t>
            </a:r>
            <a:r>
              <a:rPr lang="ru-RU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это </a:t>
            </a:r>
            <a:r>
              <a:rPr lang="ru-RU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простая </a:t>
            </a:r>
            <a:r>
              <a:rPr lang="ru-RU" sz="3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замкнутая ломаная, у которой соседние звенья не лежат на одной прямой.</a:t>
            </a:r>
          </a:p>
          <a:p>
            <a:pPr marL="1015949" indent="-1015949">
              <a:lnSpc>
                <a:spcPct val="150000"/>
              </a:lnSpc>
              <a:defRPr/>
            </a:pPr>
            <a:r>
              <a:rPr lang="ru-RU" sz="3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Вершины </a:t>
            </a:r>
            <a:r>
              <a:rPr lang="ru-RU" sz="3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ломаной – </a:t>
            </a:r>
            <a:r>
              <a:rPr lang="ru-RU" sz="31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вершины</a:t>
            </a:r>
            <a:r>
              <a:rPr lang="ru-RU" sz="3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многоугольника</a:t>
            </a:r>
            <a:endParaRPr lang="ru-RU" sz="3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015949" indent="-1015949">
              <a:lnSpc>
                <a:spcPct val="150000"/>
              </a:lnSpc>
              <a:defRPr/>
            </a:pPr>
            <a:r>
              <a:rPr lang="ru-RU" sz="3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звенья ломаной – </a:t>
            </a:r>
            <a:r>
              <a:rPr lang="ru-RU" sz="31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стороны</a:t>
            </a:r>
            <a:r>
              <a:rPr lang="ru-RU" sz="3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многоугольника</a:t>
            </a:r>
            <a:endParaRPr lang="ru-RU" sz="3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015949" indent="-1015949">
              <a:lnSpc>
                <a:spcPct val="150000"/>
              </a:lnSpc>
              <a:defRPr/>
            </a:pPr>
            <a:r>
              <a:rPr lang="ru-RU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Многоугольник с </a:t>
            </a:r>
            <a:r>
              <a:rPr lang="en-US" sz="3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-вершинами – </a:t>
            </a:r>
            <a:r>
              <a:rPr lang="en-US" sz="3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-угольник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76800" y="533399"/>
            <a:ext cx="4418261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Подведём итоги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учитель скачать бесплатно - Учителя Всемирный День учителя день студента  цветок - День оформление материала учителя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85" b="100000" l="0" r="9923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321602"/>
            <a:ext cx="3100875" cy="3100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587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0183" y="228600"/>
            <a:ext cx="14387355" cy="8600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2151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828800"/>
            <a:ext cx="2743200" cy="411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334000" y="1839021"/>
            <a:ext cx="8229600" cy="4225605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письменно задачи </a:t>
            </a:r>
          </a:p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5,</a:t>
            </a:r>
            <a:r>
              <a:rPr lang="en-US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 </a:t>
            </a:r>
          </a:p>
          <a:p>
            <a:pPr algn="ctr"/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(стр. 53) 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612764" y="230407"/>
            <a:ext cx="3656204" cy="793975"/>
          </a:xfrm>
          <a:prstGeom prst="rect">
            <a:avLst/>
          </a:prstGeom>
        </p:spPr>
        <p:txBody>
          <a:bodyPr wrap="none" lIns="39534" tIns="19768" rIns="39534" bIns="19768">
            <a:spAutoFit/>
          </a:bodyPr>
          <a:lstStyle/>
          <a:p>
            <a:pPr lvl="0"/>
            <a:r>
              <a:rPr lang="ru-RU" sz="49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4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533400" y="1024382"/>
            <a:ext cx="7240588" cy="2100072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Повторение пройденного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5309750" y="2667000"/>
            <a:ext cx="7587262" cy="2100072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Ломаная. Многоугольник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796654" y="4419600"/>
            <a:ext cx="7294990" cy="2100072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задач 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5867400" y="6019800"/>
            <a:ext cx="7240588" cy="2100072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Задания для закрепления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 rot="21233622" flipH="1">
            <a:off x="12756180" y="227614"/>
            <a:ext cx="1076960" cy="1935480"/>
            <a:chOff x="746" y="796"/>
            <a:chExt cx="903" cy="1999"/>
          </a:xfrm>
        </p:grpSpPr>
        <p:sp>
          <p:nvSpPr>
            <p:cNvPr id="4155" name="Freeform 3"/>
            <p:cNvSpPr>
              <a:spLocks/>
            </p:cNvSpPr>
            <p:nvPr/>
          </p:nvSpPr>
          <p:spPr bwMode="auto">
            <a:xfrm rot="78698">
              <a:off x="801" y="796"/>
              <a:ext cx="848" cy="1909"/>
            </a:xfrm>
            <a:custGeom>
              <a:avLst/>
              <a:gdLst>
                <a:gd name="T0" fmla="*/ 0 w 1252"/>
                <a:gd name="T1" fmla="*/ 13 h 3125"/>
                <a:gd name="T2" fmla="*/ 47 w 1252"/>
                <a:gd name="T3" fmla="*/ 0 h 3125"/>
                <a:gd name="T4" fmla="*/ 248 w 1252"/>
                <a:gd name="T5" fmla="*/ 354 h 3125"/>
                <a:gd name="T6" fmla="*/ 263 w 1252"/>
                <a:gd name="T7" fmla="*/ 435 h 3125"/>
                <a:gd name="T8" fmla="*/ 200 w 1252"/>
                <a:gd name="T9" fmla="*/ 367 h 3125"/>
                <a:gd name="T10" fmla="*/ 0 w 1252"/>
                <a:gd name="T11" fmla="*/ 13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33CC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 sz="4800" b="1"/>
            </a:p>
          </p:txBody>
        </p:sp>
        <p:sp>
          <p:nvSpPr>
            <p:cNvPr id="18436" name="Freeform 4"/>
            <p:cNvSpPr>
              <a:spLocks/>
            </p:cNvSpPr>
            <p:nvPr/>
          </p:nvSpPr>
          <p:spPr bwMode="auto">
            <a:xfrm rot="78698">
              <a:off x="1433" y="2346"/>
              <a:ext cx="213" cy="370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3175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sz="4800" b="1"/>
            </a:p>
          </p:txBody>
        </p:sp>
        <p:sp>
          <p:nvSpPr>
            <p:cNvPr id="4157" name="Freeform 5"/>
            <p:cNvSpPr>
              <a:spLocks/>
            </p:cNvSpPr>
            <p:nvPr/>
          </p:nvSpPr>
          <p:spPr bwMode="auto">
            <a:xfrm rot="78698">
              <a:off x="1554" y="2578"/>
              <a:ext cx="82" cy="141"/>
            </a:xfrm>
            <a:custGeom>
              <a:avLst/>
              <a:gdLst>
                <a:gd name="T0" fmla="*/ 18 w 121"/>
                <a:gd name="T1" fmla="*/ 0 h 230"/>
                <a:gd name="T2" fmla="*/ 0 w 121"/>
                <a:gd name="T3" fmla="*/ 4 h 230"/>
                <a:gd name="T4" fmla="*/ 26 w 121"/>
                <a:gd name="T5" fmla="*/ 32 h 230"/>
                <a:gd name="T6" fmla="*/ 1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 sz="4800" b="1"/>
            </a:p>
          </p:txBody>
        </p:sp>
        <p:grpSp>
          <p:nvGrpSpPr>
            <p:cNvPr id="4158" name="Group 6"/>
            <p:cNvGrpSpPr>
              <a:grpSpLocks/>
            </p:cNvGrpSpPr>
            <p:nvPr/>
          </p:nvGrpSpPr>
          <p:grpSpPr bwMode="auto">
            <a:xfrm>
              <a:off x="746" y="807"/>
              <a:ext cx="864" cy="1988"/>
              <a:chOff x="738" y="806"/>
              <a:chExt cx="864" cy="1988"/>
            </a:xfrm>
          </p:grpSpPr>
          <p:sp>
            <p:nvSpPr>
              <p:cNvPr id="4159" name="Freeform 7"/>
              <p:cNvSpPr>
                <a:spLocks/>
              </p:cNvSpPr>
              <p:nvPr/>
            </p:nvSpPr>
            <p:spPr bwMode="auto">
              <a:xfrm rot="78698">
                <a:off x="861" y="806"/>
                <a:ext cx="741" cy="1595"/>
              </a:xfrm>
              <a:custGeom>
                <a:avLst/>
                <a:gdLst>
                  <a:gd name="T0" fmla="*/ 183 w 1094"/>
                  <a:gd name="T1" fmla="*/ 363 h 2612"/>
                  <a:gd name="T2" fmla="*/ 230 w 1094"/>
                  <a:gd name="T3" fmla="*/ 351 h 2612"/>
                  <a:gd name="T4" fmla="*/ 214 w 1094"/>
                  <a:gd name="T5" fmla="*/ 355 h 2612"/>
                  <a:gd name="T6" fmla="*/ 18 w 1094"/>
                  <a:gd name="T7" fmla="*/ 0 h 2612"/>
                  <a:gd name="T8" fmla="*/ 0 w 1094"/>
                  <a:gd name="T9" fmla="*/ 4 h 2612"/>
                  <a:gd name="T10" fmla="*/ 198 w 1094"/>
                  <a:gd name="T11" fmla="*/ 360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33CCFF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 sz="4800" b="1"/>
              </a:p>
            </p:txBody>
          </p:sp>
          <p:grpSp>
            <p:nvGrpSpPr>
              <p:cNvPr id="4160" name="Group 8"/>
              <p:cNvGrpSpPr>
                <a:grpSpLocks/>
              </p:cNvGrpSpPr>
              <p:nvPr/>
            </p:nvGrpSpPr>
            <p:grpSpPr bwMode="auto">
              <a:xfrm rot="78698">
                <a:off x="738" y="936"/>
                <a:ext cx="382" cy="1858"/>
                <a:chOff x="1292" y="1570"/>
                <a:chExt cx="363" cy="1905"/>
              </a:xfrm>
            </p:grpSpPr>
            <p:sp>
              <p:nvSpPr>
                <p:cNvPr id="4161" name="Freeform 9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z-Latn-UZ" sz="4800" b="1"/>
                </a:p>
              </p:txBody>
            </p:sp>
            <p:sp>
              <p:nvSpPr>
                <p:cNvPr id="4162" name="Oval 10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rgbClr val="777777"/>
                </a:soli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 sz="4800" b="1"/>
                </a:p>
              </p:txBody>
            </p:sp>
          </p:grpSp>
        </p:grpSp>
      </p:grpSp>
      <p:grpSp>
        <p:nvGrpSpPr>
          <p:cNvPr id="4099" name="Group 16"/>
          <p:cNvGrpSpPr>
            <a:grpSpLocks/>
          </p:cNvGrpSpPr>
          <p:nvPr/>
        </p:nvGrpSpPr>
        <p:grpSpPr bwMode="auto">
          <a:xfrm rot="2942647" flipH="1">
            <a:off x="11721629" y="21467"/>
            <a:ext cx="655320" cy="2438400"/>
            <a:chOff x="3797" y="754"/>
            <a:chExt cx="852" cy="1931"/>
          </a:xfrm>
        </p:grpSpPr>
        <p:sp>
          <p:nvSpPr>
            <p:cNvPr id="4151" name="Freeform 17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13 h 3125"/>
                <a:gd name="T2" fmla="*/ 48 w 1252"/>
                <a:gd name="T3" fmla="*/ 0 h 3125"/>
                <a:gd name="T4" fmla="*/ 253 w 1252"/>
                <a:gd name="T5" fmla="*/ 354 h 3125"/>
                <a:gd name="T6" fmla="*/ 269 w 1252"/>
                <a:gd name="T7" fmla="*/ 435 h 3125"/>
                <a:gd name="T8" fmla="*/ 204 w 1252"/>
                <a:gd name="T9" fmla="*/ 367 h 3125"/>
                <a:gd name="T10" fmla="*/ 0 w 1252"/>
                <a:gd name="T11" fmla="*/ 13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FF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 sz="4800" b="1"/>
            </a:p>
          </p:txBody>
        </p:sp>
        <p:sp>
          <p:nvSpPr>
            <p:cNvPr id="18450" name="Freeform 18"/>
            <p:cNvSpPr>
              <a:spLocks/>
            </p:cNvSpPr>
            <p:nvPr/>
          </p:nvSpPr>
          <p:spPr bwMode="auto">
            <a:xfrm rot="78698">
              <a:off x="4429" y="2315"/>
              <a:ext cx="215" cy="370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3175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sz="4800" b="1"/>
            </a:p>
          </p:txBody>
        </p:sp>
        <p:sp>
          <p:nvSpPr>
            <p:cNvPr id="4153" name="Freeform 19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18 w 121"/>
                <a:gd name="T1" fmla="*/ 0 h 230"/>
                <a:gd name="T2" fmla="*/ 0 w 121"/>
                <a:gd name="T3" fmla="*/ 4 h 230"/>
                <a:gd name="T4" fmla="*/ 26 w 121"/>
                <a:gd name="T5" fmla="*/ 32 h 230"/>
                <a:gd name="T6" fmla="*/ 1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 sz="4800" b="1"/>
            </a:p>
          </p:txBody>
        </p:sp>
        <p:sp>
          <p:nvSpPr>
            <p:cNvPr id="4154" name="Freeform 20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186 w 1094"/>
                <a:gd name="T1" fmla="*/ 363 h 2612"/>
                <a:gd name="T2" fmla="*/ 234 w 1094"/>
                <a:gd name="T3" fmla="*/ 351 h 2612"/>
                <a:gd name="T4" fmla="*/ 218 w 1094"/>
                <a:gd name="T5" fmla="*/ 355 h 2612"/>
                <a:gd name="T6" fmla="*/ 18 w 1094"/>
                <a:gd name="T7" fmla="*/ 0 h 2612"/>
                <a:gd name="T8" fmla="*/ 0 w 1094"/>
                <a:gd name="T9" fmla="*/ 4 h 2612"/>
                <a:gd name="T10" fmla="*/ 201 w 1094"/>
                <a:gd name="T11" fmla="*/ 360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FF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 sz="4800" b="1"/>
            </a:p>
          </p:txBody>
        </p:sp>
      </p:grpSp>
      <p:grpSp>
        <p:nvGrpSpPr>
          <p:cNvPr id="4100" name="Group 42"/>
          <p:cNvGrpSpPr>
            <a:grpSpLocks/>
          </p:cNvGrpSpPr>
          <p:nvPr/>
        </p:nvGrpSpPr>
        <p:grpSpPr bwMode="auto">
          <a:xfrm rot="3659299" flipH="1">
            <a:off x="12506916" y="411188"/>
            <a:ext cx="716280" cy="2242821"/>
            <a:chOff x="3797" y="754"/>
            <a:chExt cx="852" cy="1931"/>
          </a:xfrm>
        </p:grpSpPr>
        <p:sp>
          <p:nvSpPr>
            <p:cNvPr id="4147" name="Freeform 43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13 h 3125"/>
                <a:gd name="T2" fmla="*/ 48 w 1252"/>
                <a:gd name="T3" fmla="*/ 0 h 3125"/>
                <a:gd name="T4" fmla="*/ 253 w 1252"/>
                <a:gd name="T5" fmla="*/ 354 h 3125"/>
                <a:gd name="T6" fmla="*/ 269 w 1252"/>
                <a:gd name="T7" fmla="*/ 435 h 3125"/>
                <a:gd name="T8" fmla="*/ 204 w 1252"/>
                <a:gd name="T9" fmla="*/ 367 h 3125"/>
                <a:gd name="T10" fmla="*/ 0 w 1252"/>
                <a:gd name="T11" fmla="*/ 13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 sz="4800" b="1"/>
            </a:p>
          </p:txBody>
        </p:sp>
        <p:sp>
          <p:nvSpPr>
            <p:cNvPr id="18476" name="Freeform 44"/>
            <p:cNvSpPr>
              <a:spLocks/>
            </p:cNvSpPr>
            <p:nvPr/>
          </p:nvSpPr>
          <p:spPr bwMode="auto">
            <a:xfrm rot="78698">
              <a:off x="4429" y="2302"/>
              <a:ext cx="215" cy="372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3175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sz="4800" b="1"/>
            </a:p>
          </p:txBody>
        </p:sp>
        <p:sp>
          <p:nvSpPr>
            <p:cNvPr id="4149" name="Freeform 45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18 w 121"/>
                <a:gd name="T1" fmla="*/ 0 h 230"/>
                <a:gd name="T2" fmla="*/ 0 w 121"/>
                <a:gd name="T3" fmla="*/ 4 h 230"/>
                <a:gd name="T4" fmla="*/ 26 w 121"/>
                <a:gd name="T5" fmla="*/ 32 h 230"/>
                <a:gd name="T6" fmla="*/ 1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 sz="4800" b="1"/>
            </a:p>
          </p:txBody>
        </p:sp>
        <p:sp>
          <p:nvSpPr>
            <p:cNvPr id="4150" name="Freeform 46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186 w 1094"/>
                <a:gd name="T1" fmla="*/ 363 h 2612"/>
                <a:gd name="T2" fmla="*/ 234 w 1094"/>
                <a:gd name="T3" fmla="*/ 351 h 2612"/>
                <a:gd name="T4" fmla="*/ 218 w 1094"/>
                <a:gd name="T5" fmla="*/ 355 h 2612"/>
                <a:gd name="T6" fmla="*/ 18 w 1094"/>
                <a:gd name="T7" fmla="*/ 0 h 2612"/>
                <a:gd name="T8" fmla="*/ 0 w 1094"/>
                <a:gd name="T9" fmla="*/ 4 h 2612"/>
                <a:gd name="T10" fmla="*/ 201 w 1094"/>
                <a:gd name="T11" fmla="*/ 360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 sz="4800" b="1"/>
            </a:p>
          </p:txBody>
        </p:sp>
      </p:grpSp>
      <p:sp>
        <p:nvSpPr>
          <p:cNvPr id="4101" name="Text Box 88"/>
          <p:cNvSpPr txBox="1">
            <a:spLocks noChangeArrowheads="1"/>
          </p:cNvSpPr>
          <p:nvPr/>
        </p:nvSpPr>
        <p:spPr bwMode="auto">
          <a:xfrm>
            <a:off x="410297" y="364596"/>
            <a:ext cx="14020800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4000" b="1" dirty="0">
                <a:solidFill>
                  <a:srgbClr val="0066CC"/>
                </a:solidFill>
              </a:rPr>
              <a:t>Какие фигуры изображены на рисунке? </a:t>
            </a: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flipV="1">
            <a:off x="1828800" y="2834640"/>
            <a:ext cx="4511040" cy="1005840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04" name="TextBox 47"/>
          <p:cNvSpPr txBox="1">
            <a:spLocks noChangeArrowheads="1"/>
          </p:cNvSpPr>
          <p:nvPr/>
        </p:nvSpPr>
        <p:spPr bwMode="auto">
          <a:xfrm>
            <a:off x="1706880" y="3291840"/>
            <a:ext cx="731520" cy="62434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b="1" dirty="0"/>
              <a:t>А</a:t>
            </a:r>
          </a:p>
        </p:txBody>
      </p:sp>
      <p:sp>
        <p:nvSpPr>
          <p:cNvPr id="4105" name="TextBox 48"/>
          <p:cNvSpPr txBox="1">
            <a:spLocks noChangeArrowheads="1"/>
          </p:cNvSpPr>
          <p:nvPr/>
        </p:nvSpPr>
        <p:spPr bwMode="auto">
          <a:xfrm>
            <a:off x="5608320" y="2377440"/>
            <a:ext cx="731520" cy="62434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b="1"/>
              <a:t>В</a:t>
            </a: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9265920" y="2377440"/>
            <a:ext cx="2804160" cy="1828800"/>
          </a:xfrm>
          <a:prstGeom prst="line">
            <a:avLst/>
          </a:prstGeom>
          <a:ln w="76200">
            <a:solidFill>
              <a:schemeClr val="accent3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107" name="TextBox 51"/>
          <p:cNvSpPr txBox="1">
            <a:spLocks noChangeArrowheads="1"/>
          </p:cNvSpPr>
          <p:nvPr/>
        </p:nvSpPr>
        <p:spPr bwMode="auto">
          <a:xfrm>
            <a:off x="9265920" y="1828800"/>
            <a:ext cx="731520" cy="62434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b="1"/>
              <a:t>С</a:t>
            </a:r>
          </a:p>
        </p:txBody>
      </p:sp>
      <p:sp>
        <p:nvSpPr>
          <p:cNvPr id="4108" name="TextBox 52"/>
          <p:cNvSpPr txBox="1">
            <a:spLocks noChangeArrowheads="1"/>
          </p:cNvSpPr>
          <p:nvPr/>
        </p:nvSpPr>
        <p:spPr bwMode="auto">
          <a:xfrm>
            <a:off x="12070080" y="3657600"/>
            <a:ext cx="731520" cy="62434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ru-RU" b="1"/>
              <a:t>D</a:t>
            </a:r>
            <a:endParaRPr lang="ru-RU" altLang="ru-RU" b="1"/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 flipV="1">
            <a:off x="4145280" y="4480560"/>
            <a:ext cx="4023360" cy="457200"/>
          </a:xfrm>
          <a:prstGeom prst="line">
            <a:avLst/>
          </a:prstGeom>
          <a:ln w="762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6" name="Овал 55"/>
          <p:cNvSpPr/>
          <p:nvPr/>
        </p:nvSpPr>
        <p:spPr>
          <a:xfrm>
            <a:off x="3901440" y="4846320"/>
            <a:ext cx="243840" cy="182880"/>
          </a:xfrm>
          <a:prstGeom prst="ellipse">
            <a:avLst/>
          </a:prstGeom>
          <a:ln w="76200"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/>
          </a:p>
        </p:txBody>
      </p:sp>
      <p:sp>
        <p:nvSpPr>
          <p:cNvPr id="4111" name="TextBox 56"/>
          <p:cNvSpPr txBox="1">
            <a:spLocks noChangeArrowheads="1"/>
          </p:cNvSpPr>
          <p:nvPr/>
        </p:nvSpPr>
        <p:spPr bwMode="auto">
          <a:xfrm>
            <a:off x="3657600" y="4297680"/>
            <a:ext cx="731520" cy="62434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b="1"/>
              <a:t>М</a:t>
            </a:r>
          </a:p>
        </p:txBody>
      </p:sp>
      <p:sp>
        <p:nvSpPr>
          <p:cNvPr id="4112" name="TextBox 57"/>
          <p:cNvSpPr txBox="1">
            <a:spLocks noChangeArrowheads="1"/>
          </p:cNvSpPr>
          <p:nvPr/>
        </p:nvSpPr>
        <p:spPr bwMode="auto">
          <a:xfrm>
            <a:off x="7559040" y="3931920"/>
            <a:ext cx="731520" cy="62434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b="1"/>
              <a:t>К</a:t>
            </a:r>
          </a:p>
        </p:txBody>
      </p:sp>
      <p:sp>
        <p:nvSpPr>
          <p:cNvPr id="59" name="Полилиния 58"/>
          <p:cNvSpPr/>
          <p:nvPr/>
        </p:nvSpPr>
        <p:spPr>
          <a:xfrm>
            <a:off x="1300480" y="6004560"/>
            <a:ext cx="1686560" cy="1173480"/>
          </a:xfrm>
          <a:custGeom>
            <a:avLst/>
            <a:gdLst>
              <a:gd name="connsiteX0" fmla="*/ 1041400 w 1054100"/>
              <a:gd name="connsiteY0" fmla="*/ 0 h 977900"/>
              <a:gd name="connsiteX1" fmla="*/ 0 w 1054100"/>
              <a:gd name="connsiteY1" fmla="*/ 533400 h 977900"/>
              <a:gd name="connsiteX2" fmla="*/ 1054100 w 1054100"/>
              <a:gd name="connsiteY2" fmla="*/ 977900 h 977900"/>
              <a:gd name="connsiteX3" fmla="*/ 1054100 w 1054100"/>
              <a:gd name="connsiteY3" fmla="*/ 965200 h 97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4100" h="977900">
                <a:moveTo>
                  <a:pt x="1041400" y="0"/>
                </a:moveTo>
                <a:lnTo>
                  <a:pt x="0" y="533400"/>
                </a:lnTo>
                <a:lnTo>
                  <a:pt x="1054100" y="977900"/>
                </a:lnTo>
                <a:lnTo>
                  <a:pt x="1054100" y="965200"/>
                </a:lnTo>
              </a:path>
            </a:pathLst>
          </a:custGeom>
          <a:ln w="7620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/>
          </a:p>
        </p:txBody>
      </p:sp>
      <p:sp>
        <p:nvSpPr>
          <p:cNvPr id="4114" name="TextBox 59"/>
          <p:cNvSpPr txBox="1">
            <a:spLocks noChangeArrowheads="1"/>
          </p:cNvSpPr>
          <p:nvPr/>
        </p:nvSpPr>
        <p:spPr bwMode="auto">
          <a:xfrm>
            <a:off x="731520" y="6309360"/>
            <a:ext cx="731520" cy="62434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b="1"/>
              <a:t>О</a:t>
            </a:r>
          </a:p>
        </p:txBody>
      </p:sp>
      <p:sp>
        <p:nvSpPr>
          <p:cNvPr id="61" name="Полилиния 60"/>
          <p:cNvSpPr/>
          <p:nvPr/>
        </p:nvSpPr>
        <p:spPr>
          <a:xfrm>
            <a:off x="7863840" y="4602480"/>
            <a:ext cx="2804160" cy="2240280"/>
          </a:xfrm>
          <a:custGeom>
            <a:avLst/>
            <a:gdLst>
              <a:gd name="connsiteX0" fmla="*/ 0 w 1752600"/>
              <a:gd name="connsiteY0" fmla="*/ 1866900 h 1866900"/>
              <a:gd name="connsiteX1" fmla="*/ 1536700 w 1752600"/>
              <a:gd name="connsiteY1" fmla="*/ 1384300 h 1866900"/>
              <a:gd name="connsiteX2" fmla="*/ 1752600 w 1752600"/>
              <a:gd name="connsiteY2" fmla="*/ 0 h 1866900"/>
              <a:gd name="connsiteX3" fmla="*/ 1752600 w 1752600"/>
              <a:gd name="connsiteY3" fmla="*/ 0 h 1866900"/>
              <a:gd name="connsiteX4" fmla="*/ 1752600 w 1752600"/>
              <a:gd name="connsiteY4" fmla="*/ 12700 h 1866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2600" h="1866900">
                <a:moveTo>
                  <a:pt x="0" y="1866900"/>
                </a:moveTo>
                <a:lnTo>
                  <a:pt x="1536700" y="1384300"/>
                </a:lnTo>
                <a:lnTo>
                  <a:pt x="1752600" y="0"/>
                </a:lnTo>
                <a:lnTo>
                  <a:pt x="1752600" y="0"/>
                </a:lnTo>
                <a:lnTo>
                  <a:pt x="1752600" y="12700"/>
                </a:lnTo>
              </a:path>
            </a:pathLst>
          </a:cu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/>
          </a:p>
        </p:txBody>
      </p:sp>
      <p:sp>
        <p:nvSpPr>
          <p:cNvPr id="4116" name="TextBox 61"/>
          <p:cNvSpPr txBox="1">
            <a:spLocks noChangeArrowheads="1"/>
          </p:cNvSpPr>
          <p:nvPr/>
        </p:nvSpPr>
        <p:spPr bwMode="auto">
          <a:xfrm>
            <a:off x="10363200" y="6126480"/>
            <a:ext cx="731520" cy="62434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b="1"/>
              <a:t>Р</a:t>
            </a:r>
          </a:p>
        </p:txBody>
      </p:sp>
      <p:sp>
        <p:nvSpPr>
          <p:cNvPr id="4117" name="TextBox 62"/>
          <p:cNvSpPr txBox="1">
            <a:spLocks noChangeArrowheads="1"/>
          </p:cNvSpPr>
          <p:nvPr/>
        </p:nvSpPr>
        <p:spPr bwMode="auto">
          <a:xfrm>
            <a:off x="8046720" y="6858000"/>
            <a:ext cx="731520" cy="62434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ru-RU" b="1"/>
              <a:t>S</a:t>
            </a:r>
            <a:endParaRPr lang="ru-RU" altLang="ru-RU" b="1"/>
          </a:p>
        </p:txBody>
      </p:sp>
      <p:sp>
        <p:nvSpPr>
          <p:cNvPr id="4118" name="TextBox 63"/>
          <p:cNvSpPr txBox="1">
            <a:spLocks noChangeArrowheads="1"/>
          </p:cNvSpPr>
          <p:nvPr/>
        </p:nvSpPr>
        <p:spPr bwMode="auto">
          <a:xfrm>
            <a:off x="10728960" y="4480560"/>
            <a:ext cx="731520" cy="62434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ru-RU" b="1"/>
              <a:t>T</a:t>
            </a:r>
            <a:endParaRPr lang="ru-RU" altLang="ru-RU" b="1"/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 rot="16200000" flipH="1">
            <a:off x="5090160" y="6309360"/>
            <a:ext cx="1645920" cy="1097280"/>
          </a:xfrm>
          <a:prstGeom prst="line">
            <a:avLst/>
          </a:prstGeom>
          <a:ln w="76200">
            <a:solidFill>
              <a:srgbClr val="0066CC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7" name="Овал 66"/>
          <p:cNvSpPr/>
          <p:nvPr/>
        </p:nvSpPr>
        <p:spPr>
          <a:xfrm>
            <a:off x="5852160" y="6766560"/>
            <a:ext cx="121920" cy="91440"/>
          </a:xfrm>
          <a:prstGeom prst="ellipse">
            <a:avLst/>
          </a:prstGeom>
          <a:ln w="76200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/>
          </a:p>
        </p:txBody>
      </p:sp>
      <p:sp>
        <p:nvSpPr>
          <p:cNvPr id="4121" name="TextBox 67"/>
          <p:cNvSpPr txBox="1">
            <a:spLocks noChangeArrowheads="1"/>
          </p:cNvSpPr>
          <p:nvPr/>
        </p:nvSpPr>
        <p:spPr bwMode="auto">
          <a:xfrm>
            <a:off x="4998720" y="5943600"/>
            <a:ext cx="731520" cy="62434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b="1" dirty="0" smtClean="0"/>
              <a:t>К</a:t>
            </a:r>
            <a:endParaRPr lang="ru-RU" altLang="ru-RU" b="1" dirty="0"/>
          </a:p>
        </p:txBody>
      </p:sp>
      <p:sp>
        <p:nvSpPr>
          <p:cNvPr id="4122" name="TextBox 68"/>
          <p:cNvSpPr txBox="1">
            <a:spLocks noChangeArrowheads="1"/>
          </p:cNvSpPr>
          <p:nvPr/>
        </p:nvSpPr>
        <p:spPr bwMode="auto">
          <a:xfrm>
            <a:off x="5364480" y="6766560"/>
            <a:ext cx="731520" cy="62434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ru-RU" b="1"/>
              <a:t>O</a:t>
            </a:r>
            <a:endParaRPr lang="ru-RU" altLang="ru-RU" b="1"/>
          </a:p>
        </p:txBody>
      </p:sp>
      <p:sp>
        <p:nvSpPr>
          <p:cNvPr id="4123" name="TextBox 69"/>
          <p:cNvSpPr txBox="1">
            <a:spLocks noChangeArrowheads="1"/>
          </p:cNvSpPr>
          <p:nvPr/>
        </p:nvSpPr>
        <p:spPr bwMode="auto">
          <a:xfrm>
            <a:off x="5852160" y="7406640"/>
            <a:ext cx="731520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ru-RU" b="1"/>
              <a:t>D</a:t>
            </a:r>
            <a:endParaRPr lang="ru-RU" altLang="ru-RU" b="1"/>
          </a:p>
        </p:txBody>
      </p:sp>
      <p:sp>
        <p:nvSpPr>
          <p:cNvPr id="71" name="Полилиния 70"/>
          <p:cNvSpPr/>
          <p:nvPr/>
        </p:nvSpPr>
        <p:spPr>
          <a:xfrm>
            <a:off x="12105384" y="4206240"/>
            <a:ext cx="1569976" cy="1463040"/>
          </a:xfrm>
          <a:custGeom>
            <a:avLst/>
            <a:gdLst>
              <a:gd name="connsiteX0" fmla="*/ 812800 w 825500"/>
              <a:gd name="connsiteY0" fmla="*/ 0 h 1003300"/>
              <a:gd name="connsiteX1" fmla="*/ 825500 w 825500"/>
              <a:gd name="connsiteY1" fmla="*/ 965200 h 1003300"/>
              <a:gd name="connsiteX2" fmla="*/ 0 w 825500"/>
              <a:gd name="connsiteY2" fmla="*/ 1003300 h 1003300"/>
              <a:gd name="connsiteX3" fmla="*/ 0 w 825500"/>
              <a:gd name="connsiteY3" fmla="*/ 1003300 h 1003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5500" h="1003300">
                <a:moveTo>
                  <a:pt x="812800" y="0"/>
                </a:moveTo>
                <a:lnTo>
                  <a:pt x="825500" y="965200"/>
                </a:lnTo>
                <a:lnTo>
                  <a:pt x="0" y="1003300"/>
                </a:lnTo>
                <a:lnTo>
                  <a:pt x="0" y="1003300"/>
                </a:lnTo>
              </a:path>
            </a:pathLst>
          </a:cu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/>
          </a:p>
        </p:txBody>
      </p:sp>
      <p:sp>
        <p:nvSpPr>
          <p:cNvPr id="72" name="Полилиния 71"/>
          <p:cNvSpPr/>
          <p:nvPr/>
        </p:nvSpPr>
        <p:spPr>
          <a:xfrm>
            <a:off x="13350240" y="5379720"/>
            <a:ext cx="325120" cy="228600"/>
          </a:xfrm>
          <a:custGeom>
            <a:avLst/>
            <a:gdLst>
              <a:gd name="connsiteX0" fmla="*/ 203200 w 203200"/>
              <a:gd name="connsiteY0" fmla="*/ 0 h 190500"/>
              <a:gd name="connsiteX1" fmla="*/ 0 w 203200"/>
              <a:gd name="connsiteY1" fmla="*/ 0 h 190500"/>
              <a:gd name="connsiteX2" fmla="*/ 12700 w 203200"/>
              <a:gd name="connsiteY2" fmla="*/ 190500 h 190500"/>
              <a:gd name="connsiteX3" fmla="*/ 12700 w 203200"/>
              <a:gd name="connsiteY3" fmla="*/ 19050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" h="190500">
                <a:moveTo>
                  <a:pt x="203200" y="0"/>
                </a:moveTo>
                <a:lnTo>
                  <a:pt x="0" y="0"/>
                </a:lnTo>
                <a:lnTo>
                  <a:pt x="12700" y="190500"/>
                </a:lnTo>
                <a:lnTo>
                  <a:pt x="12700" y="190500"/>
                </a:lnTo>
              </a:path>
            </a:pathLst>
          </a:cu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 dirty="0">
              <a:solidFill>
                <a:srgbClr val="C00000"/>
              </a:solidFill>
            </a:endParaRPr>
          </a:p>
        </p:txBody>
      </p:sp>
      <p:sp>
        <p:nvSpPr>
          <p:cNvPr id="4126" name="TextBox 72"/>
          <p:cNvSpPr txBox="1">
            <a:spLocks noChangeArrowheads="1"/>
          </p:cNvSpPr>
          <p:nvPr/>
        </p:nvSpPr>
        <p:spPr bwMode="auto">
          <a:xfrm>
            <a:off x="13624971" y="5379720"/>
            <a:ext cx="487680" cy="62434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ru-RU" b="1" dirty="0"/>
              <a:t>Q</a:t>
            </a:r>
            <a:endParaRPr lang="ru-RU" altLang="ru-RU" b="1" dirty="0"/>
          </a:p>
        </p:txBody>
      </p:sp>
    </p:spTree>
    <p:extLst>
      <p:ext uri="{BB962C8B-B14F-4D97-AF65-F5344CB8AC3E}">
        <p14:creationId xmlns:p14="http://schemas.microsoft.com/office/powerpoint/2010/main" val="4930988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уб 2"/>
          <p:cNvSpPr/>
          <p:nvPr/>
        </p:nvSpPr>
        <p:spPr>
          <a:xfrm>
            <a:off x="4343401" y="2828926"/>
            <a:ext cx="4343400" cy="1800224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Трапеция 4"/>
          <p:cNvSpPr/>
          <p:nvPr/>
        </p:nvSpPr>
        <p:spPr>
          <a:xfrm>
            <a:off x="3710942" y="1769544"/>
            <a:ext cx="5486400" cy="1543050"/>
          </a:xfrm>
          <a:prstGeom prst="trapezoid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715000" y="3600450"/>
            <a:ext cx="1371600" cy="68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5712461" y="3945256"/>
            <a:ext cx="1358899" cy="339090"/>
          </a:xfrm>
          <a:custGeom>
            <a:avLst/>
            <a:gdLst>
              <a:gd name="connsiteX0" fmla="*/ 0 w 849086"/>
              <a:gd name="connsiteY0" fmla="*/ 0 h 283028"/>
              <a:gd name="connsiteX1" fmla="*/ 849086 w 849086"/>
              <a:gd name="connsiteY1" fmla="*/ 0 h 283028"/>
              <a:gd name="connsiteX2" fmla="*/ 381000 w 849086"/>
              <a:gd name="connsiteY2" fmla="*/ 0 h 283028"/>
              <a:gd name="connsiteX3" fmla="*/ 381000 w 849086"/>
              <a:gd name="connsiteY3" fmla="*/ 283028 h 283028"/>
              <a:gd name="connsiteX4" fmla="*/ 391886 w 849086"/>
              <a:gd name="connsiteY4" fmla="*/ 261257 h 283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9086" h="283028">
                <a:moveTo>
                  <a:pt x="0" y="0"/>
                </a:moveTo>
                <a:lnTo>
                  <a:pt x="849086" y="0"/>
                </a:lnTo>
                <a:lnTo>
                  <a:pt x="381000" y="0"/>
                </a:lnTo>
                <a:lnTo>
                  <a:pt x="381000" y="283028"/>
                </a:lnTo>
                <a:lnTo>
                  <a:pt x="391886" y="261257"/>
                </a:lnTo>
              </a:path>
            </a:pathLst>
          </a:custGeom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171702" y="5057776"/>
            <a:ext cx="571499" cy="145732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Прямоугольный треугольник 3"/>
          <p:cNvSpPr/>
          <p:nvPr/>
        </p:nvSpPr>
        <p:spPr>
          <a:xfrm rot="7734207">
            <a:off x="1952627" y="3894456"/>
            <a:ext cx="1733550" cy="2738120"/>
          </a:xfrm>
          <a:prstGeom prst="rtTriangl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943101" y="4543426"/>
            <a:ext cx="342899" cy="25717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2400301" y="4200526"/>
            <a:ext cx="342899" cy="25717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600201" y="4886326"/>
            <a:ext cx="342901" cy="25717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2857501" y="4543426"/>
            <a:ext cx="342899" cy="25717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429001" y="4886326"/>
            <a:ext cx="342901" cy="25717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Солнце 13"/>
          <p:cNvSpPr/>
          <p:nvPr/>
        </p:nvSpPr>
        <p:spPr>
          <a:xfrm>
            <a:off x="248922" y="969264"/>
            <a:ext cx="1463040" cy="1097280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35" name="TextBox 14"/>
          <p:cNvSpPr txBox="1">
            <a:spLocks noChangeArrowheads="1"/>
          </p:cNvSpPr>
          <p:nvPr/>
        </p:nvSpPr>
        <p:spPr bwMode="auto">
          <a:xfrm>
            <a:off x="731520" y="80136"/>
            <a:ext cx="13898880" cy="916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4000" b="1" dirty="0">
                <a:solidFill>
                  <a:srgbClr val="0066CC"/>
                </a:solidFill>
              </a:rPr>
              <a:t>Найдите известные вам углы и определите их вид</a:t>
            </a:r>
            <a:r>
              <a:rPr lang="ru-RU" altLang="ru-RU" sz="5100" b="1" dirty="0">
                <a:solidFill>
                  <a:srgbClr val="0066CC"/>
                </a:solidFill>
              </a:rPr>
              <a:t>.</a:t>
            </a:r>
          </a:p>
        </p:txBody>
      </p:sp>
      <p:sp>
        <p:nvSpPr>
          <p:cNvPr id="16" name="Полилиния 15"/>
          <p:cNvSpPr/>
          <p:nvPr/>
        </p:nvSpPr>
        <p:spPr>
          <a:xfrm>
            <a:off x="3657601" y="1777366"/>
            <a:ext cx="2090421" cy="1579244"/>
          </a:xfrm>
          <a:custGeom>
            <a:avLst/>
            <a:gdLst>
              <a:gd name="connsiteX0" fmla="*/ 315686 w 1306286"/>
              <a:gd name="connsiteY0" fmla="*/ 0 h 1317172"/>
              <a:gd name="connsiteX1" fmla="*/ 0 w 1306286"/>
              <a:gd name="connsiteY1" fmla="*/ 1284514 h 1317172"/>
              <a:gd name="connsiteX2" fmla="*/ 1306286 w 1306286"/>
              <a:gd name="connsiteY2" fmla="*/ 1317172 h 1317172"/>
              <a:gd name="connsiteX3" fmla="*/ 1306286 w 1306286"/>
              <a:gd name="connsiteY3" fmla="*/ 1317172 h 1317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6286" h="1317172">
                <a:moveTo>
                  <a:pt x="315686" y="0"/>
                </a:moveTo>
                <a:lnTo>
                  <a:pt x="0" y="1284514"/>
                </a:lnTo>
                <a:lnTo>
                  <a:pt x="1306286" y="1317172"/>
                </a:lnTo>
                <a:lnTo>
                  <a:pt x="1306286" y="1317172"/>
                </a:lnTo>
              </a:path>
            </a:pathLst>
          </a:cu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37" name="Line 5"/>
          <p:cNvSpPr>
            <a:spLocks noChangeShapeType="1"/>
          </p:cNvSpPr>
          <p:nvPr/>
        </p:nvSpPr>
        <p:spPr bwMode="auto">
          <a:xfrm flipH="1">
            <a:off x="1209648" y="3729203"/>
            <a:ext cx="1076352" cy="132857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5138" name="Line 6"/>
          <p:cNvSpPr>
            <a:spLocks noChangeShapeType="1"/>
          </p:cNvSpPr>
          <p:nvPr/>
        </p:nvSpPr>
        <p:spPr bwMode="auto">
          <a:xfrm>
            <a:off x="1289306" y="5057776"/>
            <a:ext cx="2825495" cy="352424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5139" name="Text Box 7"/>
          <p:cNvSpPr txBox="1">
            <a:spLocks noChangeArrowheads="1"/>
          </p:cNvSpPr>
          <p:nvPr/>
        </p:nvSpPr>
        <p:spPr bwMode="auto">
          <a:xfrm>
            <a:off x="1755142" y="3023808"/>
            <a:ext cx="18796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3400" b="1" dirty="0">
                <a:solidFill>
                  <a:srgbClr val="FF0000"/>
                </a:solidFill>
                <a:latin typeface="Arno Pro Display" pitchFamily="18" charset="0"/>
              </a:rPr>
              <a:t>С</a:t>
            </a:r>
          </a:p>
        </p:txBody>
      </p:sp>
      <p:sp>
        <p:nvSpPr>
          <p:cNvPr id="5140" name="Text Box 8"/>
          <p:cNvSpPr txBox="1">
            <a:spLocks noChangeArrowheads="1"/>
          </p:cNvSpPr>
          <p:nvPr/>
        </p:nvSpPr>
        <p:spPr bwMode="auto">
          <a:xfrm>
            <a:off x="546100" y="4457700"/>
            <a:ext cx="139701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4000" b="1" dirty="0">
                <a:solidFill>
                  <a:srgbClr val="FF0000"/>
                </a:solidFill>
                <a:latin typeface="Arno Pro Display" pitchFamily="18" charset="0"/>
              </a:rPr>
              <a:t>О</a:t>
            </a:r>
          </a:p>
        </p:txBody>
      </p:sp>
      <p:sp>
        <p:nvSpPr>
          <p:cNvPr id="5141" name="Text Box 9"/>
          <p:cNvSpPr txBox="1">
            <a:spLocks noChangeArrowheads="1"/>
          </p:cNvSpPr>
          <p:nvPr/>
        </p:nvSpPr>
        <p:spPr bwMode="auto">
          <a:xfrm>
            <a:off x="3761742" y="5525733"/>
            <a:ext cx="23876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3400" b="1" dirty="0">
                <a:solidFill>
                  <a:srgbClr val="FF0000"/>
                </a:solidFill>
                <a:latin typeface="Arno Pro Display" pitchFamily="18" charset="0"/>
              </a:rPr>
              <a:t>М</a:t>
            </a:r>
          </a:p>
        </p:txBody>
      </p:sp>
      <p:sp>
        <p:nvSpPr>
          <p:cNvPr id="19" name="Овал 18"/>
          <p:cNvSpPr/>
          <p:nvPr/>
        </p:nvSpPr>
        <p:spPr>
          <a:xfrm>
            <a:off x="1060707" y="4972051"/>
            <a:ext cx="228600" cy="171450"/>
          </a:xfrm>
          <a:prstGeom prst="ellips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Полилиния 26"/>
          <p:cNvSpPr/>
          <p:nvPr/>
        </p:nvSpPr>
        <p:spPr>
          <a:xfrm>
            <a:off x="7211061" y="1750695"/>
            <a:ext cx="2077720" cy="1748690"/>
          </a:xfrm>
          <a:custGeom>
            <a:avLst/>
            <a:gdLst>
              <a:gd name="connsiteX0" fmla="*/ 0 w 1534885"/>
              <a:gd name="connsiteY0" fmla="*/ 0 h 1317171"/>
              <a:gd name="connsiteX1" fmla="*/ 1186543 w 1534885"/>
              <a:gd name="connsiteY1" fmla="*/ 21771 h 1317171"/>
              <a:gd name="connsiteX2" fmla="*/ 1534885 w 1534885"/>
              <a:gd name="connsiteY2" fmla="*/ 1317171 h 1317171"/>
              <a:gd name="connsiteX3" fmla="*/ 1534885 w 1534885"/>
              <a:gd name="connsiteY3" fmla="*/ 1317171 h 1317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34885" h="1317171">
                <a:moveTo>
                  <a:pt x="0" y="0"/>
                </a:moveTo>
                <a:lnTo>
                  <a:pt x="1186543" y="21771"/>
                </a:lnTo>
                <a:lnTo>
                  <a:pt x="1534885" y="1317171"/>
                </a:lnTo>
                <a:lnTo>
                  <a:pt x="1534885" y="1317171"/>
                </a:lnTo>
              </a:path>
            </a:pathLst>
          </a:cu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44" name="TextBox 27"/>
          <p:cNvSpPr txBox="1">
            <a:spLocks noChangeArrowheads="1"/>
          </p:cNvSpPr>
          <p:nvPr/>
        </p:nvSpPr>
        <p:spPr bwMode="auto">
          <a:xfrm>
            <a:off x="3200401" y="3171826"/>
            <a:ext cx="34290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3400" b="1">
                <a:solidFill>
                  <a:srgbClr val="FF0000"/>
                </a:solidFill>
                <a:latin typeface="Trebuchet MS" pitchFamily="34" charset="0"/>
              </a:rPr>
              <a:t>Р</a:t>
            </a:r>
          </a:p>
        </p:txBody>
      </p:sp>
      <p:sp>
        <p:nvSpPr>
          <p:cNvPr id="5145" name="TextBox 28"/>
          <p:cNvSpPr txBox="1">
            <a:spLocks noChangeArrowheads="1"/>
          </p:cNvSpPr>
          <p:nvPr/>
        </p:nvSpPr>
        <p:spPr bwMode="auto">
          <a:xfrm>
            <a:off x="6766562" y="1190345"/>
            <a:ext cx="68580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ru-RU" sz="3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ru-RU" altLang="ru-RU" sz="3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6" name="TextBox 29"/>
          <p:cNvSpPr txBox="1">
            <a:spLocks noChangeArrowheads="1"/>
          </p:cNvSpPr>
          <p:nvPr/>
        </p:nvSpPr>
        <p:spPr bwMode="auto">
          <a:xfrm>
            <a:off x="8458201" y="1200150"/>
            <a:ext cx="68580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ru-RU" sz="3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ru-RU" altLang="ru-RU" sz="3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7" name="TextBox 30"/>
          <p:cNvSpPr txBox="1">
            <a:spLocks noChangeArrowheads="1"/>
          </p:cNvSpPr>
          <p:nvPr/>
        </p:nvSpPr>
        <p:spPr bwMode="auto">
          <a:xfrm>
            <a:off x="9144001" y="2657476"/>
            <a:ext cx="68580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ru-RU" sz="3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altLang="ru-RU" sz="3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олилиния 31"/>
          <p:cNvSpPr/>
          <p:nvPr/>
        </p:nvSpPr>
        <p:spPr>
          <a:xfrm>
            <a:off x="6471921" y="3596539"/>
            <a:ext cx="1778000" cy="1005840"/>
          </a:xfrm>
          <a:custGeom>
            <a:avLst/>
            <a:gdLst>
              <a:gd name="connsiteX0" fmla="*/ 1099457 w 1110343"/>
              <a:gd name="connsiteY0" fmla="*/ 0 h 838200"/>
              <a:gd name="connsiteX1" fmla="*/ 1110343 w 1110343"/>
              <a:gd name="connsiteY1" fmla="*/ 838200 h 838200"/>
              <a:gd name="connsiteX2" fmla="*/ 0 w 1110343"/>
              <a:gd name="connsiteY2" fmla="*/ 838200 h 83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10343" h="838200">
                <a:moveTo>
                  <a:pt x="1099457" y="0"/>
                </a:moveTo>
                <a:lnTo>
                  <a:pt x="1110343" y="838200"/>
                </a:lnTo>
                <a:lnTo>
                  <a:pt x="0" y="838200"/>
                </a:lnTo>
              </a:path>
            </a:pathLst>
          </a:cu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49" name="TextBox 32"/>
          <p:cNvSpPr txBox="1">
            <a:spLocks noChangeArrowheads="1"/>
          </p:cNvSpPr>
          <p:nvPr/>
        </p:nvSpPr>
        <p:spPr bwMode="auto">
          <a:xfrm>
            <a:off x="8001000" y="4457700"/>
            <a:ext cx="137160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ru-RU" sz="3400" b="1">
                <a:solidFill>
                  <a:srgbClr val="FF0000"/>
                </a:solidFill>
                <a:latin typeface="Trebuchet MS" pitchFamily="34" charset="0"/>
              </a:rPr>
              <a:t>M</a:t>
            </a:r>
            <a:endParaRPr lang="ru-RU" altLang="ru-RU" sz="3400" b="1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34" name="Полилиния 33"/>
          <p:cNvSpPr/>
          <p:nvPr/>
        </p:nvSpPr>
        <p:spPr>
          <a:xfrm>
            <a:off x="1043941" y="6831330"/>
            <a:ext cx="5608320" cy="0"/>
          </a:xfrm>
          <a:custGeom>
            <a:avLst/>
            <a:gdLst>
              <a:gd name="connsiteX0" fmla="*/ 0 w 3505200"/>
              <a:gd name="connsiteY0" fmla="*/ 0 h 0"/>
              <a:gd name="connsiteX1" fmla="*/ 3505200 w 35052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505200">
                <a:moveTo>
                  <a:pt x="0" y="0"/>
                </a:moveTo>
                <a:lnTo>
                  <a:pt x="3505200" y="0"/>
                </a:lnTo>
              </a:path>
            </a:pathLst>
          </a:cu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3771902" y="6772276"/>
            <a:ext cx="228600" cy="1714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52" name="TextBox 35"/>
          <p:cNvSpPr txBox="1">
            <a:spLocks noChangeArrowheads="1"/>
          </p:cNvSpPr>
          <p:nvPr/>
        </p:nvSpPr>
        <p:spPr bwMode="auto">
          <a:xfrm>
            <a:off x="1028702" y="6772276"/>
            <a:ext cx="68580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ru-RU" sz="3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altLang="ru-RU" sz="3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53" name="TextBox 36"/>
          <p:cNvSpPr txBox="1">
            <a:spLocks noChangeArrowheads="1"/>
          </p:cNvSpPr>
          <p:nvPr/>
        </p:nvSpPr>
        <p:spPr bwMode="auto">
          <a:xfrm>
            <a:off x="3543302" y="6858000"/>
            <a:ext cx="68580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ru-RU" sz="3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ru-RU" altLang="ru-RU" sz="3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54" name="TextBox 37"/>
          <p:cNvSpPr txBox="1">
            <a:spLocks noChangeArrowheads="1"/>
          </p:cNvSpPr>
          <p:nvPr/>
        </p:nvSpPr>
        <p:spPr bwMode="auto">
          <a:xfrm>
            <a:off x="6172201" y="6772276"/>
            <a:ext cx="68580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ru-RU" sz="3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ru-RU" altLang="ru-RU" sz="3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55" name="Рисунок 38" descr="11262amkprp5mo71bx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1" y="6343651"/>
            <a:ext cx="624840" cy="49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6" name="Рисунок 39" descr="11262amkprp5mo71bx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2" y="6343651"/>
            <a:ext cx="624840" cy="49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7" name="Рисунок 40" descr="11262amkprp5mo71bx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1" y="6343651"/>
            <a:ext cx="624840" cy="49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8" name="Рисунок 41" descr="11262amkprp5mo71bx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2" y="6343651"/>
            <a:ext cx="624840" cy="49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9" name="Рисунок 42" descr="11262amkprp5mo71bx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102" y="6343651"/>
            <a:ext cx="624840" cy="49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0" name="Рисунок 43" descr="11262amkprp5mo71bx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3302" y="6343651"/>
            <a:ext cx="624840" cy="49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1" name="Рисунок 44" descr="11262amkprp5mo71bx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1" y="6343651"/>
            <a:ext cx="624840" cy="49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2" name="Рисунок 45" descr="11262amkprp5mo71bx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302" y="6343651"/>
            <a:ext cx="624840" cy="49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3" name="Рисунок 46" descr="11262amkprp5mo71bx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2" y="6343651"/>
            <a:ext cx="624840" cy="49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4" name="Рисунок 47" descr="11262amkprp5mo71bx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1" y="6343651"/>
            <a:ext cx="624840" cy="49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Овал 60"/>
          <p:cNvSpPr/>
          <p:nvPr/>
        </p:nvSpPr>
        <p:spPr>
          <a:xfrm>
            <a:off x="2514601" y="4886326"/>
            <a:ext cx="342901" cy="25717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6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663050"/>
              </p:ext>
            </p:extLst>
          </p:nvPr>
        </p:nvGraphicFramePr>
        <p:xfrm>
          <a:off x="8822437" y="4329112"/>
          <a:ext cx="5638800" cy="34428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Формула" r:id="rId5" imgW="1473120" imgH="888840" progId="Equation.3">
                  <p:embed/>
                </p:oleObj>
              </mc:Choice>
              <mc:Fallback>
                <p:oleObj name="Формула" r:id="rId5" imgW="1473120" imgH="888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2437" y="4329112"/>
                        <a:ext cx="5638800" cy="344288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442252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9358874" y="2154114"/>
            <a:ext cx="1714499" cy="747451"/>
          </a:xfrm>
          <a:prstGeom prst="rect">
            <a:avLst/>
          </a:prstGeom>
          <a:noFill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135˚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244574" y="3182814"/>
            <a:ext cx="1714501" cy="747451"/>
          </a:xfrm>
          <a:prstGeom prst="rect">
            <a:avLst/>
          </a:prstGeom>
          <a:noFill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57˚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244574" y="4211514"/>
            <a:ext cx="1714501" cy="747451"/>
          </a:xfrm>
          <a:prstGeom prst="rect">
            <a:avLst/>
          </a:prstGeom>
          <a:noFill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48˚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01674" y="5325939"/>
            <a:ext cx="1714499" cy="747451"/>
          </a:xfrm>
          <a:prstGeom prst="rect">
            <a:avLst/>
          </a:prstGeom>
          <a:noFill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90˚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1874" y="5068764"/>
            <a:ext cx="1714499" cy="747451"/>
          </a:xfrm>
          <a:prstGeom prst="rect">
            <a:avLst/>
          </a:prstGeom>
          <a:noFill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89˚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730474" y="3439989"/>
            <a:ext cx="1714499" cy="747451"/>
          </a:xfrm>
          <a:prstGeom prst="rect">
            <a:avLst/>
          </a:prstGeom>
          <a:noFill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91˚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44774" y="2154114"/>
            <a:ext cx="1714501" cy="747451"/>
          </a:xfrm>
          <a:prstGeom prst="rect">
            <a:avLst/>
          </a:prstGeom>
          <a:noFill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180˚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844774" y="4297239"/>
            <a:ext cx="1714501" cy="747451"/>
          </a:xfrm>
          <a:prstGeom prst="rect">
            <a:avLst/>
          </a:prstGeom>
          <a:noFill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157˚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29229" y="1639753"/>
            <a:ext cx="4686333" cy="1178338"/>
          </a:xfrm>
          <a:prstGeom prst="rect">
            <a:avLst/>
          </a:prstGeom>
          <a:noFill/>
        </p:spPr>
        <p:txBody>
          <a:bodyPr lIns="130622" tIns="65311" rIns="130622" bIns="65311">
            <a:spAutoFit/>
          </a:bodyPr>
          <a:lstStyle/>
          <a:p>
            <a:pPr>
              <a:lnSpc>
                <a:spcPct val="200000"/>
              </a:lnSpc>
              <a:defRPr/>
            </a:pPr>
            <a:r>
              <a:rPr lang="ru-RU" sz="3400" b="1" dirty="0">
                <a:ln w="1905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А) тупой угол –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29229" y="2754186"/>
            <a:ext cx="5143536" cy="1178338"/>
          </a:xfrm>
          <a:prstGeom prst="rect">
            <a:avLst/>
          </a:prstGeom>
          <a:noFill/>
        </p:spPr>
        <p:txBody>
          <a:bodyPr lIns="130622" tIns="65311" rIns="130622" bIns="65311">
            <a:spAutoFit/>
          </a:bodyPr>
          <a:lstStyle/>
          <a:p>
            <a:pPr>
              <a:lnSpc>
                <a:spcPct val="200000"/>
              </a:lnSpc>
              <a:defRPr/>
            </a:pPr>
            <a:r>
              <a:rPr lang="ru-RU" sz="3400" b="1" dirty="0">
                <a:ln w="1905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Б) прямой угол –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29229" y="3697167"/>
            <a:ext cx="5143536" cy="1178338"/>
          </a:xfrm>
          <a:prstGeom prst="rect">
            <a:avLst/>
          </a:prstGeom>
          <a:noFill/>
        </p:spPr>
        <p:txBody>
          <a:bodyPr lIns="130622" tIns="65311" rIns="130622" bIns="65311">
            <a:spAutoFit/>
          </a:bodyPr>
          <a:lstStyle/>
          <a:p>
            <a:pPr>
              <a:lnSpc>
                <a:spcPct val="200000"/>
              </a:lnSpc>
              <a:defRPr/>
            </a:pPr>
            <a:r>
              <a:rPr lang="ru-RU" sz="3400" b="1" dirty="0">
                <a:ln w="1905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В) острый угол –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29229" y="5068777"/>
            <a:ext cx="5257837" cy="655118"/>
          </a:xfrm>
          <a:prstGeom prst="rect">
            <a:avLst/>
          </a:prstGeom>
          <a:noFill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sz="3400" b="1" dirty="0">
                <a:ln w="1905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Г) развернутый угол - </a:t>
            </a:r>
            <a:endParaRPr lang="ru-RU" sz="3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048000" y="364137"/>
            <a:ext cx="8895069" cy="655118"/>
          </a:xfrm>
          <a:prstGeom prst="rect">
            <a:avLst/>
          </a:prstGeom>
        </p:spPr>
        <p:txBody>
          <a:bodyPr wrap="none" lIns="130622" tIns="65311" rIns="130622" bIns="65311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defRPr/>
            </a:pPr>
            <a:r>
              <a:rPr lang="ru-RU" sz="3400" b="1" dirty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Соотнесите углы и их градусные </a:t>
            </a:r>
            <a:r>
              <a:rPr lang="ru-RU" sz="3400" b="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меры</a:t>
            </a:r>
            <a:endParaRPr lang="ru-RU" sz="3400" b="1" dirty="0">
              <a:ln w="11430"/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161" name="Group 2"/>
          <p:cNvGrpSpPr>
            <a:grpSpLocks/>
          </p:cNvGrpSpPr>
          <p:nvPr/>
        </p:nvGrpSpPr>
        <p:grpSpPr bwMode="auto">
          <a:xfrm rot="21233622" flipH="1">
            <a:off x="13228320" y="6134100"/>
            <a:ext cx="1076960" cy="1935480"/>
            <a:chOff x="746" y="796"/>
            <a:chExt cx="903" cy="1999"/>
          </a:xfrm>
        </p:grpSpPr>
        <p:sp>
          <p:nvSpPr>
            <p:cNvPr id="6172" name="Freeform 3"/>
            <p:cNvSpPr>
              <a:spLocks/>
            </p:cNvSpPr>
            <p:nvPr/>
          </p:nvSpPr>
          <p:spPr bwMode="auto">
            <a:xfrm rot="78698">
              <a:off x="801" y="796"/>
              <a:ext cx="848" cy="1909"/>
            </a:xfrm>
            <a:custGeom>
              <a:avLst/>
              <a:gdLst>
                <a:gd name="T0" fmla="*/ 0 w 1252"/>
                <a:gd name="T1" fmla="*/ 13 h 3125"/>
                <a:gd name="T2" fmla="*/ 47 w 1252"/>
                <a:gd name="T3" fmla="*/ 0 h 3125"/>
                <a:gd name="T4" fmla="*/ 248 w 1252"/>
                <a:gd name="T5" fmla="*/ 354 h 3125"/>
                <a:gd name="T6" fmla="*/ 263 w 1252"/>
                <a:gd name="T7" fmla="*/ 435 h 3125"/>
                <a:gd name="T8" fmla="*/ 200 w 1252"/>
                <a:gd name="T9" fmla="*/ 367 h 3125"/>
                <a:gd name="T10" fmla="*/ 0 w 1252"/>
                <a:gd name="T11" fmla="*/ 13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33CCFF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sp>
          <p:nvSpPr>
            <p:cNvPr id="24" name="Freeform 4"/>
            <p:cNvSpPr>
              <a:spLocks/>
            </p:cNvSpPr>
            <p:nvPr/>
          </p:nvSpPr>
          <p:spPr bwMode="auto">
            <a:xfrm rot="78698">
              <a:off x="1433" y="2346"/>
              <a:ext cx="213" cy="370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3175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74" name="Freeform 5"/>
            <p:cNvSpPr>
              <a:spLocks/>
            </p:cNvSpPr>
            <p:nvPr/>
          </p:nvSpPr>
          <p:spPr bwMode="auto">
            <a:xfrm rot="78698">
              <a:off x="1554" y="2578"/>
              <a:ext cx="82" cy="141"/>
            </a:xfrm>
            <a:custGeom>
              <a:avLst/>
              <a:gdLst>
                <a:gd name="T0" fmla="*/ 18 w 121"/>
                <a:gd name="T1" fmla="*/ 0 h 230"/>
                <a:gd name="T2" fmla="*/ 0 w 121"/>
                <a:gd name="T3" fmla="*/ 4 h 230"/>
                <a:gd name="T4" fmla="*/ 26 w 121"/>
                <a:gd name="T5" fmla="*/ 32 h 230"/>
                <a:gd name="T6" fmla="*/ 1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grpSp>
          <p:nvGrpSpPr>
            <p:cNvPr id="6175" name="Group 6"/>
            <p:cNvGrpSpPr>
              <a:grpSpLocks/>
            </p:cNvGrpSpPr>
            <p:nvPr/>
          </p:nvGrpSpPr>
          <p:grpSpPr bwMode="auto">
            <a:xfrm>
              <a:off x="746" y="807"/>
              <a:ext cx="864" cy="1988"/>
              <a:chOff x="738" y="806"/>
              <a:chExt cx="864" cy="1988"/>
            </a:xfrm>
          </p:grpSpPr>
          <p:sp>
            <p:nvSpPr>
              <p:cNvPr id="6176" name="Freeform 7"/>
              <p:cNvSpPr>
                <a:spLocks/>
              </p:cNvSpPr>
              <p:nvPr/>
            </p:nvSpPr>
            <p:spPr bwMode="auto">
              <a:xfrm rot="78698">
                <a:off x="861" y="806"/>
                <a:ext cx="741" cy="1595"/>
              </a:xfrm>
              <a:custGeom>
                <a:avLst/>
                <a:gdLst>
                  <a:gd name="T0" fmla="*/ 183 w 1094"/>
                  <a:gd name="T1" fmla="*/ 363 h 2612"/>
                  <a:gd name="T2" fmla="*/ 230 w 1094"/>
                  <a:gd name="T3" fmla="*/ 351 h 2612"/>
                  <a:gd name="T4" fmla="*/ 214 w 1094"/>
                  <a:gd name="T5" fmla="*/ 355 h 2612"/>
                  <a:gd name="T6" fmla="*/ 18 w 1094"/>
                  <a:gd name="T7" fmla="*/ 0 h 2612"/>
                  <a:gd name="T8" fmla="*/ 0 w 1094"/>
                  <a:gd name="T9" fmla="*/ 4 h 2612"/>
                  <a:gd name="T10" fmla="*/ 198 w 1094"/>
                  <a:gd name="T11" fmla="*/ 360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33CCFF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z-Latn-UZ"/>
              </a:p>
            </p:txBody>
          </p:sp>
          <p:grpSp>
            <p:nvGrpSpPr>
              <p:cNvPr id="6177" name="Group 8"/>
              <p:cNvGrpSpPr>
                <a:grpSpLocks/>
              </p:cNvGrpSpPr>
              <p:nvPr/>
            </p:nvGrpSpPr>
            <p:grpSpPr bwMode="auto">
              <a:xfrm rot="78698">
                <a:off x="738" y="936"/>
                <a:ext cx="382" cy="1858"/>
                <a:chOff x="1292" y="1570"/>
                <a:chExt cx="363" cy="1905"/>
              </a:xfrm>
            </p:grpSpPr>
            <p:sp>
              <p:nvSpPr>
                <p:cNvPr id="6178" name="Freeform 9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6179" name="Oval 10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rgbClr val="777777"/>
                </a:soli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</p:grpSp>
        </p:grpSp>
      </p:grpSp>
      <p:grpSp>
        <p:nvGrpSpPr>
          <p:cNvPr id="6162" name="Group 16"/>
          <p:cNvGrpSpPr>
            <a:grpSpLocks/>
          </p:cNvGrpSpPr>
          <p:nvPr/>
        </p:nvGrpSpPr>
        <p:grpSpPr bwMode="auto">
          <a:xfrm rot="2942647" flipH="1">
            <a:off x="10888980" y="6423660"/>
            <a:ext cx="655320" cy="2438400"/>
            <a:chOff x="3797" y="754"/>
            <a:chExt cx="852" cy="1931"/>
          </a:xfrm>
        </p:grpSpPr>
        <p:sp>
          <p:nvSpPr>
            <p:cNvPr id="6168" name="Freeform 17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13 h 3125"/>
                <a:gd name="T2" fmla="*/ 48 w 1252"/>
                <a:gd name="T3" fmla="*/ 0 h 3125"/>
                <a:gd name="T4" fmla="*/ 253 w 1252"/>
                <a:gd name="T5" fmla="*/ 354 h 3125"/>
                <a:gd name="T6" fmla="*/ 269 w 1252"/>
                <a:gd name="T7" fmla="*/ 435 h 3125"/>
                <a:gd name="T8" fmla="*/ 204 w 1252"/>
                <a:gd name="T9" fmla="*/ 367 h 3125"/>
                <a:gd name="T10" fmla="*/ 0 w 1252"/>
                <a:gd name="T11" fmla="*/ 13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FF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sp>
          <p:nvSpPr>
            <p:cNvPr id="33" name="Freeform 18"/>
            <p:cNvSpPr>
              <a:spLocks/>
            </p:cNvSpPr>
            <p:nvPr/>
          </p:nvSpPr>
          <p:spPr bwMode="auto">
            <a:xfrm rot="78698">
              <a:off x="4429" y="2315"/>
              <a:ext cx="215" cy="370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3175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70" name="Freeform 19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18 w 121"/>
                <a:gd name="T1" fmla="*/ 0 h 230"/>
                <a:gd name="T2" fmla="*/ 0 w 121"/>
                <a:gd name="T3" fmla="*/ 4 h 230"/>
                <a:gd name="T4" fmla="*/ 26 w 121"/>
                <a:gd name="T5" fmla="*/ 32 h 230"/>
                <a:gd name="T6" fmla="*/ 1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sp>
          <p:nvSpPr>
            <p:cNvPr id="6171" name="Freeform 20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186 w 1094"/>
                <a:gd name="T1" fmla="*/ 363 h 2612"/>
                <a:gd name="T2" fmla="*/ 234 w 1094"/>
                <a:gd name="T3" fmla="*/ 351 h 2612"/>
                <a:gd name="T4" fmla="*/ 218 w 1094"/>
                <a:gd name="T5" fmla="*/ 355 h 2612"/>
                <a:gd name="T6" fmla="*/ 18 w 1094"/>
                <a:gd name="T7" fmla="*/ 0 h 2612"/>
                <a:gd name="T8" fmla="*/ 0 w 1094"/>
                <a:gd name="T9" fmla="*/ 4 h 2612"/>
                <a:gd name="T10" fmla="*/ 201 w 1094"/>
                <a:gd name="T11" fmla="*/ 360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FF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</p:grpSp>
      <p:grpSp>
        <p:nvGrpSpPr>
          <p:cNvPr id="6163" name="Group 42"/>
          <p:cNvGrpSpPr>
            <a:grpSpLocks/>
          </p:cNvGrpSpPr>
          <p:nvPr/>
        </p:nvGrpSpPr>
        <p:grpSpPr bwMode="auto">
          <a:xfrm rot="3659299" flipH="1">
            <a:off x="11736071" y="6734810"/>
            <a:ext cx="716280" cy="2242821"/>
            <a:chOff x="3797" y="754"/>
            <a:chExt cx="852" cy="1931"/>
          </a:xfrm>
        </p:grpSpPr>
        <p:sp>
          <p:nvSpPr>
            <p:cNvPr id="6164" name="Freeform 43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13 h 3125"/>
                <a:gd name="T2" fmla="*/ 48 w 1252"/>
                <a:gd name="T3" fmla="*/ 0 h 3125"/>
                <a:gd name="T4" fmla="*/ 253 w 1252"/>
                <a:gd name="T5" fmla="*/ 354 h 3125"/>
                <a:gd name="T6" fmla="*/ 269 w 1252"/>
                <a:gd name="T7" fmla="*/ 435 h 3125"/>
                <a:gd name="T8" fmla="*/ 204 w 1252"/>
                <a:gd name="T9" fmla="*/ 367 h 3125"/>
                <a:gd name="T10" fmla="*/ 0 w 1252"/>
                <a:gd name="T11" fmla="*/ 13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sp>
          <p:nvSpPr>
            <p:cNvPr id="38" name="Freeform 44"/>
            <p:cNvSpPr>
              <a:spLocks/>
            </p:cNvSpPr>
            <p:nvPr/>
          </p:nvSpPr>
          <p:spPr bwMode="auto">
            <a:xfrm rot="78698">
              <a:off x="4429" y="2302"/>
              <a:ext cx="215" cy="372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3175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66" name="Freeform 45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18 w 121"/>
                <a:gd name="T1" fmla="*/ 0 h 230"/>
                <a:gd name="T2" fmla="*/ 0 w 121"/>
                <a:gd name="T3" fmla="*/ 4 h 230"/>
                <a:gd name="T4" fmla="*/ 26 w 121"/>
                <a:gd name="T5" fmla="*/ 32 h 230"/>
                <a:gd name="T6" fmla="*/ 1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  <p:sp>
          <p:nvSpPr>
            <p:cNvPr id="6167" name="Freeform 46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186 w 1094"/>
                <a:gd name="T1" fmla="*/ 363 h 2612"/>
                <a:gd name="T2" fmla="*/ 234 w 1094"/>
                <a:gd name="T3" fmla="*/ 351 h 2612"/>
                <a:gd name="T4" fmla="*/ 218 w 1094"/>
                <a:gd name="T5" fmla="*/ 355 h 2612"/>
                <a:gd name="T6" fmla="*/ 18 w 1094"/>
                <a:gd name="T7" fmla="*/ 0 h 2612"/>
                <a:gd name="T8" fmla="*/ 0 w 1094"/>
                <a:gd name="T9" fmla="*/ 4 h 2612"/>
                <a:gd name="T10" fmla="*/ 201 w 1094"/>
                <a:gd name="T11" fmla="*/ 360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z-Latn-UZ"/>
            </a:p>
          </p:txBody>
        </p:sp>
      </p:grpSp>
    </p:spTree>
    <p:extLst>
      <p:ext uri="{BB962C8B-B14F-4D97-AF65-F5344CB8AC3E}">
        <p14:creationId xmlns:p14="http://schemas.microsoft.com/office/powerpoint/2010/main" val="3528338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3 -0.00289 C -0.00673 -0.03626 -0.04775 -0.01215 -0.05415 -0.01177 C -0.0599 -0.00829 -0.06467 -0.00308 -0.07042 -0.00077 C -0.0727 0.00193 -0.07563 0.00309 -0.07791 0.00598 C -0.08692 0.01678 -0.07661 0.01003 -0.0854 0.01486 C -0.08909 0.01929 -0.09289 0.02373 -0.09657 0.02817 C -0.09788 0.02971 -0.09907 0.03106 -0.10037 0.0326 C -0.10167 0.03415 -0.10417 0.03704 -0.10417 0.03723 C -0.10829 0.04823 -0.10949 0.04302 -0.11535 0.05035 C -0.11676 0.05228 -0.11773 0.05498 -0.11914 0.0571 C -0.12023 0.05884 -0.12164 0.05999 -0.12283 0.06154 C -0.1237 0.06385 -0.12468 0.06597 -0.12533 0.06829 C -0.12587 0.07041 -0.12598 0.07292 -0.12663 0.07485 C -0.12978 0.08469 -0.13368 0.09375 -0.13661 0.10378 C -0.13846 0.11015 -0.13922 0.11709 -0.14041 0.12384 C -0.14085 0.12597 -0.14161 0.1304 -0.14161 0.1306 C -0.14117 0.15934 -0.14117 0.18808 -0.14041 0.21702 C -0.1403 0.2201 -0.13944 0.2228 -0.13911 0.22589 C -0.13661 0.25251 -0.13271 0.27373 -0.12533 0.29707 C -0.12381 0.3017 -0.12164 0.30556 -0.12034 0.31038 C -0.11828 0.31771 -0.11513 0.32716 -0.11166 0.33256 C -0.10243 0.34684 -0.09137 0.35861 -0.08041 0.36825 C -0.0739 0.37404 -0.06608 0.37519 -0.05914 0.37925 C -0.00999 0.37732 -0.01585 0.39661 0.00336 0.3615 C 0.00672 0.34472 0.00965 0.32774 0.01215 0.31038 C 0.0128 0.30073 0.01464 0.29128 0.01464 0.28144 C 0.01464 0.2392 0.01399 0.21894 0.00835 0.18384 C 0.00618 0.17053 0.00531 0.15606 -0.00033 0.14603 C -0.00326 0.13021 -0.00131 0.13658 -0.00543 0.12597 C -0.0076 0.11343 -0.01216 0.10417 -0.01541 0.09259 C -0.01628 0.0897 -0.01671 0.08623 -0.01791 0.08372 C -0.01888 0.0816 -0.0204 0.08083 -0.0216 0.07928 C -0.02626 0.06694 -0.03125 0.05498 -0.03668 0.04379 C -0.03993 0.03704 -0.042 0.03106 -0.04666 0.02817 C -0.05133 0.01987 -0.05654 0.00965 -0.06283 0.00598 C -0.07118 -0.00386 -0.07422 -0.00945 -0.0841 -0.01408 C -0.09039 -0.02508 -0.09961 -0.027 -0.10786 -0.03183 C -0.11242 -0.03453 -0.11719 -0.03549 -0.12164 -0.03839 C -0.13813 -0.0488 -0.1556 -0.0571 -0.17286 -0.06076 C -0.18208 -0.06481 -0.19098 -0.06906 -0.20042 -0.07176 C -0.21962 -0.07099 -0.26031 -0.07774 -0.28407 -0.06288 C -0.28733 -0.05729 -0.28972 -0.05092 -0.29286 -0.04514 C -0.29558 -0.03048 -0.29536 -0.03646 -0.29536 -0.02739 " pathEditMode="relative" rAng="0" ptsTypes="ffffffffffffffffffffffffffffffffffffffffff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19" y="162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183 0.02257 C -0.06869 0.02508 -0.0663 0.03144 -0.06304 0.03376 C -0.05577 0.03896 -0.04894 0.04263 -0.04145 0.04494 C -0.02463 0.05729 0.0294 0.04726 0.03223 0.04707 C 0.03884 0.04398 0.04308 0.04244 0.04883 0.03588 C 0.05165 0.03279 0.05404 0.02797 0.05675 0.02488 C 0.0651 0.01543 0.05805 0.02623 0.06651 0.01369 C 0.07107 0.00675 0.07509 -0.00444 0.08019 -0.00849 C 0.08333 -0.01543 0.08474 -0.02257 0.08713 -0.03067 C 0.08865 -0.04148 0.09212 -0.05054 0.09299 -0.06173 C 0.09451 -0.07928 0.09527 -0.09607 0.09798 -0.11285 C 0.09961 -0.13658 0.10167 -0.15992 0.10286 -0.18403 C 0.10243 -0.19811 0.10243 -0.21219 0.10189 -0.22627 C 0.10113 -0.24807 0.09548 -0.27103 0.09006 -0.28839 C 0.08876 -0.29746 0.08724 -0.30112 0.08322 -0.30401 C 0.0791 -0.31327 0.07302 -0.31964 0.06749 -0.32408 C 0.06369 -0.33025 0.06109 -0.33198 0.05675 -0.33507 C 0.05165 -0.34259 0.04568 -0.34259 0.04004 -0.34626 C 0.02398 -0.35629 0.00846 -0.36478 -0.00814 -0.36844 C -0.01259 -0.37211 -0.01725 -0.37249 -0.02181 -0.37519 C -0.07053 -0.37442 -0.11925 -0.37423 -0.16808 -0.37288 C -0.1875 -0.3723 -0.16981 -0.37153 -0.18077 -0.36844 C -0.18728 -0.36651 -0.20041 -0.36401 -0.20041 -0.36381 C -0.20443 -0.36188 -0.20812 -0.35918 -0.21224 -0.35745 C -0.21322 -0.3559 -0.21409 -0.35417 -0.21517 -0.35301 C -0.21702 -0.35108 -0.22103 -0.34857 -0.22103 -0.34838 C -0.22201 -0.34703 -0.22287 -0.3451 -0.22396 -0.34394 C -0.22591 -0.34202 -0.22819 -0.34202 -0.22993 -0.33951 C -0.24468 -0.31713 -0.26281 -0.31347 -0.27995 -0.30845 C -0.28505 -0.30459 -0.28776 -0.30151 -0.28776 -0.28839 " pathEditMode="relative" rAng="0" ptsTypes="fffffffffffffffffffffffffffffA">
                                      <p:cBhvr>
                                        <p:cTn id="1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2" y="-18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583 -0.04321 C 0.08539 -0.03106 0.08561 -0.01871 0.08463 -0.00636 C 0.08355 0.00849 0.07975 0.01486 0.07508 0.02585 C 0.06846 0.04148 0.06326 0.05556 0.05392 0.06675 C 0.04709 0.08546 0.05609 0.06347 0.04796 0.07543 C 0.04687 0.07716 0.04665 0.08025 0.04557 0.08198 C 0.04101 0.08932 0.03559 0.09375 0.03027 0.09915 C 0.02908 0.1005 0.0281 0.10243 0.02669 0.10359 C 0.02452 0.10533 0.01964 0.10783 0.01964 0.10803 C 0.01128 0.11786 0.00195 0.11844 -0.00749 0.12307 C -0.01541 0.1223 -0.02344 0.12365 -0.03104 0.12076 C -0.03386 0.11979 -0.03831 0.11208 -0.03831 0.11227 C -0.04145 0.10359 -0.04547 0.09452 -0.05003 0.08835 C -0.05393 0.08314 -0.05523 0.08198 -0.05827 0.07543 C -0.05914 0.0733 -0.05957 0.0708 -0.06066 0.06906 C -0.06272 0.06559 -0.06782 0.06038 -0.06782 0.06057 C -0.06988 0.04784 -0.06717 0.05903 -0.07249 0.04958 C -0.07357 0.04765 -0.07379 0.04514 -0.07487 0.04321 C -0.07585 0.04128 -0.07726 0.04051 -0.07835 0.03897 C -0.07921 0.03762 -0.07986 0.03588 -0.08073 0.03434 C -0.08258 0.02489 -0.08529 0.02624 -0.08779 0.01717 C -0.09104 0.00521 -0.09451 -0.00984 -0.09961 -0.01948 C -0.10124 -0.02855 -0.10384 -0.03761 -0.10677 -0.04533 C -0.10862 -0.05575 -0.11253 -0.06366 -0.11491 -0.07349 C -0.11697 -0.08217 -0.11838 -0.09105 -0.12088 -0.09934 C -0.12218 -0.10378 -0.12468 -0.10744 -0.12555 -0.11227 C -0.12793 -0.12423 -0.13162 -0.13541 -0.13737 -0.14236 C -0.14019 -0.15721 -0.1364 -0.14139 -0.14215 -0.15335 C -0.14486 -0.15914 -0.14562 -0.1684 -0.1492 -0.17264 C -0.16157 -0.18769 -0.16602 -0.18769 -0.18099 -0.18769 " pathEditMode="relative" rAng="0" ptsTypes="fffffffffffffffffffffffffffffA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46" y="11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84 0.03472 C -0.05805 0.03877 -0.06511 0.05343 -0.07466 0.05903 C -0.07921 0.06443 -0.07737 0.06288 -0.08225 0.06558 C -0.08464 0.06732 -0.08974 0.07021 -0.08974 0.07041 C -0.09885 0.06925 -0.10819 0.06925 -0.11719 0.0679 C -0.12218 0.06713 -0.12728 0.06115 -0.13217 0.05903 C -0.13944 0.05555 -0.14801 0.05382 -0.15473 0.04803 C -0.15907 0.04417 -0.16276 0.03954 -0.16721 0.03684 C -0.17036 0.03106 -0.17437 0.02469 -0.17589 0.01678 C -0.17741 0.00906 -0.17839 0.00328 -0.18099 -0.00309 C -0.18425 -0.02122 -0.18653 -0.04475 -0.1785 -0.05864 C -0.17633 -0.07118 -0.16949 -0.08353 -0.16222 -0.08758 C -0.15842 -0.09433 -0.15604 -0.098 -0.15094 -0.10089 C -0.14551 -0.10725 -0.14019 -0.11227 -0.13466 -0.11864 C -0.13054 -0.12982 -0.13 -0.12423 -0.12468 -0.13195 C -0.11513 -0.14583 -0.13086 -0.12654 -0.11849 -0.14101 C -0.11817 -0.14313 -0.11817 -0.14603 -0.11719 -0.14757 C -0.11502 -0.15124 -0.1097 -0.15644 -0.1097 -0.15625 C -0.10819 -0.1603 -0.10081 -0.17728 -0.09983 -0.18306 C -0.09799 -0.19232 -0.09918 -0.18808 -0.09592 -0.19657 C -0.09408 -0.2066 -0.09343 -0.21702 -0.09343 -0.22762 C -0.09885 -0.24827 -0.10352 -0.26968 -0.1097 -0.28974 C -0.11036 -0.29186 -0.11231 -0.29128 -0.11339 -0.29205 C -0.116 -0.2936 -0.12099 -0.29649 -0.1211 -0.2963 C -0.15452 -0.29533 -0.18468 -0.29514 -0.21723 -0.28974 C -0.22809 -0.28607 -0.23872 -0.28376 -0.24968 -0.28087 C -0.25619 -0.2772 -0.26975 -0.27643 -0.27474 -0.26756 " pathEditMode="relative" rAng="0" ptsTypes="ffffffffffffffffffffffffff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317" y="-147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78 0.02874 C -0.01171 0.10301 -0.00379 0.18422 -0.01757 0.2554 C -0.01877 0.26852 -0.01964 0.28781 -0.02257 0.29977 C -0.02333 0.30286 -0.02408 0.30575 -0.02506 0.30864 C -0.02658 0.31327 -0.03005 0.32195 -0.03005 0.32215 C -0.03222 0.3343 -0.03602 0.34067 -0.04253 0.34645 C -0.05002 0.36015 -0.05696 0.36188 -0.06749 0.3642 C -0.07834 0.36343 -0.08919 0.36323 -0.10004 0.36208 C -0.10926 0.36111 -0.12749 0.35764 -0.12749 0.35783 C -0.13444 0.3534 -0.13292 0.35224 -0.13747 0.34414 C -0.13856 0.34221 -0.14019 0.34163 -0.14127 0.3397 C -0.14724 0.32928 -0.1493 0.31482 -0.15625 0.30652 C -0.16536 0.28183 -0.15191 0.31983 -0.16004 0.2909 C -0.16167 0.28511 -0.1646 0.28087 -0.16623 0.27527 C -0.17155 0.25675 -0.16276 0.28144 -0.17003 0.26196 C -0.17415 0.2311 -0.17686 0.19927 -0.185 0.17091 C -0.18847 0.15895 -0.19108 0.14757 -0.19748 0.13986 C -0.20497 0.1196 -0.19574 0.14584 -0.20128 0.12635 C -0.20345 0.11864 -0.20811 0.11208 -0.21126 0.10648 C -0.21625 0.09761 -0.21951 0.09067 -0.22623 0.08642 C -0.23166 0.08719 -0.23708 0.08758 -0.24251 0.08874 C -0.2488 0.09009 -0.24587 0.09472 -0.25379 0.09973 C -0.25879 0.10282 -0.26378 0.10571 -0.26877 0.10861 C -0.28103 0.10629 -0.27669 0.10957 -0.28255 0.10417 " pathEditMode="relative" rAng="0" ptsTypes="fffffffffffffffffffffff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45" y="167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33 0.02604 C 0.01053 0.02817 0.04417 0.03183 0.07791 0.03492 C 0.09082 0.03415 0.10374 0.03395 0.11665 0.0326 C 0.1249 0.03183 0.13173 0.02141 0.13922 0.01717 C 0.14085 0.01486 0.14247 0.01254 0.14421 0.01042 C 0.14671 0.00733 0.1517 0.00155 0.1517 0.00174 C 0.1556 -0.00868 0.15875 -0.01967 0.16287 -0.02951 C 0.16797 -0.06616 0.16624 -0.10879 0.15039 -0.13619 C 0.14833 -0.14815 0.15072 -0.13831 0.1454 -0.1495 C 0.1403 -0.1603 0.13585 -0.16937 0.12793 -0.174 C 0.12403 -0.17862 0.12001 -0.18287 0.11546 -0.18518 C 0.11285 -0.18653 0.10916 -0.18731 0.10667 -0.18962 C 0.10178 -0.19386 0.09918 -0.19502 0.09419 -0.19849 C 0.09245 -0.19965 0.09104 -0.20216 0.0892 -0.20293 C 0.08464 -0.20505 0.07997 -0.20525 0.07542 -0.20737 C 0.04796 -0.2066 0.0204 -0.2064 -0.00705 -0.20505 C -0.01139 -0.20486 -0.01953 -0.19849 -0.01953 -0.1983 C -0.02821 -0.18827 -0.0243 -0.19136 -0.03081 -0.18731 C -0.0357 -0.18094 -0.04155 -0.17052 -0.04709 -0.16724 C -0.05121 -0.15991 -0.05501 -0.1576 -0.05957 -0.15181 C -0.0677 -0.14139 -0.05924 -0.14737 -0.06705 -0.14294 C -0.07899 -0.12673 -0.06456 -0.14506 -0.07834 -0.13175 C -0.08431 -0.12596 -0.0906 -0.11362 -0.09711 -0.10957 C -0.0983 -0.10879 -0.09971 -0.10841 -0.1008 -0.10725 C -0.1034 -0.10455 -0.10546 -0.09992 -0.10829 -0.09838 C -0.11241 -0.09606 -0.11708 -0.09317 -0.12087 -0.0895 C -0.12478 -0.08565 -0.12782 -0.07851 -0.13205 -0.07619 C -0.13639 -0.07388 -0.13639 -0.07407 -0.14084 -0.06964 C -0.14214 -0.06829 -0.14312 -0.06636 -0.14453 -0.0652 C -0.14691 -0.06327 -0.15212 -0.06076 -0.15212 -0.06057 C -0.1608 -0.04996 -0.15028 -0.06192 -0.1608 -0.05401 C -0.16601 -0.05015 -0.17035 -0.04379 -0.17578 -0.0407 C -0.18044 -0.0353 -0.19238 -0.01717 -0.19835 -0.0162 C -0.20214 -0.01562 -0.20583 -0.0162 -0.20963 -0.0162 " pathEditMode="relative" rAng="0" ptsTypes="fffffffffffffffffffffffffffffffff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" y="-11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339 0.03569 C 0.10764 0.03993 0.10287 0.04765 0.09711 0.0517 C 0.08963 0.0625 0.08138 0.06964 0.07335 0.07812 C 0.06858 0.08854 0.05187 0.10069 0.0446 0.10494 C 0.03939 0.11227 0.0332 0.11516 0.02713 0.11805 C 0.0179 0.13098 0.00402 0.13175 -0.00662 0.13406 C -0.01497 0.14004 -0.02268 0.14043 -0.03157 0.14217 C -0.04622 0.14024 -0.06087 0.13908 -0.07541 0.13677 C -0.08507 0.13522 -0.09614 0.1167 -0.10536 0.11015 C -0.11165 0.10146 -0.11827 0.09163 -0.12532 0.08623 C -0.1289 0.0789 -0.13433 0.07349 -0.1391 0.07041 C -0.1416 0.05478 -0.13845 0.06925 -0.1454 0.0544 C -0.14768 0.04957 -0.1493 0.0434 -0.15158 0.03839 C -0.15408 0.02295 -0.1607 0.01177 -0.16287 -0.00135 C -0.1646 -0.01254 -0.16341 -0.00714 -0.16667 -0.01736 C -0.1671 -0.02006 -0.16721 -0.02296 -0.16786 -0.02546 C -0.16927 -0.03106 -0.17187 -0.0353 -0.17285 -0.04128 C -0.17502 -0.05459 -0.17578 -0.06347 -0.18034 -0.07311 C -0.18305 -0.09067 -0.18717 -0.10455 -0.19292 -0.11844 C -0.19531 -0.12404 -0.19748 -0.13021 -0.20041 -0.13426 C -0.20291 -0.13773 -0.2079 -0.14487 -0.2079 -0.14468 C -0.21126 -0.1441 -0.21473 -0.14487 -0.21788 -0.14236 C -0.21929 -0.14121 -0.21929 -0.13658 -0.22038 -0.13426 C -0.22222 -0.1304 -0.22786 -0.12905 -0.22786 -0.12365 " pathEditMode="relative" rAng="0" ptsTypes="fffffffffffffffffffffffA"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68" y="-3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429 0.00695 C -0.03527 -0.01543 -0.0344 -0.04031 -0.04178 -0.0596 C -0.04698 -0.08893 -0.05295 -0.1142 -0.07053 -0.12403 C -0.07259 -0.12326 -0.07476 -0.12345 -0.07672 -0.12191 C -0.07943 -0.11979 -0.08431 -0.11304 -0.08431 -0.11285 C -0.09071 -0.09568 -0.08247 -0.11612 -0.0905 -0.10185 C -0.09505 -0.09375 -0.09375 -0.09317 -0.09679 -0.0841 C -0.09831 -0.07947 -0.10015 -0.07523 -0.10178 -0.07079 C -0.10265 -0.06848 -0.10428 -0.06404 -0.10428 -0.06385 C -0.10471 -0.06192 -0.10482 -0.05941 -0.10547 -0.05748 C -0.10688 -0.05285 -0.10948 -0.04919 -0.11046 -0.04417 C -0.11187 -0.03684 -0.11317 -0.02932 -0.11426 -0.0218 C -0.11513 -0.01582 -0.11589 -0.01003 -0.11675 -0.00405 C -0.11719 -0.00116 -0.11806 0.00482 -0.11806 0.00502 C -0.11947 0.04765 -0.11979 0.09394 -0.12424 0.136 C -0.12533 0.1603 -0.12695 0.17844 -0.13173 0.20043 C -0.1339 0.21065 -0.13455 0.2201 -0.13802 0.22917 C -0.14095 0.24557 -0.14649 0.26158 -0.1518 0.27585 C -0.1543 0.2826 -0.15679 0.28916 -0.15929 0.29591 C -0.16016 0.29823 -0.16179 0.30266 -0.16179 0.30286 C -0.16613 0.32678 -0.17524 0.3478 -0.18425 0.36709 C -0.18935 0.3779 -0.1939 0.38696 -0.20172 0.3914 C -0.21777 0.41011 -0.26942 0.39603 -0.273 0.39584 C -0.27593 0.39506 -0.27908 0.39564 -0.28179 0.39371 C -0.28342 0.39256 -0.28396 0.3887 -0.28548 0.38696 C -0.28657 0.38561 -0.28798 0.38561 -0.28928 0.38484 C -0.29449 0.37558 -0.30089 0.36266 -0.30805 0.35822 C -0.31543 0.35359 -0.31879 0.3507 -0.32422 0.34028 " pathEditMode="relative" rAng="0" ptsTypes="fffffffffffffffffffffffffffA">
                                      <p:cBhvr>
                                        <p:cTn id="3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97" y="1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31520" y="329566"/>
            <a:ext cx="13167360" cy="677108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400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Ломаная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066800"/>
            <a:ext cx="13167360" cy="307105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lIns="130622" tIns="65311" rIns="130622" bIns="65311"/>
          <a:lstStyle/>
          <a:p>
            <a:pPr marL="1015949" indent="-1015949" algn="ctr">
              <a:lnSpc>
                <a:spcPct val="90000"/>
              </a:lnSpc>
              <a:defRPr/>
            </a:pPr>
            <a:r>
              <a:rPr lang="ru-RU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Ломаной</a:t>
            </a:r>
            <a:r>
              <a:rPr lang="ru-RU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называется фигура, состоящая </a:t>
            </a:r>
            <a:r>
              <a:rPr lang="ru-RU" sz="3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из </a:t>
            </a:r>
          </a:p>
          <a:p>
            <a:pPr marL="1015949" indent="-1015949" algn="ctr">
              <a:lnSpc>
                <a:spcPct val="90000"/>
              </a:lnSpc>
              <a:defRPr/>
            </a:pPr>
            <a:r>
              <a:rPr lang="ru-RU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отрезков </a:t>
            </a:r>
            <a:r>
              <a:rPr lang="ru-RU" sz="31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100" b="1" i="1" baseline="-25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1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100" b="1" i="1" baseline="-25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31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А</a:t>
            </a:r>
            <a:r>
              <a:rPr lang="ru-RU" sz="3100" b="1" i="1" baseline="-25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31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100" b="1" i="1" baseline="-25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31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…,А</a:t>
            </a:r>
            <a:r>
              <a:rPr lang="en-US" sz="3100" b="1" i="1" baseline="-25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n-1</a:t>
            </a:r>
            <a:r>
              <a:rPr lang="ru-RU" sz="31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3100" b="1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sz="31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таких, что никакие два последовательных отрезка не лежат на одной прямой </a:t>
            </a:r>
            <a:endParaRPr lang="ru-RU" sz="3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015949" indent="-1015949" algn="ctr">
              <a:lnSpc>
                <a:spcPct val="90000"/>
              </a:lnSpc>
              <a:defRPr/>
            </a:pPr>
            <a:r>
              <a:rPr lang="ru-RU" sz="3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</a:t>
            </a:r>
            <a:endParaRPr lang="ru-RU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015949" indent="-1015949" algn="ctr">
              <a:lnSpc>
                <a:spcPct val="90000"/>
              </a:lnSpc>
              <a:defRPr/>
            </a:pPr>
            <a:r>
              <a:rPr lang="ru-RU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Точки  </a:t>
            </a:r>
            <a:r>
              <a:rPr lang="ru-RU" sz="31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100" b="1" i="1" baseline="-25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1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3100" b="1" i="1" baseline="-25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1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100" b="1" i="1" baseline="-25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31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3100" b="1" i="1" baseline="-25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1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…,А</a:t>
            </a:r>
            <a:r>
              <a:rPr lang="en-US" sz="3100" b="1" i="1" baseline="-25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sz="31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31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вершины</a:t>
            </a:r>
            <a:r>
              <a:rPr lang="ru-RU" sz="3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ломаной</a:t>
            </a:r>
            <a:endParaRPr lang="ru-RU" sz="3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015949" indent="-1015949" algn="ctr">
              <a:lnSpc>
                <a:spcPct val="90000"/>
              </a:lnSpc>
              <a:defRPr/>
            </a:pPr>
            <a:r>
              <a:rPr lang="ru-RU" sz="3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отрезки </a:t>
            </a:r>
            <a:r>
              <a:rPr lang="ru-RU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1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100" b="1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1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100" b="1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31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А</a:t>
            </a:r>
            <a:r>
              <a:rPr lang="ru-RU" sz="3100" b="1" i="1" baseline="-25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31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100" b="1" i="1" baseline="-25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31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…,А</a:t>
            </a:r>
            <a:r>
              <a:rPr lang="en-US" sz="3100" b="1" i="1" baseline="-25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n-1</a:t>
            </a:r>
            <a:r>
              <a:rPr lang="ru-RU" sz="31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3100" b="1" i="1" baseline="-25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sz="31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3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звенья или стороны</a:t>
            </a:r>
            <a:endParaRPr lang="ru-RU" sz="31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V="1">
            <a:off x="10896599" y="5098861"/>
            <a:ext cx="1270509" cy="1014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12164567" y="5098862"/>
            <a:ext cx="1496061" cy="34671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13663167" y="5443667"/>
            <a:ext cx="0" cy="1122044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 flipH="1">
            <a:off x="12395708" y="6567617"/>
            <a:ext cx="1267459" cy="432434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flipH="1" flipV="1">
            <a:off x="11473688" y="6912421"/>
            <a:ext cx="922021" cy="85726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 flipH="1" flipV="1">
            <a:off x="10896599" y="6113661"/>
            <a:ext cx="605789" cy="81441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5562600" y="6004690"/>
            <a:ext cx="3111501" cy="6236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179" name="Line 12"/>
          <p:cNvSpPr>
            <a:spLocks noChangeShapeType="1"/>
          </p:cNvSpPr>
          <p:nvPr/>
        </p:nvSpPr>
        <p:spPr bwMode="auto">
          <a:xfrm flipV="1">
            <a:off x="8674102" y="5332889"/>
            <a:ext cx="228600" cy="1297306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180" name="Line 13"/>
          <p:cNvSpPr>
            <a:spLocks noChangeShapeType="1"/>
          </p:cNvSpPr>
          <p:nvPr/>
        </p:nvSpPr>
        <p:spPr bwMode="auto">
          <a:xfrm flipH="1" flipV="1">
            <a:off x="7406640" y="4900455"/>
            <a:ext cx="1496061" cy="432434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181" name="Line 14"/>
          <p:cNvSpPr>
            <a:spLocks noChangeShapeType="1"/>
          </p:cNvSpPr>
          <p:nvPr/>
        </p:nvSpPr>
        <p:spPr bwMode="auto">
          <a:xfrm flipH="1">
            <a:off x="7175501" y="4900455"/>
            <a:ext cx="231139" cy="250698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grpSp>
        <p:nvGrpSpPr>
          <p:cNvPr id="14" name="Группа 6"/>
          <p:cNvGrpSpPr>
            <a:grpSpLocks/>
          </p:cNvGrpSpPr>
          <p:nvPr/>
        </p:nvGrpSpPr>
        <p:grpSpPr bwMode="auto">
          <a:xfrm>
            <a:off x="942626" y="6518405"/>
            <a:ext cx="633507" cy="584775"/>
            <a:chOff x="891692" y="2880738"/>
            <a:chExt cx="633892" cy="583764"/>
          </a:xfrm>
        </p:grpSpPr>
        <p:sp>
          <p:nvSpPr>
            <p:cNvPr id="15" name="Овал 21"/>
            <p:cNvSpPr>
              <a:spLocks noChangeArrowheads="1"/>
            </p:cNvSpPr>
            <p:nvPr/>
          </p:nvSpPr>
          <p:spPr bwMode="auto">
            <a:xfrm>
              <a:off x="1249317" y="2881305"/>
              <a:ext cx="109538" cy="1095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altLang="ru-RU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auto">
            <a:xfrm>
              <a:off x="891692" y="2880738"/>
              <a:ext cx="633892" cy="5837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3200" b="1" i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А</a:t>
              </a:r>
              <a:r>
                <a:rPr lang="ru-RU" sz="3200" b="1" i="1" kern="10" baseline="-2500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1</a:t>
              </a:r>
              <a:endParaRPr lang="ru-RU" sz="1200" b="1" i="1" kern="10" baseline="-2500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17" name="Прямая соединительная линия 16"/>
          <p:cNvCxnSpPr>
            <a:cxnSpLocks noChangeShapeType="1"/>
          </p:cNvCxnSpPr>
          <p:nvPr/>
        </p:nvCxnSpPr>
        <p:spPr bwMode="auto">
          <a:xfrm rot="5400000">
            <a:off x="1051793" y="5922837"/>
            <a:ext cx="985838" cy="341312"/>
          </a:xfrm>
          <a:prstGeom prst="line">
            <a:avLst/>
          </a:prstGeom>
          <a:noFill/>
          <a:ln w="63500" algn="ctr">
            <a:solidFill>
              <a:srgbClr val="6543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Прямая соединительная линия 17"/>
          <p:cNvCxnSpPr>
            <a:cxnSpLocks noChangeShapeType="1"/>
          </p:cNvCxnSpPr>
          <p:nvPr/>
        </p:nvCxnSpPr>
        <p:spPr bwMode="auto">
          <a:xfrm>
            <a:off x="1767756" y="5548187"/>
            <a:ext cx="1468437" cy="106362"/>
          </a:xfrm>
          <a:prstGeom prst="line">
            <a:avLst/>
          </a:prstGeom>
          <a:noFill/>
          <a:ln w="63500" algn="ctr">
            <a:solidFill>
              <a:srgbClr val="6543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Прямая соединительная линия 18"/>
          <p:cNvCxnSpPr>
            <a:cxnSpLocks noChangeShapeType="1"/>
            <a:endCxn id="26" idx="1"/>
          </p:cNvCxnSpPr>
          <p:nvPr/>
        </p:nvCxnSpPr>
        <p:spPr bwMode="auto">
          <a:xfrm>
            <a:off x="3309218" y="5673599"/>
            <a:ext cx="715940" cy="440062"/>
          </a:xfrm>
          <a:prstGeom prst="line">
            <a:avLst/>
          </a:prstGeom>
          <a:noFill/>
          <a:ln w="63500" algn="ctr">
            <a:solidFill>
              <a:srgbClr val="6543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Прямая соединительная линия 19"/>
          <p:cNvCxnSpPr>
            <a:cxnSpLocks noChangeShapeType="1"/>
          </p:cNvCxnSpPr>
          <p:nvPr/>
        </p:nvCxnSpPr>
        <p:spPr bwMode="auto">
          <a:xfrm rot="5400000">
            <a:off x="3402881" y="6257799"/>
            <a:ext cx="782637" cy="563563"/>
          </a:xfrm>
          <a:prstGeom prst="line">
            <a:avLst/>
          </a:prstGeom>
          <a:noFill/>
          <a:ln w="63500" algn="ctr">
            <a:solidFill>
              <a:srgbClr val="6543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Прямая соединительная линия 20"/>
          <p:cNvCxnSpPr>
            <a:cxnSpLocks noChangeShapeType="1"/>
          </p:cNvCxnSpPr>
          <p:nvPr/>
        </p:nvCxnSpPr>
        <p:spPr bwMode="auto">
          <a:xfrm rot="10800000">
            <a:off x="2688506" y="6403849"/>
            <a:ext cx="803275" cy="584200"/>
          </a:xfrm>
          <a:prstGeom prst="line">
            <a:avLst/>
          </a:prstGeom>
          <a:noFill/>
          <a:ln w="63500" algn="ctr">
            <a:solidFill>
              <a:srgbClr val="6543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2" name="Группа 25"/>
          <p:cNvGrpSpPr>
            <a:grpSpLocks/>
          </p:cNvGrpSpPr>
          <p:nvPr/>
        </p:nvGrpSpPr>
        <p:grpSpPr bwMode="auto">
          <a:xfrm>
            <a:off x="3090143" y="5098110"/>
            <a:ext cx="633507" cy="622300"/>
            <a:chOff x="1358027" y="2588067"/>
            <a:chExt cx="633893" cy="621288"/>
          </a:xfrm>
        </p:grpSpPr>
        <p:sp>
          <p:nvSpPr>
            <p:cNvPr id="23" name="Овал 21"/>
            <p:cNvSpPr>
              <a:spLocks noChangeArrowheads="1"/>
            </p:cNvSpPr>
            <p:nvPr/>
          </p:nvSpPr>
          <p:spPr bwMode="auto">
            <a:xfrm>
              <a:off x="1496576" y="3099817"/>
              <a:ext cx="109538" cy="1095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altLang="ru-RU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 bwMode="auto">
            <a:xfrm>
              <a:off x="1358027" y="2588067"/>
              <a:ext cx="633893" cy="58382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3200" b="1" i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А</a:t>
              </a:r>
              <a:r>
                <a:rPr lang="ru-RU" sz="3200" b="1" i="1" kern="10" baseline="-2500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3</a:t>
              </a:r>
              <a:endParaRPr lang="ru-RU" sz="1200" b="1" i="1" kern="10" baseline="-2500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5" name="Группа 28"/>
          <p:cNvGrpSpPr>
            <a:grpSpLocks/>
          </p:cNvGrpSpPr>
          <p:nvPr/>
        </p:nvGrpSpPr>
        <p:grpSpPr bwMode="auto">
          <a:xfrm>
            <a:off x="4009126" y="5987636"/>
            <a:ext cx="641008" cy="584775"/>
            <a:chOff x="948880" y="2953197"/>
            <a:chExt cx="641397" cy="585351"/>
          </a:xfrm>
        </p:grpSpPr>
        <p:sp>
          <p:nvSpPr>
            <p:cNvPr id="26" name="Овал 21"/>
            <p:cNvSpPr>
              <a:spLocks noChangeArrowheads="1"/>
            </p:cNvSpPr>
            <p:nvPr/>
          </p:nvSpPr>
          <p:spPr bwMode="auto">
            <a:xfrm>
              <a:off x="948880" y="3063304"/>
              <a:ext cx="109538" cy="1095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altLang="ru-RU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Прямоугольник 26"/>
            <p:cNvSpPr/>
            <p:nvPr/>
          </p:nvSpPr>
          <p:spPr bwMode="auto">
            <a:xfrm>
              <a:off x="956385" y="2953197"/>
              <a:ext cx="633892" cy="58535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3200" b="1" i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А</a:t>
              </a:r>
              <a:r>
                <a:rPr lang="ru-RU" sz="3200" b="1" i="1" kern="10" baseline="-2500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4</a:t>
              </a:r>
              <a:endParaRPr lang="ru-RU" sz="1200" b="1" i="1" kern="10" baseline="-2500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8" name="Группа 34"/>
          <p:cNvGrpSpPr>
            <a:grpSpLocks/>
          </p:cNvGrpSpPr>
          <p:nvPr/>
        </p:nvGrpSpPr>
        <p:grpSpPr bwMode="auto">
          <a:xfrm>
            <a:off x="2280609" y="6372416"/>
            <a:ext cx="633507" cy="584775"/>
            <a:chOff x="891692" y="2880738"/>
            <a:chExt cx="633892" cy="583765"/>
          </a:xfrm>
        </p:grpSpPr>
        <p:sp>
          <p:nvSpPr>
            <p:cNvPr id="29" name="Овал 21"/>
            <p:cNvSpPr>
              <a:spLocks noChangeArrowheads="1"/>
            </p:cNvSpPr>
            <p:nvPr/>
          </p:nvSpPr>
          <p:spPr bwMode="auto">
            <a:xfrm>
              <a:off x="1249317" y="2881305"/>
              <a:ext cx="109538" cy="1095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altLang="ru-RU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Прямоугольник 29"/>
            <p:cNvSpPr/>
            <p:nvPr/>
          </p:nvSpPr>
          <p:spPr bwMode="auto">
            <a:xfrm>
              <a:off x="891692" y="2880738"/>
              <a:ext cx="633892" cy="5837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3200" b="1" i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А</a:t>
              </a:r>
              <a:r>
                <a:rPr lang="ru-RU" sz="3200" b="1" i="1" kern="10" baseline="-2500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6</a:t>
              </a:r>
              <a:endParaRPr lang="ru-RU" sz="1200" b="1" i="1" kern="10" baseline="-2500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Группа 31"/>
          <p:cNvGrpSpPr>
            <a:grpSpLocks/>
          </p:cNvGrpSpPr>
          <p:nvPr/>
        </p:nvGrpSpPr>
        <p:grpSpPr bwMode="auto">
          <a:xfrm>
            <a:off x="3090142" y="6903585"/>
            <a:ext cx="633507" cy="584775"/>
            <a:chOff x="891692" y="2880738"/>
            <a:chExt cx="633892" cy="583765"/>
          </a:xfrm>
        </p:grpSpPr>
        <p:sp>
          <p:nvSpPr>
            <p:cNvPr id="32" name="Овал 21"/>
            <p:cNvSpPr>
              <a:spLocks noChangeArrowheads="1"/>
            </p:cNvSpPr>
            <p:nvPr/>
          </p:nvSpPr>
          <p:spPr bwMode="auto">
            <a:xfrm>
              <a:off x="1249317" y="2881305"/>
              <a:ext cx="109538" cy="1095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altLang="ru-RU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Прямоугольник 32"/>
            <p:cNvSpPr/>
            <p:nvPr/>
          </p:nvSpPr>
          <p:spPr bwMode="auto">
            <a:xfrm>
              <a:off x="891692" y="2880738"/>
              <a:ext cx="633892" cy="5837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3200" b="1" i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А</a:t>
              </a:r>
              <a:r>
                <a:rPr lang="ru-RU" sz="3200" b="1" i="1" kern="10" baseline="-2500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5</a:t>
              </a:r>
              <a:endParaRPr lang="ru-RU" sz="1200" b="1" i="1" kern="10" baseline="-2500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" name="Группа 22"/>
          <p:cNvGrpSpPr>
            <a:grpSpLocks/>
          </p:cNvGrpSpPr>
          <p:nvPr/>
        </p:nvGrpSpPr>
        <p:grpSpPr bwMode="auto">
          <a:xfrm>
            <a:off x="1030083" y="5297580"/>
            <a:ext cx="758844" cy="584775"/>
            <a:chOff x="599614" y="2661093"/>
            <a:chExt cx="759241" cy="583764"/>
          </a:xfrm>
        </p:grpSpPr>
        <p:sp>
          <p:nvSpPr>
            <p:cNvPr id="35" name="Прямоугольник 34"/>
            <p:cNvSpPr/>
            <p:nvPr/>
          </p:nvSpPr>
          <p:spPr bwMode="auto">
            <a:xfrm>
              <a:off x="599614" y="2661093"/>
              <a:ext cx="633838" cy="5837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3200" b="1" i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А</a:t>
              </a:r>
              <a:r>
                <a:rPr lang="ru-RU" sz="3200" b="1" i="1" kern="10" baseline="-2500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2</a:t>
              </a:r>
              <a:endParaRPr lang="ru-RU" sz="1200" b="1" i="1" kern="10" baseline="-2500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Овал 21"/>
            <p:cNvSpPr>
              <a:spLocks noChangeArrowheads="1"/>
            </p:cNvSpPr>
            <p:nvPr/>
          </p:nvSpPr>
          <p:spPr bwMode="auto">
            <a:xfrm>
              <a:off x="1249317" y="2881305"/>
              <a:ext cx="109538" cy="1095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altLang="ru-RU" b="1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838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07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nimBg="1"/>
      <p:bldP spid="7172" grpId="0" animBg="1"/>
      <p:bldP spid="7173" grpId="0" animBg="1"/>
      <p:bldP spid="7174" grpId="0" animBg="1"/>
      <p:bldP spid="7175" grpId="0" animBg="1"/>
      <p:bldP spid="7176" grpId="0" animBg="1"/>
      <p:bldP spid="7177" grpId="0" animBg="1"/>
      <p:bldP spid="7178" grpId="0" animBg="1"/>
      <p:bldP spid="7179" grpId="0" animBg="1"/>
      <p:bldP spid="7180" grpId="0" animBg="1"/>
      <p:bldP spid="718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12" name="Text Box 48"/>
          <p:cNvSpPr txBox="1">
            <a:spLocks noChangeArrowheads="1"/>
          </p:cNvSpPr>
          <p:nvPr/>
        </p:nvSpPr>
        <p:spPr bwMode="auto">
          <a:xfrm>
            <a:off x="1802901" y="5445432"/>
            <a:ext cx="586994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400" b="1">
                <a:latin typeface="Arial" pitchFamily="34" charset="0"/>
                <a:cs typeface="Arial" pitchFamily="34" charset="0"/>
              </a:rPr>
              <a:t>отрезки АВ, ВС, </a:t>
            </a:r>
            <a:r>
              <a:rPr lang="en-US" sz="3400" b="1">
                <a:latin typeface="Arial" pitchFamily="34" charset="0"/>
                <a:cs typeface="Arial" pitchFamily="34" charset="0"/>
              </a:rPr>
              <a:t>CD</a:t>
            </a:r>
            <a:r>
              <a:rPr lang="ru-RU" sz="3400" b="1">
                <a:latin typeface="Arial" pitchFamily="34" charset="0"/>
                <a:cs typeface="Arial" pitchFamily="34" charset="0"/>
              </a:rPr>
              <a:t>, </a:t>
            </a:r>
            <a:r>
              <a:rPr lang="en-US" sz="3400" b="1">
                <a:latin typeface="Arial" pitchFamily="34" charset="0"/>
                <a:cs typeface="Arial" pitchFamily="34" charset="0"/>
              </a:rPr>
              <a:t>DE</a:t>
            </a:r>
            <a:r>
              <a:rPr lang="ru-RU" sz="3400" b="1">
                <a:latin typeface="Arial" pitchFamily="34" charset="0"/>
                <a:cs typeface="Arial" pitchFamily="34" charset="0"/>
              </a:rPr>
              <a:t> – </a:t>
            </a:r>
          </a:p>
        </p:txBody>
      </p:sp>
      <p:sp>
        <p:nvSpPr>
          <p:cNvPr id="36913" name="Text Box 49"/>
          <p:cNvSpPr txBox="1">
            <a:spLocks noChangeArrowheads="1"/>
          </p:cNvSpPr>
          <p:nvPr/>
        </p:nvSpPr>
        <p:spPr bwMode="auto">
          <a:xfrm>
            <a:off x="2498860" y="6270298"/>
            <a:ext cx="8310880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ломаная 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ABCDE </a:t>
            </a:r>
            <a:r>
              <a:rPr lang="ru-RU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- незамкнутая</a:t>
            </a:r>
          </a:p>
        </p:txBody>
      </p:sp>
      <p:sp>
        <p:nvSpPr>
          <p:cNvPr id="36914" name="Rectangle 50"/>
          <p:cNvSpPr>
            <a:spLocks noChangeArrowheads="1"/>
          </p:cNvSpPr>
          <p:nvPr/>
        </p:nvSpPr>
        <p:spPr bwMode="auto">
          <a:xfrm>
            <a:off x="2521721" y="4666288"/>
            <a:ext cx="4594533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400" b="1">
                <a:latin typeface="Arial" pitchFamily="34" charset="0"/>
                <a:cs typeface="Arial" pitchFamily="34" charset="0"/>
              </a:rPr>
              <a:t>точки А, В, С, </a:t>
            </a:r>
            <a:r>
              <a:rPr lang="en-US" sz="3400" b="1">
                <a:latin typeface="Arial" pitchFamily="34" charset="0"/>
                <a:cs typeface="Arial" pitchFamily="34" charset="0"/>
              </a:rPr>
              <a:t>D</a:t>
            </a:r>
            <a:r>
              <a:rPr lang="ru-RU" sz="3400" b="1">
                <a:latin typeface="Arial" pitchFamily="34" charset="0"/>
                <a:cs typeface="Arial" pitchFamily="34" charset="0"/>
              </a:rPr>
              <a:t>,</a:t>
            </a:r>
            <a:r>
              <a:rPr lang="en-US" sz="3400" b="1">
                <a:latin typeface="Arial" pitchFamily="34" charset="0"/>
                <a:cs typeface="Arial" pitchFamily="34" charset="0"/>
              </a:rPr>
              <a:t> E</a:t>
            </a:r>
            <a:r>
              <a:rPr lang="ru-RU" sz="3400" b="1">
                <a:latin typeface="Arial" pitchFamily="34" charset="0"/>
                <a:cs typeface="Arial" pitchFamily="34" charset="0"/>
              </a:rPr>
              <a:t> – </a:t>
            </a:r>
          </a:p>
        </p:txBody>
      </p:sp>
      <p:grpSp>
        <p:nvGrpSpPr>
          <p:cNvPr id="2" name="Group 66"/>
          <p:cNvGrpSpPr>
            <a:grpSpLocks/>
          </p:cNvGrpSpPr>
          <p:nvPr/>
        </p:nvGrpSpPr>
        <p:grpSpPr bwMode="auto">
          <a:xfrm>
            <a:off x="2994661" y="1608773"/>
            <a:ext cx="2794000" cy="2489835"/>
            <a:chOff x="1040" y="954"/>
            <a:chExt cx="1100" cy="1307"/>
          </a:xfrm>
        </p:grpSpPr>
        <p:grpSp>
          <p:nvGrpSpPr>
            <p:cNvPr id="20487" name="Group 51"/>
            <p:cNvGrpSpPr>
              <a:grpSpLocks/>
            </p:cNvGrpSpPr>
            <p:nvPr/>
          </p:nvGrpSpPr>
          <p:grpSpPr bwMode="auto">
            <a:xfrm>
              <a:off x="1040" y="954"/>
              <a:ext cx="1099" cy="1307"/>
              <a:chOff x="1385" y="920"/>
              <a:chExt cx="1099" cy="1307"/>
            </a:xfrm>
          </p:grpSpPr>
          <p:sp>
            <p:nvSpPr>
              <p:cNvPr id="20488" name="Line 43"/>
              <p:cNvSpPr>
                <a:spLocks noChangeShapeType="1"/>
              </p:cNvSpPr>
              <p:nvPr/>
            </p:nvSpPr>
            <p:spPr bwMode="auto">
              <a:xfrm flipV="1">
                <a:off x="1662" y="1217"/>
                <a:ext cx="781" cy="773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20489" name="Text Box 25"/>
              <p:cNvSpPr txBox="1">
                <a:spLocks noChangeArrowheads="1"/>
              </p:cNvSpPr>
              <p:nvPr/>
            </p:nvSpPr>
            <p:spPr bwMode="auto">
              <a:xfrm>
                <a:off x="1385" y="1904"/>
                <a:ext cx="249" cy="323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sz="3400" dirty="0">
                    <a:latin typeface="Times New Roman" pitchFamily="18" charset="0"/>
                  </a:rPr>
                  <a:t>А</a:t>
                </a:r>
              </a:p>
            </p:txBody>
          </p:sp>
          <p:sp>
            <p:nvSpPr>
              <p:cNvPr id="20490" name="Rectangle 32"/>
              <p:cNvSpPr>
                <a:spLocks noChangeArrowheads="1"/>
              </p:cNvSpPr>
              <p:nvPr/>
            </p:nvSpPr>
            <p:spPr bwMode="auto">
              <a:xfrm>
                <a:off x="2297" y="920"/>
                <a:ext cx="187" cy="323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3400">
                    <a:latin typeface="Times New Roman" pitchFamily="18" charset="0"/>
                  </a:rPr>
                  <a:t>В</a:t>
                </a:r>
              </a:p>
            </p:txBody>
          </p:sp>
          <p:sp>
            <p:nvSpPr>
              <p:cNvPr id="20491" name="Oval 39"/>
              <p:cNvSpPr>
                <a:spLocks noChangeArrowheads="1"/>
              </p:cNvSpPr>
              <p:nvPr/>
            </p:nvSpPr>
            <p:spPr bwMode="auto">
              <a:xfrm>
                <a:off x="1618" y="1969"/>
                <a:ext cx="56" cy="56"/>
              </a:xfrm>
              <a:prstGeom prst="ellipse">
                <a:avLst/>
              </a:prstGeom>
              <a:solidFill>
                <a:schemeClr val="tx1"/>
              </a:solidFill>
              <a:ln w="762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</a:pPr>
                <a:endParaRPr lang="uz-Latn-UZ" sz="3400">
                  <a:latin typeface="Times New Roman" pitchFamily="18" charset="0"/>
                </a:endParaRPr>
              </a:p>
            </p:txBody>
          </p:sp>
        </p:grpSp>
        <p:sp>
          <p:nvSpPr>
            <p:cNvPr id="20492" name="Oval 52"/>
            <p:cNvSpPr>
              <a:spLocks noChangeArrowheads="1"/>
            </p:cNvSpPr>
            <p:nvPr/>
          </p:nvSpPr>
          <p:spPr bwMode="auto">
            <a:xfrm>
              <a:off x="2084" y="1201"/>
              <a:ext cx="56" cy="56"/>
            </a:xfrm>
            <a:prstGeom prst="ellipse">
              <a:avLst/>
            </a:prstGeom>
            <a:solidFill>
              <a:srgbClr val="DC8CC1"/>
            </a:solidFill>
            <a:ln w="76200">
              <a:solidFill>
                <a:srgbClr val="DC8CC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lang="uz-Latn-UZ" sz="3400">
                <a:latin typeface="Times New Roman" pitchFamily="18" charset="0"/>
              </a:endParaRPr>
            </a:p>
          </p:txBody>
        </p:sp>
      </p:grpSp>
      <p:grpSp>
        <p:nvGrpSpPr>
          <p:cNvPr id="4" name="Group 57"/>
          <p:cNvGrpSpPr>
            <a:grpSpLocks/>
          </p:cNvGrpSpPr>
          <p:nvPr/>
        </p:nvGrpSpPr>
        <p:grpSpPr bwMode="auto">
          <a:xfrm>
            <a:off x="5316222" y="1603057"/>
            <a:ext cx="2778761" cy="821056"/>
            <a:chOff x="1959" y="945"/>
            <a:chExt cx="1094" cy="431"/>
          </a:xfrm>
        </p:grpSpPr>
        <p:grpSp>
          <p:nvGrpSpPr>
            <p:cNvPr id="20494" name="Group 54"/>
            <p:cNvGrpSpPr>
              <a:grpSpLocks/>
            </p:cNvGrpSpPr>
            <p:nvPr/>
          </p:nvGrpSpPr>
          <p:grpSpPr bwMode="auto">
            <a:xfrm>
              <a:off x="2083" y="1200"/>
              <a:ext cx="921" cy="176"/>
              <a:chOff x="2429" y="1344"/>
              <a:chExt cx="921" cy="176"/>
            </a:xfrm>
          </p:grpSpPr>
          <p:sp>
            <p:nvSpPr>
              <p:cNvPr id="20495" name="Line 44"/>
              <p:cNvSpPr>
                <a:spLocks noChangeShapeType="1"/>
              </p:cNvSpPr>
              <p:nvPr/>
            </p:nvSpPr>
            <p:spPr bwMode="auto">
              <a:xfrm>
                <a:off x="2460" y="1375"/>
                <a:ext cx="888" cy="119"/>
              </a:xfrm>
              <a:prstGeom prst="line">
                <a:avLst/>
              </a:prstGeom>
              <a:noFill/>
              <a:ln w="76200">
                <a:solidFill>
                  <a:srgbClr val="00206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20496" name="Oval 40"/>
              <p:cNvSpPr>
                <a:spLocks noChangeArrowheads="1"/>
              </p:cNvSpPr>
              <p:nvPr/>
            </p:nvSpPr>
            <p:spPr bwMode="auto">
              <a:xfrm>
                <a:off x="2429" y="1344"/>
                <a:ext cx="56" cy="56"/>
              </a:xfrm>
              <a:prstGeom prst="ellipse">
                <a:avLst/>
              </a:prstGeom>
              <a:solidFill>
                <a:srgbClr val="05E3C3"/>
              </a:solidFill>
              <a:ln w="76200">
                <a:solidFill>
                  <a:srgbClr val="05E3C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</a:pPr>
                <a:endParaRPr lang="uz-Latn-UZ" sz="3400">
                  <a:latin typeface="Times New Roman" pitchFamily="18" charset="0"/>
                </a:endParaRPr>
              </a:p>
            </p:txBody>
          </p:sp>
          <p:sp>
            <p:nvSpPr>
              <p:cNvPr id="20497" name="Oval 53"/>
              <p:cNvSpPr>
                <a:spLocks noChangeArrowheads="1"/>
              </p:cNvSpPr>
              <p:nvPr/>
            </p:nvSpPr>
            <p:spPr bwMode="auto">
              <a:xfrm>
                <a:off x="3294" y="1464"/>
                <a:ext cx="56" cy="56"/>
              </a:xfrm>
              <a:prstGeom prst="ellipse">
                <a:avLst/>
              </a:prstGeom>
              <a:solidFill>
                <a:srgbClr val="05E3C3"/>
              </a:solidFill>
              <a:ln w="76200">
                <a:solidFill>
                  <a:srgbClr val="05E3C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</a:pPr>
                <a:endParaRPr lang="uz-Latn-UZ" sz="3400">
                  <a:latin typeface="Times New Roman" pitchFamily="18" charset="0"/>
                </a:endParaRPr>
              </a:p>
            </p:txBody>
          </p:sp>
        </p:grpSp>
        <p:sp>
          <p:nvSpPr>
            <p:cNvPr id="20498" name="Text Box 55"/>
            <p:cNvSpPr txBox="1">
              <a:spLocks noChangeArrowheads="1"/>
            </p:cNvSpPr>
            <p:nvPr/>
          </p:nvSpPr>
          <p:spPr bwMode="auto">
            <a:xfrm>
              <a:off x="1959" y="945"/>
              <a:ext cx="240" cy="323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sz="3400">
                  <a:latin typeface="Times New Roman" pitchFamily="18" charset="0"/>
                </a:rPr>
                <a:t>В</a:t>
              </a:r>
            </a:p>
          </p:txBody>
        </p:sp>
        <p:sp>
          <p:nvSpPr>
            <p:cNvPr id="20499" name="Rectangle 56"/>
            <p:cNvSpPr>
              <a:spLocks noChangeArrowheads="1"/>
            </p:cNvSpPr>
            <p:nvPr/>
          </p:nvSpPr>
          <p:spPr bwMode="auto">
            <a:xfrm>
              <a:off x="2866" y="1041"/>
              <a:ext cx="187" cy="323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400">
                  <a:latin typeface="Times New Roman" pitchFamily="18" charset="0"/>
                </a:rPr>
                <a:t>C</a:t>
              </a:r>
              <a:endParaRPr lang="ru-RU" sz="3400">
                <a:latin typeface="Times New Roman" pitchFamily="18" charset="0"/>
              </a:endParaRPr>
            </a:p>
          </p:txBody>
        </p:sp>
      </p:grp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7604762" y="1248727"/>
            <a:ext cx="3522981" cy="1179196"/>
            <a:chOff x="2860" y="759"/>
            <a:chExt cx="1387" cy="619"/>
          </a:xfrm>
        </p:grpSpPr>
        <p:grpSp>
          <p:nvGrpSpPr>
            <p:cNvPr id="20501" name="Group 65"/>
            <p:cNvGrpSpPr>
              <a:grpSpLocks/>
            </p:cNvGrpSpPr>
            <p:nvPr/>
          </p:nvGrpSpPr>
          <p:grpSpPr bwMode="auto">
            <a:xfrm>
              <a:off x="2944" y="759"/>
              <a:ext cx="1303" cy="619"/>
              <a:chOff x="2943" y="759"/>
              <a:chExt cx="1303" cy="619"/>
            </a:xfrm>
          </p:grpSpPr>
          <p:grpSp>
            <p:nvGrpSpPr>
              <p:cNvPr id="20502" name="Group 62"/>
              <p:cNvGrpSpPr>
                <a:grpSpLocks/>
              </p:cNvGrpSpPr>
              <p:nvPr/>
            </p:nvGrpSpPr>
            <p:grpSpPr bwMode="auto">
              <a:xfrm>
                <a:off x="2943" y="979"/>
                <a:ext cx="1151" cy="399"/>
                <a:chOff x="2950" y="1052"/>
                <a:chExt cx="1151" cy="399"/>
              </a:xfrm>
            </p:grpSpPr>
            <p:sp>
              <p:nvSpPr>
                <p:cNvPr id="20503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2972" y="1087"/>
                  <a:ext cx="1090" cy="329"/>
                </a:xfrm>
                <a:prstGeom prst="line">
                  <a:avLst/>
                </a:prstGeom>
                <a:noFill/>
                <a:ln w="76200">
                  <a:solidFill>
                    <a:schemeClr val="accent3">
                      <a:lumMod val="50000"/>
                    </a:scheme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20504" name="Oval 41"/>
                <p:cNvSpPr>
                  <a:spLocks noChangeArrowheads="1"/>
                </p:cNvSpPr>
                <p:nvPr/>
              </p:nvSpPr>
              <p:spPr bwMode="auto">
                <a:xfrm>
                  <a:off x="2950" y="1388"/>
                  <a:ext cx="65" cy="63"/>
                </a:xfrm>
                <a:prstGeom prst="ellipse">
                  <a:avLst/>
                </a:prstGeom>
                <a:solidFill>
                  <a:schemeClr val="tx1"/>
                </a:solidFill>
                <a:ln w="762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50000"/>
                    </a:spcBef>
                  </a:pPr>
                  <a:endParaRPr lang="uz-Latn-UZ" sz="3400">
                    <a:latin typeface="Times New Roman" pitchFamily="18" charset="0"/>
                  </a:endParaRPr>
                </a:p>
              </p:txBody>
            </p:sp>
            <p:sp>
              <p:nvSpPr>
                <p:cNvPr id="20505" name="Oval 58"/>
                <p:cNvSpPr>
                  <a:spLocks noChangeArrowheads="1"/>
                </p:cNvSpPr>
                <p:nvPr/>
              </p:nvSpPr>
              <p:spPr bwMode="auto">
                <a:xfrm>
                  <a:off x="4045" y="1052"/>
                  <a:ext cx="56" cy="56"/>
                </a:xfrm>
                <a:prstGeom prst="ellipse">
                  <a:avLst/>
                </a:prstGeom>
                <a:solidFill>
                  <a:srgbClr val="FFB367"/>
                </a:solidFill>
                <a:ln w="762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50000"/>
                    </a:spcBef>
                  </a:pPr>
                  <a:endParaRPr lang="uz-Latn-UZ" sz="3400">
                    <a:latin typeface="Times New Roman" pitchFamily="18" charset="0"/>
                  </a:endParaRPr>
                </a:p>
              </p:txBody>
            </p:sp>
          </p:grpSp>
          <p:sp>
            <p:nvSpPr>
              <p:cNvPr id="20506" name="Text Box 63"/>
              <p:cNvSpPr txBox="1">
                <a:spLocks noChangeArrowheads="1"/>
              </p:cNvSpPr>
              <p:nvPr/>
            </p:nvSpPr>
            <p:spPr bwMode="auto">
              <a:xfrm>
                <a:off x="4050" y="759"/>
                <a:ext cx="196" cy="323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r>
                  <a:rPr lang="en-US" sz="3400" dirty="0">
                    <a:latin typeface="Times New Roman" pitchFamily="18" charset="0"/>
                  </a:rPr>
                  <a:t>D</a:t>
                </a:r>
                <a:endParaRPr lang="ru-RU" sz="3400" dirty="0">
                  <a:latin typeface="Times New Roman" pitchFamily="18" charset="0"/>
                </a:endParaRPr>
              </a:p>
            </p:txBody>
          </p:sp>
        </p:grpSp>
        <p:sp>
          <p:nvSpPr>
            <p:cNvPr id="20507" name="Text Box 35"/>
            <p:cNvSpPr txBox="1">
              <a:spLocks noChangeArrowheads="1"/>
            </p:cNvSpPr>
            <p:nvPr/>
          </p:nvSpPr>
          <p:spPr bwMode="auto">
            <a:xfrm>
              <a:off x="2860" y="1053"/>
              <a:ext cx="284" cy="323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400" dirty="0">
                  <a:latin typeface="Times New Roman" pitchFamily="18" charset="0"/>
                </a:rPr>
                <a:t>C</a:t>
              </a:r>
              <a:endParaRPr lang="ru-RU" sz="3400" dirty="0">
                <a:latin typeface="Times New Roman" pitchFamily="18" charset="0"/>
              </a:endParaRPr>
            </a:p>
          </p:txBody>
        </p:sp>
      </p:grpSp>
      <p:grpSp>
        <p:nvGrpSpPr>
          <p:cNvPr id="9" name="Group 60"/>
          <p:cNvGrpSpPr>
            <a:grpSpLocks/>
          </p:cNvGrpSpPr>
          <p:nvPr/>
        </p:nvGrpSpPr>
        <p:grpSpPr bwMode="auto">
          <a:xfrm>
            <a:off x="8399782" y="1248727"/>
            <a:ext cx="2849880" cy="3150871"/>
            <a:chOff x="3851" y="715"/>
            <a:chExt cx="1122" cy="1654"/>
          </a:xfrm>
        </p:grpSpPr>
        <p:sp>
          <p:nvSpPr>
            <p:cNvPr id="20509" name="Line 47"/>
            <p:cNvSpPr>
              <a:spLocks noChangeShapeType="1"/>
            </p:cNvSpPr>
            <p:nvPr/>
          </p:nvSpPr>
          <p:spPr bwMode="auto">
            <a:xfrm flipH="1">
              <a:off x="4044" y="977"/>
              <a:ext cx="700" cy="1347"/>
            </a:xfrm>
            <a:prstGeom prst="line">
              <a:avLst/>
            </a:prstGeom>
            <a:noFill/>
            <a:ln w="76200">
              <a:solidFill>
                <a:schemeClr val="accent6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0510" name="Text Box 29"/>
            <p:cNvSpPr txBox="1">
              <a:spLocks noChangeArrowheads="1"/>
            </p:cNvSpPr>
            <p:nvPr/>
          </p:nvSpPr>
          <p:spPr bwMode="auto">
            <a:xfrm>
              <a:off x="3851" y="2046"/>
              <a:ext cx="168" cy="323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400" dirty="0">
                  <a:latin typeface="Times New Roman" pitchFamily="18" charset="0"/>
                </a:rPr>
                <a:t>E</a:t>
              </a:r>
              <a:endParaRPr lang="ru-RU" sz="3400" dirty="0">
                <a:latin typeface="Times New Roman" pitchFamily="18" charset="0"/>
              </a:endParaRPr>
            </a:p>
          </p:txBody>
        </p:sp>
        <p:sp>
          <p:nvSpPr>
            <p:cNvPr id="20511" name="Text Box 28"/>
            <p:cNvSpPr txBox="1">
              <a:spLocks noChangeArrowheads="1"/>
            </p:cNvSpPr>
            <p:nvPr/>
          </p:nvSpPr>
          <p:spPr bwMode="auto">
            <a:xfrm>
              <a:off x="4718" y="715"/>
              <a:ext cx="255" cy="323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400" dirty="0">
                  <a:latin typeface="Times New Roman" pitchFamily="18" charset="0"/>
                </a:rPr>
                <a:t>D</a:t>
              </a:r>
              <a:endParaRPr lang="ru-RU" sz="3400" dirty="0">
                <a:latin typeface="Times New Roman" pitchFamily="18" charset="0"/>
              </a:endParaRPr>
            </a:p>
          </p:txBody>
        </p:sp>
        <p:sp>
          <p:nvSpPr>
            <p:cNvPr id="20512" name="Oval 42"/>
            <p:cNvSpPr>
              <a:spLocks noChangeArrowheads="1"/>
            </p:cNvSpPr>
            <p:nvPr/>
          </p:nvSpPr>
          <p:spPr bwMode="auto">
            <a:xfrm>
              <a:off x="4718" y="935"/>
              <a:ext cx="56" cy="56"/>
            </a:xfrm>
            <a:prstGeom prst="ellipse">
              <a:avLst/>
            </a:prstGeom>
            <a:solidFill>
              <a:schemeClr val="tx1"/>
            </a:solidFill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lang="uz-Latn-UZ" sz="3400">
                <a:latin typeface="Times New Roman" pitchFamily="18" charset="0"/>
              </a:endParaRPr>
            </a:p>
          </p:txBody>
        </p:sp>
        <p:sp>
          <p:nvSpPr>
            <p:cNvPr id="20513" name="Oval 46"/>
            <p:cNvSpPr>
              <a:spLocks noChangeArrowheads="1"/>
            </p:cNvSpPr>
            <p:nvPr/>
          </p:nvSpPr>
          <p:spPr bwMode="auto">
            <a:xfrm>
              <a:off x="4021" y="2286"/>
              <a:ext cx="56" cy="56"/>
            </a:xfrm>
            <a:prstGeom prst="ellipse">
              <a:avLst/>
            </a:prstGeom>
            <a:solidFill>
              <a:srgbClr val="8D94EB"/>
            </a:solidFill>
            <a:ln w="76200">
              <a:solidFill>
                <a:srgbClr val="8D94EB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lang="uz-Latn-UZ" sz="3400">
                <a:latin typeface="Times New Roman" pitchFamily="18" charset="0"/>
              </a:endParaRPr>
            </a:p>
          </p:txBody>
        </p:sp>
      </p:grpSp>
      <p:sp>
        <p:nvSpPr>
          <p:cNvPr id="36936" name="Rectangle 72"/>
          <p:cNvSpPr>
            <a:spLocks noChangeArrowheads="1"/>
          </p:cNvSpPr>
          <p:nvPr/>
        </p:nvSpPr>
        <p:spPr bwMode="auto">
          <a:xfrm>
            <a:off x="6740014" y="4695422"/>
            <a:ext cx="4309133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400" b="1" dirty="0">
                <a:latin typeface="Arial" pitchFamily="34" charset="0"/>
                <a:cs typeface="Arial" pitchFamily="34" charset="0"/>
              </a:rPr>
              <a:t>вершины ломаной</a:t>
            </a:r>
          </a:p>
        </p:txBody>
      </p:sp>
      <p:sp>
        <p:nvSpPr>
          <p:cNvPr id="36937" name="Rectangle 73"/>
          <p:cNvSpPr>
            <a:spLocks noChangeArrowheads="1"/>
          </p:cNvSpPr>
          <p:nvPr/>
        </p:nvSpPr>
        <p:spPr bwMode="auto">
          <a:xfrm>
            <a:off x="7268980" y="5413990"/>
            <a:ext cx="607468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400" b="1" dirty="0">
                <a:latin typeface="Arial" pitchFamily="34" charset="0"/>
                <a:cs typeface="Arial" pitchFamily="34" charset="0"/>
              </a:rPr>
              <a:t>стороны (звенья) ломаной</a:t>
            </a:r>
          </a:p>
        </p:txBody>
      </p:sp>
      <p:sp>
        <p:nvSpPr>
          <p:cNvPr id="36" name="Text Box 49"/>
          <p:cNvSpPr txBox="1">
            <a:spLocks noChangeArrowheads="1"/>
          </p:cNvSpPr>
          <p:nvPr/>
        </p:nvSpPr>
        <p:spPr bwMode="auto">
          <a:xfrm>
            <a:off x="3383282" y="381000"/>
            <a:ext cx="8310880" cy="870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sz="4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ru-RU" sz="4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езамкнутая ломаная</a:t>
            </a:r>
            <a:endParaRPr lang="ru-RU" sz="4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 Box 49"/>
          <p:cNvSpPr txBox="1">
            <a:spLocks noChangeArrowheads="1"/>
          </p:cNvSpPr>
          <p:nvPr/>
        </p:nvSpPr>
        <p:spPr bwMode="auto">
          <a:xfrm>
            <a:off x="990600" y="7134826"/>
            <a:ext cx="11963400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Сумму длин сторон ломаной называют её длиной 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2912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6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6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5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69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9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69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69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15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69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69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6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69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69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6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6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12" grpId="0" autoUpdateAnimBg="0"/>
      <p:bldP spid="36913" grpId="0" autoUpdateAnimBg="0"/>
      <p:bldP spid="36914" grpId="0" autoUpdateAnimBg="0"/>
      <p:bldP spid="36936" grpId="0" autoUpdateAnimBg="0"/>
      <p:bldP spid="36937" grpId="0" autoUpdateAnimBg="0"/>
      <p:bldP spid="37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13" name="Text Box 49"/>
          <p:cNvSpPr txBox="1">
            <a:spLocks noChangeArrowheads="1"/>
          </p:cNvSpPr>
          <p:nvPr/>
        </p:nvSpPr>
        <p:spPr bwMode="auto">
          <a:xfrm>
            <a:off x="1249682" y="6109574"/>
            <a:ext cx="12115800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ABCDE</a:t>
            </a:r>
            <a:r>
              <a:rPr lang="ru-RU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– ломаная с самопересечением</a:t>
            </a:r>
            <a:endParaRPr lang="ru-RU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66"/>
          <p:cNvGrpSpPr>
            <a:grpSpLocks/>
          </p:cNvGrpSpPr>
          <p:nvPr/>
        </p:nvGrpSpPr>
        <p:grpSpPr bwMode="auto">
          <a:xfrm>
            <a:off x="5262881" y="1523047"/>
            <a:ext cx="1602740" cy="4118610"/>
            <a:chOff x="1991" y="878"/>
            <a:chExt cx="631" cy="2162"/>
          </a:xfrm>
        </p:grpSpPr>
        <p:grpSp>
          <p:nvGrpSpPr>
            <p:cNvPr id="20487" name="Group 51"/>
            <p:cNvGrpSpPr>
              <a:grpSpLocks/>
            </p:cNvGrpSpPr>
            <p:nvPr/>
          </p:nvGrpSpPr>
          <p:grpSpPr bwMode="auto">
            <a:xfrm>
              <a:off x="1991" y="878"/>
              <a:ext cx="631" cy="2162"/>
              <a:chOff x="2336" y="844"/>
              <a:chExt cx="631" cy="2162"/>
            </a:xfrm>
          </p:grpSpPr>
          <p:sp>
            <p:nvSpPr>
              <p:cNvPr id="20488" name="Line 43"/>
              <p:cNvSpPr>
                <a:spLocks noChangeShapeType="1"/>
              </p:cNvSpPr>
              <p:nvPr/>
            </p:nvSpPr>
            <p:spPr bwMode="auto">
              <a:xfrm flipH="1" flipV="1">
                <a:off x="2443" y="1217"/>
                <a:ext cx="496" cy="1716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20489" name="Text Box 25"/>
              <p:cNvSpPr txBox="1">
                <a:spLocks noChangeArrowheads="1"/>
              </p:cNvSpPr>
              <p:nvPr/>
            </p:nvSpPr>
            <p:spPr bwMode="auto">
              <a:xfrm>
                <a:off x="2609" y="2683"/>
                <a:ext cx="249" cy="323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sz="3400" dirty="0">
                    <a:latin typeface="Times New Roman" pitchFamily="18" charset="0"/>
                  </a:rPr>
                  <a:t>А</a:t>
                </a:r>
              </a:p>
            </p:txBody>
          </p:sp>
          <p:sp>
            <p:nvSpPr>
              <p:cNvPr id="20490" name="Rectangle 32"/>
              <p:cNvSpPr>
                <a:spLocks noChangeArrowheads="1"/>
              </p:cNvSpPr>
              <p:nvPr/>
            </p:nvSpPr>
            <p:spPr bwMode="auto">
              <a:xfrm>
                <a:off x="2336" y="844"/>
                <a:ext cx="187" cy="323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3400" dirty="0">
                    <a:latin typeface="Times New Roman" pitchFamily="18" charset="0"/>
                  </a:rPr>
                  <a:t>В</a:t>
                </a:r>
              </a:p>
            </p:txBody>
          </p:sp>
          <p:sp>
            <p:nvSpPr>
              <p:cNvPr id="20491" name="Oval 39"/>
              <p:cNvSpPr>
                <a:spLocks noChangeArrowheads="1"/>
              </p:cNvSpPr>
              <p:nvPr/>
            </p:nvSpPr>
            <p:spPr bwMode="auto">
              <a:xfrm>
                <a:off x="2911" y="2877"/>
                <a:ext cx="56" cy="56"/>
              </a:xfrm>
              <a:prstGeom prst="ellipse">
                <a:avLst/>
              </a:prstGeom>
              <a:solidFill>
                <a:schemeClr val="tx1"/>
              </a:solidFill>
              <a:ln w="7620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</a:pPr>
                <a:endParaRPr lang="uz-Latn-UZ" sz="3400">
                  <a:latin typeface="Times New Roman" pitchFamily="18" charset="0"/>
                </a:endParaRPr>
              </a:p>
            </p:txBody>
          </p:sp>
        </p:grpSp>
        <p:sp>
          <p:nvSpPr>
            <p:cNvPr id="20492" name="Oval 52"/>
            <p:cNvSpPr>
              <a:spLocks noChangeArrowheads="1"/>
            </p:cNvSpPr>
            <p:nvPr/>
          </p:nvSpPr>
          <p:spPr bwMode="auto">
            <a:xfrm>
              <a:off x="2084" y="1201"/>
              <a:ext cx="56" cy="56"/>
            </a:xfrm>
            <a:prstGeom prst="ellipse">
              <a:avLst/>
            </a:prstGeom>
            <a:solidFill>
              <a:schemeClr val="accent2">
                <a:lumMod val="50000"/>
              </a:schemeClr>
            </a:solidFill>
            <a:ln w="76200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lang="uz-Latn-UZ" sz="3400">
                <a:latin typeface="Times New Roman" pitchFamily="18" charset="0"/>
              </a:endParaRPr>
            </a:p>
          </p:txBody>
        </p:sp>
      </p:grpSp>
      <p:grpSp>
        <p:nvGrpSpPr>
          <p:cNvPr id="4" name="Group 57"/>
          <p:cNvGrpSpPr>
            <a:grpSpLocks/>
          </p:cNvGrpSpPr>
          <p:nvPr/>
        </p:nvGrpSpPr>
        <p:grpSpPr bwMode="auto">
          <a:xfrm>
            <a:off x="5262881" y="1512569"/>
            <a:ext cx="2720341" cy="969646"/>
            <a:chOff x="1982" y="867"/>
            <a:chExt cx="1071" cy="509"/>
          </a:xfrm>
        </p:grpSpPr>
        <p:grpSp>
          <p:nvGrpSpPr>
            <p:cNvPr id="20494" name="Group 54"/>
            <p:cNvGrpSpPr>
              <a:grpSpLocks/>
            </p:cNvGrpSpPr>
            <p:nvPr/>
          </p:nvGrpSpPr>
          <p:grpSpPr bwMode="auto">
            <a:xfrm>
              <a:off x="2114" y="1231"/>
              <a:ext cx="890" cy="145"/>
              <a:chOff x="2460" y="1375"/>
              <a:chExt cx="890" cy="145"/>
            </a:xfrm>
          </p:grpSpPr>
          <p:sp>
            <p:nvSpPr>
              <p:cNvPr id="20495" name="Line 44"/>
              <p:cNvSpPr>
                <a:spLocks noChangeShapeType="1"/>
              </p:cNvSpPr>
              <p:nvPr/>
            </p:nvSpPr>
            <p:spPr bwMode="auto">
              <a:xfrm>
                <a:off x="2460" y="1375"/>
                <a:ext cx="888" cy="119"/>
              </a:xfrm>
              <a:prstGeom prst="line">
                <a:avLst/>
              </a:prstGeom>
              <a:noFill/>
              <a:ln w="76200">
                <a:solidFill>
                  <a:srgbClr val="00206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20497" name="Oval 53"/>
              <p:cNvSpPr>
                <a:spLocks noChangeArrowheads="1"/>
              </p:cNvSpPr>
              <p:nvPr/>
            </p:nvSpPr>
            <p:spPr bwMode="auto">
              <a:xfrm>
                <a:off x="3294" y="1464"/>
                <a:ext cx="56" cy="56"/>
              </a:xfrm>
              <a:prstGeom prst="ellipse">
                <a:avLst/>
              </a:prstGeom>
              <a:solidFill>
                <a:schemeClr val="tx1"/>
              </a:solidFill>
              <a:ln w="762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</a:pPr>
                <a:endParaRPr lang="uz-Latn-UZ" sz="3400">
                  <a:latin typeface="Times New Roman" pitchFamily="18" charset="0"/>
                </a:endParaRPr>
              </a:p>
            </p:txBody>
          </p:sp>
        </p:grpSp>
        <p:sp>
          <p:nvSpPr>
            <p:cNvPr id="20498" name="Text Box 55"/>
            <p:cNvSpPr txBox="1">
              <a:spLocks noChangeArrowheads="1"/>
            </p:cNvSpPr>
            <p:nvPr/>
          </p:nvSpPr>
          <p:spPr bwMode="auto">
            <a:xfrm>
              <a:off x="1982" y="867"/>
              <a:ext cx="240" cy="323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sz="3400" dirty="0">
                  <a:latin typeface="Times New Roman" pitchFamily="18" charset="0"/>
                </a:rPr>
                <a:t>В</a:t>
              </a:r>
            </a:p>
          </p:txBody>
        </p:sp>
        <p:sp>
          <p:nvSpPr>
            <p:cNvPr id="20499" name="Rectangle 56"/>
            <p:cNvSpPr>
              <a:spLocks noChangeArrowheads="1"/>
            </p:cNvSpPr>
            <p:nvPr/>
          </p:nvSpPr>
          <p:spPr bwMode="auto">
            <a:xfrm>
              <a:off x="2866" y="975"/>
              <a:ext cx="187" cy="323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400" dirty="0">
                  <a:latin typeface="Times New Roman" pitchFamily="18" charset="0"/>
                </a:rPr>
                <a:t>C</a:t>
              </a:r>
              <a:endParaRPr lang="ru-RU" sz="3400" dirty="0">
                <a:latin typeface="Times New Roman" pitchFamily="18" charset="0"/>
              </a:endParaRPr>
            </a:p>
          </p:txBody>
        </p:sp>
      </p:grp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7508242" y="1304924"/>
            <a:ext cx="3566161" cy="1223011"/>
            <a:chOff x="2868" y="736"/>
            <a:chExt cx="1404" cy="642"/>
          </a:xfrm>
        </p:grpSpPr>
        <p:grpSp>
          <p:nvGrpSpPr>
            <p:cNvPr id="20501" name="Group 65"/>
            <p:cNvGrpSpPr>
              <a:grpSpLocks/>
            </p:cNvGrpSpPr>
            <p:nvPr/>
          </p:nvGrpSpPr>
          <p:grpSpPr bwMode="auto">
            <a:xfrm>
              <a:off x="2944" y="736"/>
              <a:ext cx="1328" cy="642"/>
              <a:chOff x="2943" y="736"/>
              <a:chExt cx="1328" cy="642"/>
            </a:xfrm>
          </p:grpSpPr>
          <p:grpSp>
            <p:nvGrpSpPr>
              <p:cNvPr id="20502" name="Group 62"/>
              <p:cNvGrpSpPr>
                <a:grpSpLocks/>
              </p:cNvGrpSpPr>
              <p:nvPr/>
            </p:nvGrpSpPr>
            <p:grpSpPr bwMode="auto">
              <a:xfrm>
                <a:off x="2943" y="979"/>
                <a:ext cx="1151" cy="399"/>
                <a:chOff x="2950" y="1052"/>
                <a:chExt cx="1151" cy="399"/>
              </a:xfrm>
            </p:grpSpPr>
            <p:sp>
              <p:nvSpPr>
                <p:cNvPr id="20503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2972" y="1087"/>
                  <a:ext cx="1090" cy="329"/>
                </a:xfrm>
                <a:prstGeom prst="line">
                  <a:avLst/>
                </a:prstGeom>
                <a:noFill/>
                <a:ln w="76200">
                  <a:solidFill>
                    <a:schemeClr val="accent3">
                      <a:lumMod val="50000"/>
                    </a:scheme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uz-Latn-UZ"/>
                </a:p>
              </p:txBody>
            </p:sp>
            <p:sp>
              <p:nvSpPr>
                <p:cNvPr id="20504" name="Oval 41"/>
                <p:cNvSpPr>
                  <a:spLocks noChangeArrowheads="1"/>
                </p:cNvSpPr>
                <p:nvPr/>
              </p:nvSpPr>
              <p:spPr bwMode="auto">
                <a:xfrm>
                  <a:off x="2950" y="1388"/>
                  <a:ext cx="65" cy="63"/>
                </a:xfrm>
                <a:prstGeom prst="ellipse">
                  <a:avLst/>
                </a:prstGeom>
                <a:solidFill>
                  <a:schemeClr val="tx1"/>
                </a:solidFill>
                <a:ln w="76200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50000"/>
                    </a:spcBef>
                  </a:pPr>
                  <a:endParaRPr lang="uz-Latn-UZ" sz="3400">
                    <a:latin typeface="Times New Roman" pitchFamily="18" charset="0"/>
                  </a:endParaRPr>
                </a:p>
              </p:txBody>
            </p:sp>
            <p:sp>
              <p:nvSpPr>
                <p:cNvPr id="20505" name="Oval 58"/>
                <p:cNvSpPr>
                  <a:spLocks noChangeArrowheads="1"/>
                </p:cNvSpPr>
                <p:nvPr/>
              </p:nvSpPr>
              <p:spPr bwMode="auto">
                <a:xfrm>
                  <a:off x="4045" y="1052"/>
                  <a:ext cx="56" cy="56"/>
                </a:xfrm>
                <a:prstGeom prst="ellipse">
                  <a:avLst/>
                </a:prstGeom>
                <a:solidFill>
                  <a:schemeClr val="tx1"/>
                </a:solidFill>
                <a:ln w="762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50000"/>
                    </a:spcBef>
                  </a:pPr>
                  <a:endParaRPr lang="uz-Latn-UZ" sz="3400">
                    <a:latin typeface="Times New Roman" pitchFamily="18" charset="0"/>
                  </a:endParaRPr>
                </a:p>
              </p:txBody>
            </p:sp>
          </p:grpSp>
          <p:sp>
            <p:nvSpPr>
              <p:cNvPr id="20506" name="Text Box 63"/>
              <p:cNvSpPr txBox="1">
                <a:spLocks noChangeArrowheads="1"/>
              </p:cNvSpPr>
              <p:nvPr/>
            </p:nvSpPr>
            <p:spPr bwMode="auto">
              <a:xfrm>
                <a:off x="4075" y="736"/>
                <a:ext cx="196" cy="323"/>
              </a:xfrm>
              <a:prstGeom prst="rect">
                <a:avLst/>
              </a:prstGeom>
              <a:noFill/>
              <a:ln w="76200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r>
                  <a:rPr lang="en-US" sz="3400" dirty="0">
                    <a:latin typeface="Times New Roman" pitchFamily="18" charset="0"/>
                  </a:rPr>
                  <a:t>D</a:t>
                </a:r>
                <a:endParaRPr lang="ru-RU" sz="3400" dirty="0">
                  <a:latin typeface="Times New Roman" pitchFamily="18" charset="0"/>
                </a:endParaRPr>
              </a:p>
            </p:txBody>
          </p:sp>
        </p:grpSp>
        <p:sp>
          <p:nvSpPr>
            <p:cNvPr id="20507" name="Text Box 35"/>
            <p:cNvSpPr txBox="1">
              <a:spLocks noChangeArrowheads="1"/>
            </p:cNvSpPr>
            <p:nvPr/>
          </p:nvSpPr>
          <p:spPr bwMode="auto">
            <a:xfrm>
              <a:off x="2868" y="946"/>
              <a:ext cx="284" cy="323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400" dirty="0">
                  <a:latin typeface="Times New Roman" pitchFamily="18" charset="0"/>
                </a:rPr>
                <a:t>C</a:t>
              </a:r>
              <a:endParaRPr lang="ru-RU" sz="3400" dirty="0">
                <a:latin typeface="Times New Roman" pitchFamily="18" charset="0"/>
              </a:endParaRPr>
            </a:p>
          </p:txBody>
        </p:sp>
      </p:grpSp>
      <p:grpSp>
        <p:nvGrpSpPr>
          <p:cNvPr id="9" name="Group 60"/>
          <p:cNvGrpSpPr>
            <a:grpSpLocks/>
          </p:cNvGrpSpPr>
          <p:nvPr/>
        </p:nvGrpSpPr>
        <p:grpSpPr bwMode="auto">
          <a:xfrm>
            <a:off x="8717192" y="1281682"/>
            <a:ext cx="2506980" cy="3545206"/>
            <a:chOff x="4021" y="683"/>
            <a:chExt cx="987" cy="1861"/>
          </a:xfrm>
        </p:grpSpPr>
        <p:sp>
          <p:nvSpPr>
            <p:cNvPr id="20509" name="Line 47"/>
            <p:cNvSpPr>
              <a:spLocks noChangeShapeType="1"/>
            </p:cNvSpPr>
            <p:nvPr/>
          </p:nvSpPr>
          <p:spPr bwMode="auto">
            <a:xfrm flipH="1">
              <a:off x="4044" y="977"/>
              <a:ext cx="700" cy="1347"/>
            </a:xfrm>
            <a:prstGeom prst="line">
              <a:avLst/>
            </a:prstGeom>
            <a:noFill/>
            <a:ln w="76200">
              <a:solidFill>
                <a:schemeClr val="accent6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0510" name="Text Box 29"/>
            <p:cNvSpPr txBox="1">
              <a:spLocks noChangeArrowheads="1"/>
            </p:cNvSpPr>
            <p:nvPr/>
          </p:nvSpPr>
          <p:spPr bwMode="auto">
            <a:xfrm>
              <a:off x="4104" y="2221"/>
              <a:ext cx="168" cy="323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400" dirty="0">
                  <a:latin typeface="Times New Roman" pitchFamily="18" charset="0"/>
                </a:rPr>
                <a:t>E</a:t>
              </a:r>
              <a:endParaRPr lang="ru-RU" sz="3400" dirty="0">
                <a:latin typeface="Times New Roman" pitchFamily="18" charset="0"/>
              </a:endParaRPr>
            </a:p>
          </p:txBody>
        </p:sp>
        <p:sp>
          <p:nvSpPr>
            <p:cNvPr id="20511" name="Text Box 28"/>
            <p:cNvSpPr txBox="1">
              <a:spLocks noChangeArrowheads="1"/>
            </p:cNvSpPr>
            <p:nvPr/>
          </p:nvSpPr>
          <p:spPr bwMode="auto">
            <a:xfrm>
              <a:off x="4753" y="683"/>
              <a:ext cx="255" cy="323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400" dirty="0">
                  <a:latin typeface="Times New Roman" pitchFamily="18" charset="0"/>
                </a:rPr>
                <a:t>D</a:t>
              </a:r>
              <a:endParaRPr lang="ru-RU" sz="3400" dirty="0">
                <a:latin typeface="Times New Roman" pitchFamily="18" charset="0"/>
              </a:endParaRPr>
            </a:p>
          </p:txBody>
        </p:sp>
        <p:sp>
          <p:nvSpPr>
            <p:cNvPr id="20512" name="Oval 42"/>
            <p:cNvSpPr>
              <a:spLocks noChangeArrowheads="1"/>
            </p:cNvSpPr>
            <p:nvPr/>
          </p:nvSpPr>
          <p:spPr bwMode="auto">
            <a:xfrm>
              <a:off x="4718" y="935"/>
              <a:ext cx="56" cy="56"/>
            </a:xfrm>
            <a:prstGeom prst="ellipse">
              <a:avLst/>
            </a:prstGeom>
            <a:solidFill>
              <a:schemeClr val="tx1"/>
            </a:solidFill>
            <a:ln w="762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lang="uz-Latn-UZ" sz="3400">
                <a:latin typeface="Times New Roman" pitchFamily="18" charset="0"/>
              </a:endParaRPr>
            </a:p>
          </p:txBody>
        </p:sp>
        <p:sp>
          <p:nvSpPr>
            <p:cNvPr id="20513" name="Oval 46"/>
            <p:cNvSpPr>
              <a:spLocks noChangeArrowheads="1"/>
            </p:cNvSpPr>
            <p:nvPr/>
          </p:nvSpPr>
          <p:spPr bwMode="auto">
            <a:xfrm>
              <a:off x="4021" y="2286"/>
              <a:ext cx="56" cy="56"/>
            </a:xfrm>
            <a:prstGeom prst="ellipse">
              <a:avLst/>
            </a:prstGeom>
            <a:solidFill>
              <a:schemeClr val="tx1"/>
            </a:solidFill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lang="uz-Latn-UZ" sz="3400">
                <a:latin typeface="Times New Roman" pitchFamily="18" charset="0"/>
              </a:endParaRPr>
            </a:p>
          </p:txBody>
        </p:sp>
      </p:grpSp>
      <p:sp>
        <p:nvSpPr>
          <p:cNvPr id="36" name="Text Box 49"/>
          <p:cNvSpPr txBox="1">
            <a:spLocks noChangeArrowheads="1"/>
          </p:cNvSpPr>
          <p:nvPr/>
        </p:nvSpPr>
        <p:spPr bwMode="auto">
          <a:xfrm>
            <a:off x="3713482" y="370689"/>
            <a:ext cx="8310880" cy="870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sz="4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Есть самопересечение</a:t>
            </a:r>
            <a:endParaRPr lang="ru-RU" sz="4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Line 43"/>
          <p:cNvSpPr>
            <a:spLocks noChangeShapeType="1"/>
          </p:cNvSpPr>
          <p:nvPr/>
        </p:nvSpPr>
        <p:spPr bwMode="auto">
          <a:xfrm flipH="1" flipV="1">
            <a:off x="4768353" y="2842260"/>
            <a:ext cx="4050441" cy="1546478"/>
          </a:xfrm>
          <a:prstGeom prst="line">
            <a:avLst/>
          </a:prstGeom>
          <a:noFill/>
          <a:ln w="76200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uz-Latn-UZ"/>
          </a:p>
        </p:txBody>
      </p:sp>
      <p:sp>
        <p:nvSpPr>
          <p:cNvPr id="39" name="Oval 39"/>
          <p:cNvSpPr>
            <a:spLocks noChangeArrowheads="1"/>
          </p:cNvSpPr>
          <p:nvPr/>
        </p:nvSpPr>
        <p:spPr bwMode="auto">
          <a:xfrm>
            <a:off x="4681165" y="2721864"/>
            <a:ext cx="174376" cy="141255"/>
          </a:xfrm>
          <a:prstGeom prst="ellipse">
            <a:avLst/>
          </a:prstGeom>
          <a:solidFill>
            <a:schemeClr val="tx1"/>
          </a:solidFill>
          <a:ln w="76200">
            <a:noFill/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uz-Latn-UZ" sz="3400">
              <a:latin typeface="Times New Roman" pitchFamily="18" charset="0"/>
            </a:endParaRPr>
          </a:p>
        </p:txBody>
      </p:sp>
      <p:sp>
        <p:nvSpPr>
          <p:cNvPr id="40" name="Text Box 25"/>
          <p:cNvSpPr txBox="1">
            <a:spLocks noChangeArrowheads="1"/>
          </p:cNvSpPr>
          <p:nvPr/>
        </p:nvSpPr>
        <p:spPr bwMode="auto">
          <a:xfrm>
            <a:off x="4209554" y="2721864"/>
            <a:ext cx="632460" cy="61531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400" dirty="0" smtClean="0">
                <a:latin typeface="Times New Roman" pitchFamily="18" charset="0"/>
              </a:rPr>
              <a:t>Н</a:t>
            </a:r>
            <a:endParaRPr lang="ru-RU" sz="3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2194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6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13" grpId="0"/>
      <p:bldP spid="38" grpId="0" animBg="1"/>
      <p:bldP spid="39" grpId="0" animBg="1"/>
      <p:bldP spid="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860552" y="6199518"/>
            <a:ext cx="13248640" cy="1725281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endParaRPr lang="uz-Latn-UZ" sz="3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1094741" y="6199519"/>
            <a:ext cx="13126720" cy="1424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Замкнутая ломаная без самопересечений называется </a:t>
            </a:r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многоугольником</a:t>
            </a:r>
            <a:endParaRPr lang="ru-RU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534" name="Text Box 7"/>
          <p:cNvSpPr txBox="1">
            <a:spLocks noChangeArrowheads="1"/>
          </p:cNvSpPr>
          <p:nvPr/>
        </p:nvSpPr>
        <p:spPr bwMode="auto">
          <a:xfrm>
            <a:off x="3235451" y="1718130"/>
            <a:ext cx="609600" cy="65511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400" b="1">
                <a:latin typeface="Times New Roman" pitchFamily="18" charset="0"/>
              </a:rPr>
              <a:t>А</a:t>
            </a:r>
          </a:p>
        </p:txBody>
      </p:sp>
      <p:sp>
        <p:nvSpPr>
          <p:cNvPr id="22535" name="Text Box 8"/>
          <p:cNvSpPr txBox="1">
            <a:spLocks noChangeArrowheads="1"/>
          </p:cNvSpPr>
          <p:nvPr/>
        </p:nvSpPr>
        <p:spPr bwMode="auto">
          <a:xfrm>
            <a:off x="10116312" y="2255340"/>
            <a:ext cx="609600" cy="65511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400" b="1">
                <a:latin typeface="Times New Roman" pitchFamily="18" charset="0"/>
              </a:rPr>
              <a:t>С</a:t>
            </a:r>
          </a:p>
        </p:txBody>
      </p:sp>
      <p:sp>
        <p:nvSpPr>
          <p:cNvPr id="22536" name="Text Box 9"/>
          <p:cNvSpPr txBox="1">
            <a:spLocks noChangeArrowheads="1"/>
          </p:cNvSpPr>
          <p:nvPr/>
        </p:nvSpPr>
        <p:spPr bwMode="auto">
          <a:xfrm>
            <a:off x="4043171" y="3899356"/>
            <a:ext cx="609600" cy="65511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1">
                <a:latin typeface="Times New Roman" pitchFamily="18" charset="0"/>
              </a:rPr>
              <a:t>E</a:t>
            </a:r>
            <a:endParaRPr lang="ru-RU" sz="3400" b="1">
              <a:latin typeface="Times New Roman" pitchFamily="18" charset="0"/>
            </a:endParaRPr>
          </a:p>
        </p:txBody>
      </p:sp>
      <p:sp>
        <p:nvSpPr>
          <p:cNvPr id="22537" name="Text Box 10"/>
          <p:cNvSpPr txBox="1">
            <a:spLocks noChangeArrowheads="1"/>
          </p:cNvSpPr>
          <p:nvPr/>
        </p:nvSpPr>
        <p:spPr bwMode="auto">
          <a:xfrm>
            <a:off x="7990331" y="946606"/>
            <a:ext cx="731520" cy="65511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1" dirty="0">
                <a:latin typeface="Times New Roman" pitchFamily="18" charset="0"/>
              </a:rPr>
              <a:t>B</a:t>
            </a:r>
            <a:endParaRPr lang="ru-RU" sz="3400" b="1" dirty="0">
              <a:latin typeface="Times New Roman" pitchFamily="18" charset="0"/>
            </a:endParaRPr>
          </a:p>
        </p:txBody>
      </p:sp>
      <p:sp>
        <p:nvSpPr>
          <p:cNvPr id="22538" name="Line 11"/>
          <p:cNvSpPr>
            <a:spLocks noChangeShapeType="1"/>
          </p:cNvSpPr>
          <p:nvPr/>
        </p:nvSpPr>
        <p:spPr bwMode="auto">
          <a:xfrm flipV="1">
            <a:off x="3944112" y="1443810"/>
            <a:ext cx="4023360" cy="82296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22539" name="Line 12"/>
          <p:cNvSpPr>
            <a:spLocks noChangeShapeType="1"/>
          </p:cNvSpPr>
          <p:nvPr/>
        </p:nvSpPr>
        <p:spPr bwMode="auto">
          <a:xfrm>
            <a:off x="7898891" y="1443810"/>
            <a:ext cx="2194560" cy="1163956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22540" name="Line 13"/>
          <p:cNvSpPr>
            <a:spLocks noChangeShapeType="1"/>
          </p:cNvSpPr>
          <p:nvPr/>
        </p:nvSpPr>
        <p:spPr bwMode="auto">
          <a:xfrm flipH="1">
            <a:off x="8142731" y="2588716"/>
            <a:ext cx="1950720" cy="155448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22541" name="Line 14"/>
          <p:cNvSpPr>
            <a:spLocks noChangeShapeType="1"/>
          </p:cNvSpPr>
          <p:nvPr/>
        </p:nvSpPr>
        <p:spPr bwMode="auto">
          <a:xfrm flipH="1" flipV="1">
            <a:off x="4754371" y="4108906"/>
            <a:ext cx="3436621" cy="47624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22542" name="Oval 15"/>
          <p:cNvSpPr>
            <a:spLocks noChangeArrowheads="1"/>
          </p:cNvSpPr>
          <p:nvPr/>
        </p:nvSpPr>
        <p:spPr bwMode="auto">
          <a:xfrm flipV="1">
            <a:off x="9951211" y="2518230"/>
            <a:ext cx="243840" cy="182880"/>
          </a:xfrm>
          <a:prstGeom prst="ellipse">
            <a:avLst/>
          </a:prstGeom>
          <a:solidFill>
            <a:schemeClr val="accent2"/>
          </a:solidFill>
          <a:ln w="76200">
            <a:noFill/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ru-RU" sz="3400" b="1">
              <a:latin typeface="Times New Roman" pitchFamily="18" charset="0"/>
            </a:endParaRPr>
          </a:p>
        </p:txBody>
      </p:sp>
      <p:sp>
        <p:nvSpPr>
          <p:cNvPr id="22543" name="Text Box 19"/>
          <p:cNvSpPr txBox="1">
            <a:spLocks noChangeArrowheads="1"/>
          </p:cNvSpPr>
          <p:nvPr/>
        </p:nvSpPr>
        <p:spPr bwMode="auto">
          <a:xfrm>
            <a:off x="8185912" y="3964126"/>
            <a:ext cx="853440" cy="65511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1">
                <a:latin typeface="Times New Roman" pitchFamily="18" charset="0"/>
              </a:rPr>
              <a:t>D</a:t>
            </a:r>
            <a:endParaRPr lang="ru-RU" sz="3400" b="1">
              <a:latin typeface="Times New Roman" pitchFamily="18" charset="0"/>
            </a:endParaRPr>
          </a:p>
        </p:txBody>
      </p:sp>
      <p:sp>
        <p:nvSpPr>
          <p:cNvPr id="22544" name="Oval 20"/>
          <p:cNvSpPr>
            <a:spLocks noChangeArrowheads="1"/>
          </p:cNvSpPr>
          <p:nvPr/>
        </p:nvSpPr>
        <p:spPr bwMode="auto">
          <a:xfrm>
            <a:off x="8020811" y="4068900"/>
            <a:ext cx="243840" cy="182880"/>
          </a:xfrm>
          <a:prstGeom prst="ellipse">
            <a:avLst/>
          </a:prstGeom>
          <a:solidFill>
            <a:schemeClr val="accent2"/>
          </a:solidFill>
          <a:ln w="76200">
            <a:noFill/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endParaRPr lang="uz-Latn-UZ" sz="3400" b="1">
              <a:latin typeface="Times New Roman" pitchFamily="18" charset="0"/>
            </a:endParaRPr>
          </a:p>
        </p:txBody>
      </p:sp>
      <p:sp>
        <p:nvSpPr>
          <p:cNvPr id="35861" name="Line 21"/>
          <p:cNvSpPr>
            <a:spLocks noChangeShapeType="1"/>
          </p:cNvSpPr>
          <p:nvPr/>
        </p:nvSpPr>
        <p:spPr bwMode="auto">
          <a:xfrm flipH="1" flipV="1">
            <a:off x="3875532" y="2266771"/>
            <a:ext cx="899160" cy="185547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22546" name="Oval 24"/>
          <p:cNvSpPr>
            <a:spLocks noChangeArrowheads="1"/>
          </p:cNvSpPr>
          <p:nvPr/>
        </p:nvSpPr>
        <p:spPr bwMode="auto">
          <a:xfrm flipV="1">
            <a:off x="4614672" y="4002226"/>
            <a:ext cx="243840" cy="182880"/>
          </a:xfrm>
          <a:prstGeom prst="ellipse">
            <a:avLst/>
          </a:prstGeom>
          <a:solidFill>
            <a:schemeClr val="accent2"/>
          </a:solidFill>
          <a:ln w="76200">
            <a:noFill/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ru-RU" sz="3400" b="1">
              <a:latin typeface="Times New Roman" pitchFamily="18" charset="0"/>
            </a:endParaRPr>
          </a:p>
        </p:txBody>
      </p:sp>
      <p:sp>
        <p:nvSpPr>
          <p:cNvPr id="22547" name="Oval 25"/>
          <p:cNvSpPr>
            <a:spLocks noChangeArrowheads="1"/>
          </p:cNvSpPr>
          <p:nvPr/>
        </p:nvSpPr>
        <p:spPr bwMode="auto">
          <a:xfrm flipV="1">
            <a:off x="7799832" y="1339036"/>
            <a:ext cx="243840" cy="182880"/>
          </a:xfrm>
          <a:prstGeom prst="ellipse">
            <a:avLst/>
          </a:prstGeom>
          <a:solidFill>
            <a:schemeClr val="accent2"/>
          </a:solidFill>
          <a:ln w="76200">
            <a:noFill/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ru-RU" sz="3400" b="1">
              <a:latin typeface="Times New Roman" pitchFamily="18" charset="0"/>
            </a:endParaRPr>
          </a:p>
        </p:txBody>
      </p:sp>
      <p:sp>
        <p:nvSpPr>
          <p:cNvPr id="22548" name="Oval 26"/>
          <p:cNvSpPr>
            <a:spLocks noChangeArrowheads="1"/>
          </p:cNvSpPr>
          <p:nvPr/>
        </p:nvSpPr>
        <p:spPr bwMode="auto">
          <a:xfrm flipV="1">
            <a:off x="3738371" y="2207716"/>
            <a:ext cx="243840" cy="182880"/>
          </a:xfrm>
          <a:prstGeom prst="ellipse">
            <a:avLst/>
          </a:prstGeom>
          <a:solidFill>
            <a:schemeClr val="accent2"/>
          </a:solidFill>
          <a:ln w="76200">
            <a:noFill/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en-US" sz="3400" b="1">
              <a:latin typeface="Times New Roman" pitchFamily="18" charset="0"/>
            </a:endParaRPr>
          </a:p>
          <a:p>
            <a:pPr algn="ctr"/>
            <a:endParaRPr lang="ru-RU" sz="3400" b="1">
              <a:latin typeface="Times New Roman" pitchFamily="18" charset="0"/>
            </a:endParaRPr>
          </a:p>
        </p:txBody>
      </p:sp>
      <p:sp>
        <p:nvSpPr>
          <p:cNvPr id="35867" name="Rectangle 27"/>
          <p:cNvSpPr>
            <a:spLocks noChangeArrowheads="1"/>
          </p:cNvSpPr>
          <p:nvPr/>
        </p:nvSpPr>
        <p:spPr bwMode="auto">
          <a:xfrm>
            <a:off x="4678680" y="120598"/>
            <a:ext cx="6269350" cy="870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Замкнутая ломаная</a:t>
            </a:r>
            <a:endParaRPr lang="ru-RU" sz="4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1082549" y="4554474"/>
            <a:ext cx="13126720" cy="1363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Если начальная и конечная вершины ломаной совпадают, она называется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замкнутой ломаной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4719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00"/>
                            </p:stCondLst>
                            <p:childTnLst>
                              <p:par>
                                <p:cTn id="23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animBg="1"/>
      <p:bldP spid="35844" grpId="0" autoUpdateAnimBg="0"/>
      <p:bldP spid="35861" grpId="0" animBg="1"/>
      <p:bldP spid="35867" grpId="0" autoUpdateAnimBg="0"/>
      <p:bldP spid="22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9344</TotalTime>
  <Words>565</Words>
  <Application>Microsoft Office PowerPoint</Application>
  <PresentationFormat>Произвольный</PresentationFormat>
  <Paragraphs>357</Paragraphs>
  <Slides>18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Office Theme</vt:lpstr>
      <vt:lpstr>Формула</vt:lpstr>
      <vt:lpstr>   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Ломаная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630</cp:revision>
  <dcterms:created xsi:type="dcterms:W3CDTF">2020-04-09T07:32:19Z</dcterms:created>
  <dcterms:modified xsi:type="dcterms:W3CDTF">2021-02-18T17:29:49Z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