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64" r:id="rId2"/>
    <p:sldId id="405" r:id="rId3"/>
    <p:sldId id="565" r:id="rId4"/>
    <p:sldId id="566" r:id="rId5"/>
    <p:sldId id="568" r:id="rId6"/>
    <p:sldId id="569" r:id="rId7"/>
    <p:sldId id="570" r:id="rId8"/>
    <p:sldId id="571" r:id="rId9"/>
    <p:sldId id="572" r:id="rId10"/>
    <p:sldId id="544" r:id="rId11"/>
    <p:sldId id="547" r:id="rId12"/>
    <p:sldId id="545" r:id="rId13"/>
    <p:sldId id="546" r:id="rId14"/>
    <p:sldId id="563" r:id="rId15"/>
    <p:sldId id="573" r:id="rId16"/>
    <p:sldId id="548" r:id="rId17"/>
    <p:sldId id="549" r:id="rId18"/>
    <p:sldId id="550" r:id="rId19"/>
    <p:sldId id="561" r:id="rId20"/>
    <p:sldId id="551" r:id="rId21"/>
    <p:sldId id="552" r:id="rId22"/>
    <p:sldId id="556" r:id="rId23"/>
    <p:sldId id="555" r:id="rId24"/>
    <p:sldId id="557" r:id="rId25"/>
    <p:sldId id="574" r:id="rId26"/>
    <p:sldId id="575" r:id="rId27"/>
    <p:sldId id="554" r:id="rId28"/>
    <p:sldId id="560" r:id="rId29"/>
    <p:sldId id="558" r:id="rId30"/>
    <p:sldId id="559" r:id="rId31"/>
    <p:sldId id="510" r:id="rId32"/>
    <p:sldId id="564" r:id="rId33"/>
    <p:sldId id="404" r:id="rId34"/>
  </p:sldIdLst>
  <p:sldSz cx="35021838" cy="17830800"/>
  <p:notesSz cx="5765800" cy="3244850"/>
  <p:defaultTextStyle>
    <a:defPPr>
      <a:defRPr lang="ru-RU"/>
    </a:defPPr>
    <a:lvl1pPr marL="0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1pPr>
    <a:lvl2pPr marL="2468166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2pPr>
    <a:lvl3pPr marL="4936305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3pPr>
    <a:lvl4pPr marL="7404468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4pPr>
    <a:lvl5pPr marL="9872624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5pPr>
    <a:lvl6pPr marL="12340787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6pPr>
    <a:lvl7pPr marL="14808939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7pPr>
    <a:lvl8pPr marL="17277099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8pPr>
    <a:lvl9pPr marL="19745255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264"/>
            <p14:sldId id="405"/>
            <p14:sldId id="565"/>
            <p14:sldId id="566"/>
            <p14:sldId id="568"/>
            <p14:sldId id="569"/>
            <p14:sldId id="570"/>
            <p14:sldId id="571"/>
            <p14:sldId id="572"/>
            <p14:sldId id="544"/>
            <p14:sldId id="547"/>
            <p14:sldId id="545"/>
            <p14:sldId id="546"/>
            <p14:sldId id="563"/>
            <p14:sldId id="573"/>
            <p14:sldId id="548"/>
            <p14:sldId id="549"/>
            <p14:sldId id="550"/>
            <p14:sldId id="561"/>
            <p14:sldId id="551"/>
            <p14:sldId id="552"/>
            <p14:sldId id="556"/>
            <p14:sldId id="555"/>
            <p14:sldId id="557"/>
            <p14:sldId id="574"/>
            <p14:sldId id="575"/>
            <p14:sldId id="554"/>
            <p14:sldId id="560"/>
            <p14:sldId id="558"/>
            <p14:sldId id="559"/>
            <p14:sldId id="510"/>
            <p14:sldId id="564"/>
          </p14:sldIdLst>
        </p14:section>
        <p14:section name="Раздел без заголовка" id="{67AF348A-95E5-4FA6-B08C-FB3DF7B22B4F}">
          <p14:sldIdLst>
            <p14:sldId id="4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5826">
          <p15:clr>
            <a:srgbClr val="A4A3A4"/>
          </p15:clr>
        </p15:guide>
        <p15:guide id="4" pos="1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B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8" autoAdjust="0"/>
    <p:restoredTop sz="94600" autoAdjust="0"/>
  </p:normalViewPr>
  <p:slideViewPr>
    <p:cSldViewPr>
      <p:cViewPr varScale="1">
        <p:scale>
          <a:sx n="24" d="100"/>
          <a:sy n="24" d="100"/>
        </p:scale>
        <p:origin x="-228" y="-96"/>
      </p:cViewPr>
      <p:guideLst>
        <p:guide orient="horz" pos="2881"/>
        <p:guide orient="horz" pos="15826"/>
        <p:guide pos="2160"/>
        <p:guide pos="13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687513" y="242888"/>
            <a:ext cx="23907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2468166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4936305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7404468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9872624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12340787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4808939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7277099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9745255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Слово подчеркнуто, значит есть гиперссылка (при клике появляется определение)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87513" y="242888"/>
            <a:ext cx="23907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8839FF-C35A-4EBF-81F3-629ED3AEAB1B}" type="slidenum">
              <a:rPr lang="ru-RU" smtClean="0"/>
              <a:pPr eaLnBrk="1" hangingPunct="1"/>
              <a:t>15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Рисунки Савченко Е.М.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Arial" pitchFamily="34" charset="0"/>
              </a:defRPr>
            </a:lvl1pPr>
            <a:lvl2pPr marL="418281" indent="-160877">
              <a:defRPr sz="700">
                <a:solidFill>
                  <a:schemeClr val="tx1"/>
                </a:solidFill>
                <a:latin typeface="Arial" pitchFamily="34" charset="0"/>
              </a:defRPr>
            </a:lvl2pPr>
            <a:lvl3pPr marL="643509" indent="-128702">
              <a:defRPr sz="700">
                <a:solidFill>
                  <a:schemeClr val="tx1"/>
                </a:solidFill>
                <a:latin typeface="Arial" pitchFamily="34" charset="0"/>
              </a:defRPr>
            </a:lvl3pPr>
            <a:lvl4pPr marL="900913" indent="-128702">
              <a:defRPr sz="700">
                <a:solidFill>
                  <a:schemeClr val="tx1"/>
                </a:solidFill>
                <a:latin typeface="Arial" pitchFamily="34" charset="0"/>
              </a:defRPr>
            </a:lvl4pPr>
            <a:lvl5pPr marL="1158316" indent="-128702">
              <a:defRPr sz="700">
                <a:solidFill>
                  <a:schemeClr val="tx1"/>
                </a:solidFill>
                <a:latin typeface="Arial" pitchFamily="34" charset="0"/>
              </a:defRPr>
            </a:lvl5pPr>
            <a:lvl6pPr marL="1415720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6pPr>
            <a:lvl7pPr marL="1673123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7pPr>
            <a:lvl8pPr marL="1930527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8pPr>
            <a:lvl9pPr marL="2187931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00CC2AF-C93C-43DD-9AD2-30CE820EE750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774" y="1541304"/>
            <a:ext cx="4228253" cy="14601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Arial" pitchFamily="34" charset="0"/>
              </a:defRPr>
            </a:lvl1pPr>
            <a:lvl2pPr marL="418281" indent="-160877">
              <a:defRPr sz="700">
                <a:solidFill>
                  <a:schemeClr val="tx1"/>
                </a:solidFill>
                <a:latin typeface="Arial" pitchFamily="34" charset="0"/>
              </a:defRPr>
            </a:lvl2pPr>
            <a:lvl3pPr marL="643509" indent="-128702">
              <a:defRPr sz="700">
                <a:solidFill>
                  <a:schemeClr val="tx1"/>
                </a:solidFill>
                <a:latin typeface="Arial" pitchFamily="34" charset="0"/>
              </a:defRPr>
            </a:lvl3pPr>
            <a:lvl4pPr marL="900913" indent="-128702">
              <a:defRPr sz="700">
                <a:solidFill>
                  <a:schemeClr val="tx1"/>
                </a:solidFill>
                <a:latin typeface="Arial" pitchFamily="34" charset="0"/>
              </a:defRPr>
            </a:lvl4pPr>
            <a:lvl5pPr marL="1158316" indent="-128702">
              <a:defRPr sz="700">
                <a:solidFill>
                  <a:schemeClr val="tx1"/>
                </a:solidFill>
                <a:latin typeface="Arial" pitchFamily="34" charset="0"/>
              </a:defRPr>
            </a:lvl5pPr>
            <a:lvl6pPr marL="1415720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6pPr>
            <a:lvl7pPr marL="1673123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7pPr>
            <a:lvl8pPr marL="1930527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8pPr>
            <a:lvl9pPr marL="2187931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F9701B5-FD0B-4DE3-88F0-3653F31516C8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774" y="1541304"/>
            <a:ext cx="4228253" cy="14601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</a:rPr>
              <a:t>№1585.</a:t>
            </a:r>
            <a:r>
              <a:rPr lang="en-US" altLang="ru-RU" smtClean="0">
                <a:latin typeface="Arial" pitchFamily="34" charset="0"/>
              </a:rPr>
              <a:t> </a:t>
            </a:r>
            <a:r>
              <a:rPr lang="ru-RU" altLang="ru-RU" smtClean="0">
                <a:latin typeface="Arial" pitchFamily="34" charset="0"/>
              </a:rPr>
              <a:t> Математика 5 класс. Н.Я.Виленкин.</a:t>
            </a:r>
          </a:p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Arial" pitchFamily="34" charset="0"/>
              </a:defRPr>
            </a:lvl1pPr>
            <a:lvl2pPr marL="418281" indent="-160877">
              <a:defRPr sz="700">
                <a:solidFill>
                  <a:schemeClr val="tx1"/>
                </a:solidFill>
                <a:latin typeface="Arial" pitchFamily="34" charset="0"/>
              </a:defRPr>
            </a:lvl2pPr>
            <a:lvl3pPr marL="643509" indent="-128702">
              <a:defRPr sz="700">
                <a:solidFill>
                  <a:schemeClr val="tx1"/>
                </a:solidFill>
                <a:latin typeface="Arial" pitchFamily="34" charset="0"/>
              </a:defRPr>
            </a:lvl3pPr>
            <a:lvl4pPr marL="900913" indent="-128702">
              <a:defRPr sz="700">
                <a:solidFill>
                  <a:schemeClr val="tx1"/>
                </a:solidFill>
                <a:latin typeface="Arial" pitchFamily="34" charset="0"/>
              </a:defRPr>
            </a:lvl4pPr>
            <a:lvl5pPr marL="1158316" indent="-128702">
              <a:defRPr sz="700">
                <a:solidFill>
                  <a:schemeClr val="tx1"/>
                </a:solidFill>
                <a:latin typeface="Arial" pitchFamily="34" charset="0"/>
              </a:defRPr>
            </a:lvl5pPr>
            <a:lvl6pPr marL="1415720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6pPr>
            <a:lvl7pPr marL="1673123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7pPr>
            <a:lvl8pPr marL="1930527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8pPr>
            <a:lvl9pPr marL="2187931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81B9A9E-0CFC-4C9D-80A0-36ACD81E360A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774" y="1541304"/>
            <a:ext cx="4228253" cy="14601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itchFamily="34" charset="0"/>
              </a:rPr>
              <a:t>№1587.</a:t>
            </a:r>
            <a:r>
              <a:rPr lang="en-US" altLang="ru-RU" dirty="0" smtClean="0">
                <a:latin typeface="Arial" pitchFamily="34" charset="0"/>
              </a:rPr>
              <a:t> </a:t>
            </a:r>
            <a:r>
              <a:rPr lang="ru-RU" altLang="ru-RU" dirty="0" smtClean="0">
                <a:latin typeface="Arial" pitchFamily="34" charset="0"/>
              </a:rPr>
              <a:t> Математика 5 класс. </a:t>
            </a:r>
            <a:r>
              <a:rPr lang="ru-RU" altLang="ru-RU" dirty="0" err="1" smtClean="0">
                <a:latin typeface="Arial" pitchFamily="34" charset="0"/>
              </a:rPr>
              <a:t>Н.Я.Виленкин</a:t>
            </a:r>
            <a:r>
              <a:rPr lang="ru-RU" altLang="ru-RU" dirty="0" smtClean="0">
                <a:latin typeface="Arial" pitchFamily="34" charset="0"/>
              </a:rPr>
              <a:t>.</a:t>
            </a:r>
          </a:p>
          <a:p>
            <a:pPr eaLnBrk="1" hangingPunct="1"/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87513" y="242888"/>
            <a:ext cx="23907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26638" y="5527546"/>
            <a:ext cx="2976856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253279" y="9985248"/>
            <a:ext cx="2451528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18046" y="7375532"/>
            <a:ext cx="9785747" cy="2185214"/>
          </a:xfrm>
        </p:spPr>
        <p:txBody>
          <a:bodyPr lIns="0" tIns="0" rIns="0" bIns="0"/>
          <a:lstStyle>
            <a:lvl1pPr>
              <a:defRPr sz="1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27109" y="5398234"/>
            <a:ext cx="24167627" cy="1831271"/>
          </a:xfrm>
        </p:spPr>
        <p:txBody>
          <a:bodyPr lIns="0" tIns="0" rIns="0" bIns="0"/>
          <a:lstStyle>
            <a:lvl1pPr>
              <a:defRPr sz="119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5995" y="2946302"/>
            <a:ext cx="34323715" cy="14557748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06041" y="391024"/>
            <a:ext cx="34323715" cy="235882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18046" y="7375532"/>
            <a:ext cx="9785747" cy="2185214"/>
          </a:xfrm>
        </p:spPr>
        <p:txBody>
          <a:bodyPr lIns="0" tIns="0" rIns="0" bIns="0"/>
          <a:lstStyle>
            <a:lvl1pPr>
              <a:defRPr sz="1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07046" y="3960690"/>
            <a:ext cx="11081248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8036250" y="4101084"/>
            <a:ext cx="152345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606277" y="5804554"/>
            <a:ext cx="15925679" cy="568422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18046" y="7375532"/>
            <a:ext cx="9785747" cy="2185214"/>
          </a:xfrm>
        </p:spPr>
        <p:txBody>
          <a:bodyPr lIns="0" tIns="0" rIns="0" bIns="0"/>
          <a:lstStyle>
            <a:lvl1pPr>
              <a:defRPr sz="1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653" y="727899"/>
            <a:ext cx="29768570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26643" y="3632210"/>
            <a:ext cx="9560966" cy="88593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730447" y="3632210"/>
            <a:ext cx="9560966" cy="88593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2834236" y="3632210"/>
            <a:ext cx="9560966" cy="88593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26643" y="12949485"/>
            <a:ext cx="9560966" cy="249301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89106" indent="-389106">
              <a:buFont typeface="Arial" panose="020B0604020202020204" pitchFamily="34" charset="0"/>
              <a:buChar char="•"/>
              <a:defRPr sz="4000"/>
            </a:lvl2pPr>
            <a:lvl3pPr marL="778226" indent="-389106">
              <a:defRPr sz="4000"/>
            </a:lvl3pPr>
            <a:lvl4pPr marL="1361883" indent="-583664">
              <a:defRPr sz="4000"/>
            </a:lvl4pPr>
            <a:lvl5pPr marL="1945544" indent="-583664"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730447" y="12949485"/>
            <a:ext cx="9560966" cy="249301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89106" indent="-389106">
              <a:buFont typeface="Arial" panose="020B0604020202020204" pitchFamily="34" charset="0"/>
              <a:buChar char="•"/>
              <a:defRPr sz="4000"/>
            </a:lvl2pPr>
            <a:lvl3pPr marL="778226" indent="-389106">
              <a:defRPr sz="4000"/>
            </a:lvl3pPr>
            <a:lvl4pPr marL="1361883" indent="-583664">
              <a:defRPr sz="4000"/>
            </a:lvl4pPr>
            <a:lvl5pPr marL="1945544" indent="-583664"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2834236" y="12949485"/>
            <a:ext cx="9560966" cy="249301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89106" indent="-389106">
              <a:buFont typeface="Arial" panose="020B0604020202020204" pitchFamily="34" charset="0"/>
              <a:buChar char="•"/>
              <a:defRPr sz="4000"/>
            </a:lvl2pPr>
            <a:lvl3pPr marL="778226" indent="-389106">
              <a:defRPr sz="4000"/>
            </a:lvl3pPr>
            <a:lvl4pPr marL="1361883" indent="-583664">
              <a:defRPr sz="4000"/>
            </a:lvl4pPr>
            <a:lvl5pPr marL="1945544" indent="-583664"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626653" y="2427003"/>
            <a:ext cx="29768570" cy="105663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751092" y="16582646"/>
            <a:ext cx="8055023" cy="14773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67570-2D35-4B7C-80E8-037A66D7749D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907425" y="16582646"/>
            <a:ext cx="11206988" cy="14773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5215723" y="16582646"/>
            <a:ext cx="8055023" cy="14773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BA08-83AF-4095-A07B-4F4B65DB9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4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5995" y="2946302"/>
            <a:ext cx="34323715" cy="14557748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18046" y="7375532"/>
            <a:ext cx="978574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27109" y="5398232"/>
            <a:ext cx="2416762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907425" y="16582641"/>
            <a:ext cx="112069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751092" y="16582641"/>
            <a:ext cx="8055023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5215723" y="16582641"/>
            <a:ext cx="8055023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68166">
        <a:defRPr>
          <a:latin typeface="+mn-lt"/>
          <a:ea typeface="+mn-ea"/>
          <a:cs typeface="+mn-cs"/>
        </a:defRPr>
      </a:lvl2pPr>
      <a:lvl3pPr marL="4936305">
        <a:defRPr>
          <a:latin typeface="+mn-lt"/>
          <a:ea typeface="+mn-ea"/>
          <a:cs typeface="+mn-cs"/>
        </a:defRPr>
      </a:lvl3pPr>
      <a:lvl4pPr marL="7404468">
        <a:defRPr>
          <a:latin typeface="+mn-lt"/>
          <a:ea typeface="+mn-ea"/>
          <a:cs typeface="+mn-cs"/>
        </a:defRPr>
      </a:lvl4pPr>
      <a:lvl5pPr marL="9872624">
        <a:defRPr>
          <a:latin typeface="+mn-lt"/>
          <a:ea typeface="+mn-ea"/>
          <a:cs typeface="+mn-cs"/>
        </a:defRPr>
      </a:lvl5pPr>
      <a:lvl6pPr marL="12340787">
        <a:defRPr>
          <a:latin typeface="+mn-lt"/>
          <a:ea typeface="+mn-ea"/>
          <a:cs typeface="+mn-cs"/>
        </a:defRPr>
      </a:lvl6pPr>
      <a:lvl7pPr marL="14808939">
        <a:defRPr>
          <a:latin typeface="+mn-lt"/>
          <a:ea typeface="+mn-ea"/>
          <a:cs typeface="+mn-cs"/>
        </a:defRPr>
      </a:lvl7pPr>
      <a:lvl8pPr marL="17277099">
        <a:defRPr>
          <a:latin typeface="+mn-lt"/>
          <a:ea typeface="+mn-ea"/>
          <a:cs typeface="+mn-cs"/>
        </a:defRPr>
      </a:lvl8pPr>
      <a:lvl9pPr marL="1974525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68166">
        <a:defRPr>
          <a:latin typeface="+mn-lt"/>
          <a:ea typeface="+mn-ea"/>
          <a:cs typeface="+mn-cs"/>
        </a:defRPr>
      </a:lvl2pPr>
      <a:lvl3pPr marL="4936305">
        <a:defRPr>
          <a:latin typeface="+mn-lt"/>
          <a:ea typeface="+mn-ea"/>
          <a:cs typeface="+mn-cs"/>
        </a:defRPr>
      </a:lvl3pPr>
      <a:lvl4pPr marL="7404468">
        <a:defRPr>
          <a:latin typeface="+mn-lt"/>
          <a:ea typeface="+mn-ea"/>
          <a:cs typeface="+mn-cs"/>
        </a:defRPr>
      </a:lvl4pPr>
      <a:lvl5pPr marL="9872624">
        <a:defRPr>
          <a:latin typeface="+mn-lt"/>
          <a:ea typeface="+mn-ea"/>
          <a:cs typeface="+mn-cs"/>
        </a:defRPr>
      </a:lvl5pPr>
      <a:lvl6pPr marL="12340787">
        <a:defRPr>
          <a:latin typeface="+mn-lt"/>
          <a:ea typeface="+mn-ea"/>
          <a:cs typeface="+mn-cs"/>
        </a:defRPr>
      </a:lvl6pPr>
      <a:lvl7pPr marL="14808939">
        <a:defRPr>
          <a:latin typeface="+mn-lt"/>
          <a:ea typeface="+mn-ea"/>
          <a:cs typeface="+mn-cs"/>
        </a:defRPr>
      </a:lvl7pPr>
      <a:lvl8pPr marL="17277099">
        <a:defRPr>
          <a:latin typeface="+mn-lt"/>
          <a:ea typeface="+mn-ea"/>
          <a:cs typeface="+mn-cs"/>
        </a:defRPr>
      </a:lvl8pPr>
      <a:lvl9pPr marL="1974525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6434" y="8451"/>
            <a:ext cx="34974292" cy="56109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59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8016" y="1224418"/>
            <a:ext cx="14512534" cy="2926514"/>
          </a:xfrm>
          <a:prstGeom prst="rect">
            <a:avLst/>
          </a:prstGeom>
        </p:spPr>
        <p:txBody>
          <a:bodyPr vert="horz" wrap="square" lIns="0" tIns="78811" rIns="0" bIns="0" rtlCol="0" anchor="ctr">
            <a:spAutoFit/>
          </a:bodyPr>
          <a:lstStyle/>
          <a:p>
            <a:pPr marL="68540" algn="l">
              <a:spcBef>
                <a:spcPts val="618"/>
              </a:spcBef>
            </a:pPr>
            <a:r>
              <a:rPr lang="ru-RU" sz="185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sz="18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4404519" y="6663931"/>
            <a:ext cx="20424426" cy="7470461"/>
          </a:xfrm>
          <a:prstGeom prst="rect">
            <a:avLst/>
          </a:prstGeom>
        </p:spPr>
        <p:txBody>
          <a:bodyPr vert="horz" wrap="square" lIns="0" tIns="75393" rIns="0" bIns="0" rtlCol="0">
            <a:spAutoFit/>
          </a:bodyPr>
          <a:lstStyle/>
          <a:p>
            <a:pPr marL="99385" algn="ctr">
              <a:lnSpc>
                <a:spcPts val="10543"/>
              </a:lnSpc>
              <a:spcBef>
                <a:spcPts val="595"/>
              </a:spcBef>
            </a:pPr>
            <a:endParaRPr lang="ru-RU" sz="139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99385">
              <a:lnSpc>
                <a:spcPts val="10543"/>
              </a:lnSpc>
              <a:spcBef>
                <a:spcPts val="595"/>
              </a:spcBef>
            </a:pPr>
            <a:r>
              <a:rPr lang="ru-RU" sz="139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3900" b="1" dirty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lang="ru-RU" sz="139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139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99385">
              <a:spcBef>
                <a:spcPts val="595"/>
              </a:spcBef>
            </a:pPr>
            <a:r>
              <a:rPr lang="ru-RU" sz="9200" dirty="0">
                <a:solidFill>
                  <a:srgbClr val="002060"/>
                </a:solidFill>
                <a:latin typeface="Arial"/>
                <a:cs typeface="Arial"/>
              </a:rPr>
              <a:t>             </a:t>
            </a:r>
          </a:p>
          <a:p>
            <a:pPr marL="99385"/>
            <a:r>
              <a:rPr lang="ru-RU" sz="11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1600" b="1" dirty="0" smtClean="0">
                <a:solidFill>
                  <a:srgbClr val="002060"/>
                </a:solidFill>
                <a:latin typeface="Arial"/>
                <a:cs typeface="Arial"/>
              </a:rPr>
              <a:t>Угол. Сравнение углов.</a:t>
            </a:r>
            <a:endParaRPr lang="ru-RU" sz="20200" b="1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 marL="99385">
              <a:lnSpc>
                <a:spcPts val="10543"/>
              </a:lnSpc>
            </a:pPr>
            <a:r>
              <a:rPr lang="ru-RU" sz="11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11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629867" y="7772399"/>
            <a:ext cx="2089744" cy="70075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59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28556201" y="1253466"/>
            <a:ext cx="3666695" cy="331841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59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28556201" y="1253466"/>
            <a:ext cx="3666695" cy="331841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59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29905417" y="1368404"/>
            <a:ext cx="1052585" cy="1917792"/>
          </a:xfrm>
          <a:prstGeom prst="rect">
            <a:avLst/>
          </a:prstGeom>
        </p:spPr>
        <p:txBody>
          <a:bodyPr vert="horz" wrap="square" lIns="0" tIns="85685" rIns="0" bIns="0" rtlCol="0">
            <a:spAutoFit/>
          </a:bodyPr>
          <a:lstStyle/>
          <a:p>
            <a:pPr>
              <a:spcBef>
                <a:spcPts val="677"/>
              </a:spcBef>
            </a:pPr>
            <a:r>
              <a:rPr lang="uz-Latn-UZ" sz="11900" b="1" spc="53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119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29082017" y="2978066"/>
            <a:ext cx="3140851" cy="1127570"/>
          </a:xfrm>
          <a:prstGeom prst="rect">
            <a:avLst/>
          </a:prstGeom>
        </p:spPr>
        <p:txBody>
          <a:bodyPr vert="horz" wrap="square" lIns="0" tIns="65105" rIns="0" bIns="0" rtlCol="0">
            <a:spAutoFit/>
          </a:bodyPr>
          <a:lstStyle/>
          <a:p>
            <a:pPr>
              <a:spcBef>
                <a:spcPts val="515"/>
              </a:spcBef>
            </a:pPr>
            <a:r>
              <a:rPr lang="ru-RU" sz="6900" spc="-26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6900" dirty="0"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1454" y="11276186"/>
            <a:ext cx="7975758" cy="57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06041" y="15470440"/>
            <a:ext cx="215114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7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AutoShape 2"/>
          <p:cNvSpPr>
            <a:spLocks noChangeArrowheads="1"/>
          </p:cNvSpPr>
          <p:nvPr/>
        </p:nvSpPr>
        <p:spPr bwMode="auto">
          <a:xfrm>
            <a:off x="1240359" y="3673476"/>
            <a:ext cx="12409650" cy="1498284"/>
          </a:xfrm>
          <a:prstGeom prst="wedgeRoundRectCallout">
            <a:avLst>
              <a:gd name="adj1" fmla="val 73028"/>
              <a:gd name="adj2" fmla="val 171764"/>
              <a:gd name="adj3" fmla="val 16667"/>
            </a:avLst>
          </a:prstGeom>
          <a:gradFill rotWithShape="1">
            <a:gsLst>
              <a:gs pos="0">
                <a:srgbClr val="00FFCC"/>
              </a:gs>
              <a:gs pos="50000">
                <a:schemeClr val="bg1"/>
              </a:gs>
              <a:gs pos="100000">
                <a:srgbClr val="00FFCC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/>
          <a:lstStyle/>
          <a:p>
            <a:pPr algn="ctr"/>
            <a:r>
              <a:rPr lang="ru-RU" u="sng"/>
              <a:t>Радиус окружности.</a:t>
            </a:r>
          </a:p>
        </p:txBody>
      </p:sp>
      <p:sp>
        <p:nvSpPr>
          <p:cNvPr id="226308" name="AutoShape 4"/>
          <p:cNvSpPr>
            <a:spLocks noChangeArrowheads="1"/>
          </p:cNvSpPr>
          <p:nvPr/>
        </p:nvSpPr>
        <p:spPr bwMode="auto">
          <a:xfrm>
            <a:off x="1793653" y="12602060"/>
            <a:ext cx="12683256" cy="1741004"/>
          </a:xfrm>
          <a:prstGeom prst="wedgeRoundRectCallout">
            <a:avLst>
              <a:gd name="adj1" fmla="val 41565"/>
              <a:gd name="adj2" fmla="val -213912"/>
              <a:gd name="adj3" fmla="val 16667"/>
            </a:avLst>
          </a:prstGeom>
          <a:gradFill rotWithShape="1">
            <a:gsLst>
              <a:gs pos="0">
                <a:srgbClr val="00FFCC"/>
              </a:gs>
              <a:gs pos="50000">
                <a:schemeClr val="bg1"/>
              </a:gs>
              <a:gs pos="100000">
                <a:srgbClr val="00FFCC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/>
          <a:lstStyle/>
          <a:p>
            <a:pPr algn="ctr"/>
            <a:r>
              <a:rPr lang="ru-RU" u="sng"/>
              <a:t>Хорда окружности.</a:t>
            </a:r>
          </a:p>
        </p:txBody>
      </p:sp>
      <p:sp>
        <p:nvSpPr>
          <p:cNvPr id="226309" name="AutoShape 5"/>
          <p:cNvSpPr>
            <a:spLocks noChangeArrowheads="1"/>
          </p:cNvSpPr>
          <p:nvPr/>
        </p:nvSpPr>
        <p:spPr bwMode="auto">
          <a:xfrm>
            <a:off x="15878472" y="14906469"/>
            <a:ext cx="13789849" cy="1498281"/>
          </a:xfrm>
          <a:prstGeom prst="wedgeRoundRectCallout">
            <a:avLst>
              <a:gd name="adj1" fmla="val -49912"/>
              <a:gd name="adj2" fmla="val -350000"/>
              <a:gd name="adj3" fmla="val 16667"/>
            </a:avLst>
          </a:prstGeom>
          <a:gradFill rotWithShape="1">
            <a:gsLst>
              <a:gs pos="0">
                <a:srgbClr val="00FFCC"/>
              </a:gs>
              <a:gs pos="50000">
                <a:schemeClr val="bg1"/>
              </a:gs>
              <a:gs pos="100000">
                <a:srgbClr val="00FFCC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/>
          <a:lstStyle/>
          <a:p>
            <a:pPr algn="ctr"/>
            <a:r>
              <a:rPr lang="ru-RU" u="sng"/>
              <a:t>Диаметр окружности.</a:t>
            </a:r>
          </a:p>
        </p:txBody>
      </p:sp>
      <p:sp>
        <p:nvSpPr>
          <p:cNvPr id="226310" name="Oval 6"/>
          <p:cNvSpPr>
            <a:spLocks noChangeArrowheads="1"/>
          </p:cNvSpPr>
          <p:nvPr/>
        </p:nvSpPr>
        <p:spPr bwMode="auto">
          <a:xfrm>
            <a:off x="12405519" y="3735764"/>
            <a:ext cx="9372600" cy="8923281"/>
          </a:xfrm>
          <a:prstGeom prst="ellipse">
            <a:avLst/>
          </a:prstGeom>
          <a:noFill/>
          <a:ln w="1651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6311" name="Freeform 7"/>
          <p:cNvSpPr>
            <a:spLocks/>
          </p:cNvSpPr>
          <p:nvPr/>
        </p:nvSpPr>
        <p:spPr bwMode="auto">
          <a:xfrm>
            <a:off x="15857110" y="3930046"/>
            <a:ext cx="1234709" cy="4101698"/>
          </a:xfrm>
          <a:custGeom>
            <a:avLst/>
            <a:gdLst>
              <a:gd name="T0" fmla="*/ 191 w 191"/>
              <a:gd name="T1" fmla="*/ 940 h 940"/>
              <a:gd name="T2" fmla="*/ 0 w 191"/>
              <a:gd name="T3" fmla="*/ 0 h 9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1" h="940">
                <a:moveTo>
                  <a:pt x="191" y="940"/>
                </a:moveTo>
                <a:lnTo>
                  <a:pt x="0" y="0"/>
                </a:ln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26313" name="AutoShape 9"/>
          <p:cNvSpPr>
            <a:spLocks noChangeArrowheads="1"/>
          </p:cNvSpPr>
          <p:nvPr/>
        </p:nvSpPr>
        <p:spPr bwMode="auto">
          <a:xfrm>
            <a:off x="21809421" y="2431765"/>
            <a:ext cx="12689338" cy="1498281"/>
          </a:xfrm>
          <a:prstGeom prst="wedgeRoundRectCallout">
            <a:avLst>
              <a:gd name="adj1" fmla="val -83398"/>
              <a:gd name="adj2" fmla="val 322727"/>
              <a:gd name="adj3" fmla="val 16667"/>
            </a:avLst>
          </a:prstGeom>
          <a:gradFill rotWithShape="1">
            <a:gsLst>
              <a:gs pos="0">
                <a:srgbClr val="00FFCC"/>
              </a:gs>
              <a:gs pos="50000">
                <a:schemeClr val="bg1"/>
              </a:gs>
              <a:gs pos="100000">
                <a:srgbClr val="00FFCC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/>
          <a:lstStyle/>
          <a:p>
            <a:pPr algn="ctr"/>
            <a:r>
              <a:rPr lang="ru-RU"/>
              <a:t>Центр окружности.</a:t>
            </a:r>
          </a:p>
        </p:txBody>
      </p:sp>
      <p:sp>
        <p:nvSpPr>
          <p:cNvPr id="226314" name="Freeform 10"/>
          <p:cNvSpPr>
            <a:spLocks/>
          </p:cNvSpPr>
          <p:nvPr/>
        </p:nvSpPr>
        <p:spPr bwMode="auto">
          <a:xfrm>
            <a:off x="15167010" y="4211625"/>
            <a:ext cx="3916445" cy="7828294"/>
          </a:xfrm>
          <a:custGeom>
            <a:avLst/>
            <a:gdLst>
              <a:gd name="T0" fmla="*/ 0 w 632"/>
              <a:gd name="T1" fmla="*/ 1808 h 1808"/>
              <a:gd name="T2" fmla="*/ 632 w 632"/>
              <a:gd name="T3" fmla="*/ 0 h 18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32" h="1808">
                <a:moveTo>
                  <a:pt x="0" y="1808"/>
                </a:moveTo>
                <a:lnTo>
                  <a:pt x="632" y="0"/>
                </a:lnTo>
              </a:path>
            </a:pathLst>
          </a:custGeom>
          <a:noFill/>
          <a:ln w="127000" cap="flat" cmpd="sng">
            <a:solidFill>
              <a:srgbClr val="008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26315" name="Freeform 11"/>
          <p:cNvSpPr>
            <a:spLocks/>
          </p:cNvSpPr>
          <p:nvPr/>
        </p:nvSpPr>
        <p:spPr bwMode="auto">
          <a:xfrm>
            <a:off x="12519649" y="7086600"/>
            <a:ext cx="2133600" cy="4888710"/>
          </a:xfrm>
          <a:custGeom>
            <a:avLst/>
            <a:gdLst>
              <a:gd name="T0" fmla="*/ 0 w 408"/>
              <a:gd name="T1" fmla="*/ 0 h 960"/>
              <a:gd name="T2" fmla="*/ 408 w 408"/>
              <a:gd name="T3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8" h="960">
                <a:moveTo>
                  <a:pt x="0" y="0"/>
                </a:moveTo>
                <a:lnTo>
                  <a:pt x="408" y="960"/>
                </a:lnTo>
              </a:path>
            </a:pathLst>
          </a:custGeom>
          <a:noFill/>
          <a:ln w="127000" cap="flat" cmpd="sng">
            <a:solidFill>
              <a:srgbClr val="00CCFF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26316" name="Oval 12"/>
          <p:cNvSpPr>
            <a:spLocks noChangeArrowheads="1"/>
          </p:cNvSpPr>
          <p:nvPr/>
        </p:nvSpPr>
        <p:spPr bwMode="auto">
          <a:xfrm flipH="1">
            <a:off x="16815170" y="8064874"/>
            <a:ext cx="553298" cy="37560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6317" name="Text Box 13"/>
          <p:cNvSpPr txBox="1">
            <a:spLocks noChangeArrowheads="1"/>
          </p:cNvSpPr>
          <p:nvPr/>
        </p:nvSpPr>
        <p:spPr bwMode="auto">
          <a:xfrm>
            <a:off x="899319" y="1355956"/>
            <a:ext cx="17494793" cy="215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/>
          <a:p>
            <a:r>
              <a:rPr lang="ru-RU" sz="6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Отрезок соединяющий центр окружности с </a:t>
            </a:r>
          </a:p>
          <a:p>
            <a:r>
              <a:rPr lang="ru-RU" sz="6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какой-либо точкой на окружности – </a:t>
            </a:r>
            <a:r>
              <a:rPr lang="ru-RU" sz="60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радиус.</a:t>
            </a:r>
            <a:r>
              <a:rPr lang="ru-RU" sz="60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6318" name="Text Box 14"/>
          <p:cNvSpPr txBox="1">
            <a:spLocks noChangeArrowheads="1"/>
          </p:cNvSpPr>
          <p:nvPr/>
        </p:nvSpPr>
        <p:spPr bwMode="auto">
          <a:xfrm>
            <a:off x="413453" y="9933229"/>
            <a:ext cx="10849065" cy="307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02008" tIns="151004" rIns="302008" bIns="151004">
            <a:spAutoFit/>
          </a:bodyPr>
          <a:lstStyle/>
          <a:p>
            <a:r>
              <a:rPr lang="ru-RU" sz="6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Отрезок соединяющий </a:t>
            </a:r>
          </a:p>
          <a:p>
            <a:r>
              <a:rPr lang="ru-RU" sz="6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две точки окружности</a:t>
            </a:r>
          </a:p>
          <a:p>
            <a:r>
              <a:rPr lang="ru-RU" sz="6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60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хорда. </a:t>
            </a:r>
          </a:p>
        </p:txBody>
      </p:sp>
      <p:sp>
        <p:nvSpPr>
          <p:cNvPr id="226320" name="Text Box 16"/>
          <p:cNvSpPr txBox="1">
            <a:spLocks noChangeArrowheads="1"/>
          </p:cNvSpPr>
          <p:nvPr/>
        </p:nvSpPr>
        <p:spPr bwMode="auto">
          <a:xfrm>
            <a:off x="20787519" y="12970296"/>
            <a:ext cx="12344400" cy="215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02008" tIns="151004" rIns="302008" bIns="151004">
            <a:spAutoFit/>
          </a:bodyPr>
          <a:lstStyle/>
          <a:p>
            <a:r>
              <a:rPr lang="ru-RU" sz="6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Хорда, проходящая через центр окружности – </a:t>
            </a:r>
            <a:r>
              <a:rPr lang="ru-RU" sz="60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диаметр. </a:t>
            </a:r>
          </a:p>
        </p:txBody>
      </p:sp>
    </p:spTree>
    <p:extLst>
      <p:ext uri="{BB962C8B-B14F-4D97-AF65-F5344CB8AC3E}">
        <p14:creationId xmlns:p14="http://schemas.microsoft.com/office/powerpoint/2010/main" val="6995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6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6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0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6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500" fill="hold"/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09"/>
                  </p:tgtEl>
                </p:cond>
              </p:nextCondLst>
            </p:seq>
          </p:childTnLst>
        </p:cTn>
      </p:par>
    </p:tnLst>
    <p:bldLst>
      <p:bldP spid="226306" grpId="0" animBg="1"/>
      <p:bldP spid="226308" grpId="0" animBg="1"/>
      <p:bldP spid="226309" grpId="0" animBg="1"/>
      <p:bldP spid="226311" grpId="0" animBg="1"/>
      <p:bldP spid="226311" grpId="1" animBg="1"/>
      <p:bldP spid="226313" grpId="0" animBg="1"/>
      <p:bldP spid="226314" grpId="0" animBg="1"/>
      <p:bldP spid="226314" grpId="1" animBg="1"/>
      <p:bldP spid="226315" grpId="0" animBg="1"/>
      <p:bldP spid="226315" grpId="1" animBg="1"/>
      <p:bldP spid="226316" grpId="0" animBg="1"/>
      <p:bldP spid="226317" grpId="0"/>
      <p:bldP spid="226318" grpId="0"/>
      <p:bldP spid="2263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5529719" y="2286000"/>
            <a:ext cx="18117598" cy="54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pPr hangingPunct="1">
              <a:buFont typeface="Arial" charset="0"/>
              <a:buNone/>
            </a:pPr>
            <a:r>
              <a:rPr lang="ru-RU" sz="8400" b="1" dirty="0">
                <a:latin typeface="Arial" pitchFamily="34" charset="0"/>
                <a:cs typeface="Arial" pitchFamily="34" charset="0"/>
              </a:rPr>
              <a:t>У круга есть одна подруга,</a:t>
            </a:r>
          </a:p>
          <a:p>
            <a:pPr hangingPunct="1">
              <a:buFont typeface="Arial" charset="0"/>
              <a:buNone/>
            </a:pPr>
            <a:r>
              <a:rPr lang="ru-RU" sz="8400" b="1" dirty="0">
                <a:latin typeface="Arial" pitchFamily="34" charset="0"/>
                <a:cs typeface="Arial" pitchFamily="34" charset="0"/>
              </a:rPr>
              <a:t>Знакома всем </a:t>
            </a:r>
            <a:r>
              <a:rPr lang="ru-RU" sz="8400" b="1" dirty="0" smtClean="0">
                <a:latin typeface="Arial" pitchFamily="34" charset="0"/>
                <a:cs typeface="Arial" pitchFamily="34" charset="0"/>
              </a:rPr>
              <a:t>её </a:t>
            </a:r>
            <a:r>
              <a:rPr lang="ru-RU" sz="8400" b="1" dirty="0">
                <a:latin typeface="Arial" pitchFamily="34" charset="0"/>
                <a:cs typeface="Arial" pitchFamily="34" charset="0"/>
              </a:rPr>
              <a:t>наружность,</a:t>
            </a:r>
          </a:p>
          <a:p>
            <a:pPr hangingPunct="1">
              <a:buFont typeface="Arial" charset="0"/>
              <a:buNone/>
            </a:pPr>
            <a:r>
              <a:rPr lang="ru-RU" sz="8400" b="1" dirty="0">
                <a:latin typeface="Arial" pitchFamily="34" charset="0"/>
                <a:cs typeface="Arial" pitchFamily="34" charset="0"/>
              </a:rPr>
              <a:t>Она </a:t>
            </a:r>
            <a:r>
              <a:rPr lang="ru-RU" sz="8400" b="1" dirty="0" smtClean="0">
                <a:latin typeface="Arial" pitchFamily="34" charset="0"/>
                <a:cs typeface="Arial" pitchFamily="34" charset="0"/>
              </a:rPr>
              <a:t>идёт </a:t>
            </a:r>
            <a:r>
              <a:rPr lang="ru-RU" sz="8400" b="1" dirty="0">
                <a:latin typeface="Arial" pitchFamily="34" charset="0"/>
                <a:cs typeface="Arial" pitchFamily="34" charset="0"/>
              </a:rPr>
              <a:t>по краю круга,</a:t>
            </a:r>
          </a:p>
          <a:p>
            <a:pPr hangingPunct="1">
              <a:buFont typeface="Arial" charset="0"/>
              <a:buNone/>
            </a:pPr>
            <a:r>
              <a:rPr lang="ru-RU" sz="8400" b="1" dirty="0">
                <a:latin typeface="Arial" pitchFamily="34" charset="0"/>
                <a:cs typeface="Arial" pitchFamily="34" charset="0"/>
              </a:rPr>
              <a:t>И называется окружность.</a:t>
            </a:r>
          </a:p>
        </p:txBody>
      </p:sp>
      <p:sp>
        <p:nvSpPr>
          <p:cNvPr id="3075" name="Oval 2"/>
          <p:cNvSpPr>
            <a:spLocks noChangeArrowheads="1"/>
          </p:cNvSpPr>
          <p:nvPr/>
        </p:nvSpPr>
        <p:spPr bwMode="auto">
          <a:xfrm>
            <a:off x="7759747" y="11190120"/>
            <a:ext cx="496373" cy="33699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>
              <a:solidFill>
                <a:srgbClr val="C00000"/>
              </a:solidFill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8805725" y="9989652"/>
            <a:ext cx="2481863" cy="307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0" b="1" dirty="0">
                <a:solidFill>
                  <a:srgbClr val="C00000"/>
                </a:solidFill>
                <a:latin typeface="Century Schoolbook" pitchFamily="18" charset="0"/>
              </a:rPr>
              <a:t>О</a:t>
            </a:r>
          </a:p>
        </p:txBody>
      </p:sp>
      <p:sp>
        <p:nvSpPr>
          <p:cNvPr id="3077" name="Oval 4"/>
          <p:cNvSpPr>
            <a:spLocks noChangeArrowheads="1"/>
          </p:cNvSpPr>
          <p:nvPr/>
        </p:nvSpPr>
        <p:spPr bwMode="auto">
          <a:xfrm>
            <a:off x="2619748" y="6219439"/>
            <a:ext cx="10776372" cy="10278358"/>
          </a:xfrm>
          <a:prstGeom prst="ellipse">
            <a:avLst/>
          </a:prstGeom>
          <a:noFill/>
          <a:ln w="203200">
            <a:solidFill>
              <a:srgbClr val="002060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>
              <a:solidFill>
                <a:srgbClr val="0070C0"/>
              </a:solidFill>
            </a:endParaRPr>
          </a:p>
        </p:txBody>
      </p:sp>
      <p:grpSp>
        <p:nvGrpSpPr>
          <p:cNvPr id="6" name="Овал 5"/>
          <p:cNvGrpSpPr>
            <a:grpSpLocks/>
          </p:cNvGrpSpPr>
          <p:nvPr/>
        </p:nvGrpSpPr>
        <p:grpSpPr bwMode="auto">
          <a:xfrm>
            <a:off x="20522247" y="9331029"/>
            <a:ext cx="6208872" cy="6328024"/>
            <a:chOff x="3721" y="2492"/>
            <a:chExt cx="1739" cy="1690"/>
          </a:xfrm>
        </p:grpSpPr>
        <p:pic>
          <p:nvPicPr>
            <p:cNvPr id="3078" name="Овал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21" y="2492"/>
              <a:ext cx="1739" cy="1690"/>
            </a:xfrm>
            <a:prstGeom prst="rect">
              <a:avLst/>
            </a:prstGeom>
            <a:noFill/>
          </p:spPr>
        </p:pic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004" y="2753"/>
              <a:ext cx="1177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animBg="1"/>
      <p:bldP spid="3076" grpId="0"/>
      <p:bldP spid="30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689" name="Group 25"/>
          <p:cNvGrpSpPr>
            <a:grpSpLocks/>
          </p:cNvGrpSpPr>
          <p:nvPr/>
        </p:nvGrpSpPr>
        <p:grpSpPr bwMode="auto">
          <a:xfrm>
            <a:off x="7781821" y="9552189"/>
            <a:ext cx="13582205" cy="2545296"/>
            <a:chOff x="1562" y="2515"/>
            <a:chExt cx="2839" cy="115"/>
          </a:xfrm>
        </p:grpSpPr>
        <p:sp>
          <p:nvSpPr>
            <p:cNvPr id="241688" name="Freeform 24"/>
            <p:cNvSpPr>
              <a:spLocks/>
            </p:cNvSpPr>
            <p:nvPr/>
          </p:nvSpPr>
          <p:spPr bwMode="auto">
            <a:xfrm>
              <a:off x="2931" y="2515"/>
              <a:ext cx="1470" cy="62"/>
            </a:xfrm>
            <a:custGeom>
              <a:avLst/>
              <a:gdLst>
                <a:gd name="T0" fmla="*/ 0 w 1470"/>
                <a:gd name="T1" fmla="*/ 62 h 62"/>
                <a:gd name="T2" fmla="*/ 1454 w 1470"/>
                <a:gd name="T3" fmla="*/ 0 h 62"/>
                <a:gd name="T4" fmla="*/ 1470 w 1470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0" h="62">
                  <a:moveTo>
                    <a:pt x="0" y="62"/>
                  </a:moveTo>
                  <a:lnTo>
                    <a:pt x="1454" y="0"/>
                  </a:lnTo>
                  <a:lnTo>
                    <a:pt x="1470" y="0"/>
                  </a:lnTo>
                </a:path>
              </a:pathLst>
            </a:custGeom>
            <a:noFill/>
            <a:ln w="127000" cap="flat" cmpd="sng">
              <a:solidFill>
                <a:schemeClr val="bg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241667" name="Freeform 3"/>
            <p:cNvSpPr>
              <a:spLocks/>
            </p:cNvSpPr>
            <p:nvPr/>
          </p:nvSpPr>
          <p:spPr bwMode="auto">
            <a:xfrm>
              <a:off x="1562" y="2562"/>
              <a:ext cx="1382" cy="68"/>
            </a:xfrm>
            <a:custGeom>
              <a:avLst/>
              <a:gdLst>
                <a:gd name="T0" fmla="*/ 0 w 1470"/>
                <a:gd name="T1" fmla="*/ 62 h 62"/>
                <a:gd name="T2" fmla="*/ 1454 w 1470"/>
                <a:gd name="T3" fmla="*/ 0 h 62"/>
                <a:gd name="T4" fmla="*/ 1470 w 1470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0" h="62">
                  <a:moveTo>
                    <a:pt x="0" y="62"/>
                  </a:moveTo>
                  <a:lnTo>
                    <a:pt x="1454" y="0"/>
                  </a:lnTo>
                  <a:lnTo>
                    <a:pt x="1470" y="0"/>
                  </a:lnTo>
                </a:path>
              </a:pathLst>
            </a:custGeom>
            <a:noFill/>
            <a:ln w="127000" cap="flat" cmpd="sng">
              <a:solidFill>
                <a:srgbClr val="00CCFF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</p:grp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1240357" y="676910"/>
            <a:ext cx="32541124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r>
              <a:rPr lang="ru-RU">
                <a:solidFill>
                  <a:srgbClr val="000099"/>
                </a:solidFill>
                <a:latin typeface="Arial" charset="0"/>
              </a:rPr>
              <a:t>Сравни диаметр и радиус.</a:t>
            </a: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7308378" y="4049079"/>
            <a:ext cx="1499582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Arial" charset="0"/>
              </a:rPr>
              <a:t>В</a:t>
            </a: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18349119" y="14033183"/>
            <a:ext cx="1499582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Arial" charset="0"/>
              </a:rPr>
              <a:t>А</a:t>
            </a:r>
          </a:p>
        </p:txBody>
      </p:sp>
      <p:sp>
        <p:nvSpPr>
          <p:cNvPr id="241681" name="Text Box 17"/>
          <p:cNvSpPr txBox="1">
            <a:spLocks noChangeArrowheads="1"/>
          </p:cNvSpPr>
          <p:nvPr/>
        </p:nvSpPr>
        <p:spPr bwMode="auto">
          <a:xfrm>
            <a:off x="5928179" y="11505864"/>
            <a:ext cx="1380199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charset="0"/>
              </a:rPr>
              <a:t>P</a:t>
            </a:r>
            <a:endParaRPr lang="ru-RU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41692" name="Freeform 28"/>
          <p:cNvSpPr>
            <a:spLocks/>
          </p:cNvSpPr>
          <p:nvPr/>
        </p:nvSpPr>
        <p:spPr bwMode="auto">
          <a:xfrm rot="9946996" flipV="1">
            <a:off x="7699464" y="11402111"/>
            <a:ext cx="6892406" cy="129971"/>
          </a:xfrm>
          <a:custGeom>
            <a:avLst/>
            <a:gdLst>
              <a:gd name="T0" fmla="*/ 0 w 1470"/>
              <a:gd name="T1" fmla="*/ 62 h 62"/>
              <a:gd name="T2" fmla="*/ 1454 w 1470"/>
              <a:gd name="T3" fmla="*/ 0 h 62"/>
              <a:gd name="T4" fmla="*/ 1470 w 1470"/>
              <a:gd name="T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0" h="62">
                <a:moveTo>
                  <a:pt x="0" y="62"/>
                </a:moveTo>
                <a:lnTo>
                  <a:pt x="1454" y="0"/>
                </a:lnTo>
                <a:lnTo>
                  <a:pt x="1470" y="0"/>
                </a:lnTo>
              </a:path>
            </a:pathLst>
          </a:custGeom>
          <a:noFill/>
          <a:ln w="127000" cap="flat" cmpd="sng">
            <a:solidFill>
              <a:srgbClr val="00CCFF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41673" name="Oval 9"/>
          <p:cNvSpPr>
            <a:spLocks noChangeArrowheads="1"/>
          </p:cNvSpPr>
          <p:nvPr/>
        </p:nvSpPr>
        <p:spPr bwMode="auto">
          <a:xfrm flipH="1">
            <a:off x="14053875" y="10070704"/>
            <a:ext cx="832983" cy="56959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41682" name="Text Box 18"/>
          <p:cNvSpPr txBox="1">
            <a:spLocks noChangeArrowheads="1"/>
          </p:cNvSpPr>
          <p:nvPr/>
        </p:nvSpPr>
        <p:spPr bwMode="auto">
          <a:xfrm>
            <a:off x="14491613" y="8858013"/>
            <a:ext cx="1380203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r>
              <a:rPr lang="en-US" b="1">
                <a:solidFill>
                  <a:srgbClr val="000099"/>
                </a:solidFill>
                <a:latin typeface="Arial" charset="0"/>
              </a:rPr>
              <a:t>O</a:t>
            </a:r>
            <a:endParaRPr lang="ru-RU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41693" name="Text Box 29"/>
          <p:cNvSpPr txBox="1">
            <a:spLocks noChangeArrowheads="1"/>
          </p:cNvSpPr>
          <p:nvPr/>
        </p:nvSpPr>
        <p:spPr bwMode="auto">
          <a:xfrm>
            <a:off x="1793657" y="2175194"/>
            <a:ext cx="6621314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r>
              <a:rPr lang="ru-RU">
                <a:solidFill>
                  <a:srgbClr val="000099"/>
                </a:solidFill>
                <a:latin typeface="Arial" charset="0"/>
              </a:rPr>
              <a:t>Проверка.</a:t>
            </a:r>
          </a:p>
        </p:txBody>
      </p:sp>
      <p:graphicFrame>
        <p:nvGraphicFramePr>
          <p:cNvPr id="24169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03178"/>
              </p:ext>
            </p:extLst>
          </p:nvPr>
        </p:nvGraphicFramePr>
        <p:xfrm>
          <a:off x="26406223" y="4991752"/>
          <a:ext cx="6481472" cy="192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Формула" r:id="rId3" imgW="406080" imgH="177480" progId="Equation.3">
                  <p:embed/>
                </p:oleObj>
              </mc:Choice>
              <mc:Fallback>
                <p:oleObj name="Формула" r:id="rId3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6223" y="4991752"/>
                        <a:ext cx="6481472" cy="1923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95" name="Object 31"/>
          <p:cNvGraphicFramePr>
            <a:graphicFrameLocks noChangeAspect="1"/>
          </p:cNvGraphicFramePr>
          <p:nvPr/>
        </p:nvGraphicFramePr>
        <p:xfrm>
          <a:off x="26059654" y="9291004"/>
          <a:ext cx="7290138" cy="4255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Формула" r:id="rId5" imgW="457200" imgH="393480" progId="Equation.3">
                  <p:embed/>
                </p:oleObj>
              </mc:Choice>
              <mc:Fallback>
                <p:oleObj name="Формула" r:id="rId5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9654" y="9291004"/>
                        <a:ext cx="7290138" cy="4255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96" name="Text Box 32"/>
          <p:cNvSpPr txBox="1">
            <a:spLocks noChangeArrowheads="1"/>
          </p:cNvSpPr>
          <p:nvPr/>
        </p:nvSpPr>
        <p:spPr bwMode="auto">
          <a:xfrm>
            <a:off x="28116978" y="7769904"/>
            <a:ext cx="3307618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r>
              <a:rPr lang="ru-RU" dirty="0">
                <a:solidFill>
                  <a:srgbClr val="000099"/>
                </a:solidFill>
                <a:latin typeface="Arial" charset="0"/>
              </a:rPr>
              <a:t>или</a:t>
            </a:r>
          </a:p>
        </p:txBody>
      </p:sp>
      <p:grpSp>
        <p:nvGrpSpPr>
          <p:cNvPr id="241705" name="Group 41"/>
          <p:cNvGrpSpPr>
            <a:grpSpLocks/>
          </p:cNvGrpSpPr>
          <p:nvPr/>
        </p:nvGrpSpPr>
        <p:grpSpPr bwMode="auto">
          <a:xfrm>
            <a:off x="9509918" y="5811522"/>
            <a:ext cx="4413696" cy="4040823"/>
            <a:chOff x="1429" y="1253"/>
            <a:chExt cx="861" cy="1134"/>
          </a:xfrm>
        </p:grpSpPr>
        <p:sp>
          <p:nvSpPr>
            <p:cNvPr id="241697" name="Freeform 33"/>
            <p:cNvSpPr>
              <a:spLocks/>
            </p:cNvSpPr>
            <p:nvPr/>
          </p:nvSpPr>
          <p:spPr bwMode="auto">
            <a:xfrm>
              <a:off x="1429" y="1253"/>
              <a:ext cx="861" cy="1134"/>
            </a:xfrm>
            <a:custGeom>
              <a:avLst/>
              <a:gdLst>
                <a:gd name="T0" fmla="*/ 0 w 861"/>
                <a:gd name="T1" fmla="*/ 0 h 1134"/>
                <a:gd name="T2" fmla="*/ 589 w 861"/>
                <a:gd name="T3" fmla="*/ 499 h 1134"/>
                <a:gd name="T4" fmla="*/ 861 w 861"/>
                <a:gd name="T5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1" h="1134">
                  <a:moveTo>
                    <a:pt x="0" y="0"/>
                  </a:moveTo>
                  <a:cubicBezTo>
                    <a:pt x="223" y="155"/>
                    <a:pt x="446" y="310"/>
                    <a:pt x="589" y="499"/>
                  </a:cubicBezTo>
                  <a:cubicBezTo>
                    <a:pt x="732" y="688"/>
                    <a:pt x="816" y="1028"/>
                    <a:pt x="861" y="1134"/>
                  </a:cubicBezTo>
                </a:path>
              </a:pathLst>
            </a:custGeom>
            <a:noFill/>
            <a:ln w="1270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241701" name="Rectangle 37"/>
            <p:cNvSpPr>
              <a:spLocks noChangeArrowheads="1"/>
            </p:cNvSpPr>
            <p:nvPr/>
          </p:nvSpPr>
          <p:spPr bwMode="auto">
            <a:xfrm>
              <a:off x="2032" y="1408"/>
              <a:ext cx="195" cy="541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500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ru-RU" sz="14500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241706" name="Group 42"/>
          <p:cNvGrpSpPr>
            <a:grpSpLocks/>
          </p:cNvGrpSpPr>
          <p:nvPr/>
        </p:nvGrpSpPr>
        <p:grpSpPr bwMode="auto">
          <a:xfrm>
            <a:off x="9509918" y="5811522"/>
            <a:ext cx="8839201" cy="8361677"/>
            <a:chOff x="1472" y="1256"/>
            <a:chExt cx="1672" cy="2352"/>
          </a:xfrm>
        </p:grpSpPr>
        <p:sp>
          <p:nvSpPr>
            <p:cNvPr id="241702" name="Rectangle 38"/>
            <p:cNvSpPr>
              <a:spLocks noChangeArrowheads="1"/>
            </p:cNvSpPr>
            <p:nvPr/>
          </p:nvSpPr>
          <p:spPr bwMode="auto">
            <a:xfrm>
              <a:off x="2871" y="1649"/>
              <a:ext cx="153" cy="541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500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41704" name="Freeform 40"/>
            <p:cNvSpPr>
              <a:spLocks/>
            </p:cNvSpPr>
            <p:nvPr/>
          </p:nvSpPr>
          <p:spPr bwMode="auto">
            <a:xfrm>
              <a:off x="1472" y="1256"/>
              <a:ext cx="1672" cy="2352"/>
            </a:xfrm>
            <a:custGeom>
              <a:avLst/>
              <a:gdLst>
                <a:gd name="T0" fmla="*/ 0 w 1672"/>
                <a:gd name="T1" fmla="*/ 0 h 2352"/>
                <a:gd name="T2" fmla="*/ 888 w 1672"/>
                <a:gd name="T3" fmla="*/ 416 h 2352"/>
                <a:gd name="T4" fmla="*/ 1320 w 1672"/>
                <a:gd name="T5" fmla="*/ 808 h 2352"/>
                <a:gd name="T6" fmla="*/ 1536 w 1672"/>
                <a:gd name="T7" fmla="*/ 1368 h 2352"/>
                <a:gd name="T8" fmla="*/ 1672 w 1672"/>
                <a:gd name="T9" fmla="*/ 2352 h 2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2" h="2352">
                  <a:moveTo>
                    <a:pt x="0" y="0"/>
                  </a:moveTo>
                  <a:cubicBezTo>
                    <a:pt x="148" y="69"/>
                    <a:pt x="668" y="281"/>
                    <a:pt x="888" y="416"/>
                  </a:cubicBezTo>
                  <a:cubicBezTo>
                    <a:pt x="1108" y="551"/>
                    <a:pt x="1212" y="649"/>
                    <a:pt x="1320" y="808"/>
                  </a:cubicBezTo>
                  <a:cubicBezTo>
                    <a:pt x="1428" y="967"/>
                    <a:pt x="1477" y="1111"/>
                    <a:pt x="1536" y="1368"/>
                  </a:cubicBezTo>
                  <a:cubicBezTo>
                    <a:pt x="1595" y="1625"/>
                    <a:pt x="1644" y="2147"/>
                    <a:pt x="1672" y="2352"/>
                  </a:cubicBezTo>
                </a:path>
              </a:pathLst>
            </a:custGeom>
            <a:noFill/>
            <a:ln w="1270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</p:grpSp>
      <p:sp>
        <p:nvSpPr>
          <p:cNvPr id="241671" name="Freeform 7"/>
          <p:cNvSpPr>
            <a:spLocks/>
          </p:cNvSpPr>
          <p:nvPr/>
        </p:nvSpPr>
        <p:spPr bwMode="auto">
          <a:xfrm>
            <a:off x="9509919" y="5671506"/>
            <a:ext cx="8839200" cy="8361677"/>
          </a:xfrm>
          <a:custGeom>
            <a:avLst/>
            <a:gdLst>
              <a:gd name="T0" fmla="*/ 1696 w 1696"/>
              <a:gd name="T1" fmla="*/ 2384 h 2384"/>
              <a:gd name="T2" fmla="*/ 0 w 1696"/>
              <a:gd name="T3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96" h="2384">
                <a:moveTo>
                  <a:pt x="1696" y="2384"/>
                </a:moveTo>
                <a:lnTo>
                  <a:pt x="0" y="0"/>
                </a:lnTo>
              </a:path>
            </a:pathLst>
          </a:custGeom>
          <a:noFill/>
          <a:ln w="127000" cap="flat" cmpd="sng">
            <a:solidFill>
              <a:srgbClr val="6600CC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41666" name="Oval 2"/>
          <p:cNvSpPr>
            <a:spLocks noChangeArrowheads="1"/>
          </p:cNvSpPr>
          <p:nvPr/>
        </p:nvSpPr>
        <p:spPr bwMode="auto">
          <a:xfrm>
            <a:off x="7308378" y="4049079"/>
            <a:ext cx="12885831" cy="11969750"/>
          </a:xfrm>
          <a:prstGeom prst="ellipse">
            <a:avLst/>
          </a:prstGeom>
          <a:noFill/>
          <a:ln w="1270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11184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420000">
                                      <p:cBhvr>
                                        <p:cTn id="23" dur="2000" fill="hold"/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0174 -0.00393 L -0.00313 -0.00949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4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93" grpId="0"/>
      <p:bldP spid="2416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Oval 4"/>
          <p:cNvSpPr>
            <a:spLocks noChangeArrowheads="1"/>
          </p:cNvSpPr>
          <p:nvPr/>
        </p:nvSpPr>
        <p:spPr bwMode="auto">
          <a:xfrm>
            <a:off x="12437661" y="4149194"/>
            <a:ext cx="12885832" cy="11969750"/>
          </a:xfrm>
          <a:prstGeom prst="ellipse">
            <a:avLst/>
          </a:prstGeom>
          <a:noFill/>
          <a:ln w="1270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9396" name="Freeform 20"/>
          <p:cNvSpPr>
            <a:spLocks/>
          </p:cNvSpPr>
          <p:nvPr/>
        </p:nvSpPr>
        <p:spPr bwMode="auto">
          <a:xfrm>
            <a:off x="12437661" y="10072156"/>
            <a:ext cx="6730759" cy="255905"/>
          </a:xfrm>
          <a:custGeom>
            <a:avLst/>
            <a:gdLst>
              <a:gd name="T0" fmla="*/ 0 w 1470"/>
              <a:gd name="T1" fmla="*/ 62 h 62"/>
              <a:gd name="T2" fmla="*/ 1454 w 1470"/>
              <a:gd name="T3" fmla="*/ 0 h 62"/>
              <a:gd name="T4" fmla="*/ 1470 w 1470"/>
              <a:gd name="T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0" h="62">
                <a:moveTo>
                  <a:pt x="0" y="62"/>
                </a:moveTo>
                <a:lnTo>
                  <a:pt x="1454" y="0"/>
                </a:lnTo>
                <a:lnTo>
                  <a:pt x="1470" y="0"/>
                </a:lnTo>
              </a:path>
            </a:pathLst>
          </a:custGeom>
          <a:noFill/>
          <a:ln w="127000" cap="flat" cmpd="sng">
            <a:solidFill>
              <a:srgbClr val="00CCFF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1934795" y="2074307"/>
            <a:ext cx="10727313" cy="1249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02008" tIns="151004" rIns="302008" bIns="151004">
            <a:spAutoFit/>
          </a:bodyPr>
          <a:lstStyle/>
          <a:p>
            <a:r>
              <a:rPr lang="ru-RU" sz="8800" dirty="0">
                <a:solidFill>
                  <a:srgbClr val="000099"/>
                </a:solidFill>
                <a:latin typeface="Arial" charset="0"/>
              </a:rPr>
              <a:t>Какие из отрезков, изображенных на рисунке, являются хордами </a:t>
            </a:r>
            <a:r>
              <a:rPr lang="ru-RU" sz="8800" dirty="0" smtClean="0">
                <a:solidFill>
                  <a:srgbClr val="000099"/>
                </a:solidFill>
                <a:latin typeface="Arial" charset="0"/>
              </a:rPr>
              <a:t>окружности, </a:t>
            </a:r>
            <a:r>
              <a:rPr lang="ru-RU" sz="8800" dirty="0">
                <a:solidFill>
                  <a:srgbClr val="000099"/>
                </a:solidFill>
                <a:latin typeface="Arial" charset="0"/>
              </a:rPr>
              <a:t>диаметрами окружности, радиусами окружности.</a:t>
            </a:r>
          </a:p>
        </p:txBody>
      </p:sp>
      <p:sp>
        <p:nvSpPr>
          <p:cNvPr id="229381" name="Freeform 5"/>
          <p:cNvSpPr>
            <a:spLocks/>
          </p:cNvSpPr>
          <p:nvPr/>
        </p:nvSpPr>
        <p:spPr bwMode="auto">
          <a:xfrm>
            <a:off x="17234922" y="4235872"/>
            <a:ext cx="8088569" cy="4713604"/>
          </a:xfrm>
          <a:custGeom>
            <a:avLst/>
            <a:gdLst>
              <a:gd name="T0" fmla="*/ 1054 w 1054"/>
              <a:gd name="T1" fmla="*/ 1238 h 1238"/>
              <a:gd name="T2" fmla="*/ 0 w 1054"/>
              <a:gd name="T3" fmla="*/ 0 h 12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54" h="1238">
                <a:moveTo>
                  <a:pt x="1054" y="1238"/>
                </a:moveTo>
                <a:lnTo>
                  <a:pt x="0" y="0"/>
                </a:ln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29383" name="Freeform 7"/>
          <p:cNvSpPr>
            <a:spLocks/>
          </p:cNvSpPr>
          <p:nvPr/>
        </p:nvSpPr>
        <p:spPr bwMode="auto">
          <a:xfrm>
            <a:off x="14699487" y="5582389"/>
            <a:ext cx="8777851" cy="8716326"/>
          </a:xfrm>
          <a:custGeom>
            <a:avLst/>
            <a:gdLst>
              <a:gd name="T0" fmla="*/ 1696 w 1696"/>
              <a:gd name="T1" fmla="*/ 2384 h 2384"/>
              <a:gd name="T2" fmla="*/ 0 w 1696"/>
              <a:gd name="T3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96" h="2384">
                <a:moveTo>
                  <a:pt x="1696" y="2384"/>
                </a:moveTo>
                <a:lnTo>
                  <a:pt x="0" y="0"/>
                </a:lnTo>
              </a:path>
            </a:pathLst>
          </a:custGeom>
          <a:noFill/>
          <a:ln w="127000" cap="flat" cmpd="sng">
            <a:solidFill>
              <a:srgbClr val="6600CC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29384" name="Freeform 8"/>
          <p:cNvSpPr>
            <a:spLocks/>
          </p:cNvSpPr>
          <p:nvPr/>
        </p:nvSpPr>
        <p:spPr bwMode="auto">
          <a:xfrm>
            <a:off x="13187452" y="13178575"/>
            <a:ext cx="6661947" cy="2969260"/>
          </a:xfrm>
          <a:custGeom>
            <a:avLst/>
            <a:gdLst>
              <a:gd name="T0" fmla="*/ 0 w 1472"/>
              <a:gd name="T1" fmla="*/ 0 h 896"/>
              <a:gd name="T2" fmla="*/ 1472 w 1472"/>
              <a:gd name="T3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72" h="896">
                <a:moveTo>
                  <a:pt x="0" y="0"/>
                </a:moveTo>
                <a:lnTo>
                  <a:pt x="1472" y="896"/>
                </a:lnTo>
              </a:path>
            </a:pathLst>
          </a:custGeom>
          <a:noFill/>
          <a:ln w="127000" cap="flat" cmpd="sng">
            <a:solidFill>
              <a:srgbClr val="00CCFF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29385" name="Oval 9"/>
          <p:cNvSpPr>
            <a:spLocks noChangeArrowheads="1"/>
          </p:cNvSpPr>
          <p:nvPr/>
        </p:nvSpPr>
        <p:spPr bwMode="auto">
          <a:xfrm flipH="1">
            <a:off x="18572561" y="9849271"/>
            <a:ext cx="832987" cy="56959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9388" name="Text Box 12"/>
          <p:cNvSpPr txBox="1">
            <a:spLocks noChangeArrowheads="1"/>
          </p:cNvSpPr>
          <p:nvPr/>
        </p:nvSpPr>
        <p:spPr bwMode="auto">
          <a:xfrm>
            <a:off x="12437661" y="4149194"/>
            <a:ext cx="1499582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Arial" charset="0"/>
              </a:rPr>
              <a:t>В</a:t>
            </a:r>
          </a:p>
        </p:txBody>
      </p:sp>
      <p:sp>
        <p:nvSpPr>
          <p:cNvPr id="229390" name="Text Box 14"/>
          <p:cNvSpPr txBox="1">
            <a:spLocks noChangeArrowheads="1"/>
          </p:cNvSpPr>
          <p:nvPr/>
        </p:nvSpPr>
        <p:spPr bwMode="auto">
          <a:xfrm>
            <a:off x="23477338" y="13868052"/>
            <a:ext cx="1499582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Arial" charset="0"/>
              </a:rPr>
              <a:t>А</a:t>
            </a:r>
          </a:p>
        </p:txBody>
      </p:sp>
      <p:sp>
        <p:nvSpPr>
          <p:cNvPr id="229394" name="Text Box 18"/>
          <p:cNvSpPr txBox="1">
            <a:spLocks noChangeArrowheads="1"/>
          </p:cNvSpPr>
          <p:nvPr/>
        </p:nvSpPr>
        <p:spPr bwMode="auto">
          <a:xfrm>
            <a:off x="11178404" y="12085767"/>
            <a:ext cx="2188865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r>
              <a:rPr lang="en-US" b="1">
                <a:solidFill>
                  <a:srgbClr val="000099"/>
                </a:solidFill>
                <a:latin typeface="Arial" charset="0"/>
              </a:rPr>
              <a:t>  C</a:t>
            </a:r>
            <a:endParaRPr lang="ru-RU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29395" name="Text Box 19"/>
          <p:cNvSpPr txBox="1">
            <a:spLocks noChangeArrowheads="1"/>
          </p:cNvSpPr>
          <p:nvPr/>
        </p:nvSpPr>
        <p:spPr bwMode="auto">
          <a:xfrm>
            <a:off x="18763822" y="15227801"/>
            <a:ext cx="2188865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r>
              <a:rPr lang="en-US" b="1">
                <a:solidFill>
                  <a:srgbClr val="000099"/>
                </a:solidFill>
                <a:latin typeface="Arial" charset="0"/>
              </a:rPr>
              <a:t>  D</a:t>
            </a:r>
            <a:endParaRPr lang="ru-RU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29397" name="Text Box 21"/>
          <p:cNvSpPr txBox="1">
            <a:spLocks noChangeArrowheads="1"/>
          </p:cNvSpPr>
          <p:nvPr/>
        </p:nvSpPr>
        <p:spPr bwMode="auto">
          <a:xfrm>
            <a:off x="11057458" y="9217102"/>
            <a:ext cx="1380203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charset="0"/>
              </a:rPr>
              <a:t>P</a:t>
            </a:r>
            <a:endParaRPr lang="ru-RU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29398" name="Text Box 22"/>
          <p:cNvSpPr txBox="1">
            <a:spLocks noChangeArrowheads="1"/>
          </p:cNvSpPr>
          <p:nvPr/>
        </p:nvSpPr>
        <p:spPr bwMode="auto">
          <a:xfrm>
            <a:off x="19332585" y="9576855"/>
            <a:ext cx="1380199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r>
              <a:rPr lang="en-US" b="1">
                <a:solidFill>
                  <a:srgbClr val="000099"/>
                </a:solidFill>
                <a:latin typeface="Arial" charset="0"/>
              </a:rPr>
              <a:t>O</a:t>
            </a:r>
            <a:endParaRPr lang="ru-RU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29399" name="Freeform 23"/>
          <p:cNvSpPr>
            <a:spLocks/>
          </p:cNvSpPr>
          <p:nvPr/>
        </p:nvSpPr>
        <p:spPr bwMode="auto">
          <a:xfrm>
            <a:off x="13521487" y="6394554"/>
            <a:ext cx="10705642" cy="408623"/>
          </a:xfrm>
          <a:custGeom>
            <a:avLst/>
            <a:gdLst>
              <a:gd name="T0" fmla="*/ 0 w 2489"/>
              <a:gd name="T1" fmla="*/ 203 h 203"/>
              <a:gd name="T2" fmla="*/ 2489 w 2489"/>
              <a:gd name="T3" fmla="*/ 0 h 203"/>
              <a:gd name="T4" fmla="*/ 2457 w 2489"/>
              <a:gd name="T5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89" h="203">
                <a:moveTo>
                  <a:pt x="0" y="203"/>
                </a:moveTo>
                <a:lnTo>
                  <a:pt x="2489" y="0"/>
                </a:lnTo>
                <a:lnTo>
                  <a:pt x="2457" y="0"/>
                </a:lnTo>
              </a:path>
            </a:pathLst>
          </a:custGeom>
          <a:noFill/>
          <a:ln w="127000" cap="flat" cmpd="sng">
            <a:solidFill>
              <a:srgbClr val="00CCFF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29400" name="Text Box 24"/>
          <p:cNvSpPr txBox="1">
            <a:spLocks noChangeArrowheads="1"/>
          </p:cNvSpPr>
          <p:nvPr/>
        </p:nvSpPr>
        <p:spPr bwMode="auto">
          <a:xfrm>
            <a:off x="11886198" y="6248679"/>
            <a:ext cx="1380203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r>
              <a:rPr lang="en-US" b="1">
                <a:solidFill>
                  <a:srgbClr val="000099"/>
                </a:solidFill>
                <a:latin typeface="Arial" charset="0"/>
              </a:rPr>
              <a:t>M</a:t>
            </a:r>
            <a:endParaRPr lang="ru-RU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29401" name="Text Box 25"/>
          <p:cNvSpPr txBox="1">
            <a:spLocks noChangeArrowheads="1"/>
          </p:cNvSpPr>
          <p:nvPr/>
        </p:nvSpPr>
        <p:spPr bwMode="auto">
          <a:xfrm>
            <a:off x="24405287" y="5068447"/>
            <a:ext cx="1380199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charset="0"/>
              </a:rPr>
              <a:t>N</a:t>
            </a:r>
            <a:endParaRPr lang="ru-RU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29402" name="Text Box 26"/>
          <p:cNvSpPr txBox="1">
            <a:spLocks noChangeArrowheads="1"/>
          </p:cNvSpPr>
          <p:nvPr/>
        </p:nvSpPr>
        <p:spPr bwMode="auto">
          <a:xfrm>
            <a:off x="15275527" y="2170296"/>
            <a:ext cx="2188865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charset="0"/>
              </a:rPr>
              <a:t>  </a:t>
            </a:r>
            <a:r>
              <a:rPr lang="uz-Latn-UZ" b="1" dirty="0">
                <a:solidFill>
                  <a:srgbClr val="000099"/>
                </a:solidFill>
                <a:latin typeface="Arial" charset="0"/>
              </a:rPr>
              <a:t>K</a:t>
            </a:r>
            <a:endParaRPr lang="ru-RU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29403" name="Text Box 27"/>
          <p:cNvSpPr txBox="1">
            <a:spLocks noChangeArrowheads="1"/>
          </p:cNvSpPr>
          <p:nvPr/>
        </p:nvSpPr>
        <p:spPr bwMode="auto">
          <a:xfrm>
            <a:off x="25323493" y="7719476"/>
            <a:ext cx="2188865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charset="0"/>
              </a:rPr>
              <a:t>  </a:t>
            </a:r>
            <a:r>
              <a:rPr lang="uz-Latn-UZ" b="1" dirty="0">
                <a:solidFill>
                  <a:srgbClr val="000099"/>
                </a:solidFill>
                <a:latin typeface="Arial" charset="0"/>
              </a:rPr>
              <a:t>L</a:t>
            </a:r>
            <a:endParaRPr lang="ru-RU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06094" y="2691959"/>
            <a:ext cx="117499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Хорды: С</a:t>
            </a:r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D, KL, MN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12784" y="1053870"/>
            <a:ext cx="131603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Радиус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ОВ</a:t>
            </a:r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ОА</a:t>
            </a:r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85484" y="4393797"/>
            <a:ext cx="7967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Диаметр: АВ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330959" y="96351"/>
            <a:ext cx="8358190" cy="2336283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200" b="1" i="1" spc="16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Задание:</a:t>
            </a:r>
            <a:endParaRPr lang="ru-RU" sz="13200" b="1" i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27919" y="3038335"/>
            <a:ext cx="3238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Найдите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диаметр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окружности,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радиус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которой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равен: а)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мм;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б)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см.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880519" y="6858000"/>
            <a:ext cx="9911504" cy="9296400"/>
          </a:xfrm>
          <a:prstGeom prst="ellipse">
            <a:avLst/>
          </a:prstGeom>
          <a:ln w="152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4" name="Прямая соединительная линия 3"/>
          <p:cNvCxnSpPr>
            <a:stCxn id="2" idx="2"/>
            <a:endCxn id="2" idx="6"/>
          </p:cNvCxnSpPr>
          <p:nvPr/>
        </p:nvCxnSpPr>
        <p:spPr>
          <a:xfrm>
            <a:off x="2880519" y="11506200"/>
            <a:ext cx="9911504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7607671" y="1111908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9619965" y="10028554"/>
            <a:ext cx="1248289" cy="4689050"/>
          </a:xfrm>
          <a:prstGeom prst="rightBrac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1" name="TextBox 10"/>
          <p:cNvSpPr txBox="1"/>
          <p:nvPr/>
        </p:nvSpPr>
        <p:spPr>
          <a:xfrm>
            <a:off x="8729115" y="12796161"/>
            <a:ext cx="29033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8 мм</a:t>
            </a:r>
            <a:endParaRPr lang="uz-Latn-U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48719" y="7391906"/>
            <a:ext cx="98908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a) r=8 </a:t>
            </a:r>
            <a:r>
              <a:rPr lang="uz-Cyrl-UZ" b="1" dirty="0" smtClean="0">
                <a:latin typeface="Arial" pitchFamily="34" charset="0"/>
                <a:cs typeface="Arial" pitchFamily="34" charset="0"/>
              </a:rPr>
              <a:t>мм</a:t>
            </a:r>
          </a:p>
          <a:p>
            <a:r>
              <a:rPr lang="uz-Latn-UZ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∙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2=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∙2=16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мм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 rot="16200000">
            <a:off x="7212125" y="6009818"/>
            <a:ext cx="1248289" cy="9412341"/>
          </a:xfrm>
          <a:prstGeom prst="rightBrac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9" name="Прямоугольник 8"/>
          <p:cNvSpPr/>
          <p:nvPr/>
        </p:nvSpPr>
        <p:spPr>
          <a:xfrm>
            <a:off x="7368033" y="8512244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b="1" dirty="0">
                <a:latin typeface="Arial" pitchFamily="34" charset="0"/>
                <a:cs typeface="Arial" pitchFamily="34" charset="0"/>
              </a:rPr>
              <a:t>d</a:t>
            </a:r>
            <a:endParaRPr lang="uz-Latn-UZ" dirty="0"/>
          </a:p>
        </p:txBody>
      </p:sp>
      <p:sp>
        <p:nvSpPr>
          <p:cNvPr id="18" name="TextBox 17"/>
          <p:cNvSpPr txBox="1"/>
          <p:nvPr/>
        </p:nvSpPr>
        <p:spPr>
          <a:xfrm>
            <a:off x="21854319" y="11347686"/>
            <a:ext cx="103012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>
                <a:latin typeface="Arial" pitchFamily="34" charset="0"/>
                <a:cs typeface="Arial" pitchFamily="34" charset="0"/>
              </a:rPr>
              <a:t>б</a:t>
            </a:r>
            <a:r>
              <a:rPr lang="uz-Cyrl-UZ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r=15 c</a:t>
            </a:r>
            <a:r>
              <a:rPr lang="uz-Cyrl-UZ" b="1" dirty="0" smtClean="0">
                <a:latin typeface="Arial" pitchFamily="34" charset="0"/>
                <a:cs typeface="Arial" pitchFamily="34" charset="0"/>
              </a:rPr>
              <a:t>м</a:t>
            </a:r>
          </a:p>
          <a:p>
            <a:r>
              <a:rPr lang="uz-Latn-UZ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∙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2=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∙2=30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b="1" dirty="0">
                <a:latin typeface="Arial" pitchFamily="34" charset="0"/>
                <a:cs typeface="Arial" pitchFamily="34" charset="0"/>
              </a:rPr>
              <a:t>c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6" grpId="0" animBg="1"/>
      <p:bldP spid="9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17735890" y="8729665"/>
            <a:ext cx="1252517" cy="2992436"/>
          </a:xfrm>
          <a:custGeom>
            <a:avLst/>
            <a:gdLst>
              <a:gd name="T0" fmla="*/ 277813 w 206"/>
              <a:gd name="T1" fmla="*/ 0 h 725"/>
              <a:gd name="T2" fmla="*/ 327025 w 206"/>
              <a:gd name="T3" fmla="*/ 528637 h 725"/>
              <a:gd name="T4" fmla="*/ 0 w 206"/>
              <a:gd name="T5" fmla="*/ 1150937 h 725"/>
              <a:gd name="T6" fmla="*/ 0 60000 65536"/>
              <a:gd name="T7" fmla="*/ 0 60000 65536"/>
              <a:gd name="T8" fmla="*/ 0 60000 65536"/>
              <a:gd name="T9" fmla="*/ 0 w 206"/>
              <a:gd name="T10" fmla="*/ 0 h 725"/>
              <a:gd name="T11" fmla="*/ 206 w 206"/>
              <a:gd name="T12" fmla="*/ 725 h 7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725">
                <a:moveTo>
                  <a:pt x="175" y="0"/>
                </a:moveTo>
                <a:lnTo>
                  <a:pt x="206" y="333"/>
                </a:lnTo>
                <a:lnTo>
                  <a:pt x="0" y="725"/>
                </a:lnTo>
              </a:path>
            </a:pathLst>
          </a:custGeom>
          <a:noFill/>
          <a:ln w="28575" cmpd="sng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10640317" y="13703301"/>
            <a:ext cx="2784723" cy="335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2008" tIns="151004" rIns="302008" bIns="151004">
            <a:spAutoFit/>
          </a:bodyPr>
          <a:lstStyle/>
          <a:p>
            <a:pPr algn="ctr">
              <a:defRPr/>
            </a:pPr>
            <a:r>
              <a:rPr lang="ru-RU" sz="19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</a:t>
            </a:r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5955861" y="13670281"/>
            <a:ext cx="6667022" cy="335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02008" tIns="151004" rIns="302008" bIns="151004">
            <a:spAutoFit/>
          </a:bodyPr>
          <a:lstStyle/>
          <a:p>
            <a:pPr algn="ctr">
              <a:defRPr/>
            </a:pPr>
            <a:r>
              <a:rPr lang="ru-RU" sz="19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МЕТР</a:t>
            </a:r>
          </a:p>
        </p:txBody>
      </p:sp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8830379" y="13670281"/>
            <a:ext cx="2318716" cy="335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02008" tIns="151004" rIns="302008" bIns="151004">
            <a:spAutoFit/>
          </a:bodyPr>
          <a:lstStyle/>
          <a:p>
            <a:pPr algn="ctr">
              <a:defRPr/>
            </a:pPr>
            <a:r>
              <a:rPr lang="ru-RU" sz="19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</a:t>
            </a: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12683258" y="13670281"/>
            <a:ext cx="2784723" cy="335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2008" tIns="151004" rIns="302008" bIns="151004">
            <a:spAutoFit/>
          </a:bodyPr>
          <a:lstStyle/>
          <a:p>
            <a:pPr algn="ctr">
              <a:defRPr/>
            </a:pPr>
            <a:r>
              <a:rPr lang="ru-RU" sz="19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</a:t>
            </a:r>
          </a:p>
        </p:txBody>
      </p:sp>
      <p:pic>
        <p:nvPicPr>
          <p:cNvPr id="6152" name="Picture 16" descr="z_size_me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043" y="5745480"/>
            <a:ext cx="1021470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Freeform 17"/>
          <p:cNvSpPr>
            <a:spLocks/>
          </p:cNvSpPr>
          <p:nvPr/>
        </p:nvSpPr>
        <p:spPr bwMode="auto">
          <a:xfrm>
            <a:off x="4560135" y="9352915"/>
            <a:ext cx="1489646" cy="2063750"/>
          </a:xfrm>
          <a:custGeom>
            <a:avLst/>
            <a:gdLst>
              <a:gd name="T0" fmla="*/ 0 w 245"/>
              <a:gd name="T1" fmla="*/ 0 h 500"/>
              <a:gd name="T2" fmla="*/ 23813 w 245"/>
              <a:gd name="T3" fmla="*/ 360363 h 500"/>
              <a:gd name="T4" fmla="*/ 388938 w 245"/>
              <a:gd name="T5" fmla="*/ 793750 h 500"/>
              <a:gd name="T6" fmla="*/ 0 60000 65536"/>
              <a:gd name="T7" fmla="*/ 0 60000 65536"/>
              <a:gd name="T8" fmla="*/ 0 60000 65536"/>
              <a:gd name="T9" fmla="*/ 0 w 245"/>
              <a:gd name="T10" fmla="*/ 0 h 500"/>
              <a:gd name="T11" fmla="*/ 245 w 245"/>
              <a:gd name="T12" fmla="*/ 500 h 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" h="500">
                <a:moveTo>
                  <a:pt x="0" y="0"/>
                </a:moveTo>
                <a:lnTo>
                  <a:pt x="15" y="227"/>
                </a:lnTo>
                <a:lnTo>
                  <a:pt x="245" y="500"/>
                </a:lnTo>
              </a:path>
            </a:pathLst>
          </a:custGeom>
          <a:noFill/>
          <a:ln w="28575" cmpd="sng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6154" name="Freeform 18"/>
          <p:cNvSpPr>
            <a:spLocks/>
          </p:cNvSpPr>
          <p:nvPr/>
        </p:nvSpPr>
        <p:spPr bwMode="auto">
          <a:xfrm rot="-512856">
            <a:off x="7928555" y="8399465"/>
            <a:ext cx="1191715" cy="3359785"/>
          </a:xfrm>
          <a:custGeom>
            <a:avLst/>
            <a:gdLst>
              <a:gd name="T0" fmla="*/ 277329 w 46"/>
              <a:gd name="T1" fmla="*/ 0 h 203"/>
              <a:gd name="T2" fmla="*/ 311150 w 46"/>
              <a:gd name="T3" fmla="*/ 725683 h 203"/>
              <a:gd name="T4" fmla="*/ 0 w 46"/>
              <a:gd name="T5" fmla="*/ 1292225 h 203"/>
              <a:gd name="T6" fmla="*/ 0 60000 65536"/>
              <a:gd name="T7" fmla="*/ 0 60000 65536"/>
              <a:gd name="T8" fmla="*/ 0 60000 65536"/>
              <a:gd name="T9" fmla="*/ 0 w 46"/>
              <a:gd name="T10" fmla="*/ 0 h 203"/>
              <a:gd name="T11" fmla="*/ 46 w 46"/>
              <a:gd name="T12" fmla="*/ 203 h 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203">
                <a:moveTo>
                  <a:pt x="41" y="0"/>
                </a:moveTo>
                <a:lnTo>
                  <a:pt x="46" y="114"/>
                </a:lnTo>
                <a:lnTo>
                  <a:pt x="0" y="203"/>
                </a:lnTo>
              </a:path>
            </a:pathLst>
          </a:custGeom>
          <a:noFill/>
          <a:ln w="28575" cmpd="sng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6155" name="Freeform 19"/>
          <p:cNvSpPr>
            <a:spLocks/>
          </p:cNvSpPr>
          <p:nvPr/>
        </p:nvSpPr>
        <p:spPr bwMode="auto">
          <a:xfrm rot="-1823154">
            <a:off x="8110960" y="11164889"/>
            <a:ext cx="2432072" cy="1502410"/>
          </a:xfrm>
          <a:custGeom>
            <a:avLst/>
            <a:gdLst>
              <a:gd name="T0" fmla="*/ 86986 w 73"/>
              <a:gd name="T1" fmla="*/ 7223 h 80"/>
              <a:gd name="T2" fmla="*/ 400137 w 73"/>
              <a:gd name="T3" fmla="*/ 202247 h 80"/>
              <a:gd name="T4" fmla="*/ 626301 w 73"/>
              <a:gd name="T5" fmla="*/ 527288 h 80"/>
              <a:gd name="T6" fmla="*/ 452329 w 73"/>
              <a:gd name="T7" fmla="*/ 491173 h 80"/>
              <a:gd name="T8" fmla="*/ 60890 w 73"/>
              <a:gd name="T9" fmla="*/ 252809 h 80"/>
              <a:gd name="T10" fmla="*/ 86986 w 73"/>
              <a:gd name="T11" fmla="*/ 7223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"/>
              <a:gd name="T19" fmla="*/ 0 h 80"/>
              <a:gd name="T20" fmla="*/ 73 w 73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" h="80">
                <a:moveTo>
                  <a:pt x="10" y="1"/>
                </a:moveTo>
                <a:cubicBezTo>
                  <a:pt x="16" y="0"/>
                  <a:pt x="36" y="16"/>
                  <a:pt x="46" y="28"/>
                </a:cubicBezTo>
                <a:cubicBezTo>
                  <a:pt x="56" y="40"/>
                  <a:pt x="71" y="66"/>
                  <a:pt x="72" y="73"/>
                </a:cubicBezTo>
                <a:cubicBezTo>
                  <a:pt x="73" y="80"/>
                  <a:pt x="63" y="74"/>
                  <a:pt x="52" y="68"/>
                </a:cubicBezTo>
                <a:cubicBezTo>
                  <a:pt x="41" y="62"/>
                  <a:pt x="14" y="46"/>
                  <a:pt x="7" y="35"/>
                </a:cubicBezTo>
                <a:cubicBezTo>
                  <a:pt x="0" y="24"/>
                  <a:pt x="2" y="1"/>
                  <a:pt x="10" y="1"/>
                </a:cubicBezTo>
                <a:close/>
              </a:path>
            </a:pathLst>
          </a:custGeom>
          <a:solidFill>
            <a:srgbClr val="33CCFF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6156" name="Freeform 20"/>
          <p:cNvSpPr>
            <a:spLocks/>
          </p:cNvSpPr>
          <p:nvPr/>
        </p:nvSpPr>
        <p:spPr bwMode="auto">
          <a:xfrm rot="1337206" flipH="1">
            <a:off x="4171004" y="11016299"/>
            <a:ext cx="2602317" cy="1518920"/>
          </a:xfrm>
          <a:custGeom>
            <a:avLst/>
            <a:gdLst>
              <a:gd name="T0" fmla="*/ 93075 w 73"/>
              <a:gd name="T1" fmla="*/ 7303 h 80"/>
              <a:gd name="T2" fmla="*/ 428147 w 73"/>
              <a:gd name="T3" fmla="*/ 204470 h 80"/>
              <a:gd name="T4" fmla="*/ 670142 w 73"/>
              <a:gd name="T5" fmla="*/ 533083 h 80"/>
              <a:gd name="T6" fmla="*/ 483992 w 73"/>
              <a:gd name="T7" fmla="*/ 496570 h 80"/>
              <a:gd name="T8" fmla="*/ 65153 w 73"/>
              <a:gd name="T9" fmla="*/ 255588 h 80"/>
              <a:gd name="T10" fmla="*/ 93075 w 73"/>
              <a:gd name="T11" fmla="*/ 7303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"/>
              <a:gd name="T19" fmla="*/ 0 h 80"/>
              <a:gd name="T20" fmla="*/ 73 w 73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" h="80">
                <a:moveTo>
                  <a:pt x="10" y="1"/>
                </a:moveTo>
                <a:cubicBezTo>
                  <a:pt x="16" y="0"/>
                  <a:pt x="36" y="16"/>
                  <a:pt x="46" y="28"/>
                </a:cubicBezTo>
                <a:cubicBezTo>
                  <a:pt x="56" y="40"/>
                  <a:pt x="71" y="66"/>
                  <a:pt x="72" y="73"/>
                </a:cubicBezTo>
                <a:cubicBezTo>
                  <a:pt x="73" y="80"/>
                  <a:pt x="63" y="74"/>
                  <a:pt x="52" y="68"/>
                </a:cubicBezTo>
                <a:cubicBezTo>
                  <a:pt x="41" y="62"/>
                  <a:pt x="14" y="46"/>
                  <a:pt x="7" y="35"/>
                </a:cubicBezTo>
                <a:cubicBezTo>
                  <a:pt x="0" y="24"/>
                  <a:pt x="2" y="1"/>
                  <a:pt x="10" y="1"/>
                </a:cubicBezTo>
                <a:close/>
              </a:path>
            </a:pathLst>
          </a:custGeom>
          <a:solidFill>
            <a:srgbClr val="33CCFF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 rot="-72794">
            <a:off x="12839419" y="1768022"/>
            <a:ext cx="6874450" cy="996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02008" tIns="151004" rIns="302008" bIns="151004">
            <a:spAutoFit/>
          </a:bodyPr>
          <a:lstStyle/>
          <a:p>
            <a:pPr algn="ctr">
              <a:defRPr/>
            </a:pPr>
            <a:r>
              <a:rPr lang="ru-RU" sz="6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charset="0"/>
              </a:rPr>
              <a:t>А</a:t>
            </a: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 rot="-72794">
            <a:off x="3365258" y="1642133"/>
            <a:ext cx="6658044" cy="996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02008" tIns="151004" rIns="302008" bIns="151004">
            <a:spAutoFit/>
          </a:bodyPr>
          <a:lstStyle/>
          <a:p>
            <a:pPr algn="ctr">
              <a:defRPr/>
            </a:pPr>
            <a:r>
              <a:rPr lang="ru-RU" sz="6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charset="0"/>
              </a:rPr>
              <a:t>Д</a:t>
            </a:r>
          </a:p>
        </p:txBody>
      </p:sp>
      <p:sp>
        <p:nvSpPr>
          <p:cNvPr id="6159" name="Freeform 23"/>
          <p:cNvSpPr>
            <a:spLocks/>
          </p:cNvSpPr>
          <p:nvPr/>
        </p:nvSpPr>
        <p:spPr bwMode="auto">
          <a:xfrm>
            <a:off x="11801634" y="5976621"/>
            <a:ext cx="2711760" cy="1741805"/>
          </a:xfrm>
          <a:custGeom>
            <a:avLst/>
            <a:gdLst>
              <a:gd name="T0" fmla="*/ 708025 w 446"/>
              <a:gd name="T1" fmla="*/ 0 h 422"/>
              <a:gd name="T2" fmla="*/ 379412 w 446"/>
              <a:gd name="T3" fmla="*/ 258763 h 422"/>
              <a:gd name="T4" fmla="*/ 0 w 446"/>
              <a:gd name="T5" fmla="*/ 669925 h 422"/>
              <a:gd name="T6" fmla="*/ 0 60000 65536"/>
              <a:gd name="T7" fmla="*/ 0 60000 65536"/>
              <a:gd name="T8" fmla="*/ 0 60000 65536"/>
              <a:gd name="T9" fmla="*/ 0 w 446"/>
              <a:gd name="T10" fmla="*/ 0 h 422"/>
              <a:gd name="T11" fmla="*/ 446 w 446"/>
              <a:gd name="T12" fmla="*/ 422 h 4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6" h="422">
                <a:moveTo>
                  <a:pt x="446" y="0"/>
                </a:moveTo>
                <a:cubicBezTo>
                  <a:pt x="410" y="27"/>
                  <a:pt x="313" y="93"/>
                  <a:pt x="239" y="163"/>
                </a:cubicBezTo>
                <a:cubicBezTo>
                  <a:pt x="165" y="233"/>
                  <a:pt x="50" y="369"/>
                  <a:pt x="0" y="422"/>
                </a:cubicBezTo>
              </a:path>
            </a:pathLst>
          </a:custGeom>
          <a:noFill/>
          <a:ln w="28575" cmpd="sng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6160" name="Freeform 24"/>
          <p:cNvSpPr>
            <a:spLocks/>
          </p:cNvSpPr>
          <p:nvPr/>
        </p:nvSpPr>
        <p:spPr bwMode="auto">
          <a:xfrm rot="16208682" flipH="1">
            <a:off x="10680159" y="7484366"/>
            <a:ext cx="1093789" cy="1149156"/>
          </a:xfrm>
          <a:custGeom>
            <a:avLst/>
            <a:gdLst>
              <a:gd name="T0" fmla="*/ 57628 w 73"/>
              <a:gd name="T1" fmla="*/ 3750 h 80"/>
              <a:gd name="T2" fmla="*/ 265091 w 73"/>
              <a:gd name="T3" fmla="*/ 105013 h 80"/>
              <a:gd name="T4" fmla="*/ 414925 w 73"/>
              <a:gd name="T5" fmla="*/ 273785 h 80"/>
              <a:gd name="T6" fmla="*/ 299668 w 73"/>
              <a:gd name="T7" fmla="*/ 255032 h 80"/>
              <a:gd name="T8" fmla="*/ 40340 w 73"/>
              <a:gd name="T9" fmla="*/ 131267 h 80"/>
              <a:gd name="T10" fmla="*/ 57628 w 73"/>
              <a:gd name="T11" fmla="*/ 375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"/>
              <a:gd name="T19" fmla="*/ 0 h 80"/>
              <a:gd name="T20" fmla="*/ 73 w 73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" h="80">
                <a:moveTo>
                  <a:pt x="10" y="1"/>
                </a:moveTo>
                <a:cubicBezTo>
                  <a:pt x="16" y="0"/>
                  <a:pt x="36" y="16"/>
                  <a:pt x="46" y="28"/>
                </a:cubicBezTo>
                <a:cubicBezTo>
                  <a:pt x="56" y="40"/>
                  <a:pt x="71" y="66"/>
                  <a:pt x="72" y="73"/>
                </a:cubicBezTo>
                <a:cubicBezTo>
                  <a:pt x="73" y="80"/>
                  <a:pt x="63" y="74"/>
                  <a:pt x="52" y="68"/>
                </a:cubicBezTo>
                <a:cubicBezTo>
                  <a:pt x="41" y="62"/>
                  <a:pt x="14" y="46"/>
                  <a:pt x="7" y="35"/>
                </a:cubicBezTo>
                <a:cubicBezTo>
                  <a:pt x="0" y="24"/>
                  <a:pt x="2" y="1"/>
                  <a:pt x="10" y="1"/>
                </a:cubicBezTo>
                <a:close/>
              </a:path>
            </a:pathLst>
          </a:custGeom>
          <a:solidFill>
            <a:srgbClr val="00FFFF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6161" name="Freeform 25"/>
          <p:cNvSpPr>
            <a:spLocks/>
          </p:cNvSpPr>
          <p:nvPr/>
        </p:nvSpPr>
        <p:spPr bwMode="auto">
          <a:xfrm>
            <a:off x="9357399" y="5786755"/>
            <a:ext cx="1720689" cy="1737679"/>
          </a:xfrm>
          <a:custGeom>
            <a:avLst/>
            <a:gdLst>
              <a:gd name="T0" fmla="*/ 0 w 283"/>
              <a:gd name="T1" fmla="*/ 0 h 421"/>
              <a:gd name="T2" fmla="*/ 258762 w 283"/>
              <a:gd name="T3" fmla="*/ 257175 h 421"/>
              <a:gd name="T4" fmla="*/ 449262 w 283"/>
              <a:gd name="T5" fmla="*/ 668338 h 421"/>
              <a:gd name="T6" fmla="*/ 0 60000 65536"/>
              <a:gd name="T7" fmla="*/ 0 60000 65536"/>
              <a:gd name="T8" fmla="*/ 0 60000 65536"/>
              <a:gd name="T9" fmla="*/ 0 w 283"/>
              <a:gd name="T10" fmla="*/ 0 h 421"/>
              <a:gd name="T11" fmla="*/ 283 w 283"/>
              <a:gd name="T12" fmla="*/ 421 h 4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" h="421">
                <a:moveTo>
                  <a:pt x="0" y="0"/>
                </a:moveTo>
                <a:cubicBezTo>
                  <a:pt x="28" y="27"/>
                  <a:pt x="116" y="92"/>
                  <a:pt x="163" y="162"/>
                </a:cubicBezTo>
                <a:cubicBezTo>
                  <a:pt x="210" y="232"/>
                  <a:pt x="258" y="368"/>
                  <a:pt x="283" y="421"/>
                </a:cubicBezTo>
              </a:path>
            </a:pathLst>
          </a:custGeom>
          <a:noFill/>
          <a:ln w="28575" cmpd="sng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6162" name="Freeform 26"/>
          <p:cNvSpPr>
            <a:spLocks/>
          </p:cNvSpPr>
          <p:nvPr/>
        </p:nvSpPr>
        <p:spPr bwMode="auto">
          <a:xfrm>
            <a:off x="2207109" y="5757864"/>
            <a:ext cx="2121981" cy="1960561"/>
          </a:xfrm>
          <a:custGeom>
            <a:avLst/>
            <a:gdLst>
              <a:gd name="T0" fmla="*/ 554037 w 349"/>
              <a:gd name="T1" fmla="*/ 0 h 475"/>
              <a:gd name="T2" fmla="*/ 12700 w 349"/>
              <a:gd name="T3" fmla="*/ 312737 h 475"/>
              <a:gd name="T4" fmla="*/ 481012 w 349"/>
              <a:gd name="T5" fmla="*/ 754062 h 475"/>
              <a:gd name="T6" fmla="*/ 0 60000 65536"/>
              <a:gd name="T7" fmla="*/ 0 60000 65536"/>
              <a:gd name="T8" fmla="*/ 0 60000 65536"/>
              <a:gd name="T9" fmla="*/ 0 w 349"/>
              <a:gd name="T10" fmla="*/ 0 h 475"/>
              <a:gd name="T11" fmla="*/ 349 w 349"/>
              <a:gd name="T12" fmla="*/ 475 h 4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9" h="475">
                <a:moveTo>
                  <a:pt x="349" y="0"/>
                </a:moveTo>
                <a:cubicBezTo>
                  <a:pt x="290" y="33"/>
                  <a:pt x="16" y="118"/>
                  <a:pt x="8" y="197"/>
                </a:cubicBezTo>
                <a:cubicBezTo>
                  <a:pt x="0" y="276"/>
                  <a:pt x="242" y="417"/>
                  <a:pt x="303" y="475"/>
                </a:cubicBezTo>
              </a:path>
            </a:pathLst>
          </a:custGeom>
          <a:noFill/>
          <a:ln w="28575" cmpd="sng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6163" name="Freeform 27"/>
          <p:cNvSpPr>
            <a:spLocks/>
          </p:cNvSpPr>
          <p:nvPr/>
        </p:nvSpPr>
        <p:spPr bwMode="auto">
          <a:xfrm rot="379961" flipH="1">
            <a:off x="3161695" y="7549199"/>
            <a:ext cx="1374121" cy="908050"/>
          </a:xfrm>
          <a:custGeom>
            <a:avLst/>
            <a:gdLst>
              <a:gd name="T0" fmla="*/ 49147 w 73"/>
              <a:gd name="T1" fmla="*/ 4366 h 80"/>
              <a:gd name="T2" fmla="*/ 226077 w 73"/>
              <a:gd name="T3" fmla="*/ 122237 h 80"/>
              <a:gd name="T4" fmla="*/ 353860 w 73"/>
              <a:gd name="T5" fmla="*/ 318691 h 80"/>
              <a:gd name="T6" fmla="*/ 255566 w 73"/>
              <a:gd name="T7" fmla="*/ 296863 h 80"/>
              <a:gd name="T8" fmla="*/ 34403 w 73"/>
              <a:gd name="T9" fmla="*/ 152797 h 80"/>
              <a:gd name="T10" fmla="*/ 49147 w 73"/>
              <a:gd name="T11" fmla="*/ 4366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"/>
              <a:gd name="T19" fmla="*/ 0 h 80"/>
              <a:gd name="T20" fmla="*/ 73 w 73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" h="80">
                <a:moveTo>
                  <a:pt x="10" y="1"/>
                </a:moveTo>
                <a:cubicBezTo>
                  <a:pt x="16" y="0"/>
                  <a:pt x="36" y="16"/>
                  <a:pt x="46" y="28"/>
                </a:cubicBezTo>
                <a:cubicBezTo>
                  <a:pt x="56" y="40"/>
                  <a:pt x="71" y="66"/>
                  <a:pt x="72" y="73"/>
                </a:cubicBezTo>
                <a:cubicBezTo>
                  <a:pt x="73" y="80"/>
                  <a:pt x="63" y="74"/>
                  <a:pt x="52" y="68"/>
                </a:cubicBezTo>
                <a:cubicBezTo>
                  <a:pt x="41" y="62"/>
                  <a:pt x="14" y="46"/>
                  <a:pt x="7" y="35"/>
                </a:cubicBezTo>
                <a:cubicBezTo>
                  <a:pt x="0" y="24"/>
                  <a:pt x="2" y="1"/>
                  <a:pt x="10" y="1"/>
                </a:cubicBezTo>
                <a:close/>
              </a:path>
            </a:pathLst>
          </a:custGeom>
          <a:solidFill>
            <a:srgbClr val="00FFFF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6164" name="Freeform 28"/>
          <p:cNvSpPr>
            <a:spLocks/>
          </p:cNvSpPr>
          <p:nvPr/>
        </p:nvSpPr>
        <p:spPr bwMode="auto">
          <a:xfrm rot="4603754">
            <a:off x="10984168" y="7434836"/>
            <a:ext cx="1093789" cy="1149156"/>
          </a:xfrm>
          <a:custGeom>
            <a:avLst/>
            <a:gdLst>
              <a:gd name="T0" fmla="*/ 57628 w 73"/>
              <a:gd name="T1" fmla="*/ 3750 h 80"/>
              <a:gd name="T2" fmla="*/ 265091 w 73"/>
              <a:gd name="T3" fmla="*/ 105013 h 80"/>
              <a:gd name="T4" fmla="*/ 414925 w 73"/>
              <a:gd name="T5" fmla="*/ 273785 h 80"/>
              <a:gd name="T6" fmla="*/ 299668 w 73"/>
              <a:gd name="T7" fmla="*/ 255032 h 80"/>
              <a:gd name="T8" fmla="*/ 40340 w 73"/>
              <a:gd name="T9" fmla="*/ 131267 h 80"/>
              <a:gd name="T10" fmla="*/ 57628 w 73"/>
              <a:gd name="T11" fmla="*/ 375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"/>
              <a:gd name="T19" fmla="*/ 0 h 80"/>
              <a:gd name="T20" fmla="*/ 73 w 73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" h="80">
                <a:moveTo>
                  <a:pt x="10" y="1"/>
                </a:moveTo>
                <a:cubicBezTo>
                  <a:pt x="16" y="0"/>
                  <a:pt x="36" y="16"/>
                  <a:pt x="46" y="28"/>
                </a:cubicBezTo>
                <a:cubicBezTo>
                  <a:pt x="56" y="40"/>
                  <a:pt x="71" y="66"/>
                  <a:pt x="72" y="73"/>
                </a:cubicBezTo>
                <a:cubicBezTo>
                  <a:pt x="73" y="80"/>
                  <a:pt x="63" y="74"/>
                  <a:pt x="52" y="68"/>
                </a:cubicBezTo>
                <a:cubicBezTo>
                  <a:pt x="41" y="62"/>
                  <a:pt x="14" y="46"/>
                  <a:pt x="7" y="35"/>
                </a:cubicBezTo>
                <a:cubicBezTo>
                  <a:pt x="0" y="24"/>
                  <a:pt x="2" y="1"/>
                  <a:pt x="10" y="1"/>
                </a:cubicBezTo>
                <a:close/>
              </a:path>
            </a:pathLst>
          </a:custGeom>
          <a:solidFill>
            <a:srgbClr val="00FFFF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6165" name="Freeform 29"/>
          <p:cNvSpPr>
            <a:spLocks/>
          </p:cNvSpPr>
          <p:nvPr/>
        </p:nvSpPr>
        <p:spPr bwMode="auto">
          <a:xfrm>
            <a:off x="13917536" y="8853490"/>
            <a:ext cx="1763252" cy="2662236"/>
          </a:xfrm>
          <a:custGeom>
            <a:avLst/>
            <a:gdLst>
              <a:gd name="T0" fmla="*/ 23812 w 290"/>
              <a:gd name="T1" fmla="*/ 0 h 645"/>
              <a:gd name="T2" fmla="*/ 0 w 290"/>
              <a:gd name="T3" fmla="*/ 517525 h 645"/>
              <a:gd name="T4" fmla="*/ 460375 w 290"/>
              <a:gd name="T5" fmla="*/ 1023937 h 645"/>
              <a:gd name="T6" fmla="*/ 0 60000 65536"/>
              <a:gd name="T7" fmla="*/ 0 60000 65536"/>
              <a:gd name="T8" fmla="*/ 0 60000 65536"/>
              <a:gd name="T9" fmla="*/ 0 w 290"/>
              <a:gd name="T10" fmla="*/ 0 h 645"/>
              <a:gd name="T11" fmla="*/ 290 w 290"/>
              <a:gd name="T12" fmla="*/ 645 h 6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" h="645">
                <a:moveTo>
                  <a:pt x="15" y="0"/>
                </a:moveTo>
                <a:lnTo>
                  <a:pt x="0" y="326"/>
                </a:lnTo>
                <a:lnTo>
                  <a:pt x="290" y="645"/>
                </a:lnTo>
              </a:path>
            </a:pathLst>
          </a:custGeom>
          <a:noFill/>
          <a:ln w="28575" cmpd="sng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6166" name="Freeform 30"/>
          <p:cNvSpPr>
            <a:spLocks/>
          </p:cNvSpPr>
          <p:nvPr/>
        </p:nvSpPr>
        <p:spPr bwMode="auto">
          <a:xfrm rot="-1823154">
            <a:off x="17614286" y="11078210"/>
            <a:ext cx="2438150" cy="1502410"/>
          </a:xfrm>
          <a:custGeom>
            <a:avLst/>
            <a:gdLst>
              <a:gd name="T0" fmla="*/ 87204 w 73"/>
              <a:gd name="T1" fmla="*/ 7223 h 80"/>
              <a:gd name="T2" fmla="*/ 401137 w 73"/>
              <a:gd name="T3" fmla="*/ 202247 h 80"/>
              <a:gd name="T4" fmla="*/ 627867 w 73"/>
              <a:gd name="T5" fmla="*/ 527288 h 80"/>
              <a:gd name="T6" fmla="*/ 453459 w 73"/>
              <a:gd name="T7" fmla="*/ 491173 h 80"/>
              <a:gd name="T8" fmla="*/ 61043 w 73"/>
              <a:gd name="T9" fmla="*/ 252809 h 80"/>
              <a:gd name="T10" fmla="*/ 87204 w 73"/>
              <a:gd name="T11" fmla="*/ 7223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"/>
              <a:gd name="T19" fmla="*/ 0 h 80"/>
              <a:gd name="T20" fmla="*/ 73 w 73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" h="80">
                <a:moveTo>
                  <a:pt x="10" y="1"/>
                </a:moveTo>
                <a:cubicBezTo>
                  <a:pt x="16" y="0"/>
                  <a:pt x="36" y="16"/>
                  <a:pt x="46" y="28"/>
                </a:cubicBezTo>
                <a:cubicBezTo>
                  <a:pt x="56" y="40"/>
                  <a:pt x="71" y="66"/>
                  <a:pt x="72" y="73"/>
                </a:cubicBezTo>
                <a:cubicBezTo>
                  <a:pt x="73" y="80"/>
                  <a:pt x="63" y="74"/>
                  <a:pt x="52" y="68"/>
                </a:cubicBezTo>
                <a:cubicBezTo>
                  <a:pt x="41" y="62"/>
                  <a:pt x="14" y="46"/>
                  <a:pt x="7" y="35"/>
                </a:cubicBezTo>
                <a:cubicBezTo>
                  <a:pt x="0" y="24"/>
                  <a:pt x="2" y="1"/>
                  <a:pt x="10" y="1"/>
                </a:cubicBezTo>
                <a:close/>
              </a:path>
            </a:pathLst>
          </a:custGeom>
          <a:solidFill>
            <a:srgbClr val="33CCFF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6167" name="Freeform 31"/>
          <p:cNvSpPr>
            <a:spLocks/>
          </p:cNvSpPr>
          <p:nvPr/>
        </p:nvSpPr>
        <p:spPr bwMode="auto">
          <a:xfrm rot="1337206" flipH="1">
            <a:off x="13680406" y="11164889"/>
            <a:ext cx="2602317" cy="1514791"/>
          </a:xfrm>
          <a:custGeom>
            <a:avLst/>
            <a:gdLst>
              <a:gd name="T0" fmla="*/ 93075 w 73"/>
              <a:gd name="T1" fmla="*/ 7283 h 80"/>
              <a:gd name="T2" fmla="*/ 428147 w 73"/>
              <a:gd name="T3" fmla="*/ 203914 h 80"/>
              <a:gd name="T4" fmla="*/ 670142 w 73"/>
              <a:gd name="T5" fmla="*/ 531633 h 80"/>
              <a:gd name="T6" fmla="*/ 483992 w 73"/>
              <a:gd name="T7" fmla="*/ 495220 h 80"/>
              <a:gd name="T8" fmla="*/ 65153 w 73"/>
              <a:gd name="T9" fmla="*/ 254893 h 80"/>
              <a:gd name="T10" fmla="*/ 93075 w 73"/>
              <a:gd name="T11" fmla="*/ 7283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"/>
              <a:gd name="T19" fmla="*/ 0 h 80"/>
              <a:gd name="T20" fmla="*/ 73 w 73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" h="80">
                <a:moveTo>
                  <a:pt x="10" y="1"/>
                </a:moveTo>
                <a:cubicBezTo>
                  <a:pt x="16" y="0"/>
                  <a:pt x="36" y="16"/>
                  <a:pt x="46" y="28"/>
                </a:cubicBezTo>
                <a:cubicBezTo>
                  <a:pt x="56" y="40"/>
                  <a:pt x="71" y="66"/>
                  <a:pt x="72" y="73"/>
                </a:cubicBezTo>
                <a:cubicBezTo>
                  <a:pt x="73" y="80"/>
                  <a:pt x="63" y="74"/>
                  <a:pt x="52" y="68"/>
                </a:cubicBezTo>
                <a:cubicBezTo>
                  <a:pt x="41" y="62"/>
                  <a:pt x="14" y="46"/>
                  <a:pt x="7" y="35"/>
                </a:cubicBezTo>
                <a:cubicBezTo>
                  <a:pt x="0" y="24"/>
                  <a:pt x="2" y="1"/>
                  <a:pt x="10" y="1"/>
                </a:cubicBezTo>
                <a:close/>
              </a:path>
            </a:pathLst>
          </a:custGeom>
          <a:solidFill>
            <a:srgbClr val="33CCFF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6168" name="Freeform 32"/>
          <p:cNvSpPr>
            <a:spLocks/>
          </p:cNvSpPr>
          <p:nvPr/>
        </p:nvSpPr>
        <p:spPr bwMode="auto">
          <a:xfrm>
            <a:off x="17881812" y="3450591"/>
            <a:ext cx="1672048" cy="2369185"/>
          </a:xfrm>
          <a:custGeom>
            <a:avLst/>
            <a:gdLst>
              <a:gd name="T0" fmla="*/ 0 w 275"/>
              <a:gd name="T1" fmla="*/ 911225 h 574"/>
              <a:gd name="T2" fmla="*/ 309562 w 275"/>
              <a:gd name="T3" fmla="*/ 709612 h 574"/>
              <a:gd name="T4" fmla="*/ 436562 w 275"/>
              <a:gd name="T5" fmla="*/ 0 h 574"/>
              <a:gd name="T6" fmla="*/ 0 60000 65536"/>
              <a:gd name="T7" fmla="*/ 0 60000 65536"/>
              <a:gd name="T8" fmla="*/ 0 60000 65536"/>
              <a:gd name="T9" fmla="*/ 0 w 275"/>
              <a:gd name="T10" fmla="*/ 0 h 574"/>
              <a:gd name="T11" fmla="*/ 275 w 275"/>
              <a:gd name="T12" fmla="*/ 574 h 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5" h="574">
                <a:moveTo>
                  <a:pt x="0" y="574"/>
                </a:moveTo>
                <a:cubicBezTo>
                  <a:pt x="34" y="553"/>
                  <a:pt x="149" y="543"/>
                  <a:pt x="195" y="447"/>
                </a:cubicBezTo>
                <a:cubicBezTo>
                  <a:pt x="241" y="351"/>
                  <a:pt x="258" y="94"/>
                  <a:pt x="275" y="0"/>
                </a:cubicBezTo>
              </a:path>
            </a:pathLst>
          </a:custGeom>
          <a:noFill/>
          <a:ln w="28575" cmpd="sng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 rot="-1559783">
            <a:off x="17997334" y="2641600"/>
            <a:ext cx="2772562" cy="1485900"/>
            <a:chOff x="2952" y="624"/>
            <a:chExt cx="456" cy="360"/>
          </a:xfrm>
        </p:grpSpPr>
        <p:sp>
          <p:nvSpPr>
            <p:cNvPr id="6187" name="Freeform 34"/>
            <p:cNvSpPr>
              <a:spLocks/>
            </p:cNvSpPr>
            <p:nvPr/>
          </p:nvSpPr>
          <p:spPr bwMode="auto">
            <a:xfrm rot="601468" flipV="1">
              <a:off x="3181" y="624"/>
              <a:ext cx="227" cy="220"/>
            </a:xfrm>
            <a:custGeom>
              <a:avLst/>
              <a:gdLst>
                <a:gd name="T0" fmla="*/ 31 w 73"/>
                <a:gd name="T1" fmla="*/ 3 h 80"/>
                <a:gd name="T2" fmla="*/ 143 w 73"/>
                <a:gd name="T3" fmla="*/ 77 h 80"/>
                <a:gd name="T4" fmla="*/ 224 w 73"/>
                <a:gd name="T5" fmla="*/ 201 h 80"/>
                <a:gd name="T6" fmla="*/ 162 w 73"/>
                <a:gd name="T7" fmla="*/ 187 h 80"/>
                <a:gd name="T8" fmla="*/ 22 w 73"/>
                <a:gd name="T9" fmla="*/ 96 h 80"/>
                <a:gd name="T10" fmla="*/ 31 w 73"/>
                <a:gd name="T11" fmla="*/ 3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80"/>
                <a:gd name="T20" fmla="*/ 73 w 73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80">
                  <a:moveTo>
                    <a:pt x="10" y="1"/>
                  </a:moveTo>
                  <a:cubicBezTo>
                    <a:pt x="16" y="0"/>
                    <a:pt x="36" y="16"/>
                    <a:pt x="46" y="28"/>
                  </a:cubicBezTo>
                  <a:cubicBezTo>
                    <a:pt x="56" y="40"/>
                    <a:pt x="71" y="66"/>
                    <a:pt x="72" y="73"/>
                  </a:cubicBezTo>
                  <a:cubicBezTo>
                    <a:pt x="73" y="80"/>
                    <a:pt x="63" y="74"/>
                    <a:pt x="52" y="68"/>
                  </a:cubicBezTo>
                  <a:cubicBezTo>
                    <a:pt x="41" y="62"/>
                    <a:pt x="14" y="46"/>
                    <a:pt x="7" y="35"/>
                  </a:cubicBezTo>
                  <a:cubicBezTo>
                    <a:pt x="0" y="24"/>
                    <a:pt x="2" y="1"/>
                    <a:pt x="10" y="1"/>
                  </a:cubicBezTo>
                  <a:close/>
                </a:path>
              </a:pathLst>
            </a:custGeom>
            <a:solidFill>
              <a:srgbClr val="00FF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  <p:sp>
          <p:nvSpPr>
            <p:cNvPr id="6188" name="Freeform 35"/>
            <p:cNvSpPr>
              <a:spLocks/>
            </p:cNvSpPr>
            <p:nvPr/>
          </p:nvSpPr>
          <p:spPr bwMode="auto">
            <a:xfrm rot="601468" flipH="1">
              <a:off x="2952" y="764"/>
              <a:ext cx="227" cy="220"/>
            </a:xfrm>
            <a:custGeom>
              <a:avLst/>
              <a:gdLst>
                <a:gd name="T0" fmla="*/ 31 w 73"/>
                <a:gd name="T1" fmla="*/ 3 h 80"/>
                <a:gd name="T2" fmla="*/ 143 w 73"/>
                <a:gd name="T3" fmla="*/ 77 h 80"/>
                <a:gd name="T4" fmla="*/ 224 w 73"/>
                <a:gd name="T5" fmla="*/ 201 h 80"/>
                <a:gd name="T6" fmla="*/ 162 w 73"/>
                <a:gd name="T7" fmla="*/ 187 h 80"/>
                <a:gd name="T8" fmla="*/ 22 w 73"/>
                <a:gd name="T9" fmla="*/ 96 h 80"/>
                <a:gd name="T10" fmla="*/ 31 w 73"/>
                <a:gd name="T11" fmla="*/ 3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80"/>
                <a:gd name="T20" fmla="*/ 73 w 73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80">
                  <a:moveTo>
                    <a:pt x="10" y="1"/>
                  </a:moveTo>
                  <a:cubicBezTo>
                    <a:pt x="16" y="0"/>
                    <a:pt x="36" y="16"/>
                    <a:pt x="46" y="28"/>
                  </a:cubicBezTo>
                  <a:cubicBezTo>
                    <a:pt x="56" y="40"/>
                    <a:pt x="71" y="66"/>
                    <a:pt x="72" y="73"/>
                  </a:cubicBezTo>
                  <a:cubicBezTo>
                    <a:pt x="73" y="80"/>
                    <a:pt x="63" y="74"/>
                    <a:pt x="52" y="68"/>
                  </a:cubicBezTo>
                  <a:cubicBezTo>
                    <a:pt x="41" y="62"/>
                    <a:pt x="14" y="46"/>
                    <a:pt x="7" y="35"/>
                  </a:cubicBezTo>
                  <a:cubicBezTo>
                    <a:pt x="0" y="24"/>
                    <a:pt x="2" y="1"/>
                    <a:pt x="10" y="1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6170" name="Group 36"/>
          <p:cNvGrpSpPr>
            <a:grpSpLocks/>
          </p:cNvGrpSpPr>
          <p:nvPr/>
        </p:nvGrpSpPr>
        <p:grpSpPr bwMode="auto">
          <a:xfrm rot="-540173">
            <a:off x="16343524" y="5283200"/>
            <a:ext cx="1343722" cy="363220"/>
            <a:chOff x="4243" y="3560"/>
            <a:chExt cx="701" cy="245"/>
          </a:xfrm>
        </p:grpSpPr>
        <p:sp>
          <p:nvSpPr>
            <p:cNvPr id="6184" name="Freeform 37"/>
            <p:cNvSpPr>
              <a:spLocks/>
            </p:cNvSpPr>
            <p:nvPr/>
          </p:nvSpPr>
          <p:spPr bwMode="auto">
            <a:xfrm>
              <a:off x="4243" y="3584"/>
              <a:ext cx="701" cy="221"/>
            </a:xfrm>
            <a:custGeom>
              <a:avLst/>
              <a:gdLst>
                <a:gd name="T0" fmla="*/ 115 w 701"/>
                <a:gd name="T1" fmla="*/ 84 h 221"/>
                <a:gd name="T2" fmla="*/ 269 w 701"/>
                <a:gd name="T3" fmla="*/ 16 h 221"/>
                <a:gd name="T4" fmla="*/ 448 w 701"/>
                <a:gd name="T5" fmla="*/ 8 h 221"/>
                <a:gd name="T6" fmla="*/ 557 w 701"/>
                <a:gd name="T7" fmla="*/ 64 h 221"/>
                <a:gd name="T8" fmla="*/ 653 w 701"/>
                <a:gd name="T9" fmla="*/ 64 h 221"/>
                <a:gd name="T10" fmla="*/ 701 w 701"/>
                <a:gd name="T11" fmla="*/ 16 h 221"/>
                <a:gd name="T12" fmla="*/ 653 w 701"/>
                <a:gd name="T13" fmla="*/ 64 h 221"/>
                <a:gd name="T14" fmla="*/ 509 w 701"/>
                <a:gd name="T15" fmla="*/ 160 h 221"/>
                <a:gd name="T16" fmla="*/ 312 w 701"/>
                <a:gd name="T17" fmla="*/ 213 h 221"/>
                <a:gd name="T18" fmla="*/ 125 w 701"/>
                <a:gd name="T19" fmla="*/ 208 h 221"/>
                <a:gd name="T20" fmla="*/ 16 w 701"/>
                <a:gd name="T21" fmla="*/ 160 h 221"/>
                <a:gd name="T22" fmla="*/ 29 w 701"/>
                <a:gd name="T23" fmla="*/ 160 h 221"/>
                <a:gd name="T24" fmla="*/ 115 w 701"/>
                <a:gd name="T25" fmla="*/ 84 h 2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221"/>
                <a:gd name="T41" fmla="*/ 701 w 701"/>
                <a:gd name="T42" fmla="*/ 221 h 2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221">
                  <a:moveTo>
                    <a:pt x="115" y="84"/>
                  </a:moveTo>
                  <a:cubicBezTo>
                    <a:pt x="155" y="60"/>
                    <a:pt x="214" y="29"/>
                    <a:pt x="269" y="16"/>
                  </a:cubicBezTo>
                  <a:cubicBezTo>
                    <a:pt x="324" y="3"/>
                    <a:pt x="400" y="0"/>
                    <a:pt x="448" y="8"/>
                  </a:cubicBezTo>
                  <a:cubicBezTo>
                    <a:pt x="496" y="16"/>
                    <a:pt x="523" y="55"/>
                    <a:pt x="557" y="64"/>
                  </a:cubicBezTo>
                  <a:cubicBezTo>
                    <a:pt x="591" y="73"/>
                    <a:pt x="629" y="72"/>
                    <a:pt x="653" y="64"/>
                  </a:cubicBezTo>
                  <a:cubicBezTo>
                    <a:pt x="677" y="56"/>
                    <a:pt x="701" y="16"/>
                    <a:pt x="701" y="16"/>
                  </a:cubicBezTo>
                  <a:cubicBezTo>
                    <a:pt x="701" y="16"/>
                    <a:pt x="685" y="40"/>
                    <a:pt x="653" y="64"/>
                  </a:cubicBezTo>
                  <a:cubicBezTo>
                    <a:pt x="621" y="88"/>
                    <a:pt x="566" y="135"/>
                    <a:pt x="509" y="160"/>
                  </a:cubicBezTo>
                  <a:cubicBezTo>
                    <a:pt x="452" y="185"/>
                    <a:pt x="376" y="205"/>
                    <a:pt x="312" y="213"/>
                  </a:cubicBezTo>
                  <a:cubicBezTo>
                    <a:pt x="248" y="221"/>
                    <a:pt x="174" y="217"/>
                    <a:pt x="125" y="208"/>
                  </a:cubicBezTo>
                  <a:cubicBezTo>
                    <a:pt x="76" y="199"/>
                    <a:pt x="32" y="168"/>
                    <a:pt x="16" y="160"/>
                  </a:cubicBezTo>
                  <a:cubicBezTo>
                    <a:pt x="0" y="152"/>
                    <a:pt x="13" y="173"/>
                    <a:pt x="29" y="160"/>
                  </a:cubicBezTo>
                  <a:cubicBezTo>
                    <a:pt x="45" y="147"/>
                    <a:pt x="75" y="108"/>
                    <a:pt x="115" y="8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  <p:sp>
          <p:nvSpPr>
            <p:cNvPr id="6185" name="Oval 38"/>
            <p:cNvSpPr>
              <a:spLocks noChangeArrowheads="1"/>
            </p:cNvSpPr>
            <p:nvPr/>
          </p:nvSpPr>
          <p:spPr bwMode="auto">
            <a:xfrm>
              <a:off x="4464" y="3600"/>
              <a:ext cx="192" cy="192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6186" name="Freeform 39"/>
            <p:cNvSpPr>
              <a:spLocks/>
            </p:cNvSpPr>
            <p:nvPr/>
          </p:nvSpPr>
          <p:spPr bwMode="auto">
            <a:xfrm>
              <a:off x="4272" y="3560"/>
              <a:ext cx="672" cy="184"/>
            </a:xfrm>
            <a:custGeom>
              <a:avLst/>
              <a:gdLst>
                <a:gd name="T0" fmla="*/ 0 w 672"/>
                <a:gd name="T1" fmla="*/ 184 h 184"/>
                <a:gd name="T2" fmla="*/ 96 w 672"/>
                <a:gd name="T3" fmla="*/ 88 h 184"/>
                <a:gd name="T4" fmla="*/ 192 w 672"/>
                <a:gd name="T5" fmla="*/ 40 h 184"/>
                <a:gd name="T6" fmla="*/ 366 w 672"/>
                <a:gd name="T7" fmla="*/ 2 h 184"/>
                <a:gd name="T8" fmla="*/ 586 w 672"/>
                <a:gd name="T9" fmla="*/ 55 h 184"/>
                <a:gd name="T10" fmla="*/ 672 w 672"/>
                <a:gd name="T11" fmla="*/ 40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2"/>
                <a:gd name="T19" fmla="*/ 0 h 184"/>
                <a:gd name="T20" fmla="*/ 672 w 67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2" h="184">
                  <a:moveTo>
                    <a:pt x="0" y="184"/>
                  </a:moveTo>
                  <a:cubicBezTo>
                    <a:pt x="32" y="148"/>
                    <a:pt x="64" y="112"/>
                    <a:pt x="96" y="88"/>
                  </a:cubicBezTo>
                  <a:cubicBezTo>
                    <a:pt x="128" y="64"/>
                    <a:pt x="147" y="54"/>
                    <a:pt x="192" y="40"/>
                  </a:cubicBezTo>
                  <a:cubicBezTo>
                    <a:pt x="237" y="26"/>
                    <a:pt x="300" y="0"/>
                    <a:pt x="366" y="2"/>
                  </a:cubicBezTo>
                  <a:cubicBezTo>
                    <a:pt x="432" y="4"/>
                    <a:pt x="535" y="49"/>
                    <a:pt x="586" y="55"/>
                  </a:cubicBezTo>
                  <a:cubicBezTo>
                    <a:pt x="637" y="61"/>
                    <a:pt x="654" y="43"/>
                    <a:pt x="672" y="4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6171" name="Group 40"/>
          <p:cNvGrpSpPr>
            <a:grpSpLocks/>
          </p:cNvGrpSpPr>
          <p:nvPr/>
        </p:nvGrpSpPr>
        <p:grpSpPr bwMode="auto">
          <a:xfrm flipH="1">
            <a:off x="14543791" y="5316220"/>
            <a:ext cx="1343722" cy="363220"/>
            <a:chOff x="4243" y="3560"/>
            <a:chExt cx="701" cy="245"/>
          </a:xfrm>
        </p:grpSpPr>
        <p:sp>
          <p:nvSpPr>
            <p:cNvPr id="6181" name="Freeform 41"/>
            <p:cNvSpPr>
              <a:spLocks/>
            </p:cNvSpPr>
            <p:nvPr/>
          </p:nvSpPr>
          <p:spPr bwMode="auto">
            <a:xfrm>
              <a:off x="4243" y="3584"/>
              <a:ext cx="701" cy="221"/>
            </a:xfrm>
            <a:custGeom>
              <a:avLst/>
              <a:gdLst>
                <a:gd name="T0" fmla="*/ 115 w 701"/>
                <a:gd name="T1" fmla="*/ 84 h 221"/>
                <a:gd name="T2" fmla="*/ 269 w 701"/>
                <a:gd name="T3" fmla="*/ 16 h 221"/>
                <a:gd name="T4" fmla="*/ 448 w 701"/>
                <a:gd name="T5" fmla="*/ 8 h 221"/>
                <a:gd name="T6" fmla="*/ 557 w 701"/>
                <a:gd name="T7" fmla="*/ 64 h 221"/>
                <a:gd name="T8" fmla="*/ 653 w 701"/>
                <a:gd name="T9" fmla="*/ 64 h 221"/>
                <a:gd name="T10" fmla="*/ 701 w 701"/>
                <a:gd name="T11" fmla="*/ 16 h 221"/>
                <a:gd name="T12" fmla="*/ 653 w 701"/>
                <a:gd name="T13" fmla="*/ 64 h 221"/>
                <a:gd name="T14" fmla="*/ 509 w 701"/>
                <a:gd name="T15" fmla="*/ 160 h 221"/>
                <a:gd name="T16" fmla="*/ 312 w 701"/>
                <a:gd name="T17" fmla="*/ 213 h 221"/>
                <a:gd name="T18" fmla="*/ 125 w 701"/>
                <a:gd name="T19" fmla="*/ 208 h 221"/>
                <a:gd name="T20" fmla="*/ 16 w 701"/>
                <a:gd name="T21" fmla="*/ 160 h 221"/>
                <a:gd name="T22" fmla="*/ 29 w 701"/>
                <a:gd name="T23" fmla="*/ 160 h 221"/>
                <a:gd name="T24" fmla="*/ 115 w 701"/>
                <a:gd name="T25" fmla="*/ 84 h 2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221"/>
                <a:gd name="T41" fmla="*/ 701 w 701"/>
                <a:gd name="T42" fmla="*/ 221 h 2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221">
                  <a:moveTo>
                    <a:pt x="115" y="84"/>
                  </a:moveTo>
                  <a:cubicBezTo>
                    <a:pt x="155" y="60"/>
                    <a:pt x="214" y="29"/>
                    <a:pt x="269" y="16"/>
                  </a:cubicBezTo>
                  <a:cubicBezTo>
                    <a:pt x="324" y="3"/>
                    <a:pt x="400" y="0"/>
                    <a:pt x="448" y="8"/>
                  </a:cubicBezTo>
                  <a:cubicBezTo>
                    <a:pt x="496" y="16"/>
                    <a:pt x="523" y="55"/>
                    <a:pt x="557" y="64"/>
                  </a:cubicBezTo>
                  <a:cubicBezTo>
                    <a:pt x="591" y="73"/>
                    <a:pt x="629" y="72"/>
                    <a:pt x="653" y="64"/>
                  </a:cubicBezTo>
                  <a:cubicBezTo>
                    <a:pt x="677" y="56"/>
                    <a:pt x="701" y="16"/>
                    <a:pt x="701" y="16"/>
                  </a:cubicBezTo>
                  <a:cubicBezTo>
                    <a:pt x="701" y="16"/>
                    <a:pt x="685" y="40"/>
                    <a:pt x="653" y="64"/>
                  </a:cubicBezTo>
                  <a:cubicBezTo>
                    <a:pt x="621" y="88"/>
                    <a:pt x="566" y="135"/>
                    <a:pt x="509" y="160"/>
                  </a:cubicBezTo>
                  <a:cubicBezTo>
                    <a:pt x="452" y="185"/>
                    <a:pt x="376" y="205"/>
                    <a:pt x="312" y="213"/>
                  </a:cubicBezTo>
                  <a:cubicBezTo>
                    <a:pt x="248" y="221"/>
                    <a:pt x="174" y="217"/>
                    <a:pt x="125" y="208"/>
                  </a:cubicBezTo>
                  <a:cubicBezTo>
                    <a:pt x="76" y="199"/>
                    <a:pt x="32" y="168"/>
                    <a:pt x="16" y="160"/>
                  </a:cubicBezTo>
                  <a:cubicBezTo>
                    <a:pt x="0" y="152"/>
                    <a:pt x="13" y="173"/>
                    <a:pt x="29" y="160"/>
                  </a:cubicBezTo>
                  <a:cubicBezTo>
                    <a:pt x="45" y="147"/>
                    <a:pt x="75" y="108"/>
                    <a:pt x="115" y="8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  <p:sp>
          <p:nvSpPr>
            <p:cNvPr id="6182" name="Oval 42"/>
            <p:cNvSpPr>
              <a:spLocks noChangeArrowheads="1"/>
            </p:cNvSpPr>
            <p:nvPr/>
          </p:nvSpPr>
          <p:spPr bwMode="auto">
            <a:xfrm>
              <a:off x="4464" y="3600"/>
              <a:ext cx="192" cy="192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6183" name="Freeform 43"/>
            <p:cNvSpPr>
              <a:spLocks/>
            </p:cNvSpPr>
            <p:nvPr/>
          </p:nvSpPr>
          <p:spPr bwMode="auto">
            <a:xfrm>
              <a:off x="4272" y="3560"/>
              <a:ext cx="672" cy="184"/>
            </a:xfrm>
            <a:custGeom>
              <a:avLst/>
              <a:gdLst>
                <a:gd name="T0" fmla="*/ 0 w 672"/>
                <a:gd name="T1" fmla="*/ 184 h 184"/>
                <a:gd name="T2" fmla="*/ 96 w 672"/>
                <a:gd name="T3" fmla="*/ 88 h 184"/>
                <a:gd name="T4" fmla="*/ 192 w 672"/>
                <a:gd name="T5" fmla="*/ 40 h 184"/>
                <a:gd name="T6" fmla="*/ 366 w 672"/>
                <a:gd name="T7" fmla="*/ 2 h 184"/>
                <a:gd name="T8" fmla="*/ 586 w 672"/>
                <a:gd name="T9" fmla="*/ 55 h 184"/>
                <a:gd name="T10" fmla="*/ 672 w 672"/>
                <a:gd name="T11" fmla="*/ 40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2"/>
                <a:gd name="T19" fmla="*/ 0 h 184"/>
                <a:gd name="T20" fmla="*/ 672 w 67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2" h="184">
                  <a:moveTo>
                    <a:pt x="0" y="184"/>
                  </a:moveTo>
                  <a:cubicBezTo>
                    <a:pt x="32" y="148"/>
                    <a:pt x="64" y="112"/>
                    <a:pt x="96" y="88"/>
                  </a:cubicBezTo>
                  <a:cubicBezTo>
                    <a:pt x="128" y="64"/>
                    <a:pt x="147" y="54"/>
                    <a:pt x="192" y="40"/>
                  </a:cubicBezTo>
                  <a:cubicBezTo>
                    <a:pt x="237" y="26"/>
                    <a:pt x="300" y="0"/>
                    <a:pt x="366" y="2"/>
                  </a:cubicBezTo>
                  <a:cubicBezTo>
                    <a:pt x="432" y="4"/>
                    <a:pt x="535" y="49"/>
                    <a:pt x="586" y="55"/>
                  </a:cubicBezTo>
                  <a:cubicBezTo>
                    <a:pt x="637" y="61"/>
                    <a:pt x="654" y="43"/>
                    <a:pt x="672" y="4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6172" name="Group 44"/>
          <p:cNvGrpSpPr>
            <a:grpSpLocks/>
          </p:cNvGrpSpPr>
          <p:nvPr/>
        </p:nvGrpSpPr>
        <p:grpSpPr bwMode="auto">
          <a:xfrm>
            <a:off x="7150292" y="4556760"/>
            <a:ext cx="1343722" cy="363220"/>
            <a:chOff x="4243" y="3560"/>
            <a:chExt cx="701" cy="245"/>
          </a:xfrm>
        </p:grpSpPr>
        <p:sp>
          <p:nvSpPr>
            <p:cNvPr id="6178" name="Freeform 45"/>
            <p:cNvSpPr>
              <a:spLocks/>
            </p:cNvSpPr>
            <p:nvPr/>
          </p:nvSpPr>
          <p:spPr bwMode="auto">
            <a:xfrm>
              <a:off x="4243" y="3584"/>
              <a:ext cx="701" cy="221"/>
            </a:xfrm>
            <a:custGeom>
              <a:avLst/>
              <a:gdLst>
                <a:gd name="T0" fmla="*/ 115 w 701"/>
                <a:gd name="T1" fmla="*/ 84 h 221"/>
                <a:gd name="T2" fmla="*/ 269 w 701"/>
                <a:gd name="T3" fmla="*/ 16 h 221"/>
                <a:gd name="T4" fmla="*/ 448 w 701"/>
                <a:gd name="T5" fmla="*/ 8 h 221"/>
                <a:gd name="T6" fmla="*/ 557 w 701"/>
                <a:gd name="T7" fmla="*/ 64 h 221"/>
                <a:gd name="T8" fmla="*/ 653 w 701"/>
                <a:gd name="T9" fmla="*/ 64 h 221"/>
                <a:gd name="T10" fmla="*/ 701 w 701"/>
                <a:gd name="T11" fmla="*/ 16 h 221"/>
                <a:gd name="T12" fmla="*/ 653 w 701"/>
                <a:gd name="T13" fmla="*/ 64 h 221"/>
                <a:gd name="T14" fmla="*/ 509 w 701"/>
                <a:gd name="T15" fmla="*/ 160 h 221"/>
                <a:gd name="T16" fmla="*/ 312 w 701"/>
                <a:gd name="T17" fmla="*/ 213 h 221"/>
                <a:gd name="T18" fmla="*/ 125 w 701"/>
                <a:gd name="T19" fmla="*/ 208 h 221"/>
                <a:gd name="T20" fmla="*/ 16 w 701"/>
                <a:gd name="T21" fmla="*/ 160 h 221"/>
                <a:gd name="T22" fmla="*/ 29 w 701"/>
                <a:gd name="T23" fmla="*/ 160 h 221"/>
                <a:gd name="T24" fmla="*/ 115 w 701"/>
                <a:gd name="T25" fmla="*/ 84 h 2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221"/>
                <a:gd name="T41" fmla="*/ 701 w 701"/>
                <a:gd name="T42" fmla="*/ 221 h 2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221">
                  <a:moveTo>
                    <a:pt x="115" y="84"/>
                  </a:moveTo>
                  <a:cubicBezTo>
                    <a:pt x="155" y="60"/>
                    <a:pt x="214" y="29"/>
                    <a:pt x="269" y="16"/>
                  </a:cubicBezTo>
                  <a:cubicBezTo>
                    <a:pt x="324" y="3"/>
                    <a:pt x="400" y="0"/>
                    <a:pt x="448" y="8"/>
                  </a:cubicBezTo>
                  <a:cubicBezTo>
                    <a:pt x="496" y="16"/>
                    <a:pt x="523" y="55"/>
                    <a:pt x="557" y="64"/>
                  </a:cubicBezTo>
                  <a:cubicBezTo>
                    <a:pt x="591" y="73"/>
                    <a:pt x="629" y="72"/>
                    <a:pt x="653" y="64"/>
                  </a:cubicBezTo>
                  <a:cubicBezTo>
                    <a:pt x="677" y="56"/>
                    <a:pt x="701" y="16"/>
                    <a:pt x="701" y="16"/>
                  </a:cubicBezTo>
                  <a:cubicBezTo>
                    <a:pt x="701" y="16"/>
                    <a:pt x="685" y="40"/>
                    <a:pt x="653" y="64"/>
                  </a:cubicBezTo>
                  <a:cubicBezTo>
                    <a:pt x="621" y="88"/>
                    <a:pt x="566" y="135"/>
                    <a:pt x="509" y="160"/>
                  </a:cubicBezTo>
                  <a:cubicBezTo>
                    <a:pt x="452" y="185"/>
                    <a:pt x="376" y="205"/>
                    <a:pt x="312" y="213"/>
                  </a:cubicBezTo>
                  <a:cubicBezTo>
                    <a:pt x="248" y="221"/>
                    <a:pt x="174" y="217"/>
                    <a:pt x="125" y="208"/>
                  </a:cubicBezTo>
                  <a:cubicBezTo>
                    <a:pt x="76" y="199"/>
                    <a:pt x="32" y="168"/>
                    <a:pt x="16" y="160"/>
                  </a:cubicBezTo>
                  <a:cubicBezTo>
                    <a:pt x="0" y="152"/>
                    <a:pt x="13" y="173"/>
                    <a:pt x="29" y="160"/>
                  </a:cubicBezTo>
                  <a:cubicBezTo>
                    <a:pt x="45" y="147"/>
                    <a:pt x="75" y="108"/>
                    <a:pt x="115" y="8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  <p:sp>
          <p:nvSpPr>
            <p:cNvPr id="6179" name="Oval 46"/>
            <p:cNvSpPr>
              <a:spLocks noChangeArrowheads="1"/>
            </p:cNvSpPr>
            <p:nvPr/>
          </p:nvSpPr>
          <p:spPr bwMode="auto">
            <a:xfrm>
              <a:off x="4464" y="3600"/>
              <a:ext cx="192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6180" name="Freeform 47"/>
            <p:cNvSpPr>
              <a:spLocks/>
            </p:cNvSpPr>
            <p:nvPr/>
          </p:nvSpPr>
          <p:spPr bwMode="auto">
            <a:xfrm>
              <a:off x="4272" y="3560"/>
              <a:ext cx="672" cy="184"/>
            </a:xfrm>
            <a:custGeom>
              <a:avLst/>
              <a:gdLst>
                <a:gd name="T0" fmla="*/ 0 w 672"/>
                <a:gd name="T1" fmla="*/ 184 h 184"/>
                <a:gd name="T2" fmla="*/ 96 w 672"/>
                <a:gd name="T3" fmla="*/ 88 h 184"/>
                <a:gd name="T4" fmla="*/ 192 w 672"/>
                <a:gd name="T5" fmla="*/ 40 h 184"/>
                <a:gd name="T6" fmla="*/ 366 w 672"/>
                <a:gd name="T7" fmla="*/ 2 h 184"/>
                <a:gd name="T8" fmla="*/ 586 w 672"/>
                <a:gd name="T9" fmla="*/ 55 h 184"/>
                <a:gd name="T10" fmla="*/ 672 w 672"/>
                <a:gd name="T11" fmla="*/ 40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2"/>
                <a:gd name="T19" fmla="*/ 0 h 184"/>
                <a:gd name="T20" fmla="*/ 672 w 67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2" h="184">
                  <a:moveTo>
                    <a:pt x="0" y="184"/>
                  </a:moveTo>
                  <a:cubicBezTo>
                    <a:pt x="32" y="148"/>
                    <a:pt x="64" y="112"/>
                    <a:pt x="96" y="88"/>
                  </a:cubicBezTo>
                  <a:cubicBezTo>
                    <a:pt x="128" y="64"/>
                    <a:pt x="147" y="54"/>
                    <a:pt x="192" y="40"/>
                  </a:cubicBezTo>
                  <a:cubicBezTo>
                    <a:pt x="237" y="26"/>
                    <a:pt x="300" y="0"/>
                    <a:pt x="366" y="2"/>
                  </a:cubicBezTo>
                  <a:cubicBezTo>
                    <a:pt x="432" y="4"/>
                    <a:pt x="535" y="49"/>
                    <a:pt x="586" y="55"/>
                  </a:cubicBezTo>
                  <a:cubicBezTo>
                    <a:pt x="637" y="61"/>
                    <a:pt x="654" y="43"/>
                    <a:pt x="672" y="4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6173" name="Group 48"/>
          <p:cNvGrpSpPr>
            <a:grpSpLocks/>
          </p:cNvGrpSpPr>
          <p:nvPr/>
        </p:nvGrpSpPr>
        <p:grpSpPr bwMode="auto">
          <a:xfrm flipH="1">
            <a:off x="5107351" y="4523740"/>
            <a:ext cx="1343722" cy="363220"/>
            <a:chOff x="4243" y="3560"/>
            <a:chExt cx="701" cy="245"/>
          </a:xfrm>
        </p:grpSpPr>
        <p:sp>
          <p:nvSpPr>
            <p:cNvPr id="6175" name="Freeform 49"/>
            <p:cNvSpPr>
              <a:spLocks/>
            </p:cNvSpPr>
            <p:nvPr/>
          </p:nvSpPr>
          <p:spPr bwMode="auto">
            <a:xfrm>
              <a:off x="4243" y="3584"/>
              <a:ext cx="701" cy="221"/>
            </a:xfrm>
            <a:custGeom>
              <a:avLst/>
              <a:gdLst>
                <a:gd name="T0" fmla="*/ 115 w 701"/>
                <a:gd name="T1" fmla="*/ 84 h 221"/>
                <a:gd name="T2" fmla="*/ 269 w 701"/>
                <a:gd name="T3" fmla="*/ 16 h 221"/>
                <a:gd name="T4" fmla="*/ 448 w 701"/>
                <a:gd name="T5" fmla="*/ 8 h 221"/>
                <a:gd name="T6" fmla="*/ 557 w 701"/>
                <a:gd name="T7" fmla="*/ 64 h 221"/>
                <a:gd name="T8" fmla="*/ 653 w 701"/>
                <a:gd name="T9" fmla="*/ 64 h 221"/>
                <a:gd name="T10" fmla="*/ 701 w 701"/>
                <a:gd name="T11" fmla="*/ 16 h 221"/>
                <a:gd name="T12" fmla="*/ 653 w 701"/>
                <a:gd name="T13" fmla="*/ 64 h 221"/>
                <a:gd name="T14" fmla="*/ 509 w 701"/>
                <a:gd name="T15" fmla="*/ 160 h 221"/>
                <a:gd name="T16" fmla="*/ 312 w 701"/>
                <a:gd name="T17" fmla="*/ 213 h 221"/>
                <a:gd name="T18" fmla="*/ 125 w 701"/>
                <a:gd name="T19" fmla="*/ 208 h 221"/>
                <a:gd name="T20" fmla="*/ 16 w 701"/>
                <a:gd name="T21" fmla="*/ 160 h 221"/>
                <a:gd name="T22" fmla="*/ 29 w 701"/>
                <a:gd name="T23" fmla="*/ 160 h 221"/>
                <a:gd name="T24" fmla="*/ 115 w 701"/>
                <a:gd name="T25" fmla="*/ 84 h 2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221"/>
                <a:gd name="T41" fmla="*/ 701 w 701"/>
                <a:gd name="T42" fmla="*/ 221 h 2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221">
                  <a:moveTo>
                    <a:pt x="115" y="84"/>
                  </a:moveTo>
                  <a:cubicBezTo>
                    <a:pt x="155" y="60"/>
                    <a:pt x="214" y="29"/>
                    <a:pt x="269" y="16"/>
                  </a:cubicBezTo>
                  <a:cubicBezTo>
                    <a:pt x="324" y="3"/>
                    <a:pt x="400" y="0"/>
                    <a:pt x="448" y="8"/>
                  </a:cubicBezTo>
                  <a:cubicBezTo>
                    <a:pt x="496" y="16"/>
                    <a:pt x="523" y="55"/>
                    <a:pt x="557" y="64"/>
                  </a:cubicBezTo>
                  <a:cubicBezTo>
                    <a:pt x="591" y="73"/>
                    <a:pt x="629" y="72"/>
                    <a:pt x="653" y="64"/>
                  </a:cubicBezTo>
                  <a:cubicBezTo>
                    <a:pt x="677" y="56"/>
                    <a:pt x="701" y="16"/>
                    <a:pt x="701" y="16"/>
                  </a:cubicBezTo>
                  <a:cubicBezTo>
                    <a:pt x="701" y="16"/>
                    <a:pt x="685" y="40"/>
                    <a:pt x="653" y="64"/>
                  </a:cubicBezTo>
                  <a:cubicBezTo>
                    <a:pt x="621" y="88"/>
                    <a:pt x="566" y="135"/>
                    <a:pt x="509" y="160"/>
                  </a:cubicBezTo>
                  <a:cubicBezTo>
                    <a:pt x="452" y="185"/>
                    <a:pt x="376" y="205"/>
                    <a:pt x="312" y="213"/>
                  </a:cubicBezTo>
                  <a:cubicBezTo>
                    <a:pt x="248" y="221"/>
                    <a:pt x="174" y="217"/>
                    <a:pt x="125" y="208"/>
                  </a:cubicBezTo>
                  <a:cubicBezTo>
                    <a:pt x="76" y="199"/>
                    <a:pt x="32" y="168"/>
                    <a:pt x="16" y="160"/>
                  </a:cubicBezTo>
                  <a:cubicBezTo>
                    <a:pt x="0" y="152"/>
                    <a:pt x="13" y="173"/>
                    <a:pt x="29" y="160"/>
                  </a:cubicBezTo>
                  <a:cubicBezTo>
                    <a:pt x="45" y="147"/>
                    <a:pt x="75" y="108"/>
                    <a:pt x="115" y="8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  <p:sp>
          <p:nvSpPr>
            <p:cNvPr id="6176" name="Oval 50"/>
            <p:cNvSpPr>
              <a:spLocks noChangeArrowheads="1"/>
            </p:cNvSpPr>
            <p:nvPr/>
          </p:nvSpPr>
          <p:spPr bwMode="auto">
            <a:xfrm>
              <a:off x="4464" y="3600"/>
              <a:ext cx="192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6177" name="Freeform 51"/>
            <p:cNvSpPr>
              <a:spLocks/>
            </p:cNvSpPr>
            <p:nvPr/>
          </p:nvSpPr>
          <p:spPr bwMode="auto">
            <a:xfrm>
              <a:off x="4272" y="3560"/>
              <a:ext cx="672" cy="184"/>
            </a:xfrm>
            <a:custGeom>
              <a:avLst/>
              <a:gdLst>
                <a:gd name="T0" fmla="*/ 0 w 672"/>
                <a:gd name="T1" fmla="*/ 184 h 184"/>
                <a:gd name="T2" fmla="*/ 96 w 672"/>
                <a:gd name="T3" fmla="*/ 88 h 184"/>
                <a:gd name="T4" fmla="*/ 192 w 672"/>
                <a:gd name="T5" fmla="*/ 40 h 184"/>
                <a:gd name="T6" fmla="*/ 366 w 672"/>
                <a:gd name="T7" fmla="*/ 2 h 184"/>
                <a:gd name="T8" fmla="*/ 586 w 672"/>
                <a:gd name="T9" fmla="*/ 55 h 184"/>
                <a:gd name="T10" fmla="*/ 672 w 672"/>
                <a:gd name="T11" fmla="*/ 40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2"/>
                <a:gd name="T19" fmla="*/ 0 h 184"/>
                <a:gd name="T20" fmla="*/ 672 w 67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2" h="184">
                  <a:moveTo>
                    <a:pt x="0" y="184"/>
                  </a:moveTo>
                  <a:cubicBezTo>
                    <a:pt x="32" y="148"/>
                    <a:pt x="64" y="112"/>
                    <a:pt x="96" y="88"/>
                  </a:cubicBezTo>
                  <a:cubicBezTo>
                    <a:pt x="128" y="64"/>
                    <a:pt x="147" y="54"/>
                    <a:pt x="192" y="40"/>
                  </a:cubicBezTo>
                  <a:cubicBezTo>
                    <a:pt x="237" y="26"/>
                    <a:pt x="300" y="0"/>
                    <a:pt x="366" y="2"/>
                  </a:cubicBezTo>
                  <a:cubicBezTo>
                    <a:pt x="432" y="4"/>
                    <a:pt x="535" y="49"/>
                    <a:pt x="586" y="55"/>
                  </a:cubicBezTo>
                  <a:cubicBezTo>
                    <a:pt x="637" y="61"/>
                    <a:pt x="654" y="43"/>
                    <a:pt x="672" y="4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6174" name="Freeform 52"/>
          <p:cNvSpPr>
            <a:spLocks/>
          </p:cNvSpPr>
          <p:nvPr/>
        </p:nvSpPr>
        <p:spPr bwMode="auto">
          <a:xfrm>
            <a:off x="15613903" y="7231380"/>
            <a:ext cx="1167395" cy="396240"/>
          </a:xfrm>
          <a:custGeom>
            <a:avLst/>
            <a:gdLst>
              <a:gd name="T0" fmla="*/ 4028 w 908"/>
              <a:gd name="T1" fmla="*/ 7044 h 238"/>
              <a:gd name="T2" fmla="*/ 52367 w 908"/>
              <a:gd name="T3" fmla="*/ 37780 h 238"/>
              <a:gd name="T4" fmla="*/ 100705 w 908"/>
              <a:gd name="T5" fmla="*/ 7044 h 238"/>
              <a:gd name="T6" fmla="*/ 132930 w 908"/>
              <a:gd name="T7" fmla="*/ 37780 h 238"/>
              <a:gd name="T8" fmla="*/ 149043 w 908"/>
              <a:gd name="T9" fmla="*/ 37780 h 238"/>
              <a:gd name="T10" fmla="*/ 181269 w 908"/>
              <a:gd name="T11" fmla="*/ 7044 h 238"/>
              <a:gd name="T12" fmla="*/ 213494 w 908"/>
              <a:gd name="T13" fmla="*/ 7044 h 238"/>
              <a:gd name="T14" fmla="*/ 245720 w 908"/>
              <a:gd name="T15" fmla="*/ 37780 h 238"/>
              <a:gd name="T16" fmla="*/ 296744 w 908"/>
              <a:gd name="T17" fmla="*/ 17289 h 238"/>
              <a:gd name="T18" fmla="*/ 294058 w 908"/>
              <a:gd name="T19" fmla="*/ 37780 h 238"/>
              <a:gd name="T20" fmla="*/ 245720 w 908"/>
              <a:gd name="T21" fmla="*/ 99252 h 238"/>
              <a:gd name="T22" fmla="*/ 151729 w 908"/>
              <a:gd name="T23" fmla="*/ 150479 h 238"/>
              <a:gd name="T24" fmla="*/ 60423 w 908"/>
              <a:gd name="T25" fmla="*/ 109497 h 238"/>
              <a:gd name="T26" fmla="*/ 9399 w 908"/>
              <a:gd name="T27" fmla="*/ 17289 h 238"/>
              <a:gd name="T28" fmla="*/ 4028 w 908"/>
              <a:gd name="T29" fmla="*/ 7044 h 2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8"/>
              <a:gd name="T46" fmla="*/ 0 h 238"/>
              <a:gd name="T47" fmla="*/ 908 w 908"/>
              <a:gd name="T48" fmla="*/ 238 h 2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8" h="238">
                <a:moveTo>
                  <a:pt x="12" y="11"/>
                </a:moveTo>
                <a:cubicBezTo>
                  <a:pt x="28" y="3"/>
                  <a:pt x="108" y="59"/>
                  <a:pt x="156" y="59"/>
                </a:cubicBezTo>
                <a:cubicBezTo>
                  <a:pt x="204" y="59"/>
                  <a:pt x="260" y="11"/>
                  <a:pt x="300" y="11"/>
                </a:cubicBezTo>
                <a:cubicBezTo>
                  <a:pt x="340" y="11"/>
                  <a:pt x="372" y="51"/>
                  <a:pt x="396" y="59"/>
                </a:cubicBezTo>
                <a:cubicBezTo>
                  <a:pt x="420" y="67"/>
                  <a:pt x="420" y="67"/>
                  <a:pt x="444" y="59"/>
                </a:cubicBezTo>
                <a:cubicBezTo>
                  <a:pt x="468" y="51"/>
                  <a:pt x="508" y="19"/>
                  <a:pt x="540" y="11"/>
                </a:cubicBezTo>
                <a:cubicBezTo>
                  <a:pt x="572" y="3"/>
                  <a:pt x="604" y="3"/>
                  <a:pt x="636" y="11"/>
                </a:cubicBezTo>
                <a:cubicBezTo>
                  <a:pt x="668" y="19"/>
                  <a:pt x="691" y="56"/>
                  <a:pt x="732" y="59"/>
                </a:cubicBezTo>
                <a:cubicBezTo>
                  <a:pt x="773" y="62"/>
                  <a:pt x="860" y="27"/>
                  <a:pt x="884" y="27"/>
                </a:cubicBezTo>
                <a:cubicBezTo>
                  <a:pt x="908" y="27"/>
                  <a:pt x="901" y="38"/>
                  <a:pt x="876" y="59"/>
                </a:cubicBezTo>
                <a:cubicBezTo>
                  <a:pt x="851" y="80"/>
                  <a:pt x="803" y="126"/>
                  <a:pt x="732" y="155"/>
                </a:cubicBezTo>
                <a:cubicBezTo>
                  <a:pt x="661" y="184"/>
                  <a:pt x="544" y="232"/>
                  <a:pt x="452" y="235"/>
                </a:cubicBezTo>
                <a:cubicBezTo>
                  <a:pt x="360" y="238"/>
                  <a:pt x="251" y="206"/>
                  <a:pt x="180" y="171"/>
                </a:cubicBezTo>
                <a:cubicBezTo>
                  <a:pt x="109" y="136"/>
                  <a:pt x="56" y="54"/>
                  <a:pt x="28" y="27"/>
                </a:cubicBezTo>
                <a:cubicBezTo>
                  <a:pt x="0" y="0"/>
                  <a:pt x="15" y="14"/>
                  <a:pt x="12" y="11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5" name="TextBox 4"/>
          <p:cNvSpPr txBox="1"/>
          <p:nvPr/>
        </p:nvSpPr>
        <p:spPr>
          <a:xfrm>
            <a:off x="12182480" y="623661"/>
            <a:ext cx="11827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Отгадайте ребус:</a:t>
            </a:r>
            <a:endParaRPr lang="uz-Latn-UZ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8" grpId="0"/>
      <p:bldP spid="50209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404771" y="1696404"/>
            <a:ext cx="25974530" cy="10318750"/>
            <a:chOff x="604" y="436"/>
            <a:chExt cx="4272" cy="2500"/>
          </a:xfrm>
        </p:grpSpPr>
        <p:grpSp>
          <p:nvGrpSpPr>
            <p:cNvPr id="4118" name="Group 19"/>
            <p:cNvGrpSpPr>
              <a:grpSpLocks/>
            </p:cNvGrpSpPr>
            <p:nvPr/>
          </p:nvGrpSpPr>
          <p:grpSpPr bwMode="auto">
            <a:xfrm rot="989364">
              <a:off x="604" y="2483"/>
              <a:ext cx="438" cy="453"/>
              <a:chOff x="793" y="2167"/>
              <a:chExt cx="1663" cy="1762"/>
            </a:xfrm>
          </p:grpSpPr>
          <p:sp>
            <p:nvSpPr>
              <p:cNvPr id="39949" name="Freeform 13"/>
              <p:cNvSpPr>
                <a:spLocks/>
              </p:cNvSpPr>
              <p:nvPr/>
            </p:nvSpPr>
            <p:spPr bwMode="auto">
              <a:xfrm>
                <a:off x="789" y="2204"/>
                <a:ext cx="1633" cy="171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908" y="454"/>
                  </a:cxn>
                  <a:cxn ang="0">
                    <a:pos x="862" y="182"/>
                  </a:cxn>
                  <a:cxn ang="0">
                    <a:pos x="1044" y="0"/>
                  </a:cxn>
                  <a:cxn ang="0">
                    <a:pos x="1633" y="590"/>
                  </a:cxn>
                  <a:cxn ang="0">
                    <a:pos x="1463" y="763"/>
                  </a:cxn>
                  <a:cxn ang="0">
                    <a:pos x="1225" y="681"/>
                  </a:cxn>
                  <a:cxn ang="0">
                    <a:pos x="318" y="1724"/>
                  </a:cxn>
                  <a:cxn ang="0">
                    <a:pos x="182" y="1724"/>
                  </a:cxn>
                  <a:cxn ang="0">
                    <a:pos x="46" y="1679"/>
                  </a:cxn>
                  <a:cxn ang="0">
                    <a:pos x="0" y="1588"/>
                  </a:cxn>
                  <a:cxn ang="0">
                    <a:pos x="0" y="1452"/>
                  </a:cxn>
                </a:cxnLst>
                <a:rect l="0" t="0" r="r" b="b"/>
                <a:pathLst>
                  <a:path w="1633" h="1724">
                    <a:moveTo>
                      <a:pt x="0" y="1452"/>
                    </a:moveTo>
                    <a:lnTo>
                      <a:pt x="908" y="454"/>
                    </a:lnTo>
                    <a:lnTo>
                      <a:pt x="862" y="182"/>
                    </a:lnTo>
                    <a:lnTo>
                      <a:pt x="1044" y="0"/>
                    </a:lnTo>
                    <a:lnTo>
                      <a:pt x="1633" y="590"/>
                    </a:lnTo>
                    <a:lnTo>
                      <a:pt x="1463" y="763"/>
                    </a:lnTo>
                    <a:lnTo>
                      <a:pt x="1225" y="681"/>
                    </a:lnTo>
                    <a:lnTo>
                      <a:pt x="318" y="1724"/>
                    </a:lnTo>
                    <a:lnTo>
                      <a:pt x="182" y="1724"/>
                    </a:lnTo>
                    <a:lnTo>
                      <a:pt x="46" y="1679"/>
                    </a:lnTo>
                    <a:lnTo>
                      <a:pt x="0" y="1588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3" name="Freeform 14"/>
              <p:cNvSpPr>
                <a:spLocks/>
              </p:cNvSpPr>
              <p:nvPr/>
            </p:nvSpPr>
            <p:spPr bwMode="auto">
              <a:xfrm>
                <a:off x="1807" y="2167"/>
                <a:ext cx="649" cy="666"/>
              </a:xfrm>
              <a:custGeom>
                <a:avLst/>
                <a:gdLst>
                  <a:gd name="T0" fmla="*/ 30 w 649"/>
                  <a:gd name="T1" fmla="*/ 38 h 666"/>
                  <a:gd name="T2" fmla="*/ 393 w 649"/>
                  <a:gd name="T3" fmla="*/ 174 h 666"/>
                  <a:gd name="T4" fmla="*/ 619 w 649"/>
                  <a:gd name="T5" fmla="*/ 628 h 666"/>
                  <a:gd name="T6" fmla="*/ 211 w 649"/>
                  <a:gd name="T7" fmla="*/ 401 h 666"/>
                  <a:gd name="T8" fmla="*/ 30 w 649"/>
                  <a:gd name="T9" fmla="*/ 38 h 6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9"/>
                  <a:gd name="T16" fmla="*/ 0 h 666"/>
                  <a:gd name="T17" fmla="*/ 649 w 649"/>
                  <a:gd name="T18" fmla="*/ 666 h 6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9" h="666">
                    <a:moveTo>
                      <a:pt x="30" y="38"/>
                    </a:moveTo>
                    <a:cubicBezTo>
                      <a:pt x="60" y="0"/>
                      <a:pt x="295" y="76"/>
                      <a:pt x="393" y="174"/>
                    </a:cubicBezTo>
                    <a:cubicBezTo>
                      <a:pt x="491" y="272"/>
                      <a:pt x="649" y="590"/>
                      <a:pt x="619" y="628"/>
                    </a:cubicBezTo>
                    <a:cubicBezTo>
                      <a:pt x="589" y="666"/>
                      <a:pt x="309" y="499"/>
                      <a:pt x="211" y="401"/>
                    </a:cubicBezTo>
                    <a:cubicBezTo>
                      <a:pt x="113" y="303"/>
                      <a:pt x="0" y="76"/>
                      <a:pt x="30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z-Latn-UZ"/>
              </a:p>
            </p:txBody>
          </p:sp>
          <p:sp>
            <p:nvSpPr>
              <p:cNvPr id="4124" name="Freeform 15"/>
              <p:cNvSpPr>
                <a:spLocks/>
              </p:cNvSpPr>
              <p:nvPr/>
            </p:nvSpPr>
            <p:spPr bwMode="auto">
              <a:xfrm>
                <a:off x="1760" y="2294"/>
                <a:ext cx="576" cy="592"/>
              </a:xfrm>
              <a:custGeom>
                <a:avLst/>
                <a:gdLst>
                  <a:gd name="T0" fmla="*/ 0 w 576"/>
                  <a:gd name="T1" fmla="*/ 0 h 592"/>
                  <a:gd name="T2" fmla="*/ 184 w 576"/>
                  <a:gd name="T3" fmla="*/ 368 h 592"/>
                  <a:gd name="T4" fmla="*/ 576 w 576"/>
                  <a:gd name="T5" fmla="*/ 592 h 59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592"/>
                  <a:gd name="T11" fmla="*/ 576 w 576"/>
                  <a:gd name="T12" fmla="*/ 592 h 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592">
                    <a:moveTo>
                      <a:pt x="0" y="0"/>
                    </a:moveTo>
                    <a:cubicBezTo>
                      <a:pt x="31" y="61"/>
                      <a:pt x="88" y="269"/>
                      <a:pt x="184" y="368"/>
                    </a:cubicBezTo>
                    <a:cubicBezTo>
                      <a:pt x="280" y="467"/>
                      <a:pt x="494" y="545"/>
                      <a:pt x="576" y="5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z-Latn-UZ"/>
              </a:p>
            </p:txBody>
          </p:sp>
          <p:sp>
            <p:nvSpPr>
              <p:cNvPr id="4125" name="Oval 16"/>
              <p:cNvSpPr>
                <a:spLocks noChangeArrowheads="1"/>
              </p:cNvSpPr>
              <p:nvPr/>
            </p:nvSpPr>
            <p:spPr bwMode="auto">
              <a:xfrm>
                <a:off x="1701" y="2704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4126" name="Oval 17"/>
              <p:cNvSpPr>
                <a:spLocks noChangeArrowheads="1"/>
              </p:cNvSpPr>
              <p:nvPr/>
            </p:nvSpPr>
            <p:spPr bwMode="auto">
              <a:xfrm>
                <a:off x="1701" y="2387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4127" name="Oval 18"/>
              <p:cNvSpPr>
                <a:spLocks noChangeArrowheads="1"/>
              </p:cNvSpPr>
              <p:nvPr/>
            </p:nvSpPr>
            <p:spPr bwMode="auto">
              <a:xfrm>
                <a:off x="1610" y="2795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</p:grpSp>
        <p:grpSp>
          <p:nvGrpSpPr>
            <p:cNvPr id="4119" name="Group 23"/>
            <p:cNvGrpSpPr>
              <a:grpSpLocks/>
            </p:cNvGrpSpPr>
            <p:nvPr/>
          </p:nvGrpSpPr>
          <p:grpSpPr bwMode="auto">
            <a:xfrm>
              <a:off x="975" y="436"/>
              <a:ext cx="3901" cy="2177"/>
              <a:chOff x="975" y="43"/>
              <a:chExt cx="3273" cy="2525"/>
            </a:xfrm>
          </p:grpSpPr>
          <p:sp>
            <p:nvSpPr>
              <p:cNvPr id="39957" name="Freeform 21"/>
              <p:cNvSpPr>
                <a:spLocks/>
              </p:cNvSpPr>
              <p:nvPr/>
            </p:nvSpPr>
            <p:spPr bwMode="auto">
              <a:xfrm>
                <a:off x="975" y="73"/>
                <a:ext cx="3220" cy="2495"/>
              </a:xfrm>
              <a:custGeom>
                <a:avLst/>
                <a:gdLst/>
                <a:ahLst/>
                <a:cxnLst>
                  <a:cxn ang="0">
                    <a:pos x="0" y="2405"/>
                  </a:cxn>
                  <a:cxn ang="0">
                    <a:pos x="3039" y="0"/>
                  </a:cxn>
                  <a:cxn ang="0">
                    <a:pos x="3220" y="273"/>
                  </a:cxn>
                  <a:cxn ang="0">
                    <a:pos x="91" y="2495"/>
                  </a:cxn>
                </a:cxnLst>
                <a:rect l="0" t="0" r="r" b="b"/>
                <a:pathLst>
                  <a:path w="3220" h="2495">
                    <a:moveTo>
                      <a:pt x="0" y="2405"/>
                    </a:moveTo>
                    <a:lnTo>
                      <a:pt x="3039" y="0"/>
                    </a:lnTo>
                    <a:lnTo>
                      <a:pt x="3220" y="273"/>
                    </a:lnTo>
                    <a:lnTo>
                      <a:pt x="91" y="2495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chemeClr val="bg1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1" name="Freeform 22"/>
              <p:cNvSpPr>
                <a:spLocks/>
              </p:cNvSpPr>
              <p:nvPr/>
            </p:nvSpPr>
            <p:spPr bwMode="auto">
              <a:xfrm>
                <a:off x="3984" y="43"/>
                <a:ext cx="264" cy="310"/>
              </a:xfrm>
              <a:custGeom>
                <a:avLst/>
                <a:gdLst>
                  <a:gd name="T0" fmla="*/ 30 w 264"/>
                  <a:gd name="T1" fmla="*/ 30 h 310"/>
                  <a:gd name="T2" fmla="*/ 30 w 264"/>
                  <a:gd name="T3" fmla="*/ 212 h 310"/>
                  <a:gd name="T4" fmla="*/ 211 w 264"/>
                  <a:gd name="T5" fmla="*/ 303 h 310"/>
                  <a:gd name="T6" fmla="*/ 257 w 264"/>
                  <a:gd name="T7" fmla="*/ 167 h 310"/>
                  <a:gd name="T8" fmla="*/ 166 w 264"/>
                  <a:gd name="T9" fmla="*/ 30 h 310"/>
                  <a:gd name="T10" fmla="*/ 30 w 264"/>
                  <a:gd name="T11" fmla="*/ 30 h 3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4"/>
                  <a:gd name="T19" fmla="*/ 0 h 310"/>
                  <a:gd name="T20" fmla="*/ 264 w 264"/>
                  <a:gd name="T21" fmla="*/ 310 h 3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4" h="310">
                    <a:moveTo>
                      <a:pt x="30" y="30"/>
                    </a:moveTo>
                    <a:cubicBezTo>
                      <a:pt x="7" y="60"/>
                      <a:pt x="0" y="167"/>
                      <a:pt x="30" y="212"/>
                    </a:cubicBezTo>
                    <a:cubicBezTo>
                      <a:pt x="60" y="257"/>
                      <a:pt x="173" y="310"/>
                      <a:pt x="211" y="303"/>
                    </a:cubicBezTo>
                    <a:cubicBezTo>
                      <a:pt x="249" y="296"/>
                      <a:pt x="264" y="212"/>
                      <a:pt x="257" y="167"/>
                    </a:cubicBezTo>
                    <a:cubicBezTo>
                      <a:pt x="250" y="122"/>
                      <a:pt x="204" y="53"/>
                      <a:pt x="166" y="30"/>
                    </a:cubicBezTo>
                    <a:cubicBezTo>
                      <a:pt x="128" y="7"/>
                      <a:pt x="53" y="0"/>
                      <a:pt x="30" y="3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z-Latn-UZ"/>
              </a:p>
            </p:txBody>
          </p:sp>
        </p:grp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6755084" y="6221866"/>
            <a:ext cx="22865887" cy="8589669"/>
            <a:chOff x="884" y="2341"/>
            <a:chExt cx="3992" cy="953"/>
          </a:xfrm>
        </p:grpSpPr>
        <p:sp>
          <p:nvSpPr>
            <p:cNvPr id="4116" name="Line 29"/>
            <p:cNvSpPr>
              <a:spLocks noChangeShapeType="1"/>
            </p:cNvSpPr>
            <p:nvPr/>
          </p:nvSpPr>
          <p:spPr bwMode="auto">
            <a:xfrm>
              <a:off x="930" y="2387"/>
              <a:ext cx="3946" cy="907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17" name="Oval 30"/>
            <p:cNvSpPr>
              <a:spLocks noChangeArrowheads="1"/>
            </p:cNvSpPr>
            <p:nvPr/>
          </p:nvSpPr>
          <p:spPr bwMode="auto">
            <a:xfrm>
              <a:off x="884" y="2341"/>
              <a:ext cx="90" cy="70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6755084" y="12848909"/>
            <a:ext cx="6044095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 dirty="0">
                <a:cs typeface="Arial" pitchFamily="34" charset="0"/>
              </a:rPr>
              <a:t>Луч АВ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5374879" y="6855779"/>
            <a:ext cx="171278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latin typeface="Times New Roman" pitchFamily="18" charset="0"/>
              </a:rPr>
              <a:t>А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27993149" y="12097704"/>
            <a:ext cx="1627822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latin typeface="Times New Roman" pitchFamily="18" charset="0"/>
              </a:rPr>
              <a:t>В</a:t>
            </a: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18064219" y="13971589"/>
            <a:ext cx="5968113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 dirty="0">
                <a:cs typeface="Arial" pitchFamily="34" charset="0"/>
              </a:rPr>
              <a:t>Луч ВА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18337823" y="13220385"/>
            <a:ext cx="7448223" cy="3557905"/>
            <a:chOff x="3016" y="3203"/>
            <a:chExt cx="1225" cy="862"/>
          </a:xfrm>
        </p:grpSpPr>
        <p:sp>
          <p:nvSpPr>
            <p:cNvPr id="4114" name="Line 37"/>
            <p:cNvSpPr>
              <a:spLocks noChangeShapeType="1"/>
            </p:cNvSpPr>
            <p:nvPr/>
          </p:nvSpPr>
          <p:spPr bwMode="auto">
            <a:xfrm>
              <a:off x="3061" y="3249"/>
              <a:ext cx="1180" cy="816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15" name="Line 38"/>
            <p:cNvSpPr>
              <a:spLocks noChangeShapeType="1"/>
            </p:cNvSpPr>
            <p:nvPr/>
          </p:nvSpPr>
          <p:spPr bwMode="auto">
            <a:xfrm flipH="1">
              <a:off x="3016" y="3203"/>
              <a:ext cx="998" cy="771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</p:spTree>
    <p:extLst>
      <p:ext uri="{BB962C8B-B14F-4D97-AF65-F5344CB8AC3E}">
        <p14:creationId xmlns:p14="http://schemas.microsoft.com/office/powerpoint/2010/main" val="3540143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-3.7037E-6 C 0.00973 0.02523 0.01962 0.0507 0.02362 0.08403 C 0.02761 0.11736 0.02553 0.15833 0.02362 0.19954 " pathEditMode="relative" ptsTypes="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8" grpId="0"/>
      <p:bldP spid="39969" grpId="0"/>
      <p:bldP spid="39970" grpId="0"/>
      <p:bldP spid="399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reeform 24"/>
          <p:cNvSpPr>
            <a:spLocks/>
          </p:cNvSpPr>
          <p:nvPr/>
        </p:nvSpPr>
        <p:spPr bwMode="auto">
          <a:xfrm>
            <a:off x="5545124" y="2781935"/>
            <a:ext cx="19991633" cy="7858760"/>
          </a:xfrm>
          <a:custGeom>
            <a:avLst/>
            <a:gdLst>
              <a:gd name="T0" fmla="*/ 0 w 3288"/>
              <a:gd name="T1" fmla="*/ 3022600 h 1904"/>
              <a:gd name="T2" fmla="*/ 5219700 w 3288"/>
              <a:gd name="T3" fmla="*/ 0 h 1904"/>
              <a:gd name="T4" fmla="*/ 0 60000 65536"/>
              <a:gd name="T5" fmla="*/ 0 60000 65536"/>
              <a:gd name="T6" fmla="*/ 0 w 3288"/>
              <a:gd name="T7" fmla="*/ 0 h 1904"/>
              <a:gd name="T8" fmla="*/ 3288 w 3288"/>
              <a:gd name="T9" fmla="*/ 1904 h 19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88" h="1904">
                <a:moveTo>
                  <a:pt x="0" y="1904"/>
                </a:moveTo>
                <a:lnTo>
                  <a:pt x="3288" y="0"/>
                </a:lnTo>
              </a:path>
            </a:pathLst>
          </a:custGeom>
          <a:noFill/>
          <a:ln w="127000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grpSp>
        <p:nvGrpSpPr>
          <p:cNvPr id="5124" name="Group 13"/>
          <p:cNvGrpSpPr>
            <a:grpSpLocks/>
          </p:cNvGrpSpPr>
          <p:nvPr/>
        </p:nvGrpSpPr>
        <p:grpSpPr bwMode="auto">
          <a:xfrm>
            <a:off x="5374880" y="10430195"/>
            <a:ext cx="24272079" cy="3933506"/>
            <a:chOff x="884" y="2341"/>
            <a:chExt cx="3992" cy="953"/>
          </a:xfrm>
        </p:grpSpPr>
        <p:sp>
          <p:nvSpPr>
            <p:cNvPr id="5143" name="Line 14"/>
            <p:cNvSpPr>
              <a:spLocks noChangeShapeType="1"/>
            </p:cNvSpPr>
            <p:nvPr/>
          </p:nvSpPr>
          <p:spPr bwMode="auto">
            <a:xfrm>
              <a:off x="930" y="2387"/>
              <a:ext cx="3946" cy="907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44" name="Oval 15"/>
            <p:cNvSpPr>
              <a:spLocks noChangeArrowheads="1"/>
            </p:cNvSpPr>
            <p:nvPr/>
          </p:nvSpPr>
          <p:spPr bwMode="auto">
            <a:xfrm>
              <a:off x="884" y="2341"/>
              <a:ext cx="90" cy="91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3167776" y="1258889"/>
            <a:ext cx="7776813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 dirty="0">
                <a:cs typeface="Arial" pitchFamily="34" charset="0"/>
              </a:rPr>
              <a:t>Угол АОВ</a:t>
            </a:r>
          </a:p>
        </p:txBody>
      </p:sp>
      <p:sp>
        <p:nvSpPr>
          <p:cNvPr id="5126" name="Text Box 17"/>
          <p:cNvSpPr txBox="1">
            <a:spLocks noChangeArrowheads="1"/>
          </p:cNvSpPr>
          <p:nvPr/>
        </p:nvSpPr>
        <p:spPr bwMode="auto">
          <a:xfrm>
            <a:off x="4547975" y="10805795"/>
            <a:ext cx="1796137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latin typeface="Times New Roman" pitchFamily="18" charset="0"/>
              </a:rPr>
              <a:t>О</a:t>
            </a:r>
          </a:p>
        </p:txBody>
      </p:sp>
      <p:sp>
        <p:nvSpPr>
          <p:cNvPr id="5127" name="Text Box 18"/>
          <p:cNvSpPr txBox="1">
            <a:spLocks noChangeArrowheads="1"/>
          </p:cNvSpPr>
          <p:nvPr/>
        </p:nvSpPr>
        <p:spPr bwMode="auto">
          <a:xfrm>
            <a:off x="27439855" y="13988099"/>
            <a:ext cx="1627822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latin typeface="Times New Roman" pitchFamily="18" charset="0"/>
              </a:rPr>
              <a:t>В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167776" y="2757170"/>
            <a:ext cx="7720900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cs typeface="Arial" pitchFamily="34" charset="0"/>
              </a:rPr>
              <a:t>Угол ВОА</a:t>
            </a:r>
          </a:p>
        </p:txBody>
      </p:sp>
      <p:sp>
        <p:nvSpPr>
          <p:cNvPr id="5129" name="Text Box 26"/>
          <p:cNvSpPr txBox="1">
            <a:spLocks noChangeArrowheads="1"/>
          </p:cNvSpPr>
          <p:nvPr/>
        </p:nvSpPr>
        <p:spPr bwMode="auto">
          <a:xfrm>
            <a:off x="23852549" y="1444625"/>
            <a:ext cx="171278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latin typeface="Times New Roman" pitchFamily="18" charset="0"/>
              </a:rPr>
              <a:t>А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3447464" y="4255454"/>
            <a:ext cx="5591215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cs typeface="Arial" pitchFamily="34" charset="0"/>
              </a:rPr>
              <a:t>Угол О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 rot="-1660345">
            <a:off x="13520737" y="3804578"/>
            <a:ext cx="6089428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 dirty="0">
                <a:cs typeface="Arial" pitchFamily="34" charset="0"/>
              </a:rPr>
              <a:t>Луч ОА</a:t>
            </a: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 rot="623214">
            <a:off x="18420594" y="11314386"/>
            <a:ext cx="612745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cs typeface="Arial" pitchFamily="34" charset="0"/>
              </a:rPr>
              <a:t>Луч ОВ</a:t>
            </a:r>
          </a:p>
        </p:txBody>
      </p:sp>
      <p:graphicFrame>
        <p:nvGraphicFramePr>
          <p:cNvPr id="513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158769"/>
              </p:ext>
            </p:extLst>
          </p:nvPr>
        </p:nvGraphicFramePr>
        <p:xfrm>
          <a:off x="3994682" y="5749610"/>
          <a:ext cx="4140601" cy="178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Формула" r:id="rId3" imgW="279158" imgH="177646" progId="Equation.3">
                  <p:embed/>
                </p:oleObj>
              </mc:Choice>
              <mc:Fallback>
                <p:oleObj name="Формула" r:id="rId3" imgW="279158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682" y="5749610"/>
                        <a:ext cx="4140601" cy="1787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6922" y="12794055"/>
            <a:ext cx="24072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Углом называется фигура,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состоящая из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точки и двух лучей, исходящих из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неё.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79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/>
      <p:bldP spid="50195" grpId="0"/>
      <p:bldP spid="50203" grpId="0"/>
      <p:bldP spid="50204" grpId="0"/>
      <p:bldP spid="5020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6"/>
          <p:cNvSpPr>
            <a:spLocks/>
          </p:cNvSpPr>
          <p:nvPr/>
        </p:nvSpPr>
        <p:spPr bwMode="auto">
          <a:xfrm rot="21425898">
            <a:off x="9255403" y="5603112"/>
            <a:ext cx="11850978" cy="7329066"/>
          </a:xfrm>
          <a:custGeom>
            <a:avLst/>
            <a:gdLst>
              <a:gd name="T0" fmla="*/ 0 w 1982"/>
              <a:gd name="T1" fmla="*/ 1668463 h 1448"/>
              <a:gd name="T2" fmla="*/ 1482725 w 1982"/>
              <a:gd name="T3" fmla="*/ 800100 h 1448"/>
              <a:gd name="T4" fmla="*/ 2879725 w 1982"/>
              <a:gd name="T5" fmla="*/ 0 h 1448"/>
              <a:gd name="T6" fmla="*/ 2892425 w 1982"/>
              <a:gd name="T7" fmla="*/ 431800 h 1448"/>
              <a:gd name="T8" fmla="*/ 3070225 w 1982"/>
              <a:gd name="T9" fmla="*/ 596900 h 1448"/>
              <a:gd name="T10" fmla="*/ 3032125 w 1982"/>
              <a:gd name="T11" fmla="*/ 990600 h 1448"/>
              <a:gd name="T12" fmla="*/ 3146425 w 1982"/>
              <a:gd name="T13" fmla="*/ 1143000 h 1448"/>
              <a:gd name="T14" fmla="*/ 2930525 w 1982"/>
              <a:gd name="T15" fmla="*/ 1358900 h 1448"/>
              <a:gd name="T16" fmla="*/ 2816225 w 1982"/>
              <a:gd name="T17" fmla="*/ 1790700 h 1448"/>
              <a:gd name="T18" fmla="*/ 2765425 w 1982"/>
              <a:gd name="T19" fmla="*/ 2298700 h 1448"/>
              <a:gd name="T20" fmla="*/ 73025 w 1982"/>
              <a:gd name="T21" fmla="*/ 1676400 h 1448"/>
              <a:gd name="T22" fmla="*/ 0 w 1982"/>
              <a:gd name="T23" fmla="*/ 1668463 h 14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82"/>
              <a:gd name="T37" fmla="*/ 0 h 1448"/>
              <a:gd name="T38" fmla="*/ 1982 w 1982"/>
              <a:gd name="T39" fmla="*/ 1448 h 14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82" h="1448">
                <a:moveTo>
                  <a:pt x="0" y="1051"/>
                </a:moveTo>
                <a:lnTo>
                  <a:pt x="934" y="504"/>
                </a:lnTo>
                <a:lnTo>
                  <a:pt x="1814" y="0"/>
                </a:lnTo>
                <a:lnTo>
                  <a:pt x="1822" y="272"/>
                </a:lnTo>
                <a:lnTo>
                  <a:pt x="1934" y="376"/>
                </a:lnTo>
                <a:lnTo>
                  <a:pt x="1910" y="624"/>
                </a:lnTo>
                <a:lnTo>
                  <a:pt x="1982" y="720"/>
                </a:lnTo>
                <a:lnTo>
                  <a:pt x="1846" y="856"/>
                </a:lnTo>
                <a:lnTo>
                  <a:pt x="1774" y="1128"/>
                </a:lnTo>
                <a:lnTo>
                  <a:pt x="1742" y="1448"/>
                </a:lnTo>
                <a:lnTo>
                  <a:pt x="46" y="1056"/>
                </a:lnTo>
                <a:lnTo>
                  <a:pt x="0" y="1051"/>
                </a:lnTo>
                <a:close/>
              </a:path>
            </a:pathLst>
          </a:cu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2008" tIns="151004" rIns="302008" bIns="151004"/>
          <a:lstStyle/>
          <a:p>
            <a:endParaRPr lang="uz-Latn-UZ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 rot="20852909">
            <a:off x="4186470" y="2453518"/>
            <a:ext cx="23792470" cy="9478223"/>
            <a:chOff x="604" y="436"/>
            <a:chExt cx="4272" cy="2500"/>
          </a:xfrm>
        </p:grpSpPr>
        <p:grpSp>
          <p:nvGrpSpPr>
            <p:cNvPr id="6168" name="Group 3"/>
            <p:cNvGrpSpPr>
              <a:grpSpLocks/>
            </p:cNvGrpSpPr>
            <p:nvPr/>
          </p:nvGrpSpPr>
          <p:grpSpPr bwMode="auto">
            <a:xfrm rot="989364">
              <a:off x="604" y="2483"/>
              <a:ext cx="438" cy="453"/>
              <a:chOff x="793" y="2167"/>
              <a:chExt cx="1663" cy="1762"/>
            </a:xfrm>
          </p:grpSpPr>
          <p:sp>
            <p:nvSpPr>
              <p:cNvPr id="51204" name="Freeform 4"/>
              <p:cNvSpPr>
                <a:spLocks/>
              </p:cNvSpPr>
              <p:nvPr/>
            </p:nvSpPr>
            <p:spPr bwMode="auto">
              <a:xfrm>
                <a:off x="789" y="2204"/>
                <a:ext cx="1633" cy="171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908" y="454"/>
                  </a:cxn>
                  <a:cxn ang="0">
                    <a:pos x="862" y="182"/>
                  </a:cxn>
                  <a:cxn ang="0">
                    <a:pos x="1044" y="0"/>
                  </a:cxn>
                  <a:cxn ang="0">
                    <a:pos x="1633" y="590"/>
                  </a:cxn>
                  <a:cxn ang="0">
                    <a:pos x="1463" y="763"/>
                  </a:cxn>
                  <a:cxn ang="0">
                    <a:pos x="1225" y="681"/>
                  </a:cxn>
                  <a:cxn ang="0">
                    <a:pos x="318" y="1724"/>
                  </a:cxn>
                  <a:cxn ang="0">
                    <a:pos x="182" y="1724"/>
                  </a:cxn>
                  <a:cxn ang="0">
                    <a:pos x="46" y="1679"/>
                  </a:cxn>
                  <a:cxn ang="0">
                    <a:pos x="0" y="1588"/>
                  </a:cxn>
                  <a:cxn ang="0">
                    <a:pos x="0" y="1452"/>
                  </a:cxn>
                </a:cxnLst>
                <a:rect l="0" t="0" r="r" b="b"/>
                <a:pathLst>
                  <a:path w="1633" h="1724">
                    <a:moveTo>
                      <a:pt x="0" y="1452"/>
                    </a:moveTo>
                    <a:lnTo>
                      <a:pt x="908" y="454"/>
                    </a:lnTo>
                    <a:lnTo>
                      <a:pt x="862" y="182"/>
                    </a:lnTo>
                    <a:lnTo>
                      <a:pt x="1044" y="0"/>
                    </a:lnTo>
                    <a:lnTo>
                      <a:pt x="1633" y="590"/>
                    </a:lnTo>
                    <a:lnTo>
                      <a:pt x="1463" y="763"/>
                    </a:lnTo>
                    <a:lnTo>
                      <a:pt x="1225" y="681"/>
                    </a:lnTo>
                    <a:lnTo>
                      <a:pt x="318" y="1724"/>
                    </a:lnTo>
                    <a:lnTo>
                      <a:pt x="182" y="1724"/>
                    </a:lnTo>
                    <a:lnTo>
                      <a:pt x="46" y="1679"/>
                    </a:lnTo>
                    <a:lnTo>
                      <a:pt x="0" y="1588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73" name="Freeform 5"/>
              <p:cNvSpPr>
                <a:spLocks/>
              </p:cNvSpPr>
              <p:nvPr/>
            </p:nvSpPr>
            <p:spPr bwMode="auto">
              <a:xfrm>
                <a:off x="1807" y="2167"/>
                <a:ext cx="649" cy="666"/>
              </a:xfrm>
              <a:custGeom>
                <a:avLst/>
                <a:gdLst>
                  <a:gd name="T0" fmla="*/ 30 w 649"/>
                  <a:gd name="T1" fmla="*/ 38 h 666"/>
                  <a:gd name="T2" fmla="*/ 393 w 649"/>
                  <a:gd name="T3" fmla="*/ 174 h 666"/>
                  <a:gd name="T4" fmla="*/ 619 w 649"/>
                  <a:gd name="T5" fmla="*/ 628 h 666"/>
                  <a:gd name="T6" fmla="*/ 211 w 649"/>
                  <a:gd name="T7" fmla="*/ 401 h 666"/>
                  <a:gd name="T8" fmla="*/ 30 w 649"/>
                  <a:gd name="T9" fmla="*/ 38 h 6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9"/>
                  <a:gd name="T16" fmla="*/ 0 h 666"/>
                  <a:gd name="T17" fmla="*/ 649 w 649"/>
                  <a:gd name="T18" fmla="*/ 666 h 6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9" h="666">
                    <a:moveTo>
                      <a:pt x="30" y="38"/>
                    </a:moveTo>
                    <a:cubicBezTo>
                      <a:pt x="60" y="0"/>
                      <a:pt x="295" y="76"/>
                      <a:pt x="393" y="174"/>
                    </a:cubicBezTo>
                    <a:cubicBezTo>
                      <a:pt x="491" y="272"/>
                      <a:pt x="649" y="590"/>
                      <a:pt x="619" y="628"/>
                    </a:cubicBezTo>
                    <a:cubicBezTo>
                      <a:pt x="589" y="666"/>
                      <a:pt x="309" y="499"/>
                      <a:pt x="211" y="401"/>
                    </a:cubicBezTo>
                    <a:cubicBezTo>
                      <a:pt x="113" y="303"/>
                      <a:pt x="0" y="76"/>
                      <a:pt x="30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z-Latn-U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74" name="Freeform 6"/>
              <p:cNvSpPr>
                <a:spLocks/>
              </p:cNvSpPr>
              <p:nvPr/>
            </p:nvSpPr>
            <p:spPr bwMode="auto">
              <a:xfrm>
                <a:off x="1760" y="2294"/>
                <a:ext cx="576" cy="592"/>
              </a:xfrm>
              <a:custGeom>
                <a:avLst/>
                <a:gdLst>
                  <a:gd name="T0" fmla="*/ 0 w 576"/>
                  <a:gd name="T1" fmla="*/ 0 h 592"/>
                  <a:gd name="T2" fmla="*/ 184 w 576"/>
                  <a:gd name="T3" fmla="*/ 368 h 592"/>
                  <a:gd name="T4" fmla="*/ 576 w 576"/>
                  <a:gd name="T5" fmla="*/ 592 h 59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592"/>
                  <a:gd name="T11" fmla="*/ 576 w 576"/>
                  <a:gd name="T12" fmla="*/ 592 h 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592">
                    <a:moveTo>
                      <a:pt x="0" y="0"/>
                    </a:moveTo>
                    <a:cubicBezTo>
                      <a:pt x="31" y="61"/>
                      <a:pt x="88" y="269"/>
                      <a:pt x="184" y="368"/>
                    </a:cubicBezTo>
                    <a:cubicBezTo>
                      <a:pt x="280" y="467"/>
                      <a:pt x="494" y="545"/>
                      <a:pt x="576" y="5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z-Latn-U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75" name="Oval 7"/>
              <p:cNvSpPr>
                <a:spLocks noChangeArrowheads="1"/>
              </p:cNvSpPr>
              <p:nvPr/>
            </p:nvSpPr>
            <p:spPr bwMode="auto">
              <a:xfrm>
                <a:off x="1701" y="2704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76" name="Oval 8"/>
              <p:cNvSpPr>
                <a:spLocks noChangeArrowheads="1"/>
              </p:cNvSpPr>
              <p:nvPr/>
            </p:nvSpPr>
            <p:spPr bwMode="auto">
              <a:xfrm>
                <a:off x="1701" y="2387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77" name="Oval 9"/>
              <p:cNvSpPr>
                <a:spLocks noChangeArrowheads="1"/>
              </p:cNvSpPr>
              <p:nvPr/>
            </p:nvSpPr>
            <p:spPr bwMode="auto">
              <a:xfrm>
                <a:off x="1610" y="2795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169" name="Group 10"/>
            <p:cNvGrpSpPr>
              <a:grpSpLocks/>
            </p:cNvGrpSpPr>
            <p:nvPr/>
          </p:nvGrpSpPr>
          <p:grpSpPr bwMode="auto">
            <a:xfrm>
              <a:off x="975" y="436"/>
              <a:ext cx="3901" cy="2177"/>
              <a:chOff x="975" y="43"/>
              <a:chExt cx="3273" cy="2525"/>
            </a:xfrm>
          </p:grpSpPr>
          <p:sp>
            <p:nvSpPr>
              <p:cNvPr id="51211" name="Freeform 11"/>
              <p:cNvSpPr>
                <a:spLocks/>
              </p:cNvSpPr>
              <p:nvPr/>
            </p:nvSpPr>
            <p:spPr bwMode="auto">
              <a:xfrm>
                <a:off x="975" y="73"/>
                <a:ext cx="3220" cy="2495"/>
              </a:xfrm>
              <a:custGeom>
                <a:avLst/>
                <a:gdLst/>
                <a:ahLst/>
                <a:cxnLst>
                  <a:cxn ang="0">
                    <a:pos x="0" y="2405"/>
                  </a:cxn>
                  <a:cxn ang="0">
                    <a:pos x="3039" y="0"/>
                  </a:cxn>
                  <a:cxn ang="0">
                    <a:pos x="3220" y="273"/>
                  </a:cxn>
                  <a:cxn ang="0">
                    <a:pos x="91" y="2495"/>
                  </a:cxn>
                </a:cxnLst>
                <a:rect l="0" t="0" r="r" b="b"/>
                <a:pathLst>
                  <a:path w="3220" h="2495">
                    <a:moveTo>
                      <a:pt x="0" y="2405"/>
                    </a:moveTo>
                    <a:lnTo>
                      <a:pt x="3039" y="0"/>
                    </a:lnTo>
                    <a:lnTo>
                      <a:pt x="3220" y="273"/>
                    </a:lnTo>
                    <a:lnTo>
                      <a:pt x="91" y="2495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chemeClr val="bg1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71" name="Freeform 12"/>
              <p:cNvSpPr>
                <a:spLocks/>
              </p:cNvSpPr>
              <p:nvPr/>
            </p:nvSpPr>
            <p:spPr bwMode="auto">
              <a:xfrm>
                <a:off x="3984" y="43"/>
                <a:ext cx="264" cy="310"/>
              </a:xfrm>
              <a:custGeom>
                <a:avLst/>
                <a:gdLst>
                  <a:gd name="T0" fmla="*/ 30 w 264"/>
                  <a:gd name="T1" fmla="*/ 30 h 310"/>
                  <a:gd name="T2" fmla="*/ 30 w 264"/>
                  <a:gd name="T3" fmla="*/ 212 h 310"/>
                  <a:gd name="T4" fmla="*/ 211 w 264"/>
                  <a:gd name="T5" fmla="*/ 303 h 310"/>
                  <a:gd name="T6" fmla="*/ 257 w 264"/>
                  <a:gd name="T7" fmla="*/ 167 h 310"/>
                  <a:gd name="T8" fmla="*/ 166 w 264"/>
                  <a:gd name="T9" fmla="*/ 30 h 310"/>
                  <a:gd name="T10" fmla="*/ 30 w 264"/>
                  <a:gd name="T11" fmla="*/ 30 h 3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4"/>
                  <a:gd name="T19" fmla="*/ 0 h 310"/>
                  <a:gd name="T20" fmla="*/ 264 w 264"/>
                  <a:gd name="T21" fmla="*/ 310 h 3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4" h="310">
                    <a:moveTo>
                      <a:pt x="30" y="30"/>
                    </a:moveTo>
                    <a:cubicBezTo>
                      <a:pt x="7" y="60"/>
                      <a:pt x="0" y="167"/>
                      <a:pt x="30" y="212"/>
                    </a:cubicBezTo>
                    <a:cubicBezTo>
                      <a:pt x="60" y="257"/>
                      <a:pt x="173" y="310"/>
                      <a:pt x="211" y="303"/>
                    </a:cubicBezTo>
                    <a:cubicBezTo>
                      <a:pt x="249" y="296"/>
                      <a:pt x="264" y="212"/>
                      <a:pt x="257" y="167"/>
                    </a:cubicBezTo>
                    <a:cubicBezTo>
                      <a:pt x="250" y="122"/>
                      <a:pt x="204" y="53"/>
                      <a:pt x="166" y="30"/>
                    </a:cubicBezTo>
                    <a:cubicBezTo>
                      <a:pt x="128" y="7"/>
                      <a:pt x="53" y="0"/>
                      <a:pt x="30" y="3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z-Latn-UZ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148" name="Freeform 13"/>
          <p:cNvSpPr>
            <a:spLocks/>
          </p:cNvSpPr>
          <p:nvPr/>
        </p:nvSpPr>
        <p:spPr bwMode="auto">
          <a:xfrm>
            <a:off x="9509402" y="1444626"/>
            <a:ext cx="16150765" cy="9678990"/>
          </a:xfrm>
          <a:custGeom>
            <a:avLst/>
            <a:gdLst>
              <a:gd name="T0" fmla="*/ 0 w 3288"/>
              <a:gd name="T1" fmla="*/ 3022600 h 1904"/>
              <a:gd name="T2" fmla="*/ 5219700 w 3288"/>
              <a:gd name="T3" fmla="*/ 0 h 1904"/>
              <a:gd name="T4" fmla="*/ 0 60000 65536"/>
              <a:gd name="T5" fmla="*/ 0 60000 65536"/>
              <a:gd name="T6" fmla="*/ 0 w 3288"/>
              <a:gd name="T7" fmla="*/ 0 h 1904"/>
              <a:gd name="T8" fmla="*/ 3288 w 3288"/>
              <a:gd name="T9" fmla="*/ 1904 h 19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88" h="1904">
                <a:moveTo>
                  <a:pt x="0" y="1904"/>
                </a:moveTo>
                <a:lnTo>
                  <a:pt x="3288" y="0"/>
                </a:lnTo>
              </a:path>
            </a:pathLst>
          </a:custGeom>
          <a:noFill/>
          <a:ln w="127000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49" name="Group 14"/>
          <p:cNvGrpSpPr>
            <a:grpSpLocks/>
          </p:cNvGrpSpPr>
          <p:nvPr/>
        </p:nvGrpSpPr>
        <p:grpSpPr bwMode="auto">
          <a:xfrm>
            <a:off x="9265279" y="11089472"/>
            <a:ext cx="21359673" cy="3544525"/>
            <a:chOff x="1363" y="2500"/>
            <a:chExt cx="3513" cy="794"/>
          </a:xfrm>
        </p:grpSpPr>
        <p:sp>
          <p:nvSpPr>
            <p:cNvPr id="6166" name="Line 15"/>
            <p:cNvSpPr>
              <a:spLocks noChangeShapeType="1"/>
            </p:cNvSpPr>
            <p:nvPr/>
          </p:nvSpPr>
          <p:spPr bwMode="auto">
            <a:xfrm>
              <a:off x="1408" y="2509"/>
              <a:ext cx="3468" cy="785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z-Latn-UZ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7" name="Oval 16"/>
            <p:cNvSpPr>
              <a:spLocks noChangeArrowheads="1"/>
            </p:cNvSpPr>
            <p:nvPr/>
          </p:nvSpPr>
          <p:spPr bwMode="auto">
            <a:xfrm>
              <a:off x="1363" y="2500"/>
              <a:ext cx="90" cy="91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1635573" y="1258889"/>
            <a:ext cx="20089543" cy="182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9900" b="1" dirty="0">
                <a:cs typeface="Arial" pitchFamily="34" charset="0"/>
              </a:rPr>
              <a:t>Стороны угла – лучи ВА и ВМ. </a:t>
            </a:r>
          </a:p>
        </p:txBody>
      </p:sp>
      <p:sp>
        <p:nvSpPr>
          <p:cNvPr id="6151" name="Text Box 18"/>
          <p:cNvSpPr txBox="1">
            <a:spLocks noChangeArrowheads="1"/>
          </p:cNvSpPr>
          <p:nvPr/>
        </p:nvSpPr>
        <p:spPr bwMode="auto">
          <a:xfrm>
            <a:off x="7389551" y="10224476"/>
            <a:ext cx="171278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 dirty="0">
                <a:cs typeface="Arial" pitchFamily="34" charset="0"/>
              </a:rPr>
              <a:t>В</a:t>
            </a:r>
          </a:p>
        </p:txBody>
      </p:sp>
      <p:sp>
        <p:nvSpPr>
          <p:cNvPr id="6152" name="Text Box 19"/>
          <p:cNvSpPr txBox="1">
            <a:spLocks noChangeArrowheads="1"/>
          </p:cNvSpPr>
          <p:nvPr/>
        </p:nvSpPr>
        <p:spPr bwMode="auto">
          <a:xfrm>
            <a:off x="28388363" y="13988099"/>
            <a:ext cx="1881096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cs typeface="Arial" pitchFamily="34" charset="0"/>
              </a:rPr>
              <a:t>М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635572" y="2757170"/>
            <a:ext cx="15492387" cy="182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9900" b="1" dirty="0">
                <a:cs typeface="Arial" pitchFamily="34" charset="0"/>
              </a:rPr>
              <a:t>Вершина угла – точка В</a:t>
            </a:r>
          </a:p>
        </p:txBody>
      </p:sp>
      <p:sp>
        <p:nvSpPr>
          <p:cNvPr id="6154" name="Text Box 21"/>
          <p:cNvSpPr txBox="1">
            <a:spLocks noChangeArrowheads="1"/>
          </p:cNvSpPr>
          <p:nvPr/>
        </p:nvSpPr>
        <p:spPr bwMode="auto">
          <a:xfrm>
            <a:off x="27008161" y="1444625"/>
            <a:ext cx="171278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cs typeface="Arial" pitchFamily="34" charset="0"/>
              </a:rPr>
              <a:t>А</a:t>
            </a: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 rot="20710214">
            <a:off x="11495923" y="5298278"/>
            <a:ext cx="5968113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 dirty="0">
                <a:cs typeface="Arial" pitchFamily="34" charset="0"/>
              </a:rPr>
              <a:t>Луч ВА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 rot="623214">
            <a:off x="19486277" y="11330896"/>
            <a:ext cx="6172784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cs typeface="Arial" pitchFamily="34" charset="0"/>
              </a:rPr>
              <a:t>Луч ВМ</a:t>
            </a:r>
          </a:p>
        </p:txBody>
      </p:sp>
    </p:spTree>
    <p:extLst>
      <p:ext uri="{BB962C8B-B14F-4D97-AF65-F5344CB8AC3E}">
        <p14:creationId xmlns:p14="http://schemas.microsoft.com/office/powerpoint/2010/main" val="1964124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C 0.01615 0.03889 0.03281 0.07824 0.03958 0.12986 C 0.04653 0.18148 0.04271 0.24491 0.03958 0.30903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1544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7" grpId="0"/>
      <p:bldP spid="51220" grpId="0"/>
      <p:bldP spid="51223" grpId="0"/>
      <p:bldP spid="512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 rot="-310102">
            <a:off x="16819809" y="1764404"/>
            <a:ext cx="14734695" cy="10722166"/>
            <a:chOff x="472" y="-595"/>
            <a:chExt cx="4928" cy="4479"/>
          </a:xfrm>
        </p:grpSpPr>
        <p:sp>
          <p:nvSpPr>
            <p:cNvPr id="14354" name="Freeform 14"/>
            <p:cNvSpPr>
              <a:spLocks/>
            </p:cNvSpPr>
            <p:nvPr/>
          </p:nvSpPr>
          <p:spPr bwMode="auto">
            <a:xfrm>
              <a:off x="912" y="-530"/>
              <a:ext cx="473" cy="2922"/>
            </a:xfrm>
            <a:custGeom>
              <a:avLst/>
              <a:gdLst>
                <a:gd name="T0" fmla="*/ 0 w 3288"/>
                <a:gd name="T1" fmla="*/ 89896 h 1904"/>
                <a:gd name="T2" fmla="*/ 0 w 3288"/>
                <a:gd name="T3" fmla="*/ 0 h 1904"/>
                <a:gd name="T4" fmla="*/ 0 60000 65536"/>
                <a:gd name="T5" fmla="*/ 0 60000 65536"/>
                <a:gd name="T6" fmla="*/ 0 w 3288"/>
                <a:gd name="T7" fmla="*/ 0 h 1904"/>
                <a:gd name="T8" fmla="*/ 3288 w 3288"/>
                <a:gd name="T9" fmla="*/ 1904 h 19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88" h="1904">
                  <a:moveTo>
                    <a:pt x="0" y="1904"/>
                  </a:moveTo>
                  <a:lnTo>
                    <a:pt x="3288" y="0"/>
                  </a:lnTo>
                </a:path>
              </a:pathLst>
            </a:custGeom>
            <a:noFill/>
            <a:ln w="127000" cmpd="sng">
              <a:solidFill>
                <a:srgbClr val="0066FF"/>
              </a:solidFill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  <p:grpSp>
          <p:nvGrpSpPr>
            <p:cNvPr id="14355" name="Group 15"/>
            <p:cNvGrpSpPr>
              <a:grpSpLocks/>
            </p:cNvGrpSpPr>
            <p:nvPr/>
          </p:nvGrpSpPr>
          <p:grpSpPr bwMode="auto">
            <a:xfrm>
              <a:off x="884" y="2341"/>
              <a:ext cx="3992" cy="953"/>
              <a:chOff x="884" y="2341"/>
              <a:chExt cx="3992" cy="953"/>
            </a:xfrm>
          </p:grpSpPr>
          <p:sp>
            <p:nvSpPr>
              <p:cNvPr id="14359" name="Line 16"/>
              <p:cNvSpPr>
                <a:spLocks noChangeShapeType="1"/>
              </p:cNvSpPr>
              <p:nvPr/>
            </p:nvSpPr>
            <p:spPr bwMode="auto">
              <a:xfrm>
                <a:off x="930" y="2387"/>
                <a:ext cx="3946" cy="907"/>
              </a:xfrm>
              <a:prstGeom prst="line">
                <a:avLst/>
              </a:prstGeom>
              <a:noFill/>
              <a:ln w="127000">
                <a:solidFill>
                  <a:srgbClr val="0066FF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z-Latn-UZ"/>
              </a:p>
            </p:txBody>
          </p:sp>
          <p:sp>
            <p:nvSpPr>
              <p:cNvPr id="14360" name="Oval 17"/>
              <p:cNvSpPr>
                <a:spLocks noChangeArrowheads="1"/>
              </p:cNvSpPr>
              <p:nvPr/>
            </p:nvSpPr>
            <p:spPr bwMode="auto">
              <a:xfrm>
                <a:off x="884" y="2341"/>
                <a:ext cx="90" cy="91"/>
              </a:xfrm>
              <a:prstGeom prst="ellipse">
                <a:avLst/>
              </a:prstGeom>
              <a:solidFill>
                <a:srgbClr val="FF0000"/>
              </a:solidFill>
              <a:ln w="1270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z-Latn-UZ"/>
              </a:p>
            </p:txBody>
          </p:sp>
        </p:grpSp>
        <p:sp>
          <p:nvSpPr>
            <p:cNvPr id="14356" name="Text Box 18"/>
            <p:cNvSpPr txBox="1">
              <a:spLocks noChangeArrowheads="1"/>
            </p:cNvSpPr>
            <p:nvPr/>
          </p:nvSpPr>
          <p:spPr bwMode="auto">
            <a:xfrm>
              <a:off x="472" y="2136"/>
              <a:ext cx="326" cy="546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ru-RU" sz="7900" b="1">
                  <a:solidFill>
                    <a:srgbClr val="0000FF"/>
                  </a:solidFill>
                </a:rPr>
                <a:t>О</a:t>
              </a:r>
            </a:p>
          </p:txBody>
        </p:sp>
        <p:sp>
          <p:nvSpPr>
            <p:cNvPr id="14357" name="Text Box 19"/>
            <p:cNvSpPr txBox="1">
              <a:spLocks noChangeArrowheads="1"/>
            </p:cNvSpPr>
            <p:nvPr/>
          </p:nvSpPr>
          <p:spPr bwMode="auto">
            <a:xfrm>
              <a:off x="4737" y="3338"/>
              <a:ext cx="663" cy="546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ru-RU" sz="7900" b="1">
                  <a:solidFill>
                    <a:srgbClr val="0000FF"/>
                  </a:solidFill>
                </a:rPr>
                <a:t>В</a:t>
              </a:r>
            </a:p>
          </p:txBody>
        </p:sp>
        <p:sp>
          <p:nvSpPr>
            <p:cNvPr id="14358" name="Text Box 20"/>
            <p:cNvSpPr txBox="1">
              <a:spLocks noChangeArrowheads="1"/>
            </p:cNvSpPr>
            <p:nvPr/>
          </p:nvSpPr>
          <p:spPr bwMode="auto">
            <a:xfrm>
              <a:off x="1500" y="-595"/>
              <a:ext cx="347" cy="630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ru-RU" sz="9200" b="1">
                  <a:solidFill>
                    <a:srgbClr val="0000FF"/>
                  </a:solidFill>
                </a:rPr>
                <a:t>А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 rot="-7180331">
            <a:off x="6087123" y="3197098"/>
            <a:ext cx="10932027" cy="9898533"/>
            <a:chOff x="-511" y="488"/>
            <a:chExt cx="5387" cy="2806"/>
          </a:xfrm>
        </p:grpSpPr>
        <p:sp>
          <p:nvSpPr>
            <p:cNvPr id="14349" name="Freeform 14"/>
            <p:cNvSpPr>
              <a:spLocks/>
            </p:cNvSpPr>
            <p:nvPr/>
          </p:nvSpPr>
          <p:spPr bwMode="auto">
            <a:xfrm>
              <a:off x="912" y="488"/>
              <a:ext cx="3288" cy="1904"/>
            </a:xfrm>
            <a:custGeom>
              <a:avLst/>
              <a:gdLst>
                <a:gd name="T0" fmla="*/ 0 w 3288"/>
                <a:gd name="T1" fmla="*/ 1904 h 1904"/>
                <a:gd name="T2" fmla="*/ 3288 w 3288"/>
                <a:gd name="T3" fmla="*/ 0 h 1904"/>
                <a:gd name="T4" fmla="*/ 0 60000 65536"/>
                <a:gd name="T5" fmla="*/ 0 60000 65536"/>
                <a:gd name="T6" fmla="*/ 0 w 3288"/>
                <a:gd name="T7" fmla="*/ 0 h 1904"/>
                <a:gd name="T8" fmla="*/ 3288 w 3288"/>
                <a:gd name="T9" fmla="*/ 1904 h 19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88" h="1904">
                  <a:moveTo>
                    <a:pt x="0" y="1904"/>
                  </a:moveTo>
                  <a:lnTo>
                    <a:pt x="3288" y="0"/>
                  </a:lnTo>
                </a:path>
              </a:pathLst>
            </a:custGeom>
            <a:noFill/>
            <a:ln w="127000" cmpd="sng">
              <a:solidFill>
                <a:srgbClr val="00B050"/>
              </a:solidFill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  <p:grpSp>
          <p:nvGrpSpPr>
            <p:cNvPr id="14350" name="Group 15"/>
            <p:cNvGrpSpPr>
              <a:grpSpLocks/>
            </p:cNvGrpSpPr>
            <p:nvPr/>
          </p:nvGrpSpPr>
          <p:grpSpPr bwMode="auto">
            <a:xfrm>
              <a:off x="884" y="2341"/>
              <a:ext cx="3992" cy="953"/>
              <a:chOff x="884" y="2341"/>
              <a:chExt cx="3992" cy="953"/>
            </a:xfrm>
          </p:grpSpPr>
          <p:sp>
            <p:nvSpPr>
              <p:cNvPr id="14352" name="Line 16"/>
              <p:cNvSpPr>
                <a:spLocks noChangeShapeType="1"/>
              </p:cNvSpPr>
              <p:nvPr/>
            </p:nvSpPr>
            <p:spPr bwMode="auto">
              <a:xfrm>
                <a:off x="930" y="2387"/>
                <a:ext cx="3946" cy="907"/>
              </a:xfrm>
              <a:prstGeom prst="line">
                <a:avLst/>
              </a:prstGeom>
              <a:noFill/>
              <a:ln w="127000">
                <a:solidFill>
                  <a:srgbClr val="00B050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z-Latn-UZ"/>
              </a:p>
            </p:txBody>
          </p:sp>
          <p:sp>
            <p:nvSpPr>
              <p:cNvPr id="14353" name="Oval 17"/>
              <p:cNvSpPr>
                <a:spLocks noChangeArrowheads="1"/>
              </p:cNvSpPr>
              <p:nvPr/>
            </p:nvSpPr>
            <p:spPr bwMode="auto">
              <a:xfrm>
                <a:off x="884" y="2341"/>
                <a:ext cx="90" cy="91"/>
              </a:xfrm>
              <a:prstGeom prst="ellipse">
                <a:avLst/>
              </a:prstGeom>
              <a:solidFill>
                <a:srgbClr val="FF0000"/>
              </a:solidFill>
              <a:ln w="1270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z-Latn-UZ"/>
              </a:p>
            </p:txBody>
          </p:sp>
        </p:grpSp>
        <p:sp>
          <p:nvSpPr>
            <p:cNvPr id="14351" name="Text Box 18"/>
            <p:cNvSpPr txBox="1">
              <a:spLocks noChangeArrowheads="1"/>
            </p:cNvSpPr>
            <p:nvPr/>
          </p:nvSpPr>
          <p:spPr bwMode="auto">
            <a:xfrm rot="7180331" flipH="1">
              <a:off x="-466" y="2022"/>
              <a:ext cx="555" cy="645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uz-Latn-UZ" sz="7900" b="1">
                <a:solidFill>
                  <a:srgbClr val="0000FF"/>
                </a:solidFill>
              </a:endParaRPr>
            </a:p>
          </p:txBody>
        </p:sp>
      </p:grpSp>
      <p:sp>
        <p:nvSpPr>
          <p:cNvPr id="14340" name="TextBox 17"/>
          <p:cNvSpPr txBox="1">
            <a:spLocks noChangeArrowheads="1"/>
          </p:cNvSpPr>
          <p:nvPr/>
        </p:nvSpPr>
        <p:spPr bwMode="auto">
          <a:xfrm>
            <a:off x="14249756" y="9294619"/>
            <a:ext cx="1517214" cy="193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10600" b="1"/>
              <a:t>Е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 rot="-310102">
            <a:off x="14975148" y="11296162"/>
            <a:ext cx="11935695" cy="4763135"/>
            <a:chOff x="884" y="1305"/>
            <a:chExt cx="3992" cy="1989"/>
          </a:xfrm>
        </p:grpSpPr>
        <p:sp>
          <p:nvSpPr>
            <p:cNvPr id="14344" name="Freeform 14"/>
            <p:cNvSpPr>
              <a:spLocks/>
            </p:cNvSpPr>
            <p:nvPr/>
          </p:nvSpPr>
          <p:spPr bwMode="auto">
            <a:xfrm>
              <a:off x="912" y="1305"/>
              <a:ext cx="3862" cy="1087"/>
            </a:xfrm>
            <a:custGeom>
              <a:avLst/>
              <a:gdLst>
                <a:gd name="T0" fmla="*/ 0 w 3288"/>
                <a:gd name="T1" fmla="*/ 13 h 1904"/>
                <a:gd name="T2" fmla="*/ 13989 w 3288"/>
                <a:gd name="T3" fmla="*/ 0 h 1904"/>
                <a:gd name="T4" fmla="*/ 0 60000 65536"/>
                <a:gd name="T5" fmla="*/ 0 60000 65536"/>
                <a:gd name="T6" fmla="*/ 0 w 3288"/>
                <a:gd name="T7" fmla="*/ 0 h 1904"/>
                <a:gd name="T8" fmla="*/ 3288 w 3288"/>
                <a:gd name="T9" fmla="*/ 1904 h 19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88" h="1904">
                  <a:moveTo>
                    <a:pt x="0" y="1904"/>
                  </a:moveTo>
                  <a:lnTo>
                    <a:pt x="3288" y="0"/>
                  </a:lnTo>
                </a:path>
              </a:pathLst>
            </a:custGeom>
            <a:noFill/>
            <a:ln w="127000" cmpd="sng">
              <a:solidFill>
                <a:srgbClr val="7030A0"/>
              </a:solidFill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  <p:grpSp>
          <p:nvGrpSpPr>
            <p:cNvPr id="14345" name="Group 15"/>
            <p:cNvGrpSpPr>
              <a:grpSpLocks/>
            </p:cNvGrpSpPr>
            <p:nvPr/>
          </p:nvGrpSpPr>
          <p:grpSpPr bwMode="auto">
            <a:xfrm>
              <a:off x="884" y="2341"/>
              <a:ext cx="3992" cy="953"/>
              <a:chOff x="884" y="2341"/>
              <a:chExt cx="3992" cy="953"/>
            </a:xfrm>
          </p:grpSpPr>
          <p:sp>
            <p:nvSpPr>
              <p:cNvPr id="14347" name="Line 16"/>
              <p:cNvSpPr>
                <a:spLocks noChangeShapeType="1"/>
              </p:cNvSpPr>
              <p:nvPr/>
            </p:nvSpPr>
            <p:spPr bwMode="auto">
              <a:xfrm>
                <a:off x="930" y="2387"/>
                <a:ext cx="3946" cy="907"/>
              </a:xfrm>
              <a:prstGeom prst="line">
                <a:avLst/>
              </a:prstGeom>
              <a:noFill/>
              <a:ln w="127000">
                <a:solidFill>
                  <a:srgbClr val="7030A0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z-Latn-UZ"/>
              </a:p>
            </p:txBody>
          </p:sp>
          <p:sp>
            <p:nvSpPr>
              <p:cNvPr id="14348" name="Oval 17"/>
              <p:cNvSpPr>
                <a:spLocks noChangeArrowheads="1"/>
              </p:cNvSpPr>
              <p:nvPr/>
            </p:nvSpPr>
            <p:spPr bwMode="auto">
              <a:xfrm>
                <a:off x="884" y="2341"/>
                <a:ext cx="90" cy="91"/>
              </a:xfrm>
              <a:prstGeom prst="ellipse">
                <a:avLst/>
              </a:prstGeom>
              <a:solidFill>
                <a:srgbClr val="FF0000"/>
              </a:solidFill>
              <a:ln w="1270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z-Latn-UZ"/>
              </a:p>
            </p:txBody>
          </p:sp>
        </p:grpSp>
        <p:sp>
          <p:nvSpPr>
            <p:cNvPr id="14346" name="Text Box 18"/>
            <p:cNvSpPr txBox="1">
              <a:spLocks noChangeArrowheads="1"/>
            </p:cNvSpPr>
            <p:nvPr/>
          </p:nvSpPr>
          <p:spPr bwMode="auto">
            <a:xfrm>
              <a:off x="966" y="2584"/>
              <a:ext cx="62" cy="546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uz-Latn-UZ" sz="7900" b="1">
                <a:solidFill>
                  <a:srgbClr val="0000FF"/>
                </a:solidFill>
              </a:endParaRPr>
            </a:p>
          </p:txBody>
        </p:sp>
      </p:grpSp>
      <p:sp>
        <p:nvSpPr>
          <p:cNvPr id="28" name="Дуга 27"/>
          <p:cNvSpPr/>
          <p:nvPr/>
        </p:nvSpPr>
        <p:spPr>
          <a:xfrm>
            <a:off x="16635820" y="13695584"/>
            <a:ext cx="806959" cy="1955692"/>
          </a:xfrm>
          <a:prstGeom prst="arc">
            <a:avLst/>
          </a:prstGeom>
          <a:ln w="127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02008" tIns="151004" rIns="302008" bIns="15100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3" name="TextBox 28"/>
          <p:cNvSpPr txBox="1">
            <a:spLocks noChangeArrowheads="1"/>
          </p:cNvSpPr>
          <p:nvPr/>
        </p:nvSpPr>
        <p:spPr bwMode="auto">
          <a:xfrm>
            <a:off x="18331747" y="13001625"/>
            <a:ext cx="1289588" cy="193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10600" b="1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1519" y="1190916"/>
            <a:ext cx="853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Назовите углы</a:t>
            </a:r>
            <a:endParaRPr lang="uz-Latn-UZ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Стек из желтой бумаги с красной булавкой, пустой стикер шаблон с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80" b="85623" l="16613" r="88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13969" r="11374" b="15094"/>
          <a:stretch/>
        </p:blipFill>
        <p:spPr bwMode="auto">
          <a:xfrm rot="21355209">
            <a:off x="353192" y="1139041"/>
            <a:ext cx="9162395" cy="92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10319" y="824865"/>
            <a:ext cx="7629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spc="89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 урока: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973301">
            <a:off x="1677328" y="3458348"/>
            <a:ext cx="73894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Повторение</a:t>
            </a:r>
          </a:p>
          <a:p>
            <a: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пройденного </a:t>
            </a:r>
            <a:endParaRPr lang="uz-Latn-UZ" sz="8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4" descr="Стек из желтой бумаги с красной булавкой, пустой стикер шаблон с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19" b="85144" l="16454" r="88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13969" r="11374" b="15094"/>
          <a:stretch/>
        </p:blipFill>
        <p:spPr bwMode="auto">
          <a:xfrm rot="21355209">
            <a:off x="8930915" y="2738519"/>
            <a:ext cx="9162395" cy="92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Стек из желтой бумаги с красной булавкой, пустой стикер шаблон с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59" b="85783" l="16933" r="88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13969" r="11374" b="15094"/>
          <a:stretch/>
        </p:blipFill>
        <p:spPr bwMode="auto">
          <a:xfrm rot="21355209">
            <a:off x="17600897" y="4213630"/>
            <a:ext cx="9162395" cy="92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Стек из желтой бумаги с красной булавкой, пустой стикер шаблон с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55" b="85304" l="15815" r="90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13969" r="11374" b="15094"/>
          <a:stretch/>
        </p:blipFill>
        <p:spPr bwMode="auto">
          <a:xfrm rot="21355209">
            <a:off x="25668739" y="7646995"/>
            <a:ext cx="8689943" cy="92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198266">
            <a:off x="10164865" y="3769910"/>
            <a:ext cx="6966606" cy="6080211"/>
          </a:xfrm>
          <a:prstGeom prst="rect">
            <a:avLst/>
          </a:prstGeom>
          <a:noFill/>
        </p:spPr>
        <p:txBody>
          <a:bodyPr wrap="square" lIns="535034" tIns="267504" rIns="535034" bIns="267504" rtlCol="0">
            <a:spAutoFit/>
          </a:bodyPr>
          <a:lstStyle/>
          <a:p>
            <a:pPr marL="74313" marR="29725" algn="ctr" defTabSz="5350249">
              <a:lnSpc>
                <a:spcPct val="150000"/>
              </a:lnSpc>
            </a:pPr>
            <a:r>
              <a:rPr lang="ru-RU" sz="8000" b="1" spc="-3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Угол. </a:t>
            </a:r>
          </a:p>
          <a:p>
            <a:pPr marL="74313" marR="29725" algn="ctr" defTabSz="5350249">
              <a:lnSpc>
                <a:spcPct val="150000"/>
              </a:lnSpc>
            </a:pPr>
            <a:r>
              <a:rPr lang="ru-RU" sz="8000" b="1" spc="-3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Сравнение </a:t>
            </a:r>
          </a:p>
          <a:p>
            <a:pPr marL="74313" marR="29725" algn="ctr" defTabSz="5350249">
              <a:lnSpc>
                <a:spcPct val="150000"/>
              </a:lnSpc>
            </a:pPr>
            <a:r>
              <a:rPr lang="ru-RU" sz="8000" b="1" spc="-3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углов</a:t>
            </a:r>
            <a:endParaRPr lang="ru-RU" sz="8000" b="1" spc="-3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175949">
            <a:off x="19644519" y="6496652"/>
            <a:ext cx="6564826" cy="3046822"/>
          </a:xfrm>
          <a:prstGeom prst="rect">
            <a:avLst/>
          </a:prstGeom>
          <a:noFill/>
        </p:spPr>
        <p:txBody>
          <a:bodyPr wrap="square" lIns="91256" tIns="45638" rIns="91256" bIns="45638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Решение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задач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286513">
            <a:off x="25455346" y="9818620"/>
            <a:ext cx="9250500" cy="4972215"/>
          </a:xfrm>
          <a:prstGeom prst="rect">
            <a:avLst/>
          </a:prstGeom>
          <a:noFill/>
        </p:spPr>
        <p:txBody>
          <a:bodyPr wrap="square" lIns="535034" tIns="267504" rIns="535034" bIns="267504" rtlCol="0">
            <a:spAutoFit/>
          </a:bodyPr>
          <a:lstStyle/>
          <a:p>
            <a:pPr algn="ctr" defTabSz="5350249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 defTabSz="5350249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</a:p>
          <a:p>
            <a:pPr algn="ctr" defTabSz="5350249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закрепления 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9" name="Freeform 25" descr="Розовая тисненая бумага"/>
          <p:cNvSpPr>
            <a:spLocks/>
          </p:cNvSpPr>
          <p:nvPr/>
        </p:nvSpPr>
        <p:spPr bwMode="auto">
          <a:xfrm>
            <a:off x="-48640" y="-261610"/>
            <a:ext cx="35070478" cy="18092410"/>
          </a:xfrm>
          <a:custGeom>
            <a:avLst/>
            <a:gdLst>
              <a:gd name="T0" fmla="*/ 1509713 w 5859"/>
              <a:gd name="T1" fmla="*/ 3884613 h 4400"/>
              <a:gd name="T2" fmla="*/ 8221663 w 5859"/>
              <a:gd name="T3" fmla="*/ 0 h 4400"/>
              <a:gd name="T4" fmla="*/ 0 w 5859"/>
              <a:gd name="T5" fmla="*/ 101600 h 4400"/>
              <a:gd name="T6" fmla="*/ 12700 w 5859"/>
              <a:gd name="T7" fmla="*/ 6985000 h 4400"/>
              <a:gd name="T8" fmla="*/ 9301163 w 5859"/>
              <a:gd name="T9" fmla="*/ 6985000 h 4400"/>
              <a:gd name="T10" fmla="*/ 9229725 w 5859"/>
              <a:gd name="T11" fmla="*/ 5689600 h 4400"/>
              <a:gd name="T12" fmla="*/ 1452563 w 5859"/>
              <a:gd name="T13" fmla="*/ 3889375 h 44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59"/>
              <a:gd name="T22" fmla="*/ 0 h 4400"/>
              <a:gd name="T23" fmla="*/ 5859 w 5859"/>
              <a:gd name="T24" fmla="*/ 4400 h 44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59" h="4400">
                <a:moveTo>
                  <a:pt x="951" y="2447"/>
                </a:moveTo>
                <a:lnTo>
                  <a:pt x="5179" y="0"/>
                </a:lnTo>
                <a:lnTo>
                  <a:pt x="0" y="64"/>
                </a:lnTo>
                <a:lnTo>
                  <a:pt x="8" y="4400"/>
                </a:lnTo>
                <a:lnTo>
                  <a:pt x="5859" y="4400"/>
                </a:lnTo>
                <a:lnTo>
                  <a:pt x="5814" y="3584"/>
                </a:lnTo>
                <a:lnTo>
                  <a:pt x="915" y="2450"/>
                </a:ln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52248" name="Freeform 24" descr="Контурные ромбики"/>
          <p:cNvSpPr>
            <a:spLocks/>
          </p:cNvSpPr>
          <p:nvPr/>
        </p:nvSpPr>
        <p:spPr bwMode="auto">
          <a:xfrm>
            <a:off x="5654569" y="627381"/>
            <a:ext cx="27324330" cy="12968605"/>
          </a:xfrm>
          <a:custGeom>
            <a:avLst/>
            <a:gdLst>
              <a:gd name="T0" fmla="*/ 0 w 4494"/>
              <a:gd name="T1" fmla="*/ 3548063 h 3142"/>
              <a:gd name="T2" fmla="*/ 5183188 w 4494"/>
              <a:gd name="T3" fmla="*/ 523875 h 3142"/>
              <a:gd name="T4" fmla="*/ 6118225 w 4494"/>
              <a:gd name="T5" fmla="*/ 0 h 3142"/>
              <a:gd name="T6" fmla="*/ 6638925 w 4494"/>
              <a:gd name="T7" fmla="*/ 952500 h 3142"/>
              <a:gd name="T8" fmla="*/ 6969125 w 4494"/>
              <a:gd name="T9" fmla="*/ 1752600 h 3142"/>
              <a:gd name="T10" fmla="*/ 7007225 w 4494"/>
              <a:gd name="T11" fmla="*/ 2489200 h 3142"/>
              <a:gd name="T12" fmla="*/ 7007225 w 4494"/>
              <a:gd name="T13" fmla="*/ 3124200 h 3142"/>
              <a:gd name="T14" fmla="*/ 7134225 w 4494"/>
              <a:gd name="T15" fmla="*/ 3644900 h 3142"/>
              <a:gd name="T16" fmla="*/ 7134225 w 4494"/>
              <a:gd name="T17" fmla="*/ 4051300 h 3142"/>
              <a:gd name="T18" fmla="*/ 7007225 w 4494"/>
              <a:gd name="T19" fmla="*/ 4686300 h 3142"/>
              <a:gd name="T20" fmla="*/ 6829425 w 4494"/>
              <a:gd name="T21" fmla="*/ 4927600 h 3142"/>
              <a:gd name="T22" fmla="*/ 6264275 w 4494"/>
              <a:gd name="T23" fmla="*/ 4987925 h 3142"/>
              <a:gd name="T24" fmla="*/ 0 w 4494"/>
              <a:gd name="T25" fmla="*/ 3548063 h 31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94"/>
              <a:gd name="T40" fmla="*/ 0 h 3142"/>
              <a:gd name="T41" fmla="*/ 4494 w 4494"/>
              <a:gd name="T42" fmla="*/ 3142 h 31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94" h="3142">
                <a:moveTo>
                  <a:pt x="0" y="2235"/>
                </a:moveTo>
                <a:lnTo>
                  <a:pt x="3265" y="330"/>
                </a:lnTo>
                <a:lnTo>
                  <a:pt x="3854" y="0"/>
                </a:lnTo>
                <a:lnTo>
                  <a:pt x="4182" y="600"/>
                </a:lnTo>
                <a:lnTo>
                  <a:pt x="4390" y="1104"/>
                </a:lnTo>
                <a:lnTo>
                  <a:pt x="4414" y="1568"/>
                </a:lnTo>
                <a:lnTo>
                  <a:pt x="4414" y="1968"/>
                </a:lnTo>
                <a:lnTo>
                  <a:pt x="4494" y="2296"/>
                </a:lnTo>
                <a:lnTo>
                  <a:pt x="4494" y="2552"/>
                </a:lnTo>
                <a:lnTo>
                  <a:pt x="4414" y="2952"/>
                </a:lnTo>
                <a:lnTo>
                  <a:pt x="4302" y="3104"/>
                </a:lnTo>
                <a:lnTo>
                  <a:pt x="3946" y="3142"/>
                </a:lnTo>
                <a:lnTo>
                  <a:pt x="0" y="2235"/>
                </a:lnTo>
                <a:close/>
              </a:path>
            </a:pathLst>
          </a:custGeom>
          <a:pattFill prst="openDmnd">
            <a:fgClr>
              <a:srgbClr val="0066FF"/>
            </a:fgClr>
            <a:bgClr>
              <a:schemeClr val="bg1"/>
            </a:bgClr>
          </a:pattFill>
          <a:ln w="127000">
            <a:solidFill>
              <a:srgbClr val="000000"/>
            </a:solidFill>
            <a:round/>
            <a:headEnd/>
            <a:tailEnd/>
          </a:ln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7172" name="Freeform 13"/>
          <p:cNvSpPr>
            <a:spLocks/>
          </p:cNvSpPr>
          <p:nvPr/>
        </p:nvSpPr>
        <p:spPr bwMode="auto">
          <a:xfrm>
            <a:off x="5545124" y="2014220"/>
            <a:ext cx="19991633" cy="7858760"/>
          </a:xfrm>
          <a:custGeom>
            <a:avLst/>
            <a:gdLst>
              <a:gd name="T0" fmla="*/ 0 w 3288"/>
              <a:gd name="T1" fmla="*/ 3022600 h 1904"/>
              <a:gd name="T2" fmla="*/ 5219700 w 3288"/>
              <a:gd name="T3" fmla="*/ 0 h 1904"/>
              <a:gd name="T4" fmla="*/ 0 60000 65536"/>
              <a:gd name="T5" fmla="*/ 0 60000 65536"/>
              <a:gd name="T6" fmla="*/ 0 w 3288"/>
              <a:gd name="T7" fmla="*/ 0 h 1904"/>
              <a:gd name="T8" fmla="*/ 3288 w 3288"/>
              <a:gd name="T9" fmla="*/ 1904 h 19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88" h="1904">
                <a:moveTo>
                  <a:pt x="0" y="1904"/>
                </a:moveTo>
                <a:lnTo>
                  <a:pt x="3288" y="0"/>
                </a:lnTo>
              </a:path>
            </a:pathLst>
          </a:custGeom>
          <a:noFill/>
          <a:ln w="155575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grpSp>
        <p:nvGrpSpPr>
          <p:cNvPr id="7173" name="Group 14"/>
          <p:cNvGrpSpPr>
            <a:grpSpLocks/>
          </p:cNvGrpSpPr>
          <p:nvPr/>
        </p:nvGrpSpPr>
        <p:grpSpPr bwMode="auto">
          <a:xfrm>
            <a:off x="5374880" y="9662480"/>
            <a:ext cx="24272079" cy="3933506"/>
            <a:chOff x="884" y="2341"/>
            <a:chExt cx="3992" cy="953"/>
          </a:xfrm>
        </p:grpSpPr>
        <p:sp>
          <p:nvSpPr>
            <p:cNvPr id="7179" name="Line 15"/>
            <p:cNvSpPr>
              <a:spLocks noChangeShapeType="1"/>
            </p:cNvSpPr>
            <p:nvPr/>
          </p:nvSpPr>
          <p:spPr bwMode="auto">
            <a:xfrm>
              <a:off x="930" y="2387"/>
              <a:ext cx="3946" cy="907"/>
            </a:xfrm>
            <a:prstGeom prst="line">
              <a:avLst/>
            </a:prstGeom>
            <a:noFill/>
            <a:ln w="15557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80" name="Oval 16"/>
            <p:cNvSpPr>
              <a:spLocks noChangeArrowheads="1"/>
            </p:cNvSpPr>
            <p:nvPr/>
          </p:nvSpPr>
          <p:spPr bwMode="auto">
            <a:xfrm>
              <a:off x="884" y="2341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13923614" y="6670041"/>
            <a:ext cx="16686303" cy="396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 dirty="0">
                <a:cs typeface="Arial" pitchFamily="34" charset="0"/>
              </a:rPr>
              <a:t>Внутренняя область </a:t>
            </a:r>
          </a:p>
          <a:p>
            <a:r>
              <a:rPr lang="ru-RU" altLang="ru-RU" sz="11900" b="1" dirty="0">
                <a:cs typeface="Arial" pitchFamily="34" charset="0"/>
              </a:rPr>
              <a:t>            угла АВМ </a:t>
            </a:r>
          </a:p>
        </p:txBody>
      </p:sp>
      <p:sp>
        <p:nvSpPr>
          <p:cNvPr id="7175" name="Text Box 18"/>
          <p:cNvSpPr txBox="1">
            <a:spLocks noChangeArrowheads="1"/>
          </p:cNvSpPr>
          <p:nvPr/>
        </p:nvSpPr>
        <p:spPr bwMode="auto">
          <a:xfrm>
            <a:off x="4547975" y="10038080"/>
            <a:ext cx="1627822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latin typeface="Times New Roman" pitchFamily="18" charset="0"/>
              </a:rPr>
              <a:t>В</a:t>
            </a:r>
          </a:p>
        </p:txBody>
      </p:sp>
      <p:sp>
        <p:nvSpPr>
          <p:cNvPr id="7176" name="Text Box 19"/>
          <p:cNvSpPr txBox="1">
            <a:spLocks noChangeArrowheads="1"/>
          </p:cNvSpPr>
          <p:nvPr/>
        </p:nvSpPr>
        <p:spPr bwMode="auto">
          <a:xfrm>
            <a:off x="27439855" y="13220384"/>
            <a:ext cx="2051015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latin typeface="Times New Roman" pitchFamily="18" charset="0"/>
              </a:rPr>
              <a:t>М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670719" y="2085683"/>
            <a:ext cx="17753326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 dirty="0">
                <a:cs typeface="Arial" pitchFamily="34" charset="0"/>
              </a:rPr>
              <a:t>Внешняя область угла</a:t>
            </a:r>
          </a:p>
        </p:txBody>
      </p:sp>
      <p:sp>
        <p:nvSpPr>
          <p:cNvPr id="7178" name="Text Box 21"/>
          <p:cNvSpPr txBox="1">
            <a:spLocks noChangeArrowheads="1"/>
          </p:cNvSpPr>
          <p:nvPr/>
        </p:nvSpPr>
        <p:spPr bwMode="auto">
          <a:xfrm>
            <a:off x="26059653" y="676910"/>
            <a:ext cx="171278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latin typeface="Times New Roman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235023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9" grpId="0" animBg="1"/>
      <p:bldP spid="52248" grpId="0" animBg="1"/>
      <p:bldP spid="52248" grpId="1" animBg="1"/>
      <p:bldP spid="52241" grpId="0"/>
      <p:bldP spid="522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 descr="Розовая тисненая бумага"/>
          <p:cNvSpPr>
            <a:spLocks/>
          </p:cNvSpPr>
          <p:nvPr/>
        </p:nvSpPr>
        <p:spPr bwMode="auto">
          <a:xfrm>
            <a:off x="-139844" y="0"/>
            <a:ext cx="35161682" cy="17900970"/>
          </a:xfrm>
          <a:custGeom>
            <a:avLst/>
            <a:gdLst>
              <a:gd name="T0" fmla="*/ 1497013 w 5871"/>
              <a:gd name="T1" fmla="*/ 3884613 h 4400"/>
              <a:gd name="T2" fmla="*/ 8208963 w 5871"/>
              <a:gd name="T3" fmla="*/ 0 h 4400"/>
              <a:gd name="T4" fmla="*/ 49213 w 5871"/>
              <a:gd name="T5" fmla="*/ 87313 h 4400"/>
              <a:gd name="T6" fmla="*/ 0 w 5871"/>
              <a:gd name="T7" fmla="*/ 6985001 h 4400"/>
              <a:gd name="T8" fmla="*/ 9288463 w 5871"/>
              <a:gd name="T9" fmla="*/ 6985001 h 4400"/>
              <a:gd name="T10" fmla="*/ 9320213 w 5871"/>
              <a:gd name="T11" fmla="*/ 5700713 h 4400"/>
              <a:gd name="T12" fmla="*/ 1439863 w 5871"/>
              <a:gd name="T13" fmla="*/ 3889376 h 44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71"/>
              <a:gd name="T22" fmla="*/ 0 h 4400"/>
              <a:gd name="T23" fmla="*/ 5871 w 5871"/>
              <a:gd name="T24" fmla="*/ 4400 h 44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71" h="4400">
                <a:moveTo>
                  <a:pt x="943" y="2447"/>
                </a:moveTo>
                <a:lnTo>
                  <a:pt x="5171" y="0"/>
                </a:lnTo>
                <a:lnTo>
                  <a:pt x="31" y="55"/>
                </a:lnTo>
                <a:lnTo>
                  <a:pt x="0" y="4400"/>
                </a:lnTo>
                <a:lnTo>
                  <a:pt x="5851" y="4400"/>
                </a:lnTo>
                <a:lnTo>
                  <a:pt x="5871" y="3591"/>
                </a:lnTo>
                <a:lnTo>
                  <a:pt x="907" y="2450"/>
                </a:ln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53251" name="Freeform 3" descr="Контурные ромбики"/>
          <p:cNvSpPr>
            <a:spLocks/>
          </p:cNvSpPr>
          <p:nvPr/>
        </p:nvSpPr>
        <p:spPr bwMode="auto">
          <a:xfrm>
            <a:off x="5654569" y="627381"/>
            <a:ext cx="27324330" cy="12968605"/>
          </a:xfrm>
          <a:custGeom>
            <a:avLst/>
            <a:gdLst>
              <a:gd name="T0" fmla="*/ 0 w 4494"/>
              <a:gd name="T1" fmla="*/ 3548063 h 3142"/>
              <a:gd name="T2" fmla="*/ 5183188 w 4494"/>
              <a:gd name="T3" fmla="*/ 523875 h 3142"/>
              <a:gd name="T4" fmla="*/ 6118225 w 4494"/>
              <a:gd name="T5" fmla="*/ 0 h 3142"/>
              <a:gd name="T6" fmla="*/ 6638925 w 4494"/>
              <a:gd name="T7" fmla="*/ 952500 h 3142"/>
              <a:gd name="T8" fmla="*/ 6969125 w 4494"/>
              <a:gd name="T9" fmla="*/ 1752600 h 3142"/>
              <a:gd name="T10" fmla="*/ 7007225 w 4494"/>
              <a:gd name="T11" fmla="*/ 2489200 h 3142"/>
              <a:gd name="T12" fmla="*/ 7007225 w 4494"/>
              <a:gd name="T13" fmla="*/ 3124200 h 3142"/>
              <a:gd name="T14" fmla="*/ 7134225 w 4494"/>
              <a:gd name="T15" fmla="*/ 3644900 h 3142"/>
              <a:gd name="T16" fmla="*/ 7134225 w 4494"/>
              <a:gd name="T17" fmla="*/ 4051300 h 3142"/>
              <a:gd name="T18" fmla="*/ 7007225 w 4494"/>
              <a:gd name="T19" fmla="*/ 4686300 h 3142"/>
              <a:gd name="T20" fmla="*/ 6829425 w 4494"/>
              <a:gd name="T21" fmla="*/ 4927600 h 3142"/>
              <a:gd name="T22" fmla="*/ 6264275 w 4494"/>
              <a:gd name="T23" fmla="*/ 4987925 h 3142"/>
              <a:gd name="T24" fmla="*/ 0 w 4494"/>
              <a:gd name="T25" fmla="*/ 3548063 h 31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94"/>
              <a:gd name="T40" fmla="*/ 0 h 3142"/>
              <a:gd name="T41" fmla="*/ 4494 w 4494"/>
              <a:gd name="T42" fmla="*/ 3142 h 31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94" h="3142">
                <a:moveTo>
                  <a:pt x="0" y="2235"/>
                </a:moveTo>
                <a:lnTo>
                  <a:pt x="3265" y="330"/>
                </a:lnTo>
                <a:lnTo>
                  <a:pt x="3854" y="0"/>
                </a:lnTo>
                <a:lnTo>
                  <a:pt x="4182" y="600"/>
                </a:lnTo>
                <a:lnTo>
                  <a:pt x="4390" y="1104"/>
                </a:lnTo>
                <a:lnTo>
                  <a:pt x="4414" y="1568"/>
                </a:lnTo>
                <a:lnTo>
                  <a:pt x="4414" y="1968"/>
                </a:lnTo>
                <a:lnTo>
                  <a:pt x="4494" y="2296"/>
                </a:lnTo>
                <a:lnTo>
                  <a:pt x="4494" y="2552"/>
                </a:lnTo>
                <a:lnTo>
                  <a:pt x="4414" y="2952"/>
                </a:lnTo>
                <a:lnTo>
                  <a:pt x="4302" y="3104"/>
                </a:lnTo>
                <a:lnTo>
                  <a:pt x="3946" y="3142"/>
                </a:lnTo>
                <a:lnTo>
                  <a:pt x="0" y="2235"/>
                </a:lnTo>
                <a:close/>
              </a:path>
            </a:pathLst>
          </a:custGeom>
          <a:pattFill prst="openDmnd">
            <a:fgClr>
              <a:srgbClr val="0066FF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5545124" y="1238250"/>
            <a:ext cx="21783784" cy="8634730"/>
          </a:xfrm>
          <a:custGeom>
            <a:avLst/>
            <a:gdLst>
              <a:gd name="T0" fmla="*/ 0 w 3288"/>
              <a:gd name="T1" fmla="*/ 3022600 h 1904"/>
              <a:gd name="T2" fmla="*/ 5219700 w 3288"/>
              <a:gd name="T3" fmla="*/ 0 h 1904"/>
              <a:gd name="T4" fmla="*/ 0 60000 65536"/>
              <a:gd name="T5" fmla="*/ 0 60000 65536"/>
              <a:gd name="T6" fmla="*/ 0 w 3288"/>
              <a:gd name="T7" fmla="*/ 0 h 1904"/>
              <a:gd name="T8" fmla="*/ 3288 w 3288"/>
              <a:gd name="T9" fmla="*/ 1904 h 19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88" h="1904">
                <a:moveTo>
                  <a:pt x="0" y="1904"/>
                </a:moveTo>
                <a:lnTo>
                  <a:pt x="3288" y="0"/>
                </a:lnTo>
              </a:path>
            </a:pathLst>
          </a:custGeom>
          <a:noFill/>
          <a:ln w="155575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5211547" y="9741351"/>
            <a:ext cx="27840313" cy="4513649"/>
            <a:chOff x="884" y="2341"/>
            <a:chExt cx="3992" cy="953"/>
          </a:xfrm>
        </p:grpSpPr>
        <p:sp>
          <p:nvSpPr>
            <p:cNvPr id="8230" name="Line 6"/>
            <p:cNvSpPr>
              <a:spLocks noChangeShapeType="1"/>
            </p:cNvSpPr>
            <p:nvPr/>
          </p:nvSpPr>
          <p:spPr bwMode="auto">
            <a:xfrm>
              <a:off x="930" y="2387"/>
              <a:ext cx="3946" cy="907"/>
            </a:xfrm>
            <a:prstGeom prst="line">
              <a:avLst/>
            </a:prstGeom>
            <a:noFill/>
            <a:ln w="15557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8231" name="Oval 7"/>
            <p:cNvSpPr>
              <a:spLocks noChangeArrowheads="1"/>
            </p:cNvSpPr>
            <p:nvPr/>
          </p:nvSpPr>
          <p:spPr bwMode="auto">
            <a:xfrm>
              <a:off x="884" y="2341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3961351" y="9226312"/>
            <a:ext cx="1627822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 dirty="0">
                <a:latin typeface="Times New Roman" pitchFamily="18" charset="0"/>
              </a:rPr>
              <a:t>В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27439855" y="13220384"/>
            <a:ext cx="2051015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latin typeface="Times New Roman" pitchFamily="18" charset="0"/>
              </a:rPr>
              <a:t>М</a:t>
            </a: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23025645" y="866775"/>
            <a:ext cx="171278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latin typeface="Times New Roman" pitchFamily="18" charset="0"/>
              </a:rPr>
              <a:t>А</a:t>
            </a:r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6221236" y="13595986"/>
            <a:ext cx="553298" cy="375601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14476911" y="7417119"/>
            <a:ext cx="553294" cy="375601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23025645" y="7041516"/>
            <a:ext cx="553294" cy="37560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32954579" y="1799591"/>
            <a:ext cx="553298" cy="37560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53265" name="Oval 17"/>
          <p:cNvSpPr>
            <a:spLocks noChangeArrowheads="1"/>
          </p:cNvSpPr>
          <p:nvPr/>
        </p:nvSpPr>
        <p:spPr bwMode="auto">
          <a:xfrm>
            <a:off x="33507875" y="7231381"/>
            <a:ext cx="553294" cy="37560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53266" name="Oval 18"/>
          <p:cNvSpPr>
            <a:spLocks noChangeArrowheads="1"/>
          </p:cNvSpPr>
          <p:nvPr/>
        </p:nvSpPr>
        <p:spPr bwMode="auto">
          <a:xfrm>
            <a:off x="25506358" y="10789286"/>
            <a:ext cx="553294" cy="37560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8207" name="Oval 19"/>
          <p:cNvSpPr>
            <a:spLocks noChangeArrowheads="1"/>
          </p:cNvSpPr>
          <p:nvPr/>
        </p:nvSpPr>
        <p:spPr bwMode="auto">
          <a:xfrm>
            <a:off x="28540368" y="491174"/>
            <a:ext cx="553298" cy="375601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8208" name="Oval 20"/>
          <p:cNvSpPr>
            <a:spLocks noChangeArrowheads="1"/>
          </p:cNvSpPr>
          <p:nvPr/>
        </p:nvSpPr>
        <p:spPr bwMode="auto">
          <a:xfrm>
            <a:off x="11169293" y="10599421"/>
            <a:ext cx="553294" cy="37560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53269" name="Oval 21"/>
          <p:cNvSpPr>
            <a:spLocks noChangeArrowheads="1"/>
          </p:cNvSpPr>
          <p:nvPr/>
        </p:nvSpPr>
        <p:spPr bwMode="auto">
          <a:xfrm>
            <a:off x="4274369" y="2360931"/>
            <a:ext cx="553294" cy="37560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53270" name="Oval 22"/>
          <p:cNvSpPr>
            <a:spLocks noChangeArrowheads="1"/>
          </p:cNvSpPr>
          <p:nvPr/>
        </p:nvSpPr>
        <p:spPr bwMode="auto">
          <a:xfrm>
            <a:off x="14203303" y="1613854"/>
            <a:ext cx="553298" cy="375601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8211" name="Oval 23"/>
          <p:cNvSpPr>
            <a:spLocks noChangeArrowheads="1"/>
          </p:cNvSpPr>
          <p:nvPr/>
        </p:nvSpPr>
        <p:spPr bwMode="auto">
          <a:xfrm>
            <a:off x="23305333" y="12473306"/>
            <a:ext cx="553294" cy="37560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8212" name="Oval 24"/>
          <p:cNvSpPr>
            <a:spLocks noChangeArrowheads="1"/>
          </p:cNvSpPr>
          <p:nvPr/>
        </p:nvSpPr>
        <p:spPr bwMode="auto">
          <a:xfrm>
            <a:off x="8688580" y="8354061"/>
            <a:ext cx="553294" cy="37560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53273" name="Oval 25"/>
          <p:cNvSpPr>
            <a:spLocks noChangeArrowheads="1"/>
          </p:cNvSpPr>
          <p:nvPr/>
        </p:nvSpPr>
        <p:spPr bwMode="auto">
          <a:xfrm>
            <a:off x="33781483" y="12473306"/>
            <a:ext cx="553298" cy="37560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25607202" y="15150590"/>
            <a:ext cx="171278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11900" b="1" dirty="0">
                <a:latin typeface="Times New Roman" pitchFamily="18" charset="0"/>
              </a:rPr>
              <a:t>N</a:t>
            </a:r>
            <a:endParaRPr lang="ru-RU" altLang="ru-RU" sz="11900" b="1" dirty="0">
              <a:latin typeface="Times New Roman" pitchFamily="18" charset="0"/>
            </a:endParaRPr>
          </a:p>
        </p:txBody>
      </p:sp>
      <p:sp>
        <p:nvSpPr>
          <p:cNvPr id="8215" name="Text Box 27"/>
          <p:cNvSpPr txBox="1">
            <a:spLocks noChangeArrowheads="1"/>
          </p:cNvSpPr>
          <p:nvPr/>
        </p:nvSpPr>
        <p:spPr bwMode="auto">
          <a:xfrm>
            <a:off x="10342389" y="10789285"/>
            <a:ext cx="171278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11900" b="1">
                <a:latin typeface="Times New Roman" pitchFamily="18" charset="0"/>
              </a:rPr>
              <a:t>C</a:t>
            </a:r>
            <a:endParaRPr lang="ru-RU" altLang="ru-RU" sz="11900" b="1">
              <a:latin typeface="Times New Roman" pitchFamily="18" charset="0"/>
            </a:endParaRPr>
          </a:p>
        </p:txBody>
      </p:sp>
      <p:sp>
        <p:nvSpPr>
          <p:cNvPr id="8216" name="Text Box 28"/>
          <p:cNvSpPr txBox="1">
            <a:spLocks noChangeArrowheads="1"/>
          </p:cNvSpPr>
          <p:nvPr/>
        </p:nvSpPr>
        <p:spPr bwMode="auto">
          <a:xfrm>
            <a:off x="7855593" y="6477015"/>
            <a:ext cx="1796137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uz-Latn-UZ" altLang="ru-RU" sz="11900" b="1" dirty="0">
                <a:latin typeface="Times New Roman" pitchFamily="18" charset="0"/>
              </a:rPr>
              <a:t>K</a:t>
            </a:r>
            <a:endParaRPr lang="ru-RU" altLang="ru-RU" sz="11900" b="1" dirty="0">
              <a:latin typeface="Times New Roman" pitchFamily="18" charset="0"/>
            </a:endParaRP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4785104" y="1613854"/>
            <a:ext cx="1796137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uz-Latn-UZ" altLang="ru-RU" sz="11900" b="1" dirty="0">
                <a:latin typeface="Times New Roman" pitchFamily="18" charset="0"/>
              </a:rPr>
              <a:t>H</a:t>
            </a:r>
            <a:endParaRPr lang="ru-RU" altLang="ru-RU" sz="11900" b="1" dirty="0">
              <a:latin typeface="Times New Roman" pitchFamily="18" charset="0"/>
            </a:endParaRPr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4750517" y="1238250"/>
            <a:ext cx="1627822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11900" b="1">
                <a:latin typeface="Times New Roman" pitchFamily="18" charset="0"/>
              </a:rPr>
              <a:t>Z</a:t>
            </a:r>
            <a:endParaRPr lang="ru-RU" altLang="ru-RU" sz="11900" b="1">
              <a:latin typeface="Times New Roman" pitchFamily="18" charset="0"/>
            </a:endParaRP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14750517" y="7041515"/>
            <a:ext cx="1693545" cy="295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7200" b="1" dirty="0">
                <a:latin typeface="Times New Roman" pitchFamily="18" charset="0"/>
              </a:rPr>
              <a:t>т</a:t>
            </a:r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23305333" y="6294439"/>
            <a:ext cx="1542862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uz-Latn-UZ" altLang="ru-RU" sz="11900" b="1" dirty="0" smtClean="0">
                <a:latin typeface="Times New Roman" pitchFamily="18" charset="0"/>
              </a:rPr>
              <a:t>F</a:t>
            </a:r>
            <a:endParaRPr lang="ru-RU" altLang="ru-RU" sz="11900" b="1" dirty="0">
              <a:latin typeface="Times New Roman" pitchFamily="18" charset="0"/>
            </a:endParaRPr>
          </a:p>
        </p:txBody>
      </p:sp>
      <p:sp>
        <p:nvSpPr>
          <p:cNvPr id="8221" name="Text Box 33"/>
          <p:cNvSpPr txBox="1">
            <a:spLocks noChangeArrowheads="1"/>
          </p:cNvSpPr>
          <p:nvPr/>
        </p:nvSpPr>
        <p:spPr bwMode="auto">
          <a:xfrm>
            <a:off x="22198740" y="12473305"/>
            <a:ext cx="1796137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11900" b="1">
                <a:latin typeface="Times New Roman" pitchFamily="18" charset="0"/>
              </a:rPr>
              <a:t>O</a:t>
            </a:r>
            <a:endParaRPr lang="ru-RU" altLang="ru-RU" sz="11900" b="1">
              <a:latin typeface="Times New Roman" pitchFamily="18" charset="0"/>
            </a:endParaRPr>
          </a:p>
        </p:txBody>
      </p:sp>
      <p:sp>
        <p:nvSpPr>
          <p:cNvPr id="53282" name="Text Box 34"/>
          <p:cNvSpPr txBox="1">
            <a:spLocks noChangeArrowheads="1"/>
          </p:cNvSpPr>
          <p:nvPr/>
        </p:nvSpPr>
        <p:spPr bwMode="auto">
          <a:xfrm>
            <a:off x="25786046" y="10038080"/>
            <a:ext cx="1542862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11900" b="1">
                <a:latin typeface="Times New Roman" pitchFamily="18" charset="0"/>
              </a:rPr>
              <a:t>P</a:t>
            </a:r>
            <a:endParaRPr lang="ru-RU" altLang="ru-RU" sz="11900" b="1">
              <a:latin typeface="Times New Roman" pitchFamily="18" charset="0"/>
            </a:endParaRPr>
          </a:p>
        </p:txBody>
      </p:sp>
      <p:sp>
        <p:nvSpPr>
          <p:cNvPr id="53283" name="Text Box 35"/>
          <p:cNvSpPr txBox="1">
            <a:spLocks noChangeArrowheads="1"/>
          </p:cNvSpPr>
          <p:nvPr/>
        </p:nvSpPr>
        <p:spPr bwMode="auto">
          <a:xfrm>
            <a:off x="33343708" y="10975024"/>
            <a:ext cx="1457904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11900" b="1">
                <a:latin typeface="Times New Roman" pitchFamily="18" charset="0"/>
              </a:rPr>
              <a:t>S</a:t>
            </a:r>
            <a:endParaRPr lang="ru-RU" altLang="ru-RU" sz="11900" b="1">
              <a:latin typeface="Times New Roman" pitchFamily="18" charset="0"/>
            </a:endParaRPr>
          </a:p>
        </p:txBody>
      </p:sp>
      <p:sp>
        <p:nvSpPr>
          <p:cNvPr id="53284" name="Text Box 36"/>
          <p:cNvSpPr txBox="1">
            <a:spLocks noChangeArrowheads="1"/>
          </p:cNvSpPr>
          <p:nvPr/>
        </p:nvSpPr>
        <p:spPr bwMode="auto">
          <a:xfrm>
            <a:off x="33051860" y="5733099"/>
            <a:ext cx="171278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11900" b="1">
                <a:latin typeface="Times New Roman" pitchFamily="18" charset="0"/>
              </a:rPr>
              <a:t>D</a:t>
            </a:r>
            <a:endParaRPr lang="ru-RU" altLang="ru-RU" sz="11900" b="1">
              <a:latin typeface="Times New Roman" pitchFamily="18" charset="0"/>
            </a:endParaRPr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32401282" y="0"/>
            <a:ext cx="1627822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11900" b="1">
                <a:latin typeface="Times New Roman" pitchFamily="18" charset="0"/>
              </a:rPr>
              <a:t>L</a:t>
            </a:r>
            <a:endParaRPr lang="ru-RU" altLang="ru-RU" sz="11900" b="1">
              <a:latin typeface="Times New Roman" pitchFamily="18" charset="0"/>
            </a:endParaRPr>
          </a:p>
        </p:txBody>
      </p:sp>
      <p:sp>
        <p:nvSpPr>
          <p:cNvPr id="8226" name="Text Box 38"/>
          <p:cNvSpPr txBox="1">
            <a:spLocks noChangeArrowheads="1"/>
          </p:cNvSpPr>
          <p:nvPr/>
        </p:nvSpPr>
        <p:spPr bwMode="auto">
          <a:xfrm>
            <a:off x="28540366" y="676910"/>
            <a:ext cx="171278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11900" b="1">
                <a:latin typeface="Times New Roman" pitchFamily="18" charset="0"/>
              </a:rPr>
              <a:t>R</a:t>
            </a:r>
            <a:endParaRPr lang="ru-RU" altLang="ru-RU" sz="11900" b="1">
              <a:latin typeface="Times New Roman" pitchFamily="18" charset="0"/>
            </a:endParaRPr>
          </a:p>
        </p:txBody>
      </p:sp>
      <p:sp>
        <p:nvSpPr>
          <p:cNvPr id="53287" name="Oval 39"/>
          <p:cNvSpPr>
            <a:spLocks noChangeArrowheads="1"/>
          </p:cNvSpPr>
          <p:nvPr/>
        </p:nvSpPr>
        <p:spPr bwMode="auto">
          <a:xfrm>
            <a:off x="24584206" y="16030903"/>
            <a:ext cx="553298" cy="375601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7084161" y="12640241"/>
            <a:ext cx="1627822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11900" b="1" dirty="0">
                <a:latin typeface="Times New Roman" pitchFamily="18" charset="0"/>
              </a:rPr>
              <a:t>E</a:t>
            </a:r>
            <a:endParaRPr lang="ru-RU" altLang="ru-RU" sz="11900" b="1" dirty="0">
              <a:latin typeface="Times New Roman" pitchFamily="18" charset="0"/>
            </a:endParaRPr>
          </a:p>
        </p:txBody>
      </p:sp>
      <p:sp>
        <p:nvSpPr>
          <p:cNvPr id="8229" name="Text Box 41"/>
          <p:cNvSpPr txBox="1">
            <a:spLocks noChangeArrowheads="1"/>
          </p:cNvSpPr>
          <p:nvPr/>
        </p:nvSpPr>
        <p:spPr bwMode="auto">
          <a:xfrm>
            <a:off x="522499" y="14188470"/>
            <a:ext cx="21846882" cy="233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6600" b="1" dirty="0">
                <a:cs typeface="Arial" pitchFamily="34" charset="0"/>
              </a:rPr>
              <a:t>Которые из отмеченных точек лежат внутри угла?</a:t>
            </a:r>
          </a:p>
          <a:p>
            <a:r>
              <a:rPr lang="ru-RU" altLang="ru-RU" sz="6600" b="1" dirty="0">
                <a:cs typeface="Arial" pitchFamily="34" charset="0"/>
              </a:rPr>
              <a:t>Какие во внешней области?</a:t>
            </a:r>
          </a:p>
        </p:txBody>
      </p:sp>
    </p:spTree>
    <p:extLst>
      <p:ext uri="{BB962C8B-B14F-4D97-AF65-F5344CB8AC3E}">
        <p14:creationId xmlns:p14="http://schemas.microsoft.com/office/powerpoint/2010/main" val="3179959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1" grpId="0" animBg="1"/>
      <p:bldP spid="53251" grpId="1" animBg="1"/>
      <p:bldP spid="53274" grpId="0"/>
      <p:bldP spid="53277" grpId="0"/>
      <p:bldP spid="53278" grpId="0"/>
      <p:bldP spid="53279" grpId="0"/>
      <p:bldP spid="53280" grpId="0"/>
      <p:bldP spid="53282" grpId="0"/>
      <p:bldP spid="53283" grpId="0"/>
      <p:bldP spid="53284" grpId="0"/>
      <p:bldP spid="53285" grpId="0"/>
      <p:bldP spid="532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3"/>
          <p:cNvSpPr>
            <a:spLocks/>
          </p:cNvSpPr>
          <p:nvPr/>
        </p:nvSpPr>
        <p:spPr bwMode="auto">
          <a:xfrm>
            <a:off x="4961429" y="7346950"/>
            <a:ext cx="9910694" cy="4540250"/>
          </a:xfrm>
          <a:custGeom>
            <a:avLst/>
            <a:gdLst>
              <a:gd name="T0" fmla="*/ 0 w 1630"/>
              <a:gd name="T1" fmla="*/ 1746250 h 1100"/>
              <a:gd name="T2" fmla="*/ 2587625 w 1630"/>
              <a:gd name="T3" fmla="*/ 0 h 11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30" h="1100">
                <a:moveTo>
                  <a:pt x="0" y="1100"/>
                </a:moveTo>
                <a:lnTo>
                  <a:pt x="1630" y="0"/>
                </a:lnTo>
              </a:path>
            </a:pathLst>
          </a:custGeom>
          <a:noFill/>
          <a:ln w="165100" cmpd="sng">
            <a:solidFill>
              <a:schemeClr val="tx1"/>
            </a:solidFill>
            <a:round/>
            <a:headEnd type="oval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4821585" y="11722100"/>
            <a:ext cx="11935392" cy="2282509"/>
            <a:chOff x="884" y="2341"/>
            <a:chExt cx="3992" cy="953"/>
          </a:xfrm>
        </p:grpSpPr>
        <p:sp>
          <p:nvSpPr>
            <p:cNvPr id="13332" name="Line 5"/>
            <p:cNvSpPr>
              <a:spLocks noChangeShapeType="1"/>
            </p:cNvSpPr>
            <p:nvPr/>
          </p:nvSpPr>
          <p:spPr bwMode="auto">
            <a:xfrm>
              <a:off x="930" y="2387"/>
              <a:ext cx="3946" cy="907"/>
            </a:xfrm>
            <a:prstGeom prst="line">
              <a:avLst/>
            </a:prstGeom>
            <a:noFill/>
            <a:ln w="1651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333" name="Oval 6"/>
            <p:cNvSpPr>
              <a:spLocks noChangeArrowheads="1"/>
            </p:cNvSpPr>
            <p:nvPr/>
          </p:nvSpPr>
          <p:spPr bwMode="auto">
            <a:xfrm>
              <a:off x="884" y="2341"/>
              <a:ext cx="90" cy="91"/>
            </a:xfrm>
            <a:prstGeom prst="ellipse">
              <a:avLst/>
            </a:prstGeom>
            <a:solidFill>
              <a:srgbClr val="FF0000"/>
            </a:solidFill>
            <a:ln w="165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447466" y="10686099"/>
            <a:ext cx="1271955" cy="1720729"/>
          </a:xfrm>
          <a:prstGeom prst="rect">
            <a:avLst/>
          </a:prstGeom>
          <a:noFill/>
          <a:ln w="165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200" b="1">
                <a:solidFill>
                  <a:srgbClr val="FF330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16410411" y="13410250"/>
            <a:ext cx="1517524" cy="1412953"/>
          </a:xfrm>
          <a:prstGeom prst="rect">
            <a:avLst/>
          </a:prstGeom>
          <a:noFill/>
          <a:ln w="165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7200" b="1">
                <a:solidFill>
                  <a:srgbClr val="FF3300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13650007" y="6137594"/>
            <a:ext cx="1324854" cy="1720729"/>
          </a:xfrm>
          <a:prstGeom prst="rect">
            <a:avLst/>
          </a:prstGeom>
          <a:noFill/>
          <a:ln w="165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200" b="1">
                <a:solidFill>
                  <a:srgbClr val="FF3300"/>
                </a:solidFill>
                <a:latin typeface="Calibri" pitchFamily="34" charset="0"/>
              </a:rPr>
              <a:t>А</a:t>
            </a:r>
          </a:p>
        </p:txBody>
      </p:sp>
      <p:grpSp>
        <p:nvGrpSpPr>
          <p:cNvPr id="204810" name="Group 10"/>
          <p:cNvGrpSpPr>
            <a:grpSpLocks/>
          </p:cNvGrpSpPr>
          <p:nvPr/>
        </p:nvGrpSpPr>
        <p:grpSpPr bwMode="auto">
          <a:xfrm rot="-310102">
            <a:off x="18082807" y="3787104"/>
            <a:ext cx="12937654" cy="8904194"/>
            <a:chOff x="844" y="258"/>
            <a:chExt cx="4327" cy="3719"/>
          </a:xfrm>
        </p:grpSpPr>
        <p:sp>
          <p:nvSpPr>
            <p:cNvPr id="13325" name="Freeform 11"/>
            <p:cNvSpPr>
              <a:spLocks/>
            </p:cNvSpPr>
            <p:nvPr/>
          </p:nvSpPr>
          <p:spPr bwMode="auto">
            <a:xfrm>
              <a:off x="912" y="488"/>
              <a:ext cx="3288" cy="1904"/>
            </a:xfrm>
            <a:custGeom>
              <a:avLst/>
              <a:gdLst>
                <a:gd name="T0" fmla="*/ 0 w 3288"/>
                <a:gd name="T1" fmla="*/ 1904 h 1904"/>
                <a:gd name="T2" fmla="*/ 3288 w 3288"/>
                <a:gd name="T3" fmla="*/ 0 h 19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88" h="1904">
                  <a:moveTo>
                    <a:pt x="0" y="1904"/>
                  </a:moveTo>
                  <a:lnTo>
                    <a:pt x="3288" y="0"/>
                  </a:lnTo>
                </a:path>
              </a:pathLst>
            </a:custGeom>
            <a:noFill/>
            <a:ln w="165100" cmpd="sng">
              <a:solidFill>
                <a:srgbClr val="0066FF"/>
              </a:solidFill>
              <a:round/>
              <a:headEnd type="oval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grpSp>
          <p:nvGrpSpPr>
            <p:cNvPr id="13326" name="Group 12"/>
            <p:cNvGrpSpPr>
              <a:grpSpLocks/>
            </p:cNvGrpSpPr>
            <p:nvPr/>
          </p:nvGrpSpPr>
          <p:grpSpPr bwMode="auto">
            <a:xfrm>
              <a:off x="884" y="2341"/>
              <a:ext cx="3992" cy="953"/>
              <a:chOff x="884" y="2341"/>
              <a:chExt cx="3992" cy="953"/>
            </a:xfrm>
          </p:grpSpPr>
          <p:sp>
            <p:nvSpPr>
              <p:cNvPr id="13330" name="Line 13"/>
              <p:cNvSpPr>
                <a:spLocks noChangeShapeType="1"/>
              </p:cNvSpPr>
              <p:nvPr/>
            </p:nvSpPr>
            <p:spPr bwMode="auto">
              <a:xfrm>
                <a:off x="930" y="2387"/>
                <a:ext cx="3946" cy="907"/>
              </a:xfrm>
              <a:prstGeom prst="line">
                <a:avLst/>
              </a:prstGeom>
              <a:noFill/>
              <a:ln w="165100">
                <a:solidFill>
                  <a:srgbClr val="0066FF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z-Latn-UZ"/>
              </a:p>
            </p:txBody>
          </p:sp>
          <p:sp>
            <p:nvSpPr>
              <p:cNvPr id="13331" name="Oval 14"/>
              <p:cNvSpPr>
                <a:spLocks noChangeArrowheads="1"/>
              </p:cNvSpPr>
              <p:nvPr/>
            </p:nvSpPr>
            <p:spPr bwMode="auto">
              <a:xfrm>
                <a:off x="884" y="2341"/>
                <a:ext cx="90" cy="91"/>
              </a:xfrm>
              <a:prstGeom prst="ellipse">
                <a:avLst/>
              </a:prstGeom>
              <a:solidFill>
                <a:srgbClr val="FF0000"/>
              </a:solidFill>
              <a:ln w="165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844" y="2530"/>
              <a:ext cx="254" cy="630"/>
            </a:xfrm>
            <a:prstGeom prst="rect">
              <a:avLst/>
            </a:prstGeom>
            <a:noFill/>
            <a:ln w="165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9200" b="1" dirty="0">
                  <a:solidFill>
                    <a:srgbClr val="0000FF"/>
                  </a:solidFill>
                  <a:latin typeface="Calibri" pitchFamily="34" charset="0"/>
                </a:rPr>
                <a:t>Е</a:t>
              </a:r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4508" y="3347"/>
              <a:ext cx="663" cy="630"/>
            </a:xfrm>
            <a:prstGeom prst="rect">
              <a:avLst/>
            </a:prstGeom>
            <a:noFill/>
            <a:ln w="165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9200" b="1">
                  <a:solidFill>
                    <a:srgbClr val="0000FF"/>
                  </a:solidFill>
                  <a:latin typeface="Calibri" pitchFamily="34" charset="0"/>
                </a:rPr>
                <a:t>С</a:t>
              </a:r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4387" y="258"/>
              <a:ext cx="329" cy="630"/>
            </a:xfrm>
            <a:prstGeom prst="rect">
              <a:avLst/>
            </a:prstGeom>
            <a:noFill/>
            <a:ln w="165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9200" b="1">
                  <a:solidFill>
                    <a:srgbClr val="0000FF"/>
                  </a:solidFill>
                  <a:latin typeface="Calibri" pitchFamily="34" charset="0"/>
                </a:rPr>
                <a:t>О</a:t>
              </a:r>
            </a:p>
          </p:txBody>
        </p:sp>
      </p:grpSp>
      <p:sp>
        <p:nvSpPr>
          <p:cNvPr id="204818" name="Text Box 18"/>
          <p:cNvSpPr txBox="1">
            <a:spLocks noChangeArrowheads="1"/>
          </p:cNvSpPr>
          <p:nvPr/>
        </p:nvSpPr>
        <p:spPr bwMode="auto">
          <a:xfrm>
            <a:off x="7966876" y="10686099"/>
            <a:ext cx="18404594" cy="172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Совместились вершины В и Е</a:t>
            </a:r>
          </a:p>
        </p:txBody>
      </p:sp>
      <p:sp>
        <p:nvSpPr>
          <p:cNvPr id="204819" name="Text Box 19"/>
          <p:cNvSpPr txBox="1">
            <a:spLocks noChangeArrowheads="1"/>
          </p:cNvSpPr>
          <p:nvPr/>
        </p:nvSpPr>
        <p:spPr bwMode="auto">
          <a:xfrm rot="20036554">
            <a:off x="-813382" y="6858760"/>
            <a:ext cx="20615263" cy="172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200" b="1" i="1" dirty="0">
                <a:solidFill>
                  <a:srgbClr val="2A2E5C"/>
                </a:solidFill>
                <a:latin typeface="Arial" pitchFamily="34" charset="0"/>
                <a:cs typeface="Arial" pitchFamily="34" charset="0"/>
              </a:rPr>
              <a:t>Совместились стороны ВА и ЕО</a:t>
            </a:r>
          </a:p>
        </p:txBody>
      </p:sp>
      <p:sp>
        <p:nvSpPr>
          <p:cNvPr id="204820" name="Text Box 20"/>
          <p:cNvSpPr txBox="1">
            <a:spLocks noChangeArrowheads="1"/>
          </p:cNvSpPr>
          <p:nvPr/>
        </p:nvSpPr>
        <p:spPr bwMode="auto">
          <a:xfrm rot="559879">
            <a:off x="1000422" y="13551265"/>
            <a:ext cx="20725934" cy="172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200" b="1" i="1" dirty="0">
                <a:solidFill>
                  <a:srgbClr val="2A2E5C"/>
                </a:solidFill>
                <a:latin typeface="Arial" pitchFamily="34" charset="0"/>
                <a:cs typeface="Arial" pitchFamily="34" charset="0"/>
              </a:rPr>
              <a:t>Совместились стороны ВМ и ЕС</a:t>
            </a:r>
          </a:p>
        </p:txBody>
      </p:sp>
      <p:sp>
        <p:nvSpPr>
          <p:cNvPr id="204822" name="Text Box 22"/>
          <p:cNvSpPr txBox="1">
            <a:spLocks noChangeArrowheads="1"/>
          </p:cNvSpPr>
          <p:nvPr/>
        </p:nvSpPr>
        <p:spPr bwMode="auto">
          <a:xfrm>
            <a:off x="19282605" y="1799590"/>
            <a:ext cx="11457436" cy="213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1900" b="1" dirty="0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sz="11900" b="1" dirty="0">
                <a:latin typeface="Times New Roman" pitchFamily="18" charset="0"/>
              </a:rPr>
              <a:t>АВМ = </a:t>
            </a:r>
            <a:r>
              <a:rPr lang="ru-RU" sz="11900" b="1" dirty="0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sz="11900" b="1" dirty="0">
                <a:latin typeface="Times New Roman" pitchFamily="18" charset="0"/>
              </a:rPr>
              <a:t>ОЕС</a:t>
            </a:r>
          </a:p>
        </p:txBody>
      </p:sp>
      <p:sp>
        <p:nvSpPr>
          <p:cNvPr id="204825" name="Text Box 25"/>
          <p:cNvSpPr txBox="1">
            <a:spLocks noChangeArrowheads="1"/>
          </p:cNvSpPr>
          <p:nvPr/>
        </p:nvSpPr>
        <p:spPr bwMode="auto">
          <a:xfrm>
            <a:off x="2446116" y="1408854"/>
            <a:ext cx="16823861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pPr>
              <a:defRPr/>
            </a:pPr>
            <a:r>
              <a:rPr lang="ru-RU" sz="10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Сравнение углов </a:t>
            </a:r>
          </a:p>
        </p:txBody>
      </p:sp>
    </p:spTree>
    <p:extLst>
      <p:ext uri="{BB962C8B-B14F-4D97-AF65-F5344CB8AC3E}">
        <p14:creationId xmlns:p14="http://schemas.microsoft.com/office/powerpoint/2010/main" val="276948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37778 0.1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8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">
                                      <p:cBhvr>
                                        <p:cTn id="8" dur="2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8" grpId="0"/>
      <p:bldP spid="204819" grpId="0"/>
      <p:bldP spid="204820" grpId="0"/>
      <p:bldP spid="2048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98" name="Freeform 26"/>
          <p:cNvSpPr>
            <a:spLocks/>
          </p:cNvSpPr>
          <p:nvPr/>
        </p:nvSpPr>
        <p:spPr bwMode="auto">
          <a:xfrm>
            <a:off x="4900627" y="6855779"/>
            <a:ext cx="14799159" cy="7342821"/>
          </a:xfrm>
          <a:custGeom>
            <a:avLst/>
            <a:gdLst>
              <a:gd name="T0" fmla="*/ 0 w 2434"/>
              <a:gd name="T1" fmla="*/ 1881695 h 1744"/>
              <a:gd name="T2" fmla="*/ 2949575 w 2434"/>
              <a:gd name="T3" fmla="*/ 0 h 1744"/>
              <a:gd name="T4" fmla="*/ 3736975 w 2434"/>
              <a:gd name="T5" fmla="*/ 673653 h 1744"/>
              <a:gd name="T6" fmla="*/ 3762375 w 2434"/>
              <a:gd name="T7" fmla="*/ 1217758 h 1744"/>
              <a:gd name="T8" fmla="*/ 3863975 w 2434"/>
              <a:gd name="T9" fmla="*/ 1580494 h 1744"/>
              <a:gd name="T10" fmla="*/ 3762375 w 2434"/>
              <a:gd name="T11" fmla="*/ 2409606 h 1744"/>
              <a:gd name="T12" fmla="*/ 3406775 w 2434"/>
              <a:gd name="T13" fmla="*/ 2824162 h 1744"/>
              <a:gd name="T14" fmla="*/ 1962150 w 2434"/>
              <a:gd name="T15" fmla="*/ 2407987 h 1744"/>
              <a:gd name="T16" fmla="*/ 3254375 w 2434"/>
              <a:gd name="T17" fmla="*/ 2798252 h 1744"/>
              <a:gd name="T18" fmla="*/ 1958975 w 2434"/>
              <a:gd name="T19" fmla="*/ 2409606 h 1744"/>
              <a:gd name="T20" fmla="*/ 0 w 2434"/>
              <a:gd name="T21" fmla="*/ 1881695 h 17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34" h="1744">
                <a:moveTo>
                  <a:pt x="0" y="1162"/>
                </a:moveTo>
                <a:lnTo>
                  <a:pt x="1858" y="0"/>
                </a:lnTo>
                <a:lnTo>
                  <a:pt x="2354" y="416"/>
                </a:lnTo>
                <a:lnTo>
                  <a:pt x="2370" y="752"/>
                </a:lnTo>
                <a:lnTo>
                  <a:pt x="2434" y="976"/>
                </a:lnTo>
                <a:lnTo>
                  <a:pt x="2370" y="1488"/>
                </a:lnTo>
                <a:lnTo>
                  <a:pt x="2146" y="1744"/>
                </a:lnTo>
                <a:lnTo>
                  <a:pt x="1236" y="1487"/>
                </a:lnTo>
                <a:lnTo>
                  <a:pt x="2050" y="1728"/>
                </a:lnTo>
                <a:lnTo>
                  <a:pt x="1234" y="1488"/>
                </a:lnTo>
                <a:lnTo>
                  <a:pt x="0" y="1162"/>
                </a:lnTo>
                <a:close/>
              </a:path>
            </a:pathLst>
          </a:cu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18900000" scaled="1"/>
          </a:gradFill>
          <a:ln w="165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14339" name="Freeform 2"/>
          <p:cNvSpPr>
            <a:spLocks/>
          </p:cNvSpPr>
          <p:nvPr/>
        </p:nvSpPr>
        <p:spPr bwMode="auto">
          <a:xfrm>
            <a:off x="5090669" y="5623316"/>
            <a:ext cx="6517953" cy="6207760"/>
          </a:xfrm>
          <a:custGeom>
            <a:avLst/>
            <a:gdLst>
              <a:gd name="T0" fmla="*/ 0 w 1072"/>
              <a:gd name="T1" fmla="*/ 2387600 h 1504"/>
              <a:gd name="T2" fmla="*/ 1701800 w 1072"/>
              <a:gd name="T3" fmla="*/ 0 h 15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72" h="1504">
                <a:moveTo>
                  <a:pt x="0" y="1504"/>
                </a:moveTo>
                <a:lnTo>
                  <a:pt x="1072" y="0"/>
                </a:lnTo>
              </a:path>
            </a:pathLst>
          </a:custGeom>
          <a:noFill/>
          <a:ln w="165100" cmpd="sng">
            <a:solidFill>
              <a:schemeClr val="tx1"/>
            </a:solidFill>
            <a:round/>
            <a:headEnd type="oval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grpSp>
        <p:nvGrpSpPr>
          <p:cNvPr id="14340" name="Group 3"/>
          <p:cNvGrpSpPr>
            <a:grpSpLocks/>
          </p:cNvGrpSpPr>
          <p:nvPr/>
        </p:nvGrpSpPr>
        <p:grpSpPr bwMode="auto">
          <a:xfrm>
            <a:off x="4821585" y="11722100"/>
            <a:ext cx="11935392" cy="2282509"/>
            <a:chOff x="884" y="2341"/>
            <a:chExt cx="3992" cy="953"/>
          </a:xfrm>
        </p:grpSpPr>
        <p:sp>
          <p:nvSpPr>
            <p:cNvPr id="14356" name="Line 4"/>
            <p:cNvSpPr>
              <a:spLocks noChangeShapeType="1"/>
            </p:cNvSpPr>
            <p:nvPr/>
          </p:nvSpPr>
          <p:spPr bwMode="auto">
            <a:xfrm>
              <a:off x="930" y="2387"/>
              <a:ext cx="3946" cy="907"/>
            </a:xfrm>
            <a:prstGeom prst="line">
              <a:avLst/>
            </a:prstGeom>
            <a:noFill/>
            <a:ln w="1651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4357" name="Oval 5"/>
            <p:cNvSpPr>
              <a:spLocks noChangeArrowheads="1"/>
            </p:cNvSpPr>
            <p:nvPr/>
          </p:nvSpPr>
          <p:spPr bwMode="auto">
            <a:xfrm>
              <a:off x="884" y="2341"/>
              <a:ext cx="90" cy="91"/>
            </a:xfrm>
            <a:prstGeom prst="ellipse">
              <a:avLst/>
            </a:prstGeom>
            <a:solidFill>
              <a:srgbClr val="FF0000"/>
            </a:solidFill>
            <a:ln w="165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447464" y="10814050"/>
            <a:ext cx="1350502" cy="1536064"/>
          </a:xfrm>
          <a:prstGeom prst="rect">
            <a:avLst/>
          </a:prstGeom>
          <a:noFill/>
          <a:ln w="165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80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16436080" y="13895626"/>
            <a:ext cx="1982139" cy="1782285"/>
          </a:xfrm>
          <a:prstGeom prst="rect">
            <a:avLst/>
          </a:prstGeom>
          <a:noFill/>
          <a:ln w="165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600" b="1" dirty="0">
                <a:solidFill>
                  <a:srgbClr val="FF3300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9789090" y="4825049"/>
            <a:ext cx="1355311" cy="1782285"/>
          </a:xfrm>
          <a:prstGeom prst="rect">
            <a:avLst/>
          </a:prstGeom>
          <a:noFill/>
          <a:ln w="165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600" b="1" dirty="0">
                <a:solidFill>
                  <a:srgbClr val="FF3300"/>
                </a:solidFill>
                <a:latin typeface="Calibri" pitchFamily="34" charset="0"/>
              </a:rPr>
              <a:t>А</a:t>
            </a:r>
          </a:p>
        </p:txBody>
      </p:sp>
      <p:grpSp>
        <p:nvGrpSpPr>
          <p:cNvPr id="207881" name="Group 9"/>
          <p:cNvGrpSpPr>
            <a:grpSpLocks/>
          </p:cNvGrpSpPr>
          <p:nvPr/>
        </p:nvGrpSpPr>
        <p:grpSpPr bwMode="auto">
          <a:xfrm rot="-310102">
            <a:off x="17962619" y="3796366"/>
            <a:ext cx="13060340" cy="8793544"/>
            <a:chOff x="807" y="260"/>
            <a:chExt cx="4368" cy="3672"/>
          </a:xfrm>
        </p:grpSpPr>
        <p:sp>
          <p:nvSpPr>
            <p:cNvPr id="14349" name="Freeform 10"/>
            <p:cNvSpPr>
              <a:spLocks/>
            </p:cNvSpPr>
            <p:nvPr/>
          </p:nvSpPr>
          <p:spPr bwMode="auto">
            <a:xfrm>
              <a:off x="912" y="488"/>
              <a:ext cx="3288" cy="1904"/>
            </a:xfrm>
            <a:custGeom>
              <a:avLst/>
              <a:gdLst>
                <a:gd name="T0" fmla="*/ 0 w 3288"/>
                <a:gd name="T1" fmla="*/ 1904 h 1904"/>
                <a:gd name="T2" fmla="*/ 3288 w 3288"/>
                <a:gd name="T3" fmla="*/ 0 h 19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88" h="1904">
                  <a:moveTo>
                    <a:pt x="0" y="1904"/>
                  </a:moveTo>
                  <a:lnTo>
                    <a:pt x="3288" y="0"/>
                  </a:lnTo>
                </a:path>
              </a:pathLst>
            </a:custGeom>
            <a:noFill/>
            <a:ln w="165100" cmpd="sng">
              <a:solidFill>
                <a:srgbClr val="0066FF"/>
              </a:solidFill>
              <a:round/>
              <a:headEnd type="oval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grpSp>
          <p:nvGrpSpPr>
            <p:cNvPr id="14350" name="Group 11"/>
            <p:cNvGrpSpPr>
              <a:grpSpLocks/>
            </p:cNvGrpSpPr>
            <p:nvPr/>
          </p:nvGrpSpPr>
          <p:grpSpPr bwMode="auto">
            <a:xfrm>
              <a:off x="884" y="2341"/>
              <a:ext cx="3992" cy="953"/>
              <a:chOff x="884" y="2341"/>
              <a:chExt cx="3992" cy="953"/>
            </a:xfrm>
          </p:grpSpPr>
          <p:sp>
            <p:nvSpPr>
              <p:cNvPr id="14354" name="Line 12"/>
              <p:cNvSpPr>
                <a:spLocks noChangeShapeType="1"/>
              </p:cNvSpPr>
              <p:nvPr/>
            </p:nvSpPr>
            <p:spPr bwMode="auto">
              <a:xfrm>
                <a:off x="930" y="2387"/>
                <a:ext cx="3946" cy="907"/>
              </a:xfrm>
              <a:prstGeom prst="line">
                <a:avLst/>
              </a:prstGeom>
              <a:noFill/>
              <a:ln w="165100">
                <a:solidFill>
                  <a:srgbClr val="0066FF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z-Latn-UZ"/>
              </a:p>
            </p:txBody>
          </p:sp>
          <p:sp>
            <p:nvSpPr>
              <p:cNvPr id="14355" name="Oval 13"/>
              <p:cNvSpPr>
                <a:spLocks noChangeArrowheads="1"/>
              </p:cNvSpPr>
              <p:nvPr/>
            </p:nvSpPr>
            <p:spPr bwMode="auto">
              <a:xfrm>
                <a:off x="884" y="2341"/>
                <a:ext cx="90" cy="91"/>
              </a:xfrm>
              <a:prstGeom prst="ellipse">
                <a:avLst/>
              </a:prstGeom>
              <a:solidFill>
                <a:srgbClr val="FF0000"/>
              </a:solidFill>
              <a:ln w="165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51" name="Text Box 14"/>
            <p:cNvSpPr txBox="1">
              <a:spLocks noChangeArrowheads="1"/>
            </p:cNvSpPr>
            <p:nvPr/>
          </p:nvSpPr>
          <p:spPr bwMode="auto">
            <a:xfrm>
              <a:off x="807" y="2477"/>
              <a:ext cx="302" cy="778"/>
            </a:xfrm>
            <a:prstGeom prst="rect">
              <a:avLst/>
            </a:prstGeom>
            <a:noFill/>
            <a:ln w="165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11500" b="1" dirty="0">
                  <a:solidFill>
                    <a:srgbClr val="0000FF"/>
                  </a:solidFill>
                  <a:latin typeface="Calibri" pitchFamily="34" charset="0"/>
                </a:rPr>
                <a:t>Е</a:t>
              </a:r>
            </a:p>
          </p:txBody>
        </p:sp>
        <p:sp>
          <p:nvSpPr>
            <p:cNvPr id="14352" name="Text Box 15"/>
            <p:cNvSpPr txBox="1">
              <a:spLocks noChangeArrowheads="1"/>
            </p:cNvSpPr>
            <p:nvPr/>
          </p:nvSpPr>
          <p:spPr bwMode="auto">
            <a:xfrm>
              <a:off x="4512" y="3328"/>
              <a:ext cx="663" cy="604"/>
            </a:xfrm>
            <a:prstGeom prst="rect">
              <a:avLst/>
            </a:prstGeom>
            <a:noFill/>
            <a:ln w="165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8800" b="1">
                  <a:solidFill>
                    <a:srgbClr val="0000FF"/>
                  </a:solidFill>
                  <a:latin typeface="Calibri" pitchFamily="34" charset="0"/>
                </a:rPr>
                <a:t>С</a:t>
              </a:r>
            </a:p>
          </p:txBody>
        </p:sp>
        <p:sp>
          <p:nvSpPr>
            <p:cNvPr id="14353" name="Text Box 16"/>
            <p:cNvSpPr txBox="1">
              <a:spLocks noChangeArrowheads="1"/>
            </p:cNvSpPr>
            <p:nvPr/>
          </p:nvSpPr>
          <p:spPr bwMode="auto">
            <a:xfrm>
              <a:off x="4391" y="260"/>
              <a:ext cx="329" cy="630"/>
            </a:xfrm>
            <a:prstGeom prst="rect">
              <a:avLst/>
            </a:prstGeom>
            <a:noFill/>
            <a:ln w="165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9200" b="1" dirty="0">
                  <a:solidFill>
                    <a:srgbClr val="0000FF"/>
                  </a:solidFill>
                  <a:latin typeface="Calibri" pitchFamily="34" charset="0"/>
                </a:rPr>
                <a:t>О</a:t>
              </a:r>
            </a:p>
          </p:txBody>
        </p:sp>
      </p:grpSp>
      <p:sp>
        <p:nvSpPr>
          <p:cNvPr id="207889" name="Text Box 17"/>
          <p:cNvSpPr txBox="1">
            <a:spLocks noChangeArrowheads="1"/>
          </p:cNvSpPr>
          <p:nvPr/>
        </p:nvSpPr>
        <p:spPr bwMode="auto">
          <a:xfrm>
            <a:off x="6995319" y="10685267"/>
            <a:ext cx="18404594" cy="1720729"/>
          </a:xfrm>
          <a:prstGeom prst="rect">
            <a:avLst/>
          </a:prstGeom>
          <a:noFill/>
          <a:ln w="165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Совместились вершины В и Е</a:t>
            </a:r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 rot="648572">
            <a:off x="1116414" y="13576244"/>
            <a:ext cx="20725934" cy="172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200" b="1" i="1" dirty="0">
                <a:solidFill>
                  <a:srgbClr val="2A2E5C"/>
                </a:solidFill>
                <a:latin typeface="Arial" pitchFamily="34" charset="0"/>
                <a:cs typeface="Arial" pitchFamily="34" charset="0"/>
              </a:rPr>
              <a:t>Совместились стороны ВМ и ЕС</a:t>
            </a:r>
          </a:p>
        </p:txBody>
      </p:sp>
      <p:sp>
        <p:nvSpPr>
          <p:cNvPr id="207893" name="Text Box 21"/>
          <p:cNvSpPr txBox="1">
            <a:spLocks noChangeArrowheads="1"/>
          </p:cNvSpPr>
          <p:nvPr/>
        </p:nvSpPr>
        <p:spPr bwMode="auto">
          <a:xfrm>
            <a:off x="21371837" y="1799590"/>
            <a:ext cx="11075921" cy="2136228"/>
          </a:xfrm>
          <a:prstGeom prst="rect">
            <a:avLst/>
          </a:prstGeom>
          <a:noFill/>
          <a:ln w="165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19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sz="11900" b="1">
                <a:latin typeface="Times New Roman" pitchFamily="18" charset="0"/>
              </a:rPr>
              <a:t>АВМ </a:t>
            </a:r>
            <a:r>
              <a:rPr lang="en-US" sz="11900" b="1">
                <a:latin typeface="Times New Roman" pitchFamily="18" charset="0"/>
              </a:rPr>
              <a:t>&gt;</a:t>
            </a:r>
            <a:r>
              <a:rPr lang="en-US" sz="119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sz="11900" b="1">
                <a:latin typeface="Times New Roman" pitchFamily="18" charset="0"/>
              </a:rPr>
              <a:t>ОЕС</a:t>
            </a:r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7785685" y="676909"/>
            <a:ext cx="16823861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pPr>
              <a:defRPr/>
            </a:pPr>
            <a:r>
              <a:rPr lang="ru-RU" sz="10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Сравнение углов </a:t>
            </a:r>
          </a:p>
        </p:txBody>
      </p:sp>
    </p:spTree>
    <p:extLst>
      <p:ext uri="{BB962C8B-B14F-4D97-AF65-F5344CB8AC3E}">
        <p14:creationId xmlns:p14="http://schemas.microsoft.com/office/powerpoint/2010/main" val="42801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37778 0.1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8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">
                                      <p:cBhvr>
                                        <p:cTn id="8" dur="2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98" grpId="0" animBg="1"/>
      <p:bldP spid="207889" grpId="0"/>
      <p:bldP spid="207891" grpId="0"/>
      <p:bldP spid="2078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Freeform 2"/>
          <p:cNvSpPr>
            <a:spLocks/>
          </p:cNvSpPr>
          <p:nvPr/>
        </p:nvSpPr>
        <p:spPr bwMode="auto">
          <a:xfrm>
            <a:off x="4900627" y="6855779"/>
            <a:ext cx="14799159" cy="7342821"/>
          </a:xfrm>
          <a:custGeom>
            <a:avLst/>
            <a:gdLst>
              <a:gd name="T0" fmla="*/ 0 w 2434"/>
              <a:gd name="T1" fmla="*/ 1881695 h 1744"/>
              <a:gd name="T2" fmla="*/ 2949575 w 2434"/>
              <a:gd name="T3" fmla="*/ 0 h 1744"/>
              <a:gd name="T4" fmla="*/ 3736975 w 2434"/>
              <a:gd name="T5" fmla="*/ 673653 h 1744"/>
              <a:gd name="T6" fmla="*/ 3762375 w 2434"/>
              <a:gd name="T7" fmla="*/ 1217758 h 1744"/>
              <a:gd name="T8" fmla="*/ 3863975 w 2434"/>
              <a:gd name="T9" fmla="*/ 1580494 h 1744"/>
              <a:gd name="T10" fmla="*/ 3762375 w 2434"/>
              <a:gd name="T11" fmla="*/ 2409606 h 1744"/>
              <a:gd name="T12" fmla="*/ 3406775 w 2434"/>
              <a:gd name="T13" fmla="*/ 2824162 h 1744"/>
              <a:gd name="T14" fmla="*/ 1962150 w 2434"/>
              <a:gd name="T15" fmla="*/ 2407987 h 1744"/>
              <a:gd name="T16" fmla="*/ 3254375 w 2434"/>
              <a:gd name="T17" fmla="*/ 2798252 h 1744"/>
              <a:gd name="T18" fmla="*/ 1958975 w 2434"/>
              <a:gd name="T19" fmla="*/ 2409606 h 1744"/>
              <a:gd name="T20" fmla="*/ 0 w 2434"/>
              <a:gd name="T21" fmla="*/ 1881695 h 17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34" h="1744">
                <a:moveTo>
                  <a:pt x="0" y="1162"/>
                </a:moveTo>
                <a:lnTo>
                  <a:pt x="1858" y="0"/>
                </a:lnTo>
                <a:lnTo>
                  <a:pt x="2354" y="416"/>
                </a:lnTo>
                <a:lnTo>
                  <a:pt x="2370" y="752"/>
                </a:lnTo>
                <a:lnTo>
                  <a:pt x="2434" y="976"/>
                </a:lnTo>
                <a:lnTo>
                  <a:pt x="2370" y="1488"/>
                </a:lnTo>
                <a:lnTo>
                  <a:pt x="2146" y="1744"/>
                </a:lnTo>
                <a:lnTo>
                  <a:pt x="1236" y="1487"/>
                </a:lnTo>
                <a:lnTo>
                  <a:pt x="2050" y="1728"/>
                </a:lnTo>
                <a:lnTo>
                  <a:pt x="1234" y="1488"/>
                </a:lnTo>
                <a:lnTo>
                  <a:pt x="0" y="1162"/>
                </a:lnTo>
                <a:close/>
              </a:path>
            </a:pathLst>
          </a:cu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18900000" scaled="1"/>
          </a:gradFill>
          <a:ln w="1270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5112031" y="8446930"/>
            <a:ext cx="11819870" cy="3368040"/>
          </a:xfrm>
          <a:custGeom>
            <a:avLst/>
            <a:gdLst>
              <a:gd name="T0" fmla="*/ 0 w 1944"/>
              <a:gd name="T1" fmla="*/ 1295400 h 816"/>
              <a:gd name="T2" fmla="*/ 3086100 w 1944"/>
              <a:gd name="T3" fmla="*/ 0 h 8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44" h="816">
                <a:moveTo>
                  <a:pt x="0" y="816"/>
                </a:moveTo>
                <a:lnTo>
                  <a:pt x="1944" y="0"/>
                </a:lnTo>
              </a:path>
            </a:pathLst>
          </a:custGeom>
          <a:noFill/>
          <a:ln w="127000" cmpd="sng">
            <a:solidFill>
              <a:schemeClr val="tx1"/>
            </a:solidFill>
            <a:round/>
            <a:headEnd type="oval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5054270" y="11605517"/>
            <a:ext cx="11935392" cy="2282509"/>
            <a:chOff x="884" y="2341"/>
            <a:chExt cx="3992" cy="953"/>
          </a:xfrm>
        </p:grpSpPr>
        <p:sp>
          <p:nvSpPr>
            <p:cNvPr id="15381" name="Line 5"/>
            <p:cNvSpPr>
              <a:spLocks noChangeShapeType="1"/>
            </p:cNvSpPr>
            <p:nvPr/>
          </p:nvSpPr>
          <p:spPr bwMode="auto">
            <a:xfrm>
              <a:off x="930" y="2387"/>
              <a:ext cx="3946" cy="907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5382" name="Oval 6"/>
            <p:cNvSpPr>
              <a:spLocks noChangeArrowheads="1"/>
            </p:cNvSpPr>
            <p:nvPr/>
          </p:nvSpPr>
          <p:spPr bwMode="auto">
            <a:xfrm>
              <a:off x="884" y="2341"/>
              <a:ext cx="90" cy="91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447464" y="10814050"/>
            <a:ext cx="1300809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600" b="1">
                <a:solidFill>
                  <a:srgbClr val="FF330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6410410" y="13410249"/>
            <a:ext cx="1982139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600" b="1" dirty="0">
                <a:solidFill>
                  <a:srgbClr val="FF3300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16684015" y="7260274"/>
            <a:ext cx="1324854" cy="172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200" b="1">
                <a:solidFill>
                  <a:srgbClr val="FF3300"/>
                </a:solidFill>
                <a:latin typeface="Calibri" pitchFamily="34" charset="0"/>
              </a:rPr>
              <a:t>А</a:t>
            </a:r>
          </a:p>
        </p:txBody>
      </p:sp>
      <p:grpSp>
        <p:nvGrpSpPr>
          <p:cNvPr id="208906" name="Group 10"/>
          <p:cNvGrpSpPr>
            <a:grpSpLocks/>
          </p:cNvGrpSpPr>
          <p:nvPr/>
        </p:nvGrpSpPr>
        <p:grpSpPr bwMode="auto">
          <a:xfrm rot="-310102">
            <a:off x="18024995" y="3793551"/>
            <a:ext cx="13000540" cy="8853413"/>
            <a:chOff x="827" y="260"/>
            <a:chExt cx="4348" cy="3697"/>
          </a:xfrm>
        </p:grpSpPr>
        <p:sp>
          <p:nvSpPr>
            <p:cNvPr id="15374" name="Freeform 11"/>
            <p:cNvSpPr>
              <a:spLocks/>
            </p:cNvSpPr>
            <p:nvPr/>
          </p:nvSpPr>
          <p:spPr bwMode="auto">
            <a:xfrm>
              <a:off x="912" y="488"/>
              <a:ext cx="3288" cy="1904"/>
            </a:xfrm>
            <a:custGeom>
              <a:avLst/>
              <a:gdLst>
                <a:gd name="T0" fmla="*/ 0 w 3288"/>
                <a:gd name="T1" fmla="*/ 1904 h 1904"/>
                <a:gd name="T2" fmla="*/ 3288 w 3288"/>
                <a:gd name="T3" fmla="*/ 0 h 19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88" h="1904">
                  <a:moveTo>
                    <a:pt x="0" y="1904"/>
                  </a:moveTo>
                  <a:lnTo>
                    <a:pt x="3288" y="0"/>
                  </a:lnTo>
                </a:path>
              </a:pathLst>
            </a:custGeom>
            <a:noFill/>
            <a:ln w="127000" cmpd="sng">
              <a:solidFill>
                <a:srgbClr val="0066FF"/>
              </a:solidFill>
              <a:round/>
              <a:headEnd type="oval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grpSp>
          <p:nvGrpSpPr>
            <p:cNvPr id="15375" name="Group 12"/>
            <p:cNvGrpSpPr>
              <a:grpSpLocks/>
            </p:cNvGrpSpPr>
            <p:nvPr/>
          </p:nvGrpSpPr>
          <p:grpSpPr bwMode="auto">
            <a:xfrm>
              <a:off x="884" y="2341"/>
              <a:ext cx="3992" cy="953"/>
              <a:chOff x="884" y="2341"/>
              <a:chExt cx="3992" cy="953"/>
            </a:xfrm>
          </p:grpSpPr>
          <p:sp>
            <p:nvSpPr>
              <p:cNvPr id="15379" name="Line 13"/>
              <p:cNvSpPr>
                <a:spLocks noChangeShapeType="1"/>
              </p:cNvSpPr>
              <p:nvPr/>
            </p:nvSpPr>
            <p:spPr bwMode="auto">
              <a:xfrm>
                <a:off x="930" y="2387"/>
                <a:ext cx="3946" cy="907"/>
              </a:xfrm>
              <a:prstGeom prst="line">
                <a:avLst/>
              </a:prstGeom>
              <a:noFill/>
              <a:ln w="127000">
                <a:solidFill>
                  <a:srgbClr val="0066FF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z-Latn-UZ"/>
              </a:p>
            </p:txBody>
          </p:sp>
          <p:sp>
            <p:nvSpPr>
              <p:cNvPr id="15380" name="Oval 14"/>
              <p:cNvSpPr>
                <a:spLocks noChangeArrowheads="1"/>
              </p:cNvSpPr>
              <p:nvPr/>
            </p:nvSpPr>
            <p:spPr bwMode="auto">
              <a:xfrm>
                <a:off x="884" y="2341"/>
                <a:ext cx="90" cy="91"/>
              </a:xfrm>
              <a:prstGeom prst="ellipse">
                <a:avLst/>
              </a:prstGeom>
              <a:solidFill>
                <a:srgbClr val="FF0000"/>
              </a:solidFill>
              <a:ln w="1270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76" name="Text Box 15"/>
            <p:cNvSpPr txBox="1">
              <a:spLocks noChangeArrowheads="1"/>
            </p:cNvSpPr>
            <p:nvPr/>
          </p:nvSpPr>
          <p:spPr bwMode="auto">
            <a:xfrm>
              <a:off x="827" y="2538"/>
              <a:ext cx="263" cy="655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9600" b="1">
                  <a:solidFill>
                    <a:srgbClr val="0000FF"/>
                  </a:solidFill>
                  <a:latin typeface="Calibri" pitchFamily="34" charset="0"/>
                </a:rPr>
                <a:t>Е</a:t>
              </a:r>
            </a:p>
          </p:txBody>
        </p:sp>
        <p:sp>
          <p:nvSpPr>
            <p:cNvPr id="15377" name="Text Box 16"/>
            <p:cNvSpPr txBox="1">
              <a:spLocks noChangeArrowheads="1"/>
            </p:cNvSpPr>
            <p:nvPr/>
          </p:nvSpPr>
          <p:spPr bwMode="auto">
            <a:xfrm>
              <a:off x="4512" y="3302"/>
              <a:ext cx="663" cy="655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9600" b="1" dirty="0">
                  <a:solidFill>
                    <a:srgbClr val="0000FF"/>
                  </a:solidFill>
                  <a:latin typeface="Calibri" pitchFamily="34" charset="0"/>
                </a:rPr>
                <a:t>С</a:t>
              </a:r>
            </a:p>
          </p:txBody>
        </p:sp>
        <p:sp>
          <p:nvSpPr>
            <p:cNvPr id="15378" name="Text Box 17"/>
            <p:cNvSpPr txBox="1">
              <a:spLocks noChangeArrowheads="1"/>
            </p:cNvSpPr>
            <p:nvPr/>
          </p:nvSpPr>
          <p:spPr bwMode="auto">
            <a:xfrm>
              <a:off x="4391" y="260"/>
              <a:ext cx="329" cy="630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9200" b="1">
                  <a:solidFill>
                    <a:srgbClr val="0000FF"/>
                  </a:solidFill>
                  <a:latin typeface="Calibri" pitchFamily="34" charset="0"/>
                </a:rPr>
                <a:t>О</a:t>
              </a:r>
            </a:p>
          </p:txBody>
        </p:sp>
      </p:grpSp>
      <p:sp>
        <p:nvSpPr>
          <p:cNvPr id="208914" name="Text Box 18"/>
          <p:cNvSpPr txBox="1">
            <a:spLocks noChangeArrowheads="1"/>
          </p:cNvSpPr>
          <p:nvPr/>
        </p:nvSpPr>
        <p:spPr bwMode="auto">
          <a:xfrm>
            <a:off x="7855595" y="10628314"/>
            <a:ext cx="18404594" cy="172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Совместились вершины В и Е</a:t>
            </a:r>
          </a:p>
        </p:txBody>
      </p:sp>
      <p:sp>
        <p:nvSpPr>
          <p:cNvPr id="208915" name="Text Box 19"/>
          <p:cNvSpPr txBox="1">
            <a:spLocks noChangeArrowheads="1"/>
          </p:cNvSpPr>
          <p:nvPr/>
        </p:nvSpPr>
        <p:spPr bwMode="auto">
          <a:xfrm rot="868222">
            <a:off x="1922038" y="13926405"/>
            <a:ext cx="20725934" cy="172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200" b="1" i="1" dirty="0">
                <a:solidFill>
                  <a:srgbClr val="2A2E5C"/>
                </a:solidFill>
                <a:latin typeface="Arial" pitchFamily="34" charset="0"/>
                <a:cs typeface="Arial" pitchFamily="34" charset="0"/>
              </a:rPr>
              <a:t>Совместились стороны ВМ и ЕС</a:t>
            </a:r>
          </a:p>
        </p:txBody>
      </p:sp>
      <p:sp>
        <p:nvSpPr>
          <p:cNvPr id="208917" name="Text Box 21"/>
          <p:cNvSpPr txBox="1">
            <a:spLocks noChangeArrowheads="1"/>
          </p:cNvSpPr>
          <p:nvPr/>
        </p:nvSpPr>
        <p:spPr bwMode="auto">
          <a:xfrm>
            <a:off x="20544933" y="1613854"/>
            <a:ext cx="11457436" cy="213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19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sz="11900" b="1">
                <a:latin typeface="Times New Roman" pitchFamily="18" charset="0"/>
              </a:rPr>
              <a:t>АВМ </a:t>
            </a:r>
            <a:r>
              <a:rPr lang="en-US" sz="11900" b="1">
                <a:latin typeface="Times New Roman" pitchFamily="18" charset="0"/>
              </a:rPr>
              <a:t>&lt;</a:t>
            </a:r>
            <a:r>
              <a:rPr lang="ru-RU" sz="11900" b="1">
                <a:latin typeface="Times New Roman" pitchFamily="18" charset="0"/>
              </a:rPr>
              <a:t> </a:t>
            </a:r>
            <a:r>
              <a:rPr lang="ru-RU" sz="119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sz="11900" b="1">
                <a:latin typeface="Times New Roman" pitchFamily="18" charset="0"/>
              </a:rPr>
              <a:t>ОЕС</a:t>
            </a:r>
          </a:p>
        </p:txBody>
      </p:sp>
      <p:sp>
        <p:nvSpPr>
          <p:cNvPr id="208920" name="Text Box 24"/>
          <p:cNvSpPr txBox="1">
            <a:spLocks noChangeArrowheads="1"/>
          </p:cNvSpPr>
          <p:nvPr/>
        </p:nvSpPr>
        <p:spPr bwMode="auto">
          <a:xfrm>
            <a:off x="7855595" y="676910"/>
            <a:ext cx="16823861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pPr>
              <a:defRPr/>
            </a:pPr>
            <a:r>
              <a:rPr lang="ru-RU" sz="10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Сравнение углов </a:t>
            </a:r>
          </a:p>
        </p:txBody>
      </p:sp>
      <p:sp>
        <p:nvSpPr>
          <p:cNvPr id="208921" name="AutoShape 25"/>
          <p:cNvSpPr>
            <a:spLocks noChangeArrowheads="1"/>
          </p:cNvSpPr>
          <p:nvPr/>
        </p:nvSpPr>
        <p:spPr bwMode="auto">
          <a:xfrm rot="10800000">
            <a:off x="7028688" y="11346499"/>
            <a:ext cx="826905" cy="936941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37778 0.1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8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">
                                      <p:cBhvr>
                                        <p:cTn id="8" dur="20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animBg="1"/>
      <p:bldP spid="208914" grpId="0"/>
      <p:bldP spid="208915" grpId="0"/>
      <p:bldP spid="208917" grpId="0"/>
      <p:bldP spid="2089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reeform 3"/>
          <p:cNvSpPr>
            <a:spLocks/>
          </p:cNvSpPr>
          <p:nvPr/>
        </p:nvSpPr>
        <p:spPr bwMode="auto">
          <a:xfrm>
            <a:off x="5112031" y="5479951"/>
            <a:ext cx="9197595" cy="6335019"/>
          </a:xfrm>
          <a:custGeom>
            <a:avLst/>
            <a:gdLst>
              <a:gd name="T0" fmla="*/ 0 w 1944"/>
              <a:gd name="T1" fmla="*/ 1295400 h 816"/>
              <a:gd name="T2" fmla="*/ 3086100 w 1944"/>
              <a:gd name="T3" fmla="*/ 0 h 8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44" h="816">
                <a:moveTo>
                  <a:pt x="0" y="816"/>
                </a:moveTo>
                <a:lnTo>
                  <a:pt x="1944" y="0"/>
                </a:lnTo>
              </a:path>
            </a:pathLst>
          </a:custGeom>
          <a:noFill/>
          <a:ln w="127000" cmpd="sng">
            <a:solidFill>
              <a:schemeClr val="tx1"/>
            </a:solidFill>
            <a:round/>
            <a:headEnd type="oval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5054269" y="11605517"/>
            <a:ext cx="12347209" cy="99675"/>
            <a:chOff x="884" y="2341"/>
            <a:chExt cx="3992" cy="953"/>
          </a:xfrm>
        </p:grpSpPr>
        <p:sp>
          <p:nvSpPr>
            <p:cNvPr id="15381" name="Line 5"/>
            <p:cNvSpPr>
              <a:spLocks noChangeShapeType="1"/>
            </p:cNvSpPr>
            <p:nvPr/>
          </p:nvSpPr>
          <p:spPr bwMode="auto">
            <a:xfrm>
              <a:off x="930" y="2387"/>
              <a:ext cx="3946" cy="907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5382" name="Oval 6"/>
            <p:cNvSpPr>
              <a:spLocks noChangeArrowheads="1"/>
            </p:cNvSpPr>
            <p:nvPr/>
          </p:nvSpPr>
          <p:spPr bwMode="auto">
            <a:xfrm>
              <a:off x="884" y="2341"/>
              <a:ext cx="90" cy="91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447464" y="10814050"/>
            <a:ext cx="1300809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600" b="1">
                <a:solidFill>
                  <a:srgbClr val="FF330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6528162" y="12231661"/>
            <a:ext cx="1982139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600" b="1" dirty="0">
                <a:solidFill>
                  <a:srgbClr val="FF3300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12329319" y="3750082"/>
            <a:ext cx="1324854" cy="172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200" b="1">
                <a:solidFill>
                  <a:srgbClr val="FF3300"/>
                </a:solidFill>
                <a:latin typeface="Calibri" pitchFamily="34" charset="0"/>
              </a:rPr>
              <a:t>А</a:t>
            </a:r>
          </a:p>
        </p:txBody>
      </p:sp>
      <p:grpSp>
        <p:nvGrpSpPr>
          <p:cNvPr id="208906" name="Group 10"/>
          <p:cNvGrpSpPr>
            <a:grpSpLocks/>
          </p:cNvGrpSpPr>
          <p:nvPr/>
        </p:nvGrpSpPr>
        <p:grpSpPr bwMode="auto">
          <a:xfrm>
            <a:off x="18882519" y="3981942"/>
            <a:ext cx="12707520" cy="9818500"/>
            <a:chOff x="827" y="-798"/>
            <a:chExt cx="4250" cy="4100"/>
          </a:xfrm>
        </p:grpSpPr>
        <p:sp>
          <p:nvSpPr>
            <p:cNvPr id="15374" name="Freeform 11"/>
            <p:cNvSpPr>
              <a:spLocks/>
            </p:cNvSpPr>
            <p:nvPr/>
          </p:nvSpPr>
          <p:spPr bwMode="auto">
            <a:xfrm>
              <a:off x="912" y="-185"/>
              <a:ext cx="3103" cy="2577"/>
            </a:xfrm>
            <a:custGeom>
              <a:avLst/>
              <a:gdLst>
                <a:gd name="T0" fmla="*/ 0 w 3288"/>
                <a:gd name="T1" fmla="*/ 1904 h 1904"/>
                <a:gd name="T2" fmla="*/ 3288 w 3288"/>
                <a:gd name="T3" fmla="*/ 0 h 19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88" h="1904">
                  <a:moveTo>
                    <a:pt x="0" y="1904"/>
                  </a:moveTo>
                  <a:lnTo>
                    <a:pt x="3288" y="0"/>
                  </a:lnTo>
                </a:path>
              </a:pathLst>
            </a:custGeom>
            <a:noFill/>
            <a:ln w="127000" cmpd="sng">
              <a:solidFill>
                <a:srgbClr val="0066FF"/>
              </a:solidFill>
              <a:round/>
              <a:headEnd type="oval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grpSp>
          <p:nvGrpSpPr>
            <p:cNvPr id="15375" name="Group 12"/>
            <p:cNvGrpSpPr>
              <a:grpSpLocks/>
            </p:cNvGrpSpPr>
            <p:nvPr/>
          </p:nvGrpSpPr>
          <p:grpSpPr bwMode="auto">
            <a:xfrm>
              <a:off x="884" y="2341"/>
              <a:ext cx="4165" cy="91"/>
              <a:chOff x="884" y="2341"/>
              <a:chExt cx="4165" cy="91"/>
            </a:xfrm>
          </p:grpSpPr>
          <p:sp>
            <p:nvSpPr>
              <p:cNvPr id="15379" name="Line 13"/>
              <p:cNvSpPr>
                <a:spLocks noChangeShapeType="1"/>
              </p:cNvSpPr>
              <p:nvPr/>
            </p:nvSpPr>
            <p:spPr bwMode="auto">
              <a:xfrm flipV="1">
                <a:off x="930" y="2387"/>
                <a:ext cx="4119" cy="1"/>
              </a:xfrm>
              <a:prstGeom prst="line">
                <a:avLst/>
              </a:prstGeom>
              <a:noFill/>
              <a:ln w="127000">
                <a:solidFill>
                  <a:srgbClr val="0066FF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z-Latn-UZ"/>
              </a:p>
            </p:txBody>
          </p:sp>
          <p:sp>
            <p:nvSpPr>
              <p:cNvPr id="15380" name="Oval 14"/>
              <p:cNvSpPr>
                <a:spLocks noChangeArrowheads="1"/>
              </p:cNvSpPr>
              <p:nvPr/>
            </p:nvSpPr>
            <p:spPr bwMode="auto">
              <a:xfrm>
                <a:off x="884" y="2341"/>
                <a:ext cx="90" cy="91"/>
              </a:xfrm>
              <a:prstGeom prst="ellipse">
                <a:avLst/>
              </a:prstGeom>
              <a:solidFill>
                <a:srgbClr val="FF0000"/>
              </a:solidFill>
              <a:ln w="1270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76" name="Text Box 15"/>
            <p:cNvSpPr txBox="1">
              <a:spLocks noChangeArrowheads="1"/>
            </p:cNvSpPr>
            <p:nvPr/>
          </p:nvSpPr>
          <p:spPr bwMode="auto">
            <a:xfrm>
              <a:off x="827" y="2538"/>
              <a:ext cx="263" cy="655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9600" b="1">
                  <a:solidFill>
                    <a:srgbClr val="0000FF"/>
                  </a:solidFill>
                  <a:latin typeface="Calibri" pitchFamily="34" charset="0"/>
                </a:rPr>
                <a:t>Е</a:t>
              </a:r>
            </a:p>
          </p:txBody>
        </p:sp>
        <p:sp>
          <p:nvSpPr>
            <p:cNvPr id="15377" name="Text Box 16"/>
            <p:cNvSpPr txBox="1">
              <a:spLocks noChangeArrowheads="1"/>
            </p:cNvSpPr>
            <p:nvPr/>
          </p:nvSpPr>
          <p:spPr bwMode="auto">
            <a:xfrm>
              <a:off x="4414" y="2647"/>
              <a:ext cx="663" cy="655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9600" b="1" dirty="0">
                  <a:solidFill>
                    <a:srgbClr val="0000FF"/>
                  </a:solidFill>
                  <a:latin typeface="Calibri" pitchFamily="34" charset="0"/>
                </a:rPr>
                <a:t>С</a:t>
              </a:r>
            </a:p>
          </p:txBody>
        </p:sp>
        <p:sp>
          <p:nvSpPr>
            <p:cNvPr id="15378" name="Text Box 17"/>
            <p:cNvSpPr txBox="1">
              <a:spLocks noChangeArrowheads="1"/>
            </p:cNvSpPr>
            <p:nvPr/>
          </p:nvSpPr>
          <p:spPr bwMode="auto">
            <a:xfrm>
              <a:off x="3880" y="-798"/>
              <a:ext cx="329" cy="630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9200" b="1" dirty="0">
                  <a:solidFill>
                    <a:srgbClr val="0000FF"/>
                  </a:solidFill>
                  <a:latin typeface="Calibri" pitchFamily="34" charset="0"/>
                </a:rPr>
                <a:t>О</a:t>
              </a:r>
            </a:p>
          </p:txBody>
        </p:sp>
      </p:grpSp>
      <p:sp>
        <p:nvSpPr>
          <p:cNvPr id="208917" name="Text Box 21"/>
          <p:cNvSpPr txBox="1">
            <a:spLocks noChangeArrowheads="1"/>
          </p:cNvSpPr>
          <p:nvPr/>
        </p:nvSpPr>
        <p:spPr bwMode="auto">
          <a:xfrm>
            <a:off x="20544933" y="1613854"/>
            <a:ext cx="11457436" cy="213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1900" b="1" dirty="0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sz="11900" b="1" dirty="0">
                <a:latin typeface="Times New Roman" pitchFamily="18" charset="0"/>
              </a:rPr>
              <a:t>АВМ =</a:t>
            </a:r>
            <a:r>
              <a:rPr lang="ru-RU" sz="11900" b="1" dirty="0" smtClean="0">
                <a:latin typeface="Times New Roman" pitchFamily="18" charset="0"/>
              </a:rPr>
              <a:t> </a:t>
            </a:r>
            <a:r>
              <a:rPr lang="ru-RU" sz="11900" b="1" dirty="0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sz="11900" b="1" dirty="0">
                <a:latin typeface="Times New Roman" pitchFamily="18" charset="0"/>
              </a:rPr>
              <a:t>ОЕС</a:t>
            </a:r>
          </a:p>
        </p:txBody>
      </p:sp>
      <p:sp>
        <p:nvSpPr>
          <p:cNvPr id="208920" name="Text Box 24"/>
          <p:cNvSpPr txBox="1">
            <a:spLocks noChangeArrowheads="1"/>
          </p:cNvSpPr>
          <p:nvPr/>
        </p:nvSpPr>
        <p:spPr bwMode="auto">
          <a:xfrm>
            <a:off x="7855595" y="676910"/>
            <a:ext cx="16823861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pPr>
              <a:defRPr/>
            </a:pPr>
            <a:r>
              <a:rPr lang="ru-RU" sz="10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Сравнение углов </a:t>
            </a:r>
          </a:p>
        </p:txBody>
      </p:sp>
      <p:sp>
        <p:nvSpPr>
          <p:cNvPr id="2" name="Дуга 1"/>
          <p:cNvSpPr/>
          <p:nvPr/>
        </p:nvSpPr>
        <p:spPr>
          <a:xfrm>
            <a:off x="20135129" y="10622371"/>
            <a:ext cx="1600200" cy="1200104"/>
          </a:xfrm>
          <a:prstGeom prst="arc">
            <a:avLst>
              <a:gd name="adj1" fmla="val 16200000"/>
              <a:gd name="adj2" fmla="val 2370833"/>
            </a:avLst>
          </a:prstGeom>
          <a:ln w="889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4" name="Дуга 23"/>
          <p:cNvSpPr/>
          <p:nvPr/>
        </p:nvSpPr>
        <p:spPr>
          <a:xfrm>
            <a:off x="5945622" y="10780634"/>
            <a:ext cx="1600200" cy="1200104"/>
          </a:xfrm>
          <a:prstGeom prst="arc">
            <a:avLst>
              <a:gd name="adj1" fmla="val 16200000"/>
              <a:gd name="adj2" fmla="val 2370833"/>
            </a:avLst>
          </a:prstGeom>
          <a:ln w="889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4408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7" grpId="0"/>
      <p:bldP spid="2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reeform 3"/>
          <p:cNvSpPr>
            <a:spLocks/>
          </p:cNvSpPr>
          <p:nvPr/>
        </p:nvSpPr>
        <p:spPr bwMode="auto">
          <a:xfrm>
            <a:off x="5112032" y="3750083"/>
            <a:ext cx="8131688" cy="8064888"/>
          </a:xfrm>
          <a:custGeom>
            <a:avLst/>
            <a:gdLst>
              <a:gd name="T0" fmla="*/ 0 w 1944"/>
              <a:gd name="T1" fmla="*/ 1295400 h 816"/>
              <a:gd name="T2" fmla="*/ 3086100 w 1944"/>
              <a:gd name="T3" fmla="*/ 0 h 8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44" h="816">
                <a:moveTo>
                  <a:pt x="0" y="816"/>
                </a:moveTo>
                <a:lnTo>
                  <a:pt x="1944" y="0"/>
                </a:lnTo>
              </a:path>
            </a:pathLst>
          </a:custGeom>
          <a:noFill/>
          <a:ln w="127000" cmpd="sng">
            <a:solidFill>
              <a:schemeClr val="tx1"/>
            </a:solidFill>
            <a:round/>
            <a:headEnd type="oval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5054269" y="11605517"/>
            <a:ext cx="12347209" cy="99675"/>
            <a:chOff x="884" y="2341"/>
            <a:chExt cx="3992" cy="953"/>
          </a:xfrm>
        </p:grpSpPr>
        <p:sp>
          <p:nvSpPr>
            <p:cNvPr id="15381" name="Line 5"/>
            <p:cNvSpPr>
              <a:spLocks noChangeShapeType="1"/>
            </p:cNvSpPr>
            <p:nvPr/>
          </p:nvSpPr>
          <p:spPr bwMode="auto">
            <a:xfrm>
              <a:off x="930" y="2387"/>
              <a:ext cx="3946" cy="907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5382" name="Oval 6"/>
            <p:cNvSpPr>
              <a:spLocks noChangeArrowheads="1"/>
            </p:cNvSpPr>
            <p:nvPr/>
          </p:nvSpPr>
          <p:spPr bwMode="auto">
            <a:xfrm>
              <a:off x="884" y="2341"/>
              <a:ext cx="90" cy="91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447464" y="10814050"/>
            <a:ext cx="1300809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600" b="1">
                <a:solidFill>
                  <a:srgbClr val="FF330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6528162" y="12231661"/>
            <a:ext cx="1982139" cy="17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600" b="1" dirty="0">
                <a:solidFill>
                  <a:srgbClr val="FF3300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11666892" y="2613083"/>
            <a:ext cx="1324854" cy="172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9200" b="1" dirty="0">
                <a:solidFill>
                  <a:srgbClr val="FF3300"/>
                </a:solidFill>
                <a:latin typeface="Calibri" pitchFamily="34" charset="0"/>
              </a:rPr>
              <a:t>А</a:t>
            </a:r>
          </a:p>
        </p:txBody>
      </p:sp>
      <p:grpSp>
        <p:nvGrpSpPr>
          <p:cNvPr id="208906" name="Group 10"/>
          <p:cNvGrpSpPr>
            <a:grpSpLocks/>
          </p:cNvGrpSpPr>
          <p:nvPr/>
        </p:nvGrpSpPr>
        <p:grpSpPr bwMode="auto">
          <a:xfrm>
            <a:off x="18882519" y="3981942"/>
            <a:ext cx="12707520" cy="9818500"/>
            <a:chOff x="827" y="-798"/>
            <a:chExt cx="4250" cy="4100"/>
          </a:xfrm>
        </p:grpSpPr>
        <p:sp>
          <p:nvSpPr>
            <p:cNvPr id="15374" name="Freeform 11"/>
            <p:cNvSpPr>
              <a:spLocks/>
            </p:cNvSpPr>
            <p:nvPr/>
          </p:nvSpPr>
          <p:spPr bwMode="auto">
            <a:xfrm>
              <a:off x="912" y="-168"/>
              <a:ext cx="3502" cy="2560"/>
            </a:xfrm>
            <a:custGeom>
              <a:avLst/>
              <a:gdLst>
                <a:gd name="T0" fmla="*/ 0 w 3288"/>
                <a:gd name="T1" fmla="*/ 1904 h 1904"/>
                <a:gd name="T2" fmla="*/ 3288 w 3288"/>
                <a:gd name="T3" fmla="*/ 0 h 19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88" h="1904">
                  <a:moveTo>
                    <a:pt x="0" y="1904"/>
                  </a:moveTo>
                  <a:lnTo>
                    <a:pt x="3288" y="0"/>
                  </a:lnTo>
                </a:path>
              </a:pathLst>
            </a:custGeom>
            <a:noFill/>
            <a:ln w="127000" cmpd="sng">
              <a:solidFill>
                <a:srgbClr val="0066FF"/>
              </a:solidFill>
              <a:round/>
              <a:headEnd type="oval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grpSp>
          <p:nvGrpSpPr>
            <p:cNvPr id="15375" name="Group 12"/>
            <p:cNvGrpSpPr>
              <a:grpSpLocks/>
            </p:cNvGrpSpPr>
            <p:nvPr/>
          </p:nvGrpSpPr>
          <p:grpSpPr bwMode="auto">
            <a:xfrm>
              <a:off x="884" y="2341"/>
              <a:ext cx="4165" cy="91"/>
              <a:chOff x="884" y="2341"/>
              <a:chExt cx="4165" cy="91"/>
            </a:xfrm>
          </p:grpSpPr>
          <p:sp>
            <p:nvSpPr>
              <p:cNvPr id="15379" name="Line 13"/>
              <p:cNvSpPr>
                <a:spLocks noChangeShapeType="1"/>
              </p:cNvSpPr>
              <p:nvPr/>
            </p:nvSpPr>
            <p:spPr bwMode="auto">
              <a:xfrm flipV="1">
                <a:off x="930" y="2387"/>
                <a:ext cx="4119" cy="1"/>
              </a:xfrm>
              <a:prstGeom prst="line">
                <a:avLst/>
              </a:prstGeom>
              <a:noFill/>
              <a:ln w="127000">
                <a:solidFill>
                  <a:srgbClr val="0066FF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z-Latn-UZ"/>
              </a:p>
            </p:txBody>
          </p:sp>
          <p:sp>
            <p:nvSpPr>
              <p:cNvPr id="15380" name="Oval 14"/>
              <p:cNvSpPr>
                <a:spLocks noChangeArrowheads="1"/>
              </p:cNvSpPr>
              <p:nvPr/>
            </p:nvSpPr>
            <p:spPr bwMode="auto">
              <a:xfrm>
                <a:off x="884" y="2341"/>
                <a:ext cx="90" cy="91"/>
              </a:xfrm>
              <a:prstGeom prst="ellipse">
                <a:avLst/>
              </a:prstGeom>
              <a:solidFill>
                <a:srgbClr val="FF0000"/>
              </a:solidFill>
              <a:ln w="1270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76" name="Text Box 15"/>
            <p:cNvSpPr txBox="1">
              <a:spLocks noChangeArrowheads="1"/>
            </p:cNvSpPr>
            <p:nvPr/>
          </p:nvSpPr>
          <p:spPr bwMode="auto">
            <a:xfrm>
              <a:off x="827" y="2538"/>
              <a:ext cx="263" cy="655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9600" b="1">
                  <a:solidFill>
                    <a:srgbClr val="0000FF"/>
                  </a:solidFill>
                  <a:latin typeface="Calibri" pitchFamily="34" charset="0"/>
                </a:rPr>
                <a:t>Е</a:t>
              </a:r>
            </a:p>
          </p:txBody>
        </p:sp>
        <p:sp>
          <p:nvSpPr>
            <p:cNvPr id="15377" name="Text Box 16"/>
            <p:cNvSpPr txBox="1">
              <a:spLocks noChangeArrowheads="1"/>
            </p:cNvSpPr>
            <p:nvPr/>
          </p:nvSpPr>
          <p:spPr bwMode="auto">
            <a:xfrm>
              <a:off x="4414" y="2647"/>
              <a:ext cx="663" cy="655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9600" b="1" dirty="0">
                  <a:solidFill>
                    <a:srgbClr val="0000FF"/>
                  </a:solidFill>
                  <a:latin typeface="Calibri" pitchFamily="34" charset="0"/>
                </a:rPr>
                <a:t>С</a:t>
              </a:r>
            </a:p>
          </p:txBody>
        </p:sp>
        <p:sp>
          <p:nvSpPr>
            <p:cNvPr id="15378" name="Text Box 17"/>
            <p:cNvSpPr txBox="1">
              <a:spLocks noChangeArrowheads="1"/>
            </p:cNvSpPr>
            <p:nvPr/>
          </p:nvSpPr>
          <p:spPr bwMode="auto">
            <a:xfrm>
              <a:off x="3880" y="-798"/>
              <a:ext cx="329" cy="630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9200" b="1" dirty="0">
                  <a:solidFill>
                    <a:srgbClr val="0000FF"/>
                  </a:solidFill>
                  <a:latin typeface="Calibri" pitchFamily="34" charset="0"/>
                </a:rPr>
                <a:t>О</a:t>
              </a:r>
            </a:p>
          </p:txBody>
        </p:sp>
      </p:grpSp>
      <p:sp>
        <p:nvSpPr>
          <p:cNvPr id="208917" name="Text Box 21"/>
          <p:cNvSpPr txBox="1">
            <a:spLocks noChangeArrowheads="1"/>
          </p:cNvSpPr>
          <p:nvPr/>
        </p:nvSpPr>
        <p:spPr bwMode="auto">
          <a:xfrm>
            <a:off x="20544933" y="1613854"/>
            <a:ext cx="11457436" cy="213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1900" b="1" dirty="0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sz="11900" b="1" dirty="0">
                <a:latin typeface="Times New Roman" pitchFamily="18" charset="0"/>
              </a:rPr>
              <a:t>АВМ ˃</a:t>
            </a:r>
            <a:r>
              <a:rPr lang="ru-RU" sz="11900" b="1" dirty="0" smtClean="0">
                <a:latin typeface="Times New Roman" pitchFamily="18" charset="0"/>
              </a:rPr>
              <a:t> </a:t>
            </a:r>
            <a:r>
              <a:rPr lang="ru-RU" sz="11900" b="1" dirty="0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sz="11900" b="1" dirty="0">
                <a:latin typeface="Times New Roman" pitchFamily="18" charset="0"/>
              </a:rPr>
              <a:t>ОЕС</a:t>
            </a:r>
          </a:p>
        </p:txBody>
      </p:sp>
      <p:sp>
        <p:nvSpPr>
          <p:cNvPr id="208920" name="Text Box 24"/>
          <p:cNvSpPr txBox="1">
            <a:spLocks noChangeArrowheads="1"/>
          </p:cNvSpPr>
          <p:nvPr/>
        </p:nvSpPr>
        <p:spPr bwMode="auto">
          <a:xfrm>
            <a:off x="7855595" y="676910"/>
            <a:ext cx="16823861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/>
          <a:p>
            <a:pPr>
              <a:defRPr/>
            </a:pPr>
            <a:r>
              <a:rPr lang="ru-RU" sz="10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Сравнение углов </a:t>
            </a:r>
          </a:p>
        </p:txBody>
      </p:sp>
      <p:sp>
        <p:nvSpPr>
          <p:cNvPr id="2" name="Дуга 1"/>
          <p:cNvSpPr/>
          <p:nvPr/>
        </p:nvSpPr>
        <p:spPr>
          <a:xfrm>
            <a:off x="20140826" y="10495059"/>
            <a:ext cx="1600200" cy="1200104"/>
          </a:xfrm>
          <a:prstGeom prst="arc">
            <a:avLst>
              <a:gd name="adj1" fmla="val 16200000"/>
              <a:gd name="adj2" fmla="val 2370833"/>
            </a:avLst>
          </a:prstGeom>
          <a:ln w="889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4" name="Дуга 23"/>
          <p:cNvSpPr/>
          <p:nvPr/>
        </p:nvSpPr>
        <p:spPr>
          <a:xfrm>
            <a:off x="5928519" y="10489317"/>
            <a:ext cx="1600200" cy="1451243"/>
          </a:xfrm>
          <a:prstGeom prst="arc">
            <a:avLst>
              <a:gd name="adj1" fmla="val 15089604"/>
              <a:gd name="adj2" fmla="val 2370833"/>
            </a:avLst>
          </a:prstGeom>
          <a:ln w="889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1" name="Дуга 20"/>
          <p:cNvSpPr/>
          <p:nvPr/>
        </p:nvSpPr>
        <p:spPr>
          <a:xfrm>
            <a:off x="19668890" y="10620609"/>
            <a:ext cx="1600200" cy="1200104"/>
          </a:xfrm>
          <a:prstGeom prst="arc">
            <a:avLst>
              <a:gd name="adj1" fmla="val 16200000"/>
              <a:gd name="adj2" fmla="val 2370833"/>
            </a:avLst>
          </a:prstGeom>
          <a:ln w="889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90319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7" grpId="0"/>
      <p:bldP spid="2" grpId="0" animBg="1"/>
      <p:bldP spid="24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rrowheads="1"/>
          </p:cNvSpPr>
          <p:nvPr/>
        </p:nvSpPr>
        <p:spPr bwMode="auto">
          <a:xfrm>
            <a:off x="1319403" y="4185286"/>
            <a:ext cx="19225530" cy="12820015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50000">
                <a:srgbClr val="0099FF"/>
              </a:gs>
              <a:gs pos="100000">
                <a:srgbClr val="CCFFCC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10243" name="Oval 5"/>
          <p:cNvSpPr>
            <a:spLocks noChangeArrowheads="1"/>
          </p:cNvSpPr>
          <p:nvPr/>
        </p:nvSpPr>
        <p:spPr bwMode="auto">
          <a:xfrm>
            <a:off x="3406691" y="5547361"/>
            <a:ext cx="15467978" cy="1007109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4580274" y="4742499"/>
            <a:ext cx="1429050" cy="253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500" b="1">
                <a:solidFill>
                  <a:srgbClr val="000000"/>
                </a:solidFill>
                <a:latin typeface="Monotype Corsiva" pitchFamily="66" charset="0"/>
              </a:rPr>
              <a:t>1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7589965" y="6698934"/>
            <a:ext cx="1507596" cy="27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5900" b="1">
                <a:solidFill>
                  <a:srgbClr val="000000"/>
                </a:solidFill>
                <a:latin typeface="Monotype Corsiva" pitchFamily="66" charset="0"/>
              </a:rPr>
              <a:t>2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8891124" y="9662479"/>
            <a:ext cx="1507596" cy="27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5900" b="1">
                <a:solidFill>
                  <a:srgbClr val="000000"/>
                </a:solidFill>
                <a:latin typeface="Monotype Corsiva" pitchFamily="66" charset="0"/>
              </a:rPr>
              <a:t>3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1039715" y="9678989"/>
            <a:ext cx="1507596" cy="27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5900" b="1">
                <a:solidFill>
                  <a:srgbClr val="000000"/>
                </a:solidFill>
                <a:latin typeface="Monotype Corsiva" pitchFamily="66" charset="0"/>
              </a:rPr>
              <a:t>9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9789090" y="15387321"/>
            <a:ext cx="1507596" cy="27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5900" b="1">
                <a:solidFill>
                  <a:srgbClr val="000000"/>
                </a:solidFill>
                <a:latin typeface="Monotype Corsiva" pitchFamily="66" charset="0"/>
              </a:rPr>
              <a:t>6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9922856" y="3966529"/>
            <a:ext cx="2248184" cy="253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500" b="1">
                <a:solidFill>
                  <a:srgbClr val="000000"/>
                </a:solidFill>
                <a:latin typeface="Monotype Corsiva" pitchFamily="66" charset="0"/>
              </a:rPr>
              <a:t>12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900627" y="4631056"/>
            <a:ext cx="2405278" cy="27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5900" b="1">
                <a:solidFill>
                  <a:srgbClr val="000000"/>
                </a:solidFill>
                <a:latin typeface="Monotype Corsiva" pitchFamily="66" charset="0"/>
              </a:rPr>
              <a:t>11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1866619" y="6690679"/>
            <a:ext cx="2405278" cy="27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5900" b="1">
                <a:solidFill>
                  <a:srgbClr val="000000"/>
                </a:solidFill>
                <a:latin typeface="Monotype Corsiva" pitchFamily="66" charset="0"/>
              </a:rPr>
              <a:t>10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2693524" y="12671426"/>
            <a:ext cx="1507596" cy="27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5900" b="1">
                <a:solidFill>
                  <a:srgbClr val="000000"/>
                </a:solidFill>
                <a:latin typeface="Monotype Corsiva" pitchFamily="66" charset="0"/>
              </a:rPr>
              <a:t>8</a:t>
            </a: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5946416" y="14714539"/>
            <a:ext cx="1507596" cy="27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5900" b="1">
                <a:solidFill>
                  <a:srgbClr val="000000"/>
                </a:solidFill>
                <a:latin typeface="Monotype Corsiva" pitchFamily="66" charset="0"/>
              </a:rPr>
              <a:t>7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17036665" y="12642534"/>
            <a:ext cx="1507596" cy="27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5900" b="1">
                <a:solidFill>
                  <a:srgbClr val="000000"/>
                </a:solidFill>
                <a:latin typeface="Monotype Corsiva" pitchFamily="66" charset="0"/>
              </a:rPr>
              <a:t>4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14397868" y="14450379"/>
            <a:ext cx="1811894" cy="27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5900" b="1">
                <a:solidFill>
                  <a:srgbClr val="000000"/>
                </a:solidFill>
                <a:latin typeface="Monotype Corsiva" pitchFamily="66" charset="0"/>
              </a:rPr>
              <a:t>5</a:t>
            </a:r>
          </a:p>
        </p:txBody>
      </p:sp>
      <p:sp>
        <p:nvSpPr>
          <p:cNvPr id="10256" name="Oval 18"/>
          <p:cNvSpPr>
            <a:spLocks noChangeArrowheads="1"/>
          </p:cNvSpPr>
          <p:nvPr/>
        </p:nvSpPr>
        <p:spPr bwMode="auto">
          <a:xfrm>
            <a:off x="10816645" y="10417810"/>
            <a:ext cx="443851" cy="29718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2067261" y="676911"/>
            <a:ext cx="29233506" cy="273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7900" b="1" dirty="0"/>
              <a:t>Два дополнительных друг другу луча образуют </a:t>
            </a:r>
            <a:r>
              <a:rPr lang="ru-RU" altLang="ru-RU" sz="7900" b="1" dirty="0" smtClean="0"/>
              <a:t>развёрнутый </a:t>
            </a:r>
            <a:r>
              <a:rPr lang="ru-RU" altLang="ru-RU" sz="7900" b="1" dirty="0"/>
              <a:t>угол.</a:t>
            </a:r>
          </a:p>
        </p:txBody>
      </p:sp>
      <p:sp>
        <p:nvSpPr>
          <p:cNvPr id="10258" name="Freeform 24"/>
          <p:cNvSpPr>
            <a:spLocks/>
          </p:cNvSpPr>
          <p:nvPr/>
        </p:nvSpPr>
        <p:spPr bwMode="auto">
          <a:xfrm>
            <a:off x="11081581" y="5365753"/>
            <a:ext cx="45719" cy="4853939"/>
          </a:xfrm>
          <a:custGeom>
            <a:avLst/>
            <a:gdLst>
              <a:gd name="T0" fmla="*/ 0 w 224"/>
              <a:gd name="T1" fmla="*/ 1219200 h 768"/>
              <a:gd name="T2" fmla="*/ 355600 w 224"/>
              <a:gd name="T3" fmla="*/ 0 h 768"/>
              <a:gd name="T4" fmla="*/ 0 60000 65536"/>
              <a:gd name="T5" fmla="*/ 0 60000 65536"/>
              <a:gd name="T6" fmla="*/ 0 w 224"/>
              <a:gd name="T7" fmla="*/ 0 h 768"/>
              <a:gd name="T8" fmla="*/ 224 w 224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4" h="768">
                <a:moveTo>
                  <a:pt x="0" y="768"/>
                </a:moveTo>
                <a:lnTo>
                  <a:pt x="224" y="0"/>
                </a:lnTo>
              </a:path>
            </a:pathLst>
          </a:custGeom>
          <a:noFill/>
          <a:ln w="139700">
            <a:solidFill>
              <a:schemeClr val="tx2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10259" name="Freeform 34"/>
          <p:cNvSpPr>
            <a:spLocks/>
          </p:cNvSpPr>
          <p:nvPr/>
        </p:nvSpPr>
        <p:spPr bwMode="auto">
          <a:xfrm>
            <a:off x="11081581" y="5547360"/>
            <a:ext cx="51233" cy="4672331"/>
          </a:xfrm>
          <a:custGeom>
            <a:avLst/>
            <a:gdLst>
              <a:gd name="T0" fmla="*/ 9525 w 6"/>
              <a:gd name="T1" fmla="*/ 0 h 1156"/>
              <a:gd name="T2" fmla="*/ 6350 w 6"/>
              <a:gd name="T3" fmla="*/ 512763 h 1156"/>
              <a:gd name="T4" fmla="*/ 0 w 6"/>
              <a:gd name="T5" fmla="*/ 1835150 h 1156"/>
              <a:gd name="T6" fmla="*/ 0 60000 65536"/>
              <a:gd name="T7" fmla="*/ 0 60000 65536"/>
              <a:gd name="T8" fmla="*/ 0 60000 65536"/>
              <a:gd name="T9" fmla="*/ 0 w 6"/>
              <a:gd name="T10" fmla="*/ 0 h 1156"/>
              <a:gd name="T11" fmla="*/ 6 w 6"/>
              <a:gd name="T12" fmla="*/ 1156 h 1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1156">
                <a:moveTo>
                  <a:pt x="6" y="0"/>
                </a:moveTo>
                <a:lnTo>
                  <a:pt x="4" y="323"/>
                </a:lnTo>
                <a:lnTo>
                  <a:pt x="0" y="1156"/>
                </a:lnTo>
              </a:path>
            </a:pathLst>
          </a:custGeom>
          <a:noFill/>
          <a:ln w="1905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0260" name="Freeform 35"/>
          <p:cNvSpPr>
            <a:spLocks/>
          </p:cNvSpPr>
          <p:nvPr/>
        </p:nvSpPr>
        <p:spPr bwMode="auto">
          <a:xfrm>
            <a:off x="4596616" y="8122920"/>
            <a:ext cx="5982897" cy="2129790"/>
          </a:xfrm>
          <a:custGeom>
            <a:avLst/>
            <a:gdLst>
              <a:gd name="T0" fmla="*/ 1562100 w 984"/>
              <a:gd name="T1" fmla="*/ 819150 h 516"/>
              <a:gd name="T2" fmla="*/ 0 w 984"/>
              <a:gd name="T3" fmla="*/ 0 h 516"/>
              <a:gd name="T4" fmla="*/ 0 60000 65536"/>
              <a:gd name="T5" fmla="*/ 0 60000 65536"/>
              <a:gd name="T6" fmla="*/ 0 w 984"/>
              <a:gd name="T7" fmla="*/ 0 h 516"/>
              <a:gd name="T8" fmla="*/ 984 w 984"/>
              <a:gd name="T9" fmla="*/ 516 h 5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4" h="516">
                <a:moveTo>
                  <a:pt x="984" y="516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0261" name="Freeform 42"/>
          <p:cNvSpPr>
            <a:spLocks/>
          </p:cNvSpPr>
          <p:nvPr/>
        </p:nvSpPr>
        <p:spPr bwMode="auto">
          <a:xfrm>
            <a:off x="11272654" y="6265545"/>
            <a:ext cx="3939957" cy="3962400"/>
          </a:xfrm>
          <a:custGeom>
            <a:avLst/>
            <a:gdLst>
              <a:gd name="T0" fmla="*/ 1028700 w 648"/>
              <a:gd name="T1" fmla="*/ 0 h 960"/>
              <a:gd name="T2" fmla="*/ 0 w 648"/>
              <a:gd name="T3" fmla="*/ 1524000 h 960"/>
              <a:gd name="T4" fmla="*/ 0 60000 65536"/>
              <a:gd name="T5" fmla="*/ 0 60000 65536"/>
              <a:gd name="T6" fmla="*/ 0 w 648"/>
              <a:gd name="T7" fmla="*/ 0 h 960"/>
              <a:gd name="T8" fmla="*/ 648 w 648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8" h="960">
                <a:moveTo>
                  <a:pt x="648" y="0"/>
                </a:moveTo>
                <a:lnTo>
                  <a:pt x="0" y="960"/>
                </a:lnTo>
              </a:path>
            </a:pathLst>
          </a:custGeom>
          <a:noFill/>
          <a:ln w="1905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0262" name="Freeform 43"/>
          <p:cNvSpPr>
            <a:spLocks/>
          </p:cNvSpPr>
          <p:nvPr/>
        </p:nvSpPr>
        <p:spPr bwMode="auto">
          <a:xfrm>
            <a:off x="11430739" y="10434320"/>
            <a:ext cx="7448223" cy="726440"/>
          </a:xfrm>
          <a:custGeom>
            <a:avLst/>
            <a:gdLst>
              <a:gd name="T0" fmla="*/ 1944688 w 1225"/>
              <a:gd name="T1" fmla="*/ 279400 h 176"/>
              <a:gd name="T2" fmla="*/ 1930400 w 1225"/>
              <a:gd name="T3" fmla="*/ 101600 h 176"/>
              <a:gd name="T4" fmla="*/ 0 w 1225"/>
              <a:gd name="T5" fmla="*/ 0 h 176"/>
              <a:gd name="T6" fmla="*/ 0 60000 65536"/>
              <a:gd name="T7" fmla="*/ 0 60000 65536"/>
              <a:gd name="T8" fmla="*/ 0 60000 65536"/>
              <a:gd name="T9" fmla="*/ 0 w 1225"/>
              <a:gd name="T10" fmla="*/ 0 h 176"/>
              <a:gd name="T11" fmla="*/ 1225 w 1225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5" h="176">
                <a:moveTo>
                  <a:pt x="1225" y="176"/>
                </a:moveTo>
                <a:lnTo>
                  <a:pt x="1216" y="6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0263" name="Freeform 44"/>
          <p:cNvSpPr>
            <a:spLocks/>
          </p:cNvSpPr>
          <p:nvPr/>
        </p:nvSpPr>
        <p:spPr bwMode="auto">
          <a:xfrm>
            <a:off x="4523656" y="10599421"/>
            <a:ext cx="5995058" cy="2451735"/>
          </a:xfrm>
          <a:custGeom>
            <a:avLst/>
            <a:gdLst>
              <a:gd name="T0" fmla="*/ 1565275 w 986"/>
              <a:gd name="T1" fmla="*/ 0 h 594"/>
              <a:gd name="T2" fmla="*/ 0 w 986"/>
              <a:gd name="T3" fmla="*/ 942975 h 594"/>
              <a:gd name="T4" fmla="*/ 0 60000 65536"/>
              <a:gd name="T5" fmla="*/ 0 60000 65536"/>
              <a:gd name="T6" fmla="*/ 0 w 986"/>
              <a:gd name="T7" fmla="*/ 0 h 594"/>
              <a:gd name="T8" fmla="*/ 986 w 986"/>
              <a:gd name="T9" fmla="*/ 594 h 5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6" h="594">
                <a:moveTo>
                  <a:pt x="986" y="0"/>
                </a:moveTo>
                <a:lnTo>
                  <a:pt x="0" y="594"/>
                </a:lnTo>
              </a:path>
            </a:pathLst>
          </a:custGeom>
          <a:noFill/>
          <a:ln w="1905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0264" name="Freeform 45"/>
          <p:cNvSpPr>
            <a:spLocks/>
          </p:cNvSpPr>
          <p:nvPr/>
        </p:nvSpPr>
        <p:spPr bwMode="auto">
          <a:xfrm>
            <a:off x="11132814" y="10434320"/>
            <a:ext cx="36481" cy="5184140"/>
          </a:xfrm>
          <a:custGeom>
            <a:avLst/>
            <a:gdLst>
              <a:gd name="T0" fmla="*/ 1588 w 6"/>
              <a:gd name="T1" fmla="*/ 0 h 1256"/>
              <a:gd name="T2" fmla="*/ 0 w 6"/>
              <a:gd name="T3" fmla="*/ 669925 h 1256"/>
              <a:gd name="T4" fmla="*/ 9525 w 6"/>
              <a:gd name="T5" fmla="*/ 1993900 h 1256"/>
              <a:gd name="T6" fmla="*/ 0 60000 65536"/>
              <a:gd name="T7" fmla="*/ 0 60000 65536"/>
              <a:gd name="T8" fmla="*/ 0 60000 65536"/>
              <a:gd name="T9" fmla="*/ 0 w 6"/>
              <a:gd name="T10" fmla="*/ 0 h 1256"/>
              <a:gd name="T11" fmla="*/ 6 w 6"/>
              <a:gd name="T12" fmla="*/ 1256 h 1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1256">
                <a:moveTo>
                  <a:pt x="1" y="0"/>
                </a:moveTo>
                <a:lnTo>
                  <a:pt x="0" y="422"/>
                </a:lnTo>
                <a:lnTo>
                  <a:pt x="6" y="1256"/>
                </a:lnTo>
              </a:path>
            </a:pathLst>
          </a:custGeom>
          <a:noFill/>
          <a:ln w="1905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0265" name="Freeform 46"/>
          <p:cNvSpPr>
            <a:spLocks/>
          </p:cNvSpPr>
          <p:nvPr/>
        </p:nvSpPr>
        <p:spPr bwMode="auto">
          <a:xfrm>
            <a:off x="3465704" y="10500360"/>
            <a:ext cx="7040849" cy="49530"/>
          </a:xfrm>
          <a:custGeom>
            <a:avLst/>
            <a:gdLst>
              <a:gd name="T0" fmla="*/ 1838325 w 1158"/>
              <a:gd name="T1" fmla="*/ 0 h 12"/>
              <a:gd name="T2" fmla="*/ 0 w 1158"/>
              <a:gd name="T3" fmla="*/ 19050 h 12"/>
              <a:gd name="T4" fmla="*/ 0 60000 65536"/>
              <a:gd name="T5" fmla="*/ 0 60000 65536"/>
              <a:gd name="T6" fmla="*/ 0 w 1158"/>
              <a:gd name="T7" fmla="*/ 0 h 12"/>
              <a:gd name="T8" fmla="*/ 1158 w 1158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8" h="12">
                <a:moveTo>
                  <a:pt x="1158" y="0"/>
                </a:moveTo>
                <a:lnTo>
                  <a:pt x="0" y="12"/>
                </a:lnTo>
              </a:path>
            </a:pathLst>
          </a:custGeom>
          <a:noFill/>
          <a:ln w="1905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0266" name="Freeform 47"/>
          <p:cNvSpPr>
            <a:spLocks/>
          </p:cNvSpPr>
          <p:nvPr/>
        </p:nvSpPr>
        <p:spPr bwMode="auto">
          <a:xfrm>
            <a:off x="7442142" y="10723246"/>
            <a:ext cx="3392741" cy="4234815"/>
          </a:xfrm>
          <a:custGeom>
            <a:avLst/>
            <a:gdLst>
              <a:gd name="T0" fmla="*/ 885825 w 558"/>
              <a:gd name="T1" fmla="*/ 0 h 1026"/>
              <a:gd name="T2" fmla="*/ 0 w 558"/>
              <a:gd name="T3" fmla="*/ 1628775 h 1026"/>
              <a:gd name="T4" fmla="*/ 0 60000 65536"/>
              <a:gd name="T5" fmla="*/ 0 60000 65536"/>
              <a:gd name="T6" fmla="*/ 0 w 558"/>
              <a:gd name="T7" fmla="*/ 0 h 1026"/>
              <a:gd name="T8" fmla="*/ 558 w 558"/>
              <a:gd name="T9" fmla="*/ 1026 h 10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8" h="1026">
                <a:moveTo>
                  <a:pt x="558" y="0"/>
                </a:moveTo>
                <a:lnTo>
                  <a:pt x="0" y="1026"/>
                </a:lnTo>
              </a:path>
            </a:pathLst>
          </a:custGeom>
          <a:noFill/>
          <a:ln w="1905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0267" name="Freeform 48"/>
          <p:cNvSpPr>
            <a:spLocks/>
          </p:cNvSpPr>
          <p:nvPr/>
        </p:nvSpPr>
        <p:spPr bwMode="auto">
          <a:xfrm>
            <a:off x="11600986" y="10624186"/>
            <a:ext cx="5873454" cy="2947035"/>
          </a:xfrm>
          <a:custGeom>
            <a:avLst/>
            <a:gdLst>
              <a:gd name="T0" fmla="*/ 1533525 w 966"/>
              <a:gd name="T1" fmla="*/ 1133475 h 714"/>
              <a:gd name="T2" fmla="*/ 0 w 966"/>
              <a:gd name="T3" fmla="*/ 0 h 714"/>
              <a:gd name="T4" fmla="*/ 0 60000 65536"/>
              <a:gd name="T5" fmla="*/ 0 60000 65536"/>
              <a:gd name="T6" fmla="*/ 0 w 966"/>
              <a:gd name="T7" fmla="*/ 0 h 714"/>
              <a:gd name="T8" fmla="*/ 966 w 966"/>
              <a:gd name="T9" fmla="*/ 714 h 7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6" h="714">
                <a:moveTo>
                  <a:pt x="966" y="714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0268" name="Freeform 49"/>
          <p:cNvSpPr>
            <a:spLocks/>
          </p:cNvSpPr>
          <p:nvPr/>
        </p:nvSpPr>
        <p:spPr bwMode="auto">
          <a:xfrm>
            <a:off x="11236175" y="10822305"/>
            <a:ext cx="3246816" cy="4358640"/>
          </a:xfrm>
          <a:custGeom>
            <a:avLst/>
            <a:gdLst>
              <a:gd name="T0" fmla="*/ 0 w 534"/>
              <a:gd name="T1" fmla="*/ 0 h 1056"/>
              <a:gd name="T2" fmla="*/ 847725 w 534"/>
              <a:gd name="T3" fmla="*/ 1676400 h 1056"/>
              <a:gd name="T4" fmla="*/ 0 60000 65536"/>
              <a:gd name="T5" fmla="*/ 0 60000 65536"/>
              <a:gd name="T6" fmla="*/ 0 w 534"/>
              <a:gd name="T7" fmla="*/ 0 h 1056"/>
              <a:gd name="T8" fmla="*/ 534 w 534"/>
              <a:gd name="T9" fmla="*/ 1056 h 10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4" h="1056">
                <a:moveTo>
                  <a:pt x="0" y="0"/>
                </a:moveTo>
                <a:lnTo>
                  <a:pt x="534" y="1056"/>
                </a:lnTo>
              </a:path>
            </a:pathLst>
          </a:custGeom>
          <a:noFill/>
          <a:ln w="1905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0269" name="Freeform 50"/>
          <p:cNvSpPr>
            <a:spLocks/>
          </p:cNvSpPr>
          <p:nvPr/>
        </p:nvSpPr>
        <p:spPr bwMode="auto">
          <a:xfrm>
            <a:off x="7405659" y="6265545"/>
            <a:ext cx="3429222" cy="3863340"/>
          </a:xfrm>
          <a:custGeom>
            <a:avLst/>
            <a:gdLst>
              <a:gd name="T0" fmla="*/ 895350 w 564"/>
              <a:gd name="T1" fmla="*/ 1485900 h 936"/>
              <a:gd name="T2" fmla="*/ 0 w 564"/>
              <a:gd name="T3" fmla="*/ 0 h 936"/>
              <a:gd name="T4" fmla="*/ 0 60000 65536"/>
              <a:gd name="T5" fmla="*/ 0 60000 65536"/>
              <a:gd name="T6" fmla="*/ 0 w 564"/>
              <a:gd name="T7" fmla="*/ 0 h 936"/>
              <a:gd name="T8" fmla="*/ 564 w 564"/>
              <a:gd name="T9" fmla="*/ 936 h 9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4" h="936">
                <a:moveTo>
                  <a:pt x="564" y="936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0270" name="Freeform 63"/>
          <p:cNvSpPr>
            <a:spLocks/>
          </p:cNvSpPr>
          <p:nvPr/>
        </p:nvSpPr>
        <p:spPr bwMode="auto">
          <a:xfrm>
            <a:off x="11236173" y="8155940"/>
            <a:ext cx="6663878" cy="2344420"/>
          </a:xfrm>
          <a:custGeom>
            <a:avLst/>
            <a:gdLst>
              <a:gd name="T0" fmla="*/ 1739900 w 1096"/>
              <a:gd name="T1" fmla="*/ 0 h 568"/>
              <a:gd name="T2" fmla="*/ 0 w 1096"/>
              <a:gd name="T3" fmla="*/ 901700 h 568"/>
              <a:gd name="T4" fmla="*/ 0 60000 65536"/>
              <a:gd name="T5" fmla="*/ 0 60000 65536"/>
              <a:gd name="T6" fmla="*/ 0 w 1096"/>
              <a:gd name="T7" fmla="*/ 0 h 568"/>
              <a:gd name="T8" fmla="*/ 1096 w 1096"/>
              <a:gd name="T9" fmla="*/ 568 h 5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6" h="568">
                <a:moveTo>
                  <a:pt x="1096" y="0"/>
                </a:moveTo>
                <a:lnTo>
                  <a:pt x="0" y="568"/>
                </a:lnTo>
              </a:path>
            </a:pathLst>
          </a:custGeom>
          <a:noFill/>
          <a:ln w="1905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0271" name="Freeform 25"/>
          <p:cNvSpPr>
            <a:spLocks/>
          </p:cNvSpPr>
          <p:nvPr/>
        </p:nvSpPr>
        <p:spPr bwMode="auto">
          <a:xfrm>
            <a:off x="10970611" y="10533380"/>
            <a:ext cx="79414" cy="3916999"/>
          </a:xfrm>
          <a:custGeom>
            <a:avLst/>
            <a:gdLst>
              <a:gd name="T0" fmla="*/ 508000 w 320"/>
              <a:gd name="T1" fmla="*/ 0 h 1184"/>
              <a:gd name="T2" fmla="*/ 0 w 320"/>
              <a:gd name="T3" fmla="*/ 1879600 h 1184"/>
              <a:gd name="T4" fmla="*/ 0 60000 65536"/>
              <a:gd name="T5" fmla="*/ 0 60000 65536"/>
              <a:gd name="T6" fmla="*/ 0 w 320"/>
              <a:gd name="T7" fmla="*/ 0 h 1184"/>
              <a:gd name="T8" fmla="*/ 320 w 320"/>
              <a:gd name="T9" fmla="*/ 1184 h 11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0" h="1184">
                <a:moveTo>
                  <a:pt x="320" y="0"/>
                </a:moveTo>
                <a:lnTo>
                  <a:pt x="0" y="1184"/>
                </a:lnTo>
              </a:path>
            </a:pathLst>
          </a:custGeom>
          <a:noFill/>
          <a:ln w="139700">
            <a:solidFill>
              <a:schemeClr val="tx1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10272" name="Oval 65"/>
          <p:cNvSpPr>
            <a:spLocks noChangeArrowheads="1"/>
          </p:cNvSpPr>
          <p:nvPr/>
        </p:nvSpPr>
        <p:spPr bwMode="auto">
          <a:xfrm>
            <a:off x="10615994" y="10038081"/>
            <a:ext cx="826905" cy="75120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6410410" y="2175195"/>
            <a:ext cx="16817778" cy="14842490"/>
            <a:chOff x="2699" y="527"/>
            <a:chExt cx="2766" cy="3596"/>
          </a:xfrm>
        </p:grpSpPr>
        <p:sp>
          <p:nvSpPr>
            <p:cNvPr id="10284" name="Line 64"/>
            <p:cNvSpPr>
              <a:spLocks noChangeShapeType="1"/>
            </p:cNvSpPr>
            <p:nvPr/>
          </p:nvSpPr>
          <p:spPr bwMode="auto">
            <a:xfrm>
              <a:off x="2699" y="709"/>
              <a:ext cx="2766" cy="3129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285" name="Text Box 67"/>
            <p:cNvSpPr txBox="1">
              <a:spLocks noChangeArrowheads="1"/>
            </p:cNvSpPr>
            <p:nvPr/>
          </p:nvSpPr>
          <p:spPr bwMode="auto">
            <a:xfrm>
              <a:off x="3992" y="1888"/>
              <a:ext cx="225" cy="466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11900" b="1">
                  <a:latin typeface="Times New Roman" pitchFamily="18" charset="0"/>
                </a:rPr>
                <a:t>О</a:t>
              </a:r>
            </a:p>
          </p:txBody>
        </p:sp>
        <p:sp>
          <p:nvSpPr>
            <p:cNvPr id="10286" name="Oval 62"/>
            <p:cNvSpPr>
              <a:spLocks noChangeArrowheads="1"/>
            </p:cNvSpPr>
            <p:nvPr/>
          </p:nvSpPr>
          <p:spPr bwMode="auto">
            <a:xfrm>
              <a:off x="3969" y="2160"/>
              <a:ext cx="90" cy="91"/>
            </a:xfrm>
            <a:prstGeom prst="ellipse">
              <a:avLst/>
            </a:prstGeom>
            <a:solidFill>
              <a:srgbClr val="0000FF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87" name="Text Box 66"/>
            <p:cNvSpPr txBox="1">
              <a:spLocks noChangeArrowheads="1"/>
            </p:cNvSpPr>
            <p:nvPr/>
          </p:nvSpPr>
          <p:spPr bwMode="auto">
            <a:xfrm>
              <a:off x="5103" y="3657"/>
              <a:ext cx="198" cy="466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11900" b="1"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10288" name="Text Box 68"/>
            <p:cNvSpPr txBox="1">
              <a:spLocks noChangeArrowheads="1"/>
            </p:cNvSpPr>
            <p:nvPr/>
          </p:nvSpPr>
          <p:spPr bwMode="auto">
            <a:xfrm>
              <a:off x="2789" y="527"/>
              <a:ext cx="212" cy="466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11900" b="1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10290" name="Text Box 20"/>
            <p:cNvSpPr txBox="1">
              <a:spLocks noChangeArrowheads="1"/>
            </p:cNvSpPr>
            <p:nvPr/>
          </p:nvSpPr>
          <p:spPr bwMode="auto">
            <a:xfrm>
              <a:off x="3720" y="815"/>
              <a:ext cx="1564" cy="619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8000" b="1" dirty="0" smtClean="0">
                  <a:solidFill>
                    <a:srgbClr val="FF0000"/>
                  </a:solidFill>
                </a:rPr>
                <a:t>Развёрнутый </a:t>
              </a:r>
              <a:r>
                <a:rPr lang="ru-RU" altLang="ru-RU" sz="8000" b="1" dirty="0">
                  <a:solidFill>
                    <a:srgbClr val="FF0000"/>
                  </a:solidFill>
                </a:rPr>
                <a:t>угол</a:t>
              </a:r>
            </a:p>
            <a:p>
              <a:r>
                <a:rPr lang="ru-RU" altLang="ru-RU" sz="8000" b="1" dirty="0"/>
                <a:t>            </a:t>
              </a:r>
              <a:r>
                <a:rPr lang="ru-RU" altLang="ru-RU" sz="8000" b="1" dirty="0" smtClean="0">
                  <a:latin typeface="Cambria Math"/>
                  <a:ea typeface="Cambria Math"/>
                </a:rPr>
                <a:t>∠</a:t>
              </a:r>
              <a:r>
                <a:rPr lang="ru-RU" altLang="ru-RU" sz="8000" b="1" dirty="0" smtClean="0"/>
                <a:t>АОВ</a:t>
              </a:r>
              <a:endParaRPr lang="ru-RU" altLang="ru-RU" sz="8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79998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4"/>
          <p:cNvSpPr>
            <a:spLocks noChangeShapeType="1"/>
          </p:cNvSpPr>
          <p:nvPr/>
        </p:nvSpPr>
        <p:spPr bwMode="auto">
          <a:xfrm>
            <a:off x="5395119" y="3788089"/>
            <a:ext cx="20421600" cy="76419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3076" name="Text Box 67"/>
          <p:cNvSpPr txBox="1">
            <a:spLocks noChangeArrowheads="1"/>
          </p:cNvSpPr>
          <p:nvPr/>
        </p:nvSpPr>
        <p:spPr bwMode="auto">
          <a:xfrm>
            <a:off x="16147361" y="5660617"/>
            <a:ext cx="1796137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11900" b="1" dirty="0"/>
              <a:t>О</a:t>
            </a:r>
          </a:p>
        </p:txBody>
      </p:sp>
      <p:sp>
        <p:nvSpPr>
          <p:cNvPr id="3077" name="Oval 62"/>
          <p:cNvSpPr>
            <a:spLocks noChangeArrowheads="1"/>
          </p:cNvSpPr>
          <p:nvPr/>
        </p:nvSpPr>
        <p:spPr bwMode="auto">
          <a:xfrm>
            <a:off x="15873753" y="7609045"/>
            <a:ext cx="547216" cy="375601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3078" name="Text Box 66"/>
          <p:cNvSpPr txBox="1">
            <a:spLocks noChangeArrowheads="1"/>
          </p:cNvSpPr>
          <p:nvPr/>
        </p:nvSpPr>
        <p:spPr bwMode="auto">
          <a:xfrm>
            <a:off x="25816719" y="9988499"/>
            <a:ext cx="1627822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11900" b="1"/>
              <a:t>В</a:t>
            </a:r>
          </a:p>
        </p:txBody>
      </p:sp>
      <p:sp>
        <p:nvSpPr>
          <p:cNvPr id="3079" name="Text Box 68"/>
          <p:cNvSpPr txBox="1">
            <a:spLocks noChangeArrowheads="1"/>
          </p:cNvSpPr>
          <p:nvPr/>
        </p:nvSpPr>
        <p:spPr bwMode="auto">
          <a:xfrm>
            <a:off x="5928519" y="2228850"/>
            <a:ext cx="171278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11900" b="1"/>
              <a:t>А</a:t>
            </a:r>
          </a:p>
        </p:txBody>
      </p:sp>
      <p:sp>
        <p:nvSpPr>
          <p:cNvPr id="3081" name="Text Box 20"/>
          <p:cNvSpPr txBox="1">
            <a:spLocks noChangeArrowheads="1"/>
          </p:cNvSpPr>
          <p:nvPr/>
        </p:nvSpPr>
        <p:spPr bwMode="auto">
          <a:xfrm>
            <a:off x="15437578" y="1857376"/>
            <a:ext cx="16122619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10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Луч ОА, луч ОВ</a:t>
            </a:r>
          </a:p>
          <a:p>
            <a:pPr eaLnBrk="1" hangingPunct="1"/>
            <a:r>
              <a:rPr lang="ru-RU" sz="10600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0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10600" b="1" dirty="0" smtClean="0">
                <a:latin typeface="Arial" pitchFamily="34" charset="0"/>
                <a:cs typeface="Arial" pitchFamily="34" charset="0"/>
              </a:rPr>
              <a:t>АОВ- </a:t>
            </a:r>
            <a:r>
              <a:rPr lang="ru-RU" sz="10600" b="1" dirty="0">
                <a:latin typeface="Arial" pitchFamily="34" charset="0"/>
                <a:cs typeface="Arial" pitchFamily="34" charset="0"/>
              </a:rPr>
              <a:t>развёрнутый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5080" y="12192000"/>
            <a:ext cx="26525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Развернутый угол 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это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угол,  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стороны 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которого лежат на одной прямой.</a:t>
            </a:r>
            <a:endParaRPr lang="uz-Latn-UZ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9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061185" y="449900"/>
            <a:ext cx="30893394" cy="340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6600" b="1" dirty="0" smtClean="0"/>
              <a:t>Начертите </a:t>
            </a:r>
            <a:r>
              <a:rPr lang="ru-RU" altLang="ru-RU" sz="6600" b="1" dirty="0"/>
              <a:t>четыре луча: ОА, ОВ, ОС, О</a:t>
            </a:r>
            <a:r>
              <a:rPr lang="en-US" altLang="ru-RU" sz="6600" b="1" dirty="0"/>
              <a:t>D</a:t>
            </a:r>
            <a:r>
              <a:rPr lang="ru-RU" altLang="ru-RU" sz="6600" b="1" dirty="0"/>
              <a:t>. </a:t>
            </a:r>
          </a:p>
          <a:p>
            <a:r>
              <a:rPr lang="ru-RU" altLang="ru-RU" sz="6600" b="1" dirty="0"/>
              <a:t>Запишите названия углов, сторонами которых являются эти лучи. </a:t>
            </a:r>
          </a:p>
          <a:p>
            <a:r>
              <a:rPr lang="ru-RU" altLang="ru-RU" sz="6600" b="1" dirty="0"/>
              <a:t>На сколько частей эти лучи делят плоскость?</a:t>
            </a: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 rot="-196335">
            <a:off x="21251144" y="4000456"/>
            <a:ext cx="171278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latin typeface="Times New Roman" pitchFamily="18" charset="0"/>
              </a:rPr>
              <a:t>А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 rot="-196335">
            <a:off x="12976021" y="15421250"/>
            <a:ext cx="171278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latin typeface="Times New Roman" pitchFamily="18" charset="0"/>
              </a:rPr>
              <a:t>С</a:t>
            </a:r>
          </a:p>
        </p:txBody>
      </p:sp>
      <p:sp>
        <p:nvSpPr>
          <p:cNvPr id="72741" name="Text Box 37"/>
          <p:cNvSpPr txBox="1">
            <a:spLocks noChangeArrowheads="1"/>
          </p:cNvSpPr>
          <p:nvPr/>
        </p:nvSpPr>
        <p:spPr bwMode="auto">
          <a:xfrm rot="-196335">
            <a:off x="22619104" y="10926401"/>
            <a:ext cx="1627822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latin typeface="Times New Roman" pitchFamily="18" charset="0"/>
              </a:rPr>
              <a:t>В</a:t>
            </a:r>
          </a:p>
        </p:txBody>
      </p:sp>
      <p:sp>
        <p:nvSpPr>
          <p:cNvPr id="72754" name="Freeform 50"/>
          <p:cNvSpPr>
            <a:spLocks/>
          </p:cNvSpPr>
          <p:nvPr/>
        </p:nvSpPr>
        <p:spPr bwMode="auto">
          <a:xfrm>
            <a:off x="11193614" y="5774374"/>
            <a:ext cx="11965795" cy="4754880"/>
          </a:xfrm>
          <a:custGeom>
            <a:avLst/>
            <a:gdLst>
              <a:gd name="T0" fmla="*/ 0 w 1968"/>
              <a:gd name="T1" fmla="*/ 1828800 h 1152"/>
              <a:gd name="T2" fmla="*/ 3124200 w 1968"/>
              <a:gd name="T3" fmla="*/ 0 h 1152"/>
              <a:gd name="T4" fmla="*/ 0 60000 65536"/>
              <a:gd name="T5" fmla="*/ 0 60000 65536"/>
              <a:gd name="T6" fmla="*/ 0 w 1968"/>
              <a:gd name="T7" fmla="*/ 0 h 1152"/>
              <a:gd name="T8" fmla="*/ 1968 w 1968"/>
              <a:gd name="T9" fmla="*/ 1152 h 11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68" h="1152">
                <a:moveTo>
                  <a:pt x="0" y="1152"/>
                </a:moveTo>
                <a:lnTo>
                  <a:pt x="1968" y="0"/>
                </a:lnTo>
              </a:path>
            </a:pathLst>
          </a:custGeom>
          <a:noFill/>
          <a:ln w="127000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72756" name="Freeform 52"/>
          <p:cNvSpPr>
            <a:spLocks/>
          </p:cNvSpPr>
          <p:nvPr/>
        </p:nvSpPr>
        <p:spPr bwMode="auto">
          <a:xfrm>
            <a:off x="10999048" y="10595295"/>
            <a:ext cx="12549492" cy="2315526"/>
          </a:xfrm>
          <a:custGeom>
            <a:avLst/>
            <a:gdLst>
              <a:gd name="T0" fmla="*/ 0 w 2064"/>
              <a:gd name="T1" fmla="*/ 0 h 561"/>
              <a:gd name="T2" fmla="*/ 3276600 w 2064"/>
              <a:gd name="T3" fmla="*/ 890587 h 561"/>
              <a:gd name="T4" fmla="*/ 0 60000 65536"/>
              <a:gd name="T5" fmla="*/ 0 60000 65536"/>
              <a:gd name="T6" fmla="*/ 0 w 2064"/>
              <a:gd name="T7" fmla="*/ 0 h 561"/>
              <a:gd name="T8" fmla="*/ 2064 w 2064"/>
              <a:gd name="T9" fmla="*/ 561 h 5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64" h="561">
                <a:moveTo>
                  <a:pt x="0" y="0"/>
                </a:moveTo>
                <a:lnTo>
                  <a:pt x="2064" y="561"/>
                </a:lnTo>
              </a:path>
            </a:pathLst>
          </a:custGeom>
          <a:noFill/>
          <a:ln w="127000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72757" name="Freeform 53"/>
          <p:cNvSpPr>
            <a:spLocks/>
          </p:cNvSpPr>
          <p:nvPr/>
        </p:nvSpPr>
        <p:spPr bwMode="auto">
          <a:xfrm>
            <a:off x="11193614" y="10632440"/>
            <a:ext cx="1653809" cy="7000240"/>
          </a:xfrm>
          <a:custGeom>
            <a:avLst/>
            <a:gdLst>
              <a:gd name="T0" fmla="*/ 0 w 272"/>
              <a:gd name="T1" fmla="*/ 0 h 1696"/>
              <a:gd name="T2" fmla="*/ 431800 w 272"/>
              <a:gd name="T3" fmla="*/ 2692400 h 1696"/>
              <a:gd name="T4" fmla="*/ 0 60000 65536"/>
              <a:gd name="T5" fmla="*/ 0 60000 65536"/>
              <a:gd name="T6" fmla="*/ 0 w 272"/>
              <a:gd name="T7" fmla="*/ 0 h 1696"/>
              <a:gd name="T8" fmla="*/ 272 w 272"/>
              <a:gd name="T9" fmla="*/ 1696 h 16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1696">
                <a:moveTo>
                  <a:pt x="0" y="0"/>
                </a:moveTo>
                <a:lnTo>
                  <a:pt x="272" y="1696"/>
                </a:lnTo>
              </a:path>
            </a:pathLst>
          </a:custGeom>
          <a:noFill/>
          <a:ln w="127000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72758" name="Freeform 54"/>
          <p:cNvSpPr>
            <a:spLocks/>
          </p:cNvSpPr>
          <p:nvPr/>
        </p:nvSpPr>
        <p:spPr bwMode="auto">
          <a:xfrm>
            <a:off x="875546" y="6471920"/>
            <a:ext cx="10318068" cy="4193540"/>
          </a:xfrm>
          <a:custGeom>
            <a:avLst/>
            <a:gdLst>
              <a:gd name="T0" fmla="*/ 2693988 w 1697"/>
              <a:gd name="T1" fmla="*/ 1612900 h 1016"/>
              <a:gd name="T2" fmla="*/ 0 w 1697"/>
              <a:gd name="T3" fmla="*/ 0 h 1016"/>
              <a:gd name="T4" fmla="*/ 0 60000 65536"/>
              <a:gd name="T5" fmla="*/ 0 60000 65536"/>
              <a:gd name="T6" fmla="*/ 0 w 1697"/>
              <a:gd name="T7" fmla="*/ 0 h 1016"/>
              <a:gd name="T8" fmla="*/ 1697 w 1697"/>
              <a:gd name="T9" fmla="*/ 1016 h 10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97" h="1016">
                <a:moveTo>
                  <a:pt x="1697" y="1016"/>
                </a:moveTo>
                <a:lnTo>
                  <a:pt x="0" y="0"/>
                </a:lnTo>
              </a:path>
            </a:pathLst>
          </a:custGeom>
          <a:noFill/>
          <a:ln w="127000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72755" name="Oval 51"/>
          <p:cNvSpPr>
            <a:spLocks noChangeArrowheads="1"/>
          </p:cNvSpPr>
          <p:nvPr/>
        </p:nvSpPr>
        <p:spPr bwMode="auto">
          <a:xfrm>
            <a:off x="10913926" y="10430194"/>
            <a:ext cx="553294" cy="37560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9397477" y="10437786"/>
            <a:ext cx="1796137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 dirty="0">
                <a:latin typeface="Times New Roman" pitchFamily="18" charset="0"/>
              </a:rPr>
              <a:t>О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 rot="-196335">
            <a:off x="815660" y="6621420"/>
            <a:ext cx="171278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11900" b="1">
                <a:latin typeface="Times New Roman" pitchFamily="18" charset="0"/>
              </a:rPr>
              <a:t>D</a:t>
            </a:r>
            <a:endParaRPr lang="ru-RU" altLang="ru-RU" sz="11900" b="1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90324" y="4342095"/>
            <a:ext cx="3685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∠ВОС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20787" y="6582154"/>
            <a:ext cx="3685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∠СО</a:t>
            </a:r>
            <a:r>
              <a:rPr lang="uz-Latn-UZ" b="1" dirty="0">
                <a:latin typeface="Arial" pitchFamily="34" charset="0"/>
                <a:ea typeface="Cambria Math"/>
                <a:cs typeface="Arial" pitchFamily="34" charset="0"/>
              </a:rPr>
              <a:t>D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49630" y="4283740"/>
            <a:ext cx="36998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∠АОВ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90324" y="6582154"/>
            <a:ext cx="3716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uz-Latn-UZ" b="1" dirty="0">
                <a:latin typeface="Arial" pitchFamily="34" charset="0"/>
                <a:ea typeface="Cambria Math"/>
                <a:cs typeface="Arial" pitchFamily="34" charset="0"/>
              </a:rPr>
              <a:t>A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9846" y="8918472"/>
            <a:ext cx="36998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∠АО</a:t>
            </a:r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C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34197" y="8860534"/>
            <a:ext cx="3716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B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D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3919" y="13639800"/>
            <a:ext cx="65694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4 части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0" grpId="0"/>
      <p:bldP spid="72731" grpId="0"/>
      <p:bldP spid="72741" grpId="0"/>
      <p:bldP spid="72754" grpId="0" animBg="1"/>
      <p:bldP spid="72756" grpId="0" animBg="1"/>
      <p:bldP spid="72757" grpId="0" animBg="1"/>
      <p:bldP spid="72758" grpId="0" animBg="1"/>
      <p:bldP spid="72755" grpId="0" animBg="1"/>
      <p:bldP spid="72708" grpId="0"/>
      <p:bldP spid="72726" grpId="0"/>
      <p:bldP spid="2" grpId="0"/>
      <p:bldP spid="15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44963" y="2730338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8368" y="2730338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767233" y="2730338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956098" y="2730338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578368" y="4030500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011773" y="403050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00638" y="403050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389503" y="403050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578368" y="1430175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78368" y="5330663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45179" y="403050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634044" y="403050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822909" y="403050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3578368" y="7930988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578368" y="6630825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144963" y="923115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7956098" y="923115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767233" y="923115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389503" y="923115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578368" y="9231150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578368" y="11831475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634044" y="10531313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822909" y="10531313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011773" y="10531313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9200638" y="10531313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1389503" y="10531313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3578368" y="10531313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3578368" y="13131638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011773" y="11831475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9200638" y="11831475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5767233" y="11831475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389503" y="11831475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 rot="489259">
            <a:off x="20021461" y="1801649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1</a:t>
            </a:r>
          </a:p>
        </p:txBody>
      </p:sp>
      <p:sp>
        <p:nvSpPr>
          <p:cNvPr id="40" name="5-конечная звезда 39"/>
          <p:cNvSpPr/>
          <p:nvPr/>
        </p:nvSpPr>
        <p:spPr>
          <a:xfrm>
            <a:off x="6888271" y="3473289"/>
            <a:ext cx="4377730" cy="24145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2</a:t>
            </a:r>
          </a:p>
        </p:txBody>
      </p:sp>
      <p:sp>
        <p:nvSpPr>
          <p:cNvPr id="41" name="5-конечная звезда 40"/>
          <p:cNvSpPr/>
          <p:nvPr/>
        </p:nvSpPr>
        <p:spPr>
          <a:xfrm>
            <a:off x="16986753" y="8116724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3</a:t>
            </a:r>
          </a:p>
        </p:txBody>
      </p:sp>
      <p:sp>
        <p:nvSpPr>
          <p:cNvPr id="42" name="5-конечная звезда 41"/>
          <p:cNvSpPr/>
          <p:nvPr/>
        </p:nvSpPr>
        <p:spPr>
          <a:xfrm>
            <a:off x="8595519" y="9780218"/>
            <a:ext cx="4377730" cy="24145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4</a:t>
            </a:r>
          </a:p>
        </p:txBody>
      </p:sp>
      <p:sp>
        <p:nvSpPr>
          <p:cNvPr id="43" name="5-конечная звезда 42"/>
          <p:cNvSpPr/>
          <p:nvPr/>
        </p:nvSpPr>
        <p:spPr>
          <a:xfrm>
            <a:off x="12649240" y="12041496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5</a:t>
            </a:r>
          </a:p>
        </p:txBody>
      </p:sp>
      <p:sp>
        <p:nvSpPr>
          <p:cNvPr id="45" name="TextBox 49"/>
          <p:cNvSpPr txBox="1">
            <a:spLocks noChangeArrowheads="1"/>
          </p:cNvSpPr>
          <p:nvPr/>
        </p:nvSpPr>
        <p:spPr bwMode="auto">
          <a:xfrm>
            <a:off x="2282342" y="14431799"/>
            <a:ext cx="25685179" cy="172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02008" tIns="151004" rIns="302008" bIns="151004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sz="9200" b="1" dirty="0">
                <a:latin typeface="Calibri" pitchFamily="34" charset="0"/>
              </a:rPr>
              <a:t>1. Часть плоскости, ограниченная окружностью</a:t>
            </a:r>
            <a:r>
              <a:rPr lang="ru-RU" sz="9200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92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99639" y="864116"/>
            <a:ext cx="33054457" cy="233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6600" b="1" dirty="0"/>
              <a:t>Начертите угол </a:t>
            </a:r>
            <a:r>
              <a:rPr lang="ru-RU" altLang="ru-RU" sz="6600" b="1" dirty="0" smtClean="0"/>
              <a:t>АОВ</a:t>
            </a:r>
            <a:r>
              <a:rPr lang="en-US" altLang="ru-RU" sz="6600" b="1" dirty="0" smtClean="0"/>
              <a:t> </a:t>
            </a:r>
            <a:r>
              <a:rPr lang="ru-RU" altLang="ru-RU" sz="6600" b="1" dirty="0" smtClean="0"/>
              <a:t> </a:t>
            </a:r>
            <a:r>
              <a:rPr lang="ru-RU" altLang="ru-RU" sz="6600" b="1" dirty="0"/>
              <a:t>и проведите внутри него луч </a:t>
            </a:r>
            <a:r>
              <a:rPr lang="ru-RU" altLang="ru-RU" sz="6600" b="1" dirty="0" smtClean="0"/>
              <a:t>ОС. </a:t>
            </a:r>
            <a:r>
              <a:rPr lang="ru-RU" altLang="ru-RU" sz="6600" b="1" dirty="0"/>
              <a:t>Назовите и обозначьте углы, на которые этот луч делит угол </a:t>
            </a:r>
            <a:r>
              <a:rPr lang="ru-RU" altLang="ru-RU" sz="6600" b="1" dirty="0" smtClean="0"/>
              <a:t>АОВ.</a:t>
            </a:r>
            <a:endParaRPr lang="ru-RU" altLang="ru-RU" sz="6600" b="1" dirty="0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 rot="-196335">
            <a:off x="19170692" y="3247541"/>
            <a:ext cx="171278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 dirty="0">
                <a:latin typeface="Times New Roman" pitchFamily="18" charset="0"/>
              </a:rPr>
              <a:t>А</a:t>
            </a:r>
          </a:p>
        </p:txBody>
      </p:sp>
      <p:sp>
        <p:nvSpPr>
          <p:cNvPr id="74769" name="Freeform 17"/>
          <p:cNvSpPr>
            <a:spLocks/>
          </p:cNvSpPr>
          <p:nvPr/>
        </p:nvSpPr>
        <p:spPr bwMode="auto">
          <a:xfrm>
            <a:off x="8649672" y="3505200"/>
            <a:ext cx="14195247" cy="7326537"/>
          </a:xfrm>
          <a:custGeom>
            <a:avLst/>
            <a:gdLst>
              <a:gd name="T0" fmla="*/ 0 w 1968"/>
              <a:gd name="T1" fmla="*/ 1828800 h 1152"/>
              <a:gd name="T2" fmla="*/ 3124200 w 1968"/>
              <a:gd name="T3" fmla="*/ 0 h 1152"/>
              <a:gd name="T4" fmla="*/ 0 60000 65536"/>
              <a:gd name="T5" fmla="*/ 0 60000 65536"/>
              <a:gd name="T6" fmla="*/ 0 w 1968"/>
              <a:gd name="T7" fmla="*/ 0 h 1152"/>
              <a:gd name="T8" fmla="*/ 1968 w 1968"/>
              <a:gd name="T9" fmla="*/ 1152 h 11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68" h="1152">
                <a:moveTo>
                  <a:pt x="0" y="1152"/>
                </a:moveTo>
                <a:lnTo>
                  <a:pt x="1968" y="0"/>
                </a:lnTo>
              </a:path>
            </a:pathLst>
          </a:custGeom>
          <a:noFill/>
          <a:ln w="127000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74770" name="Freeform 18"/>
          <p:cNvSpPr>
            <a:spLocks/>
          </p:cNvSpPr>
          <p:nvPr/>
        </p:nvSpPr>
        <p:spPr bwMode="auto">
          <a:xfrm>
            <a:off x="8618105" y="10759071"/>
            <a:ext cx="14607814" cy="5185463"/>
          </a:xfrm>
          <a:custGeom>
            <a:avLst/>
            <a:gdLst>
              <a:gd name="T0" fmla="*/ 0 w 2064"/>
              <a:gd name="T1" fmla="*/ 0 h 561"/>
              <a:gd name="T2" fmla="*/ 2570163 w 2064"/>
              <a:gd name="T3" fmla="*/ 2233612 h 561"/>
              <a:gd name="T4" fmla="*/ 0 60000 65536"/>
              <a:gd name="T5" fmla="*/ 0 60000 65536"/>
              <a:gd name="T6" fmla="*/ 0 w 2064"/>
              <a:gd name="T7" fmla="*/ 0 h 561"/>
              <a:gd name="T8" fmla="*/ 2064 w 2064"/>
              <a:gd name="T9" fmla="*/ 561 h 5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64" h="561">
                <a:moveTo>
                  <a:pt x="0" y="0"/>
                </a:moveTo>
                <a:lnTo>
                  <a:pt x="2064" y="561"/>
                </a:lnTo>
              </a:path>
            </a:pathLst>
          </a:custGeom>
          <a:noFill/>
          <a:ln w="127000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74771" name="Freeform 19"/>
          <p:cNvSpPr>
            <a:spLocks/>
          </p:cNvSpPr>
          <p:nvPr/>
        </p:nvSpPr>
        <p:spPr bwMode="auto">
          <a:xfrm flipV="1">
            <a:off x="8937562" y="8839200"/>
            <a:ext cx="17924369" cy="1917351"/>
          </a:xfrm>
          <a:custGeom>
            <a:avLst/>
            <a:gdLst>
              <a:gd name="T0" fmla="*/ 0 w 272"/>
              <a:gd name="T1" fmla="*/ 0 h 1696"/>
              <a:gd name="T2" fmla="*/ 4679950 w 272"/>
              <a:gd name="T3" fmla="*/ 444500 h 1696"/>
              <a:gd name="T4" fmla="*/ 0 60000 65536"/>
              <a:gd name="T5" fmla="*/ 0 60000 65536"/>
              <a:gd name="T6" fmla="*/ 0 w 272"/>
              <a:gd name="T7" fmla="*/ 0 h 1696"/>
              <a:gd name="T8" fmla="*/ 272 w 272"/>
              <a:gd name="T9" fmla="*/ 1696 h 16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1696">
                <a:moveTo>
                  <a:pt x="0" y="0"/>
                </a:moveTo>
                <a:lnTo>
                  <a:pt x="272" y="1696"/>
                </a:lnTo>
              </a:path>
            </a:pathLst>
          </a:custGeom>
          <a:noFill/>
          <a:ln w="127000">
            <a:solidFill>
              <a:srgbClr val="0000FF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74773" name="Oval 21"/>
          <p:cNvSpPr>
            <a:spLocks noChangeArrowheads="1"/>
          </p:cNvSpPr>
          <p:nvPr/>
        </p:nvSpPr>
        <p:spPr bwMode="auto">
          <a:xfrm>
            <a:off x="8438779" y="10623546"/>
            <a:ext cx="553298" cy="37560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ru-RU" altLang="ru-RU"/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6965202" y="9743232"/>
            <a:ext cx="898069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 dirty="0">
                <a:latin typeface="Times New Roman" pitchFamily="18" charset="0"/>
              </a:rPr>
              <a:t>О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 rot="-196335">
            <a:off x="23285561" y="14141717"/>
            <a:ext cx="1627822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>
                <a:latin typeface="Times New Roman" pitchFamily="18" charset="0"/>
              </a:rPr>
              <a:t>В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 rot="-196335">
            <a:off x="25495291" y="6639265"/>
            <a:ext cx="171278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1900" b="1" dirty="0">
                <a:latin typeface="Times New Roman" pitchFamily="18" charset="0"/>
              </a:rPr>
              <a:t>С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9423908" y="9904016"/>
            <a:ext cx="1185637" cy="1390969"/>
            <a:chOff x="1519" y="2160"/>
            <a:chExt cx="195" cy="337"/>
          </a:xfrm>
        </p:grpSpPr>
        <p:sp>
          <p:nvSpPr>
            <p:cNvPr id="18454" name="Freeform 24"/>
            <p:cNvSpPr>
              <a:spLocks/>
            </p:cNvSpPr>
            <p:nvPr/>
          </p:nvSpPr>
          <p:spPr bwMode="auto">
            <a:xfrm>
              <a:off x="1655" y="2160"/>
              <a:ext cx="59" cy="156"/>
            </a:xfrm>
            <a:custGeom>
              <a:avLst/>
              <a:gdLst>
                <a:gd name="T0" fmla="*/ 0 w 59"/>
                <a:gd name="T1" fmla="*/ 0 h 156"/>
                <a:gd name="T2" fmla="*/ 52 w 59"/>
                <a:gd name="T3" fmla="*/ 66 h 156"/>
                <a:gd name="T4" fmla="*/ 40 w 59"/>
                <a:gd name="T5" fmla="*/ 156 h 156"/>
                <a:gd name="T6" fmla="*/ 0 60000 65536"/>
                <a:gd name="T7" fmla="*/ 0 60000 65536"/>
                <a:gd name="T8" fmla="*/ 0 60000 65536"/>
                <a:gd name="T9" fmla="*/ 0 w 59"/>
                <a:gd name="T10" fmla="*/ 0 h 156"/>
                <a:gd name="T11" fmla="*/ 59 w 59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156">
                  <a:moveTo>
                    <a:pt x="0" y="0"/>
                  </a:moveTo>
                  <a:cubicBezTo>
                    <a:pt x="9" y="11"/>
                    <a:pt x="45" y="40"/>
                    <a:pt x="52" y="66"/>
                  </a:cubicBezTo>
                  <a:cubicBezTo>
                    <a:pt x="59" y="92"/>
                    <a:pt x="42" y="137"/>
                    <a:pt x="40" y="156"/>
                  </a:cubicBezTo>
                </a:path>
              </a:pathLst>
            </a:custGeom>
            <a:noFill/>
            <a:ln w="155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8455" name="Freeform 25"/>
            <p:cNvSpPr>
              <a:spLocks/>
            </p:cNvSpPr>
            <p:nvPr/>
          </p:nvSpPr>
          <p:spPr bwMode="auto">
            <a:xfrm>
              <a:off x="1614" y="2196"/>
              <a:ext cx="49" cy="123"/>
            </a:xfrm>
            <a:custGeom>
              <a:avLst/>
              <a:gdLst>
                <a:gd name="T0" fmla="*/ 0 w 49"/>
                <a:gd name="T1" fmla="*/ 0 h 123"/>
                <a:gd name="T2" fmla="*/ 33 w 49"/>
                <a:gd name="T3" fmla="*/ 33 h 123"/>
                <a:gd name="T4" fmla="*/ 48 w 49"/>
                <a:gd name="T5" fmla="*/ 63 h 123"/>
                <a:gd name="T6" fmla="*/ 39 w 49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23"/>
                <a:gd name="T14" fmla="*/ 49 w 49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23">
                  <a:moveTo>
                    <a:pt x="0" y="0"/>
                  </a:moveTo>
                  <a:cubicBezTo>
                    <a:pt x="6" y="4"/>
                    <a:pt x="25" y="22"/>
                    <a:pt x="33" y="33"/>
                  </a:cubicBezTo>
                  <a:cubicBezTo>
                    <a:pt x="41" y="44"/>
                    <a:pt x="47" y="48"/>
                    <a:pt x="48" y="63"/>
                  </a:cubicBezTo>
                  <a:cubicBezTo>
                    <a:pt x="49" y="78"/>
                    <a:pt x="41" y="111"/>
                    <a:pt x="39" y="123"/>
                  </a:cubicBezTo>
                </a:path>
              </a:pathLst>
            </a:custGeom>
            <a:noFill/>
            <a:ln w="155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8456" name="Freeform 26"/>
            <p:cNvSpPr>
              <a:spLocks/>
            </p:cNvSpPr>
            <p:nvPr/>
          </p:nvSpPr>
          <p:spPr bwMode="auto">
            <a:xfrm rot="1558025">
              <a:off x="1519" y="2341"/>
              <a:ext cx="59" cy="156"/>
            </a:xfrm>
            <a:custGeom>
              <a:avLst/>
              <a:gdLst>
                <a:gd name="T0" fmla="*/ 0 w 59"/>
                <a:gd name="T1" fmla="*/ 0 h 156"/>
                <a:gd name="T2" fmla="*/ 52 w 59"/>
                <a:gd name="T3" fmla="*/ 66 h 156"/>
                <a:gd name="T4" fmla="*/ 40 w 59"/>
                <a:gd name="T5" fmla="*/ 156 h 156"/>
                <a:gd name="T6" fmla="*/ 0 60000 65536"/>
                <a:gd name="T7" fmla="*/ 0 60000 65536"/>
                <a:gd name="T8" fmla="*/ 0 60000 65536"/>
                <a:gd name="T9" fmla="*/ 0 w 59"/>
                <a:gd name="T10" fmla="*/ 0 h 156"/>
                <a:gd name="T11" fmla="*/ 59 w 59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156">
                  <a:moveTo>
                    <a:pt x="0" y="0"/>
                  </a:moveTo>
                  <a:cubicBezTo>
                    <a:pt x="9" y="11"/>
                    <a:pt x="45" y="40"/>
                    <a:pt x="52" y="66"/>
                  </a:cubicBezTo>
                  <a:cubicBezTo>
                    <a:pt x="59" y="92"/>
                    <a:pt x="42" y="137"/>
                    <a:pt x="40" y="156"/>
                  </a:cubicBezTo>
                </a:path>
              </a:pathLst>
            </a:custGeom>
            <a:noFill/>
            <a:ln w="155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97476" y="13391558"/>
            <a:ext cx="51555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AO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 и 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3055" y="13391558"/>
            <a:ext cx="3716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29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69" grpId="0" animBg="1"/>
      <p:bldP spid="74770" grpId="0" animBg="1"/>
      <p:bldP spid="74771" grpId="0" animBg="1"/>
      <p:bldP spid="74773" grpId="0" animBg="1"/>
      <p:bldP spid="74774" grpId="0"/>
      <p:bldP spid="74757" grpId="0"/>
      <p:bldP spid="74756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170924" y="96351"/>
            <a:ext cx="18678259" cy="2336283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200" b="1" i="1" spc="16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ru-RU" sz="13200" b="1" i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27919" y="3038335"/>
            <a:ext cx="3238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8 . Определите и назовите углы, изображенные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на рисунке 8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499519" y="7924800"/>
            <a:ext cx="12420600" cy="6629400"/>
          </a:xfrm>
          <a:prstGeom prst="line">
            <a:avLst/>
          </a:prstGeom>
          <a:ln w="152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81028" y="11543216"/>
            <a:ext cx="13257582" cy="0"/>
          </a:xfrm>
          <a:prstGeom prst="line">
            <a:avLst/>
          </a:prstGeom>
          <a:ln w="152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45786" y="6371343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65131" y="9855793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0972" y="12950687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5186" y="9930486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382952" y="9835342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D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81878" y="5586513"/>
            <a:ext cx="40575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AOD,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91142" y="11543216"/>
            <a:ext cx="3716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COD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82969" y="8602166"/>
            <a:ext cx="3716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dirty="0">
                <a:latin typeface="Arial" pitchFamily="34" charset="0"/>
                <a:cs typeface="Arial" pitchFamily="34" charset="0"/>
              </a:rPr>
              <a:t>B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OD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991142" y="5586513"/>
            <a:ext cx="3716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dirty="0">
                <a:latin typeface="Arial" pitchFamily="34" charset="0"/>
                <a:cs typeface="Arial" pitchFamily="34" charset="0"/>
              </a:rPr>
              <a:t>B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OC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81878" y="8602166"/>
            <a:ext cx="40575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AOC,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81877" y="11543216"/>
            <a:ext cx="40575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AOB,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9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6061869" y="6172200"/>
            <a:ext cx="11868150" cy="6661702"/>
          </a:xfrm>
          <a:prstGeom prst="line">
            <a:avLst/>
          </a:prstGeom>
          <a:ln w="152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5518944" y="7602607"/>
            <a:ext cx="12954000" cy="3543300"/>
          </a:xfrm>
          <a:prstGeom prst="line">
            <a:avLst/>
          </a:prstGeom>
          <a:ln w="152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8347869" y="5105400"/>
            <a:ext cx="6648450" cy="9464537"/>
          </a:xfrm>
          <a:prstGeom prst="line">
            <a:avLst/>
          </a:prstGeom>
          <a:ln w="152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5312" y="4657417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>
                <a:latin typeface="Arial" pitchFamily="34" charset="0"/>
                <a:cs typeface="Arial" pitchFamily="34" charset="0"/>
              </a:rPr>
              <a:t>Т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3007" y="10361077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 smtClean="0">
                <a:latin typeface="Arial" pitchFamily="34" charset="0"/>
                <a:cs typeface="Arial" pitchFamily="34" charset="0"/>
              </a:rPr>
              <a:t>Е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0240" y="13973695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>
                <a:latin typeface="Arial" pitchFamily="34" charset="0"/>
                <a:cs typeface="Arial" pitchFamily="34" charset="0"/>
              </a:rPr>
              <a:t>К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45741" y="12420600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>
                <a:latin typeface="Arial" pitchFamily="34" charset="0"/>
                <a:cs typeface="Arial" pitchFamily="34" charset="0"/>
              </a:rPr>
              <a:t>С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72944" y="6690903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58047" y="3670852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01264" y="7602607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 smtClean="0">
                <a:latin typeface="Arial" pitchFamily="34" charset="0"/>
                <a:cs typeface="Arial" pitchFamily="34" charset="0"/>
              </a:rPr>
              <a:t>О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092319" y="6227077"/>
            <a:ext cx="12612171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∠АОВ, ∠ВОС, ∠СОК, </a:t>
            </a:r>
          </a:p>
          <a:p>
            <a:r>
              <a:rPr lang="uz-Cyrl-UZ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∠КОЕ, ∠ЕОТ, ∠ТОА,</a:t>
            </a:r>
          </a:p>
          <a:p>
            <a:r>
              <a:rPr lang="uz-Cyrl-UZ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∠АОС, ∠ВОК, ∠СОЕ,</a:t>
            </a:r>
          </a:p>
          <a:p>
            <a:r>
              <a:rPr lang="uz-Cyrl-UZ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∠КОТ, ∠ЕОА, ∠ТОВ,</a:t>
            </a:r>
          </a:p>
          <a:p>
            <a:r>
              <a:rPr lang="uz-Cyrl-UZ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∠АОК, ∠ВОЕ, ∠ТОС.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1712430" y="917226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4" name="TextBox 23"/>
          <p:cNvSpPr txBox="1"/>
          <p:nvPr/>
        </p:nvSpPr>
        <p:spPr>
          <a:xfrm>
            <a:off x="5497629" y="891570"/>
            <a:ext cx="260330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b="1" dirty="0" smtClean="0">
                <a:latin typeface="Arial" pitchFamily="34" charset="0"/>
                <a:cs typeface="Arial" pitchFamily="34" charset="0"/>
              </a:rPr>
              <a:t>Назовите угл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ы, изображённые на рисунке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721" y="391030"/>
            <a:ext cx="34440044" cy="235882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5350249"/>
            <a:r>
              <a:rPr lang="ru-RU" sz="11600" spc="8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1600" b="1" spc="8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Задание для закрепления</a:t>
            </a:r>
            <a:endParaRPr sz="1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0323" y="9986293"/>
            <a:ext cx="1523268" cy="2756224"/>
          </a:xfrm>
          <a:prstGeom prst="rect">
            <a:avLst/>
          </a:prstGeom>
          <a:noFill/>
        </p:spPr>
        <p:txBody>
          <a:bodyPr wrap="none" lIns="535034" tIns="267504" rIns="535034" bIns="267504" rtlCol="0">
            <a:spAutoFit/>
          </a:bodyPr>
          <a:lstStyle/>
          <a:p>
            <a:pPr marL="74313" marR="29725" defTabSz="5350249">
              <a:lnSpc>
                <a:spcPct val="150000"/>
              </a:lnSpc>
            </a:pPr>
            <a:r>
              <a:rPr lang="ru-RU"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38719" y="4800600"/>
            <a:ext cx="20878800" cy="11926176"/>
          </a:xfrm>
          <a:prstGeom prst="rect">
            <a:avLst/>
          </a:prstGeom>
          <a:noFill/>
        </p:spPr>
        <p:txBody>
          <a:bodyPr wrap="square" lIns="91256" tIns="45638" rIns="91256" bIns="45638" rtlCol="0">
            <a:spAutoFit/>
          </a:bodyPr>
          <a:lstStyle/>
          <a:p>
            <a:pPr algn="ctr"/>
            <a:r>
              <a:rPr lang="ru-RU" sz="18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№ 3, 4, 5, 6. </a:t>
            </a:r>
            <a:endParaRPr lang="ru-RU" sz="18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29)</a:t>
            </a:r>
          </a:p>
          <a:p>
            <a:pPr algn="ctr"/>
            <a:endParaRPr lang="ru-RU" sz="18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следующего урока подготовить транспортир.</a:t>
            </a:r>
            <a:r>
              <a:rPr lang="ru-RU" sz="1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uz-Latn-UZ" sz="12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9" y="7249605"/>
            <a:ext cx="701675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44963" y="2714268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78368" y="2714268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67233" y="2714268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56098" y="2714268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8368" y="4014430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011773" y="401443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200638" y="401443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389503" y="401443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578368" y="1414105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578368" y="5314593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445179" y="401443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634044" y="401443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22909" y="401443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578368" y="7914918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578368" y="6614755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0144963" y="921508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956098" y="921508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767233" y="921508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389503" y="921508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578368" y="9215080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578368" y="11815405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634044" y="10515243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822909" y="10515243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7011773" y="10515243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200638" y="10515243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1389503" y="10515243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3578368" y="10515243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3578368" y="13115568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011773" y="11815405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9200638" y="11815405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767233" y="11815405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1389503" y="11815405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 rot="489259">
            <a:off x="20021461" y="1785579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1</a:t>
            </a:r>
          </a:p>
        </p:txBody>
      </p:sp>
      <p:sp>
        <p:nvSpPr>
          <p:cNvPr id="38" name="5-конечная звезда 37"/>
          <p:cNvSpPr/>
          <p:nvPr/>
        </p:nvSpPr>
        <p:spPr>
          <a:xfrm>
            <a:off x="6888271" y="3457219"/>
            <a:ext cx="4377730" cy="24145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2</a:t>
            </a:r>
          </a:p>
        </p:txBody>
      </p:sp>
      <p:sp>
        <p:nvSpPr>
          <p:cNvPr id="39" name="5-конечная звезда 38"/>
          <p:cNvSpPr/>
          <p:nvPr/>
        </p:nvSpPr>
        <p:spPr>
          <a:xfrm>
            <a:off x="17418332" y="8564998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3</a:t>
            </a:r>
          </a:p>
        </p:txBody>
      </p:sp>
      <p:sp>
        <p:nvSpPr>
          <p:cNvPr id="40" name="5-конечная звезда 39"/>
          <p:cNvSpPr/>
          <p:nvPr/>
        </p:nvSpPr>
        <p:spPr>
          <a:xfrm>
            <a:off x="8747919" y="9865162"/>
            <a:ext cx="4377730" cy="24145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4</a:t>
            </a:r>
          </a:p>
        </p:txBody>
      </p:sp>
      <p:sp>
        <p:nvSpPr>
          <p:cNvPr id="41" name="5-конечная звезда 40"/>
          <p:cNvSpPr/>
          <p:nvPr/>
        </p:nvSpPr>
        <p:spPr>
          <a:xfrm>
            <a:off x="12768219" y="11629668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5</a:t>
            </a:r>
          </a:p>
        </p:txBody>
      </p:sp>
      <p:sp>
        <p:nvSpPr>
          <p:cNvPr id="43" name="TextBox 49"/>
          <p:cNvSpPr txBox="1">
            <a:spLocks noChangeArrowheads="1"/>
          </p:cNvSpPr>
          <p:nvPr/>
        </p:nvSpPr>
        <p:spPr bwMode="auto">
          <a:xfrm>
            <a:off x="2397603" y="14208678"/>
            <a:ext cx="27039476" cy="313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02008" tIns="151004" rIns="302008" bIns="151004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sz="9200" b="1" dirty="0">
                <a:latin typeface="Calibri" pitchFamily="34" charset="0"/>
              </a:rPr>
              <a:t>2. Отрезок, соединяющий две точки окружности и проходящий через её центр.</a:t>
            </a:r>
            <a:endParaRPr lang="ru-RU" sz="9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44963" y="2730341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78368" y="2730341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67233" y="2730341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56098" y="2730341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8368" y="4030503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11773" y="403050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00638" y="403050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89503" y="403050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78368" y="1430178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11" name="Прямоугольник 10"/>
          <p:cNvSpPr/>
          <p:nvPr/>
        </p:nvSpPr>
        <p:spPr>
          <a:xfrm>
            <a:off x="23578368" y="5330666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45179" y="403050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д</a:t>
            </a:r>
            <a:endParaRPr lang="ru-RU" sz="79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634044" y="403050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822909" y="403050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578368" y="7930991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19" name="Прямоугольник 18"/>
          <p:cNvSpPr/>
          <p:nvPr/>
        </p:nvSpPr>
        <p:spPr>
          <a:xfrm>
            <a:off x="23578368" y="6630828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0" name="Прямоугольник 19"/>
          <p:cNvSpPr/>
          <p:nvPr/>
        </p:nvSpPr>
        <p:spPr>
          <a:xfrm>
            <a:off x="30144963" y="923115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956098" y="923115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2" name="Прямоугольник 21"/>
          <p:cNvSpPr/>
          <p:nvPr/>
        </p:nvSpPr>
        <p:spPr>
          <a:xfrm>
            <a:off x="25767233" y="923115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3" name="Прямоугольник 22"/>
          <p:cNvSpPr/>
          <p:nvPr/>
        </p:nvSpPr>
        <p:spPr>
          <a:xfrm>
            <a:off x="21389503" y="923115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4" name="Прямоугольник 23"/>
          <p:cNvSpPr/>
          <p:nvPr/>
        </p:nvSpPr>
        <p:spPr>
          <a:xfrm>
            <a:off x="23578368" y="9231153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5" name="Прямоугольник 24"/>
          <p:cNvSpPr/>
          <p:nvPr/>
        </p:nvSpPr>
        <p:spPr>
          <a:xfrm>
            <a:off x="23578368" y="11831478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6" name="Прямоугольник 25"/>
          <p:cNvSpPr/>
          <p:nvPr/>
        </p:nvSpPr>
        <p:spPr>
          <a:xfrm>
            <a:off x="12634044" y="10531316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7" name="Прямоугольник 26"/>
          <p:cNvSpPr/>
          <p:nvPr/>
        </p:nvSpPr>
        <p:spPr>
          <a:xfrm>
            <a:off x="14822909" y="10531316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8" name="Прямоугольник 27"/>
          <p:cNvSpPr/>
          <p:nvPr/>
        </p:nvSpPr>
        <p:spPr>
          <a:xfrm>
            <a:off x="17011773" y="10531316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9" name="Прямоугольник 28"/>
          <p:cNvSpPr/>
          <p:nvPr/>
        </p:nvSpPr>
        <p:spPr>
          <a:xfrm>
            <a:off x="19200638" y="10531316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0" name="Прямоугольник 29"/>
          <p:cNvSpPr/>
          <p:nvPr/>
        </p:nvSpPr>
        <p:spPr>
          <a:xfrm>
            <a:off x="21389503" y="10531316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1" name="Прямоугольник 30"/>
          <p:cNvSpPr/>
          <p:nvPr/>
        </p:nvSpPr>
        <p:spPr>
          <a:xfrm>
            <a:off x="23578368" y="10531316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2" name="Прямоугольник 31"/>
          <p:cNvSpPr/>
          <p:nvPr/>
        </p:nvSpPr>
        <p:spPr>
          <a:xfrm>
            <a:off x="23578368" y="13131641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3" name="Прямоугольник 32"/>
          <p:cNvSpPr/>
          <p:nvPr/>
        </p:nvSpPr>
        <p:spPr>
          <a:xfrm>
            <a:off x="17011773" y="11831478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4" name="Прямоугольник 33"/>
          <p:cNvSpPr/>
          <p:nvPr/>
        </p:nvSpPr>
        <p:spPr>
          <a:xfrm>
            <a:off x="19200638" y="11831478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5" name="Прямоугольник 34"/>
          <p:cNvSpPr/>
          <p:nvPr/>
        </p:nvSpPr>
        <p:spPr>
          <a:xfrm>
            <a:off x="25767233" y="11831478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6" name="Прямоугольник 35"/>
          <p:cNvSpPr/>
          <p:nvPr/>
        </p:nvSpPr>
        <p:spPr>
          <a:xfrm>
            <a:off x="21389503" y="11831478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7" name="5-конечная звезда 36"/>
          <p:cNvSpPr/>
          <p:nvPr/>
        </p:nvSpPr>
        <p:spPr>
          <a:xfrm rot="489259">
            <a:off x="20021461" y="1801652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1</a:t>
            </a:r>
          </a:p>
        </p:txBody>
      </p:sp>
      <p:sp>
        <p:nvSpPr>
          <p:cNvPr id="38" name="5-конечная звезда 37"/>
          <p:cNvSpPr/>
          <p:nvPr/>
        </p:nvSpPr>
        <p:spPr>
          <a:xfrm>
            <a:off x="6888271" y="3473292"/>
            <a:ext cx="4377730" cy="24145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2</a:t>
            </a:r>
          </a:p>
        </p:txBody>
      </p:sp>
      <p:sp>
        <p:nvSpPr>
          <p:cNvPr id="39" name="5-конечная звезда 38"/>
          <p:cNvSpPr/>
          <p:nvPr/>
        </p:nvSpPr>
        <p:spPr>
          <a:xfrm>
            <a:off x="17049769" y="8151078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3</a:t>
            </a:r>
          </a:p>
        </p:txBody>
      </p:sp>
      <p:sp>
        <p:nvSpPr>
          <p:cNvPr id="40" name="5-конечная звезда 39"/>
          <p:cNvSpPr/>
          <p:nvPr/>
        </p:nvSpPr>
        <p:spPr>
          <a:xfrm>
            <a:off x="8945186" y="9730161"/>
            <a:ext cx="4377730" cy="24145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4</a:t>
            </a:r>
          </a:p>
        </p:txBody>
      </p:sp>
      <p:sp>
        <p:nvSpPr>
          <p:cNvPr id="41" name="5-конечная звезда 40"/>
          <p:cNvSpPr/>
          <p:nvPr/>
        </p:nvSpPr>
        <p:spPr>
          <a:xfrm>
            <a:off x="13404191" y="11841604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5</a:t>
            </a:r>
          </a:p>
        </p:txBody>
      </p:sp>
      <p:sp>
        <p:nvSpPr>
          <p:cNvPr id="43" name="TextBox 49"/>
          <p:cNvSpPr txBox="1">
            <a:spLocks noChangeArrowheads="1"/>
          </p:cNvSpPr>
          <p:nvPr/>
        </p:nvSpPr>
        <p:spPr bwMode="auto">
          <a:xfrm>
            <a:off x="3230015" y="14431802"/>
            <a:ext cx="24726083" cy="15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02008" tIns="151004" rIns="302008" bIns="151004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uz-Latn-UZ" sz="7900" b="1" dirty="0">
                <a:latin typeface="Calibri" pitchFamily="34" charset="0"/>
              </a:rPr>
              <a:t>3</a:t>
            </a:r>
            <a:r>
              <a:rPr lang="ru-RU" sz="7900" b="1" dirty="0" smtClean="0">
                <a:latin typeface="Calibri" pitchFamily="34" charset="0"/>
              </a:rPr>
              <a:t>. </a:t>
            </a:r>
            <a:r>
              <a:rPr lang="ru-RU" sz="7900" b="1" dirty="0">
                <a:latin typeface="Calibri" pitchFamily="34" charset="0"/>
              </a:rPr>
              <a:t>Отрезок, соединяющий две точки окружности.</a:t>
            </a:r>
            <a:endParaRPr lang="ru-RU" sz="7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44963" y="2730341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78368" y="2730341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67233" y="2730341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56098" y="2730341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8368" y="4030503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11773" y="403050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00638" y="403050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89503" y="403050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78368" y="1430178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11" name="Прямоугольник 10"/>
          <p:cNvSpPr/>
          <p:nvPr/>
        </p:nvSpPr>
        <p:spPr>
          <a:xfrm>
            <a:off x="23578368" y="5330666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45179" y="403050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д</a:t>
            </a:r>
            <a:endParaRPr lang="ru-RU" sz="79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634044" y="403050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822909" y="403050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578368" y="7930991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19" name="Прямоугольник 18"/>
          <p:cNvSpPr/>
          <p:nvPr/>
        </p:nvSpPr>
        <p:spPr>
          <a:xfrm>
            <a:off x="23578368" y="6630828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0" name="Прямоугольник 19"/>
          <p:cNvSpPr/>
          <p:nvPr/>
        </p:nvSpPr>
        <p:spPr>
          <a:xfrm>
            <a:off x="30144963" y="923115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956098" y="923115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д</a:t>
            </a:r>
            <a:endParaRPr lang="ru-RU" sz="79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767233" y="923115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389503" y="9231153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х</a:t>
            </a:r>
            <a:endParaRPr lang="ru-RU" sz="79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578368" y="9231153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3578368" y="11831478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6" name="Прямоугольник 25"/>
          <p:cNvSpPr/>
          <p:nvPr/>
        </p:nvSpPr>
        <p:spPr>
          <a:xfrm>
            <a:off x="12634044" y="10531316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7" name="Прямоугольник 26"/>
          <p:cNvSpPr/>
          <p:nvPr/>
        </p:nvSpPr>
        <p:spPr>
          <a:xfrm>
            <a:off x="14822909" y="10531316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8" name="Прямоугольник 27"/>
          <p:cNvSpPr/>
          <p:nvPr/>
        </p:nvSpPr>
        <p:spPr>
          <a:xfrm>
            <a:off x="17011773" y="10531316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9" name="Прямоугольник 28"/>
          <p:cNvSpPr/>
          <p:nvPr/>
        </p:nvSpPr>
        <p:spPr>
          <a:xfrm>
            <a:off x="19200638" y="10531316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0" name="Прямоугольник 29"/>
          <p:cNvSpPr/>
          <p:nvPr/>
        </p:nvSpPr>
        <p:spPr>
          <a:xfrm>
            <a:off x="21389503" y="10531316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1" name="Прямоугольник 30"/>
          <p:cNvSpPr/>
          <p:nvPr/>
        </p:nvSpPr>
        <p:spPr>
          <a:xfrm>
            <a:off x="23578368" y="10531316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2" name="Прямоугольник 31"/>
          <p:cNvSpPr/>
          <p:nvPr/>
        </p:nvSpPr>
        <p:spPr>
          <a:xfrm>
            <a:off x="23578368" y="13131641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3" name="Прямоугольник 32"/>
          <p:cNvSpPr/>
          <p:nvPr/>
        </p:nvSpPr>
        <p:spPr>
          <a:xfrm>
            <a:off x="17011773" y="11831478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4" name="Прямоугольник 33"/>
          <p:cNvSpPr/>
          <p:nvPr/>
        </p:nvSpPr>
        <p:spPr>
          <a:xfrm>
            <a:off x="19200638" y="11831478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5" name="Прямоугольник 34"/>
          <p:cNvSpPr/>
          <p:nvPr/>
        </p:nvSpPr>
        <p:spPr>
          <a:xfrm>
            <a:off x="25767233" y="11831478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6" name="Прямоугольник 35"/>
          <p:cNvSpPr/>
          <p:nvPr/>
        </p:nvSpPr>
        <p:spPr>
          <a:xfrm>
            <a:off x="21389503" y="11831478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7" name="5-конечная звезда 36"/>
          <p:cNvSpPr/>
          <p:nvPr/>
        </p:nvSpPr>
        <p:spPr>
          <a:xfrm rot="489259">
            <a:off x="20021461" y="1801652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1</a:t>
            </a:r>
          </a:p>
        </p:txBody>
      </p:sp>
      <p:sp>
        <p:nvSpPr>
          <p:cNvPr id="38" name="5-конечная звезда 37"/>
          <p:cNvSpPr/>
          <p:nvPr/>
        </p:nvSpPr>
        <p:spPr>
          <a:xfrm>
            <a:off x="6888271" y="3473292"/>
            <a:ext cx="4377730" cy="24145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2</a:t>
            </a:r>
          </a:p>
        </p:txBody>
      </p:sp>
      <p:sp>
        <p:nvSpPr>
          <p:cNvPr id="39" name="5-конечная звезда 38"/>
          <p:cNvSpPr/>
          <p:nvPr/>
        </p:nvSpPr>
        <p:spPr>
          <a:xfrm>
            <a:off x="17398152" y="8179345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3</a:t>
            </a:r>
          </a:p>
        </p:txBody>
      </p:sp>
      <p:sp>
        <p:nvSpPr>
          <p:cNvPr id="40" name="5-конечная звезда 39"/>
          <p:cNvSpPr/>
          <p:nvPr/>
        </p:nvSpPr>
        <p:spPr>
          <a:xfrm>
            <a:off x="8329914" y="9929566"/>
            <a:ext cx="4377730" cy="24145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4</a:t>
            </a:r>
          </a:p>
        </p:txBody>
      </p:sp>
      <p:sp>
        <p:nvSpPr>
          <p:cNvPr id="41" name="5-конечная звезда 40"/>
          <p:cNvSpPr/>
          <p:nvPr/>
        </p:nvSpPr>
        <p:spPr>
          <a:xfrm>
            <a:off x="12634043" y="11645741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5</a:t>
            </a:r>
          </a:p>
        </p:txBody>
      </p:sp>
      <p:sp>
        <p:nvSpPr>
          <p:cNvPr id="43" name="TextBox 49"/>
          <p:cNvSpPr txBox="1">
            <a:spLocks noChangeArrowheads="1"/>
          </p:cNvSpPr>
          <p:nvPr/>
        </p:nvSpPr>
        <p:spPr bwMode="auto">
          <a:xfrm>
            <a:off x="2462477" y="14859000"/>
            <a:ext cx="29871351" cy="15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02008" tIns="151004" rIns="302008" bIns="151004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uz-Latn-UZ" sz="7900" b="1" dirty="0">
                <a:latin typeface="Calibri" pitchFamily="34" charset="0"/>
              </a:rPr>
              <a:t>4</a:t>
            </a:r>
            <a:r>
              <a:rPr lang="ru-RU" sz="7900" b="1" dirty="0" smtClean="0">
                <a:latin typeface="Calibri" pitchFamily="34" charset="0"/>
              </a:rPr>
              <a:t>. </a:t>
            </a:r>
            <a:r>
              <a:rPr lang="ru-RU" sz="7900" b="1" dirty="0">
                <a:latin typeface="Calibri" pitchFamily="34" charset="0"/>
              </a:rPr>
              <a:t>Отрезок, соединяющий центр окружности с любой её точкой.</a:t>
            </a:r>
            <a:endParaRPr lang="ru-RU" sz="7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01480" y="2707957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34886" y="2707957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23751" y="2707957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12615" y="2707957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34886" y="4008120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68291" y="400812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57156" y="400812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46021" y="400812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34886" y="1407795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11" name="Прямоугольник 10"/>
          <p:cNvSpPr/>
          <p:nvPr/>
        </p:nvSpPr>
        <p:spPr>
          <a:xfrm>
            <a:off x="23534886" y="5308282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01696" y="400812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д</a:t>
            </a:r>
            <a:endParaRPr lang="ru-RU" sz="79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590561" y="400812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779426" y="400812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534886" y="7908607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19" name="Прямоугольник 18"/>
          <p:cNvSpPr/>
          <p:nvPr/>
        </p:nvSpPr>
        <p:spPr>
          <a:xfrm>
            <a:off x="23534886" y="6608445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0" name="Прямоугольник 19"/>
          <p:cNvSpPr/>
          <p:nvPr/>
        </p:nvSpPr>
        <p:spPr>
          <a:xfrm>
            <a:off x="30101480" y="920877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912615" y="920877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д</a:t>
            </a:r>
            <a:endParaRPr lang="ru-RU" sz="79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723751" y="920877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346021" y="9208770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х</a:t>
            </a:r>
            <a:endParaRPr lang="ru-RU" sz="79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534886" y="9208770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3534886" y="11809095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6" name="Прямоугольник 25"/>
          <p:cNvSpPr/>
          <p:nvPr/>
        </p:nvSpPr>
        <p:spPr>
          <a:xfrm>
            <a:off x="12590561" y="10508932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779426" y="10508932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968291" y="10508932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д</a:t>
            </a:r>
            <a:endParaRPr lang="ru-RU" sz="79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9157156" y="10508932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346021" y="10508932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у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3534886" y="10508932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3534886" y="13109257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3" name="Прямоугольник 32"/>
          <p:cNvSpPr/>
          <p:nvPr/>
        </p:nvSpPr>
        <p:spPr>
          <a:xfrm>
            <a:off x="16968291" y="11809095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4" name="Прямоугольник 33"/>
          <p:cNvSpPr/>
          <p:nvPr/>
        </p:nvSpPr>
        <p:spPr>
          <a:xfrm>
            <a:off x="19157156" y="11809095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5" name="Прямоугольник 34"/>
          <p:cNvSpPr/>
          <p:nvPr/>
        </p:nvSpPr>
        <p:spPr>
          <a:xfrm>
            <a:off x="25723751" y="11809095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6" name="Прямоугольник 35"/>
          <p:cNvSpPr/>
          <p:nvPr/>
        </p:nvSpPr>
        <p:spPr>
          <a:xfrm>
            <a:off x="21346021" y="11809095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7" name="5-конечная звезда 36"/>
          <p:cNvSpPr/>
          <p:nvPr/>
        </p:nvSpPr>
        <p:spPr>
          <a:xfrm rot="489259">
            <a:off x="19977978" y="1779268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1</a:t>
            </a:r>
          </a:p>
        </p:txBody>
      </p:sp>
      <p:sp>
        <p:nvSpPr>
          <p:cNvPr id="38" name="5-конечная звезда 37"/>
          <p:cNvSpPr/>
          <p:nvPr/>
        </p:nvSpPr>
        <p:spPr>
          <a:xfrm>
            <a:off x="6844789" y="3450909"/>
            <a:ext cx="4377730" cy="24145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2</a:t>
            </a:r>
          </a:p>
        </p:txBody>
      </p:sp>
      <p:sp>
        <p:nvSpPr>
          <p:cNvPr id="39" name="5-конечная звезда 38"/>
          <p:cNvSpPr/>
          <p:nvPr/>
        </p:nvSpPr>
        <p:spPr>
          <a:xfrm>
            <a:off x="17640000" y="8462257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3</a:t>
            </a:r>
          </a:p>
        </p:txBody>
      </p:sp>
      <p:sp>
        <p:nvSpPr>
          <p:cNvPr id="40" name="5-конечная звезда 39"/>
          <p:cNvSpPr/>
          <p:nvPr/>
        </p:nvSpPr>
        <p:spPr>
          <a:xfrm>
            <a:off x="9005076" y="9951719"/>
            <a:ext cx="4377730" cy="24145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4</a:t>
            </a:r>
          </a:p>
        </p:txBody>
      </p:sp>
      <p:sp>
        <p:nvSpPr>
          <p:cNvPr id="41" name="5-конечная звезда 40"/>
          <p:cNvSpPr/>
          <p:nvPr/>
        </p:nvSpPr>
        <p:spPr>
          <a:xfrm>
            <a:off x="13382806" y="11756766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5</a:t>
            </a:r>
          </a:p>
        </p:txBody>
      </p:sp>
      <p:sp>
        <p:nvSpPr>
          <p:cNvPr id="43" name="TextBox 49"/>
          <p:cNvSpPr txBox="1">
            <a:spLocks noChangeArrowheads="1"/>
          </p:cNvSpPr>
          <p:nvPr/>
        </p:nvSpPr>
        <p:spPr bwMode="auto">
          <a:xfrm>
            <a:off x="1439000" y="14409418"/>
            <a:ext cx="30851346" cy="273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02008" tIns="151004" rIns="302008" bIns="151004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uz-Latn-UZ" sz="7900" b="1" dirty="0">
                <a:latin typeface="Calibri" pitchFamily="34" charset="0"/>
              </a:rPr>
              <a:t>5</a:t>
            </a:r>
            <a:r>
              <a:rPr lang="ru-RU" sz="7900" b="1" dirty="0" smtClean="0">
                <a:latin typeface="Calibri" pitchFamily="34" charset="0"/>
              </a:rPr>
              <a:t>. </a:t>
            </a:r>
            <a:r>
              <a:rPr lang="ru-RU" sz="7900" b="1" dirty="0">
                <a:latin typeface="Calibri" pitchFamily="34" charset="0"/>
              </a:rPr>
              <a:t>Точка, в которую устанавливают иголку циркуля для построения окружности.</a:t>
            </a:r>
            <a:endParaRPr lang="ru-RU" sz="7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1666" y="2786061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35071" y="2786061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23936" y="2786061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12801" y="2786061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35071" y="4086224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868477" y="4086224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57341" y="4086224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246206" y="4086224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5071" y="1485899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11" name="Прямоугольник 10"/>
          <p:cNvSpPr/>
          <p:nvPr/>
        </p:nvSpPr>
        <p:spPr>
          <a:xfrm>
            <a:off x="23435071" y="5386386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301882" y="4086224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д</a:t>
            </a:r>
            <a:endParaRPr lang="ru-RU" sz="79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490747" y="4086224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679612" y="4086224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435071" y="7986711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19" name="Прямоугольник 18"/>
          <p:cNvSpPr/>
          <p:nvPr/>
        </p:nvSpPr>
        <p:spPr>
          <a:xfrm>
            <a:off x="23435071" y="6686549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20" name="Прямоугольник 19"/>
          <p:cNvSpPr/>
          <p:nvPr/>
        </p:nvSpPr>
        <p:spPr>
          <a:xfrm>
            <a:off x="30001666" y="9286874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812801" y="9286874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д</a:t>
            </a:r>
            <a:endParaRPr lang="ru-RU" sz="79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623936" y="9286874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246206" y="9286874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х</a:t>
            </a:r>
            <a:endParaRPr lang="ru-RU" sz="79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435071" y="9286874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3435071" y="11887199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490747" y="10587036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679612" y="10587036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868477" y="10587036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д</a:t>
            </a:r>
            <a:endParaRPr lang="ru-RU" sz="79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9057341" y="10587036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246206" y="10587036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у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3435071" y="10587036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3435071" y="13187361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900"/>
          </a:p>
        </p:txBody>
      </p:sp>
      <p:sp>
        <p:nvSpPr>
          <p:cNvPr id="33" name="Прямоугольник 32"/>
          <p:cNvSpPr/>
          <p:nvPr/>
        </p:nvSpPr>
        <p:spPr>
          <a:xfrm>
            <a:off x="16868477" y="11887199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ц</a:t>
            </a:r>
            <a:endParaRPr lang="ru-RU" sz="79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057341" y="11887199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623936" y="11887199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1246206" y="11887199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н</a:t>
            </a:r>
            <a:endParaRPr lang="ru-RU" sz="7900" b="1" dirty="0"/>
          </a:p>
        </p:txBody>
      </p:sp>
      <p:sp>
        <p:nvSpPr>
          <p:cNvPr id="37" name="5-конечная звезда 36"/>
          <p:cNvSpPr/>
          <p:nvPr/>
        </p:nvSpPr>
        <p:spPr>
          <a:xfrm rot="489259">
            <a:off x="19878164" y="1857372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1</a:t>
            </a:r>
          </a:p>
        </p:txBody>
      </p:sp>
      <p:sp>
        <p:nvSpPr>
          <p:cNvPr id="38" name="5-конечная звезда 37"/>
          <p:cNvSpPr/>
          <p:nvPr/>
        </p:nvSpPr>
        <p:spPr>
          <a:xfrm>
            <a:off x="6933650" y="3201873"/>
            <a:ext cx="4377730" cy="24145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2</a:t>
            </a:r>
          </a:p>
        </p:txBody>
      </p:sp>
      <p:sp>
        <p:nvSpPr>
          <p:cNvPr id="39" name="5-конечная звезда 38"/>
          <p:cNvSpPr/>
          <p:nvPr/>
        </p:nvSpPr>
        <p:spPr>
          <a:xfrm>
            <a:off x="17206119" y="8047901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3</a:t>
            </a:r>
          </a:p>
        </p:txBody>
      </p:sp>
      <p:sp>
        <p:nvSpPr>
          <p:cNvPr id="40" name="5-конечная звезда 39"/>
          <p:cNvSpPr/>
          <p:nvPr/>
        </p:nvSpPr>
        <p:spPr>
          <a:xfrm>
            <a:off x="8342978" y="10041316"/>
            <a:ext cx="4377730" cy="24145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4</a:t>
            </a:r>
          </a:p>
        </p:txBody>
      </p:sp>
      <p:sp>
        <p:nvSpPr>
          <p:cNvPr id="41" name="5-конечная звезда 40"/>
          <p:cNvSpPr/>
          <p:nvPr/>
        </p:nvSpPr>
        <p:spPr>
          <a:xfrm>
            <a:off x="12512109" y="11753948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099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39264" y="2693195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72669" y="2693195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61534" y="2693195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50399" y="2693195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2669" y="3993357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06074" y="3993357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94939" y="3993357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83804" y="3993357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72669" y="1393032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72669" y="5293520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9480" y="3993357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д</a:t>
            </a:r>
            <a:endParaRPr lang="ru-RU" sz="79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628345" y="3993357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817210" y="3993357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572669" y="7893845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н</a:t>
            </a:r>
            <a:endParaRPr lang="ru-RU" sz="79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572669" y="6593682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ж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139264" y="9194007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950399" y="9194007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д</a:t>
            </a:r>
            <a:endParaRPr lang="ru-RU" sz="79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761534" y="9194007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383804" y="9194007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х</a:t>
            </a:r>
            <a:endParaRPr lang="ru-RU" sz="79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572669" y="9194007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3572669" y="11794332"/>
            <a:ext cx="2188865" cy="13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628345" y="10494170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817210" y="10494170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006074" y="10494170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д</a:t>
            </a:r>
            <a:endParaRPr lang="ru-RU" sz="79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9194939" y="10494170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383804" y="10494170"/>
            <a:ext cx="2188865" cy="1300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у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3572669" y="10494170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3572669" y="13094495"/>
            <a:ext cx="2188865" cy="1300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ь</a:t>
            </a:r>
            <a:endParaRPr lang="ru-RU" sz="79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7006074" y="11794332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ц</a:t>
            </a:r>
            <a:endParaRPr lang="ru-RU" sz="79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194939" y="11794332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761534" y="11794332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р</a:t>
            </a:r>
            <a:endParaRPr lang="ru-RU" sz="79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1383804" y="11794332"/>
            <a:ext cx="2188865" cy="13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 err="1"/>
              <a:t>н</a:t>
            </a:r>
            <a:endParaRPr lang="ru-RU" sz="7900" b="1" dirty="0"/>
          </a:p>
        </p:txBody>
      </p:sp>
      <p:sp>
        <p:nvSpPr>
          <p:cNvPr id="37" name="5-конечная звезда 36"/>
          <p:cNvSpPr/>
          <p:nvPr/>
        </p:nvSpPr>
        <p:spPr>
          <a:xfrm rot="489259">
            <a:off x="20015762" y="1764506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1</a:t>
            </a:r>
          </a:p>
        </p:txBody>
      </p:sp>
      <p:sp>
        <p:nvSpPr>
          <p:cNvPr id="38" name="5-конечная звезда 37"/>
          <p:cNvSpPr/>
          <p:nvPr/>
        </p:nvSpPr>
        <p:spPr>
          <a:xfrm>
            <a:off x="6882572" y="3436146"/>
            <a:ext cx="4377730" cy="24145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2</a:t>
            </a:r>
          </a:p>
        </p:txBody>
      </p:sp>
      <p:sp>
        <p:nvSpPr>
          <p:cNvPr id="39" name="5-конечная звезда 38"/>
          <p:cNvSpPr/>
          <p:nvPr/>
        </p:nvSpPr>
        <p:spPr>
          <a:xfrm>
            <a:off x="17677784" y="8079581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3</a:t>
            </a:r>
          </a:p>
        </p:txBody>
      </p:sp>
      <p:sp>
        <p:nvSpPr>
          <p:cNvPr id="40" name="5-конечная звезда 39"/>
          <p:cNvSpPr/>
          <p:nvPr/>
        </p:nvSpPr>
        <p:spPr>
          <a:xfrm>
            <a:off x="9071437" y="9828561"/>
            <a:ext cx="4377730" cy="24145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4</a:t>
            </a:r>
          </a:p>
        </p:txBody>
      </p:sp>
      <p:sp>
        <p:nvSpPr>
          <p:cNvPr id="41" name="5-конечная звезда 40"/>
          <p:cNvSpPr/>
          <p:nvPr/>
        </p:nvSpPr>
        <p:spPr>
          <a:xfrm>
            <a:off x="13449167" y="11608595"/>
            <a:ext cx="4377730" cy="241458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2008" tIns="151004" rIns="302008" bIns="151004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9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969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4555</TotalTime>
  <Words>943</Words>
  <Application>Microsoft Office PowerPoint</Application>
  <PresentationFormat>Произвольный</PresentationFormat>
  <Paragraphs>415</Paragraphs>
  <Slides>33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Office Theme</vt:lpstr>
      <vt:lpstr>Формула</vt:lpstr>
      <vt:lpstr>Геометрия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346</cp:revision>
  <dcterms:created xsi:type="dcterms:W3CDTF">2020-04-09T07:32:19Z</dcterms:created>
  <dcterms:modified xsi:type="dcterms:W3CDTF">2021-02-18T17:21:12Z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