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64" r:id="rId2"/>
    <p:sldId id="405" r:id="rId3"/>
    <p:sldId id="464" r:id="rId4"/>
    <p:sldId id="482" r:id="rId5"/>
    <p:sldId id="463" r:id="rId6"/>
    <p:sldId id="472" r:id="rId7"/>
    <p:sldId id="481" r:id="rId8"/>
    <p:sldId id="483" r:id="rId9"/>
    <p:sldId id="484" r:id="rId10"/>
    <p:sldId id="485" r:id="rId11"/>
    <p:sldId id="486" r:id="rId12"/>
    <p:sldId id="465" r:id="rId13"/>
    <p:sldId id="470" r:id="rId14"/>
    <p:sldId id="471" r:id="rId15"/>
    <p:sldId id="466" r:id="rId16"/>
    <p:sldId id="467" r:id="rId17"/>
    <p:sldId id="469" r:id="rId18"/>
    <p:sldId id="468" r:id="rId19"/>
    <p:sldId id="480" r:id="rId20"/>
    <p:sldId id="478" r:id="rId21"/>
    <p:sldId id="473" r:id="rId22"/>
    <p:sldId id="474" r:id="rId23"/>
    <p:sldId id="475" r:id="rId24"/>
    <p:sldId id="476" r:id="rId25"/>
    <p:sldId id="404" r:id="rId26"/>
  </p:sldIdLst>
  <p:sldSz cx="35021838" cy="17830800"/>
  <p:notesSz cx="5765800" cy="3244850"/>
  <p:defaultTextStyle>
    <a:defPPr>
      <a:defRPr lang="ru-RU"/>
    </a:defPPr>
    <a:lvl1pPr marL="0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1pPr>
    <a:lvl2pPr marL="2468166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2pPr>
    <a:lvl3pPr marL="4936305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3pPr>
    <a:lvl4pPr marL="7404468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4pPr>
    <a:lvl5pPr marL="9872624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5pPr>
    <a:lvl6pPr marL="12340787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6pPr>
    <a:lvl7pPr marL="14808939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7pPr>
    <a:lvl8pPr marL="17277099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8pPr>
    <a:lvl9pPr marL="19745255" algn="l" defTabSz="4936305" rtl="0" eaLnBrk="1" latinLnBrk="0" hangingPunct="1">
      <a:defRPr sz="9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264"/>
            <p14:sldId id="405"/>
            <p14:sldId id="464"/>
            <p14:sldId id="482"/>
            <p14:sldId id="463"/>
            <p14:sldId id="472"/>
            <p14:sldId id="481"/>
            <p14:sldId id="483"/>
            <p14:sldId id="484"/>
            <p14:sldId id="485"/>
            <p14:sldId id="486"/>
            <p14:sldId id="465"/>
            <p14:sldId id="470"/>
            <p14:sldId id="471"/>
            <p14:sldId id="466"/>
            <p14:sldId id="467"/>
            <p14:sldId id="469"/>
            <p14:sldId id="468"/>
            <p14:sldId id="480"/>
            <p14:sldId id="478"/>
            <p14:sldId id="473"/>
            <p14:sldId id="474"/>
            <p14:sldId id="475"/>
            <p14:sldId id="476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B6B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87" autoAdjust="0"/>
    <p:restoredTop sz="94600" autoAdjust="0"/>
  </p:normalViewPr>
  <p:slideViewPr>
    <p:cSldViewPr>
      <p:cViewPr>
        <p:scale>
          <a:sx n="20" d="100"/>
          <a:sy n="20" d="100"/>
        </p:scale>
        <p:origin x="-570" y="-330"/>
      </p:cViewPr>
      <p:guideLst>
        <p:guide orient="horz" pos="2881"/>
        <p:guide orient="horz" pos="15826"/>
        <p:guide pos="2160"/>
        <p:guide pos="131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87513" y="242888"/>
            <a:ext cx="23907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2468166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4936305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7404468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9872624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12340787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4808939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7277099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19745255" algn="l" defTabSz="493630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Тесты, Геометрия 7-9 классы. Учебно-методическое пособие. П.И. Алтынов.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87513" y="242888"/>
            <a:ext cx="23907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24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87513" y="242888"/>
            <a:ext cx="2390775" cy="1217612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Тесты, Геометрия 7-9 классы. Учебно-методическое пособие. П.И. Алтынов.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580" y="1541304"/>
            <a:ext cx="4612640" cy="1460183"/>
          </a:xfrm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580" y="1541304"/>
            <a:ext cx="4612640" cy="1460183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dirty="0" smtClean="0"/>
              <a:t>«Геометрия 7-9»  Л.С. </a:t>
            </a:r>
            <a:r>
              <a:rPr lang="ru-RU" dirty="0" err="1" smtClean="0"/>
              <a:t>Атанасян</a:t>
            </a:r>
            <a:r>
              <a:rPr lang="ru-RU" dirty="0" smtClean="0"/>
              <a:t> и др.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580" y="1541304"/>
            <a:ext cx="4612640" cy="1460183"/>
          </a:xfrm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87513" y="242888"/>
            <a:ext cx="23907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19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87513" y="242888"/>
            <a:ext cx="23907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20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87513" y="242888"/>
            <a:ext cx="23907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22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87513" y="242888"/>
            <a:ext cx="23907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23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26638" y="5527546"/>
            <a:ext cx="2976856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253279" y="9985248"/>
            <a:ext cx="24515287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18046" y="7375532"/>
            <a:ext cx="9785747" cy="2185214"/>
          </a:xfrm>
        </p:spPr>
        <p:txBody>
          <a:bodyPr lIns="0" tIns="0" rIns="0" bIns="0"/>
          <a:lstStyle>
            <a:lvl1pPr>
              <a:defRPr sz="1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27109" y="5398234"/>
            <a:ext cx="24167627" cy="1831271"/>
          </a:xfrm>
        </p:spPr>
        <p:txBody>
          <a:bodyPr lIns="0" tIns="0" rIns="0" bIns="0"/>
          <a:lstStyle>
            <a:lvl1pPr>
              <a:defRPr sz="119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5995" y="2946302"/>
            <a:ext cx="34323715" cy="14557748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06041" y="391024"/>
            <a:ext cx="34323715" cy="235882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18046" y="7375532"/>
            <a:ext cx="9785747" cy="2185214"/>
          </a:xfrm>
        </p:spPr>
        <p:txBody>
          <a:bodyPr lIns="0" tIns="0" rIns="0" bIns="0"/>
          <a:lstStyle>
            <a:lvl1pPr>
              <a:defRPr sz="1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507046" y="3960690"/>
            <a:ext cx="11081248" cy="11695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8036250" y="4101084"/>
            <a:ext cx="152345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606277" y="5804554"/>
            <a:ext cx="15925679" cy="568422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18046" y="7375532"/>
            <a:ext cx="9785747" cy="2185214"/>
          </a:xfrm>
        </p:spPr>
        <p:txBody>
          <a:bodyPr lIns="0" tIns="0" rIns="0" bIns="0"/>
          <a:lstStyle>
            <a:lvl1pPr>
              <a:defRPr sz="142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653" y="727899"/>
            <a:ext cx="29768570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626643" y="3632210"/>
            <a:ext cx="9560966" cy="88593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2730447" y="3632210"/>
            <a:ext cx="9560966" cy="88593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2834236" y="3632210"/>
            <a:ext cx="9560966" cy="88593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4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26643" y="12949485"/>
            <a:ext cx="9560966" cy="249301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89106" indent="-389106">
              <a:buFont typeface="Arial" panose="020B0604020202020204" pitchFamily="34" charset="0"/>
              <a:buChar char="•"/>
              <a:defRPr sz="4000"/>
            </a:lvl2pPr>
            <a:lvl3pPr marL="778226" indent="-389106">
              <a:defRPr sz="4000"/>
            </a:lvl3pPr>
            <a:lvl4pPr marL="1361883" indent="-583664">
              <a:defRPr sz="4000"/>
            </a:lvl4pPr>
            <a:lvl5pPr marL="1945544" indent="-583664">
              <a:defRPr sz="4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2730447" y="12949485"/>
            <a:ext cx="9560966" cy="249301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89106" indent="-389106">
              <a:buFont typeface="Arial" panose="020B0604020202020204" pitchFamily="34" charset="0"/>
              <a:buChar char="•"/>
              <a:defRPr sz="4000"/>
            </a:lvl2pPr>
            <a:lvl3pPr marL="778226" indent="-389106">
              <a:defRPr sz="4000"/>
            </a:lvl3pPr>
            <a:lvl4pPr marL="1361883" indent="-583664">
              <a:defRPr sz="4000"/>
            </a:lvl4pPr>
            <a:lvl5pPr marL="1945544" indent="-583664">
              <a:defRPr sz="4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2834236" y="12949485"/>
            <a:ext cx="9560966" cy="249301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89106" indent="-389106">
              <a:buFont typeface="Arial" panose="020B0604020202020204" pitchFamily="34" charset="0"/>
              <a:buChar char="•"/>
              <a:defRPr sz="4000"/>
            </a:lvl2pPr>
            <a:lvl3pPr marL="778226" indent="-389106">
              <a:defRPr sz="4000"/>
            </a:lvl3pPr>
            <a:lvl4pPr marL="1361883" indent="-583664">
              <a:defRPr sz="4000"/>
            </a:lvl4pPr>
            <a:lvl5pPr marL="1945544" indent="-583664">
              <a:defRPr sz="4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2626653" y="2427003"/>
            <a:ext cx="29768570" cy="105663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5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1751092" y="16582646"/>
            <a:ext cx="8055023" cy="147732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907425" y="16582646"/>
            <a:ext cx="11206988" cy="147732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5215723" y="16582646"/>
            <a:ext cx="8055023" cy="147732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64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85881" y="990600"/>
            <a:ext cx="2918486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085881" y="4556760"/>
            <a:ext cx="29184865" cy="10698480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885237" y="15878494"/>
            <a:ext cx="7296216" cy="147732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3224394" y="15878494"/>
            <a:ext cx="11090249" cy="147732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6357583" y="15878494"/>
            <a:ext cx="7296216" cy="147732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D93E5-20AE-4AD3-96DB-BC70DD9294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054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5995" y="2946302"/>
            <a:ext cx="34323715" cy="14557748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18046" y="7375532"/>
            <a:ext cx="9785747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27109" y="5398232"/>
            <a:ext cx="24167627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907425" y="16582641"/>
            <a:ext cx="11206988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751092" y="16582641"/>
            <a:ext cx="8055023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5215723" y="16582641"/>
            <a:ext cx="8055023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716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468166">
        <a:defRPr>
          <a:latin typeface="+mn-lt"/>
          <a:ea typeface="+mn-ea"/>
          <a:cs typeface="+mn-cs"/>
        </a:defRPr>
      </a:lvl2pPr>
      <a:lvl3pPr marL="4936305">
        <a:defRPr>
          <a:latin typeface="+mn-lt"/>
          <a:ea typeface="+mn-ea"/>
          <a:cs typeface="+mn-cs"/>
        </a:defRPr>
      </a:lvl3pPr>
      <a:lvl4pPr marL="7404468">
        <a:defRPr>
          <a:latin typeface="+mn-lt"/>
          <a:ea typeface="+mn-ea"/>
          <a:cs typeface="+mn-cs"/>
        </a:defRPr>
      </a:lvl4pPr>
      <a:lvl5pPr marL="9872624">
        <a:defRPr>
          <a:latin typeface="+mn-lt"/>
          <a:ea typeface="+mn-ea"/>
          <a:cs typeface="+mn-cs"/>
        </a:defRPr>
      </a:lvl5pPr>
      <a:lvl6pPr marL="12340787">
        <a:defRPr>
          <a:latin typeface="+mn-lt"/>
          <a:ea typeface="+mn-ea"/>
          <a:cs typeface="+mn-cs"/>
        </a:defRPr>
      </a:lvl6pPr>
      <a:lvl7pPr marL="14808939">
        <a:defRPr>
          <a:latin typeface="+mn-lt"/>
          <a:ea typeface="+mn-ea"/>
          <a:cs typeface="+mn-cs"/>
        </a:defRPr>
      </a:lvl7pPr>
      <a:lvl8pPr marL="17277099">
        <a:defRPr>
          <a:latin typeface="+mn-lt"/>
          <a:ea typeface="+mn-ea"/>
          <a:cs typeface="+mn-cs"/>
        </a:defRPr>
      </a:lvl8pPr>
      <a:lvl9pPr marL="1974525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468166">
        <a:defRPr>
          <a:latin typeface="+mn-lt"/>
          <a:ea typeface="+mn-ea"/>
          <a:cs typeface="+mn-cs"/>
        </a:defRPr>
      </a:lvl2pPr>
      <a:lvl3pPr marL="4936305">
        <a:defRPr>
          <a:latin typeface="+mn-lt"/>
          <a:ea typeface="+mn-ea"/>
          <a:cs typeface="+mn-cs"/>
        </a:defRPr>
      </a:lvl3pPr>
      <a:lvl4pPr marL="7404468">
        <a:defRPr>
          <a:latin typeface="+mn-lt"/>
          <a:ea typeface="+mn-ea"/>
          <a:cs typeface="+mn-cs"/>
        </a:defRPr>
      </a:lvl4pPr>
      <a:lvl5pPr marL="9872624">
        <a:defRPr>
          <a:latin typeface="+mn-lt"/>
          <a:ea typeface="+mn-ea"/>
          <a:cs typeface="+mn-cs"/>
        </a:defRPr>
      </a:lvl5pPr>
      <a:lvl6pPr marL="12340787">
        <a:defRPr>
          <a:latin typeface="+mn-lt"/>
          <a:ea typeface="+mn-ea"/>
          <a:cs typeface="+mn-cs"/>
        </a:defRPr>
      </a:lvl6pPr>
      <a:lvl7pPr marL="14808939">
        <a:defRPr>
          <a:latin typeface="+mn-lt"/>
          <a:ea typeface="+mn-ea"/>
          <a:cs typeface="+mn-cs"/>
        </a:defRPr>
      </a:lvl7pPr>
      <a:lvl8pPr marL="17277099">
        <a:defRPr>
          <a:latin typeface="+mn-lt"/>
          <a:ea typeface="+mn-ea"/>
          <a:cs typeface="+mn-cs"/>
        </a:defRPr>
      </a:lvl8pPr>
      <a:lvl9pPr marL="1974525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6434" y="8451"/>
            <a:ext cx="34974292" cy="561093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59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98016" y="1224418"/>
            <a:ext cx="14512534" cy="2926514"/>
          </a:xfrm>
          <a:prstGeom prst="rect">
            <a:avLst/>
          </a:prstGeom>
        </p:spPr>
        <p:txBody>
          <a:bodyPr vert="horz" wrap="square" lIns="0" tIns="78811" rIns="0" bIns="0" rtlCol="0" anchor="ctr">
            <a:spAutoFit/>
          </a:bodyPr>
          <a:lstStyle/>
          <a:p>
            <a:pPr marL="68540" algn="l">
              <a:spcBef>
                <a:spcPts val="618"/>
              </a:spcBef>
            </a:pPr>
            <a:r>
              <a:rPr lang="ru-RU" sz="18500" spc="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18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3719611" y="7772399"/>
            <a:ext cx="29597701" cy="6962630"/>
          </a:xfrm>
          <a:prstGeom prst="rect">
            <a:avLst/>
          </a:prstGeom>
        </p:spPr>
        <p:txBody>
          <a:bodyPr vert="horz" wrap="square" lIns="0" tIns="75393" rIns="0" bIns="0" rtlCol="0">
            <a:spAutoFit/>
          </a:bodyPr>
          <a:lstStyle/>
          <a:p>
            <a:pPr marL="99385" algn="ctr">
              <a:lnSpc>
                <a:spcPts val="10543"/>
              </a:lnSpc>
              <a:spcBef>
                <a:spcPts val="595"/>
              </a:spcBef>
            </a:pPr>
            <a:endParaRPr lang="ru-RU" sz="139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99385">
              <a:lnSpc>
                <a:spcPts val="10543"/>
              </a:lnSpc>
              <a:spcBef>
                <a:spcPts val="595"/>
              </a:spcBef>
            </a:pPr>
            <a:r>
              <a:rPr lang="ru-RU" sz="139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sz="13900" b="1" dirty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lang="ru-RU" sz="139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139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99385">
              <a:lnSpc>
                <a:spcPts val="10543"/>
              </a:lnSpc>
              <a:spcBef>
                <a:spcPts val="595"/>
              </a:spcBef>
            </a:pPr>
            <a:r>
              <a:rPr lang="ru-RU" sz="9200" dirty="0">
                <a:solidFill>
                  <a:srgbClr val="002060"/>
                </a:solidFill>
                <a:latin typeface="Arial"/>
                <a:cs typeface="Arial"/>
              </a:rPr>
              <a:t>             </a:t>
            </a:r>
          </a:p>
          <a:p>
            <a:pPr marL="99385">
              <a:lnSpc>
                <a:spcPts val="10543"/>
              </a:lnSpc>
            </a:pPr>
            <a:r>
              <a:rPr lang="ru-RU" sz="116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sz="16800" b="1" dirty="0">
                <a:solidFill>
                  <a:srgbClr val="002060"/>
                </a:solidFill>
                <a:latin typeface="Arial"/>
                <a:cs typeface="Arial"/>
              </a:rPr>
              <a:t>С</a:t>
            </a:r>
            <a:r>
              <a:rPr lang="ru-RU" sz="16800" b="1" dirty="0" smtClean="0">
                <a:solidFill>
                  <a:srgbClr val="002060"/>
                </a:solidFill>
                <a:latin typeface="Arial"/>
                <a:cs typeface="Arial"/>
              </a:rPr>
              <a:t>равнение отрезков.</a:t>
            </a:r>
          </a:p>
          <a:p>
            <a:pPr marL="99385">
              <a:lnSpc>
                <a:spcPts val="10543"/>
              </a:lnSpc>
            </a:pPr>
            <a:r>
              <a:rPr lang="ru-RU" sz="11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en-US" sz="11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629867" y="7772399"/>
            <a:ext cx="2089744" cy="700757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59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28556201" y="1253466"/>
            <a:ext cx="3666695" cy="331841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59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28556201" y="1253466"/>
            <a:ext cx="3666695" cy="331841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59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29905417" y="1368404"/>
            <a:ext cx="1052585" cy="1917792"/>
          </a:xfrm>
          <a:prstGeom prst="rect">
            <a:avLst/>
          </a:prstGeom>
        </p:spPr>
        <p:txBody>
          <a:bodyPr vert="horz" wrap="square" lIns="0" tIns="85685" rIns="0" bIns="0" rtlCol="0">
            <a:spAutoFit/>
          </a:bodyPr>
          <a:lstStyle/>
          <a:p>
            <a:pPr>
              <a:spcBef>
                <a:spcPts val="677"/>
              </a:spcBef>
            </a:pPr>
            <a:r>
              <a:rPr lang="uz-Latn-UZ" sz="11900" b="1" spc="5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119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29082017" y="2978066"/>
            <a:ext cx="3140851" cy="1127570"/>
          </a:xfrm>
          <a:prstGeom prst="rect">
            <a:avLst/>
          </a:prstGeom>
        </p:spPr>
        <p:txBody>
          <a:bodyPr vert="horz" wrap="square" lIns="0" tIns="65105" rIns="0" bIns="0" rtlCol="0">
            <a:spAutoFit/>
          </a:bodyPr>
          <a:lstStyle/>
          <a:p>
            <a:pPr>
              <a:spcBef>
                <a:spcPts val="515"/>
              </a:spcBef>
            </a:pPr>
            <a:r>
              <a:rPr lang="ru-RU" sz="6900" spc="-26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6900" dirty="0">
              <a:latin typeface="Arial"/>
              <a:cs typeface="Arial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67911" y="10820400"/>
            <a:ext cx="6963749" cy="571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871613" y="15383996"/>
            <a:ext cx="188209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7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7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22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1092" y="866776"/>
            <a:ext cx="31519654" cy="3662541"/>
          </a:xfrm>
        </p:spPr>
        <p:txBody>
          <a:bodyPr/>
          <a:lstStyle/>
          <a:p>
            <a:pPr algn="ctr" eaLnBrk="1" hangingPunct="1"/>
            <a:r>
              <a:rPr lang="ru-RU" sz="11900" i="1"/>
              <a:t>Сколько на рисунке отрезков?</a:t>
            </a:r>
            <a:br>
              <a:rPr lang="ru-RU" sz="11900" i="1"/>
            </a:br>
            <a:r>
              <a:rPr lang="ru-RU" sz="11900" i="1"/>
              <a:t>Запишите их.</a:t>
            </a:r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V="1">
            <a:off x="16410410" y="9291005"/>
            <a:ext cx="14896442" cy="1308416"/>
          </a:xfrm>
          <a:prstGeom prst="line">
            <a:avLst/>
          </a:prstGeom>
          <a:noFill/>
          <a:ln w="165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35846" name="Freeform 6"/>
          <p:cNvSpPr>
            <a:spLocks/>
          </p:cNvSpPr>
          <p:nvPr/>
        </p:nvSpPr>
        <p:spPr bwMode="auto">
          <a:xfrm>
            <a:off x="16112478" y="6339841"/>
            <a:ext cx="6183545" cy="8874125"/>
          </a:xfrm>
          <a:custGeom>
            <a:avLst/>
            <a:gdLst>
              <a:gd name="T0" fmla="*/ 0 w 1017"/>
              <a:gd name="T1" fmla="*/ 3413125 h 2150"/>
              <a:gd name="T2" fmla="*/ 1614488 w 1017"/>
              <a:gd name="T3" fmla="*/ 0 h 215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17" h="2150">
                <a:moveTo>
                  <a:pt x="0" y="2150"/>
                </a:moveTo>
                <a:lnTo>
                  <a:pt x="1017" y="0"/>
                </a:lnTo>
              </a:path>
            </a:pathLst>
          </a:custGeom>
          <a:noFill/>
          <a:ln w="165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35847" name="Freeform 7"/>
          <p:cNvSpPr>
            <a:spLocks/>
          </p:cNvSpPr>
          <p:nvPr/>
        </p:nvSpPr>
        <p:spPr bwMode="auto">
          <a:xfrm>
            <a:off x="26442705" y="7132321"/>
            <a:ext cx="5076949" cy="8399464"/>
          </a:xfrm>
          <a:custGeom>
            <a:avLst/>
            <a:gdLst>
              <a:gd name="T0" fmla="*/ 1325562 w 835"/>
              <a:gd name="T1" fmla="*/ 3230563 h 2035"/>
              <a:gd name="T2" fmla="*/ 0 w 835"/>
              <a:gd name="T3" fmla="*/ 0 h 203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35" h="2035">
                <a:moveTo>
                  <a:pt x="835" y="2035"/>
                </a:moveTo>
                <a:lnTo>
                  <a:pt x="0" y="0"/>
                </a:lnTo>
              </a:path>
            </a:pathLst>
          </a:custGeom>
          <a:noFill/>
          <a:ln w="165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20271321" y="5171760"/>
            <a:ext cx="1486758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>
                <a:solidFill>
                  <a:srgbClr val="008000"/>
                </a:solidFill>
              </a:rPr>
              <a:t>N</a:t>
            </a:r>
            <a:endParaRPr lang="ru-RU" sz="10600">
              <a:solidFill>
                <a:srgbClr val="008000"/>
              </a:solidFill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16130720" y="14532930"/>
            <a:ext cx="1316839" cy="1936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>
                <a:solidFill>
                  <a:srgbClr val="008000"/>
                </a:solidFill>
              </a:rPr>
              <a:t>K</a:t>
            </a:r>
            <a:endParaRPr lang="ru-RU" sz="10600">
              <a:solidFill>
                <a:srgbClr val="008000"/>
              </a:solidFill>
            </a:endParaRP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14750519" y="9662480"/>
            <a:ext cx="1235086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>
                <a:solidFill>
                  <a:srgbClr val="008000"/>
                </a:solidFill>
              </a:rPr>
              <a:t>F</a:t>
            </a:r>
            <a:endParaRPr lang="ru-RU" sz="10600">
              <a:solidFill>
                <a:srgbClr val="008000"/>
              </a:solidFill>
            </a:endParaRP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31027164" y="7978460"/>
            <a:ext cx="1446682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>
                <a:solidFill>
                  <a:srgbClr val="008000"/>
                </a:solidFill>
              </a:rPr>
              <a:t>D</a:t>
            </a:r>
            <a:endParaRPr lang="ru-RU" sz="10600">
              <a:solidFill>
                <a:srgbClr val="008000"/>
              </a:solidFill>
            </a:endParaRP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19164730" y="10227945"/>
            <a:ext cx="1273558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>
                <a:solidFill>
                  <a:srgbClr val="008000"/>
                </a:solidFill>
              </a:rPr>
              <a:t>E</a:t>
            </a:r>
            <a:endParaRPr lang="ru-RU" sz="10600">
              <a:solidFill>
                <a:srgbClr val="008000"/>
              </a:solidFill>
            </a:endParaRP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26339341" y="5918835"/>
            <a:ext cx="1772092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>
                <a:solidFill>
                  <a:srgbClr val="008000"/>
                </a:solidFill>
              </a:rPr>
              <a:t>M</a:t>
            </a:r>
            <a:endParaRPr lang="ru-RU" sz="10600">
              <a:solidFill>
                <a:srgbClr val="008000"/>
              </a:solidFill>
            </a:endParaRP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31574380" y="14157325"/>
            <a:ext cx="1525230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>
                <a:solidFill>
                  <a:srgbClr val="008000"/>
                </a:solidFill>
              </a:rPr>
              <a:t>Q</a:t>
            </a:r>
            <a:endParaRPr lang="ru-RU" sz="10600">
              <a:solidFill>
                <a:srgbClr val="008000"/>
              </a:solidFill>
            </a:endParaRP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26339342" y="9662480"/>
            <a:ext cx="1334472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>
                <a:solidFill>
                  <a:srgbClr val="008000"/>
                </a:solidFill>
              </a:rPr>
              <a:t>C</a:t>
            </a:r>
            <a:endParaRPr lang="ru-RU" sz="10600">
              <a:solidFill>
                <a:srgbClr val="008000"/>
              </a:solidFill>
            </a:endParaRPr>
          </a:p>
        </p:txBody>
      </p:sp>
      <p:sp>
        <p:nvSpPr>
          <p:cNvPr id="35857" name="AutoShape 17"/>
          <p:cNvSpPr>
            <a:spLocks noChangeArrowheads="1"/>
          </p:cNvSpPr>
          <p:nvPr/>
        </p:nvSpPr>
        <p:spPr bwMode="auto">
          <a:xfrm>
            <a:off x="18337825" y="12283440"/>
            <a:ext cx="11029447" cy="5002530"/>
          </a:xfrm>
          <a:prstGeom prst="irregularSeal1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302008" tIns="151004" rIns="302008" bIns="151004" anchor="ctr"/>
          <a:lstStyle/>
          <a:p>
            <a:pPr algn="ctr"/>
            <a:r>
              <a:rPr lang="en-US" sz="13200" dirty="0">
                <a:solidFill>
                  <a:srgbClr val="008000"/>
                </a:solidFill>
              </a:rPr>
              <a:t>12</a:t>
            </a:r>
            <a:endParaRPr lang="ru-RU" sz="13200" dirty="0">
              <a:solidFill>
                <a:srgbClr val="008000"/>
              </a:solidFill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457200" y="333375"/>
            <a:ext cx="8229600" cy="1343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600" i="1" smtClean="0"/>
              <a:t>Сколько на рисунке отрезков?</a:t>
            </a:r>
            <a:br>
              <a:rPr lang="ru-RU" sz="3600" i="1" smtClean="0"/>
            </a:br>
            <a:r>
              <a:rPr lang="ru-RU" sz="3600" i="1" smtClean="0"/>
              <a:t>Запишите их.</a:t>
            </a:r>
            <a:endParaRPr lang="ru-RU" sz="3600" i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3208083" y="813315"/>
            <a:ext cx="2555504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500" b="1" i="1" dirty="0">
                <a:latin typeface="Arial" pitchFamily="34" charset="0"/>
                <a:cs typeface="Arial" pitchFamily="34" charset="0"/>
              </a:rPr>
              <a:t>Сколько на рисунке отрезков?</a:t>
            </a:r>
            <a:br>
              <a:rPr lang="ru-RU" sz="11500" b="1" i="1" dirty="0">
                <a:latin typeface="Arial" pitchFamily="34" charset="0"/>
                <a:cs typeface="Arial" pitchFamily="34" charset="0"/>
              </a:rPr>
            </a:br>
            <a:r>
              <a:rPr lang="ru-RU" sz="11500" b="1" i="1" dirty="0">
                <a:latin typeface="Arial" pitchFamily="34" charset="0"/>
                <a:cs typeface="Arial" pitchFamily="34" charset="0"/>
              </a:rPr>
              <a:t>Запишите их.</a:t>
            </a:r>
            <a:endParaRPr lang="uz-Latn-UZ" sz="1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8026" y="6285348"/>
            <a:ext cx="143375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FE, EC, CD, FC, FD, ED,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5448" y="9291005"/>
            <a:ext cx="70920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KE, EN, KN,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5448" y="11668669"/>
            <a:ext cx="79784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QC, CM, QM,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0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5" grpId="0" animBg="1"/>
      <p:bldP spid="35846" grpId="0" animBg="1"/>
      <p:bldP spid="35847" grpId="0" animBg="1"/>
      <p:bldP spid="35849" grpId="0"/>
      <p:bldP spid="35850" grpId="0"/>
      <p:bldP spid="35851" grpId="0"/>
      <p:bldP spid="35852" grpId="0"/>
      <p:bldP spid="35853" grpId="0"/>
      <p:bldP spid="35854" grpId="0"/>
      <p:bldP spid="35855" grpId="0"/>
      <p:bldP spid="35856" grpId="0"/>
      <p:bldP spid="35857" grpId="0" animBg="1"/>
      <p:bldP spid="17" grpId="0"/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1092" y="866776"/>
            <a:ext cx="31519654" cy="3662541"/>
          </a:xfrm>
        </p:spPr>
        <p:txBody>
          <a:bodyPr/>
          <a:lstStyle/>
          <a:p>
            <a:pPr algn="ctr" eaLnBrk="1" hangingPunct="1"/>
            <a:r>
              <a:rPr lang="ru-RU" sz="11900" i="1" dirty="0"/>
              <a:t>Сколько на рисунке отрезков?</a:t>
            </a:r>
            <a:br>
              <a:rPr lang="ru-RU" sz="11900" i="1" dirty="0"/>
            </a:br>
            <a:r>
              <a:rPr lang="ru-RU" sz="11900" i="1" dirty="0"/>
              <a:t>Запишите их.</a:t>
            </a:r>
          </a:p>
        </p:txBody>
      </p:sp>
      <p:sp>
        <p:nvSpPr>
          <p:cNvPr id="36868" name="Freeform 4"/>
          <p:cNvSpPr>
            <a:spLocks/>
          </p:cNvSpPr>
          <p:nvPr/>
        </p:nvSpPr>
        <p:spPr bwMode="auto">
          <a:xfrm>
            <a:off x="26381906" y="5390515"/>
            <a:ext cx="7065169" cy="5980749"/>
          </a:xfrm>
          <a:custGeom>
            <a:avLst/>
            <a:gdLst>
              <a:gd name="T0" fmla="*/ 0 w 1162"/>
              <a:gd name="T1" fmla="*/ 0 h 1449"/>
              <a:gd name="T2" fmla="*/ 1844675 w 1162"/>
              <a:gd name="T3" fmla="*/ 2300288 h 144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62" h="1449">
                <a:moveTo>
                  <a:pt x="0" y="0"/>
                </a:moveTo>
                <a:lnTo>
                  <a:pt x="1162" y="1449"/>
                </a:lnTo>
              </a:path>
            </a:pathLst>
          </a:custGeom>
          <a:noFill/>
          <a:ln w="165100">
            <a:solidFill>
              <a:srgbClr val="0000FF"/>
            </a:solidFill>
            <a:round/>
            <a:headEnd type="oval" w="med" len="med"/>
            <a:tailEnd type="oval" w="med" len="med"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36869" name="Freeform 5"/>
          <p:cNvSpPr>
            <a:spLocks/>
          </p:cNvSpPr>
          <p:nvPr/>
        </p:nvSpPr>
        <p:spPr bwMode="auto">
          <a:xfrm>
            <a:off x="17918295" y="9191944"/>
            <a:ext cx="8056237" cy="6418261"/>
          </a:xfrm>
          <a:custGeom>
            <a:avLst/>
            <a:gdLst>
              <a:gd name="T0" fmla="*/ 0 w 1325"/>
              <a:gd name="T1" fmla="*/ 0 h 1555"/>
              <a:gd name="T2" fmla="*/ 2103437 w 1325"/>
              <a:gd name="T3" fmla="*/ 2468562 h 155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325" h="1555">
                <a:moveTo>
                  <a:pt x="0" y="0"/>
                </a:moveTo>
                <a:lnTo>
                  <a:pt x="1325" y="1555"/>
                </a:lnTo>
              </a:path>
            </a:pathLst>
          </a:custGeom>
          <a:noFill/>
          <a:ln w="165100">
            <a:solidFill>
              <a:srgbClr val="0000FF"/>
            </a:solidFill>
            <a:round/>
            <a:headEnd type="oval" w="med" len="med"/>
            <a:tailEnd type="oval" w="med" len="med"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36870" name="Freeform 6"/>
          <p:cNvSpPr>
            <a:spLocks/>
          </p:cNvSpPr>
          <p:nvPr/>
        </p:nvSpPr>
        <p:spPr bwMode="auto">
          <a:xfrm>
            <a:off x="15303817" y="11371264"/>
            <a:ext cx="18082456" cy="2224721"/>
          </a:xfrm>
          <a:custGeom>
            <a:avLst/>
            <a:gdLst>
              <a:gd name="T0" fmla="*/ 0 w 2974"/>
              <a:gd name="T1" fmla="*/ 855662 h 539"/>
              <a:gd name="T2" fmla="*/ 4721225 w 2974"/>
              <a:gd name="T3" fmla="*/ 0 h 53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74" h="539">
                <a:moveTo>
                  <a:pt x="0" y="539"/>
                </a:moveTo>
                <a:lnTo>
                  <a:pt x="2974" y="0"/>
                </a:lnTo>
              </a:path>
            </a:pathLst>
          </a:custGeom>
          <a:noFill/>
          <a:ln w="165100">
            <a:solidFill>
              <a:srgbClr val="0000FF"/>
            </a:solidFill>
            <a:round/>
            <a:headEnd type="oval" w="med" len="med"/>
            <a:tailEnd type="oval" w="med" len="med"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36871" name="Freeform 7"/>
          <p:cNvSpPr>
            <a:spLocks/>
          </p:cNvSpPr>
          <p:nvPr/>
        </p:nvSpPr>
        <p:spPr bwMode="auto">
          <a:xfrm>
            <a:off x="15236932" y="9233219"/>
            <a:ext cx="2626638" cy="4358640"/>
          </a:xfrm>
          <a:custGeom>
            <a:avLst/>
            <a:gdLst>
              <a:gd name="T0" fmla="*/ 0 w 432"/>
              <a:gd name="T1" fmla="*/ 1676400 h 1056"/>
              <a:gd name="T2" fmla="*/ 685800 w 432"/>
              <a:gd name="T3" fmla="*/ 0 h 105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32" h="1056">
                <a:moveTo>
                  <a:pt x="0" y="1056"/>
                </a:moveTo>
                <a:lnTo>
                  <a:pt x="432" y="0"/>
                </a:lnTo>
              </a:path>
            </a:pathLst>
          </a:custGeom>
          <a:noFill/>
          <a:ln w="165100">
            <a:solidFill>
              <a:srgbClr val="0000FF"/>
            </a:solidFill>
            <a:round/>
            <a:headEnd type="oval" w="med" len="med"/>
            <a:tailEnd type="oval" w="med" len="med"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36872" name="Freeform 8"/>
          <p:cNvSpPr>
            <a:spLocks/>
          </p:cNvSpPr>
          <p:nvPr/>
        </p:nvSpPr>
        <p:spPr bwMode="auto">
          <a:xfrm>
            <a:off x="25913730" y="5468940"/>
            <a:ext cx="528978" cy="10062845"/>
          </a:xfrm>
          <a:custGeom>
            <a:avLst/>
            <a:gdLst>
              <a:gd name="T0" fmla="*/ 138113 w 87"/>
              <a:gd name="T1" fmla="*/ 0 h 2438"/>
              <a:gd name="T2" fmla="*/ 0 w 87"/>
              <a:gd name="T3" fmla="*/ 3870325 h 243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7" h="2438">
                <a:moveTo>
                  <a:pt x="87" y="0"/>
                </a:moveTo>
                <a:lnTo>
                  <a:pt x="0" y="2438"/>
                </a:lnTo>
              </a:path>
            </a:pathLst>
          </a:custGeom>
          <a:noFill/>
          <a:ln w="165100">
            <a:solidFill>
              <a:srgbClr val="0000FF"/>
            </a:solidFill>
            <a:round/>
            <a:headEnd type="oval" w="med" len="med"/>
            <a:tailEnd type="oval" w="med" len="med"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25786046" y="15094270"/>
            <a:ext cx="1348899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 dirty="0"/>
              <a:t>B</a:t>
            </a:r>
            <a:endParaRPr lang="ru-RU" sz="10600" dirty="0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26612951" y="4610420"/>
            <a:ext cx="1745010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lIns="302008" tIns="151004" rIns="302008" bIns="151004">
            <a:spAutoFit/>
          </a:bodyPr>
          <a:lstStyle/>
          <a:p>
            <a:r>
              <a:rPr lang="en-US" sz="10600"/>
              <a:t>A</a:t>
            </a:r>
            <a:endParaRPr lang="ru-RU" sz="10600"/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21645443" y="11160760"/>
            <a:ext cx="1347296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/>
              <a:t>R</a:t>
            </a:r>
            <a:endParaRPr lang="ru-RU" sz="10600"/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32401284" y="11350625"/>
            <a:ext cx="1509200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/>
              <a:t>O</a:t>
            </a:r>
            <a:endParaRPr lang="ru-RU" sz="10600"/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25786046" y="12097705"/>
            <a:ext cx="1456300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/>
              <a:t>H</a:t>
            </a:r>
            <a:endParaRPr lang="ru-RU" sz="10600"/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16410408" y="7792720"/>
            <a:ext cx="1312030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/>
              <a:t>P</a:t>
            </a:r>
            <a:endParaRPr lang="ru-RU" sz="10600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13376396" y="13034645"/>
            <a:ext cx="1271955" cy="1936173"/>
          </a:xfrm>
          <a:prstGeom prst="rect">
            <a:avLst/>
          </a:prstGeom>
          <a:noFill/>
          <a:ln w="165100">
            <a:noFill/>
            <a:miter lim="800000"/>
            <a:headEnd/>
            <a:tailEnd/>
          </a:ln>
          <a:effectLst/>
        </p:spPr>
        <p:txBody>
          <a:bodyPr wrap="none" lIns="302008" tIns="151004" rIns="302008" bIns="151004">
            <a:spAutoFit/>
          </a:bodyPr>
          <a:lstStyle/>
          <a:p>
            <a:r>
              <a:rPr lang="en-US" sz="10600"/>
              <a:t>T</a:t>
            </a:r>
            <a:endParaRPr lang="ru-RU" sz="10600"/>
          </a:p>
        </p:txBody>
      </p:sp>
      <p:sp>
        <p:nvSpPr>
          <p:cNvPr id="36880" name="AutoShape 16"/>
          <p:cNvSpPr>
            <a:spLocks noChangeArrowheads="1"/>
          </p:cNvSpPr>
          <p:nvPr/>
        </p:nvSpPr>
        <p:spPr bwMode="auto">
          <a:xfrm>
            <a:off x="19179246" y="2558076"/>
            <a:ext cx="11029447" cy="5002530"/>
          </a:xfrm>
          <a:prstGeom prst="irregularSeal1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302008" tIns="151004" rIns="302008" bIns="151004" anchor="ctr"/>
          <a:lstStyle/>
          <a:p>
            <a:pPr algn="ctr"/>
            <a:r>
              <a:rPr lang="en-US" sz="13200">
                <a:solidFill>
                  <a:srgbClr val="0000FF"/>
                </a:solidFill>
              </a:rPr>
              <a:t>14</a:t>
            </a:r>
            <a:endParaRPr lang="ru-RU" sz="13200">
              <a:solidFill>
                <a:srgbClr val="0000FF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08083" y="813315"/>
            <a:ext cx="2555504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500" b="1" i="1" dirty="0">
                <a:latin typeface="Arial" pitchFamily="34" charset="0"/>
                <a:cs typeface="Arial" pitchFamily="34" charset="0"/>
              </a:rPr>
              <a:t>Сколько на рисунке отрезков?</a:t>
            </a:r>
            <a:br>
              <a:rPr lang="ru-RU" sz="11500" b="1" i="1" dirty="0">
                <a:latin typeface="Arial" pitchFamily="34" charset="0"/>
                <a:cs typeface="Arial" pitchFamily="34" charset="0"/>
              </a:rPr>
            </a:br>
            <a:r>
              <a:rPr lang="ru-RU" sz="11500" b="1" i="1" dirty="0">
                <a:latin typeface="Arial" pitchFamily="34" charset="0"/>
                <a:cs typeface="Arial" pitchFamily="34" charset="0"/>
              </a:rPr>
              <a:t>Запишите их.</a:t>
            </a:r>
            <a:endParaRPr lang="uz-Latn-UZ" sz="1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84364" y="5761763"/>
            <a:ext cx="16575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TP, PR, RB, PB, BH, HA, BA,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3048" y="14746955"/>
            <a:ext cx="164573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TR, RH, HO, TH, TO, RO, OA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68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  <p:bldP spid="36869" grpId="0" animBg="1"/>
      <p:bldP spid="36870" grpId="0" animBg="1"/>
      <p:bldP spid="36871" grpId="0" animBg="1"/>
      <p:bldP spid="36872" grpId="0" animBg="1"/>
      <p:bldP spid="36873" grpId="0"/>
      <p:bldP spid="36874" grpId="0"/>
      <p:bldP spid="36875" grpId="0"/>
      <p:bldP spid="36876" grpId="0"/>
      <p:bldP spid="36877" grpId="0"/>
      <p:bldP spid="36878" grpId="0"/>
      <p:bldP spid="36879" grpId="0"/>
      <p:bldP spid="36880" grpId="0" animBg="1"/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8179260" y="2510092"/>
            <a:ext cx="11859435" cy="46241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2008" tIns="151004" rIns="302008" bIns="151004" rtlCol="0" anchor="ctr"/>
          <a:lstStyle/>
          <a:p>
            <a:pPr algn="ctr"/>
            <a:endParaRPr lang="ru-RU" dirty="0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18873875" y="9516702"/>
            <a:ext cx="9854350" cy="4998604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2008" tIns="151004" rIns="302008" bIns="151004"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69277" y="2549716"/>
            <a:ext cx="11859435" cy="46241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2008" tIns="151004" rIns="302008" bIns="151004" rtlCol="0" anchor="ctr"/>
          <a:lstStyle/>
          <a:p>
            <a:pPr algn="ctr"/>
            <a:endParaRPr lang="ru-RU" dirty="0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4824082" y="9664304"/>
            <a:ext cx="9854350" cy="4998604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2008" tIns="151004" rIns="302008" bIns="151004" rtlCol="0" anchor="ctr"/>
          <a:lstStyle/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11271" y="5170882"/>
            <a:ext cx="19482453" cy="10461584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</a:bodyPr>
          <a:lstStyle/>
          <a:p>
            <a:r>
              <a:rPr lang="ru-RU" sz="1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Две геометрические</a:t>
            </a:r>
          </a:p>
          <a:p>
            <a:r>
              <a:rPr lang="ru-RU" sz="1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фигуры называются</a:t>
            </a:r>
          </a:p>
          <a:p>
            <a:r>
              <a:rPr lang="ru-RU" sz="1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1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равными</a:t>
            </a:r>
            <a:r>
              <a:rPr lang="ru-RU" sz="1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если при</a:t>
            </a:r>
          </a:p>
          <a:p>
            <a:r>
              <a:rPr lang="ru-RU" sz="1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наложении они </a:t>
            </a:r>
          </a:p>
          <a:p>
            <a:r>
              <a:rPr lang="ru-RU" sz="1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1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совмещаются.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306012" y="197427"/>
            <a:ext cx="28373804" cy="1936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2008" tIns="151004" rIns="302008" bIns="151004">
            <a:spAutoFit/>
          </a:bodyPr>
          <a:lstStyle/>
          <a:p>
            <a:pPr>
              <a:defRPr/>
            </a:pPr>
            <a:r>
              <a:rPr lang="ru-RU" sz="10600" b="1" dirty="0">
                <a:solidFill>
                  <a:srgbClr val="C00000"/>
                </a:solidFill>
                <a:latin typeface="Arial" charset="0"/>
                <a:cs typeface="Arial" charset="0"/>
              </a:rPr>
              <a:t>Сравнение фигур с помощью наложения</a:t>
            </a:r>
          </a:p>
        </p:txBody>
      </p:sp>
    </p:spTree>
    <p:extLst>
      <p:ext uri="{BB962C8B-B14F-4D97-AF65-F5344CB8AC3E}">
        <p14:creationId xmlns:p14="http://schemas.microsoft.com/office/powerpoint/2010/main" val="324067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81481E-6 L 0.42934 -0.0037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44444E-6 L 0.40278 -0.0034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3"/>
          <p:cNvSpPr>
            <a:spLocks noChangeArrowheads="1"/>
          </p:cNvSpPr>
          <p:nvPr/>
        </p:nvSpPr>
        <p:spPr bwMode="auto">
          <a:xfrm>
            <a:off x="6660276" y="2133600"/>
            <a:ext cx="6354843" cy="9235094"/>
          </a:xfrm>
          <a:prstGeom prst="triangle">
            <a:avLst>
              <a:gd name="adj" fmla="val 73176"/>
            </a:avLst>
          </a:pr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shape">
              <a:fillToRect l="50000" t="50000" r="50000" b="50000"/>
            </a:path>
          </a:gradFill>
          <a:ln w="228600">
            <a:solidFill>
              <a:srgbClr val="2A2E5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 anchor="ctr"/>
          <a:lstStyle/>
          <a:p>
            <a:pPr algn="ctr"/>
            <a:r>
              <a:rPr lang="ru-RU" sz="11900">
                <a:solidFill>
                  <a:srgbClr val="2A2E5C"/>
                </a:solidFill>
              </a:rPr>
              <a:t>Ф</a:t>
            </a:r>
            <a:r>
              <a:rPr lang="ru-RU" sz="11900" baseline="-25000">
                <a:solidFill>
                  <a:srgbClr val="2A2E5C"/>
                </a:solidFill>
              </a:rPr>
              <a:t>1</a:t>
            </a:r>
            <a:endParaRPr lang="ru-RU" sz="11900">
              <a:solidFill>
                <a:srgbClr val="2A2E5C"/>
              </a:solidFill>
            </a:endParaRPr>
          </a:p>
        </p:txBody>
      </p:sp>
      <p:sp>
        <p:nvSpPr>
          <p:cNvPr id="181250" name="Text Box 2"/>
          <p:cNvSpPr txBox="1">
            <a:spLocks noChangeArrowheads="1"/>
          </p:cNvSpPr>
          <p:nvPr/>
        </p:nvSpPr>
        <p:spPr bwMode="auto">
          <a:xfrm>
            <a:off x="4306012" y="197427"/>
            <a:ext cx="28373804" cy="1936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2008" tIns="151004" rIns="302008" bIns="151004">
            <a:spAutoFit/>
          </a:bodyPr>
          <a:lstStyle/>
          <a:p>
            <a:pPr>
              <a:defRPr/>
            </a:pPr>
            <a:r>
              <a:rPr lang="ru-RU" sz="10600" b="1" dirty="0">
                <a:solidFill>
                  <a:srgbClr val="C00000"/>
                </a:solidFill>
                <a:latin typeface="Arial" charset="0"/>
                <a:cs typeface="Arial" charset="0"/>
              </a:rPr>
              <a:t>Сравнение фигур с помощью наложения</a:t>
            </a:r>
          </a:p>
        </p:txBody>
      </p:sp>
      <p:sp>
        <p:nvSpPr>
          <p:cNvPr id="181254" name="AutoShape 6"/>
          <p:cNvSpPr>
            <a:spLocks noChangeArrowheads="1"/>
          </p:cNvSpPr>
          <p:nvPr/>
        </p:nvSpPr>
        <p:spPr bwMode="auto">
          <a:xfrm rot="3879866">
            <a:off x="20855002" y="3290640"/>
            <a:ext cx="6554470" cy="9375638"/>
          </a:xfrm>
          <a:prstGeom prst="triangle">
            <a:avLst>
              <a:gd name="adj" fmla="val 73176"/>
            </a:avLst>
          </a:pr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shape">
              <a:fillToRect l="50000" t="50000" r="50000" b="50000"/>
            </a:path>
          </a:gradFill>
          <a:ln w="228600">
            <a:solidFill>
              <a:srgbClr val="2A2E5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 anchor="ctr"/>
          <a:lstStyle/>
          <a:p>
            <a:pPr algn="ctr"/>
            <a:r>
              <a:rPr lang="ru-RU" sz="11900">
                <a:solidFill>
                  <a:srgbClr val="2A2E5C"/>
                </a:solidFill>
              </a:rPr>
              <a:t>Ф</a:t>
            </a:r>
            <a:r>
              <a:rPr lang="ru-RU" sz="11900" baseline="-25000">
                <a:solidFill>
                  <a:srgbClr val="2A2E5C"/>
                </a:solidFill>
              </a:rPr>
              <a:t>2</a:t>
            </a:r>
            <a:endParaRPr lang="ru-RU" sz="11900">
              <a:solidFill>
                <a:srgbClr val="2A2E5C"/>
              </a:solidFill>
            </a:endParaRPr>
          </a:p>
        </p:txBody>
      </p:sp>
      <p:sp>
        <p:nvSpPr>
          <p:cNvPr id="4101" name="AutoShape 8"/>
          <p:cNvSpPr>
            <a:spLocks noChangeArrowheads="1"/>
          </p:cNvSpPr>
          <p:nvPr/>
        </p:nvSpPr>
        <p:spPr bwMode="auto">
          <a:xfrm rot="3879866">
            <a:off x="20855002" y="3290640"/>
            <a:ext cx="6554470" cy="9375638"/>
          </a:xfrm>
          <a:prstGeom prst="triangle">
            <a:avLst>
              <a:gd name="adj" fmla="val 73176"/>
            </a:avLst>
          </a:pr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shape">
              <a:fillToRect l="50000" t="50000" r="50000" b="50000"/>
            </a:path>
          </a:gradFill>
          <a:ln w="228600">
            <a:solidFill>
              <a:srgbClr val="2A2E5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 anchor="ctr"/>
          <a:lstStyle/>
          <a:p>
            <a:pPr algn="ctr"/>
            <a:r>
              <a:rPr lang="ru-RU" sz="11900">
                <a:solidFill>
                  <a:srgbClr val="2A2E5C"/>
                </a:solidFill>
              </a:rPr>
              <a:t>Ф</a:t>
            </a:r>
            <a:r>
              <a:rPr lang="ru-RU" sz="11900" baseline="-25000">
                <a:solidFill>
                  <a:srgbClr val="2A2E5C"/>
                </a:solidFill>
              </a:rPr>
              <a:t>2</a:t>
            </a:r>
            <a:endParaRPr lang="ru-RU" sz="11900">
              <a:solidFill>
                <a:srgbClr val="2A2E5C"/>
              </a:solidFill>
            </a:endParaRPr>
          </a:p>
        </p:txBody>
      </p:sp>
      <p:sp>
        <p:nvSpPr>
          <p:cNvPr id="181257" name="Text Box 9"/>
          <p:cNvSpPr txBox="1">
            <a:spLocks noChangeArrowheads="1"/>
          </p:cNvSpPr>
          <p:nvPr/>
        </p:nvSpPr>
        <p:spPr bwMode="auto">
          <a:xfrm>
            <a:off x="7028688" y="11856027"/>
            <a:ext cx="5487853" cy="193617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10600" b="1" dirty="0">
                <a:solidFill>
                  <a:srgbClr val="2A2E5C"/>
                </a:solidFill>
                <a:latin typeface="Arial" charset="0"/>
              </a:rPr>
              <a:t>Ф</a:t>
            </a:r>
            <a:r>
              <a:rPr lang="ru-RU" sz="10600" b="1" baseline="-25000" dirty="0">
                <a:solidFill>
                  <a:srgbClr val="2A2E5C"/>
                </a:solidFill>
                <a:latin typeface="Arial" charset="0"/>
              </a:rPr>
              <a:t>1</a:t>
            </a:r>
            <a:r>
              <a:rPr lang="en-US" sz="10600" b="1" dirty="0">
                <a:solidFill>
                  <a:srgbClr val="2A2E5C"/>
                </a:solidFill>
                <a:latin typeface="Arial" charset="0"/>
              </a:rPr>
              <a:t> = </a:t>
            </a:r>
            <a:r>
              <a:rPr lang="ru-RU" sz="10600" b="1" dirty="0">
                <a:solidFill>
                  <a:srgbClr val="2A2E5C"/>
                </a:solidFill>
                <a:latin typeface="Arial" charset="0"/>
              </a:rPr>
              <a:t>Ф</a:t>
            </a:r>
            <a:r>
              <a:rPr lang="ru-RU" sz="10600" b="1" baseline="-25000" dirty="0">
                <a:solidFill>
                  <a:srgbClr val="2A2E5C"/>
                </a:solidFill>
                <a:latin typeface="Arial" charset="0"/>
              </a:rPr>
              <a:t>2</a:t>
            </a:r>
            <a:endParaRPr lang="ru-RU" sz="10600" b="1" dirty="0">
              <a:solidFill>
                <a:srgbClr val="2A2E5C"/>
              </a:solidFill>
              <a:latin typeface="Arial" charset="0"/>
            </a:endParaRPr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>
            <a:off x="1787573" y="13792200"/>
            <a:ext cx="32820813" cy="325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9600" b="1">
                <a:solidFill>
                  <a:srgbClr val="2A2E5C"/>
                </a:solidFill>
                <a:latin typeface="Arial" charset="0"/>
              </a:rPr>
              <a:t>Две геометрические фигуры называются равными, если их можно совместить наложением.</a:t>
            </a:r>
          </a:p>
        </p:txBody>
      </p:sp>
    </p:spTree>
    <p:extLst>
      <p:ext uri="{BB962C8B-B14F-4D97-AF65-F5344CB8AC3E}">
        <p14:creationId xmlns:p14="http://schemas.microsoft.com/office/powerpoint/2010/main" val="69601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96296E-6 L -0.35035 -0.12592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17" y="-629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870000">
                                      <p:cBhvr>
                                        <p:cTn id="8" dur="3000" fill="hold"/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4" grpId="0" animBg="1"/>
      <p:bldP spid="181254" grpId="1" animBg="1"/>
      <p:bldP spid="18125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7" name="Group 12"/>
          <p:cNvGrpSpPr>
            <a:grpSpLocks/>
          </p:cNvGrpSpPr>
          <p:nvPr/>
        </p:nvGrpSpPr>
        <p:grpSpPr bwMode="auto">
          <a:xfrm>
            <a:off x="2626638" y="1060770"/>
            <a:ext cx="10166061" cy="7631748"/>
            <a:chOff x="385" y="838"/>
            <a:chExt cx="1672" cy="1849"/>
          </a:xfrm>
        </p:grpSpPr>
        <p:sp>
          <p:nvSpPr>
            <p:cNvPr id="6164" name="Arc 13"/>
            <p:cNvSpPr>
              <a:spLocks/>
            </p:cNvSpPr>
            <p:nvPr/>
          </p:nvSpPr>
          <p:spPr bwMode="auto">
            <a:xfrm rot="-1866264">
              <a:off x="385" y="1155"/>
              <a:ext cx="1672" cy="1532"/>
            </a:xfrm>
            <a:custGeom>
              <a:avLst/>
              <a:gdLst>
                <a:gd name="T0" fmla="*/ 1234 w 43006"/>
                <a:gd name="T1" fmla="*/ 0 h 40561"/>
                <a:gd name="T2" fmla="*/ 0 w 43006"/>
                <a:gd name="T3" fmla="*/ 825 h 40561"/>
                <a:gd name="T4" fmla="*/ 832 w 43006"/>
                <a:gd name="T5" fmla="*/ 716 h 4056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006" h="40561" fill="none" extrusionOk="0">
                  <a:moveTo>
                    <a:pt x="31751" y="-1"/>
                  </a:moveTo>
                  <a:cubicBezTo>
                    <a:pt x="38689" y="3784"/>
                    <a:pt x="43006" y="11057"/>
                    <a:pt x="43006" y="18961"/>
                  </a:cubicBezTo>
                  <a:cubicBezTo>
                    <a:pt x="43006" y="30890"/>
                    <a:pt x="33335" y="40561"/>
                    <a:pt x="21406" y="40561"/>
                  </a:cubicBezTo>
                  <a:cubicBezTo>
                    <a:pt x="10591" y="40561"/>
                    <a:pt x="1443" y="32563"/>
                    <a:pt x="-1" y="21846"/>
                  </a:cubicBezTo>
                </a:path>
                <a:path w="43006" h="40561" stroke="0" extrusionOk="0">
                  <a:moveTo>
                    <a:pt x="31751" y="-1"/>
                  </a:moveTo>
                  <a:cubicBezTo>
                    <a:pt x="38689" y="3784"/>
                    <a:pt x="43006" y="11057"/>
                    <a:pt x="43006" y="18961"/>
                  </a:cubicBezTo>
                  <a:cubicBezTo>
                    <a:pt x="43006" y="30890"/>
                    <a:pt x="33335" y="40561"/>
                    <a:pt x="21406" y="40561"/>
                  </a:cubicBezTo>
                  <a:cubicBezTo>
                    <a:pt x="10591" y="40561"/>
                    <a:pt x="1443" y="32563"/>
                    <a:pt x="-1" y="21846"/>
                  </a:cubicBezTo>
                  <a:lnTo>
                    <a:pt x="21406" y="18961"/>
                  </a:lnTo>
                  <a:lnTo>
                    <a:pt x="31751" y="-1"/>
                  </a:lnTo>
                  <a:close/>
                </a:path>
              </a:pathLst>
            </a:custGeom>
            <a:solidFill>
              <a:srgbClr val="FF3300">
                <a:alpha val="74117"/>
              </a:srgbClr>
            </a:solidFill>
            <a:ln w="2286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6165" name="Freeform 14"/>
            <p:cNvSpPr>
              <a:spLocks/>
            </p:cNvSpPr>
            <p:nvPr/>
          </p:nvSpPr>
          <p:spPr bwMode="auto">
            <a:xfrm rot="575456">
              <a:off x="614" y="838"/>
              <a:ext cx="626" cy="1841"/>
            </a:xfrm>
            <a:custGeom>
              <a:avLst/>
              <a:gdLst>
                <a:gd name="T0" fmla="*/ 0 w 660"/>
                <a:gd name="T1" fmla="*/ 1337 h 1337"/>
                <a:gd name="T2" fmla="*/ 660 w 660"/>
                <a:gd name="T3" fmla="*/ 817 h 1337"/>
                <a:gd name="T4" fmla="*/ 623 w 660"/>
                <a:gd name="T5" fmla="*/ 0 h 13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0" h="1337">
                  <a:moveTo>
                    <a:pt x="0" y="1337"/>
                  </a:moveTo>
                  <a:lnTo>
                    <a:pt x="660" y="817"/>
                  </a:lnTo>
                  <a:lnTo>
                    <a:pt x="623" y="0"/>
                  </a:lnTo>
                </a:path>
              </a:pathLst>
            </a:custGeom>
            <a:noFill/>
            <a:ln w="2286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grpSp>
        <p:nvGrpSpPr>
          <p:cNvPr id="6148" name="Group 15"/>
          <p:cNvGrpSpPr>
            <a:grpSpLocks/>
          </p:cNvGrpSpPr>
          <p:nvPr/>
        </p:nvGrpSpPr>
        <p:grpSpPr bwMode="auto">
          <a:xfrm rot="-422604">
            <a:off x="19262011" y="4754880"/>
            <a:ext cx="7296216" cy="4643439"/>
            <a:chOff x="720" y="1776"/>
            <a:chExt cx="1672" cy="1536"/>
          </a:xfrm>
        </p:grpSpPr>
        <p:sp>
          <p:nvSpPr>
            <p:cNvPr id="6162" name="Arc 16"/>
            <p:cNvSpPr>
              <a:spLocks/>
            </p:cNvSpPr>
            <p:nvPr/>
          </p:nvSpPr>
          <p:spPr bwMode="auto">
            <a:xfrm>
              <a:off x="720" y="1780"/>
              <a:ext cx="1672" cy="1532"/>
            </a:xfrm>
            <a:custGeom>
              <a:avLst/>
              <a:gdLst>
                <a:gd name="T0" fmla="*/ 1234 w 43006"/>
                <a:gd name="T1" fmla="*/ 0 h 40561"/>
                <a:gd name="T2" fmla="*/ 0 w 43006"/>
                <a:gd name="T3" fmla="*/ 825 h 40561"/>
                <a:gd name="T4" fmla="*/ 832 w 43006"/>
                <a:gd name="T5" fmla="*/ 716 h 4056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006" h="40561" fill="none" extrusionOk="0">
                  <a:moveTo>
                    <a:pt x="31751" y="-1"/>
                  </a:moveTo>
                  <a:cubicBezTo>
                    <a:pt x="38689" y="3784"/>
                    <a:pt x="43006" y="11057"/>
                    <a:pt x="43006" y="18961"/>
                  </a:cubicBezTo>
                  <a:cubicBezTo>
                    <a:pt x="43006" y="30890"/>
                    <a:pt x="33335" y="40561"/>
                    <a:pt x="21406" y="40561"/>
                  </a:cubicBezTo>
                  <a:cubicBezTo>
                    <a:pt x="10591" y="40561"/>
                    <a:pt x="1443" y="32563"/>
                    <a:pt x="-1" y="21846"/>
                  </a:cubicBezTo>
                </a:path>
                <a:path w="43006" h="40561" stroke="0" extrusionOk="0">
                  <a:moveTo>
                    <a:pt x="31751" y="-1"/>
                  </a:moveTo>
                  <a:cubicBezTo>
                    <a:pt x="38689" y="3784"/>
                    <a:pt x="43006" y="11057"/>
                    <a:pt x="43006" y="18961"/>
                  </a:cubicBezTo>
                  <a:cubicBezTo>
                    <a:pt x="43006" y="30890"/>
                    <a:pt x="33335" y="40561"/>
                    <a:pt x="21406" y="40561"/>
                  </a:cubicBezTo>
                  <a:cubicBezTo>
                    <a:pt x="10591" y="40561"/>
                    <a:pt x="1443" y="32563"/>
                    <a:pt x="-1" y="21846"/>
                  </a:cubicBezTo>
                  <a:lnTo>
                    <a:pt x="21406" y="18961"/>
                  </a:lnTo>
                  <a:lnTo>
                    <a:pt x="31751" y="-1"/>
                  </a:lnTo>
                  <a:close/>
                </a:path>
              </a:pathLst>
            </a:custGeom>
            <a:solidFill>
              <a:srgbClr val="00CC66">
                <a:alpha val="74117"/>
              </a:srgbClr>
            </a:solidFill>
            <a:ln w="2286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6163" name="Freeform 17"/>
            <p:cNvSpPr>
              <a:spLocks/>
            </p:cNvSpPr>
            <p:nvPr/>
          </p:nvSpPr>
          <p:spPr bwMode="auto">
            <a:xfrm>
              <a:off x="720" y="1776"/>
              <a:ext cx="1224" cy="824"/>
            </a:xfrm>
            <a:custGeom>
              <a:avLst/>
              <a:gdLst>
                <a:gd name="T0" fmla="*/ 0 w 1224"/>
                <a:gd name="T1" fmla="*/ 824 h 824"/>
                <a:gd name="T2" fmla="*/ 840 w 1224"/>
                <a:gd name="T3" fmla="*/ 704 h 824"/>
                <a:gd name="T4" fmla="*/ 1224 w 1224"/>
                <a:gd name="T5" fmla="*/ 0 h 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24" h="824">
                  <a:moveTo>
                    <a:pt x="0" y="824"/>
                  </a:moveTo>
                  <a:lnTo>
                    <a:pt x="840" y="704"/>
                  </a:lnTo>
                  <a:lnTo>
                    <a:pt x="1224" y="0"/>
                  </a:lnTo>
                </a:path>
              </a:pathLst>
            </a:custGeom>
            <a:noFill/>
            <a:ln w="2286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grpSp>
        <p:nvGrpSpPr>
          <p:cNvPr id="239634" name="Group 18"/>
          <p:cNvGrpSpPr>
            <a:grpSpLocks/>
          </p:cNvGrpSpPr>
          <p:nvPr/>
        </p:nvGrpSpPr>
        <p:grpSpPr bwMode="auto">
          <a:xfrm>
            <a:off x="22472346" y="9509760"/>
            <a:ext cx="12257643" cy="6736080"/>
            <a:chOff x="3120" y="2352"/>
            <a:chExt cx="2016" cy="1632"/>
          </a:xfrm>
        </p:grpSpPr>
        <p:sp>
          <p:nvSpPr>
            <p:cNvPr id="239635" name="Rectangle 19"/>
            <p:cNvSpPr>
              <a:spLocks noChangeArrowheads="1"/>
            </p:cNvSpPr>
            <p:nvPr/>
          </p:nvSpPr>
          <p:spPr bwMode="auto">
            <a:xfrm>
              <a:off x="3120" y="2352"/>
              <a:ext cx="2016" cy="163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35001"/>
                  </a:schemeClr>
                </a:gs>
                <a:gs pos="50000">
                  <a:schemeClr val="bg1">
                    <a:alpha val="45000"/>
                  </a:schemeClr>
                </a:gs>
                <a:gs pos="100000">
                  <a:schemeClr val="accent1">
                    <a:alpha val="35001"/>
                  </a:schemeClr>
                </a:gs>
              </a:gsLst>
              <a:lin ang="18900000" scaled="1"/>
            </a:gradFill>
            <a:ln w="2286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159" name="Group 20"/>
            <p:cNvGrpSpPr>
              <a:grpSpLocks/>
            </p:cNvGrpSpPr>
            <p:nvPr/>
          </p:nvGrpSpPr>
          <p:grpSpPr bwMode="auto">
            <a:xfrm rot="-422604">
              <a:off x="3792" y="2592"/>
              <a:ext cx="1200" cy="1125"/>
              <a:chOff x="720" y="1776"/>
              <a:chExt cx="1672" cy="1536"/>
            </a:xfrm>
          </p:grpSpPr>
          <p:sp>
            <p:nvSpPr>
              <p:cNvPr id="6160" name="Arc 21"/>
              <p:cNvSpPr>
                <a:spLocks/>
              </p:cNvSpPr>
              <p:nvPr/>
            </p:nvSpPr>
            <p:spPr bwMode="auto">
              <a:xfrm>
                <a:off x="720" y="1780"/>
                <a:ext cx="1672" cy="1532"/>
              </a:xfrm>
              <a:custGeom>
                <a:avLst/>
                <a:gdLst>
                  <a:gd name="T0" fmla="*/ 1234 w 43006"/>
                  <a:gd name="T1" fmla="*/ 0 h 40561"/>
                  <a:gd name="T2" fmla="*/ 0 w 43006"/>
                  <a:gd name="T3" fmla="*/ 825 h 40561"/>
                  <a:gd name="T4" fmla="*/ 832 w 43006"/>
                  <a:gd name="T5" fmla="*/ 716 h 4056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006" h="40561" fill="none" extrusionOk="0">
                    <a:moveTo>
                      <a:pt x="31751" y="-1"/>
                    </a:moveTo>
                    <a:cubicBezTo>
                      <a:pt x="38689" y="3784"/>
                      <a:pt x="43006" y="11057"/>
                      <a:pt x="43006" y="18961"/>
                    </a:cubicBezTo>
                    <a:cubicBezTo>
                      <a:pt x="43006" y="30890"/>
                      <a:pt x="33335" y="40561"/>
                      <a:pt x="21406" y="40561"/>
                    </a:cubicBezTo>
                    <a:cubicBezTo>
                      <a:pt x="10591" y="40561"/>
                      <a:pt x="1443" y="32563"/>
                      <a:pt x="-1" y="21846"/>
                    </a:cubicBezTo>
                  </a:path>
                  <a:path w="43006" h="40561" stroke="0" extrusionOk="0">
                    <a:moveTo>
                      <a:pt x="31751" y="-1"/>
                    </a:moveTo>
                    <a:cubicBezTo>
                      <a:pt x="38689" y="3784"/>
                      <a:pt x="43006" y="11057"/>
                      <a:pt x="43006" y="18961"/>
                    </a:cubicBezTo>
                    <a:cubicBezTo>
                      <a:pt x="43006" y="30890"/>
                      <a:pt x="33335" y="40561"/>
                      <a:pt x="21406" y="40561"/>
                    </a:cubicBezTo>
                    <a:cubicBezTo>
                      <a:pt x="10591" y="40561"/>
                      <a:pt x="1443" y="32563"/>
                      <a:pt x="-1" y="21846"/>
                    </a:cubicBezTo>
                    <a:lnTo>
                      <a:pt x="21406" y="18961"/>
                    </a:lnTo>
                    <a:lnTo>
                      <a:pt x="31751" y="-1"/>
                    </a:lnTo>
                    <a:close/>
                  </a:path>
                </a:pathLst>
              </a:custGeom>
              <a:solidFill>
                <a:srgbClr val="00FF00">
                  <a:alpha val="74117"/>
                </a:srgbClr>
              </a:solidFill>
              <a:ln w="2286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uz-Latn-UZ"/>
              </a:p>
            </p:txBody>
          </p:sp>
          <p:sp>
            <p:nvSpPr>
              <p:cNvPr id="6161" name="Freeform 22"/>
              <p:cNvSpPr>
                <a:spLocks/>
              </p:cNvSpPr>
              <p:nvPr/>
            </p:nvSpPr>
            <p:spPr bwMode="auto">
              <a:xfrm>
                <a:off x="720" y="1776"/>
                <a:ext cx="1224" cy="824"/>
              </a:xfrm>
              <a:custGeom>
                <a:avLst/>
                <a:gdLst>
                  <a:gd name="T0" fmla="*/ 0 w 1224"/>
                  <a:gd name="T1" fmla="*/ 824 h 824"/>
                  <a:gd name="T2" fmla="*/ 840 w 1224"/>
                  <a:gd name="T3" fmla="*/ 704 h 824"/>
                  <a:gd name="T4" fmla="*/ 1224 w 1224"/>
                  <a:gd name="T5" fmla="*/ 0 h 82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224" h="824">
                    <a:moveTo>
                      <a:pt x="0" y="824"/>
                    </a:moveTo>
                    <a:lnTo>
                      <a:pt x="840" y="704"/>
                    </a:lnTo>
                    <a:lnTo>
                      <a:pt x="1224" y="0"/>
                    </a:lnTo>
                  </a:path>
                </a:pathLst>
              </a:custGeom>
              <a:noFill/>
              <a:ln w="2286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FF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</p:grpSp>
      </p:grpSp>
      <p:grpSp>
        <p:nvGrpSpPr>
          <p:cNvPr id="239639" name="Group 23"/>
          <p:cNvGrpSpPr>
            <a:grpSpLocks/>
          </p:cNvGrpSpPr>
          <p:nvPr/>
        </p:nvGrpSpPr>
        <p:grpSpPr bwMode="auto">
          <a:xfrm>
            <a:off x="6712519" y="9039225"/>
            <a:ext cx="13133189" cy="7999095"/>
            <a:chOff x="864" y="2190"/>
            <a:chExt cx="2160" cy="1938"/>
          </a:xfrm>
        </p:grpSpPr>
        <p:sp>
          <p:nvSpPr>
            <p:cNvPr id="239640" name="Rectangle 24"/>
            <p:cNvSpPr>
              <a:spLocks noChangeArrowheads="1"/>
            </p:cNvSpPr>
            <p:nvPr/>
          </p:nvSpPr>
          <p:spPr bwMode="auto">
            <a:xfrm>
              <a:off x="864" y="2304"/>
              <a:ext cx="2160" cy="1824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35001"/>
                  </a:schemeClr>
                </a:gs>
                <a:gs pos="50000">
                  <a:schemeClr val="bg1">
                    <a:alpha val="45000"/>
                  </a:schemeClr>
                </a:gs>
                <a:gs pos="100000">
                  <a:schemeClr val="accent1">
                    <a:alpha val="35001"/>
                  </a:schemeClr>
                </a:gs>
              </a:gsLst>
              <a:lin ang="18900000" scaled="1"/>
            </a:gradFill>
            <a:ln w="2286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155" name="Group 25"/>
            <p:cNvGrpSpPr>
              <a:grpSpLocks/>
            </p:cNvGrpSpPr>
            <p:nvPr/>
          </p:nvGrpSpPr>
          <p:grpSpPr bwMode="auto">
            <a:xfrm>
              <a:off x="1317" y="2190"/>
              <a:ext cx="1672" cy="1873"/>
              <a:chOff x="1317" y="2190"/>
              <a:chExt cx="1672" cy="1873"/>
            </a:xfrm>
          </p:grpSpPr>
          <p:sp>
            <p:nvSpPr>
              <p:cNvPr id="6156" name="Arc 26"/>
              <p:cNvSpPr>
                <a:spLocks/>
              </p:cNvSpPr>
              <p:nvPr/>
            </p:nvSpPr>
            <p:spPr bwMode="auto">
              <a:xfrm rot="19733736">
                <a:off x="1317" y="2535"/>
                <a:ext cx="1672" cy="1528"/>
              </a:xfrm>
              <a:custGeom>
                <a:avLst/>
                <a:gdLst>
                  <a:gd name="T0" fmla="*/ 1312 w 43006"/>
                  <a:gd name="T1" fmla="*/ 0 h 39327"/>
                  <a:gd name="T2" fmla="*/ 0 w 43006"/>
                  <a:gd name="T3" fmla="*/ 778 h 39327"/>
                  <a:gd name="T4" fmla="*/ 832 w 43006"/>
                  <a:gd name="T5" fmla="*/ 669 h 3932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006" h="39327" fill="none" extrusionOk="0">
                    <a:moveTo>
                      <a:pt x="33747" y="-1"/>
                    </a:moveTo>
                    <a:cubicBezTo>
                      <a:pt x="39547" y="4038"/>
                      <a:pt x="43006" y="10658"/>
                      <a:pt x="43006" y="17727"/>
                    </a:cubicBezTo>
                    <a:cubicBezTo>
                      <a:pt x="43006" y="29656"/>
                      <a:pt x="33335" y="39327"/>
                      <a:pt x="21406" y="39327"/>
                    </a:cubicBezTo>
                    <a:cubicBezTo>
                      <a:pt x="10591" y="39327"/>
                      <a:pt x="1443" y="31329"/>
                      <a:pt x="-1" y="20612"/>
                    </a:cubicBezTo>
                  </a:path>
                  <a:path w="43006" h="39327" stroke="0" extrusionOk="0">
                    <a:moveTo>
                      <a:pt x="33747" y="-1"/>
                    </a:moveTo>
                    <a:cubicBezTo>
                      <a:pt x="39547" y="4038"/>
                      <a:pt x="43006" y="10658"/>
                      <a:pt x="43006" y="17727"/>
                    </a:cubicBezTo>
                    <a:cubicBezTo>
                      <a:pt x="43006" y="29656"/>
                      <a:pt x="33335" y="39327"/>
                      <a:pt x="21406" y="39327"/>
                    </a:cubicBezTo>
                    <a:cubicBezTo>
                      <a:pt x="10591" y="39327"/>
                      <a:pt x="1443" y="31329"/>
                      <a:pt x="-1" y="20612"/>
                    </a:cubicBezTo>
                    <a:lnTo>
                      <a:pt x="21406" y="17727"/>
                    </a:lnTo>
                    <a:lnTo>
                      <a:pt x="33747" y="-1"/>
                    </a:lnTo>
                    <a:close/>
                  </a:path>
                </a:pathLst>
              </a:custGeom>
              <a:solidFill>
                <a:srgbClr val="66FFFF">
                  <a:alpha val="74117"/>
                </a:srgbClr>
              </a:solidFill>
              <a:ln w="2286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uz-Latn-UZ"/>
              </a:p>
            </p:txBody>
          </p:sp>
          <p:sp>
            <p:nvSpPr>
              <p:cNvPr id="6157" name="Freeform 27"/>
              <p:cNvSpPr>
                <a:spLocks/>
              </p:cNvSpPr>
              <p:nvPr/>
            </p:nvSpPr>
            <p:spPr bwMode="auto">
              <a:xfrm rot="764699">
                <a:off x="1615" y="2190"/>
                <a:ext cx="567" cy="1862"/>
              </a:xfrm>
              <a:custGeom>
                <a:avLst/>
                <a:gdLst>
                  <a:gd name="T0" fmla="*/ 0 w 717"/>
                  <a:gd name="T1" fmla="*/ 1329 h 1329"/>
                  <a:gd name="T2" fmla="*/ 660 w 717"/>
                  <a:gd name="T3" fmla="*/ 809 h 1329"/>
                  <a:gd name="T4" fmla="*/ 717 w 717"/>
                  <a:gd name="T5" fmla="*/ 0 h 13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17" h="1329">
                    <a:moveTo>
                      <a:pt x="0" y="1329"/>
                    </a:moveTo>
                    <a:lnTo>
                      <a:pt x="660" y="809"/>
                    </a:lnTo>
                    <a:lnTo>
                      <a:pt x="717" y="0"/>
                    </a:lnTo>
                  </a:path>
                </a:pathLst>
              </a:custGeom>
              <a:noFill/>
              <a:ln w="2286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</p:grpSp>
      </p:grpSp>
      <p:sp>
        <p:nvSpPr>
          <p:cNvPr id="239644" name="Text Box 28"/>
          <p:cNvSpPr txBox="1">
            <a:spLocks noChangeArrowheads="1"/>
          </p:cNvSpPr>
          <p:nvPr/>
        </p:nvSpPr>
        <p:spPr bwMode="auto">
          <a:xfrm>
            <a:off x="20818537" y="10227945"/>
            <a:ext cx="5487853" cy="193617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10600" b="1">
                <a:solidFill>
                  <a:srgbClr val="2A2E5C"/>
                </a:solidFill>
                <a:latin typeface="Arial" charset="0"/>
              </a:rPr>
              <a:t>Ф</a:t>
            </a:r>
            <a:r>
              <a:rPr lang="ru-RU" sz="10600" b="1" baseline="-25000">
                <a:solidFill>
                  <a:srgbClr val="2A2E5C"/>
                </a:solidFill>
                <a:latin typeface="Arial" charset="0"/>
              </a:rPr>
              <a:t>1</a:t>
            </a:r>
            <a:r>
              <a:rPr lang="en-US" sz="10600" b="1">
                <a:solidFill>
                  <a:srgbClr val="2A2E5C"/>
                </a:solidFill>
                <a:latin typeface="Arial" charset="0"/>
              </a:rPr>
              <a:t> = </a:t>
            </a:r>
            <a:r>
              <a:rPr lang="ru-RU" sz="10600" b="1">
                <a:solidFill>
                  <a:srgbClr val="2A2E5C"/>
                </a:solidFill>
                <a:latin typeface="Arial" charset="0"/>
              </a:rPr>
              <a:t>Ф</a:t>
            </a:r>
            <a:r>
              <a:rPr lang="ru-RU" sz="10600" b="1" baseline="-25000">
                <a:solidFill>
                  <a:srgbClr val="2A2E5C"/>
                </a:solidFill>
                <a:latin typeface="Arial" charset="0"/>
              </a:rPr>
              <a:t>2</a:t>
            </a:r>
            <a:endParaRPr lang="ru-RU" sz="10600" b="1">
              <a:solidFill>
                <a:srgbClr val="2A2E5C"/>
              </a:solidFill>
              <a:latin typeface="Arial" charset="0"/>
            </a:endParaRPr>
          </a:p>
        </p:txBody>
      </p:sp>
      <p:sp>
        <p:nvSpPr>
          <p:cNvPr id="239645" name="Text Box 29"/>
          <p:cNvSpPr txBox="1">
            <a:spLocks noChangeArrowheads="1"/>
          </p:cNvSpPr>
          <p:nvPr/>
        </p:nvSpPr>
        <p:spPr bwMode="auto">
          <a:xfrm>
            <a:off x="5374879" y="9852345"/>
            <a:ext cx="5487853" cy="193617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10600" b="1">
                <a:solidFill>
                  <a:srgbClr val="2A2E5C"/>
                </a:solidFill>
                <a:latin typeface="Arial" charset="0"/>
              </a:rPr>
              <a:t>Ф</a:t>
            </a:r>
            <a:r>
              <a:rPr lang="ru-RU" sz="10600" b="1" baseline="-25000">
                <a:solidFill>
                  <a:srgbClr val="2A2E5C"/>
                </a:solidFill>
                <a:latin typeface="Arial" charset="0"/>
              </a:rPr>
              <a:t>3</a:t>
            </a:r>
            <a:r>
              <a:rPr lang="en-US" sz="10600" b="1">
                <a:solidFill>
                  <a:srgbClr val="2A2E5C"/>
                </a:solidFill>
                <a:latin typeface="Arial" charset="0"/>
              </a:rPr>
              <a:t> = </a:t>
            </a:r>
            <a:r>
              <a:rPr lang="ru-RU" sz="10600" b="1">
                <a:solidFill>
                  <a:srgbClr val="2A2E5C"/>
                </a:solidFill>
                <a:latin typeface="Arial" charset="0"/>
              </a:rPr>
              <a:t>Ф</a:t>
            </a:r>
            <a:r>
              <a:rPr lang="ru-RU" sz="10600" b="1" baseline="-25000">
                <a:solidFill>
                  <a:srgbClr val="2A2E5C"/>
                </a:solidFill>
                <a:latin typeface="Arial" charset="0"/>
              </a:rPr>
              <a:t>4</a:t>
            </a:r>
            <a:endParaRPr lang="ru-RU" sz="10600" b="1">
              <a:solidFill>
                <a:srgbClr val="2A2E5C"/>
              </a:solidFill>
              <a:latin typeface="Arial" charset="0"/>
            </a:endParaRPr>
          </a:p>
        </p:txBody>
      </p:sp>
      <p:sp>
        <p:nvSpPr>
          <p:cNvPr id="239646" name="Line 30"/>
          <p:cNvSpPr>
            <a:spLocks noChangeShapeType="1"/>
          </p:cNvSpPr>
          <p:nvPr/>
        </p:nvSpPr>
        <p:spPr bwMode="auto">
          <a:xfrm flipH="1">
            <a:off x="7883934" y="10082546"/>
            <a:ext cx="279688" cy="1308416"/>
          </a:xfrm>
          <a:prstGeom prst="line">
            <a:avLst/>
          </a:prstGeom>
          <a:noFill/>
          <a:ln w="2286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/>
          <a:lstStyle/>
          <a:p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327917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92593E-6 L -0.16944 -0.25184 L -0.20972 -0.32221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239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9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23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L -0.15834 -0.36296 L -0.19306 -0.44444 " pathEditMode="relative" ptsTypes="AAA">
                                      <p:cBhvr>
                                        <p:cTn id="16" dur="2000" fill="hold"/>
                                        <p:tgtEl>
                                          <p:spTgt spid="2396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3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44" grpId="0"/>
      <p:bldP spid="239645" grpId="0"/>
      <p:bldP spid="2396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 rot="19852819">
            <a:off x="9133922" y="6770357"/>
            <a:ext cx="16627234" cy="10660043"/>
            <a:chOff x="2450860" y="1473262"/>
            <a:chExt cx="4341275" cy="4100017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rot="1747181">
              <a:off x="2450860" y="2816994"/>
              <a:ext cx="4341275" cy="191241"/>
            </a:xfrm>
            <a:prstGeom prst="line">
              <a:avLst/>
            </a:prstGeom>
            <a:ln w="228600">
              <a:solidFill>
                <a:srgbClr val="002060"/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2500585" y="1473262"/>
              <a:ext cx="366833" cy="739848"/>
            </a:xfrm>
            <a:prstGeom prst="rect">
              <a:avLst/>
            </a:prstGeom>
            <a:noFill/>
            <a:ln w="2286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11900" b="1" i="1" dirty="0">
                  <a:solidFill>
                    <a:srgbClr val="002060"/>
                  </a:solidFill>
                  <a:latin typeface="Times New Roman" pitchFamily="18" charset="0"/>
                </a:rPr>
                <a:t>А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6295354" y="4833431"/>
              <a:ext cx="313985" cy="739848"/>
            </a:xfrm>
            <a:prstGeom prst="rect">
              <a:avLst/>
            </a:prstGeom>
            <a:noFill/>
            <a:ln w="2286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solidFill>
                    <a:srgbClr val="002060"/>
                  </a:solidFill>
                  <a:latin typeface="Times New Roman" pitchFamily="18" charset="0"/>
                </a:rPr>
                <a:t>В</a:t>
              </a:r>
            </a:p>
          </p:txBody>
        </p:sp>
      </p:grpSp>
      <p:grpSp>
        <p:nvGrpSpPr>
          <p:cNvPr id="20" name="Группа 19"/>
          <p:cNvGrpSpPr/>
          <p:nvPr/>
        </p:nvGrpSpPr>
        <p:grpSpPr>
          <a:xfrm rot="19852819">
            <a:off x="13706485" y="2624642"/>
            <a:ext cx="17202877" cy="9947594"/>
            <a:chOff x="2337536" y="1218782"/>
            <a:chExt cx="4491572" cy="3825998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1747181">
              <a:off x="2487833" y="2750620"/>
              <a:ext cx="4341275" cy="191241"/>
            </a:xfrm>
            <a:prstGeom prst="line">
              <a:avLst/>
            </a:prstGeom>
            <a:ln w="228600">
              <a:solidFill>
                <a:srgbClr val="7030A0"/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 Box 12"/>
            <p:cNvSpPr txBox="1">
              <a:spLocks noChangeArrowheads="1"/>
            </p:cNvSpPr>
            <p:nvPr/>
          </p:nvSpPr>
          <p:spPr bwMode="auto">
            <a:xfrm>
              <a:off x="2337536" y="1218782"/>
              <a:ext cx="313985" cy="739848"/>
            </a:xfrm>
            <a:prstGeom prst="rect">
              <a:avLst/>
            </a:prstGeom>
            <a:noFill/>
            <a:ln w="2286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900" b="1" i="1" dirty="0">
                  <a:solidFill>
                    <a:srgbClr val="7030A0"/>
                  </a:solidFill>
                  <a:latin typeface="Times New Roman" pitchFamily="18" charset="0"/>
                </a:rPr>
                <a:t>C</a:t>
              </a:r>
              <a:endParaRPr lang="ru-RU" sz="11900" b="1" i="1" dirty="0">
                <a:solidFill>
                  <a:srgbClr val="7030A0"/>
                </a:solidFill>
                <a:latin typeface="Times New Roman" pitchFamily="18" charset="0"/>
              </a:endParaRPr>
            </a:p>
          </p:txBody>
        </p:sp>
        <p:sp>
          <p:nvSpPr>
            <p:cNvPr id="23" name="Text Box 12"/>
            <p:cNvSpPr txBox="1">
              <a:spLocks noChangeArrowheads="1"/>
            </p:cNvSpPr>
            <p:nvPr/>
          </p:nvSpPr>
          <p:spPr bwMode="auto">
            <a:xfrm>
              <a:off x="5966562" y="4304932"/>
              <a:ext cx="336167" cy="739848"/>
            </a:xfrm>
            <a:prstGeom prst="rect">
              <a:avLst/>
            </a:prstGeom>
            <a:noFill/>
            <a:ln w="2286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900" b="1" i="1" dirty="0">
                  <a:solidFill>
                    <a:srgbClr val="7030A0"/>
                  </a:solidFill>
                  <a:latin typeface="Times New Roman" pitchFamily="18" charset="0"/>
                </a:rPr>
                <a:t>D</a:t>
              </a:r>
              <a:endParaRPr lang="ru-RU" sz="11900" b="1" i="1" dirty="0">
                <a:solidFill>
                  <a:srgbClr val="7030A0"/>
                </a:solidFill>
                <a:latin typeface="Times New Roman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990759" y="3093"/>
            <a:ext cx="30295990" cy="4367608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</a:bodyPr>
          <a:lstStyle/>
          <a:p>
            <a:r>
              <a:rPr lang="ru-RU" sz="132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Если концы отрезков </a:t>
            </a:r>
            <a:r>
              <a:rPr lang="ru-RU" sz="1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совпадают,</a:t>
            </a:r>
            <a:endParaRPr lang="ru-RU" sz="13200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32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то </a:t>
            </a:r>
            <a:r>
              <a:rPr lang="ru-RU" sz="13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отрезки АВ и С</a:t>
            </a:r>
            <a:r>
              <a:rPr lang="en-US" sz="13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13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равны.</a:t>
            </a:r>
            <a:r>
              <a:rPr lang="en-US" sz="13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32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462919" y="12039600"/>
            <a:ext cx="13922213" cy="3967498"/>
          </a:xfrm>
          <a:prstGeom prst="rect">
            <a:avLst/>
          </a:prstGeom>
        </p:spPr>
        <p:txBody>
          <a:bodyPr wrap="none" lIns="302008" tIns="151004" rIns="302008" bIns="151004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3800" b="1" i="1" spc="165" dirty="0">
                <a:ln w="11430"/>
                <a:latin typeface="Arial" pitchFamily="34" charset="0"/>
                <a:cs typeface="Arial" pitchFamily="34" charset="0"/>
              </a:rPr>
              <a:t>АВ = С</a:t>
            </a:r>
            <a:r>
              <a:rPr lang="en-US" sz="23800" b="1" i="1" spc="165" dirty="0">
                <a:ln w="11430"/>
                <a:latin typeface="Arial" pitchFamily="34" charset="0"/>
                <a:cs typeface="Arial" pitchFamily="34" charset="0"/>
              </a:rPr>
              <a:t>D</a:t>
            </a:r>
            <a:r>
              <a:rPr lang="ru-RU" sz="23800" b="1" i="1" spc="165" dirty="0">
                <a:ln w="11430"/>
                <a:latin typeface="Arial" pitchFamily="34" charset="0"/>
                <a:cs typeface="Arial" pitchFamily="34" charset="0"/>
              </a:rPr>
              <a:t> </a:t>
            </a:r>
            <a:endParaRPr lang="ru-RU" sz="13200" b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78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2363E-6 -4.10256E-6 L 0.15883 -0.20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42" y="-104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19"/>
          <p:cNvGrpSpPr/>
          <p:nvPr/>
        </p:nvGrpSpPr>
        <p:grpSpPr>
          <a:xfrm rot="19852819">
            <a:off x="8553243" y="-804307"/>
            <a:ext cx="23533749" cy="13057485"/>
            <a:chOff x="823621" y="430245"/>
            <a:chExt cx="6144526" cy="5022110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1747181">
              <a:off x="823621" y="2215304"/>
              <a:ext cx="6144526" cy="294308"/>
            </a:xfrm>
            <a:prstGeom prst="line">
              <a:avLst/>
            </a:prstGeom>
            <a:ln w="228600">
              <a:solidFill>
                <a:srgbClr val="7030A0"/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 Box 12"/>
            <p:cNvSpPr txBox="1">
              <a:spLocks noChangeArrowheads="1"/>
            </p:cNvSpPr>
            <p:nvPr/>
          </p:nvSpPr>
          <p:spPr bwMode="auto">
            <a:xfrm>
              <a:off x="909866" y="430245"/>
              <a:ext cx="313985" cy="739848"/>
            </a:xfrm>
            <a:prstGeom prst="rect">
              <a:avLst/>
            </a:prstGeom>
            <a:noFill/>
            <a:ln w="2286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900" b="1" i="1" dirty="0">
                  <a:solidFill>
                    <a:srgbClr val="7030A0"/>
                  </a:solidFill>
                  <a:latin typeface="Times New Roman" pitchFamily="18" charset="0"/>
                </a:rPr>
                <a:t>C</a:t>
              </a:r>
              <a:endParaRPr lang="ru-RU" sz="11900" b="1" i="1" dirty="0">
                <a:solidFill>
                  <a:srgbClr val="7030A0"/>
                </a:solidFill>
                <a:latin typeface="Times New Roman" pitchFamily="18" charset="0"/>
              </a:endParaRPr>
            </a:p>
          </p:txBody>
        </p:sp>
        <p:sp>
          <p:nvSpPr>
            <p:cNvPr id="23" name="Text Box 12"/>
            <p:cNvSpPr txBox="1">
              <a:spLocks noChangeArrowheads="1"/>
            </p:cNvSpPr>
            <p:nvPr/>
          </p:nvSpPr>
          <p:spPr bwMode="auto">
            <a:xfrm>
              <a:off x="5968577" y="4712507"/>
              <a:ext cx="336167" cy="739848"/>
            </a:xfrm>
            <a:prstGeom prst="rect">
              <a:avLst/>
            </a:prstGeom>
            <a:noFill/>
            <a:ln w="2286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900" b="1" i="1" dirty="0">
                  <a:solidFill>
                    <a:srgbClr val="7030A0"/>
                  </a:solidFill>
                  <a:latin typeface="Times New Roman" pitchFamily="18" charset="0"/>
                </a:rPr>
                <a:t>D</a:t>
              </a:r>
              <a:endParaRPr lang="ru-RU" sz="11900" b="1" i="1" dirty="0">
                <a:solidFill>
                  <a:srgbClr val="7030A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Группа 13"/>
          <p:cNvGrpSpPr/>
          <p:nvPr/>
        </p:nvGrpSpPr>
        <p:grpSpPr>
          <a:xfrm rot="19852819">
            <a:off x="4609887" y="5761911"/>
            <a:ext cx="16901227" cy="10028082"/>
            <a:chOff x="2470674" y="553722"/>
            <a:chExt cx="4412813" cy="3856955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rot="1747181">
              <a:off x="2470674" y="2846259"/>
              <a:ext cx="4412813" cy="191241"/>
            </a:xfrm>
            <a:prstGeom prst="line">
              <a:avLst/>
            </a:prstGeom>
            <a:ln w="228600">
              <a:solidFill>
                <a:srgbClr val="002060"/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2836250" y="553722"/>
              <a:ext cx="313985" cy="739848"/>
            </a:xfrm>
            <a:prstGeom prst="rect">
              <a:avLst/>
            </a:prstGeom>
            <a:noFill/>
            <a:ln w="2286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solidFill>
                    <a:srgbClr val="002060"/>
                  </a:solidFill>
                  <a:latin typeface="Times New Roman" pitchFamily="18" charset="0"/>
                </a:rPr>
                <a:t>А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6423109" y="3670829"/>
              <a:ext cx="313985" cy="739848"/>
            </a:xfrm>
            <a:prstGeom prst="rect">
              <a:avLst/>
            </a:prstGeom>
            <a:noFill/>
            <a:ln w="2286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1900" b="1" i="1" dirty="0">
                  <a:solidFill>
                    <a:srgbClr val="002060"/>
                  </a:solidFill>
                  <a:latin typeface="Times New Roman" pitchFamily="18" charset="0"/>
                </a:rPr>
                <a:t>В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1984092" y="7452451"/>
            <a:ext cx="32729348" cy="4367608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</a:bodyPr>
          <a:lstStyle/>
          <a:p>
            <a:r>
              <a:rPr lang="ru-RU" sz="132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Если концы отрезков не </a:t>
            </a:r>
            <a:r>
              <a:rPr lang="ru-RU" sz="1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совпадают,</a:t>
            </a:r>
            <a:endParaRPr lang="ru-RU" sz="13200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32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то </a:t>
            </a:r>
            <a:r>
              <a:rPr lang="ru-RU" sz="13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отрезки АВ и С</a:t>
            </a:r>
            <a:r>
              <a:rPr lang="en-US" sz="13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13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не равны.</a:t>
            </a:r>
            <a:r>
              <a:rPr lang="en-US" sz="13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32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38673" y="12847148"/>
            <a:ext cx="13922213" cy="3967498"/>
          </a:xfrm>
          <a:prstGeom prst="rect">
            <a:avLst/>
          </a:prstGeom>
        </p:spPr>
        <p:txBody>
          <a:bodyPr wrap="none" lIns="302008" tIns="151004" rIns="302008" bIns="151004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3800" b="1" i="1" spc="16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АВ </a:t>
            </a:r>
            <a:r>
              <a:rPr lang="en-US" sz="23800" b="1" i="1" spc="16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&lt;</a:t>
            </a:r>
            <a:r>
              <a:rPr lang="ru-RU" sz="23800" b="1" i="1" spc="16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С</a:t>
            </a:r>
            <a:r>
              <a:rPr lang="en-US" sz="23800" b="1" i="1" spc="16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D</a:t>
            </a:r>
            <a:r>
              <a:rPr lang="ru-RU" sz="23800" b="1" i="1" spc="16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ru-RU" sz="13200" b="1" spc="165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350531" y="12659922"/>
            <a:ext cx="12939828" cy="3967498"/>
          </a:xfrm>
          <a:prstGeom prst="rect">
            <a:avLst/>
          </a:prstGeom>
        </p:spPr>
        <p:txBody>
          <a:bodyPr wrap="none" lIns="302008" tIns="151004" rIns="302008" bIns="151004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3800" b="1" i="1" spc="16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С</a:t>
            </a:r>
            <a:r>
              <a:rPr lang="en-US" sz="23800" b="1" i="1" spc="16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D</a:t>
            </a:r>
            <a:r>
              <a:rPr lang="ru-RU" sz="23800" b="1" i="1" spc="16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r>
              <a:rPr lang="en-US" sz="23800" b="1" i="1" spc="16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&gt; AB</a:t>
            </a:r>
            <a:endParaRPr lang="ru-RU" sz="13200" b="1" spc="165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87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04514 L 0.26111 -0.406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0" y="-22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42" name="Freeform 18"/>
          <p:cNvSpPr>
            <a:spLocks/>
          </p:cNvSpPr>
          <p:nvPr/>
        </p:nvSpPr>
        <p:spPr bwMode="auto">
          <a:xfrm>
            <a:off x="17656843" y="6315075"/>
            <a:ext cx="8269045" cy="4129"/>
          </a:xfrm>
          <a:custGeom>
            <a:avLst/>
            <a:gdLst>
              <a:gd name="T0" fmla="*/ 0 w 1360"/>
              <a:gd name="T1" fmla="*/ 0 h 1"/>
              <a:gd name="T2" fmla="*/ 2159000 w 1360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360" h="1">
                <a:moveTo>
                  <a:pt x="0" y="0"/>
                </a:moveTo>
                <a:lnTo>
                  <a:pt x="1360" y="0"/>
                </a:lnTo>
              </a:path>
            </a:pathLst>
          </a:custGeom>
          <a:noFill/>
          <a:ln w="228600" cap="flat" cmpd="sng">
            <a:solidFill>
              <a:srgbClr val="0099FF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/>
          <a:lstStyle/>
          <a:p>
            <a:endParaRPr lang="uz-Latn-UZ"/>
          </a:p>
        </p:txBody>
      </p:sp>
      <p:sp>
        <p:nvSpPr>
          <p:cNvPr id="8195" name="Freeform 4"/>
          <p:cNvSpPr>
            <a:spLocks/>
          </p:cNvSpPr>
          <p:nvPr/>
        </p:nvSpPr>
        <p:spPr bwMode="auto">
          <a:xfrm>
            <a:off x="9314838" y="6306821"/>
            <a:ext cx="16623213" cy="12384"/>
          </a:xfrm>
          <a:custGeom>
            <a:avLst/>
            <a:gdLst>
              <a:gd name="T0" fmla="*/ 0 w 2734"/>
              <a:gd name="T1" fmla="*/ 0 h 3"/>
              <a:gd name="T2" fmla="*/ 4340225 w 2734"/>
              <a:gd name="T3" fmla="*/ 4763 h 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734" h="3">
                <a:moveTo>
                  <a:pt x="0" y="0"/>
                </a:moveTo>
                <a:lnTo>
                  <a:pt x="2734" y="3"/>
                </a:lnTo>
              </a:path>
            </a:pathLst>
          </a:custGeom>
          <a:noFill/>
          <a:ln w="228600" cap="flat" cmpd="sng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/>
          <a:lstStyle/>
          <a:p>
            <a:endParaRPr lang="uz-Latn-UZ"/>
          </a:p>
        </p:txBody>
      </p:sp>
      <p:sp>
        <p:nvSpPr>
          <p:cNvPr id="205827" name="Text Box 3"/>
          <p:cNvSpPr txBox="1">
            <a:spLocks noChangeArrowheads="1"/>
          </p:cNvSpPr>
          <p:nvPr/>
        </p:nvSpPr>
        <p:spPr bwMode="auto">
          <a:xfrm>
            <a:off x="7855595" y="676910"/>
            <a:ext cx="20551924" cy="2644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2008" tIns="151004" rIns="302008" bIns="151004">
            <a:spAutoFit/>
          </a:bodyPr>
          <a:lstStyle/>
          <a:p>
            <a:pPr>
              <a:defRPr/>
            </a:pPr>
            <a:r>
              <a:rPr lang="ru-RU" sz="15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Середина отрезка </a:t>
            </a: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7581989" y="6294440"/>
            <a:ext cx="1590952" cy="1936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10600" b="1">
                <a:solidFill>
                  <a:srgbClr val="2A2E5C"/>
                </a:solidFill>
                <a:latin typeface="Arial" charset="0"/>
              </a:rPr>
              <a:t>А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25786048" y="6480175"/>
            <a:ext cx="1590952" cy="1936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10600" b="1">
                <a:solidFill>
                  <a:srgbClr val="2A2E5C"/>
                </a:solidFill>
                <a:latin typeface="Arial" charset="0"/>
              </a:rPr>
              <a:t>В</a:t>
            </a:r>
          </a:p>
        </p:txBody>
      </p:sp>
      <p:grpSp>
        <p:nvGrpSpPr>
          <p:cNvPr id="205843" name="Group 19"/>
          <p:cNvGrpSpPr>
            <a:grpSpLocks/>
          </p:cNvGrpSpPr>
          <p:nvPr/>
        </p:nvGrpSpPr>
        <p:grpSpPr bwMode="auto">
          <a:xfrm>
            <a:off x="16684019" y="6104573"/>
            <a:ext cx="1167396" cy="1915158"/>
            <a:chOff x="2744" y="2069"/>
            <a:chExt cx="192" cy="464"/>
          </a:xfrm>
        </p:grpSpPr>
        <p:sp>
          <p:nvSpPr>
            <p:cNvPr id="8205" name="Text Box 17"/>
            <p:cNvSpPr txBox="1">
              <a:spLocks noChangeArrowheads="1"/>
            </p:cNvSpPr>
            <p:nvPr/>
          </p:nvSpPr>
          <p:spPr bwMode="auto">
            <a:xfrm>
              <a:off x="2744" y="2115"/>
              <a:ext cx="192" cy="4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10600" b="1" dirty="0">
                  <a:solidFill>
                    <a:srgbClr val="C00000"/>
                  </a:solidFill>
                  <a:latin typeface="Arial" charset="0"/>
                </a:rPr>
                <a:t>С</a:t>
              </a:r>
            </a:p>
          </p:txBody>
        </p:sp>
        <p:sp>
          <p:nvSpPr>
            <p:cNvPr id="8206" name="Oval 16"/>
            <p:cNvSpPr>
              <a:spLocks noChangeArrowheads="1"/>
            </p:cNvSpPr>
            <p:nvPr/>
          </p:nvSpPr>
          <p:spPr bwMode="auto">
            <a:xfrm>
              <a:off x="2835" y="2069"/>
              <a:ext cx="91" cy="91"/>
            </a:xfrm>
            <a:prstGeom prst="ellipse">
              <a:avLst/>
            </a:prstGeom>
            <a:solidFill>
              <a:schemeClr val="accent2"/>
            </a:solidFill>
            <a:ln w="228600">
              <a:noFill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>
                <a:solidFill>
                  <a:srgbClr val="C00000"/>
                </a:solidFill>
              </a:endParaRPr>
            </a:p>
          </p:txBody>
        </p:sp>
      </p:grpSp>
      <p:sp>
        <p:nvSpPr>
          <p:cNvPr id="205844" name="Text Box 20"/>
          <p:cNvSpPr txBox="1">
            <a:spLocks noChangeArrowheads="1"/>
          </p:cNvSpPr>
          <p:nvPr/>
        </p:nvSpPr>
        <p:spPr bwMode="auto">
          <a:xfrm>
            <a:off x="7308376" y="9291005"/>
            <a:ext cx="22836127" cy="225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12700" b="1" dirty="0">
                <a:solidFill>
                  <a:srgbClr val="2A2E5C"/>
                </a:solidFill>
                <a:latin typeface="Arial" charset="0"/>
              </a:rPr>
              <a:t>Точка </a:t>
            </a:r>
            <a:r>
              <a:rPr lang="ru-RU" sz="12700" b="1" dirty="0">
                <a:solidFill>
                  <a:srgbClr val="C00000"/>
                </a:solidFill>
                <a:latin typeface="Arial" charset="0"/>
              </a:rPr>
              <a:t>С</a:t>
            </a:r>
            <a:r>
              <a:rPr lang="ru-RU" sz="12700" b="1" dirty="0">
                <a:solidFill>
                  <a:srgbClr val="2A2E5C"/>
                </a:solidFill>
                <a:latin typeface="Arial" charset="0"/>
              </a:rPr>
              <a:t> – середина отрезка</a:t>
            </a:r>
          </a:p>
        </p:txBody>
      </p:sp>
      <p:grpSp>
        <p:nvGrpSpPr>
          <p:cNvPr id="205847" name="Group 23"/>
          <p:cNvGrpSpPr>
            <a:grpSpLocks/>
          </p:cNvGrpSpPr>
          <p:nvPr/>
        </p:nvGrpSpPr>
        <p:grpSpPr bwMode="auto">
          <a:xfrm>
            <a:off x="12598133" y="5918835"/>
            <a:ext cx="9272277" cy="747079"/>
            <a:chOff x="2072" y="2024"/>
            <a:chExt cx="1525" cy="181"/>
          </a:xfrm>
        </p:grpSpPr>
        <p:sp>
          <p:nvSpPr>
            <p:cNvPr id="8203" name="Freeform 21"/>
            <p:cNvSpPr>
              <a:spLocks/>
            </p:cNvSpPr>
            <p:nvPr/>
          </p:nvSpPr>
          <p:spPr bwMode="auto">
            <a:xfrm>
              <a:off x="2072" y="2024"/>
              <a:ext cx="37" cy="181"/>
            </a:xfrm>
            <a:custGeom>
              <a:avLst/>
              <a:gdLst>
                <a:gd name="T0" fmla="*/ 0 w 37"/>
                <a:gd name="T1" fmla="*/ 0 h 181"/>
                <a:gd name="T2" fmla="*/ 37 w 37"/>
                <a:gd name="T3" fmla="*/ 181 h 18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" h="181">
                  <a:moveTo>
                    <a:pt x="0" y="0"/>
                  </a:moveTo>
                  <a:lnTo>
                    <a:pt x="37" y="181"/>
                  </a:lnTo>
                </a:path>
              </a:pathLst>
            </a:custGeom>
            <a:noFill/>
            <a:ln w="2286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8204" name="Freeform 22"/>
            <p:cNvSpPr>
              <a:spLocks/>
            </p:cNvSpPr>
            <p:nvPr/>
          </p:nvSpPr>
          <p:spPr bwMode="auto">
            <a:xfrm>
              <a:off x="3560" y="2024"/>
              <a:ext cx="37" cy="181"/>
            </a:xfrm>
            <a:custGeom>
              <a:avLst/>
              <a:gdLst>
                <a:gd name="T0" fmla="*/ 0 w 37"/>
                <a:gd name="T1" fmla="*/ 0 h 181"/>
                <a:gd name="T2" fmla="*/ 37 w 37"/>
                <a:gd name="T3" fmla="*/ 181 h 18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" h="181">
                  <a:moveTo>
                    <a:pt x="0" y="0"/>
                  </a:moveTo>
                  <a:lnTo>
                    <a:pt x="37" y="181"/>
                  </a:lnTo>
                </a:path>
              </a:pathLst>
            </a:custGeom>
            <a:noFill/>
            <a:ln w="2286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8202" name="Text Box 24"/>
          <p:cNvSpPr txBox="1">
            <a:spLocks noChangeArrowheads="1"/>
          </p:cNvSpPr>
          <p:nvPr/>
        </p:nvSpPr>
        <p:spPr bwMode="auto">
          <a:xfrm>
            <a:off x="1441008" y="12877800"/>
            <a:ext cx="32820813" cy="325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9600" b="1" dirty="0">
                <a:solidFill>
                  <a:srgbClr val="2A2E5C"/>
                </a:solidFill>
                <a:latin typeface="Arial" charset="0"/>
              </a:rPr>
              <a:t>Точка отрезка, </a:t>
            </a:r>
            <a:r>
              <a:rPr lang="ru-RU" sz="9600" b="1" dirty="0" smtClean="0">
                <a:solidFill>
                  <a:srgbClr val="2A2E5C"/>
                </a:solidFill>
                <a:latin typeface="Arial" charset="0"/>
              </a:rPr>
              <a:t>которая делит его </a:t>
            </a:r>
            <a:r>
              <a:rPr lang="ru-RU" sz="9600" b="1" dirty="0">
                <a:solidFill>
                  <a:srgbClr val="2A2E5C"/>
                </a:solidFill>
                <a:latin typeface="Arial" charset="0"/>
              </a:rPr>
              <a:t>пополам, называется серединой отрезка.</a:t>
            </a:r>
          </a:p>
        </p:txBody>
      </p:sp>
    </p:spTree>
    <p:extLst>
      <p:ext uri="{BB962C8B-B14F-4D97-AF65-F5344CB8AC3E}">
        <p14:creationId xmlns:p14="http://schemas.microsoft.com/office/powerpoint/2010/main" val="7688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85185E-6 C -0.05677 -0.06667 -0.11337 -0.13333 -0.15278 -0.13333 C -0.19219 -0.13333 -0.21423 -0.06667 -0.23611 -1.85185E-6 " pathEditMode="relative" ptsTypes="aaA">
                                      <p:cBhvr>
                                        <p:cTn id="28" dur="5000" fill="hold"/>
                                        <p:tgtEl>
                                          <p:spTgt spid="2058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0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42" grpId="0" animBg="1"/>
      <p:bldP spid="205842" grpId="1" animBg="1"/>
      <p:bldP spid="20584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09565" y="1051908"/>
            <a:ext cx="27644944" cy="2336283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3200" b="1" i="1" spc="16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Если С – середина отрезка </a:t>
            </a:r>
            <a:r>
              <a:rPr lang="en-US" sz="13200" b="1" i="1" spc="16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MN</a:t>
            </a:r>
            <a:endParaRPr lang="ru-RU" sz="13200" b="1" i="1" spc="165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632295" y="-697180"/>
            <a:ext cx="23533748" cy="12884728"/>
            <a:chOff x="1992748" y="91904"/>
            <a:chExt cx="6144526" cy="4955664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1992748" y="91904"/>
              <a:ext cx="6144526" cy="4955664"/>
              <a:chOff x="1992748" y="900512"/>
              <a:chExt cx="6144526" cy="4955664"/>
            </a:xfrm>
          </p:grpSpPr>
          <p:grpSp>
            <p:nvGrpSpPr>
              <p:cNvPr id="6" name="Группа 19"/>
              <p:cNvGrpSpPr/>
              <p:nvPr/>
            </p:nvGrpSpPr>
            <p:grpSpPr>
              <a:xfrm rot="19698085">
                <a:off x="1992748" y="900512"/>
                <a:ext cx="6144526" cy="4955664"/>
                <a:chOff x="771756" y="451980"/>
                <a:chExt cx="6144526" cy="4955664"/>
              </a:xfrm>
            </p:grpSpPr>
            <p:cxnSp>
              <p:nvCxnSpPr>
                <p:cNvPr id="7" name="Прямая соединительная линия 6"/>
                <p:cNvCxnSpPr/>
                <p:nvPr/>
              </p:nvCxnSpPr>
              <p:spPr>
                <a:xfrm rot="1747181">
                  <a:off x="771756" y="2183272"/>
                  <a:ext cx="6144526" cy="294308"/>
                </a:xfrm>
                <a:prstGeom prst="line">
                  <a:avLst/>
                </a:prstGeom>
                <a:ln w="228600">
                  <a:solidFill>
                    <a:srgbClr val="7030A0"/>
                  </a:solidFill>
                  <a:headEnd type="diamond"/>
                  <a:tailEnd type="diamon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Text Box 12"/>
                <p:cNvSpPr txBox="1">
                  <a:spLocks noChangeArrowheads="1"/>
                </p:cNvSpPr>
                <p:nvPr/>
              </p:nvSpPr>
              <p:spPr bwMode="auto">
                <a:xfrm rot="2087297">
                  <a:off x="908315" y="451980"/>
                  <a:ext cx="415227" cy="7398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r>
                    <a:rPr lang="en-US" sz="11900" b="1" i="1" dirty="0">
                      <a:solidFill>
                        <a:srgbClr val="7030A0"/>
                      </a:solidFill>
                      <a:latin typeface="Times New Roman" pitchFamily="18" charset="0"/>
                    </a:rPr>
                    <a:t>M</a:t>
                  </a:r>
                  <a:endParaRPr lang="ru-RU" sz="11900" b="1" i="1" dirty="0">
                    <a:solidFill>
                      <a:srgbClr val="7030A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" name="Text Box 12"/>
                <p:cNvSpPr txBox="1">
                  <a:spLocks noChangeArrowheads="1"/>
                </p:cNvSpPr>
                <p:nvPr/>
              </p:nvSpPr>
              <p:spPr bwMode="auto">
                <a:xfrm rot="1901915">
                  <a:off x="5955927" y="4667796"/>
                  <a:ext cx="336167" cy="7398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11900" b="1" i="1" dirty="0">
                      <a:solidFill>
                        <a:srgbClr val="7030A0"/>
                      </a:solidFill>
                      <a:latin typeface="Times New Roman" pitchFamily="18" charset="0"/>
                    </a:rPr>
                    <a:t>N</a:t>
                  </a:r>
                  <a:endParaRPr lang="ru-RU" sz="11900" b="1" i="1" dirty="0">
                    <a:solidFill>
                      <a:srgbClr val="7030A0"/>
                    </a:solidFill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10" name="Text Box 12"/>
              <p:cNvSpPr txBox="1">
                <a:spLocks noChangeArrowheads="1"/>
              </p:cNvSpPr>
              <p:nvPr/>
            </p:nvSpPr>
            <p:spPr bwMode="auto">
              <a:xfrm>
                <a:off x="4668378" y="3219012"/>
                <a:ext cx="313985" cy="7398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1900" b="1" i="1" dirty="0">
                    <a:solidFill>
                      <a:srgbClr val="7030A0"/>
                    </a:solidFill>
                    <a:latin typeface="Times New Roman" pitchFamily="18" charset="0"/>
                  </a:rPr>
                  <a:t>C</a:t>
                </a:r>
                <a:endParaRPr lang="ru-RU" sz="11900" b="1" i="1" dirty="0">
                  <a:solidFill>
                    <a:srgbClr val="7030A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11" name="Прямоугольник 10"/>
            <p:cNvSpPr/>
            <p:nvPr/>
          </p:nvSpPr>
          <p:spPr>
            <a:xfrm>
              <a:off x="4825371" y="1988800"/>
              <a:ext cx="45719" cy="1440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11389439" y="9368910"/>
            <a:ext cx="10862080" cy="3044169"/>
          </a:xfrm>
          <a:prstGeom prst="rect">
            <a:avLst/>
          </a:prstGeom>
        </p:spPr>
        <p:txBody>
          <a:bodyPr wrap="none" lIns="302008" tIns="151004" rIns="302008" bIns="151004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7800" b="1" i="1" spc="165" dirty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MC</a:t>
            </a:r>
            <a:r>
              <a:rPr lang="ru-RU" sz="17800" b="1" i="1" spc="165" dirty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= С</a:t>
            </a:r>
            <a:r>
              <a:rPr lang="en-US" sz="17800" b="1" i="1" spc="165" dirty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17800" b="1" i="1" spc="165" dirty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9200" b="1" spc="165" dirty="0">
              <a:ln w="11430"/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29792" y="12420600"/>
            <a:ext cx="19701679" cy="3044169"/>
          </a:xfrm>
          <a:prstGeom prst="rect">
            <a:avLst/>
          </a:prstGeom>
        </p:spPr>
        <p:txBody>
          <a:bodyPr wrap="none" lIns="302008" tIns="151004" rIns="302008" bIns="151004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7800" b="1" i="1" spc="165" dirty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MN</a:t>
            </a:r>
            <a:r>
              <a:rPr lang="ru-RU" sz="17800" b="1" i="1" spc="165" dirty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17800" b="1" i="1" spc="165" dirty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2MC = 2NC</a:t>
            </a:r>
            <a:r>
              <a:rPr lang="ru-RU" sz="17800" b="1" i="1" spc="165" dirty="0">
                <a:ln w="11430"/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7800" b="1" spc="165" dirty="0">
              <a:ln w="11430"/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97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757793" y="96351"/>
            <a:ext cx="31504526" cy="4367608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3200" b="1" i="1" spc="165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Задание из учебника </a:t>
            </a:r>
            <a:r>
              <a:rPr lang="ru-RU" sz="13200" b="1" i="1" spc="165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2.</a:t>
            </a:r>
            <a:r>
              <a:rPr lang="ru-RU" sz="13200" b="1" dirty="0">
                <a:latin typeface="Arial" pitchFamily="34" charset="0"/>
                <a:cs typeface="Arial" pitchFamily="34" charset="0"/>
              </a:rPr>
              <a:t> </a:t>
            </a:r>
            <a:endParaRPr lang="ru-RU" sz="132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3200" b="1" dirty="0" smtClean="0">
                <a:latin typeface="Arial" pitchFamily="34" charset="0"/>
                <a:cs typeface="Arial" pitchFamily="34" charset="0"/>
              </a:rPr>
              <a:t>Какие </a:t>
            </a:r>
            <a:r>
              <a:rPr lang="ru-RU" sz="13200" b="1" dirty="0">
                <a:latin typeface="Arial" pitchFamily="34" charset="0"/>
                <a:cs typeface="Arial" pitchFamily="34" charset="0"/>
              </a:rPr>
              <a:t>из фигур на рисунке 7 равны?</a:t>
            </a:r>
            <a:endParaRPr lang="ru-RU" sz="13200" b="1" i="1" spc="165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20466" y="4642434"/>
            <a:ext cx="3886200" cy="35052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9" name="Прямоугольник 18"/>
          <p:cNvSpPr/>
          <p:nvPr/>
        </p:nvSpPr>
        <p:spPr>
          <a:xfrm rot="2218753">
            <a:off x="3773152" y="12859861"/>
            <a:ext cx="3886200" cy="3505200"/>
          </a:xfrm>
          <a:prstGeom prst="rect">
            <a:avLst/>
          </a:prstGeom>
          <a:solidFill>
            <a:srgbClr val="FF6B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0642656" y="8942773"/>
            <a:ext cx="5867400" cy="2743200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" name="Прямоугольный треугольник 6"/>
          <p:cNvSpPr/>
          <p:nvPr/>
        </p:nvSpPr>
        <p:spPr>
          <a:xfrm rot="10800000">
            <a:off x="10024848" y="12827629"/>
            <a:ext cx="6781800" cy="3962400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3" name="Прямоугольный треугольник 22"/>
          <p:cNvSpPr/>
          <p:nvPr/>
        </p:nvSpPr>
        <p:spPr>
          <a:xfrm>
            <a:off x="2272666" y="7761654"/>
            <a:ext cx="6781800" cy="3962400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8" name="Овал 7"/>
          <p:cNvSpPr/>
          <p:nvPr/>
        </p:nvSpPr>
        <p:spPr>
          <a:xfrm>
            <a:off x="10024847" y="4900940"/>
            <a:ext cx="3875934" cy="388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5" name="Овал 24"/>
          <p:cNvSpPr/>
          <p:nvPr/>
        </p:nvSpPr>
        <p:spPr>
          <a:xfrm>
            <a:off x="18596900" y="5818554"/>
            <a:ext cx="3875934" cy="3886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7" name="Прямоугольный треугольник 26"/>
          <p:cNvSpPr/>
          <p:nvPr/>
        </p:nvSpPr>
        <p:spPr>
          <a:xfrm rot="2366492">
            <a:off x="19942003" y="12435846"/>
            <a:ext cx="5061664" cy="2743200"/>
          </a:xfrm>
          <a:prstGeom prst="rtTriangle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" name="TextBox 8"/>
          <p:cNvSpPr txBox="1"/>
          <p:nvPr/>
        </p:nvSpPr>
        <p:spPr>
          <a:xfrm>
            <a:off x="27641876" y="7049526"/>
            <a:ext cx="1677062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 smtClean="0"/>
              <a:t>а ,</a:t>
            </a:r>
            <a:endParaRPr lang="uz-Latn-UZ" sz="115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8450945" y="5273510"/>
            <a:ext cx="1417376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/>
              <a:t>б</a:t>
            </a:r>
            <a:r>
              <a:rPr lang="uz-Cyrl-UZ" sz="11500" b="1" i="1" dirty="0" smtClean="0"/>
              <a:t>)</a:t>
            </a:r>
            <a:endParaRPr lang="uz-Latn-UZ" sz="11500" b="1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797868" y="9789293"/>
            <a:ext cx="137409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/>
              <a:t>в</a:t>
            </a:r>
            <a:r>
              <a:rPr lang="uz-Cyrl-UZ" sz="11500" b="1" i="1" dirty="0" smtClean="0"/>
              <a:t>)</a:t>
            </a:r>
            <a:endParaRPr lang="uz-Latn-UZ" sz="11500" b="1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9460204" y="8984278"/>
            <a:ext cx="126669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 smtClean="0"/>
              <a:t>г)</a:t>
            </a:r>
            <a:endParaRPr lang="uz-Latn-UZ" sz="11500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29803071" y="7031179"/>
            <a:ext cx="97334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 smtClean="0"/>
              <a:t>д</a:t>
            </a:r>
            <a:endParaRPr lang="uz-Latn-UZ" sz="11500" b="1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11408135" y="14330882"/>
            <a:ext cx="136608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 smtClean="0"/>
              <a:t>е)</a:t>
            </a:r>
            <a:endParaRPr lang="uz-Latn-UZ" sz="11500" b="1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16556519" y="6830630"/>
            <a:ext cx="186461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 smtClean="0"/>
              <a:t>ж)</a:t>
            </a:r>
            <a:endParaRPr lang="uz-Latn-UZ" sz="11500" b="1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19009622" y="10174259"/>
            <a:ext cx="1274708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/>
              <a:t>з</a:t>
            </a:r>
            <a:r>
              <a:rPr lang="uz-Cyrl-UZ" sz="11500" b="1" i="1" dirty="0" smtClean="0"/>
              <a:t>)</a:t>
            </a:r>
            <a:endParaRPr lang="uz-Latn-UZ" sz="11500" b="1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1560772" y="5309518"/>
            <a:ext cx="1423788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/>
              <a:t>а</a:t>
            </a:r>
            <a:r>
              <a:rPr lang="uz-Cyrl-UZ" sz="11500" b="1" i="1" dirty="0" smtClean="0"/>
              <a:t>)</a:t>
            </a:r>
            <a:endParaRPr lang="uz-Latn-UZ" sz="11500" b="1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1444840" y="14612461"/>
            <a:ext cx="145424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/>
              <a:t>д</a:t>
            </a:r>
            <a:r>
              <a:rPr lang="uz-Cyrl-UZ" sz="11500" b="1" i="1" dirty="0" smtClean="0"/>
              <a:t>)</a:t>
            </a:r>
            <a:endParaRPr lang="uz-Latn-UZ" sz="11500" b="1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27614444" y="10209358"/>
            <a:ext cx="168347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 smtClean="0"/>
              <a:t>б ,</a:t>
            </a:r>
            <a:endParaRPr lang="uz-Latn-UZ" sz="11500" b="1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29782194" y="10105441"/>
            <a:ext cx="1404552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1500" b="1" i="1" dirty="0" smtClean="0"/>
              <a:t>ж</a:t>
            </a:r>
            <a:endParaRPr lang="uz-Latn-UZ" sz="11500" b="1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27912791" y="12876422"/>
            <a:ext cx="226499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1500" b="1" i="1" dirty="0" smtClean="0"/>
              <a:t>в ,</a:t>
            </a:r>
            <a:endParaRPr lang="uz-Latn-UZ" sz="11500" b="1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30289742" y="12750413"/>
            <a:ext cx="225178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1500" b="1" i="1" dirty="0" smtClean="0"/>
              <a:t>е</a:t>
            </a:r>
            <a:endParaRPr lang="uz-Latn-UZ" sz="11500" b="1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23454553" y="4900940"/>
            <a:ext cx="84958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latin typeface="Arial" pitchFamily="34" charset="0"/>
                <a:cs typeface="Arial" pitchFamily="34" charset="0"/>
              </a:rPr>
              <a:t>Ответ: равн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ы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6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38" grpId="0"/>
      <p:bldP spid="39" grpId="0"/>
      <p:bldP spid="40" grpId="0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6049" y="391030"/>
            <a:ext cx="34323715" cy="235882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5350249"/>
            <a:r>
              <a:rPr lang="ru-RU" sz="11600" spc="8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                     </a:t>
            </a:r>
            <a:r>
              <a:rPr lang="ru-RU" sz="11600" b="1" spc="8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План урока:</a:t>
            </a:r>
            <a:endParaRPr sz="1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Блок-схема: решение 10"/>
          <p:cNvSpPr/>
          <p:nvPr/>
        </p:nvSpPr>
        <p:spPr>
          <a:xfrm>
            <a:off x="3474024" y="6667670"/>
            <a:ext cx="1388529" cy="1256182"/>
          </a:xfrm>
          <a:prstGeom prst="flowChartDecision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5034" tIns="267504" rIns="535034" bIns="267504" rtlCol="0" anchor="ctr"/>
          <a:lstStyle/>
          <a:p>
            <a:pPr algn="ctr" defTabSz="5350249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117" y="5869648"/>
            <a:ext cx="26136602" cy="2482496"/>
          </a:xfrm>
          <a:prstGeom prst="rect">
            <a:avLst/>
          </a:prstGeom>
          <a:noFill/>
        </p:spPr>
        <p:txBody>
          <a:bodyPr wrap="square" lIns="535034" tIns="267504" rIns="535034" bIns="267504" rtlCol="0">
            <a:spAutoFit/>
          </a:bodyPr>
          <a:lstStyle/>
          <a:p>
            <a:pPr marL="74313" marR="29725" defTabSz="5350249">
              <a:lnSpc>
                <a:spcPct val="150000"/>
              </a:lnSpc>
            </a:pPr>
            <a:r>
              <a:rPr lang="ru-RU" b="1" spc="-3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Сравнение отрезков</a:t>
            </a:r>
            <a:endParaRPr lang="ru-RU" b="1" spc="-3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Блок-схема: решение 8"/>
          <p:cNvSpPr/>
          <p:nvPr/>
        </p:nvSpPr>
        <p:spPr>
          <a:xfrm>
            <a:off x="3474020" y="9187083"/>
            <a:ext cx="1388529" cy="1256182"/>
          </a:xfrm>
          <a:prstGeom prst="flowChartDecision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5034" tIns="267504" rIns="535034" bIns="267504" rtlCol="0" anchor="ctr"/>
          <a:lstStyle/>
          <a:p>
            <a:pPr algn="ctr" defTabSz="5350249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474024" y="11539828"/>
            <a:ext cx="1388529" cy="1256182"/>
          </a:xfrm>
          <a:prstGeom prst="flowChartDecision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5034" tIns="267504" rIns="535034" bIns="267504" rtlCol="0" anchor="ctr"/>
          <a:lstStyle/>
          <a:p>
            <a:pPr algn="ctr" defTabSz="5350249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127" y="11081668"/>
            <a:ext cx="17273669" cy="2017560"/>
          </a:xfrm>
          <a:prstGeom prst="rect">
            <a:avLst/>
          </a:prstGeom>
          <a:noFill/>
        </p:spPr>
        <p:txBody>
          <a:bodyPr wrap="none" lIns="535034" tIns="267504" rIns="535034" bIns="267504" rtlCol="0">
            <a:spAutoFit/>
          </a:bodyPr>
          <a:lstStyle/>
          <a:p>
            <a:pPr defTabSz="5350249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закрепления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Блок-схема: решение 12"/>
          <p:cNvSpPr/>
          <p:nvPr/>
        </p:nvSpPr>
        <p:spPr>
          <a:xfrm>
            <a:off x="3301098" y="4389303"/>
            <a:ext cx="1388529" cy="1256182"/>
          </a:xfrm>
          <a:prstGeom prst="flowChartDecision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5034" tIns="267504" rIns="535034" bIns="267504" rtlCol="0" anchor="ctr"/>
          <a:lstStyle/>
          <a:p>
            <a:pPr algn="ctr" defTabSz="5350249"/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1578" y="4210640"/>
            <a:ext cx="26180141" cy="1569495"/>
          </a:xfrm>
          <a:prstGeom prst="rect">
            <a:avLst/>
          </a:prstGeom>
          <a:noFill/>
        </p:spPr>
        <p:txBody>
          <a:bodyPr wrap="square" lIns="91256" tIns="45638" rIns="91256" bIns="45638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овторение пройденного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117" y="9022650"/>
            <a:ext cx="11353801" cy="1569495"/>
          </a:xfrm>
          <a:prstGeom prst="rect">
            <a:avLst/>
          </a:prstGeom>
          <a:noFill/>
        </p:spPr>
        <p:txBody>
          <a:bodyPr wrap="square" lIns="91256" tIns="45638" rIns="91256" bIns="45638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Решение задач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7519" y="10097260"/>
            <a:ext cx="8112125" cy="539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7170924" y="96351"/>
            <a:ext cx="18678259" cy="2336283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3200" b="1" i="1" spc="165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ru-RU" sz="13200" b="1" i="1" spc="165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56719" y="7147590"/>
            <a:ext cx="30268799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19900" b="1" i="1" dirty="0">
                <a:latin typeface="Arial" pitchFamily="34" charset="0"/>
                <a:cs typeface="Arial" pitchFamily="34" charset="0"/>
              </a:rPr>
              <a:t>a, b, g, d, i, </a:t>
            </a:r>
            <a:r>
              <a:rPr lang="ru-RU" sz="19900" b="1" i="1" dirty="0" smtClean="0">
                <a:latin typeface="Arial" pitchFamily="34" charset="0"/>
                <a:cs typeface="Arial" pitchFamily="34" charset="0"/>
              </a:rPr>
              <a:t>у,</a:t>
            </a:r>
            <a:r>
              <a:rPr lang="uz-Latn-UZ" sz="19900" b="1" i="1" dirty="0" smtClean="0">
                <a:latin typeface="Arial" pitchFamily="34" charset="0"/>
                <a:cs typeface="Arial" pitchFamily="34" charset="0"/>
              </a:rPr>
              <a:t> n</a:t>
            </a:r>
            <a:r>
              <a:rPr lang="ru-RU" sz="19900" b="1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9900" b="1" i="1" dirty="0">
                <a:latin typeface="Arial" pitchFamily="34" charset="0"/>
                <a:cs typeface="Arial" pitchFamily="34" charset="0"/>
              </a:rPr>
              <a:t>о, р, </a:t>
            </a:r>
            <a:r>
              <a:rPr lang="uz-Latn-UZ" sz="19900" b="1" i="1" dirty="0">
                <a:latin typeface="Arial" pitchFamily="34" charset="0"/>
                <a:cs typeface="Arial" pitchFamily="34" charset="0"/>
              </a:rPr>
              <a:t>u, q</a:t>
            </a:r>
            <a:endParaRPr lang="uz-Latn-UZ" sz="19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5520" y="2971800"/>
            <a:ext cx="333756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1500" b="1" dirty="0" smtClean="0">
                <a:latin typeface="Arial" pitchFamily="34" charset="0"/>
                <a:cs typeface="Arial" pitchFamily="34" charset="0"/>
              </a:rPr>
              <a:t>№</a:t>
            </a:r>
            <a:r>
              <a:rPr lang="ru-RU" sz="115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11500" b="1" dirty="0">
                <a:latin typeface="Arial" pitchFamily="34" charset="0"/>
                <a:cs typeface="Arial" pitchFamily="34" charset="0"/>
              </a:rPr>
              <a:t>. Какие из букв равны как геометрические</a:t>
            </a:r>
          </a:p>
          <a:p>
            <a:pPr algn="ctr"/>
            <a:r>
              <a:rPr lang="ru-RU" sz="11500" b="1" dirty="0">
                <a:latin typeface="Arial" pitchFamily="34" charset="0"/>
                <a:cs typeface="Arial" pitchFamily="34" charset="0"/>
              </a:rPr>
              <a:t>фигуры?</a:t>
            </a:r>
            <a:endParaRPr lang="uz-Latn-UZ" sz="115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852319" y="10363200"/>
            <a:ext cx="1318605" cy="0"/>
          </a:xfrm>
          <a:prstGeom prst="line">
            <a:avLst/>
          </a:prstGeom>
          <a:ln w="177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176919" y="10363200"/>
            <a:ext cx="1295400" cy="0"/>
          </a:xfrm>
          <a:prstGeom prst="line">
            <a:avLst/>
          </a:prstGeom>
          <a:ln w="177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8636119" y="10302300"/>
            <a:ext cx="1447800" cy="0"/>
          </a:xfrm>
          <a:prstGeom prst="line">
            <a:avLst/>
          </a:prstGeom>
          <a:ln w="177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4919081" y="10363200"/>
            <a:ext cx="1860201" cy="0"/>
          </a:xfrm>
          <a:prstGeom prst="line">
            <a:avLst/>
          </a:prstGeom>
          <a:ln w="177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9492119" y="10302300"/>
            <a:ext cx="1447800" cy="0"/>
          </a:xfrm>
          <a:prstGeom prst="line">
            <a:avLst/>
          </a:prstGeom>
          <a:ln w="177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03119" y="10363200"/>
            <a:ext cx="1922399" cy="0"/>
          </a:xfrm>
          <a:prstGeom prst="line">
            <a:avLst/>
          </a:prstGeom>
          <a:ln w="177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6511780" y="12877800"/>
            <a:ext cx="1742785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199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uz-Latn-UZ" sz="19900" dirty="0">
              <a:solidFill>
                <a:srgbClr val="C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9128919" y="12870210"/>
            <a:ext cx="1742785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199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uz-Latn-UZ" sz="19900" dirty="0">
              <a:solidFill>
                <a:srgbClr val="C0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6791927" y="12496800"/>
            <a:ext cx="1742785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9900" b="1" i="1" dirty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uz-Latn-UZ" sz="19900" dirty="0">
              <a:solidFill>
                <a:srgbClr val="00A859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9344626" y="12405420"/>
            <a:ext cx="1742785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19900" b="1" i="1" dirty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q</a:t>
            </a:r>
            <a:endParaRPr lang="uz-Latn-UZ" sz="19900" dirty="0">
              <a:solidFill>
                <a:srgbClr val="00A859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6520456" y="12938820"/>
            <a:ext cx="1742785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199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uz-Latn-UZ" sz="19900" dirty="0">
              <a:solidFill>
                <a:srgbClr val="00206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9512515" y="12877830"/>
            <a:ext cx="1742785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199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</a:t>
            </a:r>
            <a:endParaRPr lang="uz-Latn-UZ" sz="199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11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5" grpId="0"/>
      <p:bldP spid="37" grpId="0"/>
      <p:bldP spid="38" grpId="0"/>
      <p:bldP spid="39" grpId="0"/>
      <p:bldP spid="4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09565" y="1051908"/>
            <a:ext cx="18678259" cy="2336283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3200" b="1" i="1" spc="165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ru-RU" sz="13200" b="1" i="1" spc="165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09565" y="3810000"/>
            <a:ext cx="28965154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z-Cyrl-UZ" sz="11500" b="1" dirty="0" smtClean="0">
                <a:latin typeface="Arial" pitchFamily="34" charset="0"/>
                <a:cs typeface="Arial" pitchFamily="34" charset="0"/>
              </a:rPr>
              <a:t>   № 8.   </a:t>
            </a:r>
            <a:r>
              <a:rPr lang="ru-RU" sz="11500" b="1" dirty="0">
                <a:latin typeface="Arial" pitchFamily="34" charset="0"/>
                <a:cs typeface="Arial" pitchFamily="34" charset="0"/>
              </a:rPr>
              <a:t>На прямой отмечены точки </a:t>
            </a:r>
            <a:endParaRPr lang="ru-RU" sz="115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1500" b="1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11500" b="1" i="1" dirty="0">
                <a:latin typeface="Arial" pitchFamily="34" charset="0"/>
                <a:cs typeface="Arial" pitchFamily="34" charset="0"/>
              </a:rPr>
              <a:t>, В, С, D. </a:t>
            </a:r>
            <a:r>
              <a:rPr lang="ru-RU" sz="11500" b="1" dirty="0" smtClean="0">
                <a:latin typeface="Arial" pitchFamily="34" charset="0"/>
                <a:cs typeface="Arial" pitchFamily="34" charset="0"/>
              </a:rPr>
              <a:t>Сколько имеется отрезков</a:t>
            </a:r>
          </a:p>
          <a:p>
            <a:pPr algn="just"/>
            <a:r>
              <a:rPr lang="ru-RU" sz="11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500" b="1" dirty="0">
                <a:latin typeface="Arial" pitchFamily="34" charset="0"/>
                <a:cs typeface="Arial" pitchFamily="34" charset="0"/>
              </a:rPr>
              <a:t>с концами в этих </a:t>
            </a:r>
            <a:r>
              <a:rPr lang="ru-RU" sz="11500" b="1" dirty="0" smtClean="0">
                <a:latin typeface="Arial" pitchFamily="34" charset="0"/>
                <a:cs typeface="Arial" pitchFamily="34" charset="0"/>
              </a:rPr>
              <a:t>точках? </a:t>
            </a:r>
          </a:p>
          <a:p>
            <a:pPr algn="just"/>
            <a:r>
              <a:rPr lang="ru-RU" sz="11500" b="1" dirty="0" smtClean="0">
                <a:latin typeface="Arial" pitchFamily="34" charset="0"/>
                <a:cs typeface="Arial" pitchFamily="34" charset="0"/>
              </a:rPr>
              <a:t>  Выпишите </a:t>
            </a:r>
            <a:r>
              <a:rPr lang="ru-RU" sz="11500" b="1" dirty="0">
                <a:latin typeface="Arial" pitchFamily="34" charset="0"/>
                <a:cs typeface="Arial" pitchFamily="34" charset="0"/>
              </a:rPr>
              <a:t>их?</a:t>
            </a:r>
            <a:r>
              <a:rPr lang="uz-Cyrl-UZ" sz="11500" b="1" dirty="0" smtClean="0">
                <a:latin typeface="Arial" pitchFamily="34" charset="0"/>
                <a:cs typeface="Arial" pitchFamily="34" charset="0"/>
              </a:rPr>
              <a:t>  </a:t>
            </a:r>
            <a:endParaRPr lang="uz-Latn-UZ" sz="11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911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52"/>
          <p:cNvGrpSpPr>
            <a:grpSpLocks/>
          </p:cNvGrpSpPr>
          <p:nvPr/>
        </p:nvGrpSpPr>
        <p:grpSpPr bwMode="auto">
          <a:xfrm>
            <a:off x="4548310" y="9026189"/>
            <a:ext cx="26612956" cy="2278383"/>
            <a:chOff x="912" y="1504"/>
            <a:chExt cx="4377" cy="552"/>
          </a:xfrm>
        </p:grpSpPr>
        <p:sp>
          <p:nvSpPr>
            <p:cNvPr id="8" name="Line 41"/>
            <p:cNvSpPr>
              <a:spLocks noChangeShapeType="1"/>
            </p:cNvSpPr>
            <p:nvPr/>
          </p:nvSpPr>
          <p:spPr bwMode="auto">
            <a:xfrm flipV="1">
              <a:off x="912" y="1504"/>
              <a:ext cx="4309" cy="552"/>
            </a:xfrm>
            <a:prstGeom prst="line">
              <a:avLst/>
            </a:prstGeom>
            <a:noFill/>
            <a:ln w="2286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 Box 42"/>
            <p:cNvSpPr txBox="1">
              <a:spLocks noChangeArrowheads="1"/>
            </p:cNvSpPr>
            <p:nvPr/>
          </p:nvSpPr>
          <p:spPr bwMode="auto">
            <a:xfrm>
              <a:off x="5085" y="1558"/>
              <a:ext cx="204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m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2062627" y="7639618"/>
            <a:ext cx="2032944" cy="2246161"/>
            <a:chOff x="1143000" y="1254958"/>
            <a:chExt cx="530790" cy="863908"/>
          </a:xfrm>
        </p:grpSpPr>
        <p:sp>
          <p:nvSpPr>
            <p:cNvPr id="21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 Box 36"/>
            <p:cNvSpPr txBox="1">
              <a:spLocks noChangeArrowheads="1"/>
            </p:cNvSpPr>
            <p:nvPr/>
          </p:nvSpPr>
          <p:spPr bwMode="auto">
            <a:xfrm>
              <a:off x="1143000" y="1254958"/>
              <a:ext cx="530790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WordArt 4"/>
          <p:cNvSpPr>
            <a:spLocks noChangeArrowheads="1" noChangeShapeType="1" noTextEdit="1"/>
          </p:cNvSpPr>
          <p:nvPr/>
        </p:nvSpPr>
        <p:spPr bwMode="auto">
          <a:xfrm>
            <a:off x="5591912" y="12736074"/>
            <a:ext cx="11583642" cy="1497808"/>
          </a:xfrm>
          <a:prstGeom prst="rect">
            <a:avLst/>
          </a:prstGeom>
        </p:spPr>
        <p:txBody>
          <a:bodyPr wrap="none" lIns="301427" tIns="150713" rIns="301427" bIns="150713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1900" b="1" i="1" kern="10" spc="165" dirty="0">
                <a:ln w="11430"/>
                <a:latin typeface="Arial" pitchFamily="34" charset="0"/>
                <a:cs typeface="Arial" pitchFamily="34" charset="0"/>
              </a:rPr>
              <a:t> </a:t>
            </a:r>
            <a:r>
              <a:rPr lang="ru-RU" sz="11900" b="1" i="1" kern="10" spc="165" dirty="0" smtClean="0">
                <a:ln w="11430"/>
                <a:latin typeface="Arial" pitchFamily="34" charset="0"/>
                <a:cs typeface="Arial" pitchFamily="34" charset="0"/>
              </a:rPr>
              <a:t>Отрезки: </a:t>
            </a:r>
            <a:r>
              <a:rPr lang="en-US" sz="11900" b="1" i="1" kern="10" spc="165" dirty="0" smtClean="0">
                <a:ln w="11430"/>
                <a:latin typeface="Arial" pitchFamily="34" charset="0"/>
                <a:cs typeface="Arial" pitchFamily="34" charset="0"/>
              </a:rPr>
              <a:t> </a:t>
            </a:r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AB, </a:t>
            </a:r>
            <a:endParaRPr lang="ru-RU" sz="11900" b="1" i="1" kern="10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695123" y="14608346"/>
            <a:ext cx="3301145" cy="2135640"/>
          </a:xfrm>
          <a:prstGeom prst="rect">
            <a:avLst/>
          </a:prstGeom>
        </p:spPr>
        <p:txBody>
          <a:bodyPr wrap="none" lIns="301427" tIns="150713" rIns="301427" bIns="150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BC,</a:t>
            </a:r>
            <a:endParaRPr lang="ru-RU" b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1383737" y="14795572"/>
            <a:ext cx="3745497" cy="2135640"/>
          </a:xfrm>
          <a:prstGeom prst="rect">
            <a:avLst/>
          </a:prstGeom>
        </p:spPr>
        <p:txBody>
          <a:bodyPr wrap="none" lIns="301427" tIns="150713" rIns="301427" bIns="150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1900" b="1" i="1" kern="10" spc="165" dirty="0">
                <a:ln w="11430"/>
                <a:latin typeface="Arial" pitchFamily="34" charset="0"/>
                <a:cs typeface="Arial" pitchFamily="34" charset="0"/>
              </a:rPr>
              <a:t>СD</a:t>
            </a:r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, </a:t>
            </a:r>
            <a:endParaRPr lang="ru-RU" b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7175554" y="14608346"/>
            <a:ext cx="3745497" cy="2135640"/>
          </a:xfrm>
          <a:prstGeom prst="rect">
            <a:avLst/>
          </a:prstGeom>
        </p:spPr>
        <p:txBody>
          <a:bodyPr wrap="none" lIns="301427" tIns="150713" rIns="301427" bIns="150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AC, </a:t>
            </a:r>
            <a:endParaRPr lang="ru-RU" b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2139968" y="14421120"/>
            <a:ext cx="3301145" cy="2135640"/>
          </a:xfrm>
          <a:prstGeom prst="rect">
            <a:avLst/>
          </a:prstGeom>
        </p:spPr>
        <p:txBody>
          <a:bodyPr wrap="none" lIns="301427" tIns="150713" rIns="301427" bIns="150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AD</a:t>
            </a:r>
            <a:r>
              <a:rPr lang="ru-RU" sz="11900" b="1" i="1" kern="10" spc="165" dirty="0">
                <a:ln w="11430"/>
                <a:latin typeface="Arial" pitchFamily="34" charset="0"/>
                <a:cs typeface="Arial" pitchFamily="34" charset="0"/>
              </a:rPr>
              <a:t>,</a:t>
            </a:r>
            <a:endParaRPr lang="ru-RU" b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7655988" y="14421120"/>
            <a:ext cx="2856793" cy="2135640"/>
          </a:xfrm>
          <a:prstGeom prst="rect">
            <a:avLst/>
          </a:prstGeom>
        </p:spPr>
        <p:txBody>
          <a:bodyPr wrap="none" lIns="301427" tIns="150713" rIns="301427" bIns="15071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1900" b="1" i="1" kern="10" spc="165" dirty="0">
                <a:ln w="11430"/>
                <a:latin typeface="Arial" pitchFamily="34" charset="0"/>
                <a:cs typeface="Arial" pitchFamily="34" charset="0"/>
              </a:rPr>
              <a:t>BD</a:t>
            </a:r>
            <a:endParaRPr lang="ru-RU" b="1" spc="165" dirty="0">
              <a:ln w="11430"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5375683" y="9247560"/>
            <a:ext cx="1273754" cy="2136883"/>
            <a:chOff x="1143000" y="1296988"/>
            <a:chExt cx="332570" cy="821878"/>
          </a:xfrm>
        </p:grpSpPr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 Box 36"/>
            <p:cNvSpPr txBox="1">
              <a:spLocks noChangeArrowheads="1"/>
            </p:cNvSpPr>
            <p:nvPr/>
          </p:nvSpPr>
          <p:spPr bwMode="auto">
            <a:xfrm>
              <a:off x="1143000" y="1296988"/>
              <a:ext cx="285106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14477110" y="8311430"/>
            <a:ext cx="2032944" cy="2246161"/>
            <a:chOff x="1143000" y="1254958"/>
            <a:chExt cx="530790" cy="863908"/>
          </a:xfrm>
        </p:grpSpPr>
        <p:sp>
          <p:nvSpPr>
            <p:cNvPr id="17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 Box 36"/>
            <p:cNvSpPr txBox="1">
              <a:spLocks noChangeArrowheads="1"/>
            </p:cNvSpPr>
            <p:nvPr/>
          </p:nvSpPr>
          <p:spPr bwMode="auto">
            <a:xfrm>
              <a:off x="1143000" y="1254958"/>
              <a:ext cx="530790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8961093" y="8873108"/>
            <a:ext cx="1273754" cy="2136883"/>
            <a:chOff x="1143000" y="1296988"/>
            <a:chExt cx="332570" cy="821878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 Box 36"/>
            <p:cNvSpPr txBox="1">
              <a:spLocks noChangeArrowheads="1"/>
            </p:cNvSpPr>
            <p:nvPr/>
          </p:nvSpPr>
          <p:spPr bwMode="auto">
            <a:xfrm>
              <a:off x="1143000" y="1296988"/>
              <a:ext cx="285106" cy="66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600" b="1" i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10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8" name="Прямоугольник 47"/>
          <p:cNvSpPr/>
          <p:nvPr/>
        </p:nvSpPr>
        <p:spPr>
          <a:xfrm rot="21126211">
            <a:off x="6377025" y="10488974"/>
            <a:ext cx="3533808" cy="732072"/>
          </a:xfrm>
          <a:prstGeom prst="rect">
            <a:avLst/>
          </a:prstGeom>
          <a:solidFill>
            <a:srgbClr val="FF6B6B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 rot="21126211">
            <a:off x="10034890" y="10095204"/>
            <a:ext cx="5331677" cy="760334"/>
          </a:xfrm>
          <a:prstGeom prst="rect">
            <a:avLst/>
          </a:prstGeom>
          <a:solidFill>
            <a:schemeClr val="accent6">
              <a:lumMod val="7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 rot="21112618">
            <a:off x="15338412" y="9537754"/>
            <a:ext cx="7705770" cy="696051"/>
          </a:xfrm>
          <a:prstGeom prst="rect">
            <a:avLst/>
          </a:prstGeom>
          <a:solidFill>
            <a:schemeClr val="accent4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 rot="21126211">
            <a:off x="6079479" y="10233061"/>
            <a:ext cx="9039977" cy="727191"/>
          </a:xfrm>
          <a:prstGeom prst="rect">
            <a:avLst/>
          </a:prstGeom>
          <a:solidFill>
            <a:schemeClr val="accent6">
              <a:lumMod val="5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 rot="21256995">
            <a:off x="6121550" y="9974926"/>
            <a:ext cx="16802841" cy="675748"/>
          </a:xfrm>
          <a:prstGeom prst="rect">
            <a:avLst/>
          </a:prstGeom>
          <a:solidFill>
            <a:schemeClr val="accent2">
              <a:lumMod val="7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 rot="21262965">
            <a:off x="9807322" y="9596898"/>
            <a:ext cx="13091921" cy="785741"/>
          </a:xfrm>
          <a:prstGeom prst="rect">
            <a:avLst/>
          </a:prstGeom>
          <a:solidFill>
            <a:srgbClr val="FFFF00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1427" tIns="150713" rIns="301427" bIns="150713"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7170924" y="96351"/>
            <a:ext cx="18678259" cy="2336283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3200" b="1" i="1" spc="165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ru-RU" sz="13200" b="1" i="1" spc="165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82567" y="3038335"/>
            <a:ext cx="3235680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latin typeface="Arial" pitchFamily="34" charset="0"/>
                <a:cs typeface="Arial" pitchFamily="34" charset="0"/>
              </a:rPr>
              <a:t>№ 8.  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На прямой отмечены точки 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А, В, С, D.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Сколько</a:t>
            </a:r>
          </a:p>
          <a:p>
            <a:r>
              <a:rPr lang="ru-RU" b="1" dirty="0">
                <a:latin typeface="Arial" pitchFamily="34" charset="0"/>
                <a:cs typeface="Arial" pitchFamily="34" charset="0"/>
              </a:rPr>
              <a:t>имеется отрезков с концами в этих точках?</a:t>
            </a:r>
          </a:p>
          <a:p>
            <a:r>
              <a:rPr lang="ru-RU" b="1" dirty="0">
                <a:latin typeface="Arial" pitchFamily="34" charset="0"/>
                <a:cs typeface="Arial" pitchFamily="34" charset="0"/>
              </a:rPr>
              <a:t>Выпишите их?</a:t>
            </a:r>
            <a:r>
              <a:rPr lang="uz-Cyrl-UZ" b="1" dirty="0" smtClean="0">
                <a:latin typeface="Arial" pitchFamily="34" charset="0"/>
                <a:cs typeface="Arial" pitchFamily="34" charset="0"/>
              </a:rPr>
              <a:t>  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63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  <p:bldP spid="28" grpId="0"/>
      <p:bldP spid="29" grpId="0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7170924" y="96351"/>
            <a:ext cx="18678259" cy="2336283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3200" b="1" i="1" spc="165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ru-RU" sz="13200" b="1" i="1" spc="165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76695" y="2391292"/>
            <a:ext cx="32845823" cy="12480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z-Cyrl-UZ" sz="11500" b="1" dirty="0" smtClean="0">
                <a:latin typeface="Arial" pitchFamily="34" charset="0"/>
                <a:cs typeface="Arial" pitchFamily="34" charset="0"/>
              </a:rPr>
              <a:t>   № 10. </a:t>
            </a:r>
            <a:r>
              <a:rPr lang="ru-RU" sz="11500" b="1" dirty="0"/>
              <a:t>У дехканина был земельный участок </a:t>
            </a:r>
            <a:r>
              <a:rPr lang="ru-RU" sz="11500" b="1" dirty="0" smtClean="0"/>
              <a:t>квадратной </a:t>
            </a:r>
            <a:r>
              <a:rPr lang="ru-RU" sz="11500" b="1" dirty="0"/>
              <a:t>формы. Он выделил для </a:t>
            </a:r>
            <a:r>
              <a:rPr lang="ru-RU" sz="11500" b="1" dirty="0" smtClean="0"/>
              <a:t>себя четвёртую </a:t>
            </a:r>
            <a:r>
              <a:rPr lang="ru-RU" sz="11500" b="1" dirty="0"/>
              <a:t>часть этого участка, как </a:t>
            </a:r>
            <a:r>
              <a:rPr lang="ru-RU" sz="11500" b="1" dirty="0" smtClean="0"/>
              <a:t>показано на </a:t>
            </a:r>
            <a:r>
              <a:rPr lang="ru-RU" sz="11500" b="1" dirty="0"/>
              <a:t>рисунке 9. Оставшуюся часть участка </a:t>
            </a:r>
            <a:r>
              <a:rPr lang="ru-RU" sz="11500" b="1" dirty="0" smtClean="0"/>
              <a:t>он поделил </a:t>
            </a:r>
            <a:r>
              <a:rPr lang="ru-RU" sz="11500" b="1" dirty="0"/>
              <a:t>на четыре равных участка </a:t>
            </a:r>
            <a:r>
              <a:rPr lang="ru-RU" sz="11500" b="1" dirty="0" smtClean="0"/>
              <a:t>одинаковой </a:t>
            </a:r>
            <a:r>
              <a:rPr lang="ru-RU" sz="11500" b="1" dirty="0"/>
              <a:t>формы для </a:t>
            </a:r>
            <a:r>
              <a:rPr lang="ru-RU" sz="11500" b="1" dirty="0" smtClean="0"/>
              <a:t>четырёх своих сыновей</a:t>
            </a:r>
            <a:r>
              <a:rPr lang="ru-RU" sz="11500" b="1" dirty="0"/>
              <a:t>. </a:t>
            </a:r>
            <a:r>
              <a:rPr lang="ru-RU" sz="11500" b="1" dirty="0" smtClean="0"/>
              <a:t> Как </a:t>
            </a:r>
            <a:r>
              <a:rPr lang="ru-RU" sz="11500" b="1" dirty="0"/>
              <a:t>дехканин смог это сделать</a:t>
            </a:r>
            <a:r>
              <a:rPr lang="ru-RU" sz="11500" b="1" dirty="0" smtClean="0"/>
              <a:t>?</a:t>
            </a:r>
            <a:endParaRPr lang="ru-RU" sz="11500" b="1" dirty="0"/>
          </a:p>
        </p:txBody>
      </p:sp>
    </p:spTree>
    <p:extLst>
      <p:ext uri="{BB962C8B-B14F-4D97-AF65-F5344CB8AC3E}">
        <p14:creationId xmlns:p14="http://schemas.microsoft.com/office/powerpoint/2010/main" val="324705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7170924" y="96351"/>
            <a:ext cx="18678259" cy="2336283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3200" b="1" i="1" spc="165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ru-RU" sz="13200" b="1" i="1" spc="165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113838" y="3688080"/>
            <a:ext cx="13487400" cy="12039600"/>
          </a:xfrm>
          <a:prstGeom prst="rect">
            <a:avLst/>
          </a:prstGeom>
          <a:ln w="2286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12329319" y="3688080"/>
            <a:ext cx="76200" cy="1203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19287492" y="3749040"/>
            <a:ext cx="57150" cy="1203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9128919" y="6858000"/>
            <a:ext cx="13487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9128919" y="12573000"/>
            <a:ext cx="1348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2" idx="0"/>
            <a:endCxn id="2" idx="2"/>
          </p:cNvCxnSpPr>
          <p:nvPr/>
        </p:nvCxnSpPr>
        <p:spPr>
          <a:xfrm>
            <a:off x="15857538" y="3688080"/>
            <a:ext cx="0" cy="1203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2" idx="1"/>
            <a:endCxn id="2" idx="3"/>
          </p:cNvCxnSpPr>
          <p:nvPr/>
        </p:nvCxnSpPr>
        <p:spPr>
          <a:xfrm>
            <a:off x="9113838" y="9707880"/>
            <a:ext cx="1348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2" idx="0"/>
          </p:cNvCxnSpPr>
          <p:nvPr/>
        </p:nvCxnSpPr>
        <p:spPr>
          <a:xfrm>
            <a:off x="15857538" y="3688080"/>
            <a:ext cx="0" cy="6065520"/>
          </a:xfrm>
          <a:prstGeom prst="line">
            <a:avLst/>
          </a:prstGeom>
          <a:ln w="228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endCxn id="2" idx="1"/>
          </p:cNvCxnSpPr>
          <p:nvPr/>
        </p:nvCxnSpPr>
        <p:spPr>
          <a:xfrm flipH="1">
            <a:off x="9113838" y="9707880"/>
            <a:ext cx="6743700" cy="0"/>
          </a:xfrm>
          <a:prstGeom prst="line">
            <a:avLst/>
          </a:prstGeom>
          <a:ln w="228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5800388" y="6858000"/>
            <a:ext cx="3487104" cy="76200"/>
          </a:xfrm>
          <a:prstGeom prst="line">
            <a:avLst/>
          </a:prstGeom>
          <a:ln w="2286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19287651" y="6896100"/>
            <a:ext cx="57150" cy="5676900"/>
          </a:xfrm>
          <a:prstGeom prst="line">
            <a:avLst/>
          </a:prstGeom>
          <a:ln w="2286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12357894" y="12473940"/>
            <a:ext cx="6958173" cy="0"/>
          </a:xfrm>
          <a:prstGeom prst="line">
            <a:avLst/>
          </a:prstGeom>
          <a:ln w="2286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2485688" y="9635490"/>
            <a:ext cx="0" cy="2838450"/>
          </a:xfrm>
          <a:prstGeom prst="line">
            <a:avLst/>
          </a:prstGeom>
          <a:ln w="2286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5876191" y="12473940"/>
            <a:ext cx="49133" cy="3154680"/>
          </a:xfrm>
          <a:prstGeom prst="line">
            <a:avLst/>
          </a:prstGeom>
          <a:ln w="2286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19359723" y="9608820"/>
            <a:ext cx="3256596" cy="26670"/>
          </a:xfrm>
          <a:prstGeom prst="line">
            <a:avLst/>
          </a:prstGeom>
          <a:ln w="2286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166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9721" y="391030"/>
            <a:ext cx="34440044" cy="235882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5350249"/>
            <a:r>
              <a:rPr lang="ru-RU" sz="11600" spc="8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11600" b="1" spc="8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Задание для закрепления</a:t>
            </a:r>
            <a:endParaRPr sz="1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30323" y="9986293"/>
            <a:ext cx="1523268" cy="2756224"/>
          </a:xfrm>
          <a:prstGeom prst="rect">
            <a:avLst/>
          </a:prstGeom>
          <a:noFill/>
        </p:spPr>
        <p:txBody>
          <a:bodyPr wrap="none" lIns="535034" tIns="267504" rIns="535034" bIns="267504" rtlCol="0">
            <a:spAutoFit/>
          </a:bodyPr>
          <a:lstStyle/>
          <a:p>
            <a:pPr marL="74313" marR="29725" defTabSz="5350249">
              <a:lnSpc>
                <a:spcPct val="150000"/>
              </a:lnSpc>
            </a:pPr>
            <a:r>
              <a:rPr lang="ru-RU" spc="-3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500519" y="3581400"/>
            <a:ext cx="17754600" cy="8494468"/>
          </a:xfrm>
          <a:prstGeom prst="rect">
            <a:avLst/>
          </a:prstGeom>
          <a:noFill/>
        </p:spPr>
        <p:txBody>
          <a:bodyPr wrap="square" lIns="91256" tIns="45638" rIns="91256" bIns="45638" rtlCol="0">
            <a:spAutoFit/>
          </a:bodyPr>
          <a:lstStyle/>
          <a:p>
            <a:pPr algn="ctr"/>
            <a:r>
              <a:rPr lang="ru-RU" sz="18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8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ru-RU" sz="18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5, 6, 7, 9.</a:t>
            </a:r>
            <a:endParaRPr lang="ru-RU" sz="18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8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8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(стр. </a:t>
            </a:r>
            <a:r>
              <a:rPr lang="ru-RU" sz="18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13)</a:t>
            </a:r>
            <a:endParaRPr lang="uz-Latn-UZ" sz="18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829" y="8585881"/>
            <a:ext cx="7356890" cy="8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>
          <a:xfrm>
            <a:off x="4274369" y="0"/>
            <a:ext cx="29184865" cy="2123658"/>
          </a:xfrm>
        </p:spPr>
        <p:txBody>
          <a:bodyPr/>
          <a:lstStyle/>
          <a:p>
            <a:pPr algn="ctr" eaLnBrk="1" hangingPunct="1"/>
            <a:r>
              <a:rPr lang="ru-RU" sz="13800" b="1" dirty="0" smtClean="0">
                <a:solidFill>
                  <a:srgbClr val="000099"/>
                </a:solidFill>
              </a:rPr>
              <a:t>Прямая и её части</a:t>
            </a:r>
          </a:p>
        </p:txBody>
      </p:sp>
      <p:graphicFrame>
        <p:nvGraphicFramePr>
          <p:cNvPr id="1204" name="Group 18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31537938"/>
              </p:ext>
            </p:extLst>
          </p:nvPr>
        </p:nvGraphicFramePr>
        <p:xfrm>
          <a:off x="975518" y="2379505"/>
          <a:ext cx="33604201" cy="14870421"/>
        </p:xfrm>
        <a:graphic>
          <a:graphicData uri="http://schemas.openxmlformats.org/drawingml/2006/table">
            <a:tbl>
              <a:tblPr/>
              <a:tblGrid>
                <a:gridCol w="9523772"/>
                <a:gridCol w="8992829"/>
                <a:gridCol w="15087600"/>
              </a:tblGrid>
              <a:tr h="14223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Точка А</a:t>
                      </a:r>
                    </a:p>
                  </a:txBody>
                  <a:tcPr marL="350218" marR="350218" marT="118877" marB="118877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8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8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</a:p>
                  </a:txBody>
                  <a:tcPr marL="350218" marR="350218" marT="118877" marB="1188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50218" marR="350218" marT="118877" marB="1188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51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Отрезок </a:t>
                      </a:r>
                      <a:r>
                        <a:rPr kumimoji="0" lang="en-US" sz="8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MN</a:t>
                      </a:r>
                      <a:r>
                        <a:rPr kumimoji="0" lang="en-US" sz="8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8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или </a:t>
                      </a:r>
                      <a:r>
                        <a:rPr kumimoji="0" lang="en-US" sz="8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NM</a:t>
                      </a: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где </a:t>
                      </a:r>
                      <a:r>
                        <a:rPr kumimoji="0" lang="en-US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 </a:t>
                      </a: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 </a:t>
                      </a:r>
                      <a:r>
                        <a:rPr kumimoji="0" lang="en-US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– концы отрезка</a:t>
                      </a:r>
                    </a:p>
                  </a:txBody>
                  <a:tcPr marL="350218" marR="350218" marT="118877" marB="118877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  </a:t>
                      </a:r>
                      <a:endParaRPr kumimoji="0" lang="ru-RU" sz="7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50218" marR="350218" marT="118877" marB="1188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Любые две точки можно соединить только одним отрезком.</a:t>
                      </a:r>
                    </a:p>
                  </a:txBody>
                  <a:tcPr marL="350218" marR="350218" marT="118877" marB="1188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51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Луч КР</a:t>
                      </a: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где К – начало луча, Р лежит на луче.</a:t>
                      </a:r>
                    </a:p>
                  </a:txBody>
                  <a:tcPr marL="350218" marR="350218" marT="118877" marB="118877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</a:t>
                      </a:r>
                      <a:endParaRPr kumimoji="0" lang="en-US" sz="7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 </a:t>
                      </a:r>
                      <a:endParaRPr kumimoji="0" lang="ru-RU" sz="7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</a:t>
                      </a:r>
                    </a:p>
                  </a:txBody>
                  <a:tcPr marL="350218" marR="350218" marT="118877" marB="1188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Луч имеет начало, но не имеет конца.</a:t>
                      </a:r>
                    </a:p>
                  </a:txBody>
                  <a:tcPr marL="350218" marR="350218" marT="118877" marB="1188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54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Прямая СМ</a:t>
                      </a: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где С и М лежат на прямой. </a:t>
                      </a:r>
                    </a:p>
                  </a:txBody>
                  <a:tcPr marL="350218" marR="350218" marT="118877" marB="118877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7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50218" marR="350218" marT="118877" marB="1188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Прямая не имеет ни начала, ни конца.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7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Через две точки можно провести только одну прямую.</a:t>
                      </a:r>
                    </a:p>
                  </a:txBody>
                  <a:tcPr marL="350218" marR="350218" marT="118877" marB="1188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11491119" y="13639800"/>
            <a:ext cx="6858000" cy="3048000"/>
          </a:xfrm>
          <a:prstGeom prst="line">
            <a:avLst/>
          </a:prstGeom>
          <a:noFill/>
          <a:ln w="228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354" tIns="150677" rIns="301354" bIns="150677"/>
          <a:lstStyle/>
          <a:p>
            <a:pPr defTabSz="301423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11062400" y="9448800"/>
            <a:ext cx="7956372" cy="1998664"/>
          </a:xfrm>
          <a:prstGeom prst="line">
            <a:avLst/>
          </a:prstGeom>
          <a:noFill/>
          <a:ln w="228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354" tIns="150677" rIns="301354" bIns="150677"/>
          <a:lstStyle/>
          <a:p>
            <a:pPr defTabSz="301423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11" name="Line 4"/>
          <p:cNvSpPr>
            <a:spLocks noChangeShapeType="1"/>
          </p:cNvSpPr>
          <p:nvPr/>
        </p:nvSpPr>
        <p:spPr bwMode="auto">
          <a:xfrm>
            <a:off x="11322933" y="5425440"/>
            <a:ext cx="7194372" cy="1084104"/>
          </a:xfrm>
          <a:prstGeom prst="line">
            <a:avLst/>
          </a:prstGeom>
          <a:noFill/>
          <a:ln w="228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354" tIns="150677" rIns="301354" bIns="150677"/>
          <a:lstStyle/>
          <a:p>
            <a:pPr defTabSz="3014231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371224" y="14378970"/>
            <a:ext cx="12378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М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279625" y="9448800"/>
            <a:ext cx="1005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087118" y="7879140"/>
            <a:ext cx="10743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K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872199" y="3985230"/>
            <a:ext cx="12378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М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062400" y="12070140"/>
            <a:ext cx="10743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980138" y="4640610"/>
            <a:ext cx="10743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4" name="Овал 3"/>
          <p:cNvSpPr/>
          <p:nvPr/>
        </p:nvSpPr>
        <p:spPr>
          <a:xfrm>
            <a:off x="11292612" y="5196840"/>
            <a:ext cx="457200" cy="457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1" name="Овал 20"/>
          <p:cNvSpPr/>
          <p:nvPr/>
        </p:nvSpPr>
        <p:spPr>
          <a:xfrm>
            <a:off x="13853319" y="2895600"/>
            <a:ext cx="457200" cy="457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2" name="Овал 21"/>
          <p:cNvSpPr/>
          <p:nvPr/>
        </p:nvSpPr>
        <p:spPr>
          <a:xfrm>
            <a:off x="11142366" y="9220200"/>
            <a:ext cx="457200" cy="457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3" name="Овал 22"/>
          <p:cNvSpPr/>
          <p:nvPr/>
        </p:nvSpPr>
        <p:spPr>
          <a:xfrm>
            <a:off x="18349119" y="6280944"/>
            <a:ext cx="457200" cy="457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336943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2217" y="990600"/>
            <a:ext cx="31519654" cy="2667000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16200" dirty="0">
                <a:solidFill>
                  <a:srgbClr val="C00000"/>
                </a:solidFill>
              </a:rPr>
              <a:t>Прямые обозначают  так  :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4104028" y="5200624"/>
            <a:ext cx="13133281" cy="1671649"/>
          </a:xfrm>
          <a:prstGeom prst="line">
            <a:avLst/>
          </a:prstGeom>
          <a:ln w="203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924858" y="6500796"/>
            <a:ext cx="1808961" cy="2074673"/>
          </a:xfrm>
          <a:prstGeom prst="rect">
            <a:avLst/>
          </a:prstGeom>
          <a:noFill/>
          <a:ln w="203200">
            <a:noFill/>
          </a:ln>
        </p:spPr>
        <p:txBody>
          <a:bodyPr wrap="none" lIns="302008" tIns="151004" rIns="302008" bIns="151004" rtlCol="0">
            <a:spAutoFit/>
          </a:bodyPr>
          <a:lstStyle/>
          <a:p>
            <a:r>
              <a:rPr lang="en-US" sz="11500" b="1" dirty="0">
                <a:solidFill>
                  <a:srgbClr val="C00000"/>
                </a:solidFill>
              </a:rPr>
              <a:t>m</a:t>
            </a:r>
            <a:endParaRPr lang="ru-RU" sz="115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848648" y="4535790"/>
            <a:ext cx="8910585" cy="2259338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</a:bodyPr>
          <a:lstStyle/>
          <a:p>
            <a:r>
              <a:rPr lang="ru-RU" sz="12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прямая  </a:t>
            </a:r>
            <a:r>
              <a:rPr lang="en-US" sz="12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ru-RU" sz="127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556808" y="9101139"/>
            <a:ext cx="13406891" cy="1114433"/>
          </a:xfrm>
          <a:prstGeom prst="line">
            <a:avLst/>
          </a:prstGeom>
          <a:ln w="203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322039" y="9844095"/>
            <a:ext cx="1483552" cy="2259338"/>
          </a:xfrm>
          <a:prstGeom prst="rect">
            <a:avLst/>
          </a:prstGeom>
          <a:noFill/>
          <a:ln w="203200">
            <a:noFill/>
          </a:ln>
        </p:spPr>
        <p:txBody>
          <a:bodyPr wrap="none" lIns="302008" tIns="151004" rIns="302008" bIns="151004" rtlCol="0">
            <a:spAutoFit/>
          </a:bodyPr>
          <a:lstStyle/>
          <a:p>
            <a:r>
              <a:rPr lang="ru-RU" sz="12700" b="1" dirty="0" err="1">
                <a:solidFill>
                  <a:srgbClr val="C00000"/>
                </a:solidFill>
              </a:rPr>
              <a:t>р</a:t>
            </a:r>
            <a:endParaRPr lang="ru-RU" sz="12700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300695" y="7652395"/>
            <a:ext cx="8458538" cy="2259338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</a:bodyPr>
          <a:lstStyle/>
          <a:p>
            <a:r>
              <a:rPr lang="ru-RU" sz="12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прямая  </a:t>
            </a:r>
            <a:r>
              <a:rPr lang="ru-RU" sz="12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ru-RU" sz="127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3556808" y="12630176"/>
            <a:ext cx="14227721" cy="928694"/>
          </a:xfrm>
          <a:prstGeom prst="line">
            <a:avLst/>
          </a:prstGeom>
          <a:ln w="203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556808" y="13373131"/>
            <a:ext cx="1355311" cy="1782285"/>
          </a:xfrm>
          <a:prstGeom prst="rect">
            <a:avLst/>
          </a:prstGeom>
          <a:noFill/>
          <a:ln w="203200">
            <a:noFill/>
          </a:ln>
        </p:spPr>
        <p:txBody>
          <a:bodyPr wrap="none" lIns="302008" tIns="151004" rIns="302008" bIns="151004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690089" y="13001654"/>
            <a:ext cx="1300809" cy="1782285"/>
          </a:xfrm>
          <a:prstGeom prst="rect">
            <a:avLst/>
          </a:prstGeom>
          <a:noFill/>
          <a:ln w="203200">
            <a:noFill/>
          </a:ln>
        </p:spPr>
        <p:txBody>
          <a:bodyPr wrap="none" lIns="302008" tIns="151004" rIns="302008" bIns="151004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В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300695" y="11776585"/>
            <a:ext cx="7661081" cy="1782285"/>
          </a:xfrm>
          <a:prstGeom prst="rect">
            <a:avLst/>
          </a:prstGeom>
          <a:noFill/>
        </p:spPr>
        <p:txBody>
          <a:bodyPr wrap="square" lIns="302008" tIns="151004" rIns="302008" bIns="151004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прямая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АВ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5472078" y="15787735"/>
            <a:ext cx="13406891" cy="371478"/>
          </a:xfrm>
          <a:prstGeom prst="line">
            <a:avLst/>
          </a:prstGeom>
          <a:ln w="203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472078" y="15973474"/>
            <a:ext cx="1262337" cy="1782285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237309" y="15973474"/>
            <a:ext cx="1385768" cy="1782285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473319" y="14896592"/>
            <a:ext cx="7566563" cy="1782285"/>
          </a:xfrm>
          <a:prstGeom prst="rect">
            <a:avLst/>
          </a:prstGeom>
          <a:noFill/>
        </p:spPr>
        <p:txBody>
          <a:bodyPr wrap="none" lIns="302008" tIns="151004" rIns="302008" bIns="151004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прямая 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CD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86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6" grpId="0"/>
      <p:bldP spid="17" grpId="0"/>
      <p:bldP spid="21" grpId="0"/>
      <p:bldP spid="22" grpId="0"/>
      <p:bldP spid="23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2"/>
          <p:cNvSpPr txBox="1">
            <a:spLocks noChangeArrowheads="1"/>
          </p:cNvSpPr>
          <p:nvPr/>
        </p:nvSpPr>
        <p:spPr bwMode="auto">
          <a:xfrm>
            <a:off x="3109120" y="838200"/>
            <a:ext cx="30099000" cy="384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11500" b="1">
                <a:latin typeface="Arial" charset="0"/>
              </a:rPr>
              <a:t>На сколько частей могут разбить плоскость 3 различные прямые?</a:t>
            </a:r>
          </a:p>
        </p:txBody>
      </p:sp>
      <p:sp>
        <p:nvSpPr>
          <p:cNvPr id="14339" name="Freeform 31" descr="Букет"/>
          <p:cNvSpPr>
            <a:spLocks/>
          </p:cNvSpPr>
          <p:nvPr/>
        </p:nvSpPr>
        <p:spPr bwMode="auto">
          <a:xfrm>
            <a:off x="2340871" y="4796156"/>
            <a:ext cx="28528206" cy="9881235"/>
          </a:xfrm>
          <a:custGeom>
            <a:avLst/>
            <a:gdLst>
              <a:gd name="T0" fmla="*/ 58738 w 4692"/>
              <a:gd name="T1" fmla="*/ 3771900 h 2394"/>
              <a:gd name="T2" fmla="*/ 652463 w 4692"/>
              <a:gd name="T3" fmla="*/ 2592388 h 2394"/>
              <a:gd name="T4" fmla="*/ 2030413 w 4692"/>
              <a:gd name="T5" fmla="*/ 34925 h 2394"/>
              <a:gd name="T6" fmla="*/ 7448550 w 4692"/>
              <a:gd name="T7" fmla="*/ 0 h 2394"/>
              <a:gd name="T8" fmla="*/ 5595938 w 4692"/>
              <a:gd name="T9" fmla="*/ 3771900 h 2394"/>
              <a:gd name="T10" fmla="*/ 58738 w 4692"/>
              <a:gd name="T11" fmla="*/ 3797300 h 2394"/>
              <a:gd name="T12" fmla="*/ 58738 w 4692"/>
              <a:gd name="T13" fmla="*/ 3771900 h 23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692" h="2394">
                <a:moveTo>
                  <a:pt x="37" y="2376"/>
                </a:moveTo>
                <a:cubicBezTo>
                  <a:pt x="0" y="2394"/>
                  <a:pt x="439" y="1633"/>
                  <a:pt x="411" y="1633"/>
                </a:cubicBezTo>
                <a:lnTo>
                  <a:pt x="1279" y="22"/>
                </a:lnTo>
                <a:lnTo>
                  <a:pt x="4692" y="0"/>
                </a:lnTo>
                <a:lnTo>
                  <a:pt x="3525" y="2376"/>
                </a:lnTo>
                <a:lnTo>
                  <a:pt x="37" y="2392"/>
                </a:lnTo>
                <a:lnTo>
                  <a:pt x="37" y="2376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2286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2008" tIns="151004" rIns="302008" bIns="151004"/>
          <a:lstStyle/>
          <a:p>
            <a:endParaRPr lang="uz-Latn-UZ"/>
          </a:p>
        </p:txBody>
      </p:sp>
      <p:grpSp>
        <p:nvGrpSpPr>
          <p:cNvPr id="221224" name="Group 40"/>
          <p:cNvGrpSpPr>
            <a:grpSpLocks/>
          </p:cNvGrpSpPr>
          <p:nvPr/>
        </p:nvGrpSpPr>
        <p:grpSpPr bwMode="auto">
          <a:xfrm>
            <a:off x="13376394" y="5171759"/>
            <a:ext cx="2498954" cy="9612948"/>
            <a:chOff x="2200" y="1253"/>
            <a:chExt cx="411" cy="2329"/>
          </a:xfrm>
        </p:grpSpPr>
        <p:sp>
          <p:nvSpPr>
            <p:cNvPr id="221220" name="Text Box 36"/>
            <p:cNvSpPr txBox="1">
              <a:spLocks noChangeArrowheads="1"/>
            </p:cNvSpPr>
            <p:nvPr/>
          </p:nvSpPr>
          <p:spPr bwMode="auto">
            <a:xfrm>
              <a:off x="2200" y="1253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221221" name="Text Box 37"/>
            <p:cNvSpPr txBox="1">
              <a:spLocks noChangeArrowheads="1"/>
            </p:cNvSpPr>
            <p:nvPr/>
          </p:nvSpPr>
          <p:spPr bwMode="auto">
            <a:xfrm>
              <a:off x="2245" y="1888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221222" name="Text Box 38"/>
            <p:cNvSpPr txBox="1">
              <a:spLocks noChangeArrowheads="1"/>
            </p:cNvSpPr>
            <p:nvPr/>
          </p:nvSpPr>
          <p:spPr bwMode="auto">
            <a:xfrm>
              <a:off x="2336" y="2478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221223" name="Text Box 39"/>
            <p:cNvSpPr txBox="1">
              <a:spLocks noChangeArrowheads="1"/>
            </p:cNvSpPr>
            <p:nvPr/>
          </p:nvSpPr>
          <p:spPr bwMode="auto">
            <a:xfrm>
              <a:off x="2426" y="3067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4</a:t>
              </a:r>
            </a:p>
          </p:txBody>
        </p:sp>
      </p:grpSp>
      <p:grpSp>
        <p:nvGrpSpPr>
          <p:cNvPr id="221231" name="Group 47"/>
          <p:cNvGrpSpPr>
            <a:grpSpLocks/>
          </p:cNvGrpSpPr>
          <p:nvPr/>
        </p:nvGrpSpPr>
        <p:grpSpPr bwMode="auto">
          <a:xfrm>
            <a:off x="3988598" y="4820920"/>
            <a:ext cx="24831456" cy="9773920"/>
            <a:chOff x="656" y="1168"/>
            <a:chExt cx="4084" cy="2368"/>
          </a:xfrm>
        </p:grpSpPr>
        <p:sp>
          <p:nvSpPr>
            <p:cNvPr id="14365" name="Line 48"/>
            <p:cNvSpPr>
              <a:spLocks noChangeShapeType="1"/>
            </p:cNvSpPr>
            <p:nvPr/>
          </p:nvSpPr>
          <p:spPr bwMode="auto">
            <a:xfrm flipV="1">
              <a:off x="1111" y="1752"/>
              <a:ext cx="3629" cy="454"/>
            </a:xfrm>
            <a:prstGeom prst="line">
              <a:avLst/>
            </a:prstGeom>
            <a:noFill/>
            <a:ln w="2286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66" name="Freeform 49"/>
            <p:cNvSpPr>
              <a:spLocks/>
            </p:cNvSpPr>
            <p:nvPr/>
          </p:nvSpPr>
          <p:spPr bwMode="auto">
            <a:xfrm>
              <a:off x="1776" y="1168"/>
              <a:ext cx="1456" cy="2368"/>
            </a:xfrm>
            <a:custGeom>
              <a:avLst/>
              <a:gdLst>
                <a:gd name="T0" fmla="*/ 0 w 1456"/>
                <a:gd name="T1" fmla="*/ 2368 h 2368"/>
                <a:gd name="T2" fmla="*/ 1456 w 1456"/>
                <a:gd name="T3" fmla="*/ 0 h 236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456" h="2368">
                  <a:moveTo>
                    <a:pt x="0" y="2368"/>
                  </a:moveTo>
                  <a:lnTo>
                    <a:pt x="1456" y="0"/>
                  </a:lnTo>
                </a:path>
              </a:pathLst>
            </a:custGeom>
            <a:noFill/>
            <a:ln w="228600" cap="flat" cmpd="sng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67" name="Freeform 50"/>
            <p:cNvSpPr>
              <a:spLocks/>
            </p:cNvSpPr>
            <p:nvPr/>
          </p:nvSpPr>
          <p:spPr bwMode="auto">
            <a:xfrm>
              <a:off x="656" y="2841"/>
              <a:ext cx="3585" cy="199"/>
            </a:xfrm>
            <a:custGeom>
              <a:avLst/>
              <a:gdLst>
                <a:gd name="T0" fmla="*/ 0 w 3585"/>
                <a:gd name="T1" fmla="*/ 199 h 199"/>
                <a:gd name="T2" fmla="*/ 3585 w 3585"/>
                <a:gd name="T3" fmla="*/ 0 h 19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585" h="199">
                  <a:moveTo>
                    <a:pt x="0" y="199"/>
                  </a:moveTo>
                  <a:lnTo>
                    <a:pt x="3585" y="0"/>
                  </a:lnTo>
                </a:path>
              </a:pathLst>
            </a:custGeom>
            <a:noFill/>
            <a:ln w="228600" cap="flat" cmpd="sng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21235" name="Group 51"/>
          <p:cNvGrpSpPr>
            <a:grpSpLocks/>
          </p:cNvGrpSpPr>
          <p:nvPr/>
        </p:nvGrpSpPr>
        <p:grpSpPr bwMode="auto">
          <a:xfrm>
            <a:off x="8408891" y="5171760"/>
            <a:ext cx="16021274" cy="9802813"/>
            <a:chOff x="1383" y="1253"/>
            <a:chExt cx="2635" cy="2375"/>
          </a:xfrm>
        </p:grpSpPr>
        <p:sp>
          <p:nvSpPr>
            <p:cNvPr id="221236" name="Text Box 52"/>
            <p:cNvSpPr txBox="1">
              <a:spLocks noChangeArrowheads="1"/>
            </p:cNvSpPr>
            <p:nvPr/>
          </p:nvSpPr>
          <p:spPr bwMode="auto">
            <a:xfrm>
              <a:off x="1927" y="1480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221237" name="Text Box 53"/>
            <p:cNvSpPr txBox="1">
              <a:spLocks noChangeArrowheads="1"/>
            </p:cNvSpPr>
            <p:nvPr/>
          </p:nvSpPr>
          <p:spPr bwMode="auto">
            <a:xfrm>
              <a:off x="1383" y="2387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221238" name="Text Box 54"/>
            <p:cNvSpPr txBox="1">
              <a:spLocks noChangeArrowheads="1"/>
            </p:cNvSpPr>
            <p:nvPr/>
          </p:nvSpPr>
          <p:spPr bwMode="auto">
            <a:xfrm>
              <a:off x="1383" y="3113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221239" name="Text Box 55"/>
            <p:cNvSpPr txBox="1">
              <a:spLocks noChangeArrowheads="1"/>
            </p:cNvSpPr>
            <p:nvPr/>
          </p:nvSpPr>
          <p:spPr bwMode="auto">
            <a:xfrm>
              <a:off x="3107" y="3067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221240" name="Text Box 56"/>
            <p:cNvSpPr txBox="1">
              <a:spLocks noChangeArrowheads="1"/>
            </p:cNvSpPr>
            <p:nvPr/>
          </p:nvSpPr>
          <p:spPr bwMode="auto">
            <a:xfrm>
              <a:off x="3379" y="2205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5</a:t>
              </a:r>
            </a:p>
          </p:txBody>
        </p:sp>
        <p:sp>
          <p:nvSpPr>
            <p:cNvPr id="221241" name="Text Box 57"/>
            <p:cNvSpPr txBox="1">
              <a:spLocks noChangeArrowheads="1"/>
            </p:cNvSpPr>
            <p:nvPr/>
          </p:nvSpPr>
          <p:spPr bwMode="auto">
            <a:xfrm>
              <a:off x="3833" y="1253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6</a:t>
              </a:r>
            </a:p>
          </p:txBody>
        </p:sp>
      </p:grpSp>
      <p:grpSp>
        <p:nvGrpSpPr>
          <p:cNvPr id="221242" name="Group 58"/>
          <p:cNvGrpSpPr>
            <a:grpSpLocks/>
          </p:cNvGrpSpPr>
          <p:nvPr/>
        </p:nvGrpSpPr>
        <p:grpSpPr bwMode="auto">
          <a:xfrm>
            <a:off x="6201786" y="4944745"/>
            <a:ext cx="23165487" cy="9773920"/>
            <a:chOff x="1020" y="1198"/>
            <a:chExt cx="3810" cy="2368"/>
          </a:xfrm>
        </p:grpSpPr>
        <p:sp>
          <p:nvSpPr>
            <p:cNvPr id="14356" name="Line 59"/>
            <p:cNvSpPr>
              <a:spLocks noChangeShapeType="1"/>
            </p:cNvSpPr>
            <p:nvPr/>
          </p:nvSpPr>
          <p:spPr bwMode="auto">
            <a:xfrm flipV="1">
              <a:off x="1020" y="1752"/>
              <a:ext cx="3810" cy="726"/>
            </a:xfrm>
            <a:prstGeom prst="line">
              <a:avLst/>
            </a:prstGeom>
            <a:noFill/>
            <a:ln w="2286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57" name="Freeform 60"/>
            <p:cNvSpPr>
              <a:spLocks/>
            </p:cNvSpPr>
            <p:nvPr/>
          </p:nvSpPr>
          <p:spPr bwMode="auto">
            <a:xfrm>
              <a:off x="2381" y="1198"/>
              <a:ext cx="1456" cy="2368"/>
            </a:xfrm>
            <a:custGeom>
              <a:avLst/>
              <a:gdLst>
                <a:gd name="T0" fmla="*/ 0 w 1456"/>
                <a:gd name="T1" fmla="*/ 2368 h 2368"/>
                <a:gd name="T2" fmla="*/ 1456 w 1456"/>
                <a:gd name="T3" fmla="*/ 0 h 236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456" h="2368">
                  <a:moveTo>
                    <a:pt x="0" y="2368"/>
                  </a:moveTo>
                  <a:lnTo>
                    <a:pt x="1456" y="0"/>
                  </a:lnTo>
                </a:path>
              </a:pathLst>
            </a:custGeom>
            <a:noFill/>
            <a:ln w="228600" cap="flat" cmpd="sng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58" name="Freeform 61"/>
            <p:cNvSpPr>
              <a:spLocks/>
            </p:cNvSpPr>
            <p:nvPr/>
          </p:nvSpPr>
          <p:spPr bwMode="auto">
            <a:xfrm>
              <a:off x="1448" y="1680"/>
              <a:ext cx="1840" cy="1856"/>
            </a:xfrm>
            <a:custGeom>
              <a:avLst/>
              <a:gdLst>
                <a:gd name="T0" fmla="*/ 0 w 1840"/>
                <a:gd name="T1" fmla="*/ 0 h 1856"/>
                <a:gd name="T2" fmla="*/ 1840 w 1840"/>
                <a:gd name="T3" fmla="*/ 1856 h 185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840" h="1856">
                  <a:moveTo>
                    <a:pt x="0" y="0"/>
                  </a:moveTo>
                  <a:lnTo>
                    <a:pt x="1840" y="1856"/>
                  </a:lnTo>
                </a:path>
              </a:pathLst>
            </a:custGeom>
            <a:noFill/>
            <a:ln w="228600" cap="flat" cmpd="sng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21246" name="Group 62"/>
          <p:cNvGrpSpPr>
            <a:grpSpLocks/>
          </p:cNvGrpSpPr>
          <p:nvPr/>
        </p:nvGrpSpPr>
        <p:grpSpPr bwMode="auto">
          <a:xfrm>
            <a:off x="7855595" y="5357495"/>
            <a:ext cx="18228382" cy="9617077"/>
            <a:chOff x="1292" y="1298"/>
            <a:chExt cx="2998" cy="2330"/>
          </a:xfrm>
        </p:grpSpPr>
        <p:sp>
          <p:nvSpPr>
            <p:cNvPr id="221247" name="Text Box 63"/>
            <p:cNvSpPr txBox="1">
              <a:spLocks noChangeArrowheads="1"/>
            </p:cNvSpPr>
            <p:nvPr/>
          </p:nvSpPr>
          <p:spPr bwMode="auto">
            <a:xfrm>
              <a:off x="4105" y="1298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7</a:t>
              </a:r>
            </a:p>
          </p:txBody>
        </p:sp>
        <p:sp>
          <p:nvSpPr>
            <p:cNvPr id="221248" name="Text Box 64"/>
            <p:cNvSpPr txBox="1">
              <a:spLocks noChangeArrowheads="1"/>
            </p:cNvSpPr>
            <p:nvPr/>
          </p:nvSpPr>
          <p:spPr bwMode="auto">
            <a:xfrm>
              <a:off x="2381" y="1344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221249" name="Text Box 65"/>
            <p:cNvSpPr txBox="1">
              <a:spLocks noChangeArrowheads="1"/>
            </p:cNvSpPr>
            <p:nvPr/>
          </p:nvSpPr>
          <p:spPr bwMode="auto">
            <a:xfrm>
              <a:off x="1292" y="1888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221250" name="Text Box 66"/>
            <p:cNvSpPr txBox="1">
              <a:spLocks noChangeArrowheads="1"/>
            </p:cNvSpPr>
            <p:nvPr/>
          </p:nvSpPr>
          <p:spPr bwMode="auto">
            <a:xfrm>
              <a:off x="2562" y="2251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221251" name="Text Box 67"/>
            <p:cNvSpPr txBox="1">
              <a:spLocks noChangeArrowheads="1"/>
            </p:cNvSpPr>
            <p:nvPr/>
          </p:nvSpPr>
          <p:spPr bwMode="auto">
            <a:xfrm>
              <a:off x="1383" y="2795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221252" name="Text Box 68"/>
            <p:cNvSpPr txBox="1">
              <a:spLocks noChangeArrowheads="1"/>
            </p:cNvSpPr>
            <p:nvPr/>
          </p:nvSpPr>
          <p:spPr bwMode="auto">
            <a:xfrm>
              <a:off x="2653" y="3113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5</a:t>
              </a:r>
            </a:p>
          </p:txBody>
        </p:sp>
        <p:sp>
          <p:nvSpPr>
            <p:cNvPr id="221253" name="Text Box 69"/>
            <p:cNvSpPr txBox="1">
              <a:spLocks noChangeArrowheads="1"/>
            </p:cNvSpPr>
            <p:nvPr/>
          </p:nvSpPr>
          <p:spPr bwMode="auto">
            <a:xfrm>
              <a:off x="3606" y="2387"/>
              <a:ext cx="185" cy="515"/>
            </a:xfrm>
            <a:prstGeom prst="rect">
              <a:avLst/>
            </a:prstGeom>
            <a:noFill/>
            <a:ln w="2286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6</a:t>
              </a:r>
            </a:p>
          </p:txBody>
        </p:sp>
      </p:grpSp>
      <p:grpSp>
        <p:nvGrpSpPr>
          <p:cNvPr id="221256" name="Group 72"/>
          <p:cNvGrpSpPr>
            <a:grpSpLocks/>
          </p:cNvGrpSpPr>
          <p:nvPr/>
        </p:nvGrpSpPr>
        <p:grpSpPr bwMode="auto">
          <a:xfrm>
            <a:off x="3721072" y="5547361"/>
            <a:ext cx="26479187" cy="8052754"/>
            <a:chOff x="612" y="1344"/>
            <a:chExt cx="4355" cy="1951"/>
          </a:xfrm>
        </p:grpSpPr>
        <p:sp>
          <p:nvSpPr>
            <p:cNvPr id="14346" name="Line 33"/>
            <p:cNvSpPr>
              <a:spLocks noChangeShapeType="1"/>
            </p:cNvSpPr>
            <p:nvPr/>
          </p:nvSpPr>
          <p:spPr bwMode="auto">
            <a:xfrm flipV="1">
              <a:off x="1202" y="1344"/>
              <a:ext cx="3765" cy="636"/>
            </a:xfrm>
            <a:prstGeom prst="line">
              <a:avLst/>
            </a:prstGeom>
            <a:noFill/>
            <a:ln w="228600">
              <a:solidFill>
                <a:srgbClr val="2A2E5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47" name="Line 70"/>
            <p:cNvSpPr>
              <a:spLocks noChangeShapeType="1"/>
            </p:cNvSpPr>
            <p:nvPr/>
          </p:nvSpPr>
          <p:spPr bwMode="auto">
            <a:xfrm flipV="1">
              <a:off x="884" y="1933"/>
              <a:ext cx="3765" cy="636"/>
            </a:xfrm>
            <a:prstGeom prst="line">
              <a:avLst/>
            </a:prstGeom>
            <a:noFill/>
            <a:ln w="228600">
              <a:solidFill>
                <a:srgbClr val="2A2E5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4348" name="Line 71"/>
            <p:cNvSpPr>
              <a:spLocks noChangeShapeType="1"/>
            </p:cNvSpPr>
            <p:nvPr/>
          </p:nvSpPr>
          <p:spPr bwMode="auto">
            <a:xfrm flipV="1">
              <a:off x="612" y="2659"/>
              <a:ext cx="3765" cy="636"/>
            </a:xfrm>
            <a:prstGeom prst="line">
              <a:avLst/>
            </a:prstGeom>
            <a:noFill/>
            <a:ln w="228600">
              <a:solidFill>
                <a:srgbClr val="2A2E5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</p:spTree>
    <p:extLst>
      <p:ext uri="{BB962C8B-B14F-4D97-AF65-F5344CB8AC3E}">
        <p14:creationId xmlns:p14="http://schemas.microsoft.com/office/powerpoint/2010/main" val="180078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2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21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21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1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221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687068" y="788358"/>
            <a:ext cx="33374107" cy="3013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935" tIns="150968" rIns="301935" bIns="15096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ru-RU" sz="8800" b="1" dirty="0">
                <a:latin typeface="Arial" charset="0"/>
              </a:rPr>
              <a:t>На какое наибольшее число частей могут разбить плоскость 4 различные прямые?</a:t>
            </a:r>
          </a:p>
        </p:txBody>
      </p:sp>
      <p:sp>
        <p:nvSpPr>
          <p:cNvPr id="15363" name="Freeform 3" descr="Букет"/>
          <p:cNvSpPr>
            <a:spLocks/>
          </p:cNvSpPr>
          <p:nvPr/>
        </p:nvSpPr>
        <p:spPr bwMode="auto">
          <a:xfrm>
            <a:off x="2340871" y="4796159"/>
            <a:ext cx="28528206" cy="9881235"/>
          </a:xfrm>
          <a:custGeom>
            <a:avLst/>
            <a:gdLst>
              <a:gd name="T0" fmla="*/ 58738 w 4692"/>
              <a:gd name="T1" fmla="*/ 3771900 h 2394"/>
              <a:gd name="T2" fmla="*/ 652463 w 4692"/>
              <a:gd name="T3" fmla="*/ 2592388 h 2394"/>
              <a:gd name="T4" fmla="*/ 2030413 w 4692"/>
              <a:gd name="T5" fmla="*/ 34925 h 2394"/>
              <a:gd name="T6" fmla="*/ 7448550 w 4692"/>
              <a:gd name="T7" fmla="*/ 0 h 2394"/>
              <a:gd name="T8" fmla="*/ 5595938 w 4692"/>
              <a:gd name="T9" fmla="*/ 3771900 h 2394"/>
              <a:gd name="T10" fmla="*/ 58738 w 4692"/>
              <a:gd name="T11" fmla="*/ 3797300 h 2394"/>
              <a:gd name="T12" fmla="*/ 58738 w 4692"/>
              <a:gd name="T13" fmla="*/ 3771900 h 23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692" h="2394">
                <a:moveTo>
                  <a:pt x="37" y="2376"/>
                </a:moveTo>
                <a:cubicBezTo>
                  <a:pt x="0" y="2394"/>
                  <a:pt x="439" y="1633"/>
                  <a:pt x="411" y="1633"/>
                </a:cubicBezTo>
                <a:lnTo>
                  <a:pt x="1279" y="22"/>
                </a:lnTo>
                <a:lnTo>
                  <a:pt x="4692" y="0"/>
                </a:lnTo>
                <a:lnTo>
                  <a:pt x="3525" y="2376"/>
                </a:lnTo>
                <a:lnTo>
                  <a:pt x="37" y="2392"/>
                </a:lnTo>
                <a:lnTo>
                  <a:pt x="37" y="2376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2286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/>
          <a:lstStyle/>
          <a:p>
            <a:endParaRPr lang="uz-Latn-UZ"/>
          </a:p>
        </p:txBody>
      </p:sp>
      <p:sp>
        <p:nvSpPr>
          <p:cNvPr id="227333" name="Text Box 5"/>
          <p:cNvSpPr txBox="1">
            <a:spLocks noChangeArrowheads="1"/>
          </p:cNvSpPr>
          <p:nvPr/>
        </p:nvSpPr>
        <p:spPr bwMode="auto">
          <a:xfrm>
            <a:off x="23305336" y="4796158"/>
            <a:ext cx="1550730" cy="233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>
              <a:defRPr/>
            </a:pPr>
            <a:r>
              <a:rPr lang="ru-RU" sz="1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</a:t>
            </a:r>
          </a:p>
        </p:txBody>
      </p:sp>
      <p:sp>
        <p:nvSpPr>
          <p:cNvPr id="227334" name="Text Box 6"/>
          <p:cNvSpPr txBox="1">
            <a:spLocks noChangeArrowheads="1"/>
          </p:cNvSpPr>
          <p:nvPr/>
        </p:nvSpPr>
        <p:spPr bwMode="auto">
          <a:xfrm>
            <a:off x="17510923" y="5547363"/>
            <a:ext cx="1550730" cy="233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>
              <a:defRPr/>
            </a:pPr>
            <a:r>
              <a:rPr lang="ru-RU" sz="1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</a:p>
        </p:txBody>
      </p:sp>
      <p:sp>
        <p:nvSpPr>
          <p:cNvPr id="227335" name="Text Box 7"/>
          <p:cNvSpPr txBox="1">
            <a:spLocks noChangeArrowheads="1"/>
          </p:cNvSpPr>
          <p:nvPr/>
        </p:nvSpPr>
        <p:spPr bwMode="auto">
          <a:xfrm>
            <a:off x="10342392" y="7231383"/>
            <a:ext cx="1550730" cy="233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>
              <a:defRPr/>
            </a:pPr>
            <a:r>
              <a:rPr lang="ru-RU" sz="1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</a:p>
        </p:txBody>
      </p:sp>
      <p:sp>
        <p:nvSpPr>
          <p:cNvPr id="227336" name="Text Box 8"/>
          <p:cNvSpPr txBox="1">
            <a:spLocks noChangeArrowheads="1"/>
          </p:cNvSpPr>
          <p:nvPr/>
        </p:nvSpPr>
        <p:spPr bwMode="auto">
          <a:xfrm>
            <a:off x="5374883" y="9662482"/>
            <a:ext cx="1550730" cy="233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>
              <a:defRPr/>
            </a:pPr>
            <a:r>
              <a:rPr lang="ru-RU" sz="1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</a:p>
        </p:txBody>
      </p:sp>
      <p:sp>
        <p:nvSpPr>
          <p:cNvPr id="227338" name="Freeform 10"/>
          <p:cNvSpPr>
            <a:spLocks/>
          </p:cNvSpPr>
          <p:nvPr/>
        </p:nvSpPr>
        <p:spPr bwMode="auto">
          <a:xfrm>
            <a:off x="4669578" y="4886960"/>
            <a:ext cx="24515287" cy="6934200"/>
          </a:xfrm>
          <a:custGeom>
            <a:avLst/>
            <a:gdLst>
              <a:gd name="T0" fmla="*/ 0 w 4032"/>
              <a:gd name="T1" fmla="*/ 2667000 h 1680"/>
              <a:gd name="T2" fmla="*/ 6400800 w 4032"/>
              <a:gd name="T3" fmla="*/ 0 h 16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032" h="1680">
                <a:moveTo>
                  <a:pt x="0" y="1680"/>
                </a:moveTo>
                <a:lnTo>
                  <a:pt x="4032" y="0"/>
                </a:lnTo>
              </a:path>
            </a:pathLst>
          </a:custGeom>
          <a:noFill/>
          <a:ln w="22860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/>
          <a:lstStyle/>
          <a:p>
            <a:endParaRPr lang="uz-Latn-UZ"/>
          </a:p>
        </p:txBody>
      </p:sp>
      <p:sp>
        <p:nvSpPr>
          <p:cNvPr id="227339" name="Freeform 11"/>
          <p:cNvSpPr>
            <a:spLocks/>
          </p:cNvSpPr>
          <p:nvPr/>
        </p:nvSpPr>
        <p:spPr bwMode="auto">
          <a:xfrm>
            <a:off x="12744063" y="4796159"/>
            <a:ext cx="10859202" cy="9930765"/>
          </a:xfrm>
          <a:custGeom>
            <a:avLst/>
            <a:gdLst>
              <a:gd name="T0" fmla="*/ 0 w 1786"/>
              <a:gd name="T1" fmla="*/ 3819525 h 2406"/>
              <a:gd name="T2" fmla="*/ 2835275 w 1786"/>
              <a:gd name="T3" fmla="*/ 0 h 240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86" h="2406">
                <a:moveTo>
                  <a:pt x="0" y="2406"/>
                </a:moveTo>
                <a:lnTo>
                  <a:pt x="1786" y="0"/>
                </a:lnTo>
              </a:path>
            </a:pathLst>
          </a:custGeom>
          <a:noFill/>
          <a:ln w="22860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/>
          <a:lstStyle/>
          <a:p>
            <a:endParaRPr lang="uz-Latn-UZ"/>
          </a:p>
        </p:txBody>
      </p:sp>
      <p:sp>
        <p:nvSpPr>
          <p:cNvPr id="227340" name="Freeform 12"/>
          <p:cNvSpPr>
            <a:spLocks/>
          </p:cNvSpPr>
          <p:nvPr/>
        </p:nvSpPr>
        <p:spPr bwMode="auto">
          <a:xfrm>
            <a:off x="6226104" y="9773920"/>
            <a:ext cx="18483748" cy="3764280"/>
          </a:xfrm>
          <a:custGeom>
            <a:avLst/>
            <a:gdLst>
              <a:gd name="T0" fmla="*/ 0 w 3040"/>
              <a:gd name="T1" fmla="*/ 0 h 912"/>
              <a:gd name="T2" fmla="*/ 4826000 w 3040"/>
              <a:gd name="T3" fmla="*/ 1447800 h 91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040" h="912">
                <a:moveTo>
                  <a:pt x="0" y="0"/>
                </a:moveTo>
                <a:lnTo>
                  <a:pt x="3040" y="912"/>
                </a:lnTo>
              </a:path>
            </a:pathLst>
          </a:custGeom>
          <a:noFill/>
          <a:ln w="22860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/>
          <a:lstStyle/>
          <a:p>
            <a:endParaRPr lang="uz-Latn-UZ"/>
          </a:p>
        </p:txBody>
      </p:sp>
      <p:sp>
        <p:nvSpPr>
          <p:cNvPr id="227364" name="Freeform 36"/>
          <p:cNvSpPr>
            <a:spLocks/>
          </p:cNvSpPr>
          <p:nvPr/>
        </p:nvSpPr>
        <p:spPr bwMode="auto">
          <a:xfrm>
            <a:off x="13133189" y="4820920"/>
            <a:ext cx="8366328" cy="9773920"/>
          </a:xfrm>
          <a:custGeom>
            <a:avLst/>
            <a:gdLst>
              <a:gd name="T0" fmla="*/ 0 w 1376"/>
              <a:gd name="T1" fmla="*/ 0 h 2368"/>
              <a:gd name="T2" fmla="*/ 2184400 w 1376"/>
              <a:gd name="T3" fmla="*/ 3759200 h 23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376" h="2368">
                <a:moveTo>
                  <a:pt x="0" y="0"/>
                </a:moveTo>
                <a:lnTo>
                  <a:pt x="1376" y="2368"/>
                </a:lnTo>
              </a:path>
            </a:pathLst>
          </a:custGeom>
          <a:noFill/>
          <a:ln w="22860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/>
          <a:lstStyle/>
          <a:p>
            <a:endParaRPr lang="uz-Latn-UZ"/>
          </a:p>
        </p:txBody>
      </p:sp>
      <p:sp>
        <p:nvSpPr>
          <p:cNvPr id="227365" name="Text Box 37"/>
          <p:cNvSpPr txBox="1">
            <a:spLocks noChangeArrowheads="1"/>
          </p:cNvSpPr>
          <p:nvPr/>
        </p:nvSpPr>
        <p:spPr bwMode="auto">
          <a:xfrm>
            <a:off x="22198744" y="8915403"/>
            <a:ext cx="1550730" cy="233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>
              <a:defRPr/>
            </a:pPr>
            <a:r>
              <a:rPr lang="ru-RU" sz="1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</a:p>
        </p:txBody>
      </p:sp>
      <p:sp>
        <p:nvSpPr>
          <p:cNvPr id="227366" name="Text Box 38"/>
          <p:cNvSpPr txBox="1">
            <a:spLocks noChangeArrowheads="1"/>
          </p:cNvSpPr>
          <p:nvPr/>
        </p:nvSpPr>
        <p:spPr bwMode="auto">
          <a:xfrm>
            <a:off x="16823864" y="7978462"/>
            <a:ext cx="1550730" cy="233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>
              <a:defRPr/>
            </a:pPr>
            <a:r>
              <a:rPr lang="ru-RU" sz="1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</a:p>
        </p:txBody>
      </p:sp>
      <p:sp>
        <p:nvSpPr>
          <p:cNvPr id="227367" name="Text Box 39"/>
          <p:cNvSpPr txBox="1">
            <a:spLocks noChangeArrowheads="1"/>
          </p:cNvSpPr>
          <p:nvPr/>
        </p:nvSpPr>
        <p:spPr bwMode="auto">
          <a:xfrm>
            <a:off x="13923616" y="9476743"/>
            <a:ext cx="1550730" cy="233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>
              <a:defRPr/>
            </a:pPr>
            <a:r>
              <a:rPr lang="ru-RU" sz="1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7</a:t>
            </a:r>
          </a:p>
        </p:txBody>
      </p:sp>
      <p:sp>
        <p:nvSpPr>
          <p:cNvPr id="227368" name="Text Box 40"/>
          <p:cNvSpPr txBox="1">
            <a:spLocks noChangeArrowheads="1"/>
          </p:cNvSpPr>
          <p:nvPr/>
        </p:nvSpPr>
        <p:spPr bwMode="auto">
          <a:xfrm>
            <a:off x="8408895" y="11536367"/>
            <a:ext cx="1550730" cy="233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>
              <a:defRPr/>
            </a:pPr>
            <a:r>
              <a:rPr lang="ru-RU" sz="1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8</a:t>
            </a:r>
          </a:p>
        </p:txBody>
      </p:sp>
      <p:sp>
        <p:nvSpPr>
          <p:cNvPr id="227369" name="Text Box 41"/>
          <p:cNvSpPr txBox="1">
            <a:spLocks noChangeArrowheads="1"/>
          </p:cNvSpPr>
          <p:nvPr/>
        </p:nvSpPr>
        <p:spPr bwMode="auto">
          <a:xfrm>
            <a:off x="20818539" y="12848912"/>
            <a:ext cx="2491693" cy="233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>
              <a:defRPr/>
            </a:pPr>
            <a:r>
              <a:rPr lang="ru-RU" sz="1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10</a:t>
            </a:r>
          </a:p>
        </p:txBody>
      </p:sp>
      <p:sp>
        <p:nvSpPr>
          <p:cNvPr id="227370" name="Text Box 42"/>
          <p:cNvSpPr txBox="1">
            <a:spLocks noChangeArrowheads="1"/>
          </p:cNvSpPr>
          <p:nvPr/>
        </p:nvSpPr>
        <p:spPr bwMode="auto">
          <a:xfrm>
            <a:off x="15577422" y="12848912"/>
            <a:ext cx="2398270" cy="233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>
              <a:defRPr/>
            </a:pPr>
            <a:r>
              <a:rPr lang="ru-RU" sz="1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11</a:t>
            </a:r>
          </a:p>
        </p:txBody>
      </p:sp>
      <p:sp>
        <p:nvSpPr>
          <p:cNvPr id="227371" name="Text Box 43"/>
          <p:cNvSpPr txBox="1">
            <a:spLocks noChangeArrowheads="1"/>
          </p:cNvSpPr>
          <p:nvPr/>
        </p:nvSpPr>
        <p:spPr bwMode="auto">
          <a:xfrm>
            <a:off x="16684018" y="10413687"/>
            <a:ext cx="1550730" cy="233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>
              <a:defRPr/>
            </a:pPr>
            <a:r>
              <a:rPr lang="ru-RU" sz="1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422206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27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27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22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227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7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7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7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7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7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7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7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7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7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7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7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7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7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7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7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7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7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2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7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27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7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7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27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2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7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7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3" grpId="0"/>
      <p:bldP spid="227334" grpId="0"/>
      <p:bldP spid="227335" grpId="0"/>
      <p:bldP spid="227336" grpId="0"/>
      <p:bldP spid="227338" grpId="0" animBg="1"/>
      <p:bldP spid="227339" grpId="0" animBg="1"/>
      <p:bldP spid="227340" grpId="0" animBg="1"/>
      <p:bldP spid="227364" grpId="0" animBg="1"/>
      <p:bldP spid="227365" grpId="0"/>
      <p:bldP spid="227366" grpId="0"/>
      <p:bldP spid="227367" grpId="0"/>
      <p:bldP spid="227368" grpId="0"/>
      <p:bldP spid="227369" grpId="0"/>
      <p:bldP spid="227370" grpId="0"/>
      <p:bldP spid="2273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83" name="Text Box 11"/>
          <p:cNvSpPr txBox="1">
            <a:spLocks noChangeArrowheads="1"/>
          </p:cNvSpPr>
          <p:nvPr/>
        </p:nvSpPr>
        <p:spPr bwMode="auto">
          <a:xfrm>
            <a:off x="22006719" y="7970218"/>
            <a:ext cx="12115800" cy="9276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0600" b="1" i="1" dirty="0" smtClean="0">
                <a:latin typeface="Calibri" pitchFamily="34" charset="0"/>
                <a:cs typeface="Arial" charset="0"/>
              </a:rPr>
              <a:t>Т </a:t>
            </a:r>
            <a:r>
              <a:rPr lang="ru-RU" sz="10600" b="1" i="1" dirty="0">
                <a:latin typeface="Calibri" pitchFamily="34" charset="0"/>
                <a:cs typeface="Arial" charset="0"/>
                <a:sym typeface="Symbol" pitchFamily="18" charset="2"/>
              </a:rPr>
              <a:t> </a:t>
            </a:r>
            <a:r>
              <a:rPr lang="ru-RU" sz="10600" b="1" i="1" dirty="0" smtClean="0">
                <a:solidFill>
                  <a:srgbClr val="C00000"/>
                </a:solidFill>
                <a:latin typeface="Calibri" pitchFamily="34" charset="0"/>
                <a:cs typeface="Arial" charset="0"/>
                <a:sym typeface="Symbol" pitchFamily="18" charset="2"/>
              </a:rPr>
              <a:t>а</a:t>
            </a:r>
            <a:r>
              <a:rPr lang="ru-RU" sz="10600" b="1" i="1" dirty="0" smtClean="0">
                <a:latin typeface="Calibri" pitchFamily="34" charset="0"/>
                <a:cs typeface="Arial" charset="0"/>
                <a:sym typeface="Symbol" pitchFamily="18" charset="2"/>
              </a:rPr>
              <a:t>       </a:t>
            </a:r>
            <a:r>
              <a:rPr lang="ru-RU" sz="10600" b="1" i="1" dirty="0" smtClean="0">
                <a:latin typeface="Calibri" pitchFamily="34" charset="0"/>
              </a:rPr>
              <a:t>Т </a:t>
            </a:r>
            <a:r>
              <a:rPr lang="ru-RU" sz="10600" b="1" i="1" dirty="0">
                <a:latin typeface="Calibri" pitchFamily="34" charset="0"/>
                <a:sym typeface="Symbol" pitchFamily="18" charset="2"/>
              </a:rPr>
              <a:t> </a:t>
            </a:r>
            <a:r>
              <a:rPr lang="uz-Latn-UZ" sz="10600" b="1" i="1" dirty="0" smtClean="0">
                <a:solidFill>
                  <a:srgbClr val="C00000"/>
                </a:solidFill>
                <a:latin typeface="Calibri" pitchFamily="34" charset="0"/>
                <a:sym typeface="Symbol" pitchFamily="18" charset="2"/>
              </a:rPr>
              <a:t>b</a:t>
            </a:r>
            <a:endParaRPr lang="ru-RU" sz="10600" b="1" i="1" dirty="0">
              <a:solidFill>
                <a:srgbClr val="C00000"/>
              </a:solidFill>
              <a:latin typeface="Calibri" pitchFamily="34" charset="0"/>
              <a:sym typeface="Symbol" pitchFamily="18" charset="2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ru-RU" sz="10600" b="1" i="1" dirty="0">
                <a:latin typeface="Calibri" pitchFamily="34" charset="0"/>
                <a:cs typeface="Arial" charset="0"/>
                <a:sym typeface="Symbol" pitchFamily="18" charset="2"/>
              </a:rPr>
              <a:t>О  </a:t>
            </a:r>
            <a:r>
              <a:rPr lang="ru-RU" sz="10600" b="1" i="1" dirty="0" smtClean="0">
                <a:solidFill>
                  <a:srgbClr val="C00000"/>
                </a:solidFill>
                <a:latin typeface="Calibri" pitchFamily="34" charset="0"/>
                <a:cs typeface="Arial" charset="0"/>
                <a:sym typeface="Symbol" pitchFamily="18" charset="2"/>
              </a:rPr>
              <a:t>а</a:t>
            </a:r>
            <a:r>
              <a:rPr lang="ru-RU" sz="10600" b="1" i="1" dirty="0" smtClean="0">
                <a:latin typeface="Calibri" pitchFamily="34" charset="0"/>
                <a:cs typeface="Arial" charset="0"/>
                <a:sym typeface="Symbol" pitchFamily="18" charset="2"/>
              </a:rPr>
              <a:t>      </a:t>
            </a:r>
            <a:r>
              <a:rPr lang="ru-RU" sz="10600" b="1" i="1" dirty="0" smtClean="0">
                <a:latin typeface="Calibri" pitchFamily="34" charset="0"/>
                <a:sym typeface="Symbol" pitchFamily="18" charset="2"/>
              </a:rPr>
              <a:t>Е </a:t>
            </a:r>
            <a:r>
              <a:rPr lang="ru-RU" sz="10600" b="1" i="1" dirty="0">
                <a:latin typeface="Calibri" pitchFamily="34" charset="0"/>
                <a:sym typeface="Symbol" pitchFamily="18" charset="2"/>
              </a:rPr>
              <a:t> </a:t>
            </a:r>
            <a:r>
              <a:rPr lang="ru-RU" sz="10600" b="1" i="1" dirty="0">
                <a:solidFill>
                  <a:srgbClr val="C00000"/>
                </a:solidFill>
                <a:latin typeface="Calibri" pitchFamily="34" charset="0"/>
                <a:sym typeface="Symbol" pitchFamily="18" charset="2"/>
              </a:rPr>
              <a:t>а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10600" b="1" i="1" dirty="0">
                <a:latin typeface="Calibri" pitchFamily="34" charset="0"/>
                <a:sym typeface="Symbol" pitchFamily="18" charset="2"/>
              </a:rPr>
              <a:t>Х  </a:t>
            </a:r>
            <a:r>
              <a:rPr lang="ru-RU" sz="10600" b="1" i="1" dirty="0" smtClean="0">
                <a:solidFill>
                  <a:srgbClr val="C00000"/>
                </a:solidFill>
                <a:latin typeface="Calibri" pitchFamily="34" charset="0"/>
                <a:sym typeface="Symbol" pitchFamily="18" charset="2"/>
              </a:rPr>
              <a:t>а</a:t>
            </a:r>
            <a:r>
              <a:rPr lang="ru-RU" sz="10600" b="1" i="1" dirty="0" smtClean="0">
                <a:latin typeface="Calibri" pitchFamily="34" charset="0"/>
                <a:sym typeface="Symbol" pitchFamily="18" charset="2"/>
              </a:rPr>
              <a:t>      Х </a:t>
            </a:r>
            <a:r>
              <a:rPr lang="ru-RU" sz="10600" b="1" i="1" dirty="0">
                <a:latin typeface="Calibri" pitchFamily="34" charset="0"/>
                <a:sym typeface="Symbol" pitchFamily="18" charset="2"/>
              </a:rPr>
              <a:t> </a:t>
            </a:r>
            <a:r>
              <a:rPr lang="uz-Latn-UZ" sz="10600" b="1" i="1" dirty="0" smtClean="0">
                <a:solidFill>
                  <a:srgbClr val="C00000"/>
                </a:solidFill>
                <a:latin typeface="Calibri" pitchFamily="34" charset="0"/>
                <a:sym typeface="Symbol" pitchFamily="18" charset="2"/>
              </a:rPr>
              <a:t>b</a:t>
            </a:r>
            <a:endParaRPr lang="ru-RU" sz="10600" b="1" i="1" dirty="0">
              <a:solidFill>
                <a:srgbClr val="C00000"/>
              </a:solidFill>
              <a:latin typeface="Calibri" pitchFamily="34" charset="0"/>
              <a:sym typeface="Symbol" pitchFamily="18" charset="2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ru-RU" sz="10600" b="1" i="1" dirty="0">
                <a:latin typeface="Calibri" pitchFamily="34" charset="0"/>
                <a:sym typeface="Symbol" pitchFamily="18" charset="2"/>
              </a:rPr>
              <a:t>Е  </a:t>
            </a:r>
            <a:r>
              <a:rPr lang="uz-Latn-UZ" sz="10600" b="1" i="1" dirty="0">
                <a:solidFill>
                  <a:srgbClr val="C00000"/>
                </a:solidFill>
                <a:latin typeface="Calibri" pitchFamily="34" charset="0"/>
                <a:sym typeface="Symbol" pitchFamily="18" charset="2"/>
              </a:rPr>
              <a:t>b</a:t>
            </a:r>
            <a:r>
              <a:rPr lang="ru-RU" sz="10600" b="1" i="1" dirty="0" smtClean="0">
                <a:latin typeface="Calibri" pitchFamily="34" charset="0"/>
                <a:sym typeface="Symbol" pitchFamily="18" charset="2"/>
              </a:rPr>
              <a:t>     О </a:t>
            </a:r>
            <a:r>
              <a:rPr lang="ru-RU" sz="10600" b="1" i="1" dirty="0">
                <a:latin typeface="Calibri" pitchFamily="34" charset="0"/>
                <a:sym typeface="Symbol" pitchFamily="18" charset="2"/>
              </a:rPr>
              <a:t> </a:t>
            </a:r>
            <a:r>
              <a:rPr lang="uz-Latn-UZ" sz="10600" b="1" i="1" dirty="0" smtClean="0">
                <a:solidFill>
                  <a:srgbClr val="C00000"/>
                </a:solidFill>
                <a:latin typeface="Calibri" pitchFamily="34" charset="0"/>
                <a:sym typeface="Symbol" pitchFamily="18" charset="2"/>
              </a:rPr>
              <a:t>b</a:t>
            </a:r>
            <a:endParaRPr lang="ru-RU" sz="10600" b="1" i="1" dirty="0">
              <a:solidFill>
                <a:srgbClr val="C00000"/>
              </a:solidFill>
              <a:latin typeface="Calibri" pitchFamily="34" charset="0"/>
              <a:cs typeface="Arial" charset="0"/>
              <a:sym typeface="Symbol" pitchFamily="18" charset="2"/>
            </a:endParaRPr>
          </a:p>
        </p:txBody>
      </p:sp>
      <p:grpSp>
        <p:nvGrpSpPr>
          <p:cNvPr id="6147" name="Group 14"/>
          <p:cNvGrpSpPr>
            <a:grpSpLocks/>
          </p:cNvGrpSpPr>
          <p:nvPr/>
        </p:nvGrpSpPr>
        <p:grpSpPr bwMode="auto">
          <a:xfrm>
            <a:off x="2340873" y="4420555"/>
            <a:ext cx="18920852" cy="10457664"/>
            <a:chOff x="748" y="1152"/>
            <a:chExt cx="4124" cy="2569"/>
          </a:xfrm>
        </p:grpSpPr>
        <p:sp>
          <p:nvSpPr>
            <p:cNvPr id="6149" name="Line 15"/>
            <p:cNvSpPr>
              <a:spLocks noChangeShapeType="1"/>
            </p:cNvSpPr>
            <p:nvPr/>
          </p:nvSpPr>
          <p:spPr bwMode="auto">
            <a:xfrm>
              <a:off x="1195" y="1476"/>
              <a:ext cx="3677" cy="2245"/>
            </a:xfrm>
            <a:prstGeom prst="line">
              <a:avLst/>
            </a:prstGeom>
            <a:noFill/>
            <a:ln w="203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6150" name="Text Box 16"/>
            <p:cNvSpPr txBox="1">
              <a:spLocks noChangeArrowheads="1"/>
            </p:cNvSpPr>
            <p:nvPr/>
          </p:nvSpPr>
          <p:spPr bwMode="auto">
            <a:xfrm>
              <a:off x="1020" y="1344"/>
              <a:ext cx="350" cy="6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17800" b="1" i="1" dirty="0">
                  <a:solidFill>
                    <a:srgbClr val="C00000"/>
                  </a:solidFill>
                  <a:latin typeface="Calibri" pitchFamily="34" charset="0"/>
                </a:rPr>
                <a:t>а</a:t>
              </a:r>
            </a:p>
          </p:txBody>
        </p:sp>
        <p:sp>
          <p:nvSpPr>
            <p:cNvPr id="6151" name="Line 17"/>
            <p:cNvSpPr>
              <a:spLocks noChangeShapeType="1"/>
            </p:cNvSpPr>
            <p:nvPr/>
          </p:nvSpPr>
          <p:spPr bwMode="auto">
            <a:xfrm flipH="1">
              <a:off x="970" y="1152"/>
              <a:ext cx="2982" cy="2344"/>
            </a:xfrm>
            <a:prstGeom prst="line">
              <a:avLst/>
            </a:prstGeom>
            <a:noFill/>
            <a:ln w="203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6152" name="Text Box 18"/>
            <p:cNvSpPr txBox="1">
              <a:spLocks noChangeArrowheads="1"/>
            </p:cNvSpPr>
            <p:nvPr/>
          </p:nvSpPr>
          <p:spPr bwMode="auto">
            <a:xfrm>
              <a:off x="748" y="2948"/>
              <a:ext cx="349" cy="6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z-Latn-UZ" sz="17800" b="1" i="1" dirty="0" smtClean="0">
                  <a:solidFill>
                    <a:srgbClr val="C00000"/>
                  </a:solidFill>
                  <a:latin typeface="Calibri" pitchFamily="34" charset="0"/>
                </a:rPr>
                <a:t>b</a:t>
              </a:r>
              <a:endParaRPr lang="ru-RU" sz="17800" b="1" i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6153" name="Text Box 19"/>
            <p:cNvSpPr txBox="1">
              <a:spLocks noChangeArrowheads="1"/>
            </p:cNvSpPr>
            <p:nvPr/>
          </p:nvSpPr>
          <p:spPr bwMode="auto">
            <a:xfrm>
              <a:off x="2362" y="2948"/>
              <a:ext cx="844" cy="6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14500" b="1" i="1" dirty="0">
                  <a:solidFill>
                    <a:srgbClr val="000000"/>
                  </a:solidFill>
                  <a:latin typeface="Calibri" pitchFamily="34" charset="0"/>
                </a:rPr>
                <a:t>●</a:t>
              </a:r>
              <a:r>
                <a:rPr lang="ru-RU" sz="17800" b="1" i="1" dirty="0">
                  <a:solidFill>
                    <a:srgbClr val="2A2E5C"/>
                  </a:solidFill>
                  <a:latin typeface="Calibri" pitchFamily="34" charset="0"/>
                </a:rPr>
                <a:t>Т</a:t>
              </a:r>
            </a:p>
          </p:txBody>
        </p:sp>
        <p:sp>
          <p:nvSpPr>
            <p:cNvPr id="6154" name="Text Box 20"/>
            <p:cNvSpPr txBox="1">
              <a:spLocks noChangeArrowheads="1"/>
            </p:cNvSpPr>
            <p:nvPr/>
          </p:nvSpPr>
          <p:spPr bwMode="auto">
            <a:xfrm>
              <a:off x="3057" y="1366"/>
              <a:ext cx="895" cy="6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14500" b="1" i="1" dirty="0">
                  <a:solidFill>
                    <a:srgbClr val="000000"/>
                  </a:solidFill>
                  <a:latin typeface="Calibri" pitchFamily="34" charset="0"/>
                </a:rPr>
                <a:t>● </a:t>
              </a:r>
              <a:r>
                <a:rPr lang="ru-RU" sz="17800" b="1" i="1" dirty="0">
                  <a:solidFill>
                    <a:srgbClr val="2A2E5C"/>
                  </a:solidFill>
                  <a:latin typeface="Calibri" pitchFamily="34" charset="0"/>
                </a:rPr>
                <a:t>Х</a:t>
              </a:r>
            </a:p>
          </p:txBody>
        </p:sp>
        <p:sp>
          <p:nvSpPr>
            <p:cNvPr id="6155" name="Text Box 21"/>
            <p:cNvSpPr txBox="1">
              <a:spLocks noChangeArrowheads="1"/>
            </p:cNvSpPr>
            <p:nvPr/>
          </p:nvSpPr>
          <p:spPr bwMode="auto">
            <a:xfrm>
              <a:off x="3462" y="2526"/>
              <a:ext cx="845" cy="6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14500" b="1" i="1" dirty="0">
                  <a:solidFill>
                    <a:srgbClr val="000000"/>
                  </a:solidFill>
                  <a:latin typeface="Calibri" pitchFamily="34" charset="0"/>
                </a:rPr>
                <a:t>●</a:t>
              </a:r>
              <a:r>
                <a:rPr lang="ru-RU" sz="17800" b="1" i="1" dirty="0">
                  <a:solidFill>
                    <a:srgbClr val="2A2E5C"/>
                  </a:solidFill>
                  <a:latin typeface="Calibri" pitchFamily="34" charset="0"/>
                </a:rPr>
                <a:t>О</a:t>
              </a:r>
            </a:p>
          </p:txBody>
        </p:sp>
        <p:sp>
          <p:nvSpPr>
            <p:cNvPr id="6156" name="Text Box 22"/>
            <p:cNvSpPr txBox="1">
              <a:spLocks noChangeArrowheads="1"/>
            </p:cNvSpPr>
            <p:nvPr/>
          </p:nvSpPr>
          <p:spPr bwMode="auto">
            <a:xfrm>
              <a:off x="2382" y="2024"/>
              <a:ext cx="546" cy="10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ru-RU" sz="14500" b="1" i="1" dirty="0">
                  <a:solidFill>
                    <a:srgbClr val="000000"/>
                  </a:solidFill>
                  <a:latin typeface="Calibri" pitchFamily="34" charset="0"/>
                </a:rPr>
                <a:t>●</a:t>
              </a:r>
              <a:r>
                <a:rPr lang="ru-RU" sz="19800" b="1" i="1" dirty="0">
                  <a:solidFill>
                    <a:srgbClr val="2A2E5C"/>
                  </a:solidFill>
                  <a:latin typeface="Calibri" pitchFamily="34" charset="0"/>
                </a:rPr>
                <a:t> </a:t>
              </a:r>
              <a:r>
                <a:rPr lang="ru-RU" sz="17800" b="1" i="1" dirty="0">
                  <a:solidFill>
                    <a:srgbClr val="2A2E5C"/>
                  </a:solidFill>
                  <a:latin typeface="Calibri" pitchFamily="34" charset="0"/>
                </a:rPr>
                <a:t>Е</a:t>
              </a:r>
            </a:p>
          </p:txBody>
        </p:sp>
      </p:grpSp>
      <p:sp>
        <p:nvSpPr>
          <p:cNvPr id="6148" name="Text Box 23"/>
          <p:cNvSpPr txBox="1">
            <a:spLocks noChangeArrowheads="1"/>
          </p:cNvSpPr>
          <p:nvPr/>
        </p:nvSpPr>
        <p:spPr bwMode="auto">
          <a:xfrm>
            <a:off x="960669" y="866776"/>
            <a:ext cx="22891880" cy="2751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2008" tIns="151004" rIns="302008" bIns="15100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5900" b="1">
                <a:solidFill>
                  <a:srgbClr val="2A2E5C"/>
                </a:solidFill>
                <a:latin typeface="Calibri" pitchFamily="34" charset="0"/>
              </a:rPr>
              <a:t>Опишите ситуацию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831888" y="4420555"/>
            <a:ext cx="14636379" cy="33393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Прямые </a:t>
            </a:r>
            <a:r>
              <a:rPr lang="ru-RU" sz="11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uz-Latn-UZ" sz="115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пересекаются в точке Е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00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233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83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35021838" cy="19812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302008" tIns="151004" rIns="302008" bIns="151004" anchor="ctr"/>
          <a:lstStyle/>
          <a:p>
            <a:pPr algn="ctr"/>
            <a:r>
              <a:rPr lang="ru-RU" sz="14500" b="1" i="1" dirty="0" smtClean="0">
                <a:solidFill>
                  <a:schemeClr val="tx2"/>
                </a:solidFill>
                <a:latin typeface="Bookman Old Style" pitchFamily="18" charset="0"/>
              </a:rPr>
              <a:t>Точки</a:t>
            </a:r>
            <a:r>
              <a:rPr lang="uz-Latn-UZ" sz="14500" b="1" i="1" dirty="0" smtClean="0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uz-Cyrl-UZ" sz="14500" b="1" i="1" dirty="0" smtClean="0">
                <a:solidFill>
                  <a:schemeClr val="tx2"/>
                </a:solidFill>
                <a:latin typeface="Bookman Old Style" pitchFamily="18" charset="0"/>
              </a:rPr>
              <a:t>и </a:t>
            </a:r>
            <a:r>
              <a:rPr lang="ru-RU" sz="14500" b="1" i="1" dirty="0" smtClean="0">
                <a:solidFill>
                  <a:schemeClr val="tx2"/>
                </a:solidFill>
                <a:latin typeface="Bookman Old Style" pitchFamily="18" charset="0"/>
              </a:rPr>
              <a:t>прямые</a:t>
            </a:r>
            <a:endParaRPr lang="ru-RU" sz="14500" b="1" i="1" dirty="0">
              <a:solidFill>
                <a:schemeClr val="tx2"/>
              </a:solidFill>
              <a:latin typeface="Bookman Old Style" pitchFamily="18" charset="0"/>
            </a:endParaRP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19152579" y="9356530"/>
            <a:ext cx="14501331" cy="3343298"/>
            <a:chOff x="3984" y="1728"/>
            <a:chExt cx="1776" cy="624"/>
          </a:xfrm>
        </p:grpSpPr>
        <p:sp>
          <p:nvSpPr>
            <p:cNvPr id="49195" name="Text Box 43"/>
            <p:cNvSpPr txBox="1">
              <a:spLocks noChangeArrowheads="1"/>
            </p:cNvSpPr>
            <p:nvPr/>
          </p:nvSpPr>
          <p:spPr bwMode="auto">
            <a:xfrm>
              <a:off x="4704" y="1824"/>
              <a:ext cx="240" cy="192"/>
            </a:xfrm>
            <a:prstGeom prst="rect">
              <a:avLst/>
            </a:prstGeom>
            <a:noFill/>
            <a:ln w="15557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600" b="1" dirty="0">
                  <a:latin typeface="Times New Roman" pitchFamily="18" charset="0"/>
                </a:rPr>
                <a:t>O</a:t>
              </a:r>
              <a:endParaRPr lang="ru-RU" sz="6600" b="1" dirty="0">
                <a:latin typeface="Times New Roman" pitchFamily="18" charset="0"/>
              </a:endParaRPr>
            </a:p>
          </p:txBody>
        </p:sp>
        <p:sp>
          <p:nvSpPr>
            <p:cNvPr id="49196" name="Line 44"/>
            <p:cNvSpPr>
              <a:spLocks noChangeShapeType="1"/>
            </p:cNvSpPr>
            <p:nvPr/>
          </p:nvSpPr>
          <p:spPr bwMode="auto">
            <a:xfrm>
              <a:off x="3984" y="1728"/>
              <a:ext cx="1392" cy="624"/>
            </a:xfrm>
            <a:prstGeom prst="line">
              <a:avLst/>
            </a:prstGeom>
            <a:noFill/>
            <a:ln w="155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9197" name="Line 45"/>
            <p:cNvSpPr>
              <a:spLocks noChangeShapeType="1"/>
            </p:cNvSpPr>
            <p:nvPr/>
          </p:nvSpPr>
          <p:spPr bwMode="auto">
            <a:xfrm flipV="1">
              <a:off x="4128" y="1833"/>
              <a:ext cx="1632" cy="336"/>
            </a:xfrm>
            <a:prstGeom prst="line">
              <a:avLst/>
            </a:prstGeom>
            <a:noFill/>
            <a:ln w="155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9198" name="Oval 46"/>
            <p:cNvSpPr>
              <a:spLocks noChangeArrowheads="1"/>
            </p:cNvSpPr>
            <p:nvPr/>
          </p:nvSpPr>
          <p:spPr bwMode="auto">
            <a:xfrm>
              <a:off x="4671" y="2019"/>
              <a:ext cx="68" cy="68"/>
            </a:xfrm>
            <a:prstGeom prst="ellipse">
              <a:avLst/>
            </a:prstGeom>
            <a:solidFill>
              <a:srgbClr val="FFFF00"/>
            </a:solidFill>
            <a:ln w="15557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99" name="Text Box 47"/>
            <p:cNvSpPr txBox="1">
              <a:spLocks noChangeArrowheads="1"/>
            </p:cNvSpPr>
            <p:nvPr/>
          </p:nvSpPr>
          <p:spPr bwMode="auto">
            <a:xfrm>
              <a:off x="5232" y="1728"/>
              <a:ext cx="240" cy="192"/>
            </a:xfrm>
            <a:prstGeom prst="rect">
              <a:avLst/>
            </a:prstGeom>
            <a:noFill/>
            <a:ln w="15557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600" b="1" dirty="0">
                  <a:latin typeface="Times New Roman" pitchFamily="18" charset="0"/>
                </a:rPr>
                <a:t>a</a:t>
              </a:r>
              <a:endParaRPr lang="ru-RU" sz="6600" b="1" dirty="0">
                <a:latin typeface="Times New Roman" pitchFamily="18" charset="0"/>
              </a:endParaRPr>
            </a:p>
          </p:txBody>
        </p:sp>
        <p:sp>
          <p:nvSpPr>
            <p:cNvPr id="49200" name="Text Box 48"/>
            <p:cNvSpPr txBox="1">
              <a:spLocks noChangeArrowheads="1"/>
            </p:cNvSpPr>
            <p:nvPr/>
          </p:nvSpPr>
          <p:spPr bwMode="auto">
            <a:xfrm>
              <a:off x="5232" y="2112"/>
              <a:ext cx="240" cy="192"/>
            </a:xfrm>
            <a:prstGeom prst="rect">
              <a:avLst/>
            </a:prstGeom>
            <a:noFill/>
            <a:ln w="15557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600" b="1" dirty="0">
                  <a:latin typeface="Times New Roman" pitchFamily="18" charset="0"/>
                </a:rPr>
                <a:t>b</a:t>
              </a:r>
              <a:endParaRPr lang="ru-RU" sz="6600" b="1" dirty="0">
                <a:latin typeface="Times New Roman" pitchFamily="18" charset="0"/>
              </a:endParaRPr>
            </a:p>
          </p:txBody>
        </p:sp>
      </p:grpSp>
      <p:sp>
        <p:nvSpPr>
          <p:cNvPr id="49201" name="Rectangle 49"/>
          <p:cNvSpPr>
            <a:spLocks noChangeArrowheads="1"/>
          </p:cNvSpPr>
          <p:nvPr/>
        </p:nvSpPr>
        <p:spPr bwMode="auto">
          <a:xfrm>
            <a:off x="-48682" y="6570448"/>
            <a:ext cx="35021838" cy="27860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302008" tIns="151004" rIns="302008" bIns="151004" anchor="ctr"/>
          <a:lstStyle/>
          <a:p>
            <a:pPr algn="ctr"/>
            <a:r>
              <a:rPr lang="ru-RU" sz="7900" b="1" dirty="0">
                <a:solidFill>
                  <a:schemeClr val="tx2"/>
                </a:solidFill>
                <a:latin typeface="Bookman Old Style" pitchFamily="18" charset="0"/>
              </a:rPr>
              <a:t>Через любые две точки можно провести прямую, </a:t>
            </a:r>
            <a:br>
              <a:rPr lang="ru-RU" sz="7900" b="1" dirty="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7900" b="1" dirty="0">
                <a:solidFill>
                  <a:schemeClr val="tx2"/>
                </a:solidFill>
                <a:latin typeface="Bookman Old Style" pitchFamily="18" charset="0"/>
              </a:rPr>
              <a:t>и притом только одну.</a:t>
            </a:r>
          </a:p>
        </p:txBody>
      </p:sp>
      <p:sp>
        <p:nvSpPr>
          <p:cNvPr id="49205" name="Text Box 53"/>
          <p:cNvSpPr txBox="1">
            <a:spLocks noChangeArrowheads="1"/>
          </p:cNvSpPr>
          <p:nvPr/>
        </p:nvSpPr>
        <p:spPr bwMode="auto">
          <a:xfrm>
            <a:off x="1094318" y="9844094"/>
            <a:ext cx="145924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 dirty="0">
                <a:latin typeface="Times New Roman" pitchFamily="18" charset="0"/>
              </a:rPr>
              <a:t>c</a:t>
            </a:r>
            <a:endParaRPr lang="ru-RU" sz="6600" b="1" dirty="0">
              <a:latin typeface="Times New Roman" pitchFamily="18" charset="0"/>
            </a:endParaRPr>
          </a:p>
        </p:txBody>
      </p:sp>
      <p:sp>
        <p:nvSpPr>
          <p:cNvPr id="49207" name="Rectangle 55"/>
          <p:cNvSpPr>
            <a:spLocks noChangeArrowheads="1"/>
          </p:cNvSpPr>
          <p:nvPr/>
        </p:nvSpPr>
        <p:spPr bwMode="auto">
          <a:xfrm>
            <a:off x="0" y="13187392"/>
            <a:ext cx="35021838" cy="3677591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302008" tIns="151004" rIns="302008" bIns="151004" anchor="ctr"/>
          <a:lstStyle/>
          <a:p>
            <a:pPr algn="ctr"/>
            <a:r>
              <a:rPr lang="ru-RU" sz="7900" b="1" dirty="0">
                <a:solidFill>
                  <a:schemeClr val="tx2"/>
                </a:solidFill>
                <a:latin typeface="Bookman Old Style" pitchFamily="18" charset="0"/>
              </a:rPr>
              <a:t>Две прямые либо имеют только одну общую точку, либо не имеют общих точек.</a:t>
            </a: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1823939" y="5105400"/>
            <a:ext cx="17784652" cy="0"/>
          </a:xfrm>
          <a:prstGeom prst="line">
            <a:avLst/>
          </a:prstGeom>
          <a:ln w="155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Line 51"/>
          <p:cNvSpPr>
            <a:spLocks noChangeShapeType="1"/>
          </p:cNvSpPr>
          <p:nvPr/>
        </p:nvSpPr>
        <p:spPr bwMode="auto">
          <a:xfrm>
            <a:off x="2188758" y="10385237"/>
            <a:ext cx="13716887" cy="0"/>
          </a:xfrm>
          <a:prstGeom prst="line">
            <a:avLst/>
          </a:prstGeom>
          <a:noFill/>
          <a:ln w="155575">
            <a:solidFill>
              <a:schemeClr val="tx1"/>
            </a:solidFill>
            <a:round/>
            <a:headEnd/>
            <a:tailEnd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62" name="Line 52"/>
          <p:cNvSpPr>
            <a:spLocks noChangeShapeType="1"/>
          </p:cNvSpPr>
          <p:nvPr/>
        </p:nvSpPr>
        <p:spPr bwMode="auto">
          <a:xfrm>
            <a:off x="2188758" y="12209313"/>
            <a:ext cx="13716887" cy="0"/>
          </a:xfrm>
          <a:prstGeom prst="line">
            <a:avLst/>
          </a:prstGeom>
          <a:noFill/>
          <a:ln w="155575">
            <a:solidFill>
              <a:schemeClr val="tx1"/>
            </a:solidFill>
            <a:round/>
            <a:headEnd/>
            <a:tailEnd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63" name="Text Box 54"/>
          <p:cNvSpPr txBox="1">
            <a:spLocks noChangeArrowheads="1"/>
          </p:cNvSpPr>
          <p:nvPr/>
        </p:nvSpPr>
        <p:spPr bwMode="auto">
          <a:xfrm>
            <a:off x="1094318" y="11701482"/>
            <a:ext cx="145924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 dirty="0">
                <a:latin typeface="Times New Roman" pitchFamily="18" charset="0"/>
              </a:rPr>
              <a:t>d</a:t>
            </a:r>
            <a:endParaRPr lang="ru-RU" sz="6600" b="1" dirty="0">
              <a:latin typeface="Times New Roman" pitchFamily="18" charset="0"/>
            </a:endParaRPr>
          </a:p>
        </p:txBody>
      </p:sp>
      <p:sp>
        <p:nvSpPr>
          <p:cNvPr id="26" name="Oval 46"/>
          <p:cNvSpPr>
            <a:spLocks noChangeArrowheads="1"/>
          </p:cNvSpPr>
          <p:nvPr/>
        </p:nvSpPr>
        <p:spPr bwMode="auto">
          <a:xfrm>
            <a:off x="3947319" y="5003937"/>
            <a:ext cx="555231" cy="364334"/>
          </a:xfrm>
          <a:prstGeom prst="ellipse">
            <a:avLst/>
          </a:prstGeom>
          <a:solidFill>
            <a:srgbClr val="FFFF00"/>
          </a:solidFill>
          <a:ln w="15557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" name="Oval 46"/>
          <p:cNvSpPr>
            <a:spLocks noChangeArrowheads="1"/>
          </p:cNvSpPr>
          <p:nvPr/>
        </p:nvSpPr>
        <p:spPr bwMode="auto">
          <a:xfrm>
            <a:off x="14081919" y="4977961"/>
            <a:ext cx="555231" cy="364334"/>
          </a:xfrm>
          <a:prstGeom prst="ellipse">
            <a:avLst/>
          </a:prstGeom>
          <a:solidFill>
            <a:srgbClr val="FFFF00"/>
          </a:solidFill>
          <a:ln w="15557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1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49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49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49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28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9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760"/>
                            </p:stCondLst>
                            <p:childTnLst>
                              <p:par>
                                <p:cTn id="2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760"/>
                            </p:stCondLst>
                            <p:childTnLst>
                              <p:par>
                                <p:cTn id="8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01" grpId="0" animBg="1"/>
      <p:bldP spid="49205" grpId="0"/>
      <p:bldP spid="49207" grpId="0" animBg="1"/>
      <p:bldP spid="61" grpId="0" animBg="1"/>
      <p:bldP spid="62" grpId="0" animBg="1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35021838" cy="19812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302008" tIns="151004" rIns="302008" bIns="151004" anchor="ctr"/>
          <a:lstStyle/>
          <a:p>
            <a:pPr algn="ctr"/>
            <a:r>
              <a:rPr lang="ru-RU" sz="14500" b="1" i="1" dirty="0" smtClean="0">
                <a:solidFill>
                  <a:schemeClr val="tx2"/>
                </a:solidFill>
                <a:latin typeface="Bookman Old Style" pitchFamily="18" charset="0"/>
              </a:rPr>
              <a:t> Отрезок и луч</a:t>
            </a:r>
            <a:endParaRPr lang="ru-RU" sz="14500" b="1" i="1" dirty="0">
              <a:solidFill>
                <a:schemeClr val="tx2"/>
              </a:solidFill>
              <a:latin typeface="Bookman Old Style" pitchFamily="18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2179320"/>
            <a:ext cx="35021838" cy="19812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tx1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302008" tIns="151004" rIns="302008" bIns="151004" anchor="ctr"/>
          <a:lstStyle/>
          <a:p>
            <a:endParaRPr lang="ru-RU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7243751"/>
            <a:ext cx="35021838" cy="237744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302008" tIns="151004" rIns="302008" bIns="151004" anchor="ctr"/>
          <a:lstStyle/>
          <a:p>
            <a:pPr algn="ctr"/>
            <a:r>
              <a:rPr lang="ru-RU" sz="7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Отрезок – часть прямой, ограниченная двумя точками. </a:t>
            </a:r>
            <a:endParaRPr lang="ru-RU" sz="79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7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Точки </a:t>
            </a:r>
            <a:r>
              <a:rPr lang="en-US" sz="7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ru-RU" sz="7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sz="7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 – </a:t>
            </a:r>
            <a:r>
              <a:rPr lang="ru-RU" sz="7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концы отрезка</a:t>
            </a:r>
          </a:p>
        </p:txBody>
      </p:sp>
      <p:sp>
        <p:nvSpPr>
          <p:cNvPr id="50181" name="Oval 5"/>
          <p:cNvSpPr>
            <a:spLocks noChangeArrowheads="1"/>
          </p:cNvSpPr>
          <p:nvPr/>
        </p:nvSpPr>
        <p:spPr bwMode="auto">
          <a:xfrm>
            <a:off x="8693592" y="3596784"/>
            <a:ext cx="580809" cy="668351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302008" tIns="151004" rIns="302008" bIns="151004" anchor="ctr"/>
          <a:lstStyle/>
          <a:p>
            <a:endParaRPr lang="ru-RU"/>
          </a:p>
        </p:txBody>
      </p:sp>
      <p:sp>
        <p:nvSpPr>
          <p:cNvPr id="50182" name="Oval 6"/>
          <p:cNvSpPr>
            <a:spLocks noChangeArrowheads="1"/>
          </p:cNvSpPr>
          <p:nvPr/>
        </p:nvSpPr>
        <p:spPr bwMode="auto">
          <a:xfrm>
            <a:off x="26252045" y="3659664"/>
            <a:ext cx="589212" cy="605471"/>
          </a:xfrm>
          <a:prstGeom prst="ellipse">
            <a:avLst/>
          </a:prstGeom>
          <a:solidFill>
            <a:srgbClr val="FFFF00"/>
          </a:solidFill>
          <a:ln w="2857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302008" tIns="151004" rIns="302008" bIns="151004" anchor="ctr"/>
          <a:lstStyle/>
          <a:p>
            <a:endParaRPr lang="ru-RU"/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7963970" y="4358881"/>
            <a:ext cx="145924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</a:rPr>
              <a:t>A</a:t>
            </a:r>
            <a:endParaRPr lang="ru-RU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9244080" y="4021151"/>
            <a:ext cx="17145000" cy="4129"/>
          </a:xfrm>
          <a:prstGeom prst="line">
            <a:avLst/>
          </a:prstGeom>
          <a:noFill/>
          <a:ln w="254000">
            <a:solidFill>
              <a:schemeClr val="tx1"/>
            </a:solidFill>
            <a:round/>
            <a:headEnd/>
            <a:tailEnd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V="1">
            <a:off x="19511714" y="4025280"/>
            <a:ext cx="15510124" cy="825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>
            <a:off x="0" y="3962400"/>
            <a:ext cx="13133189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lIns="302008" tIns="151004" rIns="302008" bIns="151004"/>
          <a:lstStyle/>
          <a:p>
            <a:endParaRPr lang="ru-RU"/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26111635" y="4481992"/>
            <a:ext cx="1459243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 dirty="0">
                <a:solidFill>
                  <a:srgbClr val="C00000"/>
                </a:solidFill>
                <a:latin typeface="Times New Roman" pitchFamily="18" charset="0"/>
              </a:rPr>
              <a:t>B</a:t>
            </a:r>
            <a:endParaRPr lang="ru-RU" sz="8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68626" y="14249400"/>
            <a:ext cx="35021838" cy="237744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302008" tIns="151004" rIns="302008" bIns="151004" anchor="ctr"/>
          <a:lstStyle/>
          <a:p>
            <a:pPr algn="ctr"/>
            <a:r>
              <a:rPr lang="ru-RU" sz="7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Луч  </a:t>
            </a:r>
            <a:r>
              <a:rPr lang="ru-RU" sz="7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– часть прямой, ограниченная </a:t>
            </a:r>
            <a:r>
              <a:rPr lang="ru-RU" sz="7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одной точкой. </a:t>
            </a:r>
          </a:p>
          <a:p>
            <a:pPr algn="ctr"/>
            <a:r>
              <a:rPr lang="ru-RU" sz="7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Точка О</a:t>
            </a:r>
            <a:r>
              <a:rPr lang="en-US" sz="7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7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7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начало луча</a:t>
            </a:r>
            <a:endParaRPr lang="ru-RU" sz="79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10833672" y="10490059"/>
            <a:ext cx="14871190" cy="2641667"/>
          </a:xfrm>
          <a:prstGeom prst="line">
            <a:avLst/>
          </a:prstGeom>
          <a:noFill/>
          <a:ln w="228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1935" tIns="150968" rIns="301935" bIns="150968"/>
          <a:lstStyle/>
          <a:p>
            <a:pPr defTabSz="3020080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9107045" y="10184601"/>
            <a:ext cx="1925833" cy="233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 defTabSz="3020080" fontAlgn="base">
              <a:spcBef>
                <a:spcPct val="0"/>
              </a:spcBef>
              <a:spcAft>
                <a:spcPct val="0"/>
              </a:spcAft>
            </a:pPr>
            <a:r>
              <a:rPr lang="ru-RU" sz="13200" b="1" dirty="0">
                <a:solidFill>
                  <a:srgbClr val="C00000"/>
                </a:solidFill>
                <a:latin typeface="Times New Roman" pitchFamily="18" charset="0"/>
              </a:rPr>
              <a:t>О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5924828" y="11352706"/>
            <a:ext cx="1832859" cy="233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>
            <a:spAutoFit/>
          </a:bodyPr>
          <a:lstStyle/>
          <a:p>
            <a:pPr defTabSz="3020080" fontAlgn="base">
              <a:spcBef>
                <a:spcPct val="0"/>
              </a:spcBef>
              <a:spcAft>
                <a:spcPct val="0"/>
              </a:spcAft>
            </a:pPr>
            <a:r>
              <a:rPr lang="ru-RU" sz="13200" b="1" dirty="0" smtClean="0">
                <a:solidFill>
                  <a:srgbClr val="C00000"/>
                </a:solidFill>
                <a:latin typeface="Times New Roman" pitchFamily="18" charset="0"/>
              </a:rPr>
              <a:t>А</a:t>
            </a:r>
            <a:endParaRPr lang="ru-RU" sz="1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8" name="Oval 12"/>
          <p:cNvSpPr>
            <a:spLocks noChangeArrowheads="1"/>
          </p:cNvSpPr>
          <p:nvPr/>
        </p:nvSpPr>
        <p:spPr bwMode="auto">
          <a:xfrm>
            <a:off x="10446854" y="10184601"/>
            <a:ext cx="773635" cy="61091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01935" tIns="150968" rIns="301935" bIns="150968" anchor="ctr"/>
          <a:lstStyle/>
          <a:p>
            <a:pPr defTabSz="3020080" fontAlgn="base">
              <a:spcBef>
                <a:spcPct val="0"/>
              </a:spcBef>
              <a:spcAft>
                <a:spcPct val="0"/>
              </a:spcAft>
            </a:pPr>
            <a:endParaRPr lang="uz-Latn-UZ" sz="59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66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1000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1000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750"/>
                            </p:stCondLst>
                            <p:childTnLst>
                              <p:par>
                                <p:cTn id="3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5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nimBg="1"/>
      <p:bldP spid="50181" grpId="0" animBg="1"/>
      <p:bldP spid="50182" grpId="0" animBg="1"/>
      <p:bldP spid="50183" grpId="0"/>
      <p:bldP spid="50185" grpId="0" animBg="1"/>
      <p:bldP spid="50186" grpId="0" animBg="1"/>
      <p:bldP spid="50187" grpId="0"/>
      <p:bldP spid="13" grpId="0" animBg="1"/>
      <p:bldP spid="14" grpId="0" animBg="1"/>
      <p:bldP spid="15" grpId="0"/>
      <p:bldP spid="16" grpId="0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3093</TotalTime>
  <Words>824</Words>
  <Application>Microsoft Office PowerPoint</Application>
  <PresentationFormat>Произвольный</PresentationFormat>
  <Paragraphs>240</Paragraphs>
  <Slides>25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Office Theme</vt:lpstr>
      <vt:lpstr>Геометрия</vt:lpstr>
      <vt:lpstr>Презентация PowerPoint</vt:lpstr>
      <vt:lpstr>Прямая и её части</vt:lpstr>
      <vt:lpstr> Прямые обозначают  так  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Сколько на рисунке отрезков? Запишите их.</vt:lpstr>
      <vt:lpstr>Сколько на рисунке отрезков? Запишите их.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254</cp:revision>
  <dcterms:created xsi:type="dcterms:W3CDTF">2020-04-09T07:32:19Z</dcterms:created>
  <dcterms:modified xsi:type="dcterms:W3CDTF">2021-02-18T17:20:39Z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