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4" r:id="rId2"/>
    <p:sldId id="405" r:id="rId3"/>
    <p:sldId id="406" r:id="rId4"/>
    <p:sldId id="407" r:id="rId5"/>
    <p:sldId id="428" r:id="rId6"/>
    <p:sldId id="429" r:id="rId7"/>
    <p:sldId id="409" r:id="rId8"/>
    <p:sldId id="420" r:id="rId9"/>
    <p:sldId id="421" r:id="rId10"/>
    <p:sldId id="422" r:id="rId11"/>
    <p:sldId id="423" r:id="rId12"/>
    <p:sldId id="424" r:id="rId13"/>
    <p:sldId id="425" r:id="rId14"/>
    <p:sldId id="411" r:id="rId15"/>
    <p:sldId id="412" r:id="rId16"/>
    <p:sldId id="414" r:id="rId17"/>
    <p:sldId id="404" r:id="rId18"/>
  </p:sldIdLst>
  <p:sldSz cx="14630400" cy="8229600"/>
  <p:notesSz cx="5765800" cy="3244850"/>
  <p:defaultTextStyle>
    <a:defPPr>
      <a:defRPr lang="ru-RU"/>
    </a:defPPr>
    <a:lvl1pPr marL="0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406"/>
            <p14:sldId id="407"/>
            <p14:sldId id="428"/>
            <p14:sldId id="429"/>
            <p14:sldId id="409"/>
            <p14:sldId id="420"/>
            <p14:sldId id="421"/>
            <p14:sldId id="422"/>
            <p14:sldId id="423"/>
            <p14:sldId id="424"/>
            <p14:sldId id="425"/>
            <p14:sldId id="411"/>
            <p14:sldId id="412"/>
            <p14:sldId id="414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8" autoAdjust="0"/>
    <p:restoredTop sz="89572" autoAdjust="0"/>
  </p:normalViewPr>
  <p:slideViewPr>
    <p:cSldViewPr>
      <p:cViewPr>
        <p:scale>
          <a:sx n="50" d="100"/>
          <a:sy n="50" d="100"/>
        </p:scale>
        <p:origin x="-564" y="-228"/>
      </p:cViewPr>
      <p:guideLst>
        <p:guide orient="horz" pos="1330"/>
        <p:guide orient="horz" pos="7304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3963E-6C53-4B25-83E8-D48F322521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59EE90F-B25A-44E7-941C-A2693DEF3C1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FE1B38-B3E9-4957-8EA1-52D8332F2314}" type="parTrans" cxnId="{EA6EF14D-AD2D-4A52-AA80-7C790F655C44}">
      <dgm:prSet/>
      <dgm:spPr/>
      <dgm:t>
        <a:bodyPr/>
        <a:lstStyle/>
        <a:p>
          <a:endParaRPr lang="uz-Latn-UZ" sz="2800" b="1"/>
        </a:p>
      </dgm:t>
    </dgm:pt>
    <dgm:pt modelId="{8463EE35-1DE3-46F7-80DD-FCC722D532AA}" type="sibTrans" cxnId="{EA6EF14D-AD2D-4A52-AA80-7C790F655C44}">
      <dgm:prSet/>
      <dgm:spPr/>
      <dgm:t>
        <a:bodyPr/>
        <a:lstStyle/>
        <a:p>
          <a:endParaRPr lang="uz-Latn-UZ" sz="2800" b="1"/>
        </a:p>
      </dgm:t>
    </dgm:pt>
    <dgm:pt modelId="{BF568097-78A8-49C4-91EC-4A6387FEC67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C41883-AA17-4AB3-A7FD-2EC275386A65}" type="parTrans" cxnId="{38A18078-52C9-4326-BF98-4F5942D30AAE}">
      <dgm:prSet/>
      <dgm:spPr/>
      <dgm:t>
        <a:bodyPr/>
        <a:lstStyle/>
        <a:p>
          <a:endParaRPr lang="uz-Latn-UZ" sz="2800" b="1"/>
        </a:p>
      </dgm:t>
    </dgm:pt>
    <dgm:pt modelId="{165754FA-86C7-4B73-B8E7-E25B47E29C81}" type="sibTrans" cxnId="{38A18078-52C9-4326-BF98-4F5942D30AAE}">
      <dgm:prSet/>
      <dgm:spPr/>
      <dgm:t>
        <a:bodyPr/>
        <a:lstStyle/>
        <a:p>
          <a:endParaRPr lang="uz-Latn-UZ" sz="2800" b="1"/>
        </a:p>
      </dgm:t>
    </dgm:pt>
    <dgm:pt modelId="{91786781-ECAC-4DF2-B815-CC9771C2C13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</a:t>
          </a:r>
          <a:r>
            <a:rPr lang="ru-RU" sz="3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закрепления</a:t>
          </a:r>
          <a:endParaRPr lang="uz-Latn-UZ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00BFA1-99B8-43DE-AF1B-09071F165543}" type="parTrans" cxnId="{FA04728E-25D0-43AC-9B75-9DD341F217D2}">
      <dgm:prSet/>
      <dgm:spPr/>
      <dgm:t>
        <a:bodyPr/>
        <a:lstStyle/>
        <a:p>
          <a:endParaRPr lang="uz-Latn-UZ" sz="2800" b="1"/>
        </a:p>
      </dgm:t>
    </dgm:pt>
    <dgm:pt modelId="{39BB161E-BCE9-4A9C-A97E-57D06AAC0C60}" type="sibTrans" cxnId="{FA04728E-25D0-43AC-9B75-9DD341F217D2}">
      <dgm:prSet/>
      <dgm:spPr/>
      <dgm:t>
        <a:bodyPr/>
        <a:lstStyle/>
        <a:p>
          <a:endParaRPr lang="uz-Latn-UZ" sz="2800" b="1"/>
        </a:p>
      </dgm:t>
    </dgm:pt>
    <dgm:pt modelId="{B9CAE3A6-E64C-44AB-A3A9-CAB0D3D913C5}" type="pres">
      <dgm:prSet presAssocID="{EBA3963E-6C53-4B25-83E8-D48F32252140}" presName="Name0" presStyleCnt="0">
        <dgm:presLayoutVars>
          <dgm:dir/>
          <dgm:animLvl val="lvl"/>
          <dgm:resizeHandles val="exact"/>
        </dgm:presLayoutVars>
      </dgm:prSet>
      <dgm:spPr/>
    </dgm:pt>
    <dgm:pt modelId="{AABF6F9C-3A31-45E4-A42B-6BE4FFDBC5AE}" type="pres">
      <dgm:prSet presAssocID="{C59EE90F-B25A-44E7-941C-A2693DEF3C1F}" presName="parTxOnly" presStyleLbl="node1" presStyleIdx="0" presStyleCnt="3" custScaleX="11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1D77501D-940A-4997-B36A-B2341653D711}" type="pres">
      <dgm:prSet presAssocID="{8463EE35-1DE3-46F7-80DD-FCC722D532AA}" presName="parTxOnlySpace" presStyleCnt="0"/>
      <dgm:spPr/>
    </dgm:pt>
    <dgm:pt modelId="{6E41B191-550B-43BD-963B-EC06E4FBAB38}" type="pres">
      <dgm:prSet presAssocID="{BF568097-78A8-49C4-91EC-4A6387FEC672}" presName="parTxOnly" presStyleLbl="node1" presStyleIdx="1" presStyleCnt="3" custScaleX="96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FD52973C-8967-4732-AFE5-539AB421F95B}" type="pres">
      <dgm:prSet presAssocID="{165754FA-86C7-4B73-B8E7-E25B47E29C81}" presName="parTxOnlySpace" presStyleCnt="0"/>
      <dgm:spPr/>
    </dgm:pt>
    <dgm:pt modelId="{E42493FA-7B9A-4669-AF93-EF58A5EF3209}" type="pres">
      <dgm:prSet presAssocID="{91786781-ECAC-4DF2-B815-CC9771C2C13A}" presName="parTxOnly" presStyleLbl="node1" presStyleIdx="2" presStyleCnt="3" custScaleX="121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z-Latn-UZ"/>
        </a:p>
      </dgm:t>
    </dgm:pt>
  </dgm:ptLst>
  <dgm:cxnLst>
    <dgm:cxn modelId="{FA04728E-25D0-43AC-9B75-9DD341F217D2}" srcId="{EBA3963E-6C53-4B25-83E8-D48F32252140}" destId="{91786781-ECAC-4DF2-B815-CC9771C2C13A}" srcOrd="2" destOrd="0" parTransId="{8700BFA1-99B8-43DE-AF1B-09071F165543}" sibTransId="{39BB161E-BCE9-4A9C-A97E-57D06AAC0C60}"/>
    <dgm:cxn modelId="{EA6EF14D-AD2D-4A52-AA80-7C790F655C44}" srcId="{EBA3963E-6C53-4B25-83E8-D48F32252140}" destId="{C59EE90F-B25A-44E7-941C-A2693DEF3C1F}" srcOrd="0" destOrd="0" parTransId="{F6FE1B38-B3E9-4957-8EA1-52D8332F2314}" sibTransId="{8463EE35-1DE3-46F7-80DD-FCC722D532AA}"/>
    <dgm:cxn modelId="{DA205437-B27D-4B32-B7C6-9D4DA9DCF273}" type="presOf" srcId="{EBA3963E-6C53-4B25-83E8-D48F32252140}" destId="{B9CAE3A6-E64C-44AB-A3A9-CAB0D3D913C5}" srcOrd="0" destOrd="0" presId="urn:microsoft.com/office/officeart/2005/8/layout/chevron1"/>
    <dgm:cxn modelId="{AC90EEFC-5D5B-4988-9CE3-9146D24081F6}" type="presOf" srcId="{C59EE90F-B25A-44E7-941C-A2693DEF3C1F}" destId="{AABF6F9C-3A31-45E4-A42B-6BE4FFDBC5AE}" srcOrd="0" destOrd="0" presId="urn:microsoft.com/office/officeart/2005/8/layout/chevron1"/>
    <dgm:cxn modelId="{38A18078-52C9-4326-BF98-4F5942D30AAE}" srcId="{EBA3963E-6C53-4B25-83E8-D48F32252140}" destId="{BF568097-78A8-49C4-91EC-4A6387FEC672}" srcOrd="1" destOrd="0" parTransId="{48C41883-AA17-4AB3-A7FD-2EC275386A65}" sibTransId="{165754FA-86C7-4B73-B8E7-E25B47E29C81}"/>
    <dgm:cxn modelId="{F9D5E1B9-6A43-4E1F-9B87-E40C6560448A}" type="presOf" srcId="{91786781-ECAC-4DF2-B815-CC9771C2C13A}" destId="{E42493FA-7B9A-4669-AF93-EF58A5EF3209}" srcOrd="0" destOrd="0" presId="urn:microsoft.com/office/officeart/2005/8/layout/chevron1"/>
    <dgm:cxn modelId="{4E2B9FBD-4465-46E5-8C50-29B1ABCC00B3}" type="presOf" srcId="{BF568097-78A8-49C4-91EC-4A6387FEC672}" destId="{6E41B191-550B-43BD-963B-EC06E4FBAB38}" srcOrd="0" destOrd="0" presId="urn:microsoft.com/office/officeart/2005/8/layout/chevron1"/>
    <dgm:cxn modelId="{208A5906-0CAF-4DD8-AEED-B790BAAB348B}" type="presParOf" srcId="{B9CAE3A6-E64C-44AB-A3A9-CAB0D3D913C5}" destId="{AABF6F9C-3A31-45E4-A42B-6BE4FFDBC5AE}" srcOrd="0" destOrd="0" presId="urn:microsoft.com/office/officeart/2005/8/layout/chevron1"/>
    <dgm:cxn modelId="{0F66957D-DAF7-469E-9FB6-56E8E70C89E4}" type="presParOf" srcId="{B9CAE3A6-E64C-44AB-A3A9-CAB0D3D913C5}" destId="{1D77501D-940A-4997-B36A-B2341653D711}" srcOrd="1" destOrd="0" presId="urn:microsoft.com/office/officeart/2005/8/layout/chevron1"/>
    <dgm:cxn modelId="{B0C0558B-3BF8-4951-AC0B-26F73A251A63}" type="presParOf" srcId="{B9CAE3A6-E64C-44AB-A3A9-CAB0D3D913C5}" destId="{6E41B191-550B-43BD-963B-EC06E4FBAB38}" srcOrd="2" destOrd="0" presId="urn:microsoft.com/office/officeart/2005/8/layout/chevron1"/>
    <dgm:cxn modelId="{C68E08D4-4D19-4A1C-9904-51EB75D901F1}" type="presParOf" srcId="{B9CAE3A6-E64C-44AB-A3A9-CAB0D3D913C5}" destId="{FD52973C-8967-4732-AFE5-539AB421F95B}" srcOrd="3" destOrd="0" presId="urn:microsoft.com/office/officeart/2005/8/layout/chevron1"/>
    <dgm:cxn modelId="{0A124254-2135-4419-8A89-06FFB0619537}" type="presParOf" srcId="{B9CAE3A6-E64C-44AB-A3A9-CAB0D3D913C5}" destId="{E42493FA-7B9A-4669-AF93-EF58A5EF320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F6F9C-3A31-45E4-A42B-6BE4FFDBC5AE}">
      <dsp:nvSpPr>
        <dsp:cNvPr id="0" name=""/>
        <dsp:cNvSpPr/>
      </dsp:nvSpPr>
      <dsp:spPr>
        <a:xfrm>
          <a:off x="6134" y="2351065"/>
          <a:ext cx="5003804" cy="1800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3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06269" y="2351065"/>
        <a:ext cx="3203535" cy="1800269"/>
      </dsp:txXfrm>
    </dsp:sp>
    <dsp:sp modelId="{6E41B191-550B-43BD-963B-EC06E4FBAB38}">
      <dsp:nvSpPr>
        <dsp:cNvPr id="0" name=""/>
        <dsp:cNvSpPr/>
      </dsp:nvSpPr>
      <dsp:spPr>
        <a:xfrm>
          <a:off x="4559871" y="2351065"/>
          <a:ext cx="4364573" cy="1800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3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60006" y="2351065"/>
        <a:ext cx="2564304" cy="1800269"/>
      </dsp:txXfrm>
    </dsp:sp>
    <dsp:sp modelId="{E42493FA-7B9A-4669-AF93-EF58A5EF3209}">
      <dsp:nvSpPr>
        <dsp:cNvPr id="0" name=""/>
        <dsp:cNvSpPr/>
      </dsp:nvSpPr>
      <dsp:spPr>
        <a:xfrm>
          <a:off x="8474377" y="2351065"/>
          <a:ext cx="5464088" cy="1800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</a:t>
          </a:r>
          <a:r>
            <a:rPr lang="ru-RU" sz="36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закрепления</a:t>
          </a:r>
          <a:endParaRPr lang="uz-Latn-UZ" sz="3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374512" y="2351065"/>
        <a:ext cx="3663819" cy="180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Тесты</a:t>
            </a:r>
            <a:r>
              <a:rPr lang="en-US" altLang="ru-RU" smtClean="0"/>
              <a:t>.</a:t>
            </a:r>
            <a:r>
              <a:rPr lang="ru-RU" altLang="ru-RU" smtClean="0"/>
              <a:t> Геометрия 7-9 классы. Учебно-методическое пособие. П.И. Алтынов.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7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9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9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1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xmlns="" id="{2B9DDC62-5F77-4EA1-9D18-D8587A370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82F2-221D-4E50-B1C6-B805A6089BCE}" type="datetime1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Rectangle 66">
            <a:extLst>
              <a:ext uri="{FF2B5EF4-FFF2-40B4-BE49-F238E27FC236}">
                <a16:creationId xmlns:a16="http://schemas.microsoft.com/office/drawing/2014/main" xmlns="" id="{E7D7143A-C82E-4AD4-9A99-6FB9EFD00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xmlns="" id="{81E83171-0F9F-4A60-B359-DCD72D4E4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2072-718E-4DBE-BAD6-8B12BA212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1957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13.07.2012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974336" y="7653527"/>
            <a:ext cx="4681728" cy="1261884"/>
          </a:xfrm>
        </p:spPr>
        <p:txBody>
          <a:bodyPr/>
          <a:lstStyle/>
          <a:p>
            <a:r>
              <a:rPr lang="en-US" dirty="0" smtClean="0"/>
              <a:t>www.konspekturoka.ru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061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6" y="607711"/>
            <a:ext cx="6062622" cy="1265516"/>
          </a:xfrm>
          <a:prstGeom prst="rect">
            <a:avLst/>
          </a:prstGeom>
        </p:spPr>
        <p:txBody>
          <a:bodyPr vert="horz" wrap="square" lIns="0" tIns="34077" rIns="0" bIns="0" rtlCol="0" anchor="ctr">
            <a:spAutoFit/>
          </a:bodyPr>
          <a:lstStyle/>
          <a:p>
            <a:pPr marL="29636" algn="l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457417" y="3328982"/>
            <a:ext cx="7358113" cy="3356903"/>
          </a:xfrm>
          <a:prstGeom prst="rect">
            <a:avLst/>
          </a:prstGeom>
        </p:spPr>
        <p:txBody>
          <a:bodyPr vert="horz" wrap="square" lIns="0" tIns="32598" rIns="0" bIns="0" rtlCol="0">
            <a:spAutoFit/>
          </a:bodyPr>
          <a:lstStyle/>
          <a:p>
            <a:pPr marL="42972">
              <a:spcBef>
                <a:spcPts val="257"/>
              </a:spcBef>
            </a:pPr>
            <a:r>
              <a:rPr lang="ru-RU" sz="5400" b="1" dirty="0" smtClean="0">
                <a:solidFill>
                  <a:srgbClr val="0070C0"/>
                </a:solidFill>
                <a:latin typeface="Arial"/>
                <a:cs typeface="Arial"/>
              </a:rPr>
              <a:t>Тема:</a:t>
            </a:r>
            <a:r>
              <a:rPr lang="ru-RU" sz="5400" dirty="0" smtClean="0">
                <a:solidFill>
                  <a:srgbClr val="0070C0"/>
                </a:solidFill>
                <a:latin typeface="Arial"/>
                <a:cs typeface="Arial"/>
              </a:rPr>
              <a:t>             </a:t>
            </a:r>
            <a:endParaRPr lang="ru-RU" sz="5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972"/>
            <a:r>
              <a:rPr lang="ru-RU" sz="5400" b="1" dirty="0" smtClean="0">
                <a:solidFill>
                  <a:srgbClr val="0070C0"/>
                </a:solidFill>
                <a:latin typeface="Arial"/>
                <a:cs typeface="Arial"/>
              </a:rPr>
              <a:t>Решение задач по теме: «Смежные и вертикальные углы»</a:t>
            </a:r>
            <a:endParaRPr lang="ru-RU" sz="5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1"/>
            <a:ext cx="439718" cy="822240"/>
          </a:xfrm>
          <a:prstGeom prst="rect">
            <a:avLst/>
          </a:prstGeom>
        </p:spPr>
        <p:txBody>
          <a:bodyPr vert="horz" wrap="square" lIns="0" tIns="37048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2030108" y="1400156"/>
            <a:ext cx="1312093" cy="490090"/>
          </a:xfrm>
          <a:prstGeom prst="rect">
            <a:avLst/>
          </a:prstGeom>
        </p:spPr>
        <p:txBody>
          <a:bodyPr vert="horz" wrap="square" lIns="0" tIns="28150" rIns="0" bIns="0" rtlCol="0">
            <a:spAutoFit/>
          </a:bodyPr>
          <a:lstStyle/>
          <a:p>
            <a:pPr algn="ctr">
              <a:spcBef>
                <a:spcPts val="223"/>
              </a:spcBef>
            </a:pPr>
            <a:r>
              <a:rPr lang="ru-RU" sz="30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b="1" dirty="0">
              <a:latin typeface="Arial"/>
              <a:cs typeface="Arial"/>
            </a:endParaRPr>
          </a:p>
        </p:txBody>
      </p:sp>
      <p:pic>
        <p:nvPicPr>
          <p:cNvPr id="11" name="Picture 7" descr="bd0509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5596" y="3328982"/>
            <a:ext cx="3601181" cy="3281076"/>
          </a:xfrm>
          <a:prstGeom prst="rect">
            <a:avLst/>
          </a:prstGeom>
          <a:noFill/>
        </p:spPr>
      </p:pic>
      <p:sp>
        <p:nvSpPr>
          <p:cNvPr id="12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830940" y="610666"/>
            <a:ext cx="924280" cy="1274156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667"/>
            <a:endParaRPr sz="4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13143" y="3173307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9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113143" y="532572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TextBox 15"/>
          <p:cNvSpPr txBox="1"/>
          <p:nvPr/>
        </p:nvSpPr>
        <p:spPr>
          <a:xfrm>
            <a:off x="2457417" y="6647914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53491"/>
            <a:ext cx="13411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11.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смежные  углы, если их градусные меры относятся как а) 2:7   б) 11:25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69894" y="4006980"/>
                <a:ext cx="3306674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2x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94" y="4006980"/>
                <a:ext cx="3306674" cy="737510"/>
              </a:xfrm>
              <a:prstGeom prst="rect">
                <a:avLst/>
              </a:prstGeom>
              <a:blipFill rotWithShape="1">
                <a:blip r:embed="rId2"/>
                <a:stretch>
                  <a:fillRect l="-6642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16983" y="4586861"/>
                <a:ext cx="241540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9х=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83" y="4586861"/>
                <a:ext cx="2415405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909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46748" y="5199138"/>
                <a:ext cx="273600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: 9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748" y="5199138"/>
                <a:ext cx="2736005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8241" t="-13223" r="-6904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9950" y="5803024"/>
                <a:ext cx="1809470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Cyrl-UZ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50" y="5803024"/>
                <a:ext cx="1809470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12458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3"/>
          <p:cNvSpPr>
            <a:spLocks/>
          </p:cNvSpPr>
          <p:nvPr/>
        </p:nvSpPr>
        <p:spPr bwMode="auto">
          <a:xfrm>
            <a:off x="3536611" y="3608603"/>
            <a:ext cx="2447380" cy="2815097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>
            <a:off x="824263" y="6376072"/>
            <a:ext cx="2712348" cy="45719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5400000">
            <a:off x="3450569" y="5528034"/>
            <a:ext cx="520064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478303" y="6285787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endParaRPr lang="ru-RU" altLang="ru-RU" sz="4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930720" y="2887936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endParaRPr lang="ru-RU" altLang="ru-RU" sz="4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06103" y="6353307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521371" y="6353308"/>
            <a:ext cx="3647127" cy="45931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203" y="5385475"/>
            <a:ext cx="1161477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ru-RU" altLang="ru-RU" sz="6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х</a:t>
            </a:r>
            <a:endParaRPr lang="ru-RU" altLang="ru-RU" sz="63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xmlns="" id="{C2EB0B57-72E5-4C09-8F86-07A34E3B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312" y="5297845"/>
            <a:ext cx="1161477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7</a:t>
            </a:r>
            <a:r>
              <a:rPr lang="ru-RU" altLang="ru-RU" sz="6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х</a:t>
            </a:r>
            <a:endParaRPr lang="ru-RU" altLang="ru-RU" sz="51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67714" y="6448866"/>
            <a:ext cx="72225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9750" y="2495279"/>
            <a:ext cx="5526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Пусть 1 часть угла-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8347" y="3316654"/>
            <a:ext cx="271715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ВОС=2х,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94035" y="3314935"/>
            <a:ext cx="257743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АОВ=7х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91497" y="6444970"/>
                <a:ext cx="4637873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ВОС=2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Cyrl-UZ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uz-Cyrl-UZ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497" y="6444970"/>
                <a:ext cx="4637873" cy="737510"/>
              </a:xfrm>
              <a:prstGeom prst="rect">
                <a:avLst/>
              </a:prstGeom>
              <a:blipFill rotWithShape="1">
                <a:blip r:embed="rId6"/>
                <a:stretch>
                  <a:fillRect l="-4731" t="-13223" r="-3811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831257" y="7189943"/>
                <a:ext cx="493577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АОВ=7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Cyrl-UZ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uz-Cyrl-UZ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257" y="7189943"/>
                <a:ext cx="4935775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4574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189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39" grpId="0"/>
      <p:bldP spid="40" grpId="0"/>
      <p:bldP spid="6" grpId="0"/>
      <p:bldP spid="8" grpId="0"/>
      <p:bldP spid="42" grpId="0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53491"/>
            <a:ext cx="13411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11.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смежные  углы, если их градусные меры относятся как а) 2:7   б) 11:25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69894" y="4006980"/>
                <a:ext cx="386118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11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+25х=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94" y="4006980"/>
                <a:ext cx="3861185" cy="737510"/>
              </a:xfrm>
              <a:prstGeom prst="rect">
                <a:avLst/>
              </a:prstGeom>
              <a:blipFill rotWithShape="1">
                <a:blip r:embed="rId2"/>
                <a:stretch>
                  <a:fillRect l="-5687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16983" y="4586861"/>
                <a:ext cx="2707151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36х=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83" y="4586861"/>
                <a:ext cx="2707151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8108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46748" y="5199138"/>
                <a:ext cx="3027752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: 36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748" y="5199138"/>
                <a:ext cx="3027752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7445" t="-13223" r="-6036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9950" y="5803024"/>
                <a:ext cx="1495281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50" y="5803024"/>
                <a:ext cx="1495281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15102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3"/>
          <p:cNvSpPr>
            <a:spLocks/>
          </p:cNvSpPr>
          <p:nvPr/>
        </p:nvSpPr>
        <p:spPr bwMode="auto">
          <a:xfrm>
            <a:off x="3536611" y="3608603"/>
            <a:ext cx="2447380" cy="2815097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>
            <a:off x="824263" y="6376072"/>
            <a:ext cx="2712348" cy="45719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5400000">
            <a:off x="3450569" y="5528034"/>
            <a:ext cx="520064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478303" y="6285787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endParaRPr lang="ru-RU" altLang="ru-RU" sz="4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930720" y="2887936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endParaRPr lang="ru-RU" altLang="ru-RU" sz="4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06103" y="6353307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521371" y="6353308"/>
            <a:ext cx="3647127" cy="45931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203" y="5385475"/>
            <a:ext cx="1565755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11х</a:t>
            </a:r>
            <a:endParaRPr lang="ru-RU" altLang="ru-RU" sz="63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xmlns="" id="{C2EB0B57-72E5-4C09-8F86-07A34E3B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785" y="5184393"/>
            <a:ext cx="1610318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25х</a:t>
            </a:r>
            <a:endParaRPr lang="ru-RU" altLang="ru-RU" sz="51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67714" y="6448866"/>
            <a:ext cx="72225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9750" y="2495279"/>
            <a:ext cx="5526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Пусть 1 часть угла-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8347" y="3316654"/>
            <a:ext cx="297991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ВОС=11х,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94035" y="3314935"/>
            <a:ext cx="286918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АОВ=25х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91497" y="6444970"/>
                <a:ext cx="4586448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ВОС=11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497" y="6444970"/>
                <a:ext cx="4586448" cy="737510"/>
              </a:xfrm>
              <a:prstGeom prst="rect">
                <a:avLst/>
              </a:prstGeom>
              <a:blipFill rotWithShape="1">
                <a:blip r:embed="rId6"/>
                <a:stretch>
                  <a:fillRect l="-4781" t="-13223" r="-3718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831257" y="7189943"/>
                <a:ext cx="4913333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АОВ=25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257" y="7189943"/>
                <a:ext cx="4913333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459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42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39" grpId="0"/>
      <p:bldP spid="40" grpId="0"/>
      <p:bldP spid="6" grpId="0"/>
      <p:bldP spid="8" grpId="0"/>
      <p:bldP spid="42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200" y="1010605"/>
            <a:ext cx="13411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12. Составьте задачу в соответствии с рисунком 7 и решите её.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69894" y="4006980"/>
                <a:ext cx="3910366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+х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94" y="4006980"/>
                <a:ext cx="3910366" cy="737510"/>
              </a:xfrm>
              <a:prstGeom prst="rect">
                <a:avLst/>
              </a:prstGeom>
              <a:blipFill rotWithShape="1">
                <a:blip r:embed="rId2"/>
                <a:stretch>
                  <a:fillRect l="-5607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16983" y="4586861"/>
                <a:ext cx="3602589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83" y="4586861"/>
                <a:ext cx="3602589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609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46748" y="5199138"/>
                <a:ext cx="3921202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748" y="5199138"/>
                <a:ext cx="3921202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5754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9950" y="5803024"/>
                <a:ext cx="2392963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2х=1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50" y="5803024"/>
                <a:ext cx="2392963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9439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3"/>
          <p:cNvSpPr>
            <a:spLocks/>
          </p:cNvSpPr>
          <p:nvPr/>
        </p:nvSpPr>
        <p:spPr bwMode="auto">
          <a:xfrm>
            <a:off x="3536611" y="3608603"/>
            <a:ext cx="2447380" cy="2815097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>
            <a:off x="824263" y="6376072"/>
            <a:ext cx="2712348" cy="45719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521371" y="6353308"/>
            <a:ext cx="3647127" cy="45931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301" y="4966051"/>
            <a:ext cx="712636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х</a:t>
            </a:r>
            <a:endParaRPr lang="ru-RU" altLang="ru-RU" sz="63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xmlns="" id="{C2EB0B57-72E5-4C09-8F86-07A34E3B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36" y="4839173"/>
            <a:ext cx="627677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 dirty="0">
                <a:solidFill>
                  <a:srgbClr val="002060"/>
                </a:solidFill>
                <a:latin typeface="Arial" panose="020B0604020202020204" pitchFamily="34" charset="0"/>
              </a:rPr>
              <a:t>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851" y="2339218"/>
                <a:ext cx="13757600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Один из смежных углов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градусов больше другого. Найти эти углы</a:t>
                </a:r>
                <a:endParaRPr lang="uz-Latn-UZ" sz="4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1" y="2339218"/>
                <a:ext cx="13757600" cy="1337354"/>
              </a:xfrm>
              <a:prstGeom prst="rect">
                <a:avLst/>
              </a:prstGeom>
              <a:blipFill rotWithShape="1">
                <a:blip r:embed="rId6"/>
                <a:stretch>
                  <a:fillRect l="-1551" t="-7306" b="-1872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97879" y="3316654"/>
                <a:ext cx="2408993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у=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79" y="3316654"/>
                <a:ext cx="2408993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9367" t="-13223" r="-8101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39430" y="7121660"/>
                <a:ext cx="4935838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430" y="7121660"/>
                <a:ext cx="4935838" cy="737510"/>
              </a:xfrm>
              <a:prstGeom prst="rect">
                <a:avLst/>
              </a:prstGeom>
              <a:blipFill rotWithShape="1">
                <a:blip r:embed="rId8"/>
                <a:stretch>
                  <a:fillRect l="-4574" t="-14876" b="-330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16392502">
            <a:off x="3171641" y="5929487"/>
            <a:ext cx="914400" cy="914400"/>
          </a:xfrm>
          <a:prstGeom prst="arc">
            <a:avLst>
              <a:gd name="adj1" fmla="val 16200000"/>
              <a:gd name="adj2" fmla="val 1591515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7" name="Дуга 26"/>
          <p:cNvSpPr/>
          <p:nvPr/>
        </p:nvSpPr>
        <p:spPr>
          <a:xfrm>
            <a:off x="3352800" y="5991666"/>
            <a:ext cx="914400" cy="914400"/>
          </a:xfrm>
          <a:prstGeom prst="arc">
            <a:avLst>
              <a:gd name="adj1" fmla="val 16610566"/>
              <a:gd name="adj2" fmla="val 0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8" name="Дуга 27"/>
          <p:cNvSpPr/>
          <p:nvPr/>
        </p:nvSpPr>
        <p:spPr>
          <a:xfrm>
            <a:off x="3489583" y="5942039"/>
            <a:ext cx="914400" cy="914400"/>
          </a:xfrm>
          <a:prstGeom prst="arc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0">
                <a:extLst>
                  <a:ext uri="{FF2B5EF4-FFF2-40B4-BE49-F238E27FC236}">
                    <a16:creationId xmlns:a16="http://schemas.microsoft.com/office/drawing/2014/main" xmlns="" id="{C2EB0B57-72E5-4C09-8F86-07A34E3B4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037" y="6472502"/>
                <a:ext cx="2780382" cy="962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ru-RU" altLang="ru-RU" sz="5100" b="1" dirty="0" smtClean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</a:rPr>
                  <a:t>у-х=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sz="48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51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2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C2EB0B57-72E5-4C09-8F86-07A34E3B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0037" y="6472502"/>
                <a:ext cx="2780382" cy="962894"/>
              </a:xfrm>
              <a:prstGeom prst="rect">
                <a:avLst/>
              </a:prstGeom>
              <a:blipFill rotWithShape="1">
                <a:blip r:embed="rId9"/>
                <a:stretch>
                  <a:fillRect l="-9211" t="-12025" b="-28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xmlns="" id="{C9D50534-7B2D-4B4C-AC6F-1DE25E59F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249" y="4737889"/>
                <a:ext cx="2205979" cy="1055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ru-RU" altLang="ru-RU" sz="6000" b="1" dirty="0" smtClean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</a:rPr>
                  <a:t>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sz="48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6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1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C9D50534-7B2D-4B4C-AC6F-1DE25E59F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4249" y="4737889"/>
                <a:ext cx="2205979" cy="1055227"/>
              </a:xfrm>
              <a:prstGeom prst="rect">
                <a:avLst/>
              </a:prstGeom>
              <a:blipFill rotWithShape="1">
                <a:blip r:embed="rId10"/>
                <a:stretch>
                  <a:fillRect l="-14917" t="-15607" b="-3641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897879" y="6352399"/>
                <a:ext cx="1809470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79" y="6352399"/>
                <a:ext cx="1809470" cy="737510"/>
              </a:xfrm>
              <a:prstGeom prst="rect">
                <a:avLst/>
              </a:prstGeom>
              <a:blipFill rotWithShape="1">
                <a:blip r:embed="rId11"/>
                <a:stretch>
                  <a:fillRect l="-12500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3392" y="3985350"/>
            <a:ext cx="65114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61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6" grpId="0" animBg="1"/>
      <p:bldP spid="8" grpId="0" animBg="1"/>
      <p:bldP spid="43" grpId="0" animBg="1"/>
      <p:bldP spid="30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200" y="1010605"/>
            <a:ext cx="13411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12. Составьте задачу в соответствии с рисунком 7 и решите её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89678" y="3863987"/>
                <a:ext cx="3160802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5х+4х=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78" y="3863987"/>
                <a:ext cx="3160802" cy="737510"/>
              </a:xfrm>
              <a:prstGeom prst="rect">
                <a:avLst/>
              </a:prstGeom>
              <a:blipFill rotWithShape="1">
                <a:blip r:embed="rId2"/>
                <a:stretch>
                  <a:fillRect l="-7143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89678" y="4447322"/>
                <a:ext cx="2269532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78" y="4447322"/>
                <a:ext cx="2269532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9946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89678" y="5119406"/>
                <a:ext cx="2517484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78" y="5119406"/>
                <a:ext cx="2517484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8959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83193" y="5744214"/>
                <a:ext cx="1663597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193" y="5744214"/>
                <a:ext cx="1663597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13603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3"/>
          <p:cNvSpPr>
            <a:spLocks/>
          </p:cNvSpPr>
          <p:nvPr/>
        </p:nvSpPr>
        <p:spPr bwMode="auto">
          <a:xfrm>
            <a:off x="3168406" y="4661996"/>
            <a:ext cx="882989" cy="2068302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>
            <a:off x="456058" y="6682670"/>
            <a:ext cx="2712348" cy="45719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153166" y="6659906"/>
            <a:ext cx="2574629" cy="45719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639" y="5174989"/>
            <a:ext cx="712636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х</a:t>
            </a:r>
            <a:endParaRPr lang="ru-RU" altLang="ru-RU" sz="63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xmlns="" id="{C2EB0B57-72E5-4C09-8F86-07A34E3B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831" y="5145771"/>
            <a:ext cx="627677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 dirty="0">
                <a:solidFill>
                  <a:srgbClr val="002060"/>
                </a:solidFill>
                <a:latin typeface="Arial" panose="020B0604020202020204" pitchFamily="34" charset="0"/>
              </a:rPr>
              <a:t>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1" y="2339218"/>
            <a:ext cx="137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Найдите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смежные  углы, если их градусные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меры относятся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4:5</a:t>
            </a:r>
            <a:endParaRPr lang="uz-Latn-UZ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921440" y="6412057"/>
                <a:ext cx="3859070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4х=</a:t>
                </a:r>
                <a:r>
                  <a:rPr lang="ru-RU" b="1" dirty="0" smtClean="0">
                    <a:solidFill>
                      <a:srgbClr val="002060"/>
                    </a:solidFill>
                    <a:cs typeface="Arial" pitchFamily="34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440" y="6412057"/>
                <a:ext cx="3859070" cy="737510"/>
              </a:xfrm>
              <a:prstGeom prst="rect">
                <a:avLst/>
              </a:prstGeom>
              <a:blipFill rotWithShape="1">
                <a:blip r:embed="rId6"/>
                <a:stretch>
                  <a:fillRect l="-5845" t="-14876" b="-3636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16392502">
            <a:off x="2803436" y="6236085"/>
            <a:ext cx="914400" cy="914400"/>
          </a:xfrm>
          <a:prstGeom prst="arc">
            <a:avLst>
              <a:gd name="adj1" fmla="val 16200000"/>
              <a:gd name="adj2" fmla="val 465321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7" name="Дуга 26"/>
          <p:cNvSpPr/>
          <p:nvPr/>
        </p:nvSpPr>
        <p:spPr>
          <a:xfrm>
            <a:off x="2828308" y="6276383"/>
            <a:ext cx="914400" cy="914400"/>
          </a:xfrm>
          <a:prstGeom prst="arc">
            <a:avLst>
              <a:gd name="adj1" fmla="val 16610566"/>
              <a:gd name="adj2" fmla="val 0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8" name="Дуга 27"/>
          <p:cNvSpPr/>
          <p:nvPr/>
        </p:nvSpPr>
        <p:spPr>
          <a:xfrm>
            <a:off x="2969235" y="6225671"/>
            <a:ext cx="914400" cy="914400"/>
          </a:xfrm>
          <a:prstGeom prst="arc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C2EB0B57-72E5-4C09-8F86-07A34E3B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832" y="6779100"/>
            <a:ext cx="2536853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altLang="ru-RU" sz="5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х:</a:t>
            </a:r>
            <a:r>
              <a:rPr lang="ru-RU" altLang="ru-RU" sz="51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у=4:5</a:t>
            </a:r>
            <a:endParaRPr lang="ru-RU" altLang="ru-RU" sz="51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329" y="5049039"/>
            <a:ext cx="1352077" cy="1055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ru-RU" altLang="ru-RU" sz="6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5х</a:t>
            </a:r>
            <a:endParaRPr lang="ru-RU" altLang="ru-RU" sz="60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00948" y="5649038"/>
                <a:ext cx="4141198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5х=5</a:t>
                </a:r>
                <a:r>
                  <a:rPr lang="ru-RU" b="1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948" y="5649038"/>
                <a:ext cx="4141198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5294" t="-14876" b="-330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921407" y="3094546"/>
            <a:ext cx="5526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Пусть 1 часть угла-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299" y="5059429"/>
            <a:ext cx="1352077" cy="1055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ru-RU" altLang="ru-RU" sz="6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r>
              <a:rPr lang="ru-RU" altLang="ru-RU" sz="6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х</a:t>
            </a:r>
            <a:endParaRPr lang="ru-RU" altLang="ru-RU" sz="60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623" y="4153243"/>
            <a:ext cx="6848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6" grpId="0"/>
      <p:bldP spid="43" grpId="0" animBg="1"/>
      <p:bldP spid="30" grpId="0" animBg="1"/>
      <p:bldP spid="37" grpId="0" animBg="1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46" name="Freeform 34"/>
          <p:cNvSpPr>
            <a:spLocks/>
          </p:cNvSpPr>
          <p:nvPr/>
        </p:nvSpPr>
        <p:spPr bwMode="auto">
          <a:xfrm>
            <a:off x="5295902" y="2213611"/>
            <a:ext cx="5905498" cy="2506980"/>
          </a:xfrm>
          <a:custGeom>
            <a:avLst/>
            <a:gdLst>
              <a:gd name="T0" fmla="*/ 0 w 3039"/>
              <a:gd name="T1" fmla="*/ 603250 h 1766"/>
              <a:gd name="T2" fmla="*/ 1843088 w 3039"/>
              <a:gd name="T3" fmla="*/ 2803525 h 1766"/>
              <a:gd name="T4" fmla="*/ 4649788 w 3039"/>
              <a:gd name="T5" fmla="*/ 2736850 h 1766"/>
              <a:gd name="T6" fmla="*/ 4824413 w 3039"/>
              <a:gd name="T7" fmla="*/ 2195513 h 1766"/>
              <a:gd name="T8" fmla="*/ 4624388 w 3039"/>
              <a:gd name="T9" fmla="*/ 1443038 h 1766"/>
              <a:gd name="T10" fmla="*/ 4246563 w 3039"/>
              <a:gd name="T11" fmla="*/ 1109663 h 1766"/>
              <a:gd name="T12" fmla="*/ 3594100 w 3039"/>
              <a:gd name="T13" fmla="*/ 388938 h 1766"/>
              <a:gd name="T14" fmla="*/ 2644775 w 3039"/>
              <a:gd name="T15" fmla="*/ 0 h 1766"/>
              <a:gd name="T16" fmla="*/ 1054100 w 3039"/>
              <a:gd name="T17" fmla="*/ 136525 h 1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9" h="1766">
                <a:moveTo>
                  <a:pt x="0" y="380"/>
                </a:moveTo>
                <a:lnTo>
                  <a:pt x="1161" y="1766"/>
                </a:lnTo>
                <a:lnTo>
                  <a:pt x="2929" y="1724"/>
                </a:lnTo>
                <a:lnTo>
                  <a:pt x="3039" y="1383"/>
                </a:lnTo>
                <a:lnTo>
                  <a:pt x="2913" y="909"/>
                </a:lnTo>
                <a:lnTo>
                  <a:pt x="2675" y="699"/>
                </a:lnTo>
                <a:lnTo>
                  <a:pt x="2264" y="245"/>
                </a:lnTo>
                <a:lnTo>
                  <a:pt x="1666" y="0"/>
                </a:lnTo>
                <a:lnTo>
                  <a:pt x="664" y="86"/>
                </a:lnTo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2542" name="Freeform 30"/>
          <p:cNvSpPr>
            <a:spLocks/>
          </p:cNvSpPr>
          <p:nvPr/>
        </p:nvSpPr>
        <p:spPr bwMode="auto">
          <a:xfrm>
            <a:off x="4114799" y="4693920"/>
            <a:ext cx="6309361" cy="3230880"/>
          </a:xfrm>
          <a:custGeom>
            <a:avLst/>
            <a:gdLst>
              <a:gd name="T0" fmla="*/ 4822825 w 3038"/>
              <a:gd name="T1" fmla="*/ 2200275 h 1696"/>
              <a:gd name="T2" fmla="*/ 2981325 w 3038"/>
              <a:gd name="T3" fmla="*/ 0 h 1696"/>
              <a:gd name="T4" fmla="*/ 174625 w 3038"/>
              <a:gd name="T5" fmla="*/ 66675 h 1696"/>
              <a:gd name="T6" fmla="*/ 0 w 3038"/>
              <a:gd name="T7" fmla="*/ 606425 h 1696"/>
              <a:gd name="T8" fmla="*/ 200025 w 3038"/>
              <a:gd name="T9" fmla="*/ 1358900 h 1696"/>
              <a:gd name="T10" fmla="*/ 577850 w 3038"/>
              <a:gd name="T11" fmla="*/ 1692275 h 1696"/>
              <a:gd name="T12" fmla="*/ 1228725 w 3038"/>
              <a:gd name="T13" fmla="*/ 2413000 h 1696"/>
              <a:gd name="T14" fmla="*/ 2143125 w 3038"/>
              <a:gd name="T15" fmla="*/ 2692400 h 1696"/>
              <a:gd name="T16" fmla="*/ 3768725 w 3038"/>
              <a:gd name="T17" fmla="*/ 2667000 h 16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8" h="1696">
                <a:moveTo>
                  <a:pt x="3038" y="1386"/>
                </a:moveTo>
                <a:lnTo>
                  <a:pt x="1878" y="0"/>
                </a:lnTo>
                <a:lnTo>
                  <a:pt x="110" y="42"/>
                </a:lnTo>
                <a:lnTo>
                  <a:pt x="0" y="382"/>
                </a:lnTo>
                <a:lnTo>
                  <a:pt x="126" y="856"/>
                </a:lnTo>
                <a:lnTo>
                  <a:pt x="364" y="1066"/>
                </a:lnTo>
                <a:lnTo>
                  <a:pt x="774" y="1520"/>
                </a:lnTo>
                <a:lnTo>
                  <a:pt x="1350" y="1696"/>
                </a:lnTo>
                <a:lnTo>
                  <a:pt x="2374" y="1680"/>
                </a:lnTo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grpSp>
        <p:nvGrpSpPr>
          <p:cNvPr id="192548" name="Group 36"/>
          <p:cNvGrpSpPr>
            <a:grpSpLocks/>
          </p:cNvGrpSpPr>
          <p:nvPr/>
        </p:nvGrpSpPr>
        <p:grpSpPr bwMode="auto">
          <a:xfrm>
            <a:off x="3053081" y="2213611"/>
            <a:ext cx="8978901" cy="5101590"/>
            <a:chOff x="1202" y="1162"/>
            <a:chExt cx="3535" cy="2678"/>
          </a:xfrm>
        </p:grpSpPr>
        <p:sp>
          <p:nvSpPr>
            <p:cNvPr id="18451" name="Freeform 28"/>
            <p:cNvSpPr>
              <a:spLocks/>
            </p:cNvSpPr>
            <p:nvPr/>
          </p:nvSpPr>
          <p:spPr bwMode="auto">
            <a:xfrm>
              <a:off x="2970" y="2433"/>
              <a:ext cx="1767" cy="1407"/>
            </a:xfrm>
            <a:custGeom>
              <a:avLst/>
              <a:gdLst>
                <a:gd name="T0" fmla="*/ 1630 w 1767"/>
                <a:gd name="T1" fmla="*/ 0 h 1407"/>
                <a:gd name="T2" fmla="*/ 0 w 1767"/>
                <a:gd name="T3" fmla="*/ 43 h 1407"/>
                <a:gd name="T4" fmla="*/ 1134 w 1767"/>
                <a:gd name="T5" fmla="*/ 1407 h 1407"/>
                <a:gd name="T6" fmla="*/ 1495 w 1767"/>
                <a:gd name="T7" fmla="*/ 1179 h 1407"/>
                <a:gd name="T8" fmla="*/ 1767 w 1767"/>
                <a:gd name="T9" fmla="*/ 771 h 1407"/>
                <a:gd name="T10" fmla="*/ 1767 w 1767"/>
                <a:gd name="T11" fmla="*/ 454 h 1407"/>
                <a:gd name="T12" fmla="*/ 1766 w 1767"/>
                <a:gd name="T13" fmla="*/ 0 h 1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67" h="1407">
                  <a:moveTo>
                    <a:pt x="1630" y="0"/>
                  </a:moveTo>
                  <a:lnTo>
                    <a:pt x="0" y="43"/>
                  </a:lnTo>
                  <a:lnTo>
                    <a:pt x="1134" y="1407"/>
                  </a:lnTo>
                  <a:lnTo>
                    <a:pt x="1495" y="1179"/>
                  </a:lnTo>
                  <a:lnTo>
                    <a:pt x="1767" y="771"/>
                  </a:lnTo>
                  <a:lnTo>
                    <a:pt x="1767" y="454"/>
                  </a:lnTo>
                  <a:lnTo>
                    <a:pt x="1766" y="0"/>
                  </a:lnTo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8452" name="Freeform 27"/>
            <p:cNvSpPr>
              <a:spLocks/>
            </p:cNvSpPr>
            <p:nvPr/>
          </p:nvSpPr>
          <p:spPr bwMode="auto">
            <a:xfrm>
              <a:off x="1202" y="1162"/>
              <a:ext cx="1766" cy="1361"/>
            </a:xfrm>
            <a:custGeom>
              <a:avLst/>
              <a:gdLst>
                <a:gd name="T0" fmla="*/ 136 w 1766"/>
                <a:gd name="T1" fmla="*/ 1361 h 1361"/>
                <a:gd name="T2" fmla="*/ 1766 w 1766"/>
                <a:gd name="T3" fmla="*/ 1318 h 1361"/>
                <a:gd name="T4" fmla="*/ 635 w 1766"/>
                <a:gd name="T5" fmla="*/ 0 h 1361"/>
                <a:gd name="T6" fmla="*/ 272 w 1766"/>
                <a:gd name="T7" fmla="*/ 182 h 1361"/>
                <a:gd name="T8" fmla="*/ 0 w 1766"/>
                <a:gd name="T9" fmla="*/ 590 h 1361"/>
                <a:gd name="T10" fmla="*/ 0 w 1766"/>
                <a:gd name="T11" fmla="*/ 907 h 1361"/>
                <a:gd name="T12" fmla="*/ 0 w 1766"/>
                <a:gd name="T13" fmla="*/ 1361 h 1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66" h="1361">
                  <a:moveTo>
                    <a:pt x="136" y="1361"/>
                  </a:moveTo>
                  <a:lnTo>
                    <a:pt x="1766" y="1318"/>
                  </a:lnTo>
                  <a:lnTo>
                    <a:pt x="635" y="0"/>
                  </a:lnTo>
                  <a:lnTo>
                    <a:pt x="272" y="182"/>
                  </a:lnTo>
                  <a:lnTo>
                    <a:pt x="0" y="590"/>
                  </a:lnTo>
                  <a:lnTo>
                    <a:pt x="0" y="907"/>
                  </a:lnTo>
                  <a:lnTo>
                    <a:pt x="0" y="1361"/>
                  </a:lnTo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387406" y="809462"/>
            <a:ext cx="11290299" cy="17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400" b="1" dirty="0">
                <a:solidFill>
                  <a:srgbClr val="000066"/>
                </a:solidFill>
              </a:rPr>
              <a:t>Прямые </a:t>
            </a:r>
            <a:r>
              <a:rPr lang="en-US" altLang="ru-RU" sz="3400" b="1" dirty="0">
                <a:solidFill>
                  <a:srgbClr val="000066"/>
                </a:solidFill>
              </a:rPr>
              <a:t>MN </a:t>
            </a:r>
            <a:r>
              <a:rPr lang="ru-RU" altLang="ru-RU" sz="3400" b="1" dirty="0">
                <a:solidFill>
                  <a:srgbClr val="000066"/>
                </a:solidFill>
              </a:rPr>
              <a:t>и КР пересекаются в точке О, </a:t>
            </a:r>
          </a:p>
          <a:p>
            <a:pPr algn="ctr" eaLnBrk="1" hangingPunct="1"/>
            <a:r>
              <a:rPr lang="ru-RU" altLang="ru-RU" sz="3400" b="1" dirty="0">
                <a:solidFill>
                  <a:srgbClr val="000066"/>
                </a:solidFill>
              </a:rPr>
              <a:t>причем сумма углов КОМ и </a:t>
            </a:r>
            <a:r>
              <a:rPr lang="en-US" altLang="ru-RU" sz="3400" b="1" dirty="0">
                <a:solidFill>
                  <a:srgbClr val="000066"/>
                </a:solidFill>
              </a:rPr>
              <a:t>N</a:t>
            </a:r>
            <a:r>
              <a:rPr lang="ru-RU" altLang="ru-RU" sz="3400" b="1" dirty="0">
                <a:solidFill>
                  <a:srgbClr val="000066"/>
                </a:solidFill>
              </a:rPr>
              <a:t>ОР равна 134</a:t>
            </a:r>
            <a:r>
              <a:rPr lang="ru-RU" altLang="ru-RU" sz="3400" b="1" baseline="30000" dirty="0">
                <a:solidFill>
                  <a:srgbClr val="000066"/>
                </a:solidFill>
              </a:rPr>
              <a:t>0</a:t>
            </a:r>
            <a:r>
              <a:rPr lang="ru-RU" altLang="ru-RU" sz="3400" b="1" dirty="0">
                <a:solidFill>
                  <a:srgbClr val="000066"/>
                </a:solidFill>
              </a:rPr>
              <a:t>. </a:t>
            </a:r>
          </a:p>
          <a:p>
            <a:pPr algn="ctr" eaLnBrk="1" hangingPunct="1"/>
            <a:r>
              <a:rPr lang="ru-RU" altLang="ru-RU" sz="3400" b="1" dirty="0">
                <a:solidFill>
                  <a:srgbClr val="000066"/>
                </a:solidFill>
              </a:rPr>
              <a:t>Найдите величину угла КО</a:t>
            </a:r>
            <a:r>
              <a:rPr lang="en-US" altLang="ru-RU" sz="3400" b="1" dirty="0" smtClean="0">
                <a:solidFill>
                  <a:srgbClr val="000066"/>
                </a:solidFill>
              </a:rPr>
              <a:t>N</a:t>
            </a:r>
            <a:r>
              <a:rPr lang="ru-RU" altLang="ru-RU" sz="3400" b="1" dirty="0" smtClean="0">
                <a:solidFill>
                  <a:srgbClr val="000066"/>
                </a:solidFill>
              </a:rPr>
              <a:t>. </a:t>
            </a:r>
            <a:endParaRPr lang="ru-RU" altLang="ru-RU" sz="3400" b="1" dirty="0">
              <a:solidFill>
                <a:srgbClr val="000066"/>
              </a:solidFill>
            </a:endParaRPr>
          </a:p>
        </p:txBody>
      </p:sp>
      <p:sp>
        <p:nvSpPr>
          <p:cNvPr id="18438" name="Freeform 3"/>
          <p:cNvSpPr>
            <a:spLocks/>
          </p:cNvSpPr>
          <p:nvPr/>
        </p:nvSpPr>
        <p:spPr bwMode="auto">
          <a:xfrm flipH="1">
            <a:off x="5471161" y="2895600"/>
            <a:ext cx="4511039" cy="4038600"/>
          </a:xfrm>
          <a:custGeom>
            <a:avLst/>
            <a:gdLst>
              <a:gd name="T0" fmla="*/ 0 w 2336"/>
              <a:gd name="T1" fmla="*/ 4470400 h 2816"/>
              <a:gd name="T2" fmla="*/ 3708400 w 2336"/>
              <a:gd name="T3" fmla="*/ 0 h 2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36" h="2816">
                <a:moveTo>
                  <a:pt x="0" y="2816"/>
                </a:moveTo>
                <a:lnTo>
                  <a:pt x="2336" y="0"/>
                </a:lnTo>
              </a:path>
            </a:pathLst>
          </a:custGeom>
          <a:noFill/>
          <a:ln w="76200" cmpd="sng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2517" name="AutoShape 5"/>
          <p:cNvSpPr>
            <a:spLocks noChangeArrowheads="1"/>
          </p:cNvSpPr>
          <p:nvPr/>
        </p:nvSpPr>
        <p:spPr bwMode="auto">
          <a:xfrm rot="-5565513">
            <a:off x="7343458" y="4346892"/>
            <a:ext cx="520066" cy="1267461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546601" y="2774573"/>
            <a:ext cx="84667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0000CC"/>
                </a:solidFill>
              </a:rPr>
              <a:t>M</a:t>
            </a:r>
            <a:endParaRPr lang="ru-RU" altLang="ru-RU" sz="4600" b="1">
              <a:solidFill>
                <a:srgbClr val="0000CC"/>
              </a:solidFill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343400" y="4632960"/>
            <a:ext cx="7010400" cy="95250"/>
          </a:xfrm>
          <a:custGeom>
            <a:avLst/>
            <a:gdLst>
              <a:gd name="T0" fmla="*/ 6451600 w 4064"/>
              <a:gd name="T1" fmla="*/ 0 h 80"/>
              <a:gd name="T2" fmla="*/ 0 w 4064"/>
              <a:gd name="T3" fmla="*/ 127000 h 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64" h="80">
                <a:moveTo>
                  <a:pt x="4064" y="0"/>
                </a:moveTo>
                <a:lnTo>
                  <a:pt x="0" y="80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8442" name="Text Box 23"/>
          <p:cNvSpPr txBox="1">
            <a:spLocks noChangeArrowheads="1"/>
          </p:cNvSpPr>
          <p:nvPr/>
        </p:nvSpPr>
        <p:spPr bwMode="auto">
          <a:xfrm>
            <a:off x="9982200" y="6707506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N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18443" name="Text Box 24"/>
          <p:cNvSpPr txBox="1">
            <a:spLocks noChangeArrowheads="1"/>
          </p:cNvSpPr>
          <p:nvPr/>
        </p:nvSpPr>
        <p:spPr bwMode="auto">
          <a:xfrm>
            <a:off x="3653206" y="4816317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0000CC"/>
                </a:solidFill>
              </a:rPr>
              <a:t>K</a:t>
            </a:r>
            <a:endParaRPr lang="ru-RU" altLang="ru-RU" sz="4600" b="1">
              <a:solidFill>
                <a:srgbClr val="0000CC"/>
              </a:solidFill>
            </a:endParaRPr>
          </a:p>
        </p:txBody>
      </p:sp>
      <p:sp>
        <p:nvSpPr>
          <p:cNvPr id="18444" name="Text Box 25"/>
          <p:cNvSpPr txBox="1">
            <a:spLocks noChangeArrowheads="1"/>
          </p:cNvSpPr>
          <p:nvPr/>
        </p:nvSpPr>
        <p:spPr bwMode="auto">
          <a:xfrm>
            <a:off x="11353800" y="4490434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P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18445" name="Text Box 26"/>
          <p:cNvSpPr txBox="1">
            <a:spLocks noChangeArrowheads="1"/>
          </p:cNvSpPr>
          <p:nvPr/>
        </p:nvSpPr>
        <p:spPr bwMode="auto">
          <a:xfrm>
            <a:off x="7269479" y="3952994"/>
            <a:ext cx="800099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O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192543" name="Text Box 31">
            <a:extLst>
              <a:ext uri="{FF2B5EF4-FFF2-40B4-BE49-F238E27FC236}">
                <a16:creationId xmlns:a16="http://schemas.microsoft.com/office/drawing/2014/main" xmlns="" id="{8ADC95A6-F41E-4308-AD1C-D0B7B807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21" y="4728210"/>
            <a:ext cx="12336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67</a:t>
            </a:r>
            <a:r>
              <a:rPr lang="ru-RU" altLang="ru-RU" sz="51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2544" name="Text Box 32">
            <a:extLst>
              <a:ext uri="{FF2B5EF4-FFF2-40B4-BE49-F238E27FC236}">
                <a16:creationId xmlns:a16="http://schemas.microsoft.com/office/drawing/2014/main" xmlns="" id="{BA82FBF4-A661-4417-A1C5-BF4F08187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21" y="4728210"/>
            <a:ext cx="12336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67</a:t>
            </a:r>
            <a:r>
              <a:rPr lang="ru-RU" altLang="ru-RU" sz="51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2545" name="Text Box 33">
            <a:extLst>
              <a:ext uri="{FF2B5EF4-FFF2-40B4-BE49-F238E27FC236}">
                <a16:creationId xmlns:a16="http://schemas.microsoft.com/office/drawing/2014/main" xmlns="" id="{FBC7E8BD-D44C-491E-8BA7-40A9CBA8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61" y="5065396"/>
            <a:ext cx="1561395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113</a:t>
            </a:r>
            <a:r>
              <a:rPr lang="ru-RU" altLang="ru-RU" sz="51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2547" name="Text Box 35">
            <a:extLst>
              <a:ext uri="{FF2B5EF4-FFF2-40B4-BE49-F238E27FC236}">
                <a16:creationId xmlns:a16="http://schemas.microsoft.com/office/drawing/2014/main" xmlns="" id="{E7E6E55A-7802-4421-B9F1-CB4F37DA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61" y="5065396"/>
            <a:ext cx="1561395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113</a:t>
            </a:r>
            <a:r>
              <a:rPr lang="ru-RU" altLang="ru-RU" sz="51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9530" y="95562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4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107 -0.09445 " pathEditMode="relative" ptsTypes="AA">
                                      <p:cBhvr>
                                        <p:cTn id="23" dur="2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-0.18889 " pathEditMode="relative" ptsTypes="AA">
                                      <p:cBhvr>
                                        <p:cTn id="65" dur="2000" fill="hold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6" grpId="0" animBg="1"/>
      <p:bldP spid="192542" grpId="0" animBg="1"/>
      <p:bldP spid="192543" grpId="0"/>
      <p:bldP spid="192544" grpId="0"/>
      <p:bldP spid="192544" grpId="1"/>
      <p:bldP spid="192545" grpId="0"/>
      <p:bldP spid="192547" grpId="0"/>
      <p:bldP spid="1925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Freeform 3"/>
          <p:cNvSpPr>
            <a:spLocks/>
          </p:cNvSpPr>
          <p:nvPr/>
        </p:nvSpPr>
        <p:spPr bwMode="auto">
          <a:xfrm>
            <a:off x="174138" y="4705349"/>
            <a:ext cx="4770120" cy="3459480"/>
          </a:xfrm>
          <a:custGeom>
            <a:avLst/>
            <a:gdLst>
              <a:gd name="T0" fmla="*/ 2473325 w 1878"/>
              <a:gd name="T1" fmla="*/ 2882900 h 1816"/>
              <a:gd name="T2" fmla="*/ 2981325 w 1878"/>
              <a:gd name="T3" fmla="*/ 0 h 1816"/>
              <a:gd name="T4" fmla="*/ 174625 w 1878"/>
              <a:gd name="T5" fmla="*/ 66675 h 1816"/>
              <a:gd name="T6" fmla="*/ 0 w 1878"/>
              <a:gd name="T7" fmla="*/ 606425 h 1816"/>
              <a:gd name="T8" fmla="*/ 200025 w 1878"/>
              <a:gd name="T9" fmla="*/ 1358900 h 1816"/>
              <a:gd name="T10" fmla="*/ 577850 w 1878"/>
              <a:gd name="T11" fmla="*/ 1692275 h 1816"/>
              <a:gd name="T12" fmla="*/ 1228725 w 1878"/>
              <a:gd name="T13" fmla="*/ 2413000 h 1816"/>
              <a:gd name="T14" fmla="*/ 2143125 w 1878"/>
              <a:gd name="T15" fmla="*/ 2692400 h 1816"/>
              <a:gd name="T16" fmla="*/ 2447925 w 1878"/>
              <a:gd name="T17" fmla="*/ 2857500 h 1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78" h="1816">
                <a:moveTo>
                  <a:pt x="1558" y="1816"/>
                </a:moveTo>
                <a:lnTo>
                  <a:pt x="1878" y="0"/>
                </a:lnTo>
                <a:lnTo>
                  <a:pt x="110" y="42"/>
                </a:lnTo>
                <a:lnTo>
                  <a:pt x="0" y="382"/>
                </a:lnTo>
                <a:lnTo>
                  <a:pt x="126" y="856"/>
                </a:lnTo>
                <a:lnTo>
                  <a:pt x="364" y="1066"/>
                </a:lnTo>
                <a:lnTo>
                  <a:pt x="774" y="1520"/>
                </a:lnTo>
                <a:lnTo>
                  <a:pt x="1350" y="1696"/>
                </a:lnTo>
                <a:lnTo>
                  <a:pt x="1542" y="1800"/>
                </a:lnTo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566" name="Freeform 6"/>
          <p:cNvSpPr>
            <a:spLocks/>
          </p:cNvSpPr>
          <p:nvPr/>
        </p:nvSpPr>
        <p:spPr bwMode="auto">
          <a:xfrm>
            <a:off x="546784" y="2805113"/>
            <a:ext cx="4485640" cy="1986916"/>
          </a:xfrm>
          <a:custGeom>
            <a:avLst/>
            <a:gdLst>
              <a:gd name="T0" fmla="*/ 215900 w 1766"/>
              <a:gd name="T1" fmla="*/ 1655763 h 1043"/>
              <a:gd name="T2" fmla="*/ 2803525 w 1766"/>
              <a:gd name="T3" fmla="*/ 1587500 h 1043"/>
              <a:gd name="T4" fmla="*/ 98425 w 1766"/>
              <a:gd name="T5" fmla="*/ 50800 h 1043"/>
              <a:gd name="T6" fmla="*/ 47625 w 1766"/>
              <a:gd name="T7" fmla="*/ 0 h 1043"/>
              <a:gd name="T8" fmla="*/ 0 w 1766"/>
              <a:gd name="T9" fmla="*/ 431800 h 1043"/>
              <a:gd name="T10" fmla="*/ 0 w 1766"/>
              <a:gd name="T11" fmla="*/ 935038 h 1043"/>
              <a:gd name="T12" fmla="*/ 0 w 1766"/>
              <a:gd name="T13" fmla="*/ 1655763 h 10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6" h="1043">
                <a:moveTo>
                  <a:pt x="136" y="1043"/>
                </a:moveTo>
                <a:lnTo>
                  <a:pt x="1766" y="1000"/>
                </a:lnTo>
                <a:lnTo>
                  <a:pt x="62" y="32"/>
                </a:lnTo>
                <a:lnTo>
                  <a:pt x="30" y="0"/>
                </a:lnTo>
                <a:lnTo>
                  <a:pt x="0" y="272"/>
                </a:lnTo>
                <a:lnTo>
                  <a:pt x="0" y="589"/>
                </a:lnTo>
                <a:lnTo>
                  <a:pt x="0" y="1043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87020" y="648795"/>
            <a:ext cx="13942059" cy="23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400" b="1" dirty="0" smtClean="0">
                <a:solidFill>
                  <a:srgbClr val="000066"/>
                </a:solidFill>
              </a:rPr>
              <a:t>     Прямая </a:t>
            </a:r>
            <a:r>
              <a:rPr lang="ru-RU" altLang="ru-RU" sz="3400" b="1" dirty="0">
                <a:solidFill>
                  <a:srgbClr val="000066"/>
                </a:solidFill>
              </a:rPr>
              <a:t>АВ разбивает плоскость на две полуплоскости. Из точки О, принадлежащей прямой АВ, в разные полуплоскости проведены лучи ОС и О</a:t>
            </a:r>
            <a:r>
              <a:rPr lang="en-US" altLang="ru-RU" sz="3400" b="1" dirty="0">
                <a:solidFill>
                  <a:srgbClr val="000066"/>
                </a:solidFill>
              </a:rPr>
              <a:t>D, </a:t>
            </a:r>
            <a:r>
              <a:rPr lang="ru-RU" altLang="ru-RU" sz="3400" b="1" dirty="0">
                <a:solidFill>
                  <a:srgbClr val="000066"/>
                </a:solidFill>
              </a:rPr>
              <a:t>причем угол</a:t>
            </a:r>
            <a:r>
              <a:rPr lang="en-US" altLang="ru-RU" sz="3400" b="1" dirty="0">
                <a:solidFill>
                  <a:srgbClr val="000066"/>
                </a:solidFill>
              </a:rPr>
              <a:t> </a:t>
            </a:r>
            <a:r>
              <a:rPr lang="ru-RU" altLang="ru-RU" sz="3400" b="1" dirty="0">
                <a:solidFill>
                  <a:srgbClr val="000066"/>
                </a:solidFill>
              </a:rPr>
              <a:t>АО</a:t>
            </a:r>
            <a:r>
              <a:rPr lang="en-US" altLang="ru-RU" sz="3400" b="1" dirty="0">
                <a:solidFill>
                  <a:srgbClr val="000066"/>
                </a:solidFill>
              </a:rPr>
              <a:t>D</a:t>
            </a:r>
            <a:r>
              <a:rPr lang="ru-RU" altLang="ru-RU" sz="3400" b="1" dirty="0">
                <a:solidFill>
                  <a:srgbClr val="000066"/>
                </a:solidFill>
              </a:rPr>
              <a:t> в 3 раза больше угла АОС. Найдите угол АОС, если      ВО</a:t>
            </a:r>
            <a:r>
              <a:rPr lang="en-US" altLang="ru-RU" sz="3400" b="1" dirty="0">
                <a:solidFill>
                  <a:srgbClr val="000066"/>
                </a:solidFill>
              </a:rPr>
              <a:t>D</a:t>
            </a:r>
            <a:r>
              <a:rPr lang="ru-RU" altLang="ru-RU" sz="3400" b="1" dirty="0">
                <a:solidFill>
                  <a:srgbClr val="000066"/>
                </a:solidFill>
              </a:rPr>
              <a:t> = </a:t>
            </a:r>
            <a:r>
              <a:rPr lang="ru-RU" altLang="ru-RU" sz="3400" b="1" dirty="0" smtClean="0">
                <a:solidFill>
                  <a:srgbClr val="000066"/>
                </a:solidFill>
              </a:rPr>
              <a:t>126</a:t>
            </a:r>
            <a:r>
              <a:rPr lang="ru-RU" altLang="ru-RU" sz="3400" b="1" baseline="30000" dirty="0" smtClean="0">
                <a:solidFill>
                  <a:srgbClr val="000066"/>
                </a:solidFill>
              </a:rPr>
              <a:t>0</a:t>
            </a:r>
            <a:r>
              <a:rPr lang="ru-RU" altLang="ru-RU" sz="3400" b="1" dirty="0" smtClean="0">
                <a:solidFill>
                  <a:srgbClr val="000066"/>
                </a:solidFill>
              </a:rPr>
              <a:t> </a:t>
            </a:r>
            <a:endParaRPr lang="ru-RU" altLang="ru-RU" sz="3400" b="1" dirty="0">
              <a:solidFill>
                <a:srgbClr val="000066"/>
              </a:solidFill>
            </a:endParaRPr>
          </a:p>
        </p:txBody>
      </p:sp>
      <p:grpSp>
        <p:nvGrpSpPr>
          <p:cNvPr id="194581" name="Group 21"/>
          <p:cNvGrpSpPr>
            <a:grpSpLocks/>
          </p:cNvGrpSpPr>
          <p:nvPr/>
        </p:nvGrpSpPr>
        <p:grpSpPr bwMode="auto">
          <a:xfrm>
            <a:off x="306880" y="4611054"/>
            <a:ext cx="7710021" cy="916305"/>
            <a:chOff x="1156" y="2428"/>
            <a:chExt cx="3503" cy="481"/>
          </a:xfrm>
        </p:grpSpPr>
        <p:sp>
          <p:nvSpPr>
            <p:cNvPr id="20506" name="Freeform 11"/>
            <p:cNvSpPr>
              <a:spLocks/>
            </p:cNvSpPr>
            <p:nvPr/>
          </p:nvSpPr>
          <p:spPr bwMode="auto">
            <a:xfrm>
              <a:off x="1372" y="2453"/>
              <a:ext cx="3046" cy="24"/>
            </a:xfrm>
            <a:custGeom>
              <a:avLst/>
              <a:gdLst>
                <a:gd name="T0" fmla="*/ 4064 w 4064"/>
                <a:gd name="T1" fmla="*/ 0 h 80"/>
                <a:gd name="T2" fmla="*/ 0 w 4064"/>
                <a:gd name="T3" fmla="*/ 80 h 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64" h="80">
                  <a:moveTo>
                    <a:pt x="4064" y="0"/>
                  </a:moveTo>
                  <a:lnTo>
                    <a:pt x="0" y="80"/>
                  </a:lnTo>
                </a:path>
              </a:pathLst>
            </a:custGeom>
            <a:noFill/>
            <a:ln w="76200" cap="flat" cmpd="sng">
              <a:solidFill>
                <a:srgbClr val="000099"/>
              </a:solidFill>
              <a:prstDash val="solid"/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0507" name="Text Box 13"/>
            <p:cNvSpPr txBox="1">
              <a:spLocks noChangeArrowheads="1"/>
            </p:cNvSpPr>
            <p:nvPr/>
          </p:nvSpPr>
          <p:spPr bwMode="auto">
            <a:xfrm>
              <a:off x="1156" y="2489"/>
              <a:ext cx="24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600" b="1">
                  <a:solidFill>
                    <a:srgbClr val="0000CC"/>
                  </a:solidFill>
                </a:rPr>
                <a:t>А</a:t>
              </a:r>
            </a:p>
          </p:txBody>
        </p:sp>
        <p:sp>
          <p:nvSpPr>
            <p:cNvPr id="20508" name="Text Box 14"/>
            <p:cNvSpPr txBox="1">
              <a:spLocks noChangeArrowheads="1"/>
            </p:cNvSpPr>
            <p:nvPr/>
          </p:nvSpPr>
          <p:spPr bwMode="auto">
            <a:xfrm>
              <a:off x="4418" y="2428"/>
              <a:ext cx="24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600" b="1" dirty="0">
                  <a:solidFill>
                    <a:srgbClr val="0000CC"/>
                  </a:solidFill>
                </a:rPr>
                <a:t>В</a:t>
              </a:r>
            </a:p>
          </p:txBody>
        </p:sp>
      </p:grpSp>
      <p:sp>
        <p:nvSpPr>
          <p:cNvPr id="194576" name="Text Box 16">
            <a:extLst>
              <a:ext uri="{FF2B5EF4-FFF2-40B4-BE49-F238E27FC236}">
                <a16:creationId xmlns:a16="http://schemas.microsoft.com/office/drawing/2014/main" xmlns="" id="{872C8E79-240A-4F7E-8B51-3158AF1C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715" y="3946584"/>
            <a:ext cx="627677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</a:t>
            </a:r>
            <a:endParaRPr lang="ru-RU" altLang="ru-RU" sz="5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4578" name="Text Box 18">
            <a:extLst>
              <a:ext uri="{FF2B5EF4-FFF2-40B4-BE49-F238E27FC236}">
                <a16:creationId xmlns:a16="http://schemas.microsoft.com/office/drawing/2014/main" xmlns="" id="{FB789FD8-F3F3-4064-AD4F-88BA8C4D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24" y="4965383"/>
            <a:ext cx="1597494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126</a:t>
            </a:r>
            <a:r>
              <a:rPr lang="en-US" altLang="ru-RU" sz="51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94585" name="Group 25"/>
          <p:cNvGrpSpPr>
            <a:grpSpLocks/>
          </p:cNvGrpSpPr>
          <p:nvPr/>
        </p:nvGrpSpPr>
        <p:grpSpPr bwMode="auto">
          <a:xfrm>
            <a:off x="783005" y="2907983"/>
            <a:ext cx="4152899" cy="1798320"/>
            <a:chOff x="1341" y="1544"/>
            <a:chExt cx="1635" cy="944"/>
          </a:xfrm>
        </p:grpSpPr>
        <p:sp>
          <p:nvSpPr>
            <p:cNvPr id="20504" name="Freeform 8"/>
            <p:cNvSpPr>
              <a:spLocks/>
            </p:cNvSpPr>
            <p:nvPr/>
          </p:nvSpPr>
          <p:spPr bwMode="auto">
            <a:xfrm>
              <a:off x="1475" y="1554"/>
              <a:ext cx="1501" cy="934"/>
            </a:xfrm>
            <a:custGeom>
              <a:avLst/>
              <a:gdLst>
                <a:gd name="T0" fmla="*/ 1776 w 1776"/>
                <a:gd name="T1" fmla="*/ 1024 h 1024"/>
                <a:gd name="T2" fmla="*/ 0 w 1776"/>
                <a:gd name="T3" fmla="*/ 0 h 10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6" h="1024">
                  <a:moveTo>
                    <a:pt x="1776" y="1024"/>
                  </a:move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0505" name="Text Box 23"/>
            <p:cNvSpPr txBox="1">
              <a:spLocks noChangeArrowheads="1"/>
            </p:cNvSpPr>
            <p:nvPr/>
          </p:nvSpPr>
          <p:spPr bwMode="auto">
            <a:xfrm>
              <a:off x="1341" y="1544"/>
              <a:ext cx="24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600" b="1" dirty="0">
                  <a:solidFill>
                    <a:srgbClr val="0000CC"/>
                  </a:solidFill>
                </a:rPr>
                <a:t>С</a:t>
              </a:r>
            </a:p>
          </p:txBody>
        </p:sp>
      </p:grpSp>
      <p:grpSp>
        <p:nvGrpSpPr>
          <p:cNvPr id="194586" name="Group 26"/>
          <p:cNvGrpSpPr>
            <a:grpSpLocks/>
          </p:cNvGrpSpPr>
          <p:nvPr/>
        </p:nvGrpSpPr>
        <p:grpSpPr bwMode="auto">
          <a:xfrm>
            <a:off x="3607483" y="4694873"/>
            <a:ext cx="1323340" cy="3002281"/>
            <a:chOff x="2407" y="2472"/>
            <a:chExt cx="521" cy="1576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675" y="2472"/>
              <a:ext cx="253" cy="1366"/>
            </a:xfrm>
            <a:custGeom>
              <a:avLst/>
              <a:gdLst>
                <a:gd name="T0" fmla="*/ 272 w 272"/>
                <a:gd name="T1" fmla="*/ 0 h 1648"/>
                <a:gd name="T2" fmla="*/ 0 w 272"/>
                <a:gd name="T3" fmla="*/ 1648 h 16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2" h="1648">
                  <a:moveTo>
                    <a:pt x="272" y="0"/>
                  </a:moveTo>
                  <a:lnTo>
                    <a:pt x="0" y="1648"/>
                  </a:lnTo>
                </a:path>
              </a:pathLst>
            </a:custGeom>
            <a:noFill/>
            <a:ln w="76200" cmpd="sng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0503" name="Text Box 24"/>
            <p:cNvSpPr txBox="1">
              <a:spLocks noChangeArrowheads="1"/>
            </p:cNvSpPr>
            <p:nvPr/>
          </p:nvSpPr>
          <p:spPr bwMode="auto">
            <a:xfrm>
              <a:off x="2407" y="3628"/>
              <a:ext cx="24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4600" b="1" dirty="0">
                  <a:solidFill>
                    <a:srgbClr val="0000CC"/>
                  </a:solidFill>
                </a:rPr>
                <a:t>D</a:t>
              </a:r>
              <a:endParaRPr lang="ru-RU" altLang="ru-RU" sz="46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94587" name="Text Box 27">
            <a:extLst>
              <a:ext uri="{FF2B5EF4-FFF2-40B4-BE49-F238E27FC236}">
                <a16:creationId xmlns:a16="http://schemas.microsoft.com/office/drawing/2014/main" xmlns="" id="{331BC46D-E7ED-4F17-8FEF-BD362B4D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324" y="4706303"/>
            <a:ext cx="991559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5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3x</a:t>
            </a:r>
            <a:endParaRPr lang="ru-RU" altLang="ru-RU" sz="51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049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263037"/>
              </p:ext>
            </p:extLst>
          </p:nvPr>
        </p:nvGraphicFramePr>
        <p:xfrm>
          <a:off x="8016901" y="2246949"/>
          <a:ext cx="805179" cy="55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901" y="2246949"/>
                        <a:ext cx="805179" cy="558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9" name="AutoShape 9"/>
          <p:cNvSpPr>
            <a:spLocks noChangeArrowheads="1"/>
          </p:cNvSpPr>
          <p:nvPr/>
        </p:nvSpPr>
        <p:spPr bwMode="auto">
          <a:xfrm rot="16034487">
            <a:off x="4837161" y="4332605"/>
            <a:ext cx="520066" cy="1267461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grpSp>
        <p:nvGrpSpPr>
          <p:cNvPr id="194591" name="Group 31"/>
          <p:cNvGrpSpPr>
            <a:grpSpLocks/>
          </p:cNvGrpSpPr>
          <p:nvPr/>
        </p:nvGrpSpPr>
        <p:grpSpPr bwMode="auto">
          <a:xfrm>
            <a:off x="1123364" y="5395913"/>
            <a:ext cx="2997200" cy="1085851"/>
            <a:chOff x="3061" y="1570"/>
            <a:chExt cx="1180" cy="570"/>
          </a:xfrm>
        </p:grpSpPr>
        <p:sp>
          <p:nvSpPr>
            <p:cNvPr id="194590" name="Oval 30">
              <a:extLst>
                <a:ext uri="{FF2B5EF4-FFF2-40B4-BE49-F238E27FC236}">
                  <a16:creationId xmlns:a16="http://schemas.microsoft.com/office/drawing/2014/main" xmlns="" id="{64909282-C613-453A-8140-B14E84693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570"/>
              <a:ext cx="363" cy="4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ru-RU" sz="63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&gt;</a:t>
              </a:r>
              <a:endParaRPr lang="ru-RU" altLang="ru-RU" sz="6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501" name="Rectangle 29"/>
            <p:cNvSpPr>
              <a:spLocks noChangeArrowheads="1"/>
            </p:cNvSpPr>
            <p:nvPr/>
          </p:nvSpPr>
          <p:spPr bwMode="auto">
            <a:xfrm>
              <a:off x="3061" y="1768"/>
              <a:ext cx="76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4000" b="1">
                  <a:solidFill>
                    <a:srgbClr val="000066"/>
                  </a:solidFill>
                </a:rPr>
                <a:t>в 3 раза</a:t>
              </a:r>
            </a:p>
          </p:txBody>
        </p:sp>
      </p:grpSp>
      <p:sp>
        <p:nvSpPr>
          <p:cNvPr id="194592" name="AutoShape 32"/>
          <p:cNvSpPr>
            <a:spLocks noChangeArrowheads="1"/>
          </p:cNvSpPr>
          <p:nvPr/>
        </p:nvSpPr>
        <p:spPr bwMode="auto">
          <a:xfrm flipH="1" flipV="1">
            <a:off x="2273983" y="4100514"/>
            <a:ext cx="693421" cy="1383030"/>
          </a:xfrm>
          <a:prstGeom prst="curvedLeft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grpSp>
        <p:nvGrpSpPr>
          <p:cNvPr id="194594" name="Group 34"/>
          <p:cNvGrpSpPr>
            <a:grpSpLocks/>
          </p:cNvGrpSpPr>
          <p:nvPr/>
        </p:nvGrpSpPr>
        <p:grpSpPr bwMode="auto">
          <a:xfrm>
            <a:off x="4793664" y="3908106"/>
            <a:ext cx="800099" cy="883921"/>
            <a:chOff x="2874" y="2059"/>
            <a:chExt cx="315" cy="464"/>
          </a:xfrm>
        </p:grpSpPr>
        <p:sp>
          <p:nvSpPr>
            <p:cNvPr id="20498" name="Text Box 15"/>
            <p:cNvSpPr txBox="1">
              <a:spLocks noChangeArrowheads="1"/>
            </p:cNvSpPr>
            <p:nvPr/>
          </p:nvSpPr>
          <p:spPr bwMode="auto">
            <a:xfrm>
              <a:off x="2874" y="2059"/>
              <a:ext cx="31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4600" b="1" dirty="0">
                  <a:solidFill>
                    <a:srgbClr val="0000CC"/>
                  </a:solidFill>
                </a:rPr>
                <a:t>O</a:t>
              </a:r>
              <a:endParaRPr lang="ru-RU" altLang="ru-RU" sz="4600" b="1" dirty="0">
                <a:solidFill>
                  <a:srgbClr val="0000CC"/>
                </a:solidFill>
              </a:endParaRPr>
            </a:p>
          </p:txBody>
        </p:sp>
        <p:sp>
          <p:nvSpPr>
            <p:cNvPr id="20499" name="Oval 33"/>
            <p:cNvSpPr>
              <a:spLocks noChangeArrowheads="1"/>
            </p:cNvSpPr>
            <p:nvPr/>
          </p:nvSpPr>
          <p:spPr bwMode="auto">
            <a:xfrm>
              <a:off x="2880" y="2432"/>
              <a:ext cx="90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595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9430" y="2839967"/>
                <a:ext cx="5269717" cy="93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3x+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𝟏𝟐𝟔</m:t>
                        </m:r>
                      </m:e>
                      <m:sup>
                        <m: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𝟖𝟎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4595" name="Text 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9430" y="2839967"/>
                <a:ext cx="5269717" cy="934425"/>
              </a:xfrm>
              <a:prstGeom prst="rect">
                <a:avLst/>
              </a:prstGeom>
              <a:blipFill rotWithShape="1">
                <a:blip r:embed="rId6"/>
                <a:stretch>
                  <a:fillRect l="-4971" t="-12418" b="-39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42400" y="3633301"/>
                <a:ext cx="5486700" cy="93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3x </a:t>
                </a: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𝟖𝟎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altLang="ru-RU" sz="51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𝟏𝟐𝟔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2400" y="3633301"/>
                <a:ext cx="5486700" cy="934425"/>
              </a:xfrm>
              <a:prstGeom prst="rect">
                <a:avLst/>
              </a:prstGeom>
              <a:blipFill rotWithShape="1">
                <a:blip r:embed="rId7"/>
                <a:stretch>
                  <a:fillRect l="-4778" t="-12418" b="-39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7545" y="4396099"/>
                <a:ext cx="2830075" cy="93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3x</a:t>
                </a: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𝟓𝟒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7545" y="4396099"/>
                <a:ext cx="2830075" cy="934425"/>
              </a:xfrm>
              <a:prstGeom prst="rect">
                <a:avLst/>
              </a:prstGeom>
              <a:blipFill rotWithShape="1">
                <a:blip r:embed="rId8"/>
                <a:stretch>
                  <a:fillRect l="-9267" t="-12418" b="-39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84535" y="5199613"/>
                <a:ext cx="3048084" cy="93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x</a:t>
                </a: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𝟓𝟒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:</a:t>
                </a: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3  </a:t>
                </a:r>
                <a:endParaRPr lang="ru-RU" altLang="ru-RU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4535" y="5199613"/>
                <a:ext cx="3048084" cy="934425"/>
              </a:xfrm>
              <a:prstGeom prst="rect">
                <a:avLst/>
              </a:prstGeom>
              <a:blipFill rotWithShape="1">
                <a:blip r:embed="rId9"/>
                <a:stretch>
                  <a:fillRect l="-8583" t="-12418" r="-9182" b="-39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64834" y="6127433"/>
                <a:ext cx="2466193" cy="93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x</a:t>
                </a: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𝟏𝟖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4834" y="6127433"/>
                <a:ext cx="2466193" cy="934425"/>
              </a:xfrm>
              <a:prstGeom prst="rect">
                <a:avLst/>
              </a:prstGeom>
              <a:blipFill rotWithShape="1">
                <a:blip r:embed="rId10"/>
                <a:stretch>
                  <a:fillRect l="-10617" t="-12418" b="-39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9684" y="6967723"/>
                <a:ext cx="3970836" cy="93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Cambria Math"/>
                  </a:rPr>
                  <a:t>∠</a:t>
                </a:r>
                <a:r>
                  <a:rPr lang="ru-RU" altLang="ru-RU" sz="51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Cambria Math"/>
                  </a:rPr>
                  <a:t>АОС</a:t>
                </a:r>
                <a:r>
                  <a:rPr lang="en-US" altLang="ru-RU" sz="51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altLang="ru-RU" sz="51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𝟏𝟖</m:t>
                        </m:r>
                      </m:e>
                      <m:sup>
                        <m:r>
                          <a:rPr lang="en-US" altLang="ru-RU" sz="51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 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9684" y="6967723"/>
                <a:ext cx="3970836" cy="934425"/>
              </a:xfrm>
              <a:prstGeom prst="rect">
                <a:avLst/>
              </a:prstGeom>
              <a:blipFill rotWithShape="1">
                <a:blip r:embed="rId11"/>
                <a:stretch>
                  <a:fillRect l="-6759" t="-12418" b="-39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419530" y="95562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69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6" grpId="0" animBg="1"/>
      <p:bldP spid="194576" grpId="0"/>
      <p:bldP spid="194578" grpId="0"/>
      <p:bldP spid="194587" grpId="0"/>
      <p:bldP spid="19459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auto">
          <a:xfrm rot="21390101">
            <a:off x="10280583" y="4778583"/>
            <a:ext cx="4340895" cy="2627910"/>
          </a:xfrm>
          <a:custGeom>
            <a:avLst/>
            <a:gdLst>
              <a:gd name="T0" fmla="*/ 3149600 w 1984"/>
              <a:gd name="T1" fmla="*/ 0 h 1824"/>
              <a:gd name="T2" fmla="*/ 0 w 1984"/>
              <a:gd name="T3" fmla="*/ 28575 h 1824"/>
              <a:gd name="T4" fmla="*/ 431800 w 1984"/>
              <a:gd name="T5" fmla="*/ 2895600 h 1824"/>
              <a:gd name="T6" fmla="*/ 1093788 w 1984"/>
              <a:gd name="T7" fmla="*/ 2867025 h 1824"/>
              <a:gd name="T8" fmla="*/ 1801813 w 1984"/>
              <a:gd name="T9" fmla="*/ 2546350 h 1824"/>
              <a:gd name="T10" fmla="*/ 2068513 w 1984"/>
              <a:gd name="T11" fmla="*/ 2117725 h 1824"/>
              <a:gd name="T12" fmla="*/ 2671763 w 1984"/>
              <a:gd name="T13" fmla="*/ 1355725 h 1824"/>
              <a:gd name="T14" fmla="*/ 2897188 w 1984"/>
              <a:gd name="T15" fmla="*/ 354013 h 1824"/>
              <a:gd name="T16" fmla="*/ 2946400 w 1984"/>
              <a:gd name="T17" fmla="*/ 0 h 1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4" h="1824">
                <a:moveTo>
                  <a:pt x="1984" y="0"/>
                </a:moveTo>
                <a:lnTo>
                  <a:pt x="0" y="18"/>
                </a:lnTo>
                <a:lnTo>
                  <a:pt x="272" y="1824"/>
                </a:lnTo>
                <a:lnTo>
                  <a:pt x="689" y="1806"/>
                </a:lnTo>
                <a:lnTo>
                  <a:pt x="1135" y="1604"/>
                </a:lnTo>
                <a:lnTo>
                  <a:pt x="1303" y="1334"/>
                </a:lnTo>
                <a:lnTo>
                  <a:pt x="1683" y="854"/>
                </a:lnTo>
                <a:lnTo>
                  <a:pt x="1825" y="223"/>
                </a:lnTo>
                <a:lnTo>
                  <a:pt x="1856" y="0"/>
                </a:lnTo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0728" name="Freeform 24"/>
          <p:cNvSpPr>
            <a:spLocks/>
          </p:cNvSpPr>
          <p:nvPr/>
        </p:nvSpPr>
        <p:spPr bwMode="auto">
          <a:xfrm rot="21390817">
            <a:off x="9378326" y="2399603"/>
            <a:ext cx="4023360" cy="2535243"/>
          </a:xfrm>
          <a:custGeom>
            <a:avLst/>
            <a:gdLst>
              <a:gd name="T0" fmla="*/ 0 w 1584"/>
              <a:gd name="T1" fmla="*/ 188913 h 1902"/>
              <a:gd name="T2" fmla="*/ 442913 w 1584"/>
              <a:gd name="T3" fmla="*/ 3019425 h 1902"/>
              <a:gd name="T4" fmla="*/ 2514600 w 1584"/>
              <a:gd name="T5" fmla="*/ 798513 h 1902"/>
              <a:gd name="T6" fmla="*/ 917575 w 1584"/>
              <a:gd name="T7" fmla="*/ 85725 h 1902"/>
              <a:gd name="T8" fmla="*/ 144463 w 1584"/>
              <a:gd name="T9" fmla="*/ 0 h 1902"/>
              <a:gd name="T10" fmla="*/ 12700 w 1584"/>
              <a:gd name="T11" fmla="*/ 201613 h 1902"/>
              <a:gd name="T12" fmla="*/ 12700 w 1584"/>
              <a:gd name="T13" fmla="*/ 227013 h 19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4" h="1902">
                <a:moveTo>
                  <a:pt x="0" y="119"/>
                </a:moveTo>
                <a:lnTo>
                  <a:pt x="279" y="1902"/>
                </a:lnTo>
                <a:lnTo>
                  <a:pt x="1584" y="503"/>
                </a:lnTo>
                <a:lnTo>
                  <a:pt x="578" y="54"/>
                </a:lnTo>
                <a:lnTo>
                  <a:pt x="91" y="0"/>
                </a:lnTo>
                <a:lnTo>
                  <a:pt x="8" y="127"/>
                </a:lnTo>
                <a:lnTo>
                  <a:pt x="8" y="143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0709" name="Freeform 5"/>
          <p:cNvSpPr>
            <a:spLocks/>
          </p:cNvSpPr>
          <p:nvPr/>
        </p:nvSpPr>
        <p:spPr bwMode="auto">
          <a:xfrm>
            <a:off x="10089736" y="2190085"/>
            <a:ext cx="3988609" cy="2772841"/>
          </a:xfrm>
          <a:custGeom>
            <a:avLst/>
            <a:gdLst>
              <a:gd name="T0" fmla="*/ 1968500 w 1816"/>
              <a:gd name="T1" fmla="*/ 50800 h 1368"/>
              <a:gd name="T2" fmla="*/ 0 w 1816"/>
              <a:gd name="T3" fmla="*/ 2171700 h 1368"/>
              <a:gd name="T4" fmla="*/ 2798763 w 1816"/>
              <a:gd name="T5" fmla="*/ 2125663 h 1368"/>
              <a:gd name="T6" fmla="*/ 2882900 w 1816"/>
              <a:gd name="T7" fmla="*/ 1452563 h 1368"/>
              <a:gd name="T8" fmla="*/ 2657475 w 1816"/>
              <a:gd name="T9" fmla="*/ 708025 h 1368"/>
              <a:gd name="T10" fmla="*/ 2268538 w 1816"/>
              <a:gd name="T11" fmla="*/ 388938 h 1368"/>
              <a:gd name="T12" fmla="*/ 2044700 w 1816"/>
              <a:gd name="T13" fmla="*/ 0 h 1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6" h="1368">
                <a:moveTo>
                  <a:pt x="1240" y="32"/>
                </a:moveTo>
                <a:lnTo>
                  <a:pt x="0" y="1368"/>
                </a:lnTo>
                <a:lnTo>
                  <a:pt x="1763" y="1339"/>
                </a:lnTo>
                <a:lnTo>
                  <a:pt x="1816" y="915"/>
                </a:lnTo>
                <a:lnTo>
                  <a:pt x="1674" y="446"/>
                </a:lnTo>
                <a:lnTo>
                  <a:pt x="1429" y="245"/>
                </a:lnTo>
                <a:lnTo>
                  <a:pt x="1288" y="0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21638" y="1015060"/>
            <a:ext cx="13942059" cy="11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400" b="1" dirty="0">
                <a:solidFill>
                  <a:srgbClr val="000066"/>
                </a:solidFill>
              </a:rPr>
              <a:t>Прямые А</a:t>
            </a:r>
            <a:r>
              <a:rPr lang="en-US" altLang="ru-RU" sz="3400" b="1" dirty="0">
                <a:solidFill>
                  <a:srgbClr val="000066"/>
                </a:solidFill>
              </a:rPr>
              <a:t>B</a:t>
            </a:r>
            <a:r>
              <a:rPr lang="ru-RU" altLang="ru-RU" sz="3400" b="1" dirty="0">
                <a:solidFill>
                  <a:srgbClr val="000066"/>
                </a:solidFill>
              </a:rPr>
              <a:t> и С</a:t>
            </a:r>
            <a:r>
              <a:rPr lang="en-US" altLang="ru-RU" sz="3400" b="1" dirty="0">
                <a:solidFill>
                  <a:srgbClr val="000066"/>
                </a:solidFill>
              </a:rPr>
              <a:t>D </a:t>
            </a:r>
            <a:r>
              <a:rPr lang="ru-RU" altLang="ru-RU" sz="3400" b="1" dirty="0">
                <a:solidFill>
                  <a:srgbClr val="000066"/>
                </a:solidFill>
              </a:rPr>
              <a:t>пересекаются в точке О. </a:t>
            </a:r>
            <a:r>
              <a:rPr lang="ru-RU" altLang="ru-RU" sz="3400" b="1" dirty="0" smtClean="0">
                <a:solidFill>
                  <a:srgbClr val="000066"/>
                </a:solidFill>
              </a:rPr>
              <a:t>ОК </a:t>
            </a:r>
            <a:r>
              <a:rPr lang="ru-RU" altLang="ru-RU" sz="3400" b="1" dirty="0">
                <a:solidFill>
                  <a:srgbClr val="000066"/>
                </a:solidFill>
              </a:rPr>
              <a:t>– биссектриса угла АО</a:t>
            </a:r>
            <a:r>
              <a:rPr lang="en-US" altLang="ru-RU" sz="3400" b="1" dirty="0">
                <a:solidFill>
                  <a:srgbClr val="000066"/>
                </a:solidFill>
              </a:rPr>
              <a:t>D</a:t>
            </a:r>
            <a:r>
              <a:rPr lang="ru-RU" altLang="ru-RU" sz="3400" b="1" dirty="0">
                <a:solidFill>
                  <a:srgbClr val="000066"/>
                </a:solidFill>
              </a:rPr>
              <a:t>, </a:t>
            </a:r>
            <a:r>
              <a:rPr lang="uz-Latn-UZ" altLang="ru-RU" sz="3400" b="1" dirty="0" smtClean="0">
                <a:solidFill>
                  <a:srgbClr val="000066"/>
                </a:solidFill>
              </a:rPr>
              <a:t>    </a:t>
            </a:r>
            <a:r>
              <a:rPr lang="ru-RU" altLang="ru-RU" sz="3400" b="1" dirty="0" smtClean="0">
                <a:solidFill>
                  <a:srgbClr val="000066"/>
                </a:solidFill>
              </a:rPr>
              <a:t>СОК </a:t>
            </a:r>
            <a:r>
              <a:rPr lang="ru-RU" altLang="ru-RU" sz="3400" b="1" dirty="0">
                <a:solidFill>
                  <a:srgbClr val="000066"/>
                </a:solidFill>
              </a:rPr>
              <a:t>= 118</a:t>
            </a:r>
            <a:r>
              <a:rPr lang="ru-RU" altLang="ru-RU" sz="3400" b="1" baseline="30000" dirty="0">
                <a:solidFill>
                  <a:srgbClr val="000066"/>
                </a:solidFill>
              </a:rPr>
              <a:t>0</a:t>
            </a:r>
            <a:r>
              <a:rPr lang="ru-RU" altLang="ru-RU" sz="3400" b="1" dirty="0">
                <a:solidFill>
                  <a:srgbClr val="000066"/>
                </a:solidFill>
              </a:rPr>
              <a:t>. </a:t>
            </a:r>
            <a:r>
              <a:rPr lang="uz-Latn-UZ" altLang="ru-RU" sz="34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3400" b="1" dirty="0" smtClean="0">
                <a:solidFill>
                  <a:srgbClr val="000066"/>
                </a:solidFill>
              </a:rPr>
              <a:t>Найдите </a:t>
            </a:r>
            <a:r>
              <a:rPr lang="ru-RU" altLang="ru-RU" sz="3400" b="1" dirty="0">
                <a:solidFill>
                  <a:srgbClr val="000066"/>
                </a:solidFill>
              </a:rPr>
              <a:t>угол ВО</a:t>
            </a:r>
            <a:r>
              <a:rPr lang="en-US" altLang="ru-RU" sz="3400" b="1" dirty="0" smtClean="0">
                <a:solidFill>
                  <a:srgbClr val="000066"/>
                </a:solidFill>
              </a:rPr>
              <a:t>D</a:t>
            </a:r>
            <a:endParaRPr lang="ru-RU" altLang="ru-RU" sz="3400" b="1" dirty="0">
              <a:solidFill>
                <a:srgbClr val="000066"/>
              </a:solidFill>
            </a:endParaRPr>
          </a:p>
        </p:txBody>
      </p:sp>
      <p:sp>
        <p:nvSpPr>
          <p:cNvPr id="26630" name="Freeform 8"/>
          <p:cNvSpPr>
            <a:spLocks/>
          </p:cNvSpPr>
          <p:nvPr/>
        </p:nvSpPr>
        <p:spPr bwMode="auto">
          <a:xfrm rot="1864943" flipH="1">
            <a:off x="8533590" y="3386775"/>
            <a:ext cx="3213556" cy="2838739"/>
          </a:xfrm>
          <a:custGeom>
            <a:avLst/>
            <a:gdLst>
              <a:gd name="T0" fmla="*/ 0 w 2336"/>
              <a:gd name="T1" fmla="*/ 4470400 h 2816"/>
              <a:gd name="T2" fmla="*/ 3708400 w 2336"/>
              <a:gd name="T3" fmla="*/ 0 h 2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36" h="2816">
                <a:moveTo>
                  <a:pt x="0" y="2816"/>
                </a:moveTo>
                <a:lnTo>
                  <a:pt x="2336" y="0"/>
                </a:lnTo>
              </a:path>
            </a:pathLst>
          </a:custGeom>
          <a:noFill/>
          <a:ln w="76200" cmpd="sng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8806867" y="2248482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26632" name="Freeform 11"/>
          <p:cNvSpPr>
            <a:spLocks/>
          </p:cNvSpPr>
          <p:nvPr/>
        </p:nvSpPr>
        <p:spPr bwMode="auto">
          <a:xfrm>
            <a:off x="7924800" y="4863463"/>
            <a:ext cx="5673092" cy="116286"/>
          </a:xfrm>
          <a:custGeom>
            <a:avLst/>
            <a:gdLst>
              <a:gd name="T0" fmla="*/ 6451600 w 4064"/>
              <a:gd name="T1" fmla="*/ 0 h 80"/>
              <a:gd name="T2" fmla="*/ 0 w 4064"/>
              <a:gd name="T3" fmla="*/ 127000 h 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64" h="80">
                <a:moveTo>
                  <a:pt x="4064" y="0"/>
                </a:moveTo>
                <a:lnTo>
                  <a:pt x="0" y="80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10128981" y="6567867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B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7579703" y="4851123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0000CC"/>
                </a:solidFill>
              </a:rPr>
              <a:t>С</a:t>
            </a: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13252795" y="4809374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D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200720" name="Text Box 16">
            <a:extLst>
              <a:ext uri="{FF2B5EF4-FFF2-40B4-BE49-F238E27FC236}">
                <a16:creationId xmlns:a16="http://schemas.microsoft.com/office/drawing/2014/main" xmlns="" id="{117F6C13-C6F7-408C-B2E9-95462FC6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5331" y="4139564"/>
            <a:ext cx="1379221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62</a:t>
            </a:r>
            <a:r>
              <a:rPr lang="ru-RU" altLang="ru-RU" sz="51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0722" name="Text Box 18">
            <a:extLst>
              <a:ext uri="{FF2B5EF4-FFF2-40B4-BE49-F238E27FC236}">
                <a16:creationId xmlns:a16="http://schemas.microsoft.com/office/drawing/2014/main" xmlns="" id="{2DD1C7EE-9FD4-4644-85C3-78FC2AC0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591" y="5004434"/>
            <a:ext cx="12336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56</a:t>
            </a:r>
            <a:r>
              <a:rPr lang="ru-RU" altLang="ru-RU" sz="51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663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16531"/>
              </p:ext>
            </p:extLst>
          </p:nvPr>
        </p:nvGraphicFramePr>
        <p:xfrm>
          <a:off x="4724400" y="1584774"/>
          <a:ext cx="805181" cy="55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4774"/>
                        <a:ext cx="805181" cy="55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736" name="Group 32"/>
          <p:cNvGrpSpPr>
            <a:grpSpLocks/>
          </p:cNvGrpSpPr>
          <p:nvPr/>
        </p:nvGrpSpPr>
        <p:grpSpPr bwMode="auto">
          <a:xfrm>
            <a:off x="10090152" y="2587069"/>
            <a:ext cx="3014980" cy="2392679"/>
            <a:chOff x="2971" y="1222"/>
            <a:chExt cx="1187" cy="1256"/>
          </a:xfrm>
        </p:grpSpPr>
        <p:sp>
          <p:nvSpPr>
            <p:cNvPr id="26648" name="Text Box 15"/>
            <p:cNvSpPr txBox="1">
              <a:spLocks noChangeArrowheads="1"/>
            </p:cNvSpPr>
            <p:nvPr/>
          </p:nvSpPr>
          <p:spPr bwMode="auto">
            <a:xfrm>
              <a:off x="3843" y="1222"/>
              <a:ext cx="315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600" b="1" dirty="0">
                  <a:solidFill>
                    <a:srgbClr val="0000CC"/>
                  </a:solidFill>
                </a:rPr>
                <a:t>К</a:t>
              </a:r>
            </a:p>
          </p:txBody>
        </p:sp>
        <p:sp>
          <p:nvSpPr>
            <p:cNvPr id="26649" name="Freeform 22"/>
            <p:cNvSpPr>
              <a:spLocks/>
            </p:cNvSpPr>
            <p:nvPr/>
          </p:nvSpPr>
          <p:spPr bwMode="auto">
            <a:xfrm>
              <a:off x="2971" y="1313"/>
              <a:ext cx="791" cy="1165"/>
            </a:xfrm>
            <a:custGeom>
              <a:avLst/>
              <a:gdLst>
                <a:gd name="T0" fmla="*/ 0 w 1381"/>
                <a:gd name="T1" fmla="*/ 1486 h 1486"/>
                <a:gd name="T2" fmla="*/ 1381 w 1381"/>
                <a:gd name="T3" fmla="*/ 0 h 14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1" h="1486">
                  <a:moveTo>
                    <a:pt x="0" y="1486"/>
                  </a:moveTo>
                  <a:lnTo>
                    <a:pt x="1381" y="0"/>
                  </a:ln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6641" name="Text Box 23"/>
          <p:cNvSpPr txBox="1">
            <a:spLocks noChangeArrowheads="1"/>
          </p:cNvSpPr>
          <p:nvPr/>
        </p:nvSpPr>
        <p:spPr bwMode="auto">
          <a:xfrm>
            <a:off x="9282431" y="4918708"/>
            <a:ext cx="800099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0000CC"/>
                </a:solidFill>
              </a:rPr>
              <a:t>O</a:t>
            </a:r>
            <a:endParaRPr lang="ru-RU" altLang="ru-RU" sz="4600" b="1">
              <a:solidFill>
                <a:srgbClr val="0000CC"/>
              </a:solidFill>
            </a:endParaRPr>
          </a:p>
        </p:txBody>
      </p:sp>
      <p:grpSp>
        <p:nvGrpSpPr>
          <p:cNvPr id="200735" name="Group 31"/>
          <p:cNvGrpSpPr>
            <a:grpSpLocks/>
          </p:cNvGrpSpPr>
          <p:nvPr/>
        </p:nvGrpSpPr>
        <p:grpSpPr bwMode="auto">
          <a:xfrm>
            <a:off x="9013192" y="4078604"/>
            <a:ext cx="1943099" cy="832484"/>
            <a:chOff x="2547" y="2037"/>
            <a:chExt cx="765" cy="437"/>
          </a:xfrm>
        </p:grpSpPr>
        <p:sp>
          <p:nvSpPr>
            <p:cNvPr id="26646" name="Freeform 27"/>
            <p:cNvSpPr>
              <a:spLocks/>
            </p:cNvSpPr>
            <p:nvPr/>
          </p:nvSpPr>
          <p:spPr bwMode="auto">
            <a:xfrm>
              <a:off x="2547" y="2037"/>
              <a:ext cx="765" cy="412"/>
            </a:xfrm>
            <a:custGeom>
              <a:avLst/>
              <a:gdLst>
                <a:gd name="T0" fmla="*/ 765 w 765"/>
                <a:gd name="T1" fmla="*/ 51 h 412"/>
                <a:gd name="T2" fmla="*/ 420 w 765"/>
                <a:gd name="T3" fmla="*/ 17 h 412"/>
                <a:gd name="T4" fmla="*/ 149 w 765"/>
                <a:gd name="T5" fmla="*/ 151 h 412"/>
                <a:gd name="T6" fmla="*/ 0 w 765"/>
                <a:gd name="T7" fmla="*/ 412 h 4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5" h="412">
                  <a:moveTo>
                    <a:pt x="765" y="51"/>
                  </a:moveTo>
                  <a:cubicBezTo>
                    <a:pt x="708" y="43"/>
                    <a:pt x="523" y="0"/>
                    <a:pt x="420" y="17"/>
                  </a:cubicBezTo>
                  <a:cubicBezTo>
                    <a:pt x="317" y="34"/>
                    <a:pt x="219" y="86"/>
                    <a:pt x="149" y="151"/>
                  </a:cubicBezTo>
                  <a:cubicBezTo>
                    <a:pt x="78" y="217"/>
                    <a:pt x="32" y="358"/>
                    <a:pt x="0" y="41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6647" name="Freeform 28"/>
            <p:cNvSpPr>
              <a:spLocks/>
            </p:cNvSpPr>
            <p:nvPr/>
          </p:nvSpPr>
          <p:spPr bwMode="auto">
            <a:xfrm>
              <a:off x="2636" y="2127"/>
              <a:ext cx="612" cy="347"/>
            </a:xfrm>
            <a:custGeom>
              <a:avLst/>
              <a:gdLst>
                <a:gd name="T0" fmla="*/ 612 w 612"/>
                <a:gd name="T1" fmla="*/ 41 h 347"/>
                <a:gd name="T2" fmla="*/ 342 w 612"/>
                <a:gd name="T3" fmla="*/ 14 h 347"/>
                <a:gd name="T4" fmla="*/ 110 w 612"/>
                <a:gd name="T5" fmla="*/ 127 h 347"/>
                <a:gd name="T6" fmla="*/ 0 w 612"/>
                <a:gd name="T7" fmla="*/ 347 h 3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2" h="347">
                  <a:moveTo>
                    <a:pt x="612" y="41"/>
                  </a:moveTo>
                  <a:cubicBezTo>
                    <a:pt x="570" y="37"/>
                    <a:pt x="426" y="0"/>
                    <a:pt x="342" y="14"/>
                  </a:cubicBezTo>
                  <a:cubicBezTo>
                    <a:pt x="258" y="28"/>
                    <a:pt x="167" y="72"/>
                    <a:pt x="110" y="127"/>
                  </a:cubicBezTo>
                  <a:cubicBezTo>
                    <a:pt x="53" y="184"/>
                    <a:pt x="24" y="302"/>
                    <a:pt x="0" y="34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00734" name="Text Box 30">
            <a:extLst>
              <a:ext uri="{FF2B5EF4-FFF2-40B4-BE49-F238E27FC236}">
                <a16:creationId xmlns:a16="http://schemas.microsoft.com/office/drawing/2014/main" xmlns="" id="{AF6894B8-8904-4959-A68F-6A13ADF6A194}"/>
              </a:ext>
            </a:extLst>
          </p:cNvPr>
          <p:cNvSpPr txBox="1">
            <a:spLocks noChangeArrowheads="1"/>
          </p:cNvSpPr>
          <p:nvPr/>
        </p:nvSpPr>
        <p:spPr bwMode="auto">
          <a:xfrm rot="20355317">
            <a:off x="8360411" y="3354551"/>
            <a:ext cx="2273301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118</a:t>
            </a:r>
            <a:r>
              <a:rPr lang="ru-RU" altLang="ru-RU" sz="63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6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 rot="5435413" flipV="1">
            <a:off x="9887269" y="4024946"/>
            <a:ext cx="520064" cy="1267461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/>
          </a:p>
        </p:txBody>
      </p:sp>
      <p:sp>
        <p:nvSpPr>
          <p:cNvPr id="200721" name="Text Box 17">
            <a:extLst>
              <a:ext uri="{FF2B5EF4-FFF2-40B4-BE49-F238E27FC236}">
                <a16:creationId xmlns:a16="http://schemas.microsoft.com/office/drawing/2014/main" xmlns="" id="{DE9B9D39-5CA5-4DE0-9FAC-34291227F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5331" y="4139564"/>
            <a:ext cx="1233612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62</a:t>
            </a:r>
            <a:r>
              <a:rPr lang="ru-RU" altLang="ru-RU" sz="51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endParaRPr lang="ru-RU" altLang="ru-RU" sz="5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749" y="3493082"/>
                <a:ext cx="7044947" cy="82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∠</a:t>
                </a:r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KOD</a:t>
                </a:r>
                <a:r>
                  <a:rPr lang="en-US" altLang="ru-RU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en-US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uz-Latn-UZ" altLang="ru-RU" sz="4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𝟏𝟏𝟖</m:t>
                        </m:r>
                      </m:e>
                      <m:sup>
                        <m: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𝟔𝟐</m:t>
                        </m:r>
                      </m:e>
                      <m:sup>
                        <m: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749" y="3493082"/>
                <a:ext cx="7044947" cy="824331"/>
              </a:xfrm>
              <a:prstGeom prst="rect">
                <a:avLst/>
              </a:prstGeom>
              <a:blipFill rotWithShape="1">
                <a:blip r:embed="rId6"/>
                <a:stretch>
                  <a:fillRect l="-2941" t="-11111" b="-32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796" y="4806144"/>
                <a:ext cx="5734204" cy="82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∠</a:t>
                </a:r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KOD</a:t>
                </a:r>
                <a:r>
                  <a:rPr lang="en-US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en-US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∠</a:t>
                </a:r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AOK </a:t>
                </a:r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𝟔𝟐</m:t>
                        </m:r>
                      </m:e>
                      <m:sup>
                        <m: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 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796" y="4806144"/>
                <a:ext cx="5734204" cy="824331"/>
              </a:xfrm>
              <a:prstGeom prst="rect">
                <a:avLst/>
              </a:prstGeom>
              <a:blipFill rotWithShape="1">
                <a:blip r:embed="rId7"/>
                <a:stretch>
                  <a:fillRect l="-3613" t="-10294" b="-3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xmlns="" id="{E9E4241B-1726-4236-9005-A450EF5BE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340" y="6026930"/>
                <a:ext cx="7903322" cy="82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en-US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∠</a:t>
                </a:r>
                <a:r>
                  <a:rPr lang="uz-Latn-UZ" altLang="ru-RU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B</a:t>
                </a:r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mbria Math"/>
                  </a:rPr>
                  <a:t>OD</a:t>
                </a:r>
                <a:r>
                  <a:rPr lang="en-US" altLang="ru-RU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en-US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uz-Latn-UZ" altLang="ru-RU" sz="4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𝟔𝟐</m:t>
                        </m:r>
                      </m:e>
                      <m:sup>
                        <m: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uz-Latn-UZ" altLang="ru-RU" sz="4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z-Latn-UZ" altLang="ru-RU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𝟔𝟐</m:t>
                        </m:r>
                      </m:e>
                      <m:sup>
                        <m:r>
                          <a:rPr lang="ru-RU" altLang="ru-RU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Latn-UZ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ru-RU" altLang="ru-RU" sz="4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56</a:t>
                </a:r>
                <a:r>
                  <a:rPr lang="ru-RU" altLang="ru-RU" sz="4400" b="1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lang="ru-RU" altLang="ru-RU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E4241B-1726-4236-9005-A450EF5B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340" y="6026930"/>
                <a:ext cx="7903322" cy="824331"/>
              </a:xfrm>
              <a:prstGeom prst="rect">
                <a:avLst/>
              </a:prstGeom>
              <a:blipFill rotWithShape="1">
                <a:blip r:embed="rId8"/>
                <a:stretch>
                  <a:fillRect l="-2623" t="-11111" r="-540" b="-32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419530" y="95562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7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05486 -0.1097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01" dur="2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1979 0.0317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28" grpId="0" animBg="1"/>
      <p:bldP spid="200709" grpId="0" animBg="1"/>
      <p:bldP spid="200720" grpId="0"/>
      <p:bldP spid="200722" grpId="0"/>
      <p:bldP spid="200721" grpId="0"/>
      <p:bldP spid="200721" grpId="1"/>
      <p:bldP spid="26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8604"/>
            <a:ext cx="14630400" cy="101201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347"/>
            <a:r>
              <a:rPr lang="ru-RU" sz="5000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0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50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926" cy="1179998"/>
          </a:xfrm>
          <a:prstGeom prst="rect">
            <a:avLst/>
          </a:prstGeom>
          <a:noFill/>
        </p:spPr>
        <p:txBody>
          <a:bodyPr wrap="none" lIns="231338" tIns="115663" rIns="231338" bIns="115663" rtlCol="0">
            <a:spAutoFit/>
          </a:bodyPr>
          <a:lstStyle/>
          <a:p>
            <a:pPr marL="32131" marR="12852" defTabSz="2313347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970" y="1471594"/>
            <a:ext cx="12625430" cy="2471284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№10 (а, б, г),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(в).</a:t>
            </a:r>
          </a:p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35) </a:t>
            </a:r>
            <a:endParaRPr lang="uz-Latn-UZ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Домашние задания — плюсы и минусы, нужно ли делать домашнее задание и в чем  его смысл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AutoShape 4" descr="Домашние задания — плюсы и минусы, нужно ли делать домашнее задание и в чем  его смысл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13684" r="13034" b="14425"/>
          <a:stretch/>
        </p:blipFill>
        <p:spPr bwMode="auto">
          <a:xfrm>
            <a:off x="1957350" y="4329114"/>
            <a:ext cx="3786243" cy="334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9750" y="1447800"/>
            <a:ext cx="3589012" cy="778588"/>
          </a:xfrm>
          <a:prstGeom prst="rect">
            <a:avLst/>
          </a:prstGeom>
        </p:spPr>
        <p:txBody>
          <a:bodyPr wrap="none" lIns="39537" tIns="19769" rIns="39537" bIns="19769">
            <a:spAutoFit/>
          </a:bodyPr>
          <a:lstStyle/>
          <a:p>
            <a:pPr lvl="0"/>
            <a:r>
              <a:rPr lang="ru-RU" sz="4800" b="1" spc="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4800" b="1" spc="39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5448801"/>
              </p:ext>
            </p:extLst>
          </p:nvPr>
        </p:nvGraphicFramePr>
        <p:xfrm>
          <a:off x="381000" y="914400"/>
          <a:ext cx="13944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 descr="Контурные ромбики"/>
          <p:cNvSpPr>
            <a:spLocks/>
          </p:cNvSpPr>
          <p:nvPr/>
        </p:nvSpPr>
        <p:spPr bwMode="auto">
          <a:xfrm>
            <a:off x="1899921" y="1234440"/>
            <a:ext cx="6913880" cy="2794636"/>
          </a:xfrm>
          <a:custGeom>
            <a:avLst/>
            <a:gdLst>
              <a:gd name="T0" fmla="*/ 4321175 w 2722"/>
              <a:gd name="T1" fmla="*/ 384175 h 1467"/>
              <a:gd name="T2" fmla="*/ 2447925 w 2722"/>
              <a:gd name="T3" fmla="*/ 2328863 h 1467"/>
              <a:gd name="T4" fmla="*/ 0 w 2722"/>
              <a:gd name="T5" fmla="*/ 2328863 h 1467"/>
              <a:gd name="T6" fmla="*/ 71438 w 2722"/>
              <a:gd name="T7" fmla="*/ 2039938 h 1467"/>
              <a:gd name="T8" fmla="*/ 120650 w 2722"/>
              <a:gd name="T9" fmla="*/ 1828800 h 1467"/>
              <a:gd name="T10" fmla="*/ 158750 w 2722"/>
              <a:gd name="T11" fmla="*/ 1549400 h 1467"/>
              <a:gd name="T12" fmla="*/ 234950 w 2722"/>
              <a:gd name="T13" fmla="*/ 1282700 h 1467"/>
              <a:gd name="T14" fmla="*/ 412750 w 2722"/>
              <a:gd name="T15" fmla="*/ 1041400 h 1467"/>
              <a:gd name="T16" fmla="*/ 654050 w 2722"/>
              <a:gd name="T17" fmla="*/ 762000 h 1467"/>
              <a:gd name="T18" fmla="*/ 869950 w 2722"/>
              <a:gd name="T19" fmla="*/ 495300 h 1467"/>
              <a:gd name="T20" fmla="*/ 1212850 w 2722"/>
              <a:gd name="T21" fmla="*/ 381000 h 1467"/>
              <a:gd name="T22" fmla="*/ 1619250 w 2722"/>
              <a:gd name="T23" fmla="*/ 114300 h 1467"/>
              <a:gd name="T24" fmla="*/ 2063750 w 2722"/>
              <a:gd name="T25" fmla="*/ 101600 h 1467"/>
              <a:gd name="T26" fmla="*/ 2393950 w 2722"/>
              <a:gd name="T27" fmla="*/ 0 h 1467"/>
              <a:gd name="T28" fmla="*/ 2749550 w 2722"/>
              <a:gd name="T29" fmla="*/ 0 h 1467"/>
              <a:gd name="T30" fmla="*/ 3168650 w 2722"/>
              <a:gd name="T31" fmla="*/ 96838 h 1467"/>
              <a:gd name="T32" fmla="*/ 3422650 w 2722"/>
              <a:gd name="T33" fmla="*/ 165100 h 1467"/>
              <a:gd name="T34" fmla="*/ 3744913 w 2722"/>
              <a:gd name="T35" fmla="*/ 96838 h 1467"/>
              <a:gd name="T36" fmla="*/ 3917950 w 2722"/>
              <a:gd name="T37" fmla="*/ 203200 h 1467"/>
              <a:gd name="T38" fmla="*/ 4176713 w 2722"/>
              <a:gd name="T39" fmla="*/ 168275 h 1467"/>
              <a:gd name="T40" fmla="*/ 4321175 w 2722"/>
              <a:gd name="T41" fmla="*/ 384175 h 14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722" h="1467">
                <a:moveTo>
                  <a:pt x="2722" y="242"/>
                </a:moveTo>
                <a:lnTo>
                  <a:pt x="1542" y="1467"/>
                </a:lnTo>
                <a:lnTo>
                  <a:pt x="0" y="1467"/>
                </a:lnTo>
                <a:lnTo>
                  <a:pt x="45" y="1285"/>
                </a:lnTo>
                <a:lnTo>
                  <a:pt x="76" y="1152"/>
                </a:lnTo>
                <a:lnTo>
                  <a:pt x="100" y="976"/>
                </a:lnTo>
                <a:lnTo>
                  <a:pt x="148" y="808"/>
                </a:lnTo>
                <a:lnTo>
                  <a:pt x="260" y="656"/>
                </a:lnTo>
                <a:lnTo>
                  <a:pt x="412" y="480"/>
                </a:lnTo>
                <a:lnTo>
                  <a:pt x="548" y="312"/>
                </a:lnTo>
                <a:lnTo>
                  <a:pt x="764" y="240"/>
                </a:lnTo>
                <a:lnTo>
                  <a:pt x="1020" y="72"/>
                </a:lnTo>
                <a:lnTo>
                  <a:pt x="1300" y="64"/>
                </a:lnTo>
                <a:lnTo>
                  <a:pt x="1508" y="0"/>
                </a:lnTo>
                <a:lnTo>
                  <a:pt x="1732" y="0"/>
                </a:lnTo>
                <a:lnTo>
                  <a:pt x="1996" y="61"/>
                </a:lnTo>
                <a:lnTo>
                  <a:pt x="2156" y="104"/>
                </a:lnTo>
                <a:lnTo>
                  <a:pt x="2359" y="61"/>
                </a:lnTo>
                <a:lnTo>
                  <a:pt x="2468" y="128"/>
                </a:lnTo>
                <a:lnTo>
                  <a:pt x="2631" y="106"/>
                </a:lnTo>
                <a:lnTo>
                  <a:pt x="2722" y="24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Freeform 3" descr="Контурные ромбики"/>
          <p:cNvSpPr>
            <a:spLocks/>
          </p:cNvSpPr>
          <p:nvPr/>
        </p:nvSpPr>
        <p:spPr bwMode="auto">
          <a:xfrm>
            <a:off x="5816600" y="1695450"/>
            <a:ext cx="4838701" cy="2333626"/>
          </a:xfrm>
          <a:custGeom>
            <a:avLst/>
            <a:gdLst>
              <a:gd name="T0" fmla="*/ 1873250 w 1905"/>
              <a:gd name="T1" fmla="*/ 0 h 1225"/>
              <a:gd name="T2" fmla="*/ 2181225 w 1905"/>
              <a:gd name="T3" fmla="*/ 98425 h 1225"/>
              <a:gd name="T4" fmla="*/ 2305050 w 1905"/>
              <a:gd name="T5" fmla="*/ 287338 h 1225"/>
              <a:gd name="T6" fmla="*/ 2524125 w 1905"/>
              <a:gd name="T7" fmla="*/ 542925 h 1225"/>
              <a:gd name="T8" fmla="*/ 2520950 w 1905"/>
              <a:gd name="T9" fmla="*/ 863600 h 1225"/>
              <a:gd name="T10" fmla="*/ 2752725 w 1905"/>
              <a:gd name="T11" fmla="*/ 1101725 h 1225"/>
              <a:gd name="T12" fmla="*/ 2740025 w 1905"/>
              <a:gd name="T13" fmla="*/ 1457325 h 1225"/>
              <a:gd name="T14" fmla="*/ 3024188 w 1905"/>
              <a:gd name="T15" fmla="*/ 1871663 h 1225"/>
              <a:gd name="T16" fmla="*/ 2736850 w 1905"/>
              <a:gd name="T17" fmla="*/ 1944688 h 1225"/>
              <a:gd name="T18" fmla="*/ 0 w 1905"/>
              <a:gd name="T19" fmla="*/ 1944688 h 1225"/>
              <a:gd name="T20" fmla="*/ 1873250 w 1905"/>
              <a:gd name="T21" fmla="*/ 0 h 12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05" h="1225">
                <a:moveTo>
                  <a:pt x="1180" y="0"/>
                </a:moveTo>
                <a:lnTo>
                  <a:pt x="1374" y="62"/>
                </a:lnTo>
                <a:lnTo>
                  <a:pt x="1452" y="181"/>
                </a:lnTo>
                <a:lnTo>
                  <a:pt x="1590" y="342"/>
                </a:lnTo>
                <a:lnTo>
                  <a:pt x="1588" y="544"/>
                </a:lnTo>
                <a:lnTo>
                  <a:pt x="1734" y="694"/>
                </a:lnTo>
                <a:lnTo>
                  <a:pt x="1726" y="918"/>
                </a:lnTo>
                <a:lnTo>
                  <a:pt x="1905" y="1179"/>
                </a:lnTo>
                <a:lnTo>
                  <a:pt x="1724" y="1225"/>
                </a:lnTo>
                <a:lnTo>
                  <a:pt x="0" y="1225"/>
                </a:lnTo>
                <a:lnTo>
                  <a:pt x="118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 flipV="1">
            <a:off x="5816600" y="1695450"/>
            <a:ext cx="2997200" cy="23336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xmlns="" id="{E0574E4A-83BC-4EB9-90BE-0755F10AE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9839"/>
            <a:ext cx="1036828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>
            <a:spAutoFit/>
          </a:bodyPr>
          <a:lstStyle/>
          <a:p>
            <a:pPr eaLnBrk="1" hangingPunct="1">
              <a:buClr>
                <a:srgbClr val="000066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Смежные углы и их 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свойства 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9" name="Freeform 9"/>
          <p:cNvSpPr>
            <a:spLocks/>
          </p:cNvSpPr>
          <p:nvPr/>
        </p:nvSpPr>
        <p:spPr bwMode="auto">
          <a:xfrm>
            <a:off x="1899920" y="4023360"/>
            <a:ext cx="3992880" cy="5716"/>
          </a:xfrm>
          <a:custGeom>
            <a:avLst/>
            <a:gdLst>
              <a:gd name="T0" fmla="*/ 0 w 1572"/>
              <a:gd name="T1" fmla="*/ 4763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10" name="AutoShape 10"/>
          <p:cNvSpPr>
            <a:spLocks noChangeArrowheads="1"/>
          </p:cNvSpPr>
          <p:nvPr/>
        </p:nvSpPr>
        <p:spPr bwMode="auto">
          <a:xfrm rot="5400000">
            <a:off x="5730557" y="3135313"/>
            <a:ext cx="520066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5588001" y="4029076"/>
            <a:ext cx="755918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10195560" y="3941446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8696961" y="1177290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1440182" y="3941446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79215" name="Text Box 15">
            <a:extLst>
              <a:ext uri="{FF2B5EF4-FFF2-40B4-BE49-F238E27FC236}">
                <a16:creationId xmlns:a16="http://schemas.microsoft.com/office/drawing/2014/main" xmlns="" id="{FB85E109-59AA-4191-A7CB-9D737BE6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32" y="4640580"/>
            <a:ext cx="12430212" cy="22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    Два </a:t>
            </a:r>
            <a:r>
              <a:rPr lang="ru-RU" altLang="ru-RU" sz="3400" b="1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угла, у которых одна сторона общая,</a:t>
            </a:r>
          </a:p>
          <a:p>
            <a:pPr eaLnBrk="1" hangingPunct="1">
              <a:defRPr/>
            </a:pPr>
            <a:r>
              <a:rPr lang="ru-RU" altLang="ru-RU" sz="3400" b="1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а две другие </a:t>
            </a:r>
            <a:r>
              <a:rPr lang="ru-RU" altLang="ru-RU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лежат на одной прямой, называются </a:t>
            </a:r>
            <a:r>
              <a:rPr lang="ru-RU" altLang="ru-RU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смежными.</a:t>
            </a:r>
            <a:endParaRPr lang="ru-RU" altLang="ru-RU" sz="3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altLang="ru-RU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Углы </a:t>
            </a:r>
            <a:r>
              <a:rPr lang="ru-RU" altLang="ru-RU" sz="3400" b="1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АМВ и СМВ – </a:t>
            </a:r>
            <a:r>
              <a:rPr lang="ru-RU" altLang="ru-RU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смежные</a:t>
            </a:r>
            <a:endParaRPr lang="ru-RU" altLang="ru-RU" sz="3400" b="1" dirty="0">
              <a:solidFill>
                <a:srgbClr val="000066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9216" name="Freeform 16"/>
          <p:cNvSpPr>
            <a:spLocks/>
          </p:cNvSpPr>
          <p:nvPr/>
        </p:nvSpPr>
        <p:spPr bwMode="auto">
          <a:xfrm>
            <a:off x="5933440" y="3992880"/>
            <a:ext cx="4917440" cy="15240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17" name="Rectangle 17">
            <a:extLst>
              <a:ext uri="{FF2B5EF4-FFF2-40B4-BE49-F238E27FC236}">
                <a16:creationId xmlns:a16="http://schemas.microsoft.com/office/drawing/2014/main" xmlns="" id="{3B8FFF12-4669-48F4-A68B-1749916D4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062" y="7115196"/>
            <a:ext cx="10599419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>
            <a:spAutoFit/>
          </a:bodyPr>
          <a:lstStyle/>
          <a:p>
            <a:pPr eaLnBrk="1" hangingPunct="1">
              <a:buClr>
                <a:srgbClr val="000066"/>
              </a:buClr>
              <a:buSzPts val="2400"/>
              <a:buFont typeface="Wingdings" panose="05000000000000000000" pitchFamily="2" charset="2"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Сумма смежных углов равна 180</a:t>
            </a:r>
            <a:r>
              <a:rPr lang="ru-RU" altLang="ru-RU" sz="4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3" name="Freeform 9"/>
          <p:cNvSpPr>
            <a:spLocks/>
          </p:cNvSpPr>
          <p:nvPr/>
        </p:nvSpPr>
        <p:spPr bwMode="auto">
          <a:xfrm rot="19025520" flipH="1">
            <a:off x="3043742" y="3988723"/>
            <a:ext cx="2651778" cy="1613855"/>
          </a:xfrm>
          <a:custGeom>
            <a:avLst/>
            <a:gdLst>
              <a:gd name="T0" fmla="*/ 1036414 w 1089"/>
              <a:gd name="T1" fmla="*/ 0 h 590"/>
              <a:gd name="T2" fmla="*/ 0 w 1089"/>
              <a:gd name="T3" fmla="*/ 936625 h 590"/>
              <a:gd name="T4" fmla="*/ 1450371 w 1089"/>
              <a:gd name="T5" fmla="*/ 792163 h 590"/>
              <a:gd name="T6" fmla="*/ 1657350 w 1089"/>
              <a:gd name="T7" fmla="*/ 431800 h 590"/>
              <a:gd name="T8" fmla="*/ 1518857 w 1089"/>
              <a:gd name="T9" fmla="*/ 144463 h 590"/>
              <a:gd name="T10" fmla="*/ 1380364 w 1089"/>
              <a:gd name="T11" fmla="*/ 0 h 590"/>
              <a:gd name="T12" fmla="*/ 1036414 w 1089"/>
              <a:gd name="T13" fmla="*/ 0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9" h="590">
                <a:moveTo>
                  <a:pt x="681" y="0"/>
                </a:moveTo>
                <a:lnTo>
                  <a:pt x="0" y="590"/>
                </a:lnTo>
                <a:lnTo>
                  <a:pt x="953" y="499"/>
                </a:lnTo>
                <a:lnTo>
                  <a:pt x="1089" y="272"/>
                </a:lnTo>
                <a:lnTo>
                  <a:pt x="998" y="91"/>
                </a:lnTo>
                <a:lnTo>
                  <a:pt x="907" y="0"/>
                </a:lnTo>
                <a:lnTo>
                  <a:pt x="681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Freeform 8"/>
          <p:cNvSpPr>
            <a:spLocks/>
          </p:cNvSpPr>
          <p:nvPr/>
        </p:nvSpPr>
        <p:spPr bwMode="auto">
          <a:xfrm rot="469109">
            <a:off x="6104221" y="2877205"/>
            <a:ext cx="3095731" cy="1829704"/>
          </a:xfrm>
          <a:custGeom>
            <a:avLst/>
            <a:gdLst>
              <a:gd name="T0" fmla="*/ 1081087 w 1089"/>
              <a:gd name="T1" fmla="*/ 0 h 590"/>
              <a:gd name="T2" fmla="*/ 0 w 1089"/>
              <a:gd name="T3" fmla="*/ 936625 h 590"/>
              <a:gd name="T4" fmla="*/ 1512887 w 1089"/>
              <a:gd name="T5" fmla="*/ 792163 h 590"/>
              <a:gd name="T6" fmla="*/ 1728787 w 1089"/>
              <a:gd name="T7" fmla="*/ 431800 h 590"/>
              <a:gd name="T8" fmla="*/ 1584325 w 1089"/>
              <a:gd name="T9" fmla="*/ 144463 h 590"/>
              <a:gd name="T10" fmla="*/ 1439862 w 1089"/>
              <a:gd name="T11" fmla="*/ 0 h 590"/>
              <a:gd name="T12" fmla="*/ 1081087 w 1089"/>
              <a:gd name="T13" fmla="*/ 0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9" h="590">
                <a:moveTo>
                  <a:pt x="681" y="0"/>
                </a:moveTo>
                <a:lnTo>
                  <a:pt x="0" y="590"/>
                </a:lnTo>
                <a:lnTo>
                  <a:pt x="953" y="499"/>
                </a:lnTo>
                <a:lnTo>
                  <a:pt x="1089" y="272"/>
                </a:lnTo>
                <a:lnTo>
                  <a:pt x="998" y="91"/>
                </a:lnTo>
                <a:lnTo>
                  <a:pt x="907" y="0"/>
                </a:lnTo>
                <a:lnTo>
                  <a:pt x="681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5679656" y="4483987"/>
            <a:ext cx="72225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8387296" y="2453302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9377897" y="4084339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753922" y="4289743"/>
            <a:ext cx="755918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1929091" y="6386990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altLang="ru-RU" sz="4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6401910" y="5068663"/>
            <a:ext cx="7766939" cy="16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Углы АОВ и МО</a:t>
            </a:r>
            <a:r>
              <a:rPr lang="en-US" altLang="ru-RU" sz="4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u-RU" altLang="ru-RU" sz="4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являются</a:t>
            </a:r>
          </a:p>
          <a:p>
            <a:pPr eaLnBrk="1" hangingPunct="1"/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вертикальными</a:t>
            </a:r>
            <a:r>
              <a:rPr lang="ru-RU" alt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69340" y="474745"/>
            <a:ext cx="12465139" cy="1978557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67188">
              <a:defRPr>
                <a:latin typeface="+mn-lt"/>
                <a:ea typeface="+mn-ea"/>
                <a:cs typeface="+mn-cs"/>
              </a:defRPr>
            </a:lvl2pPr>
            <a:lvl3pPr marL="2134365">
              <a:defRPr>
                <a:latin typeface="+mn-lt"/>
                <a:ea typeface="+mn-ea"/>
                <a:cs typeface="+mn-cs"/>
              </a:defRPr>
            </a:lvl3pPr>
            <a:lvl4pPr marL="3201551">
              <a:defRPr>
                <a:latin typeface="+mn-lt"/>
                <a:ea typeface="+mn-ea"/>
                <a:cs typeface="+mn-cs"/>
              </a:defRPr>
            </a:lvl4pPr>
            <a:lvl5pPr marL="4268735">
              <a:defRPr>
                <a:latin typeface="+mn-lt"/>
                <a:ea typeface="+mn-ea"/>
                <a:cs typeface="+mn-cs"/>
              </a:defRPr>
            </a:lvl5pPr>
            <a:lvl6pPr marL="5335922">
              <a:defRPr>
                <a:latin typeface="+mn-lt"/>
                <a:ea typeface="+mn-ea"/>
                <a:cs typeface="+mn-cs"/>
              </a:defRPr>
            </a:lvl6pPr>
            <a:lvl7pPr marL="6403104">
              <a:defRPr>
                <a:latin typeface="+mn-lt"/>
                <a:ea typeface="+mn-ea"/>
                <a:cs typeface="+mn-cs"/>
              </a:defRPr>
            </a:lvl7pPr>
            <a:lvl8pPr marL="7470289">
              <a:defRPr>
                <a:latin typeface="+mn-lt"/>
                <a:ea typeface="+mn-ea"/>
                <a:cs typeface="+mn-cs"/>
              </a:defRPr>
            </a:lvl8pPr>
            <a:lvl9pPr marL="8537473">
              <a:defRPr>
                <a:latin typeface="+mn-lt"/>
                <a:ea typeface="+mn-ea"/>
                <a:cs typeface="+mn-cs"/>
              </a:defRPr>
            </a:lvl9pPr>
          </a:lstStyle>
          <a:p>
            <a:pPr marL="126994" indent="-9071" algn="ctr"/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Вертикальными углами </a:t>
            </a:r>
            <a:r>
              <a:rPr lang="ru-RU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называются два несмежных угла, которые образуются при пересечении двух прямых </a:t>
            </a:r>
            <a:endParaRPr lang="ru-RU" sz="4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41"/>
          <p:cNvGrpSpPr/>
          <p:nvPr/>
        </p:nvGrpSpPr>
        <p:grpSpPr>
          <a:xfrm rot="20697017">
            <a:off x="1588017" y="3029596"/>
            <a:ext cx="7868056" cy="3510534"/>
            <a:chOff x="2301196" y="307209"/>
            <a:chExt cx="4917535" cy="292544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902983" flipV="1">
              <a:off x="2301196" y="1510598"/>
              <a:ext cx="4917535" cy="1686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902983" flipV="1">
              <a:off x="2882101" y="307209"/>
              <a:ext cx="3667125" cy="292544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124200" y="7010400"/>
            <a:ext cx="8279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Вертикальные углы равны </a:t>
            </a:r>
            <a:endParaRPr lang="uz-Latn-U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/>
      <p:bldP spid="8197" grpId="0" animBg="1"/>
      <p:bldP spid="14440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0623" y="947761"/>
            <a:ext cx="13852578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пересечении двух прямых образовалось четыре угла. Один из них равен 43</a:t>
            </a:r>
            <a:r>
              <a:rPr lang="ru-RU" sz="4000" b="1" i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Найдите величины остальных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углов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9510" y="2843432"/>
            <a:ext cx="4493937" cy="4692016"/>
            <a:chOff x="-137" y="1205"/>
            <a:chExt cx="1749" cy="2463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58" y="1480"/>
              <a:ext cx="1044" cy="195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>
              <a:off x="175" y="1476"/>
              <a:ext cx="908" cy="1814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-137" y="1205"/>
              <a:ext cx="295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 flipV="1">
              <a:off x="567" y="2610"/>
              <a:ext cx="18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088" y="1249"/>
              <a:ext cx="22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-69" y="3244"/>
              <a:ext cx="22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178" y="3296"/>
              <a:ext cx="43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Arc 11"/>
            <p:cNvSpPr>
              <a:spLocks/>
            </p:cNvSpPr>
            <p:nvPr/>
          </p:nvSpPr>
          <p:spPr bwMode="auto">
            <a:xfrm rot="19991314">
              <a:off x="549" y="2095"/>
              <a:ext cx="182" cy="1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511" y="1750"/>
              <a:ext cx="38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43 </a:t>
              </a:r>
              <a:r>
                <a:rPr lang="ru-RU" sz="3200" b="1" i="1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76697" y="3453032"/>
            <a:ext cx="2015878" cy="80900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Дано:</a:t>
            </a:r>
            <a:r>
              <a:rPr lang="ru-RU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4184" y="3612099"/>
            <a:ext cx="6540257" cy="197855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PF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MK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пересекаются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точке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 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MOF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= 43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1499" y="6063324"/>
            <a:ext cx="2520823" cy="80900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Найти: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3876" y="6178740"/>
            <a:ext cx="5740872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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FOK,  KOP,  MOP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44721" y="77200"/>
            <a:ext cx="2404382" cy="87056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1707643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48679" y="1712774"/>
            <a:ext cx="3813037" cy="4537711"/>
            <a:chOff x="-36" y="1217"/>
            <a:chExt cx="1484" cy="2382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58" y="1480"/>
              <a:ext cx="1044" cy="195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>
              <a:off x="158" y="1525"/>
              <a:ext cx="908" cy="1814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-36" y="1217"/>
              <a:ext cx="29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 flipV="1">
              <a:off x="567" y="2610"/>
              <a:ext cx="1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035" y="1243"/>
              <a:ext cx="2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-2" y="3274"/>
              <a:ext cx="2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180" y="3316"/>
              <a:ext cx="2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b="1" i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Arc 11"/>
            <p:cNvSpPr>
              <a:spLocks/>
            </p:cNvSpPr>
            <p:nvPr/>
          </p:nvSpPr>
          <p:spPr bwMode="auto">
            <a:xfrm rot="19991314">
              <a:off x="549" y="2095"/>
              <a:ext cx="182" cy="1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29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511" y="1750"/>
              <a:ext cx="38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306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43 </a:t>
              </a:r>
              <a:r>
                <a:rPr lang="ru-RU" sz="3200" b="1" i="1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57058" y="342252"/>
            <a:ext cx="2847516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 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161444" y="1015080"/>
            <a:ext cx="8859356" cy="23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1. 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и 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KOP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вертикальные,  значит, по свойству вертикальных углов,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KOP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KOP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43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161444" y="3412060"/>
            <a:ext cx="8557515" cy="207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2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 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так как они 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смежные 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Отсюда 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- 43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137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018514" y="5470235"/>
            <a:ext cx="9002286" cy="12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3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 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вертикальные, значит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FOK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=137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903884" y="7050379"/>
            <a:ext cx="6317574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defTabSz="130622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137</a:t>
            </a:r>
            <a:r>
              <a:rPr lang="ru-RU" sz="36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43</a:t>
            </a:r>
            <a:r>
              <a:rPr lang="ru-RU" sz="36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137</a:t>
            </a:r>
            <a:r>
              <a:rPr lang="ru-RU" sz="3600" b="1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2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637" grpId="0"/>
      <p:bldP spid="26638" grpId="0"/>
      <p:bldP spid="26639" grpId="0"/>
      <p:bldP spid="266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38861" y="744856"/>
            <a:ext cx="9448800" cy="27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Дано:       </a:t>
            </a:r>
            <a:r>
              <a:rPr lang="en-US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PQR</a:t>
            </a:r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3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      </a:t>
            </a:r>
            <a:r>
              <a:rPr lang="en-US" altLang="ru-RU" sz="3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RQS </a:t>
            </a:r>
            <a:r>
              <a:rPr lang="en-US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смежные</a:t>
            </a:r>
            <a:endParaRPr lang="en-US" altLang="ru-RU" sz="3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altLang="ru-RU" sz="3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RQS</a:t>
            </a:r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0,8     PQR</a:t>
            </a:r>
            <a:endParaRPr lang="ru-RU" altLang="ru-RU" sz="3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altLang="ru-RU" sz="3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Найдите:        </a:t>
            </a:r>
            <a:r>
              <a:rPr lang="en-US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RQS</a:t>
            </a:r>
            <a:r>
              <a:rPr lang="ru-RU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        </a:t>
            </a:r>
            <a:r>
              <a:rPr lang="en-US" altLang="ru-RU" sz="3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PQR</a:t>
            </a:r>
            <a:endParaRPr lang="ru-RU" altLang="ru-RU" sz="3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4574539" y="3962400"/>
            <a:ext cx="1188722" cy="2489836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657859" y="6444616"/>
            <a:ext cx="3992880" cy="5714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 rot="5400000">
            <a:off x="4488497" y="5556569"/>
            <a:ext cx="520064" cy="1267459"/>
          </a:xfrm>
          <a:prstGeom prst="moon">
            <a:avLst>
              <a:gd name="adj" fmla="val 3040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343400" y="6446520"/>
            <a:ext cx="72225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ru-RU" altLang="ru-RU" sz="4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920052" y="6362700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altLang="ru-RU" sz="4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63261" y="3492854"/>
            <a:ext cx="690194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ru-RU" altLang="ru-RU" sz="4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8120" y="6362700"/>
            <a:ext cx="65653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altLang="ru-RU" sz="4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4691379" y="6414135"/>
            <a:ext cx="3538221" cy="45719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93423"/>
              </p:ext>
            </p:extLst>
          </p:nvPr>
        </p:nvGraphicFramePr>
        <p:xfrm>
          <a:off x="2514600" y="744856"/>
          <a:ext cx="805181" cy="55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44856"/>
                        <a:ext cx="805181" cy="55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83681"/>
              </p:ext>
            </p:extLst>
          </p:nvPr>
        </p:nvGraphicFramePr>
        <p:xfrm>
          <a:off x="5071110" y="713513"/>
          <a:ext cx="805179" cy="55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Формула" r:id="rId6" imgW="164957" imgH="152268" progId="Equation.3">
                  <p:embed/>
                </p:oleObj>
              </mc:Choice>
              <mc:Fallback>
                <p:oleObj name="Формула" r:id="rId6" imgW="164957" imgH="152268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110" y="713513"/>
                        <a:ext cx="805179" cy="55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15140"/>
              </p:ext>
            </p:extLst>
          </p:nvPr>
        </p:nvGraphicFramePr>
        <p:xfrm>
          <a:off x="2935226" y="1765889"/>
          <a:ext cx="805179" cy="60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Формула" r:id="rId7" imgW="164957" imgH="152268" progId="Equation.3">
                  <p:embed/>
                </p:oleObj>
              </mc:Choice>
              <mc:Fallback>
                <p:oleObj name="Формула" r:id="rId7" imgW="164957" imgH="152268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26" y="1765889"/>
                        <a:ext cx="805179" cy="603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19373"/>
              </p:ext>
            </p:extLst>
          </p:nvPr>
        </p:nvGraphicFramePr>
        <p:xfrm>
          <a:off x="5647690" y="1816913"/>
          <a:ext cx="805179" cy="60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Формула" r:id="rId8" imgW="164957" imgH="152268" progId="Equation.3">
                  <p:embed/>
                </p:oleObj>
              </mc:Choice>
              <mc:Fallback>
                <p:oleObj name="Формула" r:id="rId8" imgW="164957" imgH="152268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90" y="1816913"/>
                        <a:ext cx="805179" cy="603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76163"/>
              </p:ext>
            </p:extLst>
          </p:nvPr>
        </p:nvGraphicFramePr>
        <p:xfrm>
          <a:off x="3610609" y="2782442"/>
          <a:ext cx="805181" cy="60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Формула" r:id="rId9" imgW="164957" imgH="152268" progId="Equation.3">
                  <p:embed/>
                </p:oleObj>
              </mc:Choice>
              <mc:Fallback>
                <p:oleObj name="Формула" r:id="rId9" imgW="164957" imgH="152268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609" y="2782442"/>
                        <a:ext cx="805181" cy="603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21129"/>
              </p:ext>
            </p:extLst>
          </p:nvPr>
        </p:nvGraphicFramePr>
        <p:xfrm>
          <a:off x="5701539" y="2809876"/>
          <a:ext cx="805181" cy="60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Формула" r:id="rId10" imgW="164957" imgH="152268" progId="Equation.3">
                  <p:embed/>
                </p:oleObj>
              </mc:Choice>
              <mc:Fallback>
                <p:oleObj name="Формула" r:id="rId10" imgW="164957" imgH="152268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539" y="2809876"/>
                        <a:ext cx="805181" cy="603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3" name="Text Box 17">
            <a:extLst>
              <a:ext uri="{FF2B5EF4-FFF2-40B4-BE49-F238E27FC236}">
                <a16:creationId xmlns:a16="http://schemas.microsoft.com/office/drawing/2014/main" xmlns="" id="{EC07C74C-8487-4566-B6B3-4F15F2BE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961" y="1350646"/>
            <a:ext cx="5816600" cy="11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3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Угол </a:t>
            </a:r>
            <a:r>
              <a:rPr lang="en-US" altLang="ru-RU" sz="3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RQS</a:t>
            </a:r>
            <a:r>
              <a:rPr lang="ru-RU" altLang="ru-RU" sz="3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составляет </a:t>
            </a:r>
            <a:endParaRPr lang="ru-RU" altLang="ru-RU" sz="3400" b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3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0,8 </a:t>
            </a:r>
            <a:r>
              <a:rPr lang="ru-RU" altLang="ru-RU" sz="3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части угла </a:t>
            </a:r>
            <a:r>
              <a:rPr lang="en-US" altLang="ru-RU" sz="3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PQR</a:t>
            </a:r>
            <a:endParaRPr lang="ru-RU" altLang="ru-RU" sz="34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8434" name="Line 18"/>
          <p:cNvSpPr>
            <a:spLocks noChangeShapeType="1"/>
          </p:cNvSpPr>
          <p:nvPr/>
        </p:nvSpPr>
        <p:spPr bwMode="auto">
          <a:xfrm>
            <a:off x="8006080" y="1868806"/>
            <a:ext cx="80518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35" name="Text Box 19">
            <a:extLst>
              <a:ext uri="{FF2B5EF4-FFF2-40B4-BE49-F238E27FC236}">
                <a16:creationId xmlns:a16="http://schemas.microsoft.com/office/drawing/2014/main" xmlns="" id="{123F0970-E7C1-4DA2-B92C-DEFF3CE4F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680" y="5414010"/>
            <a:ext cx="712636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88436" name="Text Box 20">
            <a:extLst>
              <a:ext uri="{FF2B5EF4-FFF2-40B4-BE49-F238E27FC236}">
                <a16:creationId xmlns:a16="http://schemas.microsoft.com/office/drawing/2014/main" xmlns="" id="{9B06BDB2-816C-4A33-AE4B-14C8BBB07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380" y="5450206"/>
            <a:ext cx="1834738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63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0,8х</a:t>
            </a:r>
            <a:endParaRPr lang="ru-RU" altLang="ru-RU" sz="51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32492" y="3096672"/>
            <a:ext cx="3860934" cy="76284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 + 0,8x= 180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70592" y="3921302"/>
            <a:ext cx="3115538" cy="1393782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1,8x = 180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 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x = 1</a:t>
            </a: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670592" y="5322357"/>
            <a:ext cx="368402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10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 </a:t>
            </a:r>
            <a:r>
              <a:rPr lang="uz-Cyrl-UZ" b="1" i="1" dirty="0">
                <a:solidFill>
                  <a:schemeClr val="tx2"/>
                </a:solidFill>
                <a:latin typeface="Arial" pitchFamily="34" charset="0"/>
                <a:ea typeface="Cambria Math"/>
                <a:cs typeface="Arial" pitchFamily="34" charset="0"/>
                <a:sym typeface="Symbol"/>
              </a:rPr>
              <a:t>∙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0,8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=80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uz-Latn-UZ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7721" y="7080270"/>
            <a:ext cx="10137308" cy="76284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 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PQR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 = 100,   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RQS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80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19530" y="95562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9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3" grpId="0"/>
      <p:bldP spid="188434" grpId="0" animBg="1"/>
      <p:bldP spid="188434" grpId="1" animBg="1"/>
      <p:bldP spid="188434" grpId="2" animBg="1"/>
      <p:bldP spid="188435" grpId="0"/>
      <p:bldP spid="188436" grpId="0"/>
      <p:bldP spid="22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53491"/>
            <a:ext cx="1341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10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Найдите неизвестный угол </a:t>
            </a:r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рисунке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6(в)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85800" y="5623400"/>
            <a:ext cx="5791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069611" y="3177381"/>
            <a:ext cx="2286000" cy="24460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5611" y="3048000"/>
            <a:ext cx="2816589" cy="25754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3308367" y="5166201"/>
            <a:ext cx="914400" cy="9144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15946008">
            <a:off x="2501393" y="5166200"/>
            <a:ext cx="914400" cy="9144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24563">
            <a:off x="3168607" y="5046243"/>
            <a:ext cx="454604" cy="487986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43321" y="4202692"/>
                <a:ext cx="1209947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latin typeface="Cambria Math"/>
                              <a:cs typeface="Arial" pitchFamily="34" charset="0"/>
                            </a:rPr>
                            <m:t>𝟗𝟎</m:t>
                          </m:r>
                        </m:e>
                        <m:sup>
                          <m:r>
                            <a:rPr lang="ru-RU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21" y="4202692"/>
                <a:ext cx="1209947" cy="7375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37564" y="4804563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2767" y="4804563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79664" y="2808626"/>
                <a:ext cx="3910366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+х=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64" y="2808626"/>
                <a:ext cx="3910366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5616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79664" y="3646644"/>
                <a:ext cx="3602589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64" y="3646644"/>
                <a:ext cx="3602589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609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00746" y="4623869"/>
                <a:ext cx="3921202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746" y="4623869"/>
                <a:ext cx="3921202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5754" t="-13333" b="-358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31226" y="5623401"/>
                <a:ext cx="2101216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𝟗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6" y="5623401"/>
                <a:ext cx="2101216" cy="737510"/>
              </a:xfrm>
              <a:prstGeom prst="rect">
                <a:avLst/>
              </a:prstGeom>
              <a:blipFill rotWithShape="1">
                <a:blip r:embed="rId6"/>
                <a:stretch>
                  <a:fillRect l="-10725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7099" y="6400800"/>
                <a:ext cx="1809470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099" y="6400800"/>
                <a:ext cx="1809470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12458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360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53491"/>
            <a:ext cx="1341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10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Найдите неизвестный угол </a:t>
            </a:r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рисунке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6(</a:t>
            </a:r>
            <a:r>
              <a:rPr lang="ru-RU" b="1" i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91657" y="5575608"/>
            <a:ext cx="5791200" cy="823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358944" y="2808627"/>
            <a:ext cx="0" cy="2814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5611" y="4202692"/>
            <a:ext cx="3121389" cy="14207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3097555" y="5181260"/>
            <a:ext cx="914400" cy="914400"/>
          </a:xfrm>
          <a:prstGeom prst="arc">
            <a:avLst>
              <a:gd name="adj1" fmla="val 18772734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4" name="Дуга 13"/>
          <p:cNvSpPr/>
          <p:nvPr/>
        </p:nvSpPr>
        <p:spPr>
          <a:xfrm rot="15946008">
            <a:off x="3047997" y="5118408"/>
            <a:ext cx="914400" cy="914400"/>
          </a:xfrm>
          <a:prstGeom prst="arc">
            <a:avLst>
              <a:gd name="adj1" fmla="val 16200000"/>
              <a:gd name="adj2" fmla="val 2096674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9" name="TextBox 18"/>
          <p:cNvSpPr txBox="1"/>
          <p:nvPr/>
        </p:nvSpPr>
        <p:spPr>
          <a:xfrm>
            <a:off x="3559942" y="4262231"/>
            <a:ext cx="76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490" y="4934649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79664" y="2808626"/>
                <a:ext cx="3906198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х+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2x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64" y="2808626"/>
                <a:ext cx="3906198" cy="737510"/>
              </a:xfrm>
              <a:prstGeom prst="rect">
                <a:avLst/>
              </a:prstGeom>
              <a:blipFill rotWithShape="1">
                <a:blip r:embed="rId2"/>
                <a:stretch>
                  <a:fillRect l="-5616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79664" y="3646644"/>
                <a:ext cx="241540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b="1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64" y="3646644"/>
                <a:ext cx="2415405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909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00746" y="4623869"/>
                <a:ext cx="273600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: 6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746" y="4623869"/>
                <a:ext cx="2736005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8241" t="-13333" r="-6904" b="-358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82631" y="5567893"/>
                <a:ext cx="1809470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631" y="5567893"/>
                <a:ext cx="1809470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12458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/>
          <p:cNvSpPr/>
          <p:nvPr/>
        </p:nvSpPr>
        <p:spPr>
          <a:xfrm rot="15946008">
            <a:off x="2868087" y="5060998"/>
            <a:ext cx="981714" cy="909418"/>
          </a:xfrm>
          <a:prstGeom prst="arc">
            <a:avLst>
              <a:gd name="adj1" fmla="val 15277265"/>
              <a:gd name="adj2" fmla="val 3756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7" name="Дуга 26"/>
          <p:cNvSpPr/>
          <p:nvPr/>
        </p:nvSpPr>
        <p:spPr>
          <a:xfrm rot="15946008">
            <a:off x="3130057" y="5217425"/>
            <a:ext cx="914400" cy="914400"/>
          </a:xfrm>
          <a:prstGeom prst="arc">
            <a:avLst>
              <a:gd name="adj1" fmla="val 17183296"/>
              <a:gd name="adj2" fmla="val 200098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8" name="Дуга 27"/>
          <p:cNvSpPr/>
          <p:nvPr/>
        </p:nvSpPr>
        <p:spPr>
          <a:xfrm rot="21088900">
            <a:off x="2931922" y="5118580"/>
            <a:ext cx="914400" cy="914400"/>
          </a:xfrm>
          <a:prstGeom prst="arc">
            <a:avLst>
              <a:gd name="adj1" fmla="val 16200000"/>
              <a:gd name="adj2" fmla="val 20744299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9" name="Дуга 28"/>
          <p:cNvSpPr/>
          <p:nvPr/>
        </p:nvSpPr>
        <p:spPr>
          <a:xfrm rot="21088900">
            <a:off x="2990388" y="4939347"/>
            <a:ext cx="914400" cy="9144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0" name="TextBox 29"/>
          <p:cNvSpPr txBox="1"/>
          <p:nvPr/>
        </p:nvSpPr>
        <p:spPr>
          <a:xfrm>
            <a:off x="2107242" y="4573011"/>
            <a:ext cx="76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33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1105</Words>
  <Application>Microsoft Office PowerPoint</Application>
  <PresentationFormat>Произвольный</PresentationFormat>
  <Paragraphs>209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Формула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450</cp:revision>
  <dcterms:created xsi:type="dcterms:W3CDTF">2020-04-09T07:32:19Z</dcterms:created>
  <dcterms:modified xsi:type="dcterms:W3CDTF">2021-02-18T17:09:01Z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