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4" r:id="rId2"/>
    <p:sldId id="405" r:id="rId3"/>
    <p:sldId id="421" r:id="rId4"/>
    <p:sldId id="420" r:id="rId5"/>
    <p:sldId id="410" r:id="rId6"/>
    <p:sldId id="411" r:id="rId7"/>
    <p:sldId id="412" r:id="rId8"/>
    <p:sldId id="413" r:id="rId9"/>
    <p:sldId id="414" r:id="rId10"/>
    <p:sldId id="415" r:id="rId11"/>
    <p:sldId id="428" r:id="rId12"/>
    <p:sldId id="417" r:id="rId13"/>
    <p:sldId id="432" r:id="rId14"/>
    <p:sldId id="422" r:id="rId15"/>
    <p:sldId id="424" r:id="rId16"/>
    <p:sldId id="425" r:id="rId17"/>
    <p:sldId id="426" r:id="rId18"/>
    <p:sldId id="427" r:id="rId19"/>
    <p:sldId id="429" r:id="rId20"/>
    <p:sldId id="433" r:id="rId21"/>
    <p:sldId id="404" r:id="rId22"/>
    <p:sldId id="430" r:id="rId23"/>
    <p:sldId id="431" r:id="rId24"/>
    <p:sldId id="434" r:id="rId25"/>
  </p:sldIdLst>
  <p:sldSz cx="14630400" cy="8229600"/>
  <p:notesSz cx="5765800" cy="3244850"/>
  <p:defaultTextStyle>
    <a:defPPr>
      <a:defRPr lang="ru-RU"/>
    </a:defPPr>
    <a:lvl1pPr marL="0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67188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134365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201551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268735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335922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403104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470289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537473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264"/>
            <p14:sldId id="405"/>
            <p14:sldId id="421"/>
            <p14:sldId id="420"/>
            <p14:sldId id="410"/>
            <p14:sldId id="411"/>
            <p14:sldId id="412"/>
            <p14:sldId id="413"/>
            <p14:sldId id="414"/>
            <p14:sldId id="415"/>
            <p14:sldId id="428"/>
            <p14:sldId id="417"/>
            <p14:sldId id="432"/>
            <p14:sldId id="422"/>
            <p14:sldId id="424"/>
            <p14:sldId id="425"/>
            <p14:sldId id="426"/>
            <p14:sldId id="427"/>
            <p14:sldId id="429"/>
            <p14:sldId id="433"/>
          </p14:sldIdLst>
        </p14:section>
        <p14:section name="Раздел без заголовка" id="{67AF348A-95E5-4FA6-B08C-FB3DF7B22B4F}">
          <p14:sldIdLst>
            <p14:sldId id="404"/>
            <p14:sldId id="430"/>
            <p14:sldId id="431"/>
            <p14:sldId id="43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5826">
          <p15:clr>
            <a:srgbClr val="A4A3A4"/>
          </p15:clr>
        </p15:guide>
        <p15:guide id="4" pos="1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B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8" autoAdjust="0"/>
    <p:restoredTop sz="94600" autoAdjust="0"/>
  </p:normalViewPr>
  <p:slideViewPr>
    <p:cSldViewPr>
      <p:cViewPr varScale="1">
        <p:scale>
          <a:sx n="52" d="100"/>
          <a:sy n="52" d="100"/>
        </p:scale>
        <p:origin x="-468" y="-90"/>
      </p:cViewPr>
      <p:guideLst>
        <p:guide orient="horz" pos="1330"/>
        <p:guide orient="horz" pos="7304"/>
        <p:guide pos="902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32435D-A8C0-4259-887A-2491C7E525A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D7476B8F-678A-412C-A6C8-1CC055C4C6FB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</a:t>
          </a:r>
        </a:p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пройденного</a:t>
          </a:r>
          <a:endParaRPr lang="uz-Latn-UZ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2D26AF6-EEB6-4779-8169-DB65E84B3D6D}" type="parTrans" cxnId="{9920BBC8-7A9E-4702-9417-4C8488A1072B}">
      <dgm:prSet/>
      <dgm:spPr/>
      <dgm:t>
        <a:bodyPr/>
        <a:lstStyle/>
        <a:p>
          <a:endParaRPr lang="uz-Latn-UZ"/>
        </a:p>
      </dgm:t>
    </dgm:pt>
    <dgm:pt modelId="{265BE63F-59C9-47ED-9D90-86253E7D2AE2}" type="sibTrans" cxnId="{9920BBC8-7A9E-4702-9417-4C8488A1072B}">
      <dgm:prSet/>
      <dgm:spPr/>
      <dgm:t>
        <a:bodyPr/>
        <a:lstStyle/>
        <a:p>
          <a:endParaRPr lang="uz-Latn-UZ"/>
        </a:p>
      </dgm:t>
    </dgm:pt>
    <dgm:pt modelId="{091EF6C7-EF54-4A30-8777-6A46387591AE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Решение задач</a:t>
          </a:r>
          <a:endParaRPr lang="uz-Latn-UZ" b="1" dirty="0">
            <a:latin typeface="Arial" pitchFamily="34" charset="0"/>
            <a:cs typeface="Arial" pitchFamily="34" charset="0"/>
          </a:endParaRPr>
        </a:p>
      </dgm:t>
    </dgm:pt>
    <dgm:pt modelId="{B090B667-5AE3-4D8A-9E6E-6253A0AC158A}" type="parTrans" cxnId="{15B04B42-40E0-48F1-A814-0D9A3FDF7BFA}">
      <dgm:prSet/>
      <dgm:spPr>
        <a:solidFill>
          <a:srgbClr val="0070C0"/>
        </a:solidFill>
      </dgm:spPr>
      <dgm:t>
        <a:bodyPr/>
        <a:lstStyle/>
        <a:p>
          <a:endParaRPr lang="uz-Latn-UZ"/>
        </a:p>
      </dgm:t>
    </dgm:pt>
    <dgm:pt modelId="{A6369059-95A5-450E-B7AB-1B574218E746}" type="sibTrans" cxnId="{15B04B42-40E0-48F1-A814-0D9A3FDF7BFA}">
      <dgm:prSet/>
      <dgm:spPr/>
      <dgm:t>
        <a:bodyPr/>
        <a:lstStyle/>
        <a:p>
          <a:endParaRPr lang="uz-Latn-UZ"/>
        </a:p>
      </dgm:t>
    </dgm:pt>
    <dgm:pt modelId="{3A4E5F5F-858C-479A-BEE3-AA4AB388425D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Смежные и вертикальные углы</a:t>
          </a:r>
          <a:endParaRPr lang="uz-Latn-UZ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48F8A86-FEB3-4CC0-AB7E-64CDF4F925CD}" type="parTrans" cxnId="{4738F615-BE23-4BFA-9D6E-4213E75200E7}">
      <dgm:prSet/>
      <dgm:spPr/>
      <dgm:t>
        <a:bodyPr/>
        <a:lstStyle/>
        <a:p>
          <a:endParaRPr lang="uz-Latn-UZ"/>
        </a:p>
      </dgm:t>
    </dgm:pt>
    <dgm:pt modelId="{7A4627A8-48E9-46C0-A85A-5CEC444D11BA}" type="sibTrans" cxnId="{4738F615-BE23-4BFA-9D6E-4213E75200E7}">
      <dgm:prSet/>
      <dgm:spPr/>
      <dgm:t>
        <a:bodyPr/>
        <a:lstStyle/>
        <a:p>
          <a:endParaRPr lang="uz-Latn-UZ"/>
        </a:p>
      </dgm:t>
    </dgm:pt>
    <dgm:pt modelId="{3FE3C8AE-041B-4533-AC63-C72DF3EE6C0D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b="1" dirty="0">
            <a:latin typeface="Arial" pitchFamily="34" charset="0"/>
            <a:cs typeface="Arial" pitchFamily="34" charset="0"/>
          </a:endParaRPr>
        </a:p>
      </dgm:t>
    </dgm:pt>
    <dgm:pt modelId="{585F9D16-2D46-49AF-BB7D-13B9F3637DCB}" type="parTrans" cxnId="{A9ED9319-3D47-4983-B317-24A12CE20A79}">
      <dgm:prSet/>
      <dgm:spPr>
        <a:solidFill>
          <a:srgbClr val="0070C0"/>
        </a:solidFill>
      </dgm:spPr>
      <dgm:t>
        <a:bodyPr/>
        <a:lstStyle/>
        <a:p>
          <a:endParaRPr lang="uz-Latn-UZ"/>
        </a:p>
      </dgm:t>
    </dgm:pt>
    <dgm:pt modelId="{C4FB136F-5B77-4DF4-82FF-1743A528CA99}" type="sibTrans" cxnId="{A9ED9319-3D47-4983-B317-24A12CE20A79}">
      <dgm:prSet/>
      <dgm:spPr/>
      <dgm:t>
        <a:bodyPr/>
        <a:lstStyle/>
        <a:p>
          <a:endParaRPr lang="uz-Latn-UZ"/>
        </a:p>
      </dgm:t>
    </dgm:pt>
    <dgm:pt modelId="{E3568462-A66E-4C72-8596-803E250E1CB9}" type="pres">
      <dgm:prSet presAssocID="{7B32435D-A8C0-4259-887A-2491C7E525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z-Latn-UZ"/>
        </a:p>
      </dgm:t>
    </dgm:pt>
    <dgm:pt modelId="{1C61EFA4-B928-4E87-A09A-78759563FAB0}" type="pres">
      <dgm:prSet presAssocID="{D7476B8F-678A-412C-A6C8-1CC055C4C6FB}" presName="vertFlow" presStyleCnt="0"/>
      <dgm:spPr/>
    </dgm:pt>
    <dgm:pt modelId="{C65DD4FA-2EBA-4123-BCC9-677D1E6C8ECC}" type="pres">
      <dgm:prSet presAssocID="{D7476B8F-678A-412C-A6C8-1CC055C4C6FB}" presName="header" presStyleLbl="node1" presStyleIdx="0" presStyleCnt="2" custScaleY="139941"/>
      <dgm:spPr/>
      <dgm:t>
        <a:bodyPr/>
        <a:lstStyle/>
        <a:p>
          <a:endParaRPr lang="uz-Latn-UZ"/>
        </a:p>
      </dgm:t>
    </dgm:pt>
    <dgm:pt modelId="{F7B4921A-81EC-4FCF-923A-7B16FB377A76}" type="pres">
      <dgm:prSet presAssocID="{B090B667-5AE3-4D8A-9E6E-6253A0AC158A}" presName="parTrans" presStyleLbl="sibTrans2D1" presStyleIdx="0" presStyleCnt="2" custAng="16200000" custFlipVert="1" custScaleX="181603" custScaleY="68306" custLinFactX="600000" custLinFactY="-215996" custLinFactNeighborX="674779" custLinFactNeighborY="-300000"/>
      <dgm:spPr/>
      <dgm:t>
        <a:bodyPr/>
        <a:lstStyle/>
        <a:p>
          <a:endParaRPr lang="uz-Latn-UZ"/>
        </a:p>
      </dgm:t>
    </dgm:pt>
    <dgm:pt modelId="{3A7B508A-9D33-4226-A672-4C12B67F4CA2}" type="pres">
      <dgm:prSet presAssocID="{091EF6C7-EF54-4A30-8777-6A46387591AE}" presName="child" presStyleLbl="alignAccFollowNode1" presStyleIdx="0" presStyleCnt="2" custScaleY="145057">
        <dgm:presLayoutVars>
          <dgm:chMax val="0"/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FBAA8A2C-081B-4575-B8C2-BDD776A5B547}" type="pres">
      <dgm:prSet presAssocID="{D7476B8F-678A-412C-A6C8-1CC055C4C6FB}" presName="hSp" presStyleCnt="0"/>
      <dgm:spPr/>
    </dgm:pt>
    <dgm:pt modelId="{B8030BEF-E51B-4199-993B-034DA3FE678F}" type="pres">
      <dgm:prSet presAssocID="{3A4E5F5F-858C-479A-BEE3-AA4AB388425D}" presName="vertFlow" presStyleCnt="0"/>
      <dgm:spPr/>
    </dgm:pt>
    <dgm:pt modelId="{7B00CB0A-8E0A-43F9-B461-29FF0DF6B9A5}" type="pres">
      <dgm:prSet presAssocID="{3A4E5F5F-858C-479A-BEE3-AA4AB388425D}" presName="header" presStyleLbl="node1" presStyleIdx="1" presStyleCnt="2" custScaleY="132274"/>
      <dgm:spPr/>
      <dgm:t>
        <a:bodyPr/>
        <a:lstStyle/>
        <a:p>
          <a:endParaRPr lang="uz-Latn-UZ"/>
        </a:p>
      </dgm:t>
    </dgm:pt>
    <dgm:pt modelId="{C796A46D-685F-43AE-A7ED-DD2305D34367}" type="pres">
      <dgm:prSet presAssocID="{585F9D16-2D46-49AF-BB7D-13B9F3637DCB}" presName="parTrans" presStyleLbl="sibTrans2D1" presStyleIdx="1" presStyleCnt="2" custAng="16200000" custScaleX="216275" custScaleY="68307" custLinFactX="-613600" custLinFactY="243689" custLinFactNeighborX="-700000" custLinFactNeighborY="300000"/>
      <dgm:spPr/>
      <dgm:t>
        <a:bodyPr/>
        <a:lstStyle/>
        <a:p>
          <a:endParaRPr lang="uz-Latn-UZ"/>
        </a:p>
      </dgm:t>
    </dgm:pt>
    <dgm:pt modelId="{19022A0F-FF70-45BA-AB81-9EBE6D84C359}" type="pres">
      <dgm:prSet presAssocID="{3FE3C8AE-041B-4533-AC63-C72DF3EE6C0D}" presName="child" presStyleLbl="alignAccFollowNode1" presStyleIdx="1" presStyleCnt="2" custScaleY="155915">
        <dgm:presLayoutVars>
          <dgm:chMax val="0"/>
          <dgm:bulletEnabled val="1"/>
        </dgm:presLayoutVars>
      </dgm:prSet>
      <dgm:spPr/>
      <dgm:t>
        <a:bodyPr/>
        <a:lstStyle/>
        <a:p>
          <a:endParaRPr lang="uz-Latn-UZ"/>
        </a:p>
      </dgm:t>
    </dgm:pt>
  </dgm:ptLst>
  <dgm:cxnLst>
    <dgm:cxn modelId="{4738F615-BE23-4BFA-9D6E-4213E75200E7}" srcId="{7B32435D-A8C0-4259-887A-2491C7E525AF}" destId="{3A4E5F5F-858C-479A-BEE3-AA4AB388425D}" srcOrd="1" destOrd="0" parTransId="{C48F8A86-FEB3-4CC0-AB7E-64CDF4F925CD}" sibTransId="{7A4627A8-48E9-46C0-A85A-5CEC444D11BA}"/>
    <dgm:cxn modelId="{968D944E-A369-4360-8E50-B55107101B7D}" type="presOf" srcId="{3A4E5F5F-858C-479A-BEE3-AA4AB388425D}" destId="{7B00CB0A-8E0A-43F9-B461-29FF0DF6B9A5}" srcOrd="0" destOrd="0" presId="urn:microsoft.com/office/officeart/2005/8/layout/lProcess1"/>
    <dgm:cxn modelId="{9AB55A0E-6CF9-4D09-BFB1-8D6C58084B28}" type="presOf" srcId="{D7476B8F-678A-412C-A6C8-1CC055C4C6FB}" destId="{C65DD4FA-2EBA-4123-BCC9-677D1E6C8ECC}" srcOrd="0" destOrd="0" presId="urn:microsoft.com/office/officeart/2005/8/layout/lProcess1"/>
    <dgm:cxn modelId="{A9ED9319-3D47-4983-B317-24A12CE20A79}" srcId="{3A4E5F5F-858C-479A-BEE3-AA4AB388425D}" destId="{3FE3C8AE-041B-4533-AC63-C72DF3EE6C0D}" srcOrd="0" destOrd="0" parTransId="{585F9D16-2D46-49AF-BB7D-13B9F3637DCB}" sibTransId="{C4FB136F-5B77-4DF4-82FF-1743A528CA99}"/>
    <dgm:cxn modelId="{0E174400-E8B7-41CD-B95D-E92771C17843}" type="presOf" srcId="{7B32435D-A8C0-4259-887A-2491C7E525AF}" destId="{E3568462-A66E-4C72-8596-803E250E1CB9}" srcOrd="0" destOrd="0" presId="urn:microsoft.com/office/officeart/2005/8/layout/lProcess1"/>
    <dgm:cxn modelId="{F508D70A-2E46-43C0-AD61-3047F7BE7686}" type="presOf" srcId="{585F9D16-2D46-49AF-BB7D-13B9F3637DCB}" destId="{C796A46D-685F-43AE-A7ED-DD2305D34367}" srcOrd="0" destOrd="0" presId="urn:microsoft.com/office/officeart/2005/8/layout/lProcess1"/>
    <dgm:cxn modelId="{9920BBC8-7A9E-4702-9417-4C8488A1072B}" srcId="{7B32435D-A8C0-4259-887A-2491C7E525AF}" destId="{D7476B8F-678A-412C-A6C8-1CC055C4C6FB}" srcOrd="0" destOrd="0" parTransId="{B2D26AF6-EEB6-4779-8169-DB65E84B3D6D}" sibTransId="{265BE63F-59C9-47ED-9D90-86253E7D2AE2}"/>
    <dgm:cxn modelId="{4D4FED15-C40F-4868-855D-273585F7923E}" type="presOf" srcId="{091EF6C7-EF54-4A30-8777-6A46387591AE}" destId="{3A7B508A-9D33-4226-A672-4C12B67F4CA2}" srcOrd="0" destOrd="0" presId="urn:microsoft.com/office/officeart/2005/8/layout/lProcess1"/>
    <dgm:cxn modelId="{22D63B9D-A9D1-4E3E-9F3E-FEDF9896E667}" type="presOf" srcId="{3FE3C8AE-041B-4533-AC63-C72DF3EE6C0D}" destId="{19022A0F-FF70-45BA-AB81-9EBE6D84C359}" srcOrd="0" destOrd="0" presId="urn:microsoft.com/office/officeart/2005/8/layout/lProcess1"/>
    <dgm:cxn modelId="{15B04B42-40E0-48F1-A814-0D9A3FDF7BFA}" srcId="{D7476B8F-678A-412C-A6C8-1CC055C4C6FB}" destId="{091EF6C7-EF54-4A30-8777-6A46387591AE}" srcOrd="0" destOrd="0" parTransId="{B090B667-5AE3-4D8A-9E6E-6253A0AC158A}" sibTransId="{A6369059-95A5-450E-B7AB-1B574218E746}"/>
    <dgm:cxn modelId="{9DCB506F-B15D-462F-A939-4C8FD8CE1A95}" type="presOf" srcId="{B090B667-5AE3-4D8A-9E6E-6253A0AC158A}" destId="{F7B4921A-81EC-4FCF-923A-7B16FB377A76}" srcOrd="0" destOrd="0" presId="urn:microsoft.com/office/officeart/2005/8/layout/lProcess1"/>
    <dgm:cxn modelId="{5B35ADB2-A02E-43F0-8C83-53CF1ABF0D7D}" type="presParOf" srcId="{E3568462-A66E-4C72-8596-803E250E1CB9}" destId="{1C61EFA4-B928-4E87-A09A-78759563FAB0}" srcOrd="0" destOrd="0" presId="urn:microsoft.com/office/officeart/2005/8/layout/lProcess1"/>
    <dgm:cxn modelId="{2D3F99E1-39A7-499B-84B6-223059661782}" type="presParOf" srcId="{1C61EFA4-B928-4E87-A09A-78759563FAB0}" destId="{C65DD4FA-2EBA-4123-BCC9-677D1E6C8ECC}" srcOrd="0" destOrd="0" presId="urn:microsoft.com/office/officeart/2005/8/layout/lProcess1"/>
    <dgm:cxn modelId="{91F0C8A8-6CC1-47CF-97EC-72B25B7AB9CA}" type="presParOf" srcId="{1C61EFA4-B928-4E87-A09A-78759563FAB0}" destId="{F7B4921A-81EC-4FCF-923A-7B16FB377A76}" srcOrd="1" destOrd="0" presId="urn:microsoft.com/office/officeart/2005/8/layout/lProcess1"/>
    <dgm:cxn modelId="{9F708F6D-7816-4FB8-8C3F-3E999BFFFD3A}" type="presParOf" srcId="{1C61EFA4-B928-4E87-A09A-78759563FAB0}" destId="{3A7B508A-9D33-4226-A672-4C12B67F4CA2}" srcOrd="2" destOrd="0" presId="urn:microsoft.com/office/officeart/2005/8/layout/lProcess1"/>
    <dgm:cxn modelId="{EC903EF0-E1B0-41BC-BCF0-DADC6EE2EF46}" type="presParOf" srcId="{E3568462-A66E-4C72-8596-803E250E1CB9}" destId="{FBAA8A2C-081B-4575-B8C2-BDD776A5B547}" srcOrd="1" destOrd="0" presId="urn:microsoft.com/office/officeart/2005/8/layout/lProcess1"/>
    <dgm:cxn modelId="{3274E19B-961E-4445-A971-3C15269A1043}" type="presParOf" srcId="{E3568462-A66E-4C72-8596-803E250E1CB9}" destId="{B8030BEF-E51B-4199-993B-034DA3FE678F}" srcOrd="2" destOrd="0" presId="urn:microsoft.com/office/officeart/2005/8/layout/lProcess1"/>
    <dgm:cxn modelId="{B2435DAF-8721-4C3F-9B1C-DE4D197BAA57}" type="presParOf" srcId="{B8030BEF-E51B-4199-993B-034DA3FE678F}" destId="{7B00CB0A-8E0A-43F9-B461-29FF0DF6B9A5}" srcOrd="0" destOrd="0" presId="urn:microsoft.com/office/officeart/2005/8/layout/lProcess1"/>
    <dgm:cxn modelId="{EC8C97FD-15ED-48C7-8161-D5134D8BD5C1}" type="presParOf" srcId="{B8030BEF-E51B-4199-993B-034DA3FE678F}" destId="{C796A46D-685F-43AE-A7ED-DD2305D34367}" srcOrd="1" destOrd="0" presId="urn:microsoft.com/office/officeart/2005/8/layout/lProcess1"/>
    <dgm:cxn modelId="{ACED5E3F-37FC-47D0-AE93-D0898864777D}" type="presParOf" srcId="{B8030BEF-E51B-4199-993B-034DA3FE678F}" destId="{19022A0F-FF70-45BA-AB81-9EBE6D84C359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DD4FA-2EBA-4123-BCC9-677D1E6C8ECC}">
      <dsp:nvSpPr>
        <dsp:cNvPr id="0" name=""/>
        <dsp:cNvSpPr/>
      </dsp:nvSpPr>
      <dsp:spPr>
        <a:xfrm>
          <a:off x="1143" y="619189"/>
          <a:ext cx="6515100" cy="227932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</a:t>
          </a: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пройденного</a:t>
          </a:r>
          <a:endParaRPr lang="uz-Latn-UZ" sz="4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7902" y="685948"/>
        <a:ext cx="6381582" cy="2145806"/>
      </dsp:txXfrm>
    </dsp:sp>
    <dsp:sp modelId="{F7B4921A-81EC-4FCF-923A-7B16FB377A76}">
      <dsp:nvSpPr>
        <dsp:cNvPr id="0" name=""/>
        <dsp:cNvSpPr/>
      </dsp:nvSpPr>
      <dsp:spPr>
        <a:xfrm flipV="1">
          <a:off x="6633450" y="1615428"/>
          <a:ext cx="517633" cy="194696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B508A-9D33-4226-A672-4C12B67F4CA2}">
      <dsp:nvSpPr>
        <dsp:cNvPr id="0" name=""/>
        <dsp:cNvSpPr/>
      </dsp:nvSpPr>
      <dsp:spPr>
        <a:xfrm>
          <a:off x="1143" y="3468584"/>
          <a:ext cx="6515100" cy="23626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latin typeface="Arial" pitchFamily="34" charset="0"/>
              <a:cs typeface="Arial" pitchFamily="34" charset="0"/>
            </a:rPr>
            <a:t>Решение задач</a:t>
          </a:r>
          <a:endParaRPr lang="uz-Latn-UZ" sz="6500" b="1" kern="1200" dirty="0">
            <a:latin typeface="Arial" pitchFamily="34" charset="0"/>
            <a:cs typeface="Arial" pitchFamily="34" charset="0"/>
          </a:endParaRPr>
        </a:p>
      </dsp:txBody>
      <dsp:txXfrm>
        <a:off x="70343" y="3537784"/>
        <a:ext cx="6376700" cy="2224252"/>
      </dsp:txXfrm>
    </dsp:sp>
    <dsp:sp modelId="{7B00CB0A-8E0A-43F9-B461-29FF0DF6B9A5}">
      <dsp:nvSpPr>
        <dsp:cNvPr id="0" name=""/>
        <dsp:cNvSpPr/>
      </dsp:nvSpPr>
      <dsp:spPr>
        <a:xfrm>
          <a:off x="7428357" y="619189"/>
          <a:ext cx="6515100" cy="215444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Смежные и вертикальные углы</a:t>
          </a:r>
          <a:endParaRPr lang="uz-Latn-UZ" sz="4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491459" y="682291"/>
        <a:ext cx="6388896" cy="2028241"/>
      </dsp:txXfrm>
    </dsp:sp>
    <dsp:sp modelId="{C796A46D-685F-43AE-A7ED-DD2305D34367}">
      <dsp:nvSpPr>
        <dsp:cNvPr id="0" name=""/>
        <dsp:cNvSpPr/>
      </dsp:nvSpPr>
      <dsp:spPr>
        <a:xfrm>
          <a:off x="6633448" y="4511028"/>
          <a:ext cx="616460" cy="194699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22A0F-FF70-45BA-AB81-9EBE6D84C359}">
      <dsp:nvSpPr>
        <dsp:cNvPr id="0" name=""/>
        <dsp:cNvSpPr/>
      </dsp:nvSpPr>
      <dsp:spPr>
        <a:xfrm>
          <a:off x="7428357" y="3343706"/>
          <a:ext cx="6515100" cy="25395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6500" b="1" kern="1200" dirty="0">
            <a:latin typeface="Arial" pitchFamily="34" charset="0"/>
            <a:cs typeface="Arial" pitchFamily="34" charset="0"/>
          </a:endParaRPr>
        </a:p>
      </dsp:txBody>
      <dsp:txXfrm>
        <a:off x="7502737" y="3418086"/>
        <a:ext cx="6366340" cy="2390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67188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34365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01551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268735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335922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403104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470289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537473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2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3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79" y="2491493"/>
            <a:ext cx="10096045" cy="784830"/>
          </a:xfrm>
        </p:spPr>
        <p:txBody>
          <a:bodyPr lIns="0" tIns="0" rIns="0" bIns="0"/>
          <a:lstStyle>
            <a:lvl1pPr>
              <a:defRPr sz="51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3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4" y="180473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3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0" y="1828017"/>
            <a:ext cx="46292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8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34" y="267903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3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7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9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7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42" indent="-168242">
              <a:buFont typeface="Arial" panose="020B0604020202020204" pitchFamily="34" charset="0"/>
              <a:buChar char="•"/>
              <a:defRPr sz="1700"/>
            </a:lvl2pPr>
            <a:lvl3pPr marL="336490" indent="-168242">
              <a:defRPr sz="1700"/>
            </a:lvl3pPr>
            <a:lvl4pPr marL="588852" indent="-252366">
              <a:defRPr sz="1700"/>
            </a:lvl4pPr>
            <a:lvl5pPr marL="841217" indent="-252366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9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42" indent="-168242">
              <a:buFont typeface="Arial" panose="020B0604020202020204" pitchFamily="34" charset="0"/>
              <a:buChar char="•"/>
              <a:defRPr sz="1700"/>
            </a:lvl2pPr>
            <a:lvl3pPr marL="336490" indent="-168242">
              <a:defRPr sz="1700"/>
            </a:lvl3pPr>
            <a:lvl4pPr marL="588852" indent="-252366">
              <a:defRPr sz="1700"/>
            </a:lvl4pPr>
            <a:lvl5pPr marL="841217" indent="-252366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42" indent="-168242">
              <a:buFont typeface="Arial" panose="020B0604020202020204" pitchFamily="34" charset="0"/>
              <a:buChar char="•"/>
              <a:defRPr sz="1700"/>
            </a:lvl2pPr>
            <a:lvl3pPr marL="336490" indent="-168242">
              <a:defRPr sz="1700"/>
            </a:lvl3pPr>
            <a:lvl4pPr marL="588852" indent="-252366">
              <a:defRPr sz="1700"/>
            </a:lvl4pPr>
            <a:lvl5pPr marL="841217" indent="-252366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61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1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>
            <a:extLst>
              <a:ext uri="{FF2B5EF4-FFF2-40B4-BE49-F238E27FC236}">
                <a16:creationId xmlns:a16="http://schemas.microsoft.com/office/drawing/2014/main" xmlns="" id="{2B9DDC62-5F77-4EA1-9D18-D8587A370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82F2-221D-4E50-B1C6-B805A6089BCE}" type="datetime1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3" name="Rectangle 66">
            <a:extLst>
              <a:ext uri="{FF2B5EF4-FFF2-40B4-BE49-F238E27FC236}">
                <a16:creationId xmlns:a16="http://schemas.microsoft.com/office/drawing/2014/main" xmlns="" id="{E7D7143A-C82E-4AD4-9A99-6FB9EFD00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xmlns="" id="{81E83171-0F9F-4A60-B359-DCD72D4E4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C2072-718E-4DBE-BAD6-8B12BA212E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348833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13.07.2012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974336" y="7653527"/>
            <a:ext cx="4681728" cy="1261884"/>
          </a:xfrm>
        </p:spPr>
        <p:txBody>
          <a:bodyPr/>
          <a:lstStyle/>
          <a:p>
            <a:r>
              <a:rPr lang="en-US" dirty="0" smtClean="0"/>
              <a:t>www.konspekturoka.ru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76652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238526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238526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3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2"/>
            <a:ext cx="4088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79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7"/>
            <a:ext cx="4681728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7"/>
            <a:ext cx="33649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7"/>
            <a:ext cx="33649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67188">
        <a:defRPr>
          <a:latin typeface="+mn-lt"/>
          <a:ea typeface="+mn-ea"/>
          <a:cs typeface="+mn-cs"/>
        </a:defRPr>
      </a:lvl2pPr>
      <a:lvl3pPr marL="2134365">
        <a:defRPr>
          <a:latin typeface="+mn-lt"/>
          <a:ea typeface="+mn-ea"/>
          <a:cs typeface="+mn-cs"/>
        </a:defRPr>
      </a:lvl3pPr>
      <a:lvl4pPr marL="3201551">
        <a:defRPr>
          <a:latin typeface="+mn-lt"/>
          <a:ea typeface="+mn-ea"/>
          <a:cs typeface="+mn-cs"/>
        </a:defRPr>
      </a:lvl4pPr>
      <a:lvl5pPr marL="4268735">
        <a:defRPr>
          <a:latin typeface="+mn-lt"/>
          <a:ea typeface="+mn-ea"/>
          <a:cs typeface="+mn-cs"/>
        </a:defRPr>
      </a:lvl5pPr>
      <a:lvl6pPr marL="5335922">
        <a:defRPr>
          <a:latin typeface="+mn-lt"/>
          <a:ea typeface="+mn-ea"/>
          <a:cs typeface="+mn-cs"/>
        </a:defRPr>
      </a:lvl6pPr>
      <a:lvl7pPr marL="6403104">
        <a:defRPr>
          <a:latin typeface="+mn-lt"/>
          <a:ea typeface="+mn-ea"/>
          <a:cs typeface="+mn-cs"/>
        </a:defRPr>
      </a:lvl7pPr>
      <a:lvl8pPr marL="7470289">
        <a:defRPr>
          <a:latin typeface="+mn-lt"/>
          <a:ea typeface="+mn-ea"/>
          <a:cs typeface="+mn-cs"/>
        </a:defRPr>
      </a:lvl8pPr>
      <a:lvl9pPr marL="853747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67188">
        <a:defRPr>
          <a:latin typeface="+mn-lt"/>
          <a:ea typeface="+mn-ea"/>
          <a:cs typeface="+mn-cs"/>
        </a:defRPr>
      </a:lvl2pPr>
      <a:lvl3pPr marL="2134365">
        <a:defRPr>
          <a:latin typeface="+mn-lt"/>
          <a:ea typeface="+mn-ea"/>
          <a:cs typeface="+mn-cs"/>
        </a:defRPr>
      </a:lvl3pPr>
      <a:lvl4pPr marL="3201551">
        <a:defRPr>
          <a:latin typeface="+mn-lt"/>
          <a:ea typeface="+mn-ea"/>
          <a:cs typeface="+mn-cs"/>
        </a:defRPr>
      </a:lvl4pPr>
      <a:lvl5pPr marL="4268735">
        <a:defRPr>
          <a:latin typeface="+mn-lt"/>
          <a:ea typeface="+mn-ea"/>
          <a:cs typeface="+mn-cs"/>
        </a:defRPr>
      </a:lvl5pPr>
      <a:lvl6pPr marL="5335922">
        <a:defRPr>
          <a:latin typeface="+mn-lt"/>
          <a:ea typeface="+mn-ea"/>
          <a:cs typeface="+mn-cs"/>
        </a:defRPr>
      </a:lvl6pPr>
      <a:lvl7pPr marL="6403104">
        <a:defRPr>
          <a:latin typeface="+mn-lt"/>
          <a:ea typeface="+mn-ea"/>
          <a:cs typeface="+mn-cs"/>
        </a:defRPr>
      </a:lvl7pPr>
      <a:lvl8pPr marL="7470289">
        <a:defRPr>
          <a:latin typeface="+mn-lt"/>
          <a:ea typeface="+mn-ea"/>
          <a:cs typeface="+mn-cs"/>
        </a:defRPr>
      </a:lvl8pPr>
      <a:lvl9pPr marL="853747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8" y="3905"/>
            <a:ext cx="14610538" cy="25896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5676" y="607711"/>
            <a:ext cx="6062622" cy="1265516"/>
          </a:xfrm>
          <a:prstGeom prst="rect">
            <a:avLst/>
          </a:prstGeom>
        </p:spPr>
        <p:txBody>
          <a:bodyPr vert="horz" wrap="square" lIns="0" tIns="34077" rIns="0" bIns="0" rtlCol="0" anchor="ctr">
            <a:spAutoFit/>
          </a:bodyPr>
          <a:lstStyle/>
          <a:p>
            <a:pPr marL="29636" algn="l">
              <a:spcBef>
                <a:spcPts val="267"/>
              </a:spcBef>
            </a:pPr>
            <a:r>
              <a:rPr lang="ru-RU" sz="8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839990" y="3075662"/>
            <a:ext cx="8532320" cy="4526454"/>
          </a:xfrm>
          <a:prstGeom prst="rect">
            <a:avLst/>
          </a:prstGeom>
        </p:spPr>
        <p:txBody>
          <a:bodyPr vert="horz" wrap="square" lIns="0" tIns="32598" rIns="0" bIns="0" rtlCol="0">
            <a:spAutoFit/>
          </a:bodyPr>
          <a:lstStyle/>
          <a:p>
            <a:pPr marL="42972" algn="ctr">
              <a:lnSpc>
                <a:spcPts val="4558"/>
              </a:lnSpc>
              <a:spcBef>
                <a:spcPts val="257"/>
              </a:spcBef>
            </a:pPr>
            <a:endParaRPr lang="ru-RU" sz="6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2972">
              <a:lnSpc>
                <a:spcPts val="4558"/>
              </a:lnSpc>
              <a:spcBef>
                <a:spcPts val="257"/>
              </a:spcBef>
            </a:pPr>
            <a:r>
              <a:rPr lang="ru-RU" sz="60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6000" b="1" dirty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</a:p>
          <a:p>
            <a:pPr marL="42972">
              <a:spcBef>
                <a:spcPts val="257"/>
              </a:spcBef>
            </a:pPr>
            <a:r>
              <a:rPr lang="ru-RU" sz="4000" dirty="0">
                <a:solidFill>
                  <a:srgbClr val="002060"/>
                </a:solidFill>
                <a:latin typeface="Arial"/>
                <a:cs typeface="Arial"/>
              </a:rPr>
              <a:t>             </a:t>
            </a:r>
          </a:p>
          <a:p>
            <a:pPr marL="42972"/>
            <a:r>
              <a:rPr lang="ru-RU" sz="6600" b="1" dirty="0" smtClean="0">
                <a:solidFill>
                  <a:srgbClr val="7030A0"/>
                </a:solidFill>
                <a:latin typeface="Arial"/>
                <a:cs typeface="Arial"/>
              </a:rPr>
              <a:t>Смежные и вертикальные углы</a:t>
            </a:r>
            <a:endParaRPr lang="ru-RU" sz="66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42972">
              <a:lnSpc>
                <a:spcPts val="4558"/>
              </a:lnSpc>
            </a:pPr>
            <a:r>
              <a:rPr lang="ru-RU" sz="5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5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80878" y="3587261"/>
            <a:ext cx="872992" cy="32342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80" y="578529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80" y="578529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1"/>
            <a:ext cx="439718" cy="822240"/>
          </a:xfrm>
          <a:prstGeom prst="rect">
            <a:avLst/>
          </a:prstGeom>
        </p:spPr>
        <p:txBody>
          <a:bodyPr vert="horz" wrap="square" lIns="0" tIns="37048" rIns="0" bIns="0" rtlCol="0">
            <a:spAutoFit/>
          </a:bodyPr>
          <a:lstStyle/>
          <a:p>
            <a:pPr>
              <a:spcBef>
                <a:spcPts val="293"/>
              </a:spcBef>
            </a:pPr>
            <a:r>
              <a:rPr lang="uz-Latn-UZ" sz="5100" b="1" spc="23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51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2149035" y="1374492"/>
            <a:ext cx="1312093" cy="490090"/>
          </a:xfrm>
          <a:prstGeom prst="rect">
            <a:avLst/>
          </a:prstGeom>
        </p:spPr>
        <p:txBody>
          <a:bodyPr vert="horz" wrap="square" lIns="0" tIns="28150" rIns="0" bIns="0" rtlCol="0">
            <a:spAutoFit/>
          </a:bodyPr>
          <a:lstStyle/>
          <a:p>
            <a:pPr>
              <a:spcBef>
                <a:spcPts val="223"/>
              </a:spcBef>
            </a:pPr>
            <a:r>
              <a:rPr lang="ru-RU" sz="3000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11" name="Picture 7" descr="bd0509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75416" y="5128791"/>
            <a:ext cx="2714625" cy="24733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56918" y="6821527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1614511" y="1529853"/>
            <a:ext cx="11518846" cy="3383028"/>
            <a:chOff x="1357290" y="428604"/>
            <a:chExt cx="7199279" cy="281919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643042" y="428604"/>
              <a:ext cx="6429420" cy="235745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857356" y="642918"/>
              <a:ext cx="5786478" cy="214314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428728" y="2143116"/>
              <a:ext cx="484107" cy="961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900" b="1" i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69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57290" y="428604"/>
              <a:ext cx="484107" cy="961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900" b="1" i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69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14876" y="1714488"/>
              <a:ext cx="607338" cy="961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900" b="1" i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69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86710" y="500042"/>
              <a:ext cx="484107" cy="961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900" b="1" i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69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72462" y="2285992"/>
              <a:ext cx="484107" cy="961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900" b="1" i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69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053093" y="1"/>
            <a:ext cx="11135234" cy="170155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100" b="1" i="1" spc="71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Назовите вертикальные углы,</a:t>
            </a:r>
            <a:endParaRPr lang="en-US" sz="5100" b="1" i="1" spc="71" dirty="0">
              <a:ln w="11430"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100" b="1" i="1" spc="71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изображённые на чертеже.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3104" y="4741429"/>
            <a:ext cx="11982464" cy="197855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i="1" spc="71" dirty="0" smtClean="0">
                <a:ln w="11430"/>
                <a:solidFill>
                  <a:srgbClr val="00206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en-US" sz="6000" b="1" i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BMA</a:t>
            </a:r>
            <a:r>
              <a:rPr lang="ru-RU" sz="6000" b="1" i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en-US" sz="6000" b="1" i="1" spc="71" dirty="0" smtClean="0">
                <a:ln w="11430"/>
                <a:solidFill>
                  <a:srgbClr val="00206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en-US" sz="6000" b="1" i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CME</a:t>
            </a:r>
            <a:r>
              <a:rPr lang="ru-RU" sz="6000" b="1" i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и </a:t>
            </a:r>
            <a:r>
              <a:rPr lang="en-US" sz="6000" b="1" i="1" spc="71" dirty="0">
                <a:ln w="11430"/>
                <a:solidFill>
                  <a:srgbClr val="00206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en-US" sz="6000" b="1" i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BM</a:t>
            </a:r>
            <a:r>
              <a:rPr lang="ru-RU" sz="6000" b="1" i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6000" b="1" i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6000" b="1" i="1" spc="71" dirty="0" smtClean="0">
                <a:ln w="11430"/>
                <a:solidFill>
                  <a:srgbClr val="00206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6000" b="1" i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6000" b="1" i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</a:t>
            </a:r>
            <a:r>
              <a:rPr lang="ru-RU" sz="6000" b="1" i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i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вертикальные углы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50893" y="6858000"/>
            <a:ext cx="11982464" cy="105522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Вертикальные углы </a:t>
            </a:r>
            <a:r>
              <a:rPr lang="ru-RU" sz="6000" b="1" i="1" spc="71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равны.</a:t>
            </a:r>
          </a:p>
        </p:txBody>
      </p:sp>
    </p:spTree>
    <p:extLst>
      <p:ext uri="{BB962C8B-B14F-4D97-AF65-F5344CB8AC3E}">
        <p14:creationId xmlns:p14="http://schemas.microsoft.com/office/powerpoint/2010/main" val="241296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904" y="1426089"/>
            <a:ext cx="90612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Пусть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dirty="0" smtClean="0">
                <a:latin typeface="Cambria Math"/>
                <a:ea typeface="Cambria Math"/>
                <a:cs typeface="Arial" pitchFamily="34" charset="0"/>
              </a:rPr>
              <a:t>∠1 и </a:t>
            </a:r>
            <a:r>
              <a:rPr lang="el-GR" sz="3600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latin typeface="Cambria Math"/>
                <a:ea typeface="Cambria Math"/>
                <a:cs typeface="Arial" pitchFamily="34" charset="0"/>
              </a:rPr>
              <a:t>3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данные вертикальные углы, </a:t>
            </a:r>
            <a:r>
              <a:rPr lang="el-GR" sz="3600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b="1" dirty="0">
                <a:latin typeface="Cambria Math"/>
                <a:ea typeface="Cambria Math"/>
                <a:cs typeface="Arial" pitchFamily="34" charset="0"/>
              </a:rPr>
              <a:t>2</a:t>
            </a:r>
            <a:r>
              <a:rPr lang="ru-RU" sz="3600" b="1" dirty="0" smtClean="0">
                <a:latin typeface="Cambria Math"/>
                <a:ea typeface="Cambria Math"/>
                <a:cs typeface="Arial" pitchFamily="34" charset="0"/>
              </a:rPr>
              <a:t>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смежный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им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угол</a:t>
            </a: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Нужно доказать, что </a:t>
            </a:r>
            <a:r>
              <a:rPr lang="el-GR" sz="3600" b="1" dirty="0" smtClean="0"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l-GR" sz="3600" b="1" dirty="0" smtClean="0"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b="1" dirty="0"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3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Доказательство:</a:t>
            </a:r>
            <a:r>
              <a:rPr lang="ru-RU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3600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latin typeface="Cambria Math"/>
                <a:ea typeface="Cambria Math"/>
                <a:cs typeface="Arial" pitchFamily="34" charset="0"/>
              </a:rPr>
              <a:t>1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l-GR" sz="3600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180°, так как углы </a:t>
            </a:r>
            <a:r>
              <a:rPr lang="el-GR" sz="3600" b="1" dirty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b="1" dirty="0">
                <a:latin typeface="Cambria Math"/>
                <a:ea typeface="Cambria Math"/>
                <a:cs typeface="Arial" pitchFamily="34" charset="0"/>
              </a:rPr>
              <a:t>1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l-GR" sz="3600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2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смежные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3600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latin typeface="Cambria Math"/>
                <a:ea typeface="Cambria Math"/>
                <a:cs typeface="Arial" pitchFamily="34" charset="0"/>
              </a:rPr>
              <a:t>2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l-GR" sz="3600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3 =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180°, так как углы </a:t>
            </a:r>
            <a:r>
              <a:rPr lang="el-GR" sz="3600" b="1" dirty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b="1" dirty="0">
                <a:latin typeface="Cambria Math"/>
                <a:ea typeface="Cambria Math"/>
                <a:cs typeface="Arial" pitchFamily="34" charset="0"/>
              </a:rPr>
              <a:t>2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3600" b="1" dirty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3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также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смежные. Из этих равенств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следует, что  </a:t>
            </a:r>
            <a:r>
              <a:rPr lang="el-GR" sz="3600" b="1" dirty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b="1" dirty="0">
                <a:latin typeface="Cambria Math"/>
                <a:ea typeface="Cambria Math"/>
                <a:cs typeface="Arial" pitchFamily="34" charset="0"/>
              </a:rPr>
              <a:t>1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l-GR" sz="3600" b="1" dirty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2 = </a:t>
            </a:r>
            <a:r>
              <a:rPr lang="el-GR" sz="3600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b="1" dirty="0">
                <a:latin typeface="Cambria Math"/>
                <a:ea typeface="Cambria Math"/>
                <a:cs typeface="Arial" pitchFamily="34" charset="0"/>
              </a:rPr>
              <a:t>2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l-GR" sz="3600" b="1" dirty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3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то есть </a:t>
            </a: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l-GR" sz="3600" b="1" dirty="0" smtClean="0"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= </a:t>
            </a:r>
            <a:r>
              <a:rPr lang="el-GR" sz="3600" b="1" dirty="0"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b="1" dirty="0"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3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Свойство </a:t>
            </a:r>
            <a:r>
              <a:rPr lang="ru-RU" sz="3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доказано</a:t>
            </a:r>
            <a:r>
              <a:rPr lang="ru-RU" sz="3600" b="1" i="1" dirty="0">
                <a:latin typeface="Arial" pitchFamily="34" charset="0"/>
                <a:cs typeface="Arial" pitchFamily="34" charset="0"/>
              </a:rPr>
              <a:t>.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9155" y="233621"/>
            <a:ext cx="132588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Свойство.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Вертикальные углы равны.</a:t>
            </a:r>
          </a:p>
        </p:txBody>
      </p:sp>
      <p:grpSp>
        <p:nvGrpSpPr>
          <p:cNvPr id="6" name="Группа 30"/>
          <p:cNvGrpSpPr/>
          <p:nvPr/>
        </p:nvGrpSpPr>
        <p:grpSpPr>
          <a:xfrm>
            <a:off x="9019441" y="2913373"/>
            <a:ext cx="5192522" cy="1517828"/>
            <a:chOff x="1500166" y="3772919"/>
            <a:chExt cx="6429420" cy="2357454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500166" y="3772919"/>
              <a:ext cx="6429420" cy="2357454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714480" y="3987233"/>
              <a:ext cx="5786478" cy="214314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496060" y="5039235"/>
              <a:ext cx="228735" cy="876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4600" b="1" i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449006" y="3379641"/>
            <a:ext cx="47641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68200" y="3367044"/>
            <a:ext cx="47641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3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71018" y="3795969"/>
            <a:ext cx="47641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4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24493" y="2829949"/>
            <a:ext cx="47641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2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4803814" y="5263896"/>
            <a:ext cx="457200" cy="6858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791200" y="5245608"/>
            <a:ext cx="457200" cy="6858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4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6748" y="1019842"/>
            <a:ext cx="13123981" cy="11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306220" fontAlgn="base">
              <a:spcBef>
                <a:spcPct val="50000"/>
              </a:spcBef>
              <a:spcAft>
                <a:spcPct val="0"/>
              </a:spcAft>
            </a:pPr>
            <a:r>
              <a:rPr lang="ru-RU" sz="3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Один из смежных углов на 32</a:t>
            </a:r>
            <a:r>
              <a:rPr lang="ru-RU" sz="3400" b="1" i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3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больше другого. Найдите величину каждого угла.</a:t>
            </a:r>
            <a:endParaRPr lang="ru-RU" sz="3400" b="1" i="1" baseline="30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567604" y="4701641"/>
            <a:ext cx="6171533" cy="2695307"/>
            <a:chOff x="179512" y="1268760"/>
            <a:chExt cx="3857208" cy="2246089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924944"/>
              <a:ext cx="3672408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 flipH="1" flipV="1">
              <a:off x="2159732" y="1448780"/>
              <a:ext cx="1656184" cy="129614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9512" y="2924944"/>
              <a:ext cx="328816" cy="589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635896" y="1268760"/>
              <a:ext cx="328816" cy="589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07904" y="2924944"/>
              <a:ext cx="328816" cy="589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95736" y="2924944"/>
              <a:ext cx="346850" cy="589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504176" y="2438400"/>
            <a:ext cx="1748176" cy="762840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Дано: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467600" y="3397694"/>
            <a:ext cx="6759085" cy="151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defTabSz="1306220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ru-RU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АОВ</a:t>
            </a:r>
            <a:r>
              <a:rPr lang="en-US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 </a:t>
            </a:r>
            <a:r>
              <a:rPr lang="ru-RU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ru-RU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ВОС смежные,</a:t>
            </a:r>
          </a:p>
          <a:p>
            <a:pPr defTabSz="1306220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ru-RU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АОВ</a:t>
            </a:r>
            <a:r>
              <a:rPr lang="en-US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ru-RU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en-US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= 32</a:t>
            </a:r>
            <a:r>
              <a:rPr lang="en-US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4176" y="5056023"/>
            <a:ext cx="2219459" cy="762840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Найти:</a:t>
            </a:r>
            <a:endParaRPr lang="ru-RU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713976" y="5132968"/>
            <a:ext cx="4343400" cy="6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defTabSz="1306220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АОВ, </a:t>
            </a:r>
            <a:r>
              <a:rPr lang="ru-RU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 </a:t>
            </a:r>
            <a:r>
              <a:rPr lang="ru-RU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ВОС</a:t>
            </a:r>
            <a:r>
              <a:rPr lang="ru-RU" sz="32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6317113" y="0"/>
            <a:ext cx="2755369" cy="109046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100" i="1" spc="71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5100" i="1" spc="71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935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459" grpId="0"/>
      <p:bldP spid="14" grpId="0"/>
      <p:bldP spid="194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331173" y="798775"/>
            <a:ext cx="6171533" cy="2695307"/>
            <a:chOff x="179512" y="1268760"/>
            <a:chExt cx="3857208" cy="2246089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924944"/>
              <a:ext cx="3672408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 flipH="1" flipV="1">
              <a:off x="2159732" y="1448780"/>
              <a:ext cx="1656184" cy="129614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9512" y="2924944"/>
              <a:ext cx="328816" cy="589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635896" y="1268760"/>
              <a:ext cx="328816" cy="589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07904" y="2924944"/>
              <a:ext cx="328816" cy="589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95736" y="2924944"/>
              <a:ext cx="346850" cy="589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847699" y="1152718"/>
            <a:ext cx="2847516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4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Решение: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73513" y="2100300"/>
                <a:ext cx="5985683" cy="1408016"/>
              </a:xfrm>
              <a:prstGeom prst="rect">
                <a:avLst/>
              </a:prstGeom>
              <a:noFill/>
            </p:spPr>
            <p:txBody>
              <a:bodyPr wrap="none" lIns="130622" tIns="65311" rIns="130622" bIns="65311" rtlCol="0">
                <a:spAutoFit/>
              </a:bodyPr>
              <a:lstStyle/>
              <a:p>
                <a:r>
                  <a:rPr lang="ru-RU" b="1" i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Пусть </a:t>
                </a:r>
                <a:r>
                  <a:rPr lang="ru-RU" b="1" i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 ВОС = х,</a:t>
                </a:r>
              </a:p>
              <a:p>
                <a:r>
                  <a:rPr lang="ru-RU" b="1" i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тогда  АОВ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  <m:t>𝟑𝟐</m:t>
                        </m:r>
                      </m:e>
                      <m:sup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i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+х</a:t>
                </a:r>
                <a:endParaRPr lang="ru-RU" b="1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513" y="2100300"/>
                <a:ext cx="5985683" cy="1408016"/>
              </a:xfrm>
              <a:prstGeom prst="rect">
                <a:avLst/>
              </a:prstGeom>
              <a:blipFill rotWithShape="1">
                <a:blip r:embed="rId2"/>
                <a:stretch>
                  <a:fillRect l="-3055" t="-6494" r="-2037" b="-1645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46290" y="3316179"/>
            <a:ext cx="13672466" cy="762840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свойству смежных углов составим уравнение</a:t>
            </a:r>
            <a:endParaRPr lang="ru-RU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29931" y="4429157"/>
                <a:ext cx="4668206" cy="777074"/>
              </a:xfrm>
              <a:prstGeom prst="rect">
                <a:avLst/>
              </a:prstGeom>
              <a:noFill/>
            </p:spPr>
            <p:txBody>
              <a:bodyPr wrap="none" lIns="130622" tIns="65311" rIns="130622" bIns="65311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x +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  <a:cs typeface="Arial" pitchFamily="34" charset="0"/>
                          </a:rPr>
                          <m:t>𝟑𝟐</m:t>
                        </m:r>
                      </m:e>
                      <m:sup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i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+x) = 180</a:t>
                </a:r>
                <a:r>
                  <a:rPr lang="en-US" b="1" i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</a:t>
                </a:r>
                <a:endParaRPr lang="ru-RU" b="1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31" y="4429157"/>
                <a:ext cx="4668206" cy="777074"/>
              </a:xfrm>
              <a:prstGeom prst="rect">
                <a:avLst/>
              </a:prstGeom>
              <a:blipFill rotWithShape="1">
                <a:blip r:embed="rId3"/>
                <a:stretch>
                  <a:fillRect l="-3916" t="-10236" r="-2742" b="-3070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29931" y="5149400"/>
            <a:ext cx="3792005" cy="2024723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2x = 180</a:t>
            </a: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 - 32</a:t>
            </a:r>
          </a:p>
          <a:p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2x = 148</a:t>
            </a:r>
          </a:p>
          <a:p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x= 74</a:t>
            </a:r>
            <a:endParaRPr lang="ru-RU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2706" y="4760174"/>
            <a:ext cx="6280955" cy="1393782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Значит </a:t>
            </a:r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 ВОС = 74, </a:t>
            </a:r>
          </a:p>
          <a:p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 АОВ = </a:t>
            </a:r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32</a:t>
            </a:r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 +74 =106</a:t>
            </a:r>
            <a:endParaRPr lang="ru-RU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02803" y="6792703"/>
            <a:ext cx="10137308" cy="76284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 АОВ = 106,   ВОС = 74</a:t>
            </a:r>
            <a:endParaRPr lang="ru-RU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6317113" y="0"/>
            <a:ext cx="2755369" cy="109046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100" i="1" spc="71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5100" i="1" spc="71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46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1085" y="44471"/>
            <a:ext cx="8072006" cy="1009020"/>
          </a:xfrm>
          <a:prstGeom prst="rect">
            <a:avLst/>
          </a:prstGeom>
          <a:noFill/>
        </p:spPr>
        <p:txBody>
          <a:bodyPr wrap="none" lIns="130582" tIns="65291" rIns="130582" bIns="652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60311" y="1041986"/>
                <a:ext cx="10873554" cy="1408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№ 6. Найдите углы, смежные для углов: </a:t>
                </a:r>
              </a:p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а)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</m:e>
                      <m:sup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 б)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311" y="1041986"/>
                <a:ext cx="10873554" cy="1408206"/>
              </a:xfrm>
              <a:prstGeom prst="rect">
                <a:avLst/>
              </a:prstGeom>
              <a:blipFill rotWithShape="1">
                <a:blip r:embed="rId2"/>
                <a:stretch>
                  <a:fillRect l="-2075" t="-7792" r="-1066" b="-1515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5933440" y="4200526"/>
            <a:ext cx="2997200" cy="233362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2016760" y="6528436"/>
            <a:ext cx="3992880" cy="5714"/>
          </a:xfrm>
          <a:custGeom>
            <a:avLst/>
            <a:gdLst>
              <a:gd name="T0" fmla="*/ 0 w 1572"/>
              <a:gd name="T1" fmla="*/ 4762 h 3"/>
              <a:gd name="T2" fmla="*/ 2495550 w 1572"/>
              <a:gd name="T3" fmla="*/ 0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72" h="3">
                <a:moveTo>
                  <a:pt x="0" y="3"/>
                </a:moveTo>
                <a:lnTo>
                  <a:pt x="1572" y="0"/>
                </a:lnTo>
              </a:path>
            </a:pathLst>
          </a:custGeom>
          <a:noFill/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5847398" y="5640389"/>
            <a:ext cx="520064" cy="1267459"/>
          </a:xfrm>
          <a:prstGeom prst="moon">
            <a:avLst>
              <a:gd name="adj" fmla="val 3040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eaLnBrk="1" hangingPunct="1"/>
            <a:endParaRPr lang="ru-RU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04841" y="6446520"/>
            <a:ext cx="656531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>
                <a:solidFill>
                  <a:srgbClr val="FF00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312400" y="6446520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ru-RU" altLang="ru-RU" sz="4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813800" y="3682366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>
                <a:solidFill>
                  <a:srgbClr val="FF0000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57022" y="6446520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>
                <a:solidFill>
                  <a:srgbClr val="FF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6050280" y="6497956"/>
            <a:ext cx="4917440" cy="15240"/>
          </a:xfrm>
          <a:custGeom>
            <a:avLst/>
            <a:gdLst>
              <a:gd name="T0" fmla="*/ 3073400 w 1936"/>
              <a:gd name="T1" fmla="*/ 0 h 8"/>
              <a:gd name="T2" fmla="*/ 0 w 1936"/>
              <a:gd name="T3" fmla="*/ 1270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36" h="8">
                <a:moveTo>
                  <a:pt x="1936" y="0"/>
                </a:moveTo>
                <a:lnTo>
                  <a:pt x="0" y="8"/>
                </a:lnTo>
              </a:path>
            </a:pathLst>
          </a:custGeom>
          <a:noFill/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7">
                <a:extLst>
                  <a:ext uri="{FF2B5EF4-FFF2-40B4-BE49-F238E27FC236}">
                    <a16:creationId xmlns:a16="http://schemas.microsoft.com/office/drawing/2014/main" xmlns="" id="{CA39E624-B6EE-4492-B334-3D7B63E688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5461" y="5648326"/>
                <a:ext cx="1614998" cy="981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5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5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𝟐𝟎</m:t>
                          </m:r>
                        </m:e>
                        <m:sup>
                          <m:r>
                            <a:rPr lang="ru-RU" sz="5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altLang="ru-RU" sz="5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27">
                <a:extLst>
                  <a:ext uri="{FF2B5EF4-FFF2-40B4-BE49-F238E27FC236}">
                    <a16:creationId xmlns:a16="http://schemas.microsoft.com/office/drawing/2014/main" xmlns="" id="{CA39E624-B6EE-4492-B334-3D7B63E68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5461" y="5648326"/>
                <a:ext cx="1614998" cy="9816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8">
                <a:extLst>
                  <a:ext uri="{FF2B5EF4-FFF2-40B4-BE49-F238E27FC236}">
                    <a16:creationId xmlns:a16="http://schemas.microsoft.com/office/drawing/2014/main" xmlns="" id="{56BEDD06-FD90-49E6-9D94-0E515283B5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811273">
                <a:off x="4459413" y="5204867"/>
                <a:ext cx="2028574" cy="981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5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5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𝟏𝟔</m:t>
                          </m:r>
                          <m:r>
                            <a:rPr lang="ru-RU" sz="5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ru-RU" sz="5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altLang="ru-RU" sz="51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 Box 28">
                <a:extLst>
                  <a:ext uri="{FF2B5EF4-FFF2-40B4-BE49-F238E27FC236}">
                    <a16:creationId xmlns:a16="http://schemas.microsoft.com/office/drawing/2014/main" xmlns="" id="{56BEDD06-FD90-49E6-9D94-0E515283B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1811273">
                <a:off x="4459413" y="5204867"/>
                <a:ext cx="2028574" cy="9816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79780" y="2451640"/>
                <a:ext cx="6652260" cy="1414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  <a:sym typeface="Symbol" pitchFamily="18" charset="2"/>
                  </a:rPr>
                  <a:t>∠</a:t>
                </a:r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АВС=</a:t>
                </a:r>
                <a:r>
                  <a:rPr lang="ru-RU" sz="4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ru-RU" sz="4400" b="1" i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  <a:sym typeface="Symbol" pitchFamily="18" charset="2"/>
                  </a:rPr>
                  <a:t>∠</a:t>
                </a:r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СВ</a:t>
                </a:r>
                <a:r>
                  <a:rPr lang="uz-Latn-UZ" sz="4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D</a:t>
                </a:r>
                <a:endParaRPr lang="ru-RU" sz="44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4000" b="1" i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  <a:sym typeface="Symbol" pitchFamily="18" charset="2"/>
                  </a:rPr>
                  <a:t>∠</a:t>
                </a:r>
                <a:r>
                  <a:rPr lang="ru-RU" sz="4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АВС=</a:t>
                </a:r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𝟏𝟖𝟎</m:t>
                        </m:r>
                      </m:e>
                      <m:sup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000" b="1" i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ru-RU" sz="4000" b="1" i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  <a:sym typeface="Symbol" pitchFamily="18" charset="2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sz="4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80" y="2451640"/>
                <a:ext cx="6652260" cy="1414233"/>
              </a:xfrm>
              <a:prstGeom prst="rect">
                <a:avLst/>
              </a:prstGeom>
              <a:blipFill rotWithShape="1">
                <a:blip r:embed="rId5"/>
                <a:stretch>
                  <a:fillRect l="-3758" t="-7759" b="-1767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038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1085" y="44471"/>
            <a:ext cx="8072006" cy="1009020"/>
          </a:xfrm>
          <a:prstGeom prst="rect">
            <a:avLst/>
          </a:prstGeom>
          <a:noFill/>
        </p:spPr>
        <p:txBody>
          <a:bodyPr wrap="none" lIns="130582" tIns="65291" rIns="130582" bIns="652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60311" y="1041986"/>
                <a:ext cx="10873554" cy="1408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№ 6. Найдите углы, смежные для углов: </a:t>
                </a:r>
              </a:p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а)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</m:e>
                      <m:sup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 б)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311" y="1041986"/>
                <a:ext cx="10873554" cy="1408206"/>
              </a:xfrm>
              <a:prstGeom prst="rect">
                <a:avLst/>
              </a:prstGeom>
              <a:blipFill rotWithShape="1">
                <a:blip r:embed="rId2"/>
                <a:stretch>
                  <a:fillRect l="-2075" t="-7792" r="-1066" b="-1515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5933440" y="4200526"/>
            <a:ext cx="2997200" cy="233362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2016760" y="6528436"/>
            <a:ext cx="3992880" cy="5714"/>
          </a:xfrm>
          <a:custGeom>
            <a:avLst/>
            <a:gdLst>
              <a:gd name="T0" fmla="*/ 0 w 1572"/>
              <a:gd name="T1" fmla="*/ 4762 h 3"/>
              <a:gd name="T2" fmla="*/ 2495550 w 1572"/>
              <a:gd name="T3" fmla="*/ 0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72" h="3">
                <a:moveTo>
                  <a:pt x="0" y="3"/>
                </a:moveTo>
                <a:lnTo>
                  <a:pt x="1572" y="0"/>
                </a:lnTo>
              </a:path>
            </a:pathLst>
          </a:custGeom>
          <a:noFill/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5847398" y="5640389"/>
            <a:ext cx="520064" cy="1267459"/>
          </a:xfrm>
          <a:prstGeom prst="moon">
            <a:avLst>
              <a:gd name="adj" fmla="val 3040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eaLnBrk="1" hangingPunct="1"/>
            <a:endParaRPr lang="ru-RU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04841" y="6446520"/>
            <a:ext cx="656531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>
                <a:solidFill>
                  <a:srgbClr val="FF00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312400" y="6446520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ru-RU" altLang="ru-RU" sz="4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813800" y="3682366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>
                <a:solidFill>
                  <a:srgbClr val="FF0000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57022" y="6446520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>
                <a:solidFill>
                  <a:srgbClr val="FF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6050280" y="6497956"/>
            <a:ext cx="4917440" cy="15240"/>
          </a:xfrm>
          <a:custGeom>
            <a:avLst/>
            <a:gdLst>
              <a:gd name="T0" fmla="*/ 3073400 w 1936"/>
              <a:gd name="T1" fmla="*/ 0 h 8"/>
              <a:gd name="T2" fmla="*/ 0 w 1936"/>
              <a:gd name="T3" fmla="*/ 1270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36" h="8">
                <a:moveTo>
                  <a:pt x="1936" y="0"/>
                </a:moveTo>
                <a:lnTo>
                  <a:pt x="0" y="8"/>
                </a:lnTo>
              </a:path>
            </a:pathLst>
          </a:custGeom>
          <a:noFill/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7">
                <a:extLst>
                  <a:ext uri="{FF2B5EF4-FFF2-40B4-BE49-F238E27FC236}">
                    <a16:creationId xmlns:a16="http://schemas.microsoft.com/office/drawing/2014/main" xmlns="" id="{CA39E624-B6EE-4492-B334-3D7B63E688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5461" y="5648326"/>
                <a:ext cx="1614999" cy="981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5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5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ru-RU" sz="5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ru-RU" sz="5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altLang="ru-RU" sz="5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27">
                <a:extLst>
                  <a:ext uri="{FF2B5EF4-FFF2-40B4-BE49-F238E27FC236}">
                    <a16:creationId xmlns:a16="http://schemas.microsoft.com/office/drawing/2014/main" xmlns="" id="{CA39E624-B6EE-4492-B334-3D7B63E68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5461" y="5648326"/>
                <a:ext cx="1614999" cy="9816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8">
                <a:extLst>
                  <a:ext uri="{FF2B5EF4-FFF2-40B4-BE49-F238E27FC236}">
                    <a16:creationId xmlns:a16="http://schemas.microsoft.com/office/drawing/2014/main" xmlns="" id="{56BEDD06-FD90-49E6-9D94-0E515283B5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811273">
                <a:off x="4459413" y="5204867"/>
                <a:ext cx="2028574" cy="981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5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5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  <m:r>
                            <a:rPr lang="uz-Latn-UZ" sz="5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  <m:r>
                            <a:rPr lang="ru-RU" sz="5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ru-RU" sz="5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altLang="ru-RU" sz="51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 Box 28">
                <a:extLst>
                  <a:ext uri="{FF2B5EF4-FFF2-40B4-BE49-F238E27FC236}">
                    <a16:creationId xmlns:a16="http://schemas.microsoft.com/office/drawing/2014/main" xmlns="" id="{56BEDD06-FD90-49E6-9D94-0E515283B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1811273">
                <a:off x="4459413" y="5204867"/>
                <a:ext cx="2028574" cy="9816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79780" y="2451640"/>
                <a:ext cx="6652260" cy="1414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  <a:sym typeface="Symbol" pitchFamily="18" charset="2"/>
                  </a:rPr>
                  <a:t>∠</a:t>
                </a:r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АВС=</a:t>
                </a:r>
                <a:r>
                  <a:rPr lang="ru-RU" sz="4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ru-RU" sz="4400" b="1" i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  <a:sym typeface="Symbol" pitchFamily="18" charset="2"/>
                  </a:rPr>
                  <a:t>∠</a:t>
                </a:r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СВ</a:t>
                </a:r>
                <a:r>
                  <a:rPr lang="uz-Latn-UZ" sz="4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D</a:t>
                </a:r>
                <a:endParaRPr lang="ru-RU" sz="44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4000" b="1" i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  <a:sym typeface="Symbol" pitchFamily="18" charset="2"/>
                  </a:rPr>
                  <a:t>∠</a:t>
                </a:r>
                <a:r>
                  <a:rPr lang="ru-RU" sz="4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АВС=</a:t>
                </a:r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𝟏𝟖𝟎</m:t>
                        </m:r>
                      </m:e>
                      <m:sup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000" b="1" i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ru-RU" sz="4000" b="1" i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  <a:sym typeface="Symbol" pitchFamily="18" charset="2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uz-Latn-UZ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sz="4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80" y="2451640"/>
                <a:ext cx="6652260" cy="1414233"/>
              </a:xfrm>
              <a:prstGeom prst="rect">
                <a:avLst/>
              </a:prstGeom>
              <a:blipFill rotWithShape="1">
                <a:blip r:embed="rId5"/>
                <a:stretch>
                  <a:fillRect l="-3758" t="-7759" b="-1767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75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1085" y="44471"/>
            <a:ext cx="8072006" cy="1009020"/>
          </a:xfrm>
          <a:prstGeom prst="rect">
            <a:avLst/>
          </a:prstGeom>
          <a:noFill/>
        </p:spPr>
        <p:txBody>
          <a:bodyPr wrap="none" lIns="130582" tIns="65291" rIns="130582" bIns="652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0311" y="1041986"/>
            <a:ext cx="1232645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Найдите смежные</a:t>
            </a:r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углы</a:t>
            </a:r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z-Cyrl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один из котор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ых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трое больше другого.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8867670" y="4620418"/>
            <a:ext cx="2997200" cy="233362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4950990" y="6948328"/>
            <a:ext cx="3992880" cy="5714"/>
          </a:xfrm>
          <a:custGeom>
            <a:avLst/>
            <a:gdLst>
              <a:gd name="T0" fmla="*/ 0 w 1572"/>
              <a:gd name="T1" fmla="*/ 4762 h 3"/>
              <a:gd name="T2" fmla="*/ 2495550 w 1572"/>
              <a:gd name="T3" fmla="*/ 0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72" h="3">
                <a:moveTo>
                  <a:pt x="0" y="3"/>
                </a:moveTo>
                <a:lnTo>
                  <a:pt x="1572" y="0"/>
                </a:lnTo>
              </a:path>
            </a:pathLst>
          </a:custGeom>
          <a:noFill/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8781628" y="6060281"/>
            <a:ext cx="520064" cy="1267459"/>
          </a:xfrm>
          <a:prstGeom prst="moon">
            <a:avLst>
              <a:gd name="adj" fmla="val 3040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eaLnBrk="1" hangingPunct="1"/>
            <a:endParaRPr lang="ru-RU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639071" y="6866412"/>
            <a:ext cx="656531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>
                <a:solidFill>
                  <a:srgbClr val="FF00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3246630" y="6866412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ru-RU" altLang="ru-RU" sz="4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1748030" y="4102258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>
                <a:solidFill>
                  <a:srgbClr val="FF0000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491252" y="6866412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>
                <a:solidFill>
                  <a:srgbClr val="FF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8984510" y="6917848"/>
            <a:ext cx="4917440" cy="15240"/>
          </a:xfrm>
          <a:custGeom>
            <a:avLst/>
            <a:gdLst>
              <a:gd name="T0" fmla="*/ 3073400 w 1936"/>
              <a:gd name="T1" fmla="*/ 0 h 8"/>
              <a:gd name="T2" fmla="*/ 0 w 1936"/>
              <a:gd name="T3" fmla="*/ 1270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36" h="8">
                <a:moveTo>
                  <a:pt x="1936" y="0"/>
                </a:moveTo>
                <a:lnTo>
                  <a:pt x="0" y="8"/>
                </a:lnTo>
              </a:path>
            </a:pathLst>
          </a:custGeom>
          <a:noFill/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xmlns="" id="{CA39E624-B6EE-4492-B334-3D7B63E68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9691" y="6068218"/>
            <a:ext cx="648516" cy="96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altLang="ru-RU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х</a:t>
            </a:r>
            <a:endParaRPr lang="ru-RU" altLang="ru-RU" sz="5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xmlns="" id="{56BEDD06-FD90-49E6-9D94-0E515283B527}"/>
              </a:ext>
            </a:extLst>
          </p:cNvPr>
          <p:cNvSpPr txBox="1">
            <a:spLocks noChangeArrowheads="1"/>
          </p:cNvSpPr>
          <p:nvPr/>
        </p:nvSpPr>
        <p:spPr bwMode="auto">
          <a:xfrm rot="-1811273">
            <a:off x="7912151" y="5657203"/>
            <a:ext cx="991559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altLang="ru-RU" sz="51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3х</a:t>
            </a:r>
            <a:endParaRPr lang="ru-RU" altLang="ru-RU" sz="51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33997" y="2396203"/>
                <a:ext cx="6652260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  <a:sym typeface="Symbol" pitchFamily="18" charset="2"/>
                  </a:rPr>
                  <a:t>∠</a:t>
                </a:r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АВС+</a:t>
                </a:r>
                <a:r>
                  <a:rPr lang="ru-RU" sz="4400" b="1" i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  <a:sym typeface="Symbol" pitchFamily="18" charset="2"/>
                  </a:rPr>
                  <a:t>∠</a:t>
                </a:r>
                <a:r>
                  <a:rPr lang="ru-RU" sz="44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СВ</a:t>
                </a:r>
                <a:r>
                  <a:rPr lang="uz-Latn-UZ" sz="4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D</a:t>
                </a:r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4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  <a:sym typeface="Symbol" pitchFamily="18" charset="2"/>
                  </a:rPr>
                  <a:t>∠</a:t>
                </a:r>
                <a:r>
                  <a:rPr lang="ru-RU" sz="44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А</a:t>
                </a:r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В</a:t>
                </a:r>
                <a:r>
                  <a:rPr lang="uz-Latn-UZ" sz="44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D</a:t>
                </a:r>
                <a:endParaRPr lang="ru-RU" sz="4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4400" b="1" dirty="0" smtClean="0">
                    <a:solidFill>
                      <a:srgbClr val="002060"/>
                    </a:solidFill>
                    <a:cs typeface="Arial" pitchFamily="34" charset="0"/>
                  </a:rPr>
                  <a:t>3х+х=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sz="44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97" y="2396203"/>
                <a:ext cx="6652260" cy="1461875"/>
              </a:xfrm>
              <a:prstGeom prst="rect">
                <a:avLst/>
              </a:prstGeom>
              <a:blipFill rotWithShape="1">
                <a:blip r:embed="rId2"/>
                <a:stretch>
                  <a:fillRect l="-3663" t="-8750" b="-1916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14400" y="3785926"/>
                <a:ext cx="2099101" cy="1351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2060"/>
                    </a:solidFill>
                    <a:cs typeface="Arial" pitchFamily="34" charset="0"/>
                  </a:rPr>
                  <a:t>4х</a:t>
                </a:r>
                <a:r>
                  <a:rPr lang="ru-RU" sz="4000" b="1" dirty="0">
                    <a:solidFill>
                      <a:srgbClr val="002060"/>
                    </a:solidFill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𝟏𝟖𝟎</m:t>
                        </m:r>
                      </m:e>
                      <m:sup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sz="40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4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х</a:t>
                </a:r>
                <a:r>
                  <a:rPr lang="ru-RU" sz="40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0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4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85926"/>
                <a:ext cx="2099101" cy="1351267"/>
              </a:xfrm>
              <a:prstGeom prst="rect">
                <a:avLst/>
              </a:prstGeom>
              <a:blipFill rotWithShape="1">
                <a:blip r:embed="rId3"/>
                <a:stretch>
                  <a:fillRect l="-10174" t="-6757" b="-1846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33997" y="5187992"/>
                <a:ext cx="303095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i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  <a:sym typeface="Symbol" pitchFamily="18" charset="2"/>
                  </a:rPr>
                  <a:t>∠</a:t>
                </a:r>
                <a:r>
                  <a:rPr lang="ru-RU" sz="4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СВ</a:t>
                </a:r>
                <a:r>
                  <a:rPr lang="uz-Latn-UZ" sz="40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D</a:t>
                </a:r>
                <a:r>
                  <a:rPr lang="ru-RU" sz="40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4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97" y="5187992"/>
                <a:ext cx="3030958" cy="784767"/>
              </a:xfrm>
              <a:prstGeom prst="rect">
                <a:avLst/>
              </a:prstGeom>
              <a:blipFill rotWithShape="1">
                <a:blip r:embed="rId4"/>
                <a:stretch>
                  <a:fillRect l="-7028" t="-7752" b="-2868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33997" y="5810455"/>
                <a:ext cx="515916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i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  <a:sym typeface="Symbol" pitchFamily="18" charset="2"/>
                  </a:rPr>
                  <a:t>∠</a:t>
                </a:r>
                <a:r>
                  <a:rPr lang="ru-RU" sz="40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АВ</a:t>
                </a:r>
                <a:r>
                  <a:rPr lang="ru-RU" sz="4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С</a:t>
                </a:r>
                <a:r>
                  <a:rPr lang="ru-RU" sz="40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∙3=</a:t>
                </a:r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𝟏𝟑</m:t>
                        </m:r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97" y="5810455"/>
                <a:ext cx="5159169" cy="784767"/>
              </a:xfrm>
              <a:prstGeom prst="rect">
                <a:avLst/>
              </a:prstGeom>
              <a:blipFill rotWithShape="1">
                <a:blip r:embed="rId5"/>
                <a:stretch>
                  <a:fillRect l="-4132" t="-13953" b="-3565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264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" grpId="0"/>
      <p:bldP spid="3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40"/>
          <p:cNvGrpSpPr/>
          <p:nvPr/>
        </p:nvGrpSpPr>
        <p:grpSpPr>
          <a:xfrm>
            <a:off x="2244781" y="2040225"/>
            <a:ext cx="10401373" cy="3686200"/>
            <a:chOff x="1500166" y="3429000"/>
            <a:chExt cx="6500858" cy="3071834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857356" y="3857628"/>
              <a:ext cx="5786478" cy="2643206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500166" y="4286256"/>
              <a:ext cx="6500858" cy="35719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4000496" y="4071942"/>
              <a:ext cx="3000396" cy="1714512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5778505" y="4357694"/>
              <a:ext cx="45719" cy="7143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700" b="1" i="1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006196" y="-18288"/>
            <a:ext cx="11135234" cy="170155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100" b="1" i="1" spc="71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Назовите вертикальные углы,</a:t>
            </a:r>
            <a:endParaRPr lang="en-US" sz="5100" b="1" i="1" spc="71" dirty="0">
              <a:ln w="11430"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100" b="1" i="1" spc="71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изображённые на чертеже.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47744" y="2905032"/>
            <a:ext cx="549130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20384" y="3137271"/>
            <a:ext cx="549130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1061" y="3114432"/>
            <a:ext cx="549130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00550" y="3652483"/>
            <a:ext cx="549130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45632" y="4201212"/>
            <a:ext cx="549130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96496" y="4446951"/>
            <a:ext cx="549130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80081" y="3827486"/>
            <a:ext cx="549130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98810" y="3193903"/>
            <a:ext cx="549130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4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24245" y="2535795"/>
            <a:ext cx="549130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4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273375" y="2535795"/>
            <a:ext cx="834464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5269" y="3497560"/>
            <a:ext cx="796377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4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55977" y="2581613"/>
            <a:ext cx="834464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4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7025" y="4201212"/>
            <a:ext cx="3121950" cy="10090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700" b="1" i="1" dirty="0" smtClean="0">
                <a:solidFill>
                  <a:srgbClr val="7030A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en-US" sz="57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57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57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i="1" dirty="0" smtClean="0">
                <a:solidFill>
                  <a:srgbClr val="7030A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57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57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7024" y="5065332"/>
            <a:ext cx="3882030" cy="10090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700" b="1" i="1" dirty="0" smtClean="0">
                <a:solidFill>
                  <a:srgbClr val="7030A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57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57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57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7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57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i="1" dirty="0" smtClean="0">
                <a:solidFill>
                  <a:srgbClr val="7030A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57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57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43505" y="5843040"/>
            <a:ext cx="3529113" cy="10090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700" b="1" i="1" dirty="0" smtClean="0">
                <a:solidFill>
                  <a:srgbClr val="7030A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57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57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7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57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i="1" dirty="0" smtClean="0">
                <a:solidFill>
                  <a:srgbClr val="7030A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57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57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45633" y="5843040"/>
            <a:ext cx="3121950" cy="10090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700" b="1" i="1" dirty="0" smtClean="0">
                <a:solidFill>
                  <a:srgbClr val="7030A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57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57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7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57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i="1" dirty="0" smtClean="0">
                <a:solidFill>
                  <a:srgbClr val="7030A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57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57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58721" y="6707160"/>
            <a:ext cx="3439345" cy="10090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700" b="1" i="1" dirty="0" smtClean="0">
                <a:solidFill>
                  <a:srgbClr val="7030A0"/>
                </a:solidFill>
                <a:latin typeface="Cambria Math"/>
                <a:ea typeface="Cambria Math"/>
                <a:cs typeface="Arial" pitchFamily="34" charset="0"/>
              </a:rPr>
              <a:t>∠ </a:t>
            </a:r>
            <a:r>
              <a:rPr lang="ru-RU" sz="57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57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7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57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i="1" dirty="0" smtClean="0">
                <a:solidFill>
                  <a:srgbClr val="7030A0"/>
                </a:solidFill>
                <a:latin typeface="Cambria Math"/>
                <a:ea typeface="Cambria Math"/>
                <a:cs typeface="Arial" pitchFamily="34" charset="0"/>
              </a:rPr>
              <a:t>∠ </a:t>
            </a:r>
            <a:r>
              <a:rPr lang="ru-RU" sz="57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57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91281" y="6707160"/>
            <a:ext cx="3399269" cy="10090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700" b="1" i="1" dirty="0" smtClean="0">
                <a:solidFill>
                  <a:srgbClr val="7030A0"/>
                </a:solidFill>
                <a:latin typeface="Cambria Math"/>
                <a:ea typeface="Cambria Math"/>
                <a:cs typeface="Arial" pitchFamily="34" charset="0"/>
              </a:rPr>
              <a:t>∠ </a:t>
            </a:r>
            <a:r>
              <a:rPr lang="ru-RU" sz="57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57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7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57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i="1" dirty="0" smtClean="0">
                <a:solidFill>
                  <a:srgbClr val="7030A0"/>
                </a:solidFill>
                <a:latin typeface="Cambria Math"/>
                <a:ea typeface="Cambria Math"/>
                <a:cs typeface="Arial" pitchFamily="34" charset="0"/>
              </a:rPr>
              <a:t>∠ </a:t>
            </a:r>
            <a:r>
              <a:rPr lang="ru-RU" sz="57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57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1735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46648" y="0"/>
            <a:ext cx="2047617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</a:t>
            </a:r>
          </a:p>
        </p:txBody>
      </p:sp>
      <p:grpSp>
        <p:nvGrpSpPr>
          <p:cNvPr id="6" name="Группа 30"/>
          <p:cNvGrpSpPr/>
          <p:nvPr/>
        </p:nvGrpSpPr>
        <p:grpSpPr>
          <a:xfrm>
            <a:off x="2418520" y="2905032"/>
            <a:ext cx="9624210" cy="2559881"/>
            <a:chOff x="1442421" y="3772919"/>
            <a:chExt cx="6487165" cy="249419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500166" y="3772919"/>
              <a:ext cx="6429420" cy="2357454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714480" y="3987233"/>
              <a:ext cx="5786478" cy="214314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505723" y="5487431"/>
              <a:ext cx="411886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ru-RU" sz="4600" b="1" i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2421" y="3922766"/>
              <a:ext cx="411886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В</a:t>
              </a:r>
              <a:endParaRPr lang="ru-RU" sz="4600" b="1" i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6060" y="5039235"/>
              <a:ext cx="456187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М</a:t>
              </a:r>
              <a:endParaRPr lang="ru-RU" sz="4600" b="1" i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15140" y="3988441"/>
              <a:ext cx="411886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С</a:t>
              </a:r>
              <a:endParaRPr lang="ru-RU" sz="4600" b="1" i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02662" y="5426986"/>
              <a:ext cx="389196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Е</a:t>
              </a:r>
              <a:endParaRPr lang="ru-RU" sz="4600" b="1" i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17456" y="744732"/>
            <a:ext cx="3026704" cy="1658418"/>
            <a:chOff x="15940" y="260560"/>
            <a:chExt cx="1891690" cy="1382015"/>
          </a:xfrm>
        </p:grpSpPr>
        <p:sp useBgFill="1">
          <p:nvSpPr>
            <p:cNvPr id="16" name="TextBox 15"/>
            <p:cNvSpPr txBox="1"/>
            <p:nvPr/>
          </p:nvSpPr>
          <p:spPr>
            <a:xfrm>
              <a:off x="35370" y="260560"/>
              <a:ext cx="1872260" cy="589905"/>
            </a:xfrm>
            <a:prstGeom prst="rect">
              <a:avLst/>
            </a:prstGeom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000" b="1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Дано: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940" y="1052670"/>
              <a:ext cx="1872260" cy="58990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000" b="1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Найти: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787489" y="1695264"/>
            <a:ext cx="4199168" cy="83978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эти углы</a:t>
            </a:r>
            <a:r>
              <a:rPr lang="en-US" sz="4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4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?</a:t>
            </a:r>
            <a:r>
              <a:rPr lang="en-US" sz="4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6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43504" y="428729"/>
            <a:ext cx="10369440" cy="1363004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АС </a:t>
            </a:r>
            <a:r>
              <a:rPr lang="ru-RU" sz="4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4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 </a:t>
            </a:r>
            <a:r>
              <a:rPr lang="ru-RU" sz="4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пересекаются в точке М.</a:t>
            </a:r>
          </a:p>
          <a:p>
            <a:r>
              <a:rPr lang="ru-RU" sz="4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Сумма </a:t>
            </a:r>
            <a:r>
              <a:rPr lang="ru-RU" sz="4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двух углов – 50</a:t>
            </a:r>
            <a:r>
              <a:rPr lang="ru-RU" sz="4000" b="1" i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0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87073" y="2423942"/>
            <a:ext cx="2533327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2240" y="5410981"/>
            <a:ext cx="13710704" cy="1486114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ru-RU" sz="4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Так как сумма двух углов – 50</a:t>
            </a:r>
            <a:r>
              <a:rPr lang="ru-RU" sz="4400" b="1" i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4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, то это могут быть </a:t>
            </a:r>
            <a:r>
              <a:rPr lang="ru-RU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только </a:t>
            </a:r>
            <a:r>
              <a:rPr lang="ru-RU" sz="4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вертикальные углы.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0394" y="6897095"/>
            <a:ext cx="6154190" cy="83978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600" b="1" i="1" spc="71" dirty="0" smtClean="0">
                <a:ln w="11430"/>
                <a:solidFill>
                  <a:srgbClr val="C0000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4600" b="1" i="1" spc="71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АМВ </a:t>
            </a:r>
            <a:r>
              <a:rPr lang="en-US" sz="4600" b="1" i="1" spc="71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4600" b="1" i="1" spc="71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50° : 2 = 25°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611010" y="6886068"/>
            <a:ext cx="6246587" cy="83978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600" b="1" i="1" spc="71" dirty="0">
                <a:ln w="11430"/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4600" b="1" i="1" spc="71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ЕМС </a:t>
            </a:r>
            <a:r>
              <a:rPr lang="ru-RU" sz="4600" b="1" i="1" spc="71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600" b="1" i="1" spc="71" dirty="0" smtClean="0">
                <a:ln w="11430"/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4600" b="1" i="1" spc="71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АМВ </a:t>
            </a:r>
            <a:r>
              <a:rPr lang="ru-RU" sz="4600" b="1" i="1" spc="71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25° </a:t>
            </a:r>
          </a:p>
        </p:txBody>
      </p:sp>
    </p:spTree>
    <p:extLst>
      <p:ext uri="{BB962C8B-B14F-4D97-AF65-F5344CB8AC3E}">
        <p14:creationId xmlns:p14="http://schemas.microsoft.com/office/powerpoint/2010/main" val="3539859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0623" y="947761"/>
            <a:ext cx="13852578" cy="197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306220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пересечении двух прямых образовалось четыре угла. Один из них равен 43</a:t>
            </a:r>
            <a:r>
              <a:rPr lang="ru-RU" sz="4000" b="1" i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Найдите величины остальных углов.</a:t>
            </a:r>
            <a:endParaRPr lang="ru-RU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49510" y="2843432"/>
            <a:ext cx="4493937" cy="4692016"/>
            <a:chOff x="-137" y="1205"/>
            <a:chExt cx="1749" cy="2463"/>
          </a:xfrm>
        </p:grpSpPr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>
              <a:off x="158" y="1480"/>
              <a:ext cx="1044" cy="195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9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 flipH="1">
              <a:off x="175" y="1476"/>
              <a:ext cx="908" cy="1814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9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-137" y="1205"/>
              <a:ext cx="295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 flipV="1">
              <a:off x="567" y="2610"/>
              <a:ext cx="181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1088" y="1249"/>
              <a:ext cx="227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-69" y="3244"/>
              <a:ext cx="227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</a:t>
              </a:r>
              <a:endPara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1178" y="3296"/>
              <a:ext cx="434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</a:t>
              </a:r>
              <a:endPara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5" name="Arc 11"/>
            <p:cNvSpPr>
              <a:spLocks/>
            </p:cNvSpPr>
            <p:nvPr/>
          </p:nvSpPr>
          <p:spPr bwMode="auto">
            <a:xfrm rot="19991314">
              <a:off x="549" y="2095"/>
              <a:ext cx="182" cy="1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29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511" y="1750"/>
              <a:ext cx="385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43 </a:t>
              </a:r>
              <a:r>
                <a:rPr lang="ru-RU" sz="3200" b="1" i="1" baseline="30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ru-RU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76697" y="3453032"/>
            <a:ext cx="2015878" cy="809006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4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Дано:</a:t>
            </a:r>
            <a:r>
              <a:rPr lang="ru-RU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64184" y="3612099"/>
            <a:ext cx="6540257" cy="1978557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PF 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MK 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пересекаются 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точке</a:t>
            </a:r>
            <a:r>
              <a:rPr lang="en-US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r>
              <a:rPr lang="en-US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 </a:t>
            </a:r>
            <a:r>
              <a:rPr lang="en-US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MOF </a:t>
            </a:r>
            <a:r>
              <a:rPr lang="en-US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= 43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1499" y="6063324"/>
            <a:ext cx="2520823" cy="809006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4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Найти: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3876" y="6178740"/>
            <a:ext cx="5740872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 </a:t>
            </a:r>
            <a:r>
              <a:rPr lang="en-US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FOK,  KOP,  MOP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44721" y="77200"/>
            <a:ext cx="2404382" cy="87056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</a:t>
            </a:r>
          </a:p>
        </p:txBody>
      </p:sp>
    </p:spTree>
    <p:extLst>
      <p:ext uri="{BB962C8B-B14F-4D97-AF65-F5344CB8AC3E}">
        <p14:creationId xmlns:p14="http://schemas.microsoft.com/office/powerpoint/2010/main" val="296645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9750" y="380707"/>
            <a:ext cx="3799198" cy="778588"/>
          </a:xfrm>
          <a:prstGeom prst="rect">
            <a:avLst/>
          </a:prstGeom>
        </p:spPr>
        <p:txBody>
          <a:bodyPr wrap="none" lIns="39537" tIns="19769" rIns="39537" bIns="19769">
            <a:spAutoFit/>
          </a:bodyPr>
          <a:lstStyle/>
          <a:p>
            <a:pPr lvl="0"/>
            <a:r>
              <a:rPr lang="ru-RU" sz="4800" b="1" spc="3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урока: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59073563"/>
              </p:ext>
            </p:extLst>
          </p:nvPr>
        </p:nvGraphicFramePr>
        <p:xfrm>
          <a:off x="304800" y="1051573"/>
          <a:ext cx="139446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8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48679" y="1712774"/>
            <a:ext cx="3813037" cy="4537711"/>
            <a:chOff x="-36" y="1217"/>
            <a:chExt cx="1484" cy="2382"/>
          </a:xfrm>
        </p:grpSpPr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>
              <a:off x="158" y="1480"/>
              <a:ext cx="1044" cy="195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9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 flipH="1">
              <a:off x="158" y="1525"/>
              <a:ext cx="908" cy="1814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9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-36" y="1217"/>
              <a:ext cx="29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lang="ru-RU" sz="29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 flipV="1">
              <a:off x="567" y="2610"/>
              <a:ext cx="1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b="1" i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ru-RU" sz="29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1035" y="1243"/>
              <a:ext cx="22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ru-RU" sz="29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-2" y="3274"/>
              <a:ext cx="22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</a:t>
              </a:r>
              <a:endParaRPr lang="ru-RU" sz="29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1180" y="3316"/>
              <a:ext cx="26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b="1" i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</a:t>
              </a:r>
              <a:endParaRPr lang="ru-RU" sz="29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5" name="Arc 11"/>
            <p:cNvSpPr>
              <a:spLocks/>
            </p:cNvSpPr>
            <p:nvPr/>
          </p:nvSpPr>
          <p:spPr bwMode="auto">
            <a:xfrm rot="19991314">
              <a:off x="549" y="2095"/>
              <a:ext cx="182" cy="1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29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511" y="1750"/>
              <a:ext cx="385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43 </a:t>
              </a:r>
              <a:r>
                <a:rPr lang="ru-RU" sz="3200" b="1" i="1" baseline="30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ru-RU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757058" y="342252"/>
            <a:ext cx="2847516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Решение: 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161444" y="1015080"/>
            <a:ext cx="8859356" cy="23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defTabSz="1306220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1. 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и 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KOP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вертикальные,  значит, по свойству вертикальных углов,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KOP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KOP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43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en-US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161444" y="3412060"/>
            <a:ext cx="8557515" cy="207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defTabSz="1306220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2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. 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FOK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180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так как они смежные. </a:t>
            </a:r>
          </a:p>
          <a:p>
            <a:pPr defTabSz="1306220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Отсюда 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FOK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180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- 43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137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en-US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5018514" y="5470235"/>
            <a:ext cx="9002286" cy="123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defTabSz="1306220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3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. 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FOK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и 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POM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вертикальные, значит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FOK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POM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POM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=137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en-US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903884" y="7050379"/>
            <a:ext cx="6317574" cy="6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defTabSz="1306220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137</a:t>
            </a:r>
            <a:r>
              <a:rPr lang="ru-RU" sz="3600" b="1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3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43</a:t>
            </a:r>
            <a:r>
              <a:rPr lang="ru-RU" sz="3600" b="1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3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137</a:t>
            </a:r>
            <a:r>
              <a:rPr lang="ru-RU" sz="3600" b="1" i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66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637" grpId="0"/>
      <p:bldP spid="26638" grpId="0"/>
      <p:bldP spid="26639" grpId="0"/>
      <p:bldP spid="266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036" y="180475"/>
            <a:ext cx="14387355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2313347"/>
            <a:r>
              <a:rPr lang="ru-RU" sz="5000" spc="3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5000" b="1" spc="39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Задания </a:t>
            </a:r>
            <a:r>
              <a:rPr lang="ru-RU" sz="5000" b="1" spc="3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для закрепления</a:t>
            </a:r>
            <a:endParaRPr sz="5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7870" y="4609065"/>
            <a:ext cx="656926" cy="1179998"/>
          </a:xfrm>
          <a:prstGeom prst="rect">
            <a:avLst/>
          </a:prstGeom>
          <a:noFill/>
        </p:spPr>
        <p:txBody>
          <a:bodyPr wrap="none" lIns="231338" tIns="115663" rIns="231338" bIns="115663" rtlCol="0">
            <a:spAutoFit/>
          </a:bodyPr>
          <a:lstStyle/>
          <a:p>
            <a:pPr marL="32131" marR="12852" defTabSz="2313347">
              <a:lnSpc>
                <a:spcPct val="150000"/>
              </a:lnSpc>
            </a:pPr>
            <a:r>
              <a:rPr lang="ru-RU"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6760" y="2215661"/>
            <a:ext cx="8722134" cy="3687002"/>
          </a:xfrm>
          <a:prstGeom prst="rect">
            <a:avLst/>
          </a:prstGeom>
          <a:noFill/>
        </p:spPr>
        <p:txBody>
          <a:bodyPr wrap="square" lIns="39457" tIns="19732" rIns="39457" bIns="19732" rtlCol="0">
            <a:spAutoFit/>
          </a:bodyPr>
          <a:lstStyle/>
          <a:p>
            <a:pPr algn="ctr"/>
            <a:r>
              <a:rPr lang="ru-RU" sz="7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№ </a:t>
            </a:r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</a:t>
            </a:r>
            <a:r>
              <a:rPr lang="en-US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6(</a:t>
            </a:r>
            <a:r>
              <a:rPr lang="ru-RU" sz="79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в,г</a:t>
            </a:r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8. </a:t>
            </a:r>
            <a:endParaRPr lang="ru-RU" sz="7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7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7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(стр. </a:t>
            </a:r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35) </a:t>
            </a:r>
            <a:endParaRPr lang="uz-Latn-UZ" sz="7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35" y="3345978"/>
            <a:ext cx="2931253" cy="379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1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661720"/>
          </a:xfrm>
        </p:spPr>
        <p:txBody>
          <a:bodyPr/>
          <a:lstStyle/>
          <a:p>
            <a:r>
              <a:rPr lang="ru-RU" sz="4300" dirty="0">
                <a:solidFill>
                  <a:srgbClr val="0070C0"/>
                </a:solidFill>
                <a:latin typeface="Cambria" pitchFamily="18" charset="0"/>
              </a:rPr>
              <a:t>Решение задач по готовым чертежам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505" y="1904434"/>
            <a:ext cx="6461760" cy="5650943"/>
          </a:xfr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Задача 1</a:t>
            </a: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r>
              <a:rPr lang="ru-RU" sz="2600" b="1" dirty="0">
                <a:latin typeface="Arial" pitchFamily="34" charset="0"/>
                <a:cs typeface="Arial" pitchFamily="34" charset="0"/>
              </a:rPr>
              <a:t>Найти: ∠АОВ</a:t>
            </a:r>
          </a:p>
          <a:p>
            <a:pPr algn="ctr"/>
            <a:endParaRPr lang="ru-RU" sz="2600" dirty="0">
              <a:latin typeface="Cambria" pitchFamily="18" charset="0"/>
            </a:endParaRPr>
          </a:p>
          <a:p>
            <a:pPr algn="ctr"/>
            <a:endParaRPr lang="ru-RU" sz="2600" dirty="0">
              <a:latin typeface="Cambria" pitchFamily="18" charset="0"/>
            </a:endParaRPr>
          </a:p>
          <a:p>
            <a:pPr algn="ctr"/>
            <a:endParaRPr lang="ru-RU" sz="2600" dirty="0">
              <a:latin typeface="Cambria" pitchFamily="18" charset="0"/>
            </a:endParaRPr>
          </a:p>
          <a:p>
            <a:pPr algn="ctr"/>
            <a:r>
              <a:rPr lang="ru-RU" sz="2600" b="1" dirty="0">
                <a:latin typeface="Arial" pitchFamily="34" charset="0"/>
                <a:cs typeface="Arial" pitchFamily="34" charset="0"/>
              </a:rPr>
              <a:t>Ответ: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73°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7878" y="1980605"/>
            <a:ext cx="6461760" cy="5893921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n w="3175">
                  <a:noFill/>
                </a:ln>
                <a:latin typeface="Arial" pitchFamily="34" charset="0"/>
                <a:cs typeface="Arial" pitchFamily="34" charset="0"/>
              </a:rPr>
              <a:t>­Задача 2</a:t>
            </a: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r>
              <a:rPr lang="ru-RU" sz="2600" b="1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Найти: ∠</a:t>
            </a:r>
            <a:r>
              <a:rPr lang="en-US" sz="2600" b="1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NQR</a:t>
            </a:r>
          </a:p>
          <a:p>
            <a:pPr algn="ctr"/>
            <a:endParaRPr lang="en-US" sz="26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26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2600" dirty="0">
              <a:ln w="3175">
                <a:noFill/>
              </a:ln>
              <a:latin typeface="Cambria" pitchFamily="18" charset="0"/>
            </a:endParaRPr>
          </a:p>
          <a:p>
            <a:pPr algn="ctr"/>
            <a:r>
              <a:rPr lang="ru-RU" sz="2600" b="1" dirty="0">
                <a:latin typeface="Arial" pitchFamily="34" charset="0"/>
                <a:cs typeface="Arial" pitchFamily="34" charset="0"/>
              </a:rPr>
              <a:t>Ответ:   7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°</a:t>
            </a:r>
          </a:p>
          <a:p>
            <a:pPr algn="ctr"/>
            <a:endParaRPr lang="ru-RU" sz="2600" dirty="0">
              <a:ln w="3175">
                <a:noFill/>
              </a:ln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0157" y="2701933"/>
            <a:ext cx="460851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2880" y="4193416"/>
            <a:ext cx="460851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65306" y="4806077"/>
            <a:ext cx="460851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98173" y="2788395"/>
            <a:ext cx="460851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2400" b="1" dirty="0">
                <a:latin typeface="Cambria" pitchFamily="18" charset="0"/>
              </a:rPr>
              <a:t>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53970" y="3615126"/>
            <a:ext cx="798357" cy="485841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2300" b="1" dirty="0">
                <a:solidFill>
                  <a:srgbClr val="C00000"/>
                </a:solidFill>
                <a:latin typeface="Cambria" pitchFamily="18" charset="0"/>
              </a:rPr>
              <a:t>29°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784985" y="2905066"/>
            <a:ext cx="3686810" cy="1901011"/>
            <a:chOff x="1115616" y="2420888"/>
            <a:chExt cx="2304256" cy="158417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115616" y="2420888"/>
              <a:ext cx="2304256" cy="1584176"/>
              <a:chOff x="1115616" y="2420888"/>
              <a:chExt cx="2304256" cy="1584176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115616" y="2420888"/>
                <a:ext cx="2304256" cy="1584176"/>
                <a:chOff x="1115616" y="2420888"/>
                <a:chExt cx="2304256" cy="1584176"/>
              </a:xfrm>
            </p:grpSpPr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H="1">
                  <a:off x="1115616" y="2420888"/>
                  <a:ext cx="864096" cy="115212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V="1">
                  <a:off x="1115616" y="2636912"/>
                  <a:ext cx="2304256" cy="936104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1115616" y="3573016"/>
                  <a:ext cx="2088232" cy="43204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Овал 16"/>
              <p:cNvSpPr/>
              <p:nvPr/>
            </p:nvSpPr>
            <p:spPr>
              <a:xfrm>
                <a:off x="1117832" y="3537016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Дуга 23"/>
            <p:cNvSpPr/>
            <p:nvPr/>
          </p:nvSpPr>
          <p:spPr>
            <a:xfrm>
              <a:off x="1153832" y="3315159"/>
              <a:ext cx="254899" cy="257857"/>
            </a:xfrm>
            <a:prstGeom prst="arc">
              <a:avLst>
                <a:gd name="adj1" fmla="val 17458164"/>
                <a:gd name="adj2" fmla="val 21428258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Дуга 24"/>
            <p:cNvSpPr/>
            <p:nvPr/>
          </p:nvSpPr>
          <p:spPr>
            <a:xfrm rot="2224511">
              <a:off x="1338330" y="3410762"/>
              <a:ext cx="294281" cy="287939"/>
            </a:xfrm>
            <a:prstGeom prst="arc">
              <a:avLst>
                <a:gd name="adj1" fmla="val 15392543"/>
                <a:gd name="adj2" fmla="val 472839"/>
              </a:avLst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711830" y="4001138"/>
            <a:ext cx="798357" cy="485841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2300" b="1" dirty="0">
                <a:solidFill>
                  <a:srgbClr val="00B050"/>
                </a:solidFill>
                <a:latin typeface="Cambria" pitchFamily="18" charset="0"/>
              </a:rPr>
              <a:t>44°</a:t>
            </a:r>
          </a:p>
        </p:txBody>
      </p:sp>
      <p:sp>
        <p:nvSpPr>
          <p:cNvPr id="27" name="Овал 26"/>
          <p:cNvSpPr/>
          <p:nvPr/>
        </p:nvSpPr>
        <p:spPr>
          <a:xfrm>
            <a:off x="4098385" y="7010400"/>
            <a:ext cx="138255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8467328" y="3106327"/>
            <a:ext cx="4262874" cy="2218208"/>
            <a:chOff x="5292080" y="2588605"/>
            <a:chExt cx="2664296" cy="1848507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5292080" y="2588605"/>
              <a:ext cx="648072" cy="12004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940152" y="3833067"/>
              <a:ext cx="2016224" cy="60404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5976152" y="2757881"/>
              <a:ext cx="1296144" cy="107518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/>
            <p:cNvSpPr/>
            <p:nvPr/>
          </p:nvSpPr>
          <p:spPr>
            <a:xfrm>
              <a:off x="5940152" y="3797067"/>
              <a:ext cx="72000" cy="72000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981554" y="4439748"/>
            <a:ext cx="460851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Q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499776" y="4918270"/>
            <a:ext cx="460851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R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099267" y="3039936"/>
            <a:ext cx="460851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N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24935" y="2844308"/>
            <a:ext cx="460851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2400" b="1" dirty="0">
                <a:latin typeface="Cambria" pitchFamily="18" charset="0"/>
              </a:rPr>
              <a:t>Р</a:t>
            </a:r>
          </a:p>
        </p:txBody>
      </p:sp>
      <p:sp>
        <p:nvSpPr>
          <p:cNvPr id="42" name="Дуга 41"/>
          <p:cNvSpPr/>
          <p:nvPr/>
        </p:nvSpPr>
        <p:spPr>
          <a:xfrm>
            <a:off x="9041266" y="4287619"/>
            <a:ext cx="1156354" cy="884574"/>
          </a:xfrm>
          <a:prstGeom prst="arc">
            <a:avLst>
              <a:gd name="adj1" fmla="val 14589666"/>
              <a:gd name="adj2" fmla="val 384832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130622" tIns="65311" rIns="130622" bIns="65311"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0323725" y="4265677"/>
            <a:ext cx="1236394" cy="485841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147</a:t>
            </a:r>
            <a:r>
              <a:rPr lang="ru-RU" sz="2300" b="1" dirty="0">
                <a:solidFill>
                  <a:srgbClr val="C00000"/>
                </a:solidFill>
                <a:latin typeface="Cambria" pitchFamily="18" charset="0"/>
              </a:rPr>
              <a:t>°</a:t>
            </a:r>
          </a:p>
        </p:txBody>
      </p:sp>
      <p:sp>
        <p:nvSpPr>
          <p:cNvPr id="44" name="Дуга 43"/>
          <p:cNvSpPr/>
          <p:nvPr/>
        </p:nvSpPr>
        <p:spPr>
          <a:xfrm rot="14057830" flipV="1">
            <a:off x="9029965" y="3757495"/>
            <a:ext cx="1178953" cy="1533365"/>
          </a:xfrm>
          <a:prstGeom prst="arc">
            <a:avLst>
              <a:gd name="adj1" fmla="val 16200678"/>
              <a:gd name="adj2" fmla="val 94131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9180318" y="3506791"/>
            <a:ext cx="1236394" cy="485841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2300" b="1" dirty="0">
                <a:solidFill>
                  <a:srgbClr val="00B050"/>
                </a:solidFill>
                <a:latin typeface="Cambria" pitchFamily="18" charset="0"/>
              </a:rPr>
              <a:t>77</a:t>
            </a:r>
            <a:r>
              <a:rPr lang="ru-RU" sz="2300" b="1" dirty="0">
                <a:solidFill>
                  <a:srgbClr val="00B050"/>
                </a:solidFill>
                <a:latin typeface="Cambria" pitchFamily="18" charset="0"/>
              </a:rPr>
              <a:t>°</a:t>
            </a:r>
          </a:p>
        </p:txBody>
      </p:sp>
      <p:sp>
        <p:nvSpPr>
          <p:cNvPr id="46" name="Овал 45"/>
          <p:cNvSpPr/>
          <p:nvPr/>
        </p:nvSpPr>
        <p:spPr>
          <a:xfrm>
            <a:off x="10638415" y="7010400"/>
            <a:ext cx="138255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3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19" grpId="0"/>
      <p:bldP spid="20" grpId="0"/>
      <p:bldP spid="21" grpId="0"/>
      <p:bldP spid="22" grpId="0"/>
      <p:bldP spid="23" grpId="0"/>
      <p:bldP spid="26" grpId="0"/>
      <p:bldP spid="27" grpId="0" animBg="1"/>
      <p:bldP spid="27" grpId="1" animBg="1"/>
      <p:bldP spid="38" grpId="0"/>
      <p:bldP spid="39" grpId="0"/>
      <p:bldP spid="40" grpId="0"/>
      <p:bldP spid="41" grpId="0"/>
      <p:bldP spid="41" grpId="1"/>
      <p:bldP spid="42" grpId="0" animBg="1"/>
      <p:bldP spid="43" grpId="0"/>
      <p:bldP spid="44" grpId="0" animBg="1"/>
      <p:bldP spid="45" grpId="0"/>
      <p:bldP spid="46" grpId="0" animBg="1"/>
      <p:bldP spid="4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661720"/>
          </a:xfrm>
        </p:spPr>
        <p:txBody>
          <a:bodyPr/>
          <a:lstStyle/>
          <a:p>
            <a:r>
              <a:rPr lang="ru-RU" sz="43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Решение задач по готовым чертежам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3283" y="1980605"/>
            <a:ext cx="6461760" cy="5650943"/>
          </a:xfr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Задача 3</a:t>
            </a: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dirty="0">
              <a:latin typeface="Cambria" pitchFamily="18" charset="0"/>
            </a:endParaRPr>
          </a:p>
          <a:p>
            <a:pPr algn="ctr"/>
            <a:endParaRPr lang="ru-RU" sz="1700" b="1" dirty="0">
              <a:latin typeface="Cambria" pitchFamily="18" charset="0"/>
            </a:endParaRPr>
          </a:p>
          <a:p>
            <a:pPr algn="ctr"/>
            <a:r>
              <a:rPr lang="ru-RU" sz="2600" b="1" dirty="0">
                <a:latin typeface="Arial" pitchFamily="34" charset="0"/>
                <a:cs typeface="Arial" pitchFamily="34" charset="0"/>
              </a:rPr>
              <a:t>Найти: ∠АОС и ∠СОВ,                         если ∠АОВ = 80°</a:t>
            </a:r>
          </a:p>
          <a:p>
            <a:pPr algn="ctr"/>
            <a:endParaRPr lang="ru-RU" sz="2600" dirty="0">
              <a:latin typeface="Cambria" pitchFamily="18" charset="0"/>
            </a:endParaRPr>
          </a:p>
          <a:p>
            <a:pPr algn="ctr"/>
            <a:endParaRPr lang="ru-RU" sz="2600" dirty="0">
              <a:latin typeface="Cambria" pitchFamily="18" charset="0"/>
            </a:endParaRPr>
          </a:p>
          <a:p>
            <a:pPr algn="ctr"/>
            <a:r>
              <a:rPr lang="ru-RU" sz="2600" b="1" dirty="0">
                <a:latin typeface="Arial" pitchFamily="34" charset="0"/>
                <a:cs typeface="Arial" pitchFamily="34" charset="0"/>
              </a:rPr>
              <a:t>Ответ:   35° и 45°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27211" y="1981201"/>
            <a:ext cx="6461760" cy="5638799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n w="3175">
                  <a:noFill/>
                </a:ln>
                <a:latin typeface="Arial" pitchFamily="34" charset="0"/>
                <a:cs typeface="Arial" pitchFamily="34" charset="0"/>
              </a:rPr>
              <a:t>­</a:t>
            </a:r>
            <a:r>
              <a:rPr lang="ru-RU" b="1" dirty="0" smtClean="0">
                <a:ln w="3175">
                  <a:noFill/>
                </a:ln>
                <a:latin typeface="Arial" pitchFamily="34" charset="0"/>
                <a:cs typeface="Arial" pitchFamily="34" charset="0"/>
              </a:rPr>
              <a:t>Задача 4</a:t>
            </a: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17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ru-RU" sz="2600" b="1" dirty="0" smtClean="0">
              <a:ln w="3175">
                <a:noFill/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b="1" dirty="0" smtClean="0">
                <a:ln w="3175">
                  <a:noFill/>
                </a:ln>
                <a:latin typeface="Arial" pitchFamily="34" charset="0"/>
                <a:cs typeface="Arial" pitchFamily="34" charset="0"/>
              </a:rPr>
              <a:t>Найти</a:t>
            </a:r>
            <a:r>
              <a:rPr lang="ru-RU" sz="2600" b="1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: ∠Р</a:t>
            </a:r>
            <a:r>
              <a:rPr lang="en-US" sz="2600" b="1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QN</a:t>
            </a:r>
            <a:r>
              <a:rPr lang="ru-RU" sz="2600" b="1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 и ∠</a:t>
            </a:r>
            <a:r>
              <a:rPr lang="en-US" sz="2600" b="1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NQR</a:t>
            </a:r>
            <a:r>
              <a:rPr lang="ru-RU" sz="2600" b="1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                      </a:t>
            </a:r>
            <a:endParaRPr lang="ru-RU" sz="2600" dirty="0">
              <a:ln w="3175">
                <a:noFill/>
              </a:ln>
              <a:latin typeface="Arial" pitchFamily="34" charset="0"/>
              <a:cs typeface="Arial" pitchFamily="34" charset="0"/>
            </a:endParaRPr>
          </a:p>
          <a:p>
            <a:pPr algn="ctr"/>
            <a:endParaRPr lang="ru-RU" sz="2600" dirty="0">
              <a:ln w="3175">
                <a:noFill/>
              </a:ln>
              <a:latin typeface="Cambria" pitchFamily="18" charset="0"/>
            </a:endParaRPr>
          </a:p>
          <a:p>
            <a:pPr algn="ctr"/>
            <a:endParaRPr lang="en-US" sz="2600" dirty="0">
              <a:ln w="3175">
                <a:noFill/>
              </a:ln>
              <a:latin typeface="Cambria" pitchFamily="18" charset="0"/>
            </a:endParaRPr>
          </a:p>
          <a:p>
            <a:pPr algn="ctr"/>
            <a:r>
              <a:rPr lang="ru-RU" sz="2600" b="1" dirty="0">
                <a:latin typeface="Arial" pitchFamily="34" charset="0"/>
                <a:cs typeface="Arial" pitchFamily="34" charset="0"/>
              </a:rPr>
              <a:t>Ответ:   18°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и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72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°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600" dirty="0">
              <a:ln w="3175">
                <a:noFill/>
              </a:ln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0157" y="2701933"/>
            <a:ext cx="460851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2400" b="1" dirty="0">
                <a:latin typeface="Cambria" pitchFamily="18" charset="0"/>
              </a:rPr>
              <a:t>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2880" y="4193416"/>
            <a:ext cx="460851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2400" b="1" dirty="0">
                <a:latin typeface="Cambria" pitchFamily="18" charset="0"/>
              </a:rPr>
              <a:t>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65306" y="4806077"/>
            <a:ext cx="460851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16461" y="2648912"/>
            <a:ext cx="460851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2400" b="1" dirty="0">
                <a:latin typeface="Cambria" pitchFamily="18" charset="0"/>
              </a:rPr>
              <a:t>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49542" y="3451805"/>
            <a:ext cx="798357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?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784985" y="2701933"/>
            <a:ext cx="3686810" cy="2104145"/>
            <a:chOff x="1115616" y="2251610"/>
            <a:chExt cx="2304256" cy="175345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115616" y="2251610"/>
              <a:ext cx="2304256" cy="1753454"/>
              <a:chOff x="1115616" y="2251610"/>
              <a:chExt cx="2304256" cy="1753454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115616" y="2251610"/>
                <a:ext cx="2304256" cy="1753454"/>
                <a:chOff x="1115616" y="2251610"/>
                <a:chExt cx="2304256" cy="1753454"/>
              </a:xfrm>
            </p:grpSpPr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H="1">
                  <a:off x="1115616" y="2251610"/>
                  <a:ext cx="1044116" cy="1321405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V="1">
                  <a:off x="1115616" y="2636912"/>
                  <a:ext cx="2304256" cy="936104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1115616" y="3573016"/>
                  <a:ext cx="2088232" cy="43204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Овал 16"/>
              <p:cNvSpPr/>
              <p:nvPr/>
            </p:nvSpPr>
            <p:spPr>
              <a:xfrm>
                <a:off x="1117832" y="3537016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Дуга 23"/>
            <p:cNvSpPr/>
            <p:nvPr/>
          </p:nvSpPr>
          <p:spPr>
            <a:xfrm>
              <a:off x="1153832" y="3315159"/>
              <a:ext cx="254899" cy="257857"/>
            </a:xfrm>
            <a:prstGeom prst="arc">
              <a:avLst>
                <a:gd name="adj1" fmla="val 17458164"/>
                <a:gd name="adj2" fmla="val 21428258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Дуга 24"/>
            <p:cNvSpPr/>
            <p:nvPr/>
          </p:nvSpPr>
          <p:spPr>
            <a:xfrm rot="2224511">
              <a:off x="1338330" y="3410762"/>
              <a:ext cx="294281" cy="287939"/>
            </a:xfrm>
            <a:prstGeom prst="arc">
              <a:avLst>
                <a:gd name="adj1" fmla="val 15392543"/>
                <a:gd name="adj2" fmla="val 472839"/>
              </a:avLst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711829" y="4021390"/>
            <a:ext cx="2529541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 10° больше</a:t>
            </a:r>
          </a:p>
        </p:txBody>
      </p:sp>
      <p:sp>
        <p:nvSpPr>
          <p:cNvPr id="27" name="Овал 26"/>
          <p:cNvSpPr/>
          <p:nvPr/>
        </p:nvSpPr>
        <p:spPr>
          <a:xfrm>
            <a:off x="3976599" y="6850522"/>
            <a:ext cx="1843405" cy="6446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8603003" y="4875074"/>
            <a:ext cx="460851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Q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770784" y="5015958"/>
            <a:ext cx="460851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R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97240" y="3139351"/>
            <a:ext cx="460851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N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33915" y="3047441"/>
            <a:ext cx="460851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323725" y="4265677"/>
            <a:ext cx="2636902" cy="485841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4 раза больше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11791" y="3368816"/>
            <a:ext cx="624949" cy="62434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46" name="Овал 45"/>
          <p:cNvSpPr/>
          <p:nvPr/>
        </p:nvSpPr>
        <p:spPr>
          <a:xfrm>
            <a:off x="10501715" y="6860590"/>
            <a:ext cx="1908971" cy="6446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8749039" y="3083387"/>
            <a:ext cx="3482597" cy="2154978"/>
            <a:chOff x="5468149" y="2569489"/>
            <a:chExt cx="2176623" cy="179581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468149" y="2569489"/>
              <a:ext cx="2176623" cy="1795815"/>
              <a:chOff x="5474560" y="2539534"/>
              <a:chExt cx="2176623" cy="1795815"/>
            </a:xfrm>
          </p:grpSpPr>
          <p:sp>
            <p:nvSpPr>
              <p:cNvPr id="42" name="Дуга 41"/>
              <p:cNvSpPr/>
              <p:nvPr/>
            </p:nvSpPr>
            <p:spPr>
              <a:xfrm rot="2124435">
                <a:off x="5676381" y="3598204"/>
                <a:ext cx="808176" cy="737145"/>
              </a:xfrm>
              <a:prstGeom prst="arc">
                <a:avLst>
                  <a:gd name="adj1" fmla="val 12610142"/>
                  <a:gd name="adj2" fmla="val 21127685"/>
                </a:avLst>
              </a:prstGeom>
              <a:ln w="762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Дуга 43"/>
              <p:cNvSpPr/>
              <p:nvPr/>
            </p:nvSpPr>
            <p:spPr>
              <a:xfrm rot="15046032" flipV="1">
                <a:off x="5521742" y="3178225"/>
                <a:ext cx="494372" cy="588735"/>
              </a:xfrm>
              <a:prstGeom prst="arc">
                <a:avLst>
                  <a:gd name="adj1" fmla="val 17091720"/>
                  <a:gd name="adj2" fmla="val 94131"/>
                </a:avLst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5684229" y="2539534"/>
                <a:ext cx="1966954" cy="1634807"/>
                <a:chOff x="5684229" y="2539534"/>
                <a:chExt cx="1966954" cy="1634807"/>
              </a:xfrm>
            </p:grpSpPr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>
                  <a:off x="5684229" y="2539534"/>
                  <a:ext cx="0" cy="1634807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5684229" y="4174341"/>
                  <a:ext cx="1966954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V="1">
                  <a:off x="5684229" y="2616126"/>
                  <a:ext cx="615963" cy="1558215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Прямоугольник 28"/>
            <p:cNvSpPr/>
            <p:nvPr/>
          </p:nvSpPr>
          <p:spPr>
            <a:xfrm>
              <a:off x="5694869" y="4058433"/>
              <a:ext cx="14400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420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19" grpId="0"/>
      <p:bldP spid="20" grpId="0"/>
      <p:bldP spid="21" grpId="0"/>
      <p:bldP spid="22" grpId="0"/>
      <p:bldP spid="23" grpId="0"/>
      <p:bldP spid="26" grpId="0"/>
      <p:bldP spid="27" grpId="0" animBg="1"/>
      <p:bldP spid="27" grpId="1" animBg="1"/>
      <p:bldP spid="38" grpId="0"/>
      <p:bldP spid="39" grpId="0"/>
      <p:bldP spid="40" grpId="0"/>
      <p:bldP spid="41" grpId="0"/>
      <p:bldP spid="41" grpId="1"/>
      <p:bldP spid="43" grpId="0"/>
      <p:bldP spid="45" grpId="0"/>
      <p:bldP spid="46" grpId="0" animBg="1"/>
      <p:bldP spid="4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reeform 2"/>
          <p:cNvSpPr>
            <a:spLocks/>
          </p:cNvSpPr>
          <p:nvPr/>
        </p:nvSpPr>
        <p:spPr bwMode="auto">
          <a:xfrm rot="18752663" flipH="1">
            <a:off x="4608832" y="3222626"/>
            <a:ext cx="1988820" cy="1498600"/>
          </a:xfrm>
          <a:custGeom>
            <a:avLst/>
            <a:gdLst>
              <a:gd name="T0" fmla="*/ 1036414 w 1089"/>
              <a:gd name="T1" fmla="*/ 0 h 590"/>
              <a:gd name="T2" fmla="*/ 0 w 1089"/>
              <a:gd name="T3" fmla="*/ 936625 h 590"/>
              <a:gd name="T4" fmla="*/ 1450371 w 1089"/>
              <a:gd name="T5" fmla="*/ 792163 h 590"/>
              <a:gd name="T6" fmla="*/ 1657350 w 1089"/>
              <a:gd name="T7" fmla="*/ 431800 h 590"/>
              <a:gd name="T8" fmla="*/ 1518857 w 1089"/>
              <a:gd name="T9" fmla="*/ 144463 h 590"/>
              <a:gd name="T10" fmla="*/ 1380364 w 1089"/>
              <a:gd name="T11" fmla="*/ 0 h 590"/>
              <a:gd name="T12" fmla="*/ 1036414 w 1089"/>
              <a:gd name="T13" fmla="*/ 0 h 5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9" h="590">
                <a:moveTo>
                  <a:pt x="681" y="0"/>
                </a:moveTo>
                <a:lnTo>
                  <a:pt x="0" y="590"/>
                </a:lnTo>
                <a:lnTo>
                  <a:pt x="953" y="499"/>
                </a:lnTo>
                <a:lnTo>
                  <a:pt x="1089" y="272"/>
                </a:lnTo>
                <a:lnTo>
                  <a:pt x="998" y="91"/>
                </a:lnTo>
                <a:lnTo>
                  <a:pt x="907" y="0"/>
                </a:lnTo>
                <a:lnTo>
                  <a:pt x="681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9219" name="Freeform 5"/>
          <p:cNvSpPr>
            <a:spLocks/>
          </p:cNvSpPr>
          <p:nvPr/>
        </p:nvSpPr>
        <p:spPr bwMode="auto">
          <a:xfrm>
            <a:off x="6914898" y="2189830"/>
            <a:ext cx="2732024" cy="1502061"/>
          </a:xfrm>
          <a:custGeom>
            <a:avLst/>
            <a:gdLst>
              <a:gd name="T0" fmla="*/ 1081088 w 1089"/>
              <a:gd name="T1" fmla="*/ 0 h 590"/>
              <a:gd name="T2" fmla="*/ 0 w 1089"/>
              <a:gd name="T3" fmla="*/ 936625 h 590"/>
              <a:gd name="T4" fmla="*/ 1512888 w 1089"/>
              <a:gd name="T5" fmla="*/ 792163 h 590"/>
              <a:gd name="T6" fmla="*/ 1728788 w 1089"/>
              <a:gd name="T7" fmla="*/ 431800 h 590"/>
              <a:gd name="T8" fmla="*/ 1584325 w 1089"/>
              <a:gd name="T9" fmla="*/ 144463 h 590"/>
              <a:gd name="T10" fmla="*/ 1439863 w 1089"/>
              <a:gd name="T11" fmla="*/ 0 h 590"/>
              <a:gd name="T12" fmla="*/ 1081088 w 1089"/>
              <a:gd name="T13" fmla="*/ 0 h 5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9" h="590">
                <a:moveTo>
                  <a:pt x="681" y="0"/>
                </a:moveTo>
                <a:lnTo>
                  <a:pt x="0" y="590"/>
                </a:lnTo>
                <a:lnTo>
                  <a:pt x="953" y="499"/>
                </a:lnTo>
                <a:lnTo>
                  <a:pt x="1089" y="272"/>
                </a:lnTo>
                <a:lnTo>
                  <a:pt x="998" y="91"/>
                </a:lnTo>
                <a:lnTo>
                  <a:pt x="907" y="0"/>
                </a:lnTo>
                <a:lnTo>
                  <a:pt x="681" y="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68967" name="Freeform 7"/>
          <p:cNvSpPr>
            <a:spLocks/>
          </p:cNvSpPr>
          <p:nvPr/>
        </p:nvSpPr>
        <p:spPr bwMode="auto">
          <a:xfrm>
            <a:off x="6901181" y="486730"/>
            <a:ext cx="3667029" cy="3170871"/>
          </a:xfrm>
          <a:custGeom>
            <a:avLst/>
            <a:gdLst>
              <a:gd name="T0" fmla="*/ 2782888 w 1753"/>
              <a:gd name="T1" fmla="*/ 0 h 1574"/>
              <a:gd name="T2" fmla="*/ 0 w 1753"/>
              <a:gd name="T3" fmla="*/ 2498725 h 15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53" h="1574">
                <a:moveTo>
                  <a:pt x="1753" y="0"/>
                </a:moveTo>
                <a:lnTo>
                  <a:pt x="0" y="1574"/>
                </a:lnTo>
              </a:path>
            </a:pathLst>
          </a:custGeom>
          <a:noFill/>
          <a:ln w="762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68968" name="Freeform 8"/>
          <p:cNvSpPr>
            <a:spLocks/>
          </p:cNvSpPr>
          <p:nvPr/>
        </p:nvSpPr>
        <p:spPr bwMode="auto">
          <a:xfrm>
            <a:off x="6920232" y="3304928"/>
            <a:ext cx="6197600" cy="350520"/>
          </a:xfrm>
          <a:custGeom>
            <a:avLst/>
            <a:gdLst>
              <a:gd name="T0" fmla="*/ 3873500 w 2440"/>
              <a:gd name="T1" fmla="*/ 0 h 184"/>
              <a:gd name="T2" fmla="*/ 0 w 2440"/>
              <a:gd name="T3" fmla="*/ 292100 h 1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0" h="184">
                <a:moveTo>
                  <a:pt x="2440" y="0"/>
                </a:moveTo>
                <a:lnTo>
                  <a:pt x="0" y="184"/>
                </a:ln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68969" name="Freeform 9"/>
          <p:cNvSpPr>
            <a:spLocks/>
          </p:cNvSpPr>
          <p:nvPr/>
        </p:nvSpPr>
        <p:spPr bwMode="auto">
          <a:xfrm>
            <a:off x="3040381" y="3584099"/>
            <a:ext cx="3909966" cy="3268128"/>
          </a:xfrm>
          <a:custGeom>
            <a:avLst/>
            <a:gdLst>
              <a:gd name="T0" fmla="*/ 2717800 w 1712"/>
              <a:gd name="T1" fmla="*/ 0 h 1536"/>
              <a:gd name="T2" fmla="*/ 0 w 1712"/>
              <a:gd name="T3" fmla="*/ 2438400 h 15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12" h="1536">
                <a:moveTo>
                  <a:pt x="1712" y="0"/>
                </a:moveTo>
                <a:lnTo>
                  <a:pt x="0" y="1536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68970" name="Freeform 10"/>
          <p:cNvSpPr>
            <a:spLocks/>
          </p:cNvSpPr>
          <p:nvPr/>
        </p:nvSpPr>
        <p:spPr bwMode="auto">
          <a:xfrm>
            <a:off x="1097280" y="3657600"/>
            <a:ext cx="5892800" cy="350520"/>
          </a:xfrm>
          <a:custGeom>
            <a:avLst/>
            <a:gdLst>
              <a:gd name="T0" fmla="*/ 3683000 w 2320"/>
              <a:gd name="T1" fmla="*/ 0 h 184"/>
              <a:gd name="T2" fmla="*/ 0 w 2320"/>
              <a:gd name="T3" fmla="*/ 292100 h 1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20" h="184">
                <a:moveTo>
                  <a:pt x="2320" y="0"/>
                </a:moveTo>
                <a:lnTo>
                  <a:pt x="0" y="184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632461" y="485776"/>
            <a:ext cx="9100819" cy="65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pPr eaLnBrk="1" hangingPunct="1"/>
            <a:r>
              <a:rPr lang="ru-RU" altLang="ru-RU" sz="3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Построение вертикальных углов</a:t>
            </a: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6969760" y="3509010"/>
            <a:ext cx="680576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>
                <a:solidFill>
                  <a:srgbClr val="0000CC"/>
                </a:solidFill>
                <a:latin typeface="Tahoma" pitchFamily="34" charset="0"/>
              </a:rPr>
              <a:t>О</a:t>
            </a:r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10632726" y="393443"/>
            <a:ext cx="656531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12616181" y="3164206"/>
            <a:ext cx="611647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dirty="0">
                <a:solidFill>
                  <a:srgbClr val="0000CC"/>
                </a:solidFill>
                <a:latin typeface="Tahoma" pitchFamily="34" charset="0"/>
              </a:rPr>
              <a:t>В</a:t>
            </a:r>
          </a:p>
        </p:txBody>
      </p:sp>
      <p:sp>
        <p:nvSpPr>
          <p:cNvPr id="168975" name="Text Box 15"/>
          <p:cNvSpPr txBox="1">
            <a:spLocks noChangeArrowheads="1"/>
          </p:cNvSpPr>
          <p:nvPr/>
        </p:nvSpPr>
        <p:spPr bwMode="auto">
          <a:xfrm>
            <a:off x="1037055" y="3264379"/>
            <a:ext cx="719048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dirty="0">
                <a:solidFill>
                  <a:srgbClr val="0000CC"/>
                </a:solidFill>
                <a:latin typeface="Tahoma" pitchFamily="34" charset="0"/>
              </a:rPr>
              <a:t>М</a:t>
            </a:r>
          </a:p>
        </p:txBody>
      </p:sp>
      <p:sp>
        <p:nvSpPr>
          <p:cNvPr id="168976" name="Text Box 16"/>
          <p:cNvSpPr txBox="1">
            <a:spLocks noChangeArrowheads="1"/>
          </p:cNvSpPr>
          <p:nvPr/>
        </p:nvSpPr>
        <p:spPr bwMode="auto">
          <a:xfrm>
            <a:off x="2258061" y="6418946"/>
            <a:ext cx="65813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dirty="0">
                <a:solidFill>
                  <a:srgbClr val="0000CC"/>
                </a:solidFill>
                <a:latin typeface="Tahoma" pitchFamily="34" charset="0"/>
              </a:rPr>
              <a:t>N</a:t>
            </a:r>
            <a:endParaRPr lang="ru-RU" altLang="ru-RU" sz="46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68977" name="Text Box 17"/>
          <p:cNvSpPr txBox="1">
            <a:spLocks noChangeArrowheads="1"/>
          </p:cNvSpPr>
          <p:nvPr/>
        </p:nvSpPr>
        <p:spPr bwMode="auto">
          <a:xfrm>
            <a:off x="5356862" y="5583556"/>
            <a:ext cx="8275860" cy="167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Углы АОВ и МО</a:t>
            </a:r>
            <a:r>
              <a:rPr lang="en-US" altLang="ru-RU" sz="4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ru-RU" altLang="ru-RU" sz="4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являются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вертикальными</a:t>
            </a:r>
            <a:r>
              <a:rPr lang="ru-RU" altLang="ru-RU" b="1" dirty="0">
                <a:solidFill>
                  <a:srgbClr val="FF0000"/>
                </a:solidFill>
                <a:latin typeface="Monotype Corsiva" pitchFamily="66" charset="0"/>
              </a:rPr>
              <a:t>.</a:t>
            </a:r>
            <a:r>
              <a:rPr lang="ru-RU" altLang="ru-RU" b="1" dirty="0">
                <a:solidFill>
                  <a:srgbClr val="0000CC"/>
                </a:solidFill>
                <a:latin typeface="Tahoma" pitchFamily="34" charset="0"/>
              </a:rPr>
              <a:t> </a:t>
            </a:r>
          </a:p>
        </p:txBody>
      </p:sp>
      <p:grpSp>
        <p:nvGrpSpPr>
          <p:cNvPr id="169050" name="Group 90"/>
          <p:cNvGrpSpPr>
            <a:grpSpLocks/>
          </p:cNvGrpSpPr>
          <p:nvPr/>
        </p:nvGrpSpPr>
        <p:grpSpPr bwMode="auto">
          <a:xfrm rot="10800000">
            <a:off x="1285242" y="2386966"/>
            <a:ext cx="9128760" cy="3368040"/>
            <a:chOff x="1122" y="1592"/>
            <a:chExt cx="3594" cy="1768"/>
          </a:xfrm>
        </p:grpSpPr>
        <p:grpSp>
          <p:nvGrpSpPr>
            <p:cNvPr id="9246" name="Group 18"/>
            <p:cNvGrpSpPr>
              <a:grpSpLocks/>
            </p:cNvGrpSpPr>
            <p:nvPr/>
          </p:nvGrpSpPr>
          <p:grpSpPr bwMode="auto">
            <a:xfrm rot="-4270807">
              <a:off x="2032" y="688"/>
              <a:ext cx="1768" cy="3576"/>
              <a:chOff x="2032" y="688"/>
              <a:chExt cx="1768" cy="3576"/>
            </a:xfrm>
          </p:grpSpPr>
          <p:sp>
            <p:nvSpPr>
              <p:cNvPr id="9303" name="Freeform 19" descr="Папирус"/>
              <p:cNvSpPr>
                <a:spLocks/>
              </p:cNvSpPr>
              <p:nvPr/>
            </p:nvSpPr>
            <p:spPr bwMode="auto">
              <a:xfrm rot="21352716">
                <a:off x="2032" y="688"/>
                <a:ext cx="1768" cy="3576"/>
              </a:xfrm>
              <a:custGeom>
                <a:avLst/>
                <a:gdLst>
                  <a:gd name="T0" fmla="*/ 312 w 1768"/>
                  <a:gd name="T1" fmla="*/ 0 h 3576"/>
                  <a:gd name="T2" fmla="*/ 0 w 1768"/>
                  <a:gd name="T3" fmla="*/ 128 h 3576"/>
                  <a:gd name="T4" fmla="*/ 1480 w 1768"/>
                  <a:gd name="T5" fmla="*/ 3576 h 3576"/>
                  <a:gd name="T6" fmla="*/ 1768 w 1768"/>
                  <a:gd name="T7" fmla="*/ 3432 h 3576"/>
                  <a:gd name="T8" fmla="*/ 312 w 1768"/>
                  <a:gd name="T9" fmla="*/ 0 h 3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8" h="3576">
                    <a:moveTo>
                      <a:pt x="312" y="0"/>
                    </a:moveTo>
                    <a:lnTo>
                      <a:pt x="0" y="128"/>
                    </a:lnTo>
                    <a:lnTo>
                      <a:pt x="1480" y="3576"/>
                    </a:lnTo>
                    <a:lnTo>
                      <a:pt x="1768" y="3432"/>
                    </a:lnTo>
                    <a:lnTo>
                      <a:pt x="312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304" name="Oval 20"/>
              <p:cNvSpPr>
                <a:spLocks noChangeArrowheads="1"/>
              </p:cNvSpPr>
              <p:nvPr/>
            </p:nvSpPr>
            <p:spPr bwMode="auto">
              <a:xfrm>
                <a:off x="2245" y="890"/>
                <a:ext cx="91" cy="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</p:grpSp>
        <p:grpSp>
          <p:nvGrpSpPr>
            <p:cNvPr id="9247" name="Group 89"/>
            <p:cNvGrpSpPr>
              <a:grpSpLocks/>
            </p:cNvGrpSpPr>
            <p:nvPr/>
          </p:nvGrpSpPr>
          <p:grpSpPr bwMode="auto">
            <a:xfrm>
              <a:off x="1122" y="2400"/>
              <a:ext cx="3594" cy="376"/>
              <a:chOff x="1122" y="2400"/>
              <a:chExt cx="3594" cy="376"/>
            </a:xfrm>
          </p:grpSpPr>
          <p:grpSp>
            <p:nvGrpSpPr>
              <p:cNvPr id="9248" name="Group 29"/>
              <p:cNvGrpSpPr>
                <a:grpSpLocks/>
              </p:cNvGrpSpPr>
              <p:nvPr/>
            </p:nvGrpSpPr>
            <p:grpSpPr bwMode="auto">
              <a:xfrm>
                <a:off x="1122" y="2669"/>
                <a:ext cx="374" cy="107"/>
                <a:chOff x="1122" y="2669"/>
                <a:chExt cx="374" cy="107"/>
              </a:xfrm>
            </p:grpSpPr>
            <p:sp>
              <p:nvSpPr>
                <p:cNvPr id="9297" name="Freeform 21"/>
                <p:cNvSpPr>
                  <a:spLocks/>
                </p:cNvSpPr>
                <p:nvPr/>
              </p:nvSpPr>
              <p:spPr bwMode="auto">
                <a:xfrm>
                  <a:off x="1122" y="2691"/>
                  <a:ext cx="6" cy="85"/>
                </a:xfrm>
                <a:custGeom>
                  <a:avLst/>
                  <a:gdLst>
                    <a:gd name="T0" fmla="*/ 6 w 6"/>
                    <a:gd name="T1" fmla="*/ 85 h 85"/>
                    <a:gd name="T2" fmla="*/ 0 w 6"/>
                    <a:gd name="T3" fmla="*/ 0 h 8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85">
                      <a:moveTo>
                        <a:pt x="6" y="8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298" name="Freeform 22"/>
                <p:cNvSpPr>
                  <a:spLocks/>
                </p:cNvSpPr>
                <p:nvPr/>
              </p:nvSpPr>
              <p:spPr bwMode="auto">
                <a:xfrm>
                  <a:off x="1200" y="2685"/>
                  <a:ext cx="8" cy="83"/>
                </a:xfrm>
                <a:custGeom>
                  <a:avLst/>
                  <a:gdLst>
                    <a:gd name="T0" fmla="*/ 8 w 8"/>
                    <a:gd name="T1" fmla="*/ 83 h 83"/>
                    <a:gd name="T2" fmla="*/ 0 w 8"/>
                    <a:gd name="T3" fmla="*/ 0 h 8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" h="83">
                      <a:moveTo>
                        <a:pt x="8" y="8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299" name="Freeform 23"/>
                <p:cNvSpPr>
                  <a:spLocks/>
                </p:cNvSpPr>
                <p:nvPr/>
              </p:nvSpPr>
              <p:spPr bwMode="auto">
                <a:xfrm>
                  <a:off x="1275" y="2682"/>
                  <a:ext cx="5" cy="78"/>
                </a:xfrm>
                <a:custGeom>
                  <a:avLst/>
                  <a:gdLst>
                    <a:gd name="T0" fmla="*/ 5 w 5"/>
                    <a:gd name="T1" fmla="*/ 78 h 78"/>
                    <a:gd name="T2" fmla="*/ 0 w 5"/>
                    <a:gd name="T3" fmla="*/ 0 h 7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78">
                      <a:moveTo>
                        <a:pt x="5" y="7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300" name="Freeform 26"/>
                <p:cNvSpPr>
                  <a:spLocks/>
                </p:cNvSpPr>
                <p:nvPr/>
              </p:nvSpPr>
              <p:spPr bwMode="auto">
                <a:xfrm>
                  <a:off x="1347" y="2679"/>
                  <a:ext cx="3" cy="78"/>
                </a:xfrm>
                <a:custGeom>
                  <a:avLst/>
                  <a:gdLst>
                    <a:gd name="T0" fmla="*/ 3 w 3"/>
                    <a:gd name="T1" fmla="*/ 78 h 78"/>
                    <a:gd name="T2" fmla="*/ 0 w 3"/>
                    <a:gd name="T3" fmla="*/ 0 h 7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78">
                      <a:moveTo>
                        <a:pt x="3" y="7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301" name="Freeform 27"/>
                <p:cNvSpPr>
                  <a:spLocks/>
                </p:cNvSpPr>
                <p:nvPr/>
              </p:nvSpPr>
              <p:spPr bwMode="auto">
                <a:xfrm>
                  <a:off x="1419" y="2669"/>
                  <a:ext cx="5" cy="86"/>
                </a:xfrm>
                <a:custGeom>
                  <a:avLst/>
                  <a:gdLst>
                    <a:gd name="T0" fmla="*/ 5 w 5"/>
                    <a:gd name="T1" fmla="*/ 86 h 86"/>
                    <a:gd name="T2" fmla="*/ 0 w 5"/>
                    <a:gd name="T3" fmla="*/ 0 h 8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86">
                      <a:moveTo>
                        <a:pt x="5" y="8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302" name="Freeform 28"/>
                <p:cNvSpPr>
                  <a:spLocks/>
                </p:cNvSpPr>
                <p:nvPr/>
              </p:nvSpPr>
              <p:spPr bwMode="auto">
                <a:xfrm>
                  <a:off x="1491" y="2670"/>
                  <a:ext cx="5" cy="77"/>
                </a:xfrm>
                <a:custGeom>
                  <a:avLst/>
                  <a:gdLst>
                    <a:gd name="T0" fmla="*/ 5 w 5"/>
                    <a:gd name="T1" fmla="*/ 77 h 77"/>
                    <a:gd name="T2" fmla="*/ 0 w 5"/>
                    <a:gd name="T3" fmla="*/ 0 h 7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77">
                      <a:moveTo>
                        <a:pt x="5" y="77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</p:grpSp>
          <p:sp>
            <p:nvSpPr>
              <p:cNvPr id="9249" name="Freeform 31"/>
              <p:cNvSpPr>
                <a:spLocks/>
              </p:cNvSpPr>
              <p:nvPr/>
            </p:nvSpPr>
            <p:spPr bwMode="auto">
              <a:xfrm>
                <a:off x="1565" y="2659"/>
                <a:ext cx="4" cy="80"/>
              </a:xfrm>
              <a:custGeom>
                <a:avLst/>
                <a:gdLst>
                  <a:gd name="T0" fmla="*/ 4 w 4"/>
                  <a:gd name="T1" fmla="*/ 80 h 80"/>
                  <a:gd name="T2" fmla="*/ 0 w 4"/>
                  <a:gd name="T3" fmla="*/ 0 h 8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80">
                    <a:moveTo>
                      <a:pt x="4" y="80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50" name="Freeform 32"/>
              <p:cNvSpPr>
                <a:spLocks/>
              </p:cNvSpPr>
              <p:nvPr/>
            </p:nvSpPr>
            <p:spPr bwMode="auto">
              <a:xfrm>
                <a:off x="1643" y="2659"/>
                <a:ext cx="7" cy="74"/>
              </a:xfrm>
              <a:custGeom>
                <a:avLst/>
                <a:gdLst>
                  <a:gd name="T0" fmla="*/ 7 w 7"/>
                  <a:gd name="T1" fmla="*/ 74 h 74"/>
                  <a:gd name="T2" fmla="*/ 0 w 7"/>
                  <a:gd name="T3" fmla="*/ 0 h 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74">
                    <a:moveTo>
                      <a:pt x="7" y="74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51" name="Freeform 33"/>
              <p:cNvSpPr>
                <a:spLocks/>
              </p:cNvSpPr>
              <p:nvPr/>
            </p:nvSpPr>
            <p:spPr bwMode="auto">
              <a:xfrm>
                <a:off x="1718" y="2656"/>
                <a:ext cx="1" cy="68"/>
              </a:xfrm>
              <a:custGeom>
                <a:avLst/>
                <a:gdLst>
                  <a:gd name="T0" fmla="*/ 1 w 1"/>
                  <a:gd name="T1" fmla="*/ 68 h 68"/>
                  <a:gd name="T2" fmla="*/ 0 w 1"/>
                  <a:gd name="T3" fmla="*/ 0 h 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68">
                    <a:moveTo>
                      <a:pt x="1" y="68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52" name="Freeform 34"/>
              <p:cNvSpPr>
                <a:spLocks/>
              </p:cNvSpPr>
              <p:nvPr/>
            </p:nvSpPr>
            <p:spPr bwMode="auto">
              <a:xfrm>
                <a:off x="1790" y="2653"/>
                <a:ext cx="4" cy="71"/>
              </a:xfrm>
              <a:custGeom>
                <a:avLst/>
                <a:gdLst>
                  <a:gd name="T0" fmla="*/ 4 w 4"/>
                  <a:gd name="T1" fmla="*/ 71 h 71"/>
                  <a:gd name="T2" fmla="*/ 0 w 4"/>
                  <a:gd name="T3" fmla="*/ 0 h 7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71">
                    <a:moveTo>
                      <a:pt x="4" y="71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53" name="Freeform 35"/>
              <p:cNvSpPr>
                <a:spLocks/>
              </p:cNvSpPr>
              <p:nvPr/>
            </p:nvSpPr>
            <p:spPr bwMode="auto">
              <a:xfrm>
                <a:off x="1862" y="2643"/>
                <a:ext cx="4" cy="69"/>
              </a:xfrm>
              <a:custGeom>
                <a:avLst/>
                <a:gdLst>
                  <a:gd name="T0" fmla="*/ 4 w 4"/>
                  <a:gd name="T1" fmla="*/ 69 h 69"/>
                  <a:gd name="T2" fmla="*/ 0 w 4"/>
                  <a:gd name="T3" fmla="*/ 0 h 6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69">
                    <a:moveTo>
                      <a:pt x="4" y="69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54" name="Freeform 36"/>
              <p:cNvSpPr>
                <a:spLocks/>
              </p:cNvSpPr>
              <p:nvPr/>
            </p:nvSpPr>
            <p:spPr bwMode="auto">
              <a:xfrm>
                <a:off x="1934" y="2644"/>
                <a:ext cx="4" cy="62"/>
              </a:xfrm>
              <a:custGeom>
                <a:avLst/>
                <a:gdLst>
                  <a:gd name="T0" fmla="*/ 4 w 4"/>
                  <a:gd name="T1" fmla="*/ 62 h 62"/>
                  <a:gd name="T2" fmla="*/ 0 w 4"/>
                  <a:gd name="T3" fmla="*/ 0 h 6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62">
                    <a:moveTo>
                      <a:pt x="4" y="62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grpSp>
            <p:nvGrpSpPr>
              <p:cNvPr id="9255" name="Group 40"/>
              <p:cNvGrpSpPr>
                <a:grpSpLocks/>
              </p:cNvGrpSpPr>
              <p:nvPr/>
            </p:nvGrpSpPr>
            <p:grpSpPr bwMode="auto">
              <a:xfrm>
                <a:off x="2007" y="2614"/>
                <a:ext cx="374" cy="90"/>
                <a:chOff x="1122" y="2669"/>
                <a:chExt cx="374" cy="107"/>
              </a:xfrm>
            </p:grpSpPr>
            <p:sp>
              <p:nvSpPr>
                <p:cNvPr id="9291" name="Freeform 41"/>
                <p:cNvSpPr>
                  <a:spLocks/>
                </p:cNvSpPr>
                <p:nvPr/>
              </p:nvSpPr>
              <p:spPr bwMode="auto">
                <a:xfrm>
                  <a:off x="1122" y="2691"/>
                  <a:ext cx="6" cy="85"/>
                </a:xfrm>
                <a:custGeom>
                  <a:avLst/>
                  <a:gdLst>
                    <a:gd name="T0" fmla="*/ 6 w 6"/>
                    <a:gd name="T1" fmla="*/ 85 h 85"/>
                    <a:gd name="T2" fmla="*/ 0 w 6"/>
                    <a:gd name="T3" fmla="*/ 0 h 8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85">
                      <a:moveTo>
                        <a:pt x="6" y="8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292" name="Freeform 42"/>
                <p:cNvSpPr>
                  <a:spLocks/>
                </p:cNvSpPr>
                <p:nvPr/>
              </p:nvSpPr>
              <p:spPr bwMode="auto">
                <a:xfrm>
                  <a:off x="1200" y="2685"/>
                  <a:ext cx="8" cy="83"/>
                </a:xfrm>
                <a:custGeom>
                  <a:avLst/>
                  <a:gdLst>
                    <a:gd name="T0" fmla="*/ 8 w 8"/>
                    <a:gd name="T1" fmla="*/ 83 h 83"/>
                    <a:gd name="T2" fmla="*/ 0 w 8"/>
                    <a:gd name="T3" fmla="*/ 0 h 8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" h="83">
                      <a:moveTo>
                        <a:pt x="8" y="8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293" name="Freeform 43"/>
                <p:cNvSpPr>
                  <a:spLocks/>
                </p:cNvSpPr>
                <p:nvPr/>
              </p:nvSpPr>
              <p:spPr bwMode="auto">
                <a:xfrm>
                  <a:off x="1275" y="2682"/>
                  <a:ext cx="5" cy="78"/>
                </a:xfrm>
                <a:custGeom>
                  <a:avLst/>
                  <a:gdLst>
                    <a:gd name="T0" fmla="*/ 5 w 5"/>
                    <a:gd name="T1" fmla="*/ 78 h 78"/>
                    <a:gd name="T2" fmla="*/ 0 w 5"/>
                    <a:gd name="T3" fmla="*/ 0 h 7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78">
                      <a:moveTo>
                        <a:pt x="5" y="7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294" name="Freeform 44"/>
                <p:cNvSpPr>
                  <a:spLocks/>
                </p:cNvSpPr>
                <p:nvPr/>
              </p:nvSpPr>
              <p:spPr bwMode="auto">
                <a:xfrm>
                  <a:off x="1347" y="2679"/>
                  <a:ext cx="3" cy="78"/>
                </a:xfrm>
                <a:custGeom>
                  <a:avLst/>
                  <a:gdLst>
                    <a:gd name="T0" fmla="*/ 3 w 3"/>
                    <a:gd name="T1" fmla="*/ 78 h 78"/>
                    <a:gd name="T2" fmla="*/ 0 w 3"/>
                    <a:gd name="T3" fmla="*/ 0 h 7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78">
                      <a:moveTo>
                        <a:pt x="3" y="7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295" name="Freeform 45"/>
                <p:cNvSpPr>
                  <a:spLocks/>
                </p:cNvSpPr>
                <p:nvPr/>
              </p:nvSpPr>
              <p:spPr bwMode="auto">
                <a:xfrm>
                  <a:off x="1419" y="2669"/>
                  <a:ext cx="5" cy="86"/>
                </a:xfrm>
                <a:custGeom>
                  <a:avLst/>
                  <a:gdLst>
                    <a:gd name="T0" fmla="*/ 5 w 5"/>
                    <a:gd name="T1" fmla="*/ 86 h 86"/>
                    <a:gd name="T2" fmla="*/ 0 w 5"/>
                    <a:gd name="T3" fmla="*/ 0 h 8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86">
                      <a:moveTo>
                        <a:pt x="5" y="8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296" name="Freeform 46"/>
                <p:cNvSpPr>
                  <a:spLocks/>
                </p:cNvSpPr>
                <p:nvPr/>
              </p:nvSpPr>
              <p:spPr bwMode="auto">
                <a:xfrm>
                  <a:off x="1491" y="2670"/>
                  <a:ext cx="5" cy="77"/>
                </a:xfrm>
                <a:custGeom>
                  <a:avLst/>
                  <a:gdLst>
                    <a:gd name="T0" fmla="*/ 5 w 5"/>
                    <a:gd name="T1" fmla="*/ 77 h 77"/>
                    <a:gd name="T2" fmla="*/ 0 w 5"/>
                    <a:gd name="T3" fmla="*/ 0 h 7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77">
                      <a:moveTo>
                        <a:pt x="5" y="77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</p:grpSp>
          <p:sp>
            <p:nvSpPr>
              <p:cNvPr id="9256" name="Freeform 48"/>
              <p:cNvSpPr>
                <a:spLocks/>
              </p:cNvSpPr>
              <p:nvPr/>
            </p:nvSpPr>
            <p:spPr bwMode="auto">
              <a:xfrm>
                <a:off x="2433" y="2604"/>
                <a:ext cx="6" cy="66"/>
              </a:xfrm>
              <a:custGeom>
                <a:avLst/>
                <a:gdLst>
                  <a:gd name="T0" fmla="*/ 6 w 6"/>
                  <a:gd name="T1" fmla="*/ 66 h 66"/>
                  <a:gd name="T2" fmla="*/ 0 w 6"/>
                  <a:gd name="T3" fmla="*/ 0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66">
                    <a:moveTo>
                      <a:pt x="6" y="66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57" name="Freeform 49"/>
              <p:cNvSpPr>
                <a:spLocks/>
              </p:cNvSpPr>
              <p:nvPr/>
            </p:nvSpPr>
            <p:spPr bwMode="auto">
              <a:xfrm>
                <a:off x="2499" y="2595"/>
                <a:ext cx="6" cy="69"/>
              </a:xfrm>
              <a:custGeom>
                <a:avLst/>
                <a:gdLst>
                  <a:gd name="T0" fmla="*/ 6 w 6"/>
                  <a:gd name="T1" fmla="*/ 69 h 69"/>
                  <a:gd name="T2" fmla="*/ 0 w 6"/>
                  <a:gd name="T3" fmla="*/ 0 h 6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69">
                    <a:moveTo>
                      <a:pt x="6" y="69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58" name="Freeform 50"/>
              <p:cNvSpPr>
                <a:spLocks/>
              </p:cNvSpPr>
              <p:nvPr/>
            </p:nvSpPr>
            <p:spPr bwMode="auto">
              <a:xfrm>
                <a:off x="2562" y="2580"/>
                <a:ext cx="9" cy="72"/>
              </a:xfrm>
              <a:custGeom>
                <a:avLst/>
                <a:gdLst>
                  <a:gd name="T0" fmla="*/ 9 w 9"/>
                  <a:gd name="T1" fmla="*/ 72 h 72"/>
                  <a:gd name="T2" fmla="*/ 0 w 9"/>
                  <a:gd name="T3" fmla="*/ 0 h 7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72">
                    <a:moveTo>
                      <a:pt x="9" y="72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59" name="Freeform 51"/>
              <p:cNvSpPr>
                <a:spLocks/>
              </p:cNvSpPr>
              <p:nvPr/>
            </p:nvSpPr>
            <p:spPr bwMode="auto">
              <a:xfrm>
                <a:off x="2619" y="2577"/>
                <a:ext cx="9" cy="78"/>
              </a:xfrm>
              <a:custGeom>
                <a:avLst/>
                <a:gdLst>
                  <a:gd name="T0" fmla="*/ 9 w 9"/>
                  <a:gd name="T1" fmla="*/ 78 h 78"/>
                  <a:gd name="T2" fmla="*/ 0 w 9"/>
                  <a:gd name="T3" fmla="*/ 0 h 7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78">
                    <a:moveTo>
                      <a:pt x="9" y="78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60" name="Freeform 52"/>
              <p:cNvSpPr>
                <a:spLocks/>
              </p:cNvSpPr>
              <p:nvPr/>
            </p:nvSpPr>
            <p:spPr bwMode="auto">
              <a:xfrm>
                <a:off x="2723" y="2568"/>
                <a:ext cx="5" cy="72"/>
              </a:xfrm>
              <a:custGeom>
                <a:avLst/>
                <a:gdLst>
                  <a:gd name="T0" fmla="*/ 5 w 5"/>
                  <a:gd name="T1" fmla="*/ 72 h 86"/>
                  <a:gd name="T2" fmla="*/ 0 w 5"/>
                  <a:gd name="T3" fmla="*/ 0 h 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86">
                    <a:moveTo>
                      <a:pt x="5" y="86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61" name="Freeform 53"/>
              <p:cNvSpPr>
                <a:spLocks/>
              </p:cNvSpPr>
              <p:nvPr/>
            </p:nvSpPr>
            <p:spPr bwMode="auto">
              <a:xfrm>
                <a:off x="2676" y="2580"/>
                <a:ext cx="6" cy="69"/>
              </a:xfrm>
              <a:custGeom>
                <a:avLst/>
                <a:gdLst>
                  <a:gd name="T0" fmla="*/ 6 w 6"/>
                  <a:gd name="T1" fmla="*/ 69 h 69"/>
                  <a:gd name="T2" fmla="*/ 0 w 6"/>
                  <a:gd name="T3" fmla="*/ 0 h 6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69">
                    <a:moveTo>
                      <a:pt x="6" y="69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62" name="Freeform 55"/>
              <p:cNvSpPr>
                <a:spLocks/>
              </p:cNvSpPr>
              <p:nvPr/>
            </p:nvSpPr>
            <p:spPr bwMode="auto">
              <a:xfrm>
                <a:off x="2787" y="2565"/>
                <a:ext cx="6" cy="72"/>
              </a:xfrm>
              <a:custGeom>
                <a:avLst/>
                <a:gdLst>
                  <a:gd name="T0" fmla="*/ 6 w 6"/>
                  <a:gd name="T1" fmla="*/ 72 h 72"/>
                  <a:gd name="T2" fmla="*/ 0 w 6"/>
                  <a:gd name="T3" fmla="*/ 0 h 7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63" name="Freeform 56"/>
              <p:cNvSpPr>
                <a:spLocks/>
              </p:cNvSpPr>
              <p:nvPr/>
            </p:nvSpPr>
            <p:spPr bwMode="auto">
              <a:xfrm>
                <a:off x="2865" y="2562"/>
                <a:ext cx="3" cy="75"/>
              </a:xfrm>
              <a:custGeom>
                <a:avLst/>
                <a:gdLst>
                  <a:gd name="T0" fmla="*/ 3 w 3"/>
                  <a:gd name="T1" fmla="*/ 75 h 75"/>
                  <a:gd name="T2" fmla="*/ 0 w 3"/>
                  <a:gd name="T3" fmla="*/ 0 h 7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75">
                    <a:moveTo>
                      <a:pt x="3" y="75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64" name="Freeform 57"/>
              <p:cNvSpPr>
                <a:spLocks/>
              </p:cNvSpPr>
              <p:nvPr/>
            </p:nvSpPr>
            <p:spPr bwMode="auto">
              <a:xfrm>
                <a:off x="2934" y="2550"/>
                <a:ext cx="3" cy="84"/>
              </a:xfrm>
              <a:custGeom>
                <a:avLst/>
                <a:gdLst>
                  <a:gd name="T0" fmla="*/ 3 w 3"/>
                  <a:gd name="T1" fmla="*/ 84 h 84"/>
                  <a:gd name="T2" fmla="*/ 0 w 3"/>
                  <a:gd name="T3" fmla="*/ 0 h 8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84">
                    <a:moveTo>
                      <a:pt x="3" y="84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65" name="Freeform 58"/>
              <p:cNvSpPr>
                <a:spLocks/>
              </p:cNvSpPr>
              <p:nvPr/>
            </p:nvSpPr>
            <p:spPr bwMode="auto">
              <a:xfrm>
                <a:off x="3000" y="2556"/>
                <a:ext cx="3" cy="72"/>
              </a:xfrm>
              <a:custGeom>
                <a:avLst/>
                <a:gdLst>
                  <a:gd name="T0" fmla="*/ 3 w 3"/>
                  <a:gd name="T1" fmla="*/ 72 h 72"/>
                  <a:gd name="T2" fmla="*/ 0 w 3"/>
                  <a:gd name="T3" fmla="*/ 0 h 7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72">
                    <a:moveTo>
                      <a:pt x="3" y="72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66" name="Freeform 59"/>
              <p:cNvSpPr>
                <a:spLocks/>
              </p:cNvSpPr>
              <p:nvPr/>
            </p:nvSpPr>
            <p:spPr bwMode="auto">
              <a:xfrm>
                <a:off x="3072" y="2547"/>
                <a:ext cx="6" cy="72"/>
              </a:xfrm>
              <a:custGeom>
                <a:avLst/>
                <a:gdLst>
                  <a:gd name="T0" fmla="*/ 6 w 6"/>
                  <a:gd name="T1" fmla="*/ 72 h 72"/>
                  <a:gd name="T2" fmla="*/ 0 w 6"/>
                  <a:gd name="T3" fmla="*/ 0 h 7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67" name="Freeform 60"/>
              <p:cNvSpPr>
                <a:spLocks/>
              </p:cNvSpPr>
              <p:nvPr/>
            </p:nvSpPr>
            <p:spPr bwMode="auto">
              <a:xfrm>
                <a:off x="3152" y="2540"/>
                <a:ext cx="8" cy="72"/>
              </a:xfrm>
              <a:custGeom>
                <a:avLst/>
                <a:gdLst>
                  <a:gd name="T0" fmla="*/ 8 w 8"/>
                  <a:gd name="T1" fmla="*/ 72 h 72"/>
                  <a:gd name="T2" fmla="*/ 0 w 8"/>
                  <a:gd name="T3" fmla="*/ 0 h 7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72">
                    <a:moveTo>
                      <a:pt x="8" y="72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68" name="Freeform 62"/>
              <p:cNvSpPr>
                <a:spLocks/>
              </p:cNvSpPr>
              <p:nvPr/>
            </p:nvSpPr>
            <p:spPr bwMode="auto">
              <a:xfrm>
                <a:off x="3243" y="2523"/>
                <a:ext cx="6" cy="85"/>
              </a:xfrm>
              <a:custGeom>
                <a:avLst/>
                <a:gdLst>
                  <a:gd name="T0" fmla="*/ 6 w 6"/>
                  <a:gd name="T1" fmla="*/ 85 h 85"/>
                  <a:gd name="T2" fmla="*/ 0 w 6"/>
                  <a:gd name="T3" fmla="*/ 0 h 8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85">
                    <a:moveTo>
                      <a:pt x="6" y="85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69" name="Freeform 63"/>
              <p:cNvSpPr>
                <a:spLocks/>
              </p:cNvSpPr>
              <p:nvPr/>
            </p:nvSpPr>
            <p:spPr bwMode="auto">
              <a:xfrm>
                <a:off x="3321" y="2523"/>
                <a:ext cx="8" cy="83"/>
              </a:xfrm>
              <a:custGeom>
                <a:avLst/>
                <a:gdLst>
                  <a:gd name="T0" fmla="*/ 8 w 8"/>
                  <a:gd name="T1" fmla="*/ 83 h 83"/>
                  <a:gd name="T2" fmla="*/ 0 w 8"/>
                  <a:gd name="T3" fmla="*/ 0 h 8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83">
                    <a:moveTo>
                      <a:pt x="8" y="83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70" name="Freeform 64"/>
              <p:cNvSpPr>
                <a:spLocks/>
              </p:cNvSpPr>
              <p:nvPr/>
            </p:nvSpPr>
            <p:spPr bwMode="auto">
              <a:xfrm>
                <a:off x="3396" y="2523"/>
                <a:ext cx="5" cy="78"/>
              </a:xfrm>
              <a:custGeom>
                <a:avLst/>
                <a:gdLst>
                  <a:gd name="T0" fmla="*/ 5 w 5"/>
                  <a:gd name="T1" fmla="*/ 78 h 78"/>
                  <a:gd name="T2" fmla="*/ 0 w 5"/>
                  <a:gd name="T3" fmla="*/ 0 h 7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78">
                    <a:moveTo>
                      <a:pt x="5" y="78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71" name="Freeform 65"/>
              <p:cNvSpPr>
                <a:spLocks/>
              </p:cNvSpPr>
              <p:nvPr/>
            </p:nvSpPr>
            <p:spPr bwMode="auto">
              <a:xfrm>
                <a:off x="3466" y="2512"/>
                <a:ext cx="8" cy="82"/>
              </a:xfrm>
              <a:custGeom>
                <a:avLst/>
                <a:gdLst>
                  <a:gd name="T0" fmla="*/ 8 w 8"/>
                  <a:gd name="T1" fmla="*/ 82 h 82"/>
                  <a:gd name="T2" fmla="*/ 0 w 8"/>
                  <a:gd name="T3" fmla="*/ 0 h 8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82">
                    <a:moveTo>
                      <a:pt x="8" y="82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72" name="Freeform 66"/>
              <p:cNvSpPr>
                <a:spLocks/>
              </p:cNvSpPr>
              <p:nvPr/>
            </p:nvSpPr>
            <p:spPr bwMode="auto">
              <a:xfrm>
                <a:off x="3542" y="2510"/>
                <a:ext cx="6" cy="72"/>
              </a:xfrm>
              <a:custGeom>
                <a:avLst/>
                <a:gdLst>
                  <a:gd name="T0" fmla="*/ 6 w 6"/>
                  <a:gd name="T1" fmla="*/ 72 h 72"/>
                  <a:gd name="T2" fmla="*/ 0 w 6"/>
                  <a:gd name="T3" fmla="*/ 0 h 7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73" name="Freeform 67"/>
              <p:cNvSpPr>
                <a:spLocks/>
              </p:cNvSpPr>
              <p:nvPr/>
            </p:nvSpPr>
            <p:spPr bwMode="auto">
              <a:xfrm>
                <a:off x="3602" y="2510"/>
                <a:ext cx="2" cy="70"/>
              </a:xfrm>
              <a:custGeom>
                <a:avLst/>
                <a:gdLst>
                  <a:gd name="T0" fmla="*/ 2 w 2"/>
                  <a:gd name="T1" fmla="*/ 70 h 70"/>
                  <a:gd name="T2" fmla="*/ 0 w 2"/>
                  <a:gd name="T3" fmla="*/ 0 h 7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70">
                    <a:moveTo>
                      <a:pt x="2" y="70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grpSp>
            <p:nvGrpSpPr>
              <p:cNvPr id="9274" name="Group 68"/>
              <p:cNvGrpSpPr>
                <a:grpSpLocks/>
              </p:cNvGrpSpPr>
              <p:nvPr/>
            </p:nvGrpSpPr>
            <p:grpSpPr bwMode="auto">
              <a:xfrm>
                <a:off x="3651" y="2478"/>
                <a:ext cx="374" cy="107"/>
                <a:chOff x="1122" y="2669"/>
                <a:chExt cx="374" cy="107"/>
              </a:xfrm>
            </p:grpSpPr>
            <p:sp>
              <p:nvSpPr>
                <p:cNvPr id="9285" name="Freeform 69"/>
                <p:cNvSpPr>
                  <a:spLocks/>
                </p:cNvSpPr>
                <p:nvPr/>
              </p:nvSpPr>
              <p:spPr bwMode="auto">
                <a:xfrm>
                  <a:off x="1122" y="2691"/>
                  <a:ext cx="6" cy="85"/>
                </a:xfrm>
                <a:custGeom>
                  <a:avLst/>
                  <a:gdLst>
                    <a:gd name="T0" fmla="*/ 6 w 6"/>
                    <a:gd name="T1" fmla="*/ 85 h 85"/>
                    <a:gd name="T2" fmla="*/ 0 w 6"/>
                    <a:gd name="T3" fmla="*/ 0 h 8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85">
                      <a:moveTo>
                        <a:pt x="6" y="8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286" name="Freeform 70"/>
                <p:cNvSpPr>
                  <a:spLocks/>
                </p:cNvSpPr>
                <p:nvPr/>
              </p:nvSpPr>
              <p:spPr bwMode="auto">
                <a:xfrm>
                  <a:off x="1200" y="2685"/>
                  <a:ext cx="8" cy="83"/>
                </a:xfrm>
                <a:custGeom>
                  <a:avLst/>
                  <a:gdLst>
                    <a:gd name="T0" fmla="*/ 8 w 8"/>
                    <a:gd name="T1" fmla="*/ 83 h 83"/>
                    <a:gd name="T2" fmla="*/ 0 w 8"/>
                    <a:gd name="T3" fmla="*/ 0 h 8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" h="83">
                      <a:moveTo>
                        <a:pt x="8" y="8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287" name="Freeform 71"/>
                <p:cNvSpPr>
                  <a:spLocks/>
                </p:cNvSpPr>
                <p:nvPr/>
              </p:nvSpPr>
              <p:spPr bwMode="auto">
                <a:xfrm>
                  <a:off x="1275" y="2682"/>
                  <a:ext cx="5" cy="78"/>
                </a:xfrm>
                <a:custGeom>
                  <a:avLst/>
                  <a:gdLst>
                    <a:gd name="T0" fmla="*/ 5 w 5"/>
                    <a:gd name="T1" fmla="*/ 78 h 78"/>
                    <a:gd name="T2" fmla="*/ 0 w 5"/>
                    <a:gd name="T3" fmla="*/ 0 h 7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78">
                      <a:moveTo>
                        <a:pt x="5" y="7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288" name="Freeform 72"/>
                <p:cNvSpPr>
                  <a:spLocks/>
                </p:cNvSpPr>
                <p:nvPr/>
              </p:nvSpPr>
              <p:spPr bwMode="auto">
                <a:xfrm>
                  <a:off x="1347" y="2679"/>
                  <a:ext cx="3" cy="78"/>
                </a:xfrm>
                <a:custGeom>
                  <a:avLst/>
                  <a:gdLst>
                    <a:gd name="T0" fmla="*/ 3 w 3"/>
                    <a:gd name="T1" fmla="*/ 78 h 78"/>
                    <a:gd name="T2" fmla="*/ 0 w 3"/>
                    <a:gd name="T3" fmla="*/ 0 h 7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78">
                      <a:moveTo>
                        <a:pt x="3" y="7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289" name="Freeform 73"/>
                <p:cNvSpPr>
                  <a:spLocks/>
                </p:cNvSpPr>
                <p:nvPr/>
              </p:nvSpPr>
              <p:spPr bwMode="auto">
                <a:xfrm>
                  <a:off x="1419" y="2669"/>
                  <a:ext cx="5" cy="86"/>
                </a:xfrm>
                <a:custGeom>
                  <a:avLst/>
                  <a:gdLst>
                    <a:gd name="T0" fmla="*/ 5 w 5"/>
                    <a:gd name="T1" fmla="*/ 86 h 86"/>
                    <a:gd name="T2" fmla="*/ 0 w 5"/>
                    <a:gd name="T3" fmla="*/ 0 h 8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86">
                      <a:moveTo>
                        <a:pt x="5" y="8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290" name="Freeform 74"/>
                <p:cNvSpPr>
                  <a:spLocks/>
                </p:cNvSpPr>
                <p:nvPr/>
              </p:nvSpPr>
              <p:spPr bwMode="auto">
                <a:xfrm>
                  <a:off x="1491" y="2670"/>
                  <a:ext cx="5" cy="77"/>
                </a:xfrm>
                <a:custGeom>
                  <a:avLst/>
                  <a:gdLst>
                    <a:gd name="T0" fmla="*/ 5 w 5"/>
                    <a:gd name="T1" fmla="*/ 77 h 77"/>
                    <a:gd name="T2" fmla="*/ 0 w 5"/>
                    <a:gd name="T3" fmla="*/ 0 h 7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77">
                      <a:moveTo>
                        <a:pt x="5" y="77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</p:grpSp>
          <p:grpSp>
            <p:nvGrpSpPr>
              <p:cNvPr id="9275" name="Group 75"/>
              <p:cNvGrpSpPr>
                <a:grpSpLocks/>
              </p:cNvGrpSpPr>
              <p:nvPr/>
            </p:nvGrpSpPr>
            <p:grpSpPr bwMode="auto">
              <a:xfrm>
                <a:off x="4105" y="2432"/>
                <a:ext cx="374" cy="107"/>
                <a:chOff x="1122" y="2669"/>
                <a:chExt cx="374" cy="107"/>
              </a:xfrm>
            </p:grpSpPr>
            <p:sp>
              <p:nvSpPr>
                <p:cNvPr id="9279" name="Freeform 76"/>
                <p:cNvSpPr>
                  <a:spLocks/>
                </p:cNvSpPr>
                <p:nvPr/>
              </p:nvSpPr>
              <p:spPr bwMode="auto">
                <a:xfrm>
                  <a:off x="1122" y="2691"/>
                  <a:ext cx="6" cy="85"/>
                </a:xfrm>
                <a:custGeom>
                  <a:avLst/>
                  <a:gdLst>
                    <a:gd name="T0" fmla="*/ 6 w 6"/>
                    <a:gd name="T1" fmla="*/ 85 h 85"/>
                    <a:gd name="T2" fmla="*/ 0 w 6"/>
                    <a:gd name="T3" fmla="*/ 0 h 8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85">
                      <a:moveTo>
                        <a:pt x="6" y="8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280" name="Freeform 77"/>
                <p:cNvSpPr>
                  <a:spLocks/>
                </p:cNvSpPr>
                <p:nvPr/>
              </p:nvSpPr>
              <p:spPr bwMode="auto">
                <a:xfrm>
                  <a:off x="1200" y="2685"/>
                  <a:ext cx="8" cy="83"/>
                </a:xfrm>
                <a:custGeom>
                  <a:avLst/>
                  <a:gdLst>
                    <a:gd name="T0" fmla="*/ 8 w 8"/>
                    <a:gd name="T1" fmla="*/ 83 h 83"/>
                    <a:gd name="T2" fmla="*/ 0 w 8"/>
                    <a:gd name="T3" fmla="*/ 0 h 8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" h="83">
                      <a:moveTo>
                        <a:pt x="8" y="8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281" name="Freeform 78"/>
                <p:cNvSpPr>
                  <a:spLocks/>
                </p:cNvSpPr>
                <p:nvPr/>
              </p:nvSpPr>
              <p:spPr bwMode="auto">
                <a:xfrm>
                  <a:off x="1275" y="2682"/>
                  <a:ext cx="5" cy="78"/>
                </a:xfrm>
                <a:custGeom>
                  <a:avLst/>
                  <a:gdLst>
                    <a:gd name="T0" fmla="*/ 5 w 5"/>
                    <a:gd name="T1" fmla="*/ 78 h 78"/>
                    <a:gd name="T2" fmla="*/ 0 w 5"/>
                    <a:gd name="T3" fmla="*/ 0 h 7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78">
                      <a:moveTo>
                        <a:pt x="5" y="7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282" name="Freeform 79"/>
                <p:cNvSpPr>
                  <a:spLocks/>
                </p:cNvSpPr>
                <p:nvPr/>
              </p:nvSpPr>
              <p:spPr bwMode="auto">
                <a:xfrm>
                  <a:off x="1347" y="2679"/>
                  <a:ext cx="3" cy="78"/>
                </a:xfrm>
                <a:custGeom>
                  <a:avLst/>
                  <a:gdLst>
                    <a:gd name="T0" fmla="*/ 3 w 3"/>
                    <a:gd name="T1" fmla="*/ 78 h 78"/>
                    <a:gd name="T2" fmla="*/ 0 w 3"/>
                    <a:gd name="T3" fmla="*/ 0 h 7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78">
                      <a:moveTo>
                        <a:pt x="3" y="7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283" name="Freeform 80"/>
                <p:cNvSpPr>
                  <a:spLocks/>
                </p:cNvSpPr>
                <p:nvPr/>
              </p:nvSpPr>
              <p:spPr bwMode="auto">
                <a:xfrm>
                  <a:off x="1419" y="2669"/>
                  <a:ext cx="5" cy="86"/>
                </a:xfrm>
                <a:custGeom>
                  <a:avLst/>
                  <a:gdLst>
                    <a:gd name="T0" fmla="*/ 5 w 5"/>
                    <a:gd name="T1" fmla="*/ 86 h 86"/>
                    <a:gd name="T2" fmla="*/ 0 w 5"/>
                    <a:gd name="T3" fmla="*/ 0 h 8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86">
                      <a:moveTo>
                        <a:pt x="5" y="8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9284" name="Freeform 81"/>
                <p:cNvSpPr>
                  <a:spLocks/>
                </p:cNvSpPr>
                <p:nvPr/>
              </p:nvSpPr>
              <p:spPr bwMode="auto">
                <a:xfrm>
                  <a:off x="1491" y="2670"/>
                  <a:ext cx="5" cy="77"/>
                </a:xfrm>
                <a:custGeom>
                  <a:avLst/>
                  <a:gdLst>
                    <a:gd name="T0" fmla="*/ 5 w 5"/>
                    <a:gd name="T1" fmla="*/ 77 h 77"/>
                    <a:gd name="T2" fmla="*/ 0 w 5"/>
                    <a:gd name="T3" fmla="*/ 0 h 7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77">
                      <a:moveTo>
                        <a:pt x="5" y="77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</p:grpSp>
          <p:sp>
            <p:nvSpPr>
              <p:cNvPr id="9276" name="Freeform 83"/>
              <p:cNvSpPr>
                <a:spLocks/>
              </p:cNvSpPr>
              <p:nvPr/>
            </p:nvSpPr>
            <p:spPr bwMode="auto">
              <a:xfrm>
                <a:off x="4558" y="2409"/>
                <a:ext cx="6" cy="85"/>
              </a:xfrm>
              <a:custGeom>
                <a:avLst/>
                <a:gdLst>
                  <a:gd name="T0" fmla="*/ 6 w 6"/>
                  <a:gd name="T1" fmla="*/ 85 h 85"/>
                  <a:gd name="T2" fmla="*/ 0 w 6"/>
                  <a:gd name="T3" fmla="*/ 0 h 8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85">
                    <a:moveTo>
                      <a:pt x="6" y="85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77" name="Freeform 84"/>
              <p:cNvSpPr>
                <a:spLocks/>
              </p:cNvSpPr>
              <p:nvPr/>
            </p:nvSpPr>
            <p:spPr bwMode="auto">
              <a:xfrm>
                <a:off x="4636" y="2403"/>
                <a:ext cx="8" cy="83"/>
              </a:xfrm>
              <a:custGeom>
                <a:avLst/>
                <a:gdLst>
                  <a:gd name="T0" fmla="*/ 8 w 8"/>
                  <a:gd name="T1" fmla="*/ 83 h 83"/>
                  <a:gd name="T2" fmla="*/ 0 w 8"/>
                  <a:gd name="T3" fmla="*/ 0 h 8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83">
                    <a:moveTo>
                      <a:pt x="8" y="83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9278" name="Freeform 85"/>
              <p:cNvSpPr>
                <a:spLocks/>
              </p:cNvSpPr>
              <p:nvPr/>
            </p:nvSpPr>
            <p:spPr bwMode="auto">
              <a:xfrm>
                <a:off x="4711" y="2400"/>
                <a:ext cx="5" cy="78"/>
              </a:xfrm>
              <a:custGeom>
                <a:avLst/>
                <a:gdLst>
                  <a:gd name="T0" fmla="*/ 5 w 5"/>
                  <a:gd name="T1" fmla="*/ 78 h 78"/>
                  <a:gd name="T2" fmla="*/ 0 w 5"/>
                  <a:gd name="T3" fmla="*/ 0 h 7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78">
                    <a:moveTo>
                      <a:pt x="5" y="78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</p:grpSp>
      </p:grpSp>
      <p:grpSp>
        <p:nvGrpSpPr>
          <p:cNvPr id="169051" name="Group 91"/>
          <p:cNvGrpSpPr>
            <a:grpSpLocks/>
          </p:cNvGrpSpPr>
          <p:nvPr/>
        </p:nvGrpSpPr>
        <p:grpSpPr bwMode="auto">
          <a:xfrm rot="2418945">
            <a:off x="4448512" y="1665652"/>
            <a:ext cx="3160524" cy="1123950"/>
            <a:chOff x="793" y="1945"/>
            <a:chExt cx="1909" cy="886"/>
          </a:xfrm>
        </p:grpSpPr>
        <p:sp>
          <p:nvSpPr>
            <p:cNvPr id="9240" name="Freeform 92"/>
            <p:cNvSpPr>
              <a:spLocks/>
            </p:cNvSpPr>
            <p:nvPr/>
          </p:nvSpPr>
          <p:spPr bwMode="auto">
            <a:xfrm rot="-3316674">
              <a:off x="1322" y="1450"/>
              <a:ext cx="852" cy="1909"/>
            </a:xfrm>
            <a:custGeom>
              <a:avLst/>
              <a:gdLst>
                <a:gd name="T0" fmla="*/ 0 w 1252"/>
                <a:gd name="T1" fmla="*/ 55 h 3125"/>
                <a:gd name="T2" fmla="*/ 154 w 1252"/>
                <a:gd name="T3" fmla="*/ 0 h 3125"/>
                <a:gd name="T4" fmla="*/ 802 w 1252"/>
                <a:gd name="T5" fmla="*/ 1552 h 3125"/>
                <a:gd name="T6" fmla="*/ 852 w 1252"/>
                <a:gd name="T7" fmla="*/ 1909 h 3125"/>
                <a:gd name="T8" fmla="*/ 648 w 1252"/>
                <a:gd name="T9" fmla="*/ 1607 h 3125"/>
                <a:gd name="T10" fmla="*/ 0 w 1252"/>
                <a:gd name="T11" fmla="*/ 55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69053" name="Freeform 93">
              <a:extLst>
                <a:ext uri="{FF2B5EF4-FFF2-40B4-BE49-F238E27FC236}">
                  <a16:creationId xmlns:a16="http://schemas.microsoft.com/office/drawing/2014/main" xmlns="" id="{CCA8A2A6-8FCC-46B2-9D35-959CF1932675}"/>
                </a:ext>
              </a:extLst>
            </p:cNvPr>
            <p:cNvSpPr>
              <a:spLocks/>
            </p:cNvSpPr>
            <p:nvPr/>
          </p:nvSpPr>
          <p:spPr bwMode="auto">
            <a:xfrm rot="18283326">
              <a:off x="2379" y="2494"/>
              <a:ext cx="215" cy="371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9242" name="Freeform 94"/>
            <p:cNvSpPr>
              <a:spLocks/>
            </p:cNvSpPr>
            <p:nvPr/>
          </p:nvSpPr>
          <p:spPr bwMode="auto">
            <a:xfrm rot="18283326">
              <a:off x="2598" y="2660"/>
              <a:ext cx="67" cy="134"/>
            </a:xfrm>
            <a:custGeom>
              <a:avLst/>
              <a:gdLst>
                <a:gd name="T0" fmla="*/ 58 w 121"/>
                <a:gd name="T1" fmla="*/ 0 h 230"/>
                <a:gd name="T2" fmla="*/ 0 w 121"/>
                <a:gd name="T3" fmla="*/ 15 h 230"/>
                <a:gd name="T4" fmla="*/ 82 w 121"/>
                <a:gd name="T5" fmla="*/ 141 h 230"/>
                <a:gd name="T6" fmla="*/ 5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244" name="Freeform 96"/>
            <p:cNvSpPr>
              <a:spLocks/>
            </p:cNvSpPr>
            <p:nvPr/>
          </p:nvSpPr>
          <p:spPr bwMode="auto">
            <a:xfrm rot="18283326">
              <a:off x="1271" y="1519"/>
              <a:ext cx="744" cy="1595"/>
            </a:xfrm>
            <a:custGeom>
              <a:avLst/>
              <a:gdLst>
                <a:gd name="T0" fmla="*/ 590 w 1094"/>
                <a:gd name="T1" fmla="*/ 1595 h 2612"/>
                <a:gd name="T2" fmla="*/ 744 w 1094"/>
                <a:gd name="T3" fmla="*/ 1540 h 2612"/>
                <a:gd name="T4" fmla="*/ 691 w 1094"/>
                <a:gd name="T5" fmla="*/ 1560 h 2612"/>
                <a:gd name="T6" fmla="*/ 57 w 1094"/>
                <a:gd name="T7" fmla="*/ 0 h 2612"/>
                <a:gd name="T8" fmla="*/ 0 w 1094"/>
                <a:gd name="T9" fmla="*/ 18 h 2612"/>
                <a:gd name="T10" fmla="*/ 639 w 1094"/>
                <a:gd name="T11" fmla="*/ 1578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169058" name="Group 98"/>
          <p:cNvGrpSpPr>
            <a:grpSpLocks/>
          </p:cNvGrpSpPr>
          <p:nvPr/>
        </p:nvGrpSpPr>
        <p:grpSpPr bwMode="auto">
          <a:xfrm rot="2418945">
            <a:off x="4429535" y="1591072"/>
            <a:ext cx="3211847" cy="1123950"/>
            <a:chOff x="793" y="1945"/>
            <a:chExt cx="1940" cy="886"/>
          </a:xfrm>
        </p:grpSpPr>
        <p:sp>
          <p:nvSpPr>
            <p:cNvPr id="9234" name="Freeform 99"/>
            <p:cNvSpPr>
              <a:spLocks/>
            </p:cNvSpPr>
            <p:nvPr/>
          </p:nvSpPr>
          <p:spPr bwMode="auto">
            <a:xfrm rot="18283326">
              <a:off x="1322" y="1450"/>
              <a:ext cx="852" cy="1909"/>
            </a:xfrm>
            <a:custGeom>
              <a:avLst/>
              <a:gdLst>
                <a:gd name="T0" fmla="*/ 0 w 1252"/>
                <a:gd name="T1" fmla="*/ 55 h 3125"/>
                <a:gd name="T2" fmla="*/ 154 w 1252"/>
                <a:gd name="T3" fmla="*/ 0 h 3125"/>
                <a:gd name="T4" fmla="*/ 802 w 1252"/>
                <a:gd name="T5" fmla="*/ 1552 h 3125"/>
                <a:gd name="T6" fmla="*/ 852 w 1252"/>
                <a:gd name="T7" fmla="*/ 1909 h 3125"/>
                <a:gd name="T8" fmla="*/ 648 w 1252"/>
                <a:gd name="T9" fmla="*/ 1607 h 3125"/>
                <a:gd name="T10" fmla="*/ 0 w 1252"/>
                <a:gd name="T11" fmla="*/ 55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69060" name="Freeform 100">
              <a:extLst>
                <a:ext uri="{FF2B5EF4-FFF2-40B4-BE49-F238E27FC236}">
                  <a16:creationId xmlns:a16="http://schemas.microsoft.com/office/drawing/2014/main" xmlns="" id="{72B4EB2C-10E2-4FE7-82B0-0B569A5312FD}"/>
                </a:ext>
              </a:extLst>
            </p:cNvPr>
            <p:cNvSpPr>
              <a:spLocks/>
            </p:cNvSpPr>
            <p:nvPr/>
          </p:nvSpPr>
          <p:spPr bwMode="auto">
            <a:xfrm rot="18283326">
              <a:off x="2415" y="2513"/>
              <a:ext cx="215" cy="371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9236" name="Freeform 101"/>
            <p:cNvSpPr>
              <a:spLocks/>
            </p:cNvSpPr>
            <p:nvPr/>
          </p:nvSpPr>
          <p:spPr bwMode="auto">
            <a:xfrm rot="18283326">
              <a:off x="2622" y="2685"/>
              <a:ext cx="82" cy="141"/>
            </a:xfrm>
            <a:custGeom>
              <a:avLst/>
              <a:gdLst>
                <a:gd name="T0" fmla="*/ 58 w 121"/>
                <a:gd name="T1" fmla="*/ 0 h 230"/>
                <a:gd name="T2" fmla="*/ 0 w 121"/>
                <a:gd name="T3" fmla="*/ 15 h 230"/>
                <a:gd name="T4" fmla="*/ 82 w 121"/>
                <a:gd name="T5" fmla="*/ 141 h 230"/>
                <a:gd name="T6" fmla="*/ 5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238" name="Freeform 103"/>
            <p:cNvSpPr>
              <a:spLocks/>
            </p:cNvSpPr>
            <p:nvPr/>
          </p:nvSpPr>
          <p:spPr bwMode="auto">
            <a:xfrm rot="18283326">
              <a:off x="1271" y="1519"/>
              <a:ext cx="744" cy="1595"/>
            </a:xfrm>
            <a:custGeom>
              <a:avLst/>
              <a:gdLst>
                <a:gd name="T0" fmla="*/ 590 w 1094"/>
                <a:gd name="T1" fmla="*/ 1595 h 2612"/>
                <a:gd name="T2" fmla="*/ 744 w 1094"/>
                <a:gd name="T3" fmla="*/ 1540 h 2612"/>
                <a:gd name="T4" fmla="*/ 691 w 1094"/>
                <a:gd name="T5" fmla="*/ 1560 h 2612"/>
                <a:gd name="T6" fmla="*/ 57 w 1094"/>
                <a:gd name="T7" fmla="*/ 0 h 2612"/>
                <a:gd name="T8" fmla="*/ 0 w 1094"/>
                <a:gd name="T9" fmla="*/ 18 h 2612"/>
                <a:gd name="T10" fmla="*/ 639 w 1094"/>
                <a:gd name="T11" fmla="*/ 1578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</p:spTree>
    <p:extLst>
      <p:ext uri="{BB962C8B-B14F-4D97-AF65-F5344CB8AC3E}">
        <p14:creationId xmlns:p14="http://schemas.microsoft.com/office/powerpoint/2010/main" val="12027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36632 0.03681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69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182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250000">
                                      <p:cBhvr>
                                        <p:cTn id="56" dur="2000" fill="hold"/>
                                        <p:tgtEl>
                                          <p:spTgt spid="169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04236 0.0472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9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69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3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2875 0.3412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169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706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69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6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6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5" grpId="0"/>
      <p:bldP spid="168976" grpId="0"/>
      <p:bldP spid="1689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632462" y="1992631"/>
            <a:ext cx="11983720" cy="4705350"/>
            <a:chOff x="249" y="683"/>
            <a:chExt cx="4718" cy="2470"/>
          </a:xfrm>
        </p:grpSpPr>
        <p:grpSp>
          <p:nvGrpSpPr>
            <p:cNvPr id="8275" name="Group 3"/>
            <p:cNvGrpSpPr>
              <a:grpSpLocks/>
            </p:cNvGrpSpPr>
            <p:nvPr/>
          </p:nvGrpSpPr>
          <p:grpSpPr bwMode="auto">
            <a:xfrm>
              <a:off x="249" y="799"/>
              <a:ext cx="4718" cy="2354"/>
              <a:chOff x="295" y="1438"/>
              <a:chExt cx="4718" cy="2354"/>
            </a:xfrm>
          </p:grpSpPr>
          <p:grpSp>
            <p:nvGrpSpPr>
              <p:cNvPr id="8277" name="Group 4"/>
              <p:cNvGrpSpPr>
                <a:grpSpLocks/>
              </p:cNvGrpSpPr>
              <p:nvPr/>
            </p:nvGrpSpPr>
            <p:grpSpPr bwMode="auto">
              <a:xfrm>
                <a:off x="295" y="1438"/>
                <a:ext cx="4718" cy="2310"/>
                <a:chOff x="295" y="1438"/>
                <a:chExt cx="4718" cy="2310"/>
              </a:xfrm>
            </p:grpSpPr>
            <p:sp>
              <p:nvSpPr>
                <p:cNvPr id="8279" name="Line 5" descr="Контурные ромбики"/>
                <p:cNvSpPr>
                  <a:spLocks noChangeShapeType="1"/>
                </p:cNvSpPr>
                <p:nvPr/>
              </p:nvSpPr>
              <p:spPr bwMode="auto">
                <a:xfrm>
                  <a:off x="295" y="3748"/>
                  <a:ext cx="4535" cy="0"/>
                </a:xfrm>
                <a:prstGeom prst="line">
                  <a:avLst/>
                </a:prstGeom>
                <a:noFill/>
                <a:ln w="127000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8280" name="Freeform 6" descr="Контурные ромбики"/>
                <p:cNvSpPr>
                  <a:spLocks/>
                </p:cNvSpPr>
                <p:nvPr/>
              </p:nvSpPr>
              <p:spPr bwMode="auto">
                <a:xfrm>
                  <a:off x="295" y="1438"/>
                  <a:ext cx="4718" cy="2310"/>
                </a:xfrm>
                <a:custGeom>
                  <a:avLst/>
                  <a:gdLst>
                    <a:gd name="T0" fmla="*/ 0 w 4718"/>
                    <a:gd name="T1" fmla="*/ 2310 h 2310"/>
                    <a:gd name="T2" fmla="*/ 377 w 4718"/>
                    <a:gd name="T3" fmla="*/ 906 h 2310"/>
                    <a:gd name="T4" fmla="*/ 1673 w 4718"/>
                    <a:gd name="T5" fmla="*/ 106 h 2310"/>
                    <a:gd name="T6" fmla="*/ 3356 w 4718"/>
                    <a:gd name="T7" fmla="*/ 268 h 2310"/>
                    <a:gd name="T8" fmla="*/ 3953 w 4718"/>
                    <a:gd name="T9" fmla="*/ 258 h 2310"/>
                    <a:gd name="T10" fmla="*/ 4257 w 4718"/>
                    <a:gd name="T11" fmla="*/ 818 h 2310"/>
                    <a:gd name="T12" fmla="*/ 4672 w 4718"/>
                    <a:gd name="T13" fmla="*/ 1538 h 2310"/>
                    <a:gd name="T14" fmla="*/ 4535 w 4718"/>
                    <a:gd name="T15" fmla="*/ 2310 h 23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718" h="2310">
                      <a:moveTo>
                        <a:pt x="0" y="2310"/>
                      </a:moveTo>
                      <a:cubicBezTo>
                        <a:pt x="63" y="2076"/>
                        <a:pt x="98" y="1273"/>
                        <a:pt x="377" y="906"/>
                      </a:cubicBezTo>
                      <a:cubicBezTo>
                        <a:pt x="656" y="539"/>
                        <a:pt x="1177" y="212"/>
                        <a:pt x="1673" y="106"/>
                      </a:cubicBezTo>
                      <a:cubicBezTo>
                        <a:pt x="2169" y="0"/>
                        <a:pt x="2976" y="243"/>
                        <a:pt x="3356" y="268"/>
                      </a:cubicBezTo>
                      <a:cubicBezTo>
                        <a:pt x="3736" y="293"/>
                        <a:pt x="3803" y="166"/>
                        <a:pt x="3953" y="258"/>
                      </a:cubicBezTo>
                      <a:cubicBezTo>
                        <a:pt x="4103" y="350"/>
                        <a:pt x="4137" y="605"/>
                        <a:pt x="4257" y="818"/>
                      </a:cubicBezTo>
                      <a:cubicBezTo>
                        <a:pt x="4377" y="1031"/>
                        <a:pt x="4626" y="1289"/>
                        <a:pt x="4672" y="1538"/>
                      </a:cubicBezTo>
                      <a:cubicBezTo>
                        <a:pt x="4718" y="1787"/>
                        <a:pt x="4611" y="2052"/>
                        <a:pt x="4535" y="2310"/>
                      </a:cubicBezTo>
                    </a:path>
                  </a:pathLst>
                </a:custGeom>
                <a:pattFill prst="openDmnd">
                  <a:fgClr>
                    <a:srgbClr val="800000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</p:grpSp>
          <p:sp>
            <p:nvSpPr>
              <p:cNvPr id="8278" name="Oval 7"/>
              <p:cNvSpPr>
                <a:spLocks noChangeArrowheads="1"/>
              </p:cNvSpPr>
              <p:nvPr/>
            </p:nvSpPr>
            <p:spPr bwMode="auto">
              <a:xfrm>
                <a:off x="2653" y="3702"/>
                <a:ext cx="91" cy="90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/>
              </a:p>
            </p:txBody>
          </p:sp>
        </p:grpSp>
        <p:sp>
          <p:nvSpPr>
            <p:cNvPr id="8276" name="Text Box 8"/>
            <p:cNvSpPr txBox="1">
              <a:spLocks noChangeArrowheads="1"/>
            </p:cNvSpPr>
            <p:nvPr/>
          </p:nvSpPr>
          <p:spPr bwMode="auto">
            <a:xfrm rot="18773937">
              <a:off x="-206" y="1479"/>
              <a:ext cx="183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3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РАЗВЕРНУТЫЙ</a:t>
              </a:r>
            </a:p>
          </p:txBody>
        </p:sp>
      </p:grpSp>
      <p:grpSp>
        <p:nvGrpSpPr>
          <p:cNvPr id="65545" name="Group 9"/>
          <p:cNvGrpSpPr>
            <a:grpSpLocks/>
          </p:cNvGrpSpPr>
          <p:nvPr/>
        </p:nvGrpSpPr>
        <p:grpSpPr bwMode="auto">
          <a:xfrm>
            <a:off x="2131061" y="1695451"/>
            <a:ext cx="11447779" cy="4949190"/>
            <a:chOff x="839" y="527"/>
            <a:chExt cx="4507" cy="2598"/>
          </a:xfrm>
        </p:grpSpPr>
        <p:grpSp>
          <p:nvGrpSpPr>
            <p:cNvPr id="8267" name="Group 10"/>
            <p:cNvGrpSpPr>
              <a:grpSpLocks/>
            </p:cNvGrpSpPr>
            <p:nvPr/>
          </p:nvGrpSpPr>
          <p:grpSpPr bwMode="auto">
            <a:xfrm>
              <a:off x="839" y="527"/>
              <a:ext cx="4507" cy="2598"/>
              <a:chOff x="-872" y="1706"/>
              <a:chExt cx="4326" cy="2326"/>
            </a:xfrm>
          </p:grpSpPr>
          <p:grpSp>
            <p:nvGrpSpPr>
              <p:cNvPr id="8269" name="Group 11"/>
              <p:cNvGrpSpPr>
                <a:grpSpLocks/>
              </p:cNvGrpSpPr>
              <p:nvPr/>
            </p:nvGrpSpPr>
            <p:grpSpPr bwMode="auto">
              <a:xfrm>
                <a:off x="-872" y="1706"/>
                <a:ext cx="4326" cy="2326"/>
                <a:chOff x="-872" y="1706"/>
                <a:chExt cx="4326" cy="2326"/>
              </a:xfrm>
            </p:grpSpPr>
            <p:sp>
              <p:nvSpPr>
                <p:cNvPr id="8271" name="Freeform 12" descr="Контурные ромбики"/>
                <p:cNvSpPr>
                  <a:spLocks/>
                </p:cNvSpPr>
                <p:nvPr/>
              </p:nvSpPr>
              <p:spPr bwMode="auto">
                <a:xfrm>
                  <a:off x="-872" y="1736"/>
                  <a:ext cx="4326" cy="2293"/>
                </a:xfrm>
                <a:custGeom>
                  <a:avLst/>
                  <a:gdLst>
                    <a:gd name="T0" fmla="*/ 1744 w 4326"/>
                    <a:gd name="T1" fmla="*/ 0 h 2293"/>
                    <a:gd name="T2" fmla="*/ 4326 w 4326"/>
                    <a:gd name="T3" fmla="*/ 2293 h 2293"/>
                    <a:gd name="T4" fmla="*/ 1741 w 4326"/>
                    <a:gd name="T5" fmla="*/ 2293 h 2293"/>
                    <a:gd name="T6" fmla="*/ 0 w 4326"/>
                    <a:gd name="T7" fmla="*/ 944 h 229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326" h="2293">
                      <a:moveTo>
                        <a:pt x="1744" y="0"/>
                      </a:moveTo>
                      <a:lnTo>
                        <a:pt x="4326" y="2293"/>
                      </a:lnTo>
                      <a:lnTo>
                        <a:pt x="1741" y="2293"/>
                      </a:lnTo>
                      <a:lnTo>
                        <a:pt x="0" y="944"/>
                      </a:lnTo>
                    </a:path>
                  </a:pathLst>
                </a:custGeom>
                <a:pattFill prst="openDmnd">
                  <a:fgClr>
                    <a:srgbClr val="009900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grpSp>
              <p:nvGrpSpPr>
                <p:cNvPr id="8272" name="Group 13"/>
                <p:cNvGrpSpPr>
                  <a:grpSpLocks/>
                </p:cNvGrpSpPr>
                <p:nvPr/>
              </p:nvGrpSpPr>
              <p:grpSpPr bwMode="auto">
                <a:xfrm>
                  <a:off x="839" y="1706"/>
                  <a:ext cx="2596" cy="2326"/>
                  <a:chOff x="839" y="1706"/>
                  <a:chExt cx="2596" cy="2326"/>
                </a:xfrm>
              </p:grpSpPr>
              <p:sp>
                <p:nvSpPr>
                  <p:cNvPr id="8273" name="Freeform 14" descr="Контурные ромбики"/>
                  <p:cNvSpPr>
                    <a:spLocks/>
                  </p:cNvSpPr>
                  <p:nvPr/>
                </p:nvSpPr>
                <p:spPr bwMode="auto">
                  <a:xfrm>
                    <a:off x="850" y="1706"/>
                    <a:ext cx="2585" cy="2313"/>
                  </a:xfrm>
                  <a:custGeom>
                    <a:avLst/>
                    <a:gdLst>
                      <a:gd name="T0" fmla="*/ 0 w 2585"/>
                      <a:gd name="T1" fmla="*/ 0 h 2313"/>
                      <a:gd name="T2" fmla="*/ 771 w 2585"/>
                      <a:gd name="T3" fmla="*/ 91 h 2313"/>
                      <a:gd name="T4" fmla="*/ 1406 w 2585"/>
                      <a:gd name="T5" fmla="*/ 272 h 2313"/>
                      <a:gd name="T6" fmla="*/ 1859 w 2585"/>
                      <a:gd name="T7" fmla="*/ 635 h 2313"/>
                      <a:gd name="T8" fmla="*/ 2449 w 2585"/>
                      <a:gd name="T9" fmla="*/ 1315 h 2313"/>
                      <a:gd name="T10" fmla="*/ 2404 w 2585"/>
                      <a:gd name="T11" fmla="*/ 1905 h 2313"/>
                      <a:gd name="T12" fmla="*/ 2585 w 2585"/>
                      <a:gd name="T13" fmla="*/ 2313 h 231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585" h="2313">
                        <a:moveTo>
                          <a:pt x="0" y="0"/>
                        </a:moveTo>
                        <a:cubicBezTo>
                          <a:pt x="268" y="23"/>
                          <a:pt x="537" y="46"/>
                          <a:pt x="771" y="91"/>
                        </a:cubicBezTo>
                        <a:cubicBezTo>
                          <a:pt x="1005" y="136"/>
                          <a:pt x="1225" y="181"/>
                          <a:pt x="1406" y="272"/>
                        </a:cubicBezTo>
                        <a:cubicBezTo>
                          <a:pt x="1587" y="363"/>
                          <a:pt x="1685" y="461"/>
                          <a:pt x="1859" y="635"/>
                        </a:cubicBezTo>
                        <a:cubicBezTo>
                          <a:pt x="2033" y="809"/>
                          <a:pt x="2358" y="1103"/>
                          <a:pt x="2449" y="1315"/>
                        </a:cubicBezTo>
                        <a:cubicBezTo>
                          <a:pt x="2540" y="1527"/>
                          <a:pt x="2381" y="1739"/>
                          <a:pt x="2404" y="1905"/>
                        </a:cubicBezTo>
                        <a:cubicBezTo>
                          <a:pt x="2427" y="2071"/>
                          <a:pt x="2506" y="2192"/>
                          <a:pt x="2585" y="2313"/>
                        </a:cubicBezTo>
                      </a:path>
                    </a:pathLst>
                  </a:custGeom>
                  <a:pattFill prst="openDmnd">
                    <a:fgClr>
                      <a:srgbClr val="009900"/>
                    </a:fgClr>
                    <a:bgClr>
                      <a:schemeClr val="bg1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uz-Latn-UZ"/>
                  </a:p>
                </p:txBody>
              </p:sp>
              <p:sp>
                <p:nvSpPr>
                  <p:cNvPr id="8274" name="Freeform 15" descr="Контурные ромбики"/>
                  <p:cNvSpPr>
                    <a:spLocks/>
                  </p:cNvSpPr>
                  <p:nvPr/>
                </p:nvSpPr>
                <p:spPr bwMode="auto">
                  <a:xfrm>
                    <a:off x="839" y="4024"/>
                    <a:ext cx="2592" cy="8"/>
                  </a:xfrm>
                  <a:custGeom>
                    <a:avLst/>
                    <a:gdLst>
                      <a:gd name="T0" fmla="*/ 2592 w 2592"/>
                      <a:gd name="T1" fmla="*/ 0 h 8"/>
                      <a:gd name="T2" fmla="*/ 0 w 2592"/>
                      <a:gd name="T3" fmla="*/ 8 h 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592" h="8">
                        <a:moveTo>
                          <a:pt x="2592" y="0"/>
                        </a:moveTo>
                        <a:lnTo>
                          <a:pt x="0" y="8"/>
                        </a:lnTo>
                      </a:path>
                    </a:pathLst>
                  </a:custGeom>
                  <a:pattFill prst="openDmnd">
                    <a:fgClr>
                      <a:srgbClr val="009900"/>
                    </a:fgClr>
                    <a:bgClr>
                      <a:srgbClr val="FFFFFF"/>
                    </a:bgClr>
                  </a:pattFill>
                  <a:ln w="38100" cap="flat" cmpd="sng">
                    <a:solidFill>
                      <a:srgbClr val="0033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uz-Latn-UZ"/>
                  </a:p>
                </p:txBody>
              </p:sp>
            </p:grpSp>
          </p:grpSp>
          <p:sp>
            <p:nvSpPr>
              <p:cNvPr id="8270" name="Freeform 16" descr="Контурные ромбики"/>
              <p:cNvSpPr>
                <a:spLocks/>
              </p:cNvSpPr>
              <p:nvPr/>
            </p:nvSpPr>
            <p:spPr bwMode="auto">
              <a:xfrm>
                <a:off x="-840" y="2696"/>
                <a:ext cx="1691" cy="1322"/>
              </a:xfrm>
              <a:custGeom>
                <a:avLst/>
                <a:gdLst>
                  <a:gd name="T0" fmla="*/ 0 w 1691"/>
                  <a:gd name="T1" fmla="*/ 0 h 1322"/>
                  <a:gd name="T2" fmla="*/ 1691 w 1691"/>
                  <a:gd name="T3" fmla="*/ 1322 h 13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91" h="1322">
                    <a:moveTo>
                      <a:pt x="0" y="0"/>
                    </a:moveTo>
                    <a:lnTo>
                      <a:pt x="1691" y="1322"/>
                    </a:lnTo>
                  </a:path>
                </a:pathLst>
              </a:custGeom>
              <a:pattFill prst="openDmnd">
                <a:fgClr>
                  <a:srgbClr val="009900"/>
                </a:fgClr>
                <a:bgClr>
                  <a:srgbClr val="FFFFFF"/>
                </a:bgClr>
              </a:pattFill>
              <a:ln w="76200" cap="flat" cmpd="sng">
                <a:solidFill>
                  <a:srgbClr val="00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</p:grpSp>
        <p:sp>
          <p:nvSpPr>
            <p:cNvPr id="8268" name="Text Box 17"/>
            <p:cNvSpPr txBox="1">
              <a:spLocks noChangeArrowheads="1"/>
            </p:cNvSpPr>
            <p:nvPr/>
          </p:nvSpPr>
          <p:spPr bwMode="auto">
            <a:xfrm>
              <a:off x="1429" y="935"/>
              <a:ext cx="665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3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ТУПОЙ</a:t>
              </a:r>
            </a:p>
          </p:txBody>
        </p:sp>
      </p:grpSp>
      <p:sp>
        <p:nvSpPr>
          <p:cNvPr id="8196" name="Rectangle 18"/>
          <p:cNvSpPr>
            <a:spLocks noChangeArrowheads="1"/>
          </p:cNvSpPr>
          <p:nvPr/>
        </p:nvSpPr>
        <p:spPr bwMode="auto">
          <a:xfrm>
            <a:off x="749302" y="322106"/>
            <a:ext cx="13362939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4600">
                <a:solidFill>
                  <a:srgbClr val="000066"/>
                </a:solidFill>
                <a:latin typeface="Tahoma" pitchFamily="34" charset="0"/>
              </a:rPr>
              <a:t>Острый, прямой, тупой, развернутый углы.</a:t>
            </a:r>
          </a:p>
        </p:txBody>
      </p:sp>
      <p:sp>
        <p:nvSpPr>
          <p:cNvPr id="8197" name="Freeform 21" descr="Контурные ромбики"/>
          <p:cNvSpPr>
            <a:spLocks/>
          </p:cNvSpPr>
          <p:nvPr/>
        </p:nvSpPr>
        <p:spPr bwMode="auto">
          <a:xfrm>
            <a:off x="2156462" y="7656196"/>
            <a:ext cx="6497320" cy="24764"/>
          </a:xfrm>
          <a:custGeom>
            <a:avLst/>
            <a:gdLst>
              <a:gd name="T0" fmla="*/ 0 w 2558"/>
              <a:gd name="T1" fmla="*/ 0 h 13"/>
              <a:gd name="T2" fmla="*/ 4060825 w 2558"/>
              <a:gd name="T3" fmla="*/ 20637 h 1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58" h="13">
                <a:moveTo>
                  <a:pt x="0" y="0"/>
                </a:moveTo>
                <a:lnTo>
                  <a:pt x="2558" y="13"/>
                </a:lnTo>
              </a:path>
            </a:pathLst>
          </a:custGeom>
          <a:pattFill prst="openDmnd">
            <a:fgClr>
              <a:srgbClr val="0099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grpSp>
        <p:nvGrpSpPr>
          <p:cNvPr id="65558" name="Group 22"/>
          <p:cNvGrpSpPr>
            <a:grpSpLocks/>
          </p:cNvGrpSpPr>
          <p:nvPr/>
        </p:nvGrpSpPr>
        <p:grpSpPr bwMode="auto">
          <a:xfrm>
            <a:off x="6827521" y="2127886"/>
            <a:ext cx="6642101" cy="4431030"/>
            <a:chOff x="2688" y="754"/>
            <a:chExt cx="2615" cy="2326"/>
          </a:xfrm>
        </p:grpSpPr>
        <p:grpSp>
          <p:nvGrpSpPr>
            <p:cNvPr id="8259" name="Group 23"/>
            <p:cNvGrpSpPr>
              <a:grpSpLocks/>
            </p:cNvGrpSpPr>
            <p:nvPr/>
          </p:nvGrpSpPr>
          <p:grpSpPr bwMode="auto">
            <a:xfrm>
              <a:off x="2688" y="754"/>
              <a:ext cx="2615" cy="2326"/>
              <a:chOff x="2688" y="754"/>
              <a:chExt cx="2615" cy="2326"/>
            </a:xfrm>
          </p:grpSpPr>
          <p:grpSp>
            <p:nvGrpSpPr>
              <p:cNvPr id="8261" name="Group 24"/>
              <p:cNvGrpSpPr>
                <a:grpSpLocks/>
              </p:cNvGrpSpPr>
              <p:nvPr/>
            </p:nvGrpSpPr>
            <p:grpSpPr bwMode="auto">
              <a:xfrm>
                <a:off x="2698" y="754"/>
                <a:ext cx="2586" cy="2326"/>
                <a:chOff x="2698" y="754"/>
                <a:chExt cx="2586" cy="2326"/>
              </a:xfrm>
            </p:grpSpPr>
            <p:sp>
              <p:nvSpPr>
                <p:cNvPr id="8265" name="Freeform 25" descr="Контурные ромбики"/>
                <p:cNvSpPr>
                  <a:spLocks/>
                </p:cNvSpPr>
                <p:nvPr/>
              </p:nvSpPr>
              <p:spPr bwMode="auto">
                <a:xfrm>
                  <a:off x="2698" y="3067"/>
                  <a:ext cx="2558" cy="13"/>
                </a:xfrm>
                <a:custGeom>
                  <a:avLst/>
                  <a:gdLst>
                    <a:gd name="T0" fmla="*/ 0 w 2558"/>
                    <a:gd name="T1" fmla="*/ 0 h 13"/>
                    <a:gd name="T2" fmla="*/ 2558 w 2558"/>
                    <a:gd name="T3" fmla="*/ 13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558" h="13">
                      <a:moveTo>
                        <a:pt x="0" y="0"/>
                      </a:moveTo>
                      <a:lnTo>
                        <a:pt x="2558" y="13"/>
                      </a:lnTo>
                    </a:path>
                  </a:pathLst>
                </a:custGeom>
                <a:pattFill prst="openDmnd">
                  <a:fgClr>
                    <a:srgbClr val="0066FF"/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8266" name="Freeform 26" descr="Контурные ромбики"/>
                <p:cNvSpPr>
                  <a:spLocks/>
                </p:cNvSpPr>
                <p:nvPr/>
              </p:nvSpPr>
              <p:spPr bwMode="auto">
                <a:xfrm>
                  <a:off x="2699" y="754"/>
                  <a:ext cx="2585" cy="2313"/>
                </a:xfrm>
                <a:custGeom>
                  <a:avLst/>
                  <a:gdLst>
                    <a:gd name="T0" fmla="*/ 0 w 2585"/>
                    <a:gd name="T1" fmla="*/ 0 h 2313"/>
                    <a:gd name="T2" fmla="*/ 771 w 2585"/>
                    <a:gd name="T3" fmla="*/ 91 h 2313"/>
                    <a:gd name="T4" fmla="*/ 1406 w 2585"/>
                    <a:gd name="T5" fmla="*/ 272 h 2313"/>
                    <a:gd name="T6" fmla="*/ 1859 w 2585"/>
                    <a:gd name="T7" fmla="*/ 635 h 2313"/>
                    <a:gd name="T8" fmla="*/ 2449 w 2585"/>
                    <a:gd name="T9" fmla="*/ 1315 h 2313"/>
                    <a:gd name="T10" fmla="*/ 2404 w 2585"/>
                    <a:gd name="T11" fmla="*/ 1905 h 2313"/>
                    <a:gd name="T12" fmla="*/ 2585 w 2585"/>
                    <a:gd name="T13" fmla="*/ 2313 h 23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585" h="2313">
                      <a:moveTo>
                        <a:pt x="0" y="0"/>
                      </a:moveTo>
                      <a:cubicBezTo>
                        <a:pt x="268" y="23"/>
                        <a:pt x="537" y="46"/>
                        <a:pt x="771" y="91"/>
                      </a:cubicBezTo>
                      <a:cubicBezTo>
                        <a:pt x="1005" y="136"/>
                        <a:pt x="1225" y="181"/>
                        <a:pt x="1406" y="272"/>
                      </a:cubicBezTo>
                      <a:cubicBezTo>
                        <a:pt x="1587" y="363"/>
                        <a:pt x="1685" y="461"/>
                        <a:pt x="1859" y="635"/>
                      </a:cubicBezTo>
                      <a:cubicBezTo>
                        <a:pt x="2033" y="809"/>
                        <a:pt x="2358" y="1103"/>
                        <a:pt x="2449" y="1315"/>
                      </a:cubicBezTo>
                      <a:cubicBezTo>
                        <a:pt x="2540" y="1527"/>
                        <a:pt x="2381" y="1739"/>
                        <a:pt x="2404" y="1905"/>
                      </a:cubicBezTo>
                      <a:cubicBezTo>
                        <a:pt x="2427" y="2071"/>
                        <a:pt x="2506" y="2192"/>
                        <a:pt x="2585" y="2313"/>
                      </a:cubicBezTo>
                    </a:path>
                  </a:pathLst>
                </a:custGeom>
                <a:pattFill prst="openDmnd">
                  <a:fgClr>
                    <a:srgbClr val="0066FF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</p:grpSp>
          <p:sp>
            <p:nvSpPr>
              <p:cNvPr id="8262" name="Freeform 27" descr="Контурные ромбики"/>
              <p:cNvSpPr>
                <a:spLocks/>
              </p:cNvSpPr>
              <p:nvPr/>
            </p:nvSpPr>
            <p:spPr bwMode="auto">
              <a:xfrm>
                <a:off x="2699" y="754"/>
                <a:ext cx="2604" cy="2323"/>
              </a:xfrm>
              <a:custGeom>
                <a:avLst/>
                <a:gdLst>
                  <a:gd name="T0" fmla="*/ 19 w 2604"/>
                  <a:gd name="T1" fmla="*/ 10 h 2323"/>
                  <a:gd name="T2" fmla="*/ 2604 w 2604"/>
                  <a:gd name="T3" fmla="*/ 2323 h 2323"/>
                  <a:gd name="T4" fmla="*/ 19 w 2604"/>
                  <a:gd name="T5" fmla="*/ 2323 h 2323"/>
                  <a:gd name="T6" fmla="*/ 0 w 2604"/>
                  <a:gd name="T7" fmla="*/ 0 h 23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4" h="2323">
                    <a:moveTo>
                      <a:pt x="19" y="10"/>
                    </a:moveTo>
                    <a:lnTo>
                      <a:pt x="2604" y="2323"/>
                    </a:lnTo>
                    <a:lnTo>
                      <a:pt x="19" y="2323"/>
                    </a:lnTo>
                    <a:lnTo>
                      <a:pt x="0" y="0"/>
                    </a:lnTo>
                  </a:path>
                </a:pathLst>
              </a:custGeom>
              <a:pattFill prst="openDmnd">
                <a:fgClr>
                  <a:srgbClr val="0066FF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8263" name="Freeform 28"/>
              <p:cNvSpPr>
                <a:spLocks/>
              </p:cNvSpPr>
              <p:nvPr/>
            </p:nvSpPr>
            <p:spPr bwMode="auto">
              <a:xfrm>
                <a:off x="2688" y="768"/>
                <a:ext cx="12" cy="2298"/>
              </a:xfrm>
              <a:custGeom>
                <a:avLst/>
                <a:gdLst>
                  <a:gd name="T0" fmla="*/ 0 w 12"/>
                  <a:gd name="T1" fmla="*/ 0 h 2298"/>
                  <a:gd name="T2" fmla="*/ 12 w 12"/>
                  <a:gd name="T3" fmla="*/ 2298 h 229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2298">
                    <a:moveTo>
                      <a:pt x="0" y="0"/>
                    </a:moveTo>
                    <a:lnTo>
                      <a:pt x="12" y="2298"/>
                    </a:lnTo>
                  </a:path>
                </a:pathLst>
              </a:custGeom>
              <a:solidFill>
                <a:schemeClr val="bg2"/>
              </a:solidFill>
              <a:ln w="762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8264" name="Freeform 29"/>
              <p:cNvSpPr>
                <a:spLocks/>
              </p:cNvSpPr>
              <p:nvPr/>
            </p:nvSpPr>
            <p:spPr bwMode="auto">
              <a:xfrm>
                <a:off x="2688" y="3072"/>
                <a:ext cx="2592" cy="8"/>
              </a:xfrm>
              <a:custGeom>
                <a:avLst/>
                <a:gdLst>
                  <a:gd name="T0" fmla="*/ 2592 w 2592"/>
                  <a:gd name="T1" fmla="*/ 0 h 8"/>
                  <a:gd name="T2" fmla="*/ 0 w 2592"/>
                  <a:gd name="T3" fmla="*/ 8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92" h="8">
                    <a:moveTo>
                      <a:pt x="2592" y="0"/>
                    </a:moveTo>
                    <a:lnTo>
                      <a:pt x="0" y="8"/>
                    </a:lnTo>
                  </a:path>
                </a:pathLst>
              </a:custGeom>
              <a:solidFill>
                <a:schemeClr val="bg2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</p:grpSp>
        <p:sp>
          <p:nvSpPr>
            <p:cNvPr id="8260" name="Text Box 30"/>
            <p:cNvSpPr txBox="1">
              <a:spLocks noChangeArrowheads="1"/>
            </p:cNvSpPr>
            <p:nvPr/>
          </p:nvSpPr>
          <p:spPr bwMode="auto">
            <a:xfrm>
              <a:off x="3470" y="845"/>
              <a:ext cx="856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3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ПРЯМОЙ</a:t>
              </a:r>
            </a:p>
          </p:txBody>
        </p:sp>
      </p:grpSp>
      <p:grpSp>
        <p:nvGrpSpPr>
          <p:cNvPr id="65567" name="Group 31"/>
          <p:cNvGrpSpPr>
            <a:grpSpLocks/>
          </p:cNvGrpSpPr>
          <p:nvPr/>
        </p:nvGrpSpPr>
        <p:grpSpPr bwMode="auto">
          <a:xfrm rot="21249712">
            <a:off x="7037235" y="2610478"/>
            <a:ext cx="6294121" cy="5290186"/>
            <a:chOff x="2973" y="1119"/>
            <a:chExt cx="2478" cy="2777"/>
          </a:xfrm>
        </p:grpSpPr>
        <p:grpSp>
          <p:nvGrpSpPr>
            <p:cNvPr id="8252" name="Group 32"/>
            <p:cNvGrpSpPr>
              <a:grpSpLocks/>
            </p:cNvGrpSpPr>
            <p:nvPr/>
          </p:nvGrpSpPr>
          <p:grpSpPr bwMode="auto">
            <a:xfrm rot="199620">
              <a:off x="2973" y="1119"/>
              <a:ext cx="2478" cy="2777"/>
              <a:chOff x="3257" y="1722"/>
              <a:chExt cx="2064" cy="2206"/>
            </a:xfrm>
          </p:grpSpPr>
          <p:grpSp>
            <p:nvGrpSpPr>
              <p:cNvPr id="8254" name="Group 33"/>
              <p:cNvGrpSpPr>
                <a:grpSpLocks/>
              </p:cNvGrpSpPr>
              <p:nvPr/>
            </p:nvGrpSpPr>
            <p:grpSpPr bwMode="auto">
              <a:xfrm rot="1621095">
                <a:off x="3416" y="2012"/>
                <a:ext cx="1905" cy="1911"/>
                <a:chOff x="1405" y="2145"/>
                <a:chExt cx="1905" cy="1911"/>
              </a:xfrm>
            </p:grpSpPr>
            <p:sp>
              <p:nvSpPr>
                <p:cNvPr id="8257" name="Freeform 34" descr="Контурные ромбики"/>
                <p:cNvSpPr>
                  <a:spLocks/>
                </p:cNvSpPr>
                <p:nvPr/>
              </p:nvSpPr>
              <p:spPr bwMode="auto">
                <a:xfrm>
                  <a:off x="1405" y="2287"/>
                  <a:ext cx="1905" cy="1769"/>
                </a:xfrm>
                <a:custGeom>
                  <a:avLst/>
                  <a:gdLst>
                    <a:gd name="T0" fmla="*/ 0 w 1905"/>
                    <a:gd name="T1" fmla="*/ 1769 h 1769"/>
                    <a:gd name="T2" fmla="*/ 227 w 1905"/>
                    <a:gd name="T3" fmla="*/ 0 h 1769"/>
                    <a:gd name="T4" fmla="*/ 1905 w 1905"/>
                    <a:gd name="T5" fmla="*/ 725 h 1769"/>
                    <a:gd name="T6" fmla="*/ 0 w 1905"/>
                    <a:gd name="T7" fmla="*/ 1769 h 17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05" h="1769">
                      <a:moveTo>
                        <a:pt x="0" y="1769"/>
                      </a:moveTo>
                      <a:lnTo>
                        <a:pt x="227" y="0"/>
                      </a:lnTo>
                      <a:lnTo>
                        <a:pt x="1905" y="725"/>
                      </a:lnTo>
                      <a:lnTo>
                        <a:pt x="0" y="1769"/>
                      </a:lnTo>
                      <a:close/>
                    </a:path>
                  </a:pathLst>
                </a:custGeom>
                <a:pattFill prst="openDmnd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  <p:sp>
              <p:nvSpPr>
                <p:cNvPr id="8258" name="Freeform 35" descr="Контурные ромбики"/>
                <p:cNvSpPr>
                  <a:spLocks/>
                </p:cNvSpPr>
                <p:nvPr/>
              </p:nvSpPr>
              <p:spPr bwMode="auto">
                <a:xfrm>
                  <a:off x="1610" y="2145"/>
                  <a:ext cx="1699" cy="831"/>
                </a:xfrm>
                <a:custGeom>
                  <a:avLst/>
                  <a:gdLst>
                    <a:gd name="T0" fmla="*/ 0 w 1699"/>
                    <a:gd name="T1" fmla="*/ 106 h 831"/>
                    <a:gd name="T2" fmla="*/ 635 w 1699"/>
                    <a:gd name="T3" fmla="*/ 15 h 831"/>
                    <a:gd name="T4" fmla="*/ 952 w 1699"/>
                    <a:gd name="T5" fmla="*/ 196 h 831"/>
                    <a:gd name="T6" fmla="*/ 1406 w 1699"/>
                    <a:gd name="T7" fmla="*/ 287 h 831"/>
                    <a:gd name="T8" fmla="*/ 1526 w 1699"/>
                    <a:gd name="T9" fmla="*/ 423 h 831"/>
                    <a:gd name="T10" fmla="*/ 1646 w 1699"/>
                    <a:gd name="T11" fmla="*/ 599 h 831"/>
                    <a:gd name="T12" fmla="*/ 1694 w 1699"/>
                    <a:gd name="T13" fmla="*/ 751 h 831"/>
                    <a:gd name="T14" fmla="*/ 1678 w 1699"/>
                    <a:gd name="T15" fmla="*/ 831 h 8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99" h="831">
                      <a:moveTo>
                        <a:pt x="0" y="106"/>
                      </a:moveTo>
                      <a:cubicBezTo>
                        <a:pt x="238" y="53"/>
                        <a:pt x="476" y="0"/>
                        <a:pt x="635" y="15"/>
                      </a:cubicBezTo>
                      <a:cubicBezTo>
                        <a:pt x="794" y="30"/>
                        <a:pt x="824" y="151"/>
                        <a:pt x="952" y="196"/>
                      </a:cubicBezTo>
                      <a:cubicBezTo>
                        <a:pt x="1080" y="241"/>
                        <a:pt x="1310" y="249"/>
                        <a:pt x="1406" y="287"/>
                      </a:cubicBezTo>
                      <a:cubicBezTo>
                        <a:pt x="1502" y="325"/>
                        <a:pt x="1486" y="371"/>
                        <a:pt x="1526" y="423"/>
                      </a:cubicBezTo>
                      <a:cubicBezTo>
                        <a:pt x="1566" y="475"/>
                        <a:pt x="1618" y="544"/>
                        <a:pt x="1646" y="599"/>
                      </a:cubicBezTo>
                      <a:cubicBezTo>
                        <a:pt x="1674" y="654"/>
                        <a:pt x="1689" y="712"/>
                        <a:pt x="1694" y="751"/>
                      </a:cubicBezTo>
                      <a:cubicBezTo>
                        <a:pt x="1699" y="790"/>
                        <a:pt x="1681" y="814"/>
                        <a:pt x="1678" y="831"/>
                      </a:cubicBezTo>
                    </a:path>
                  </a:pathLst>
                </a:custGeom>
                <a:pattFill prst="openDmnd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uz-Latn-UZ"/>
                </a:p>
              </p:txBody>
            </p:sp>
          </p:grpSp>
          <p:sp>
            <p:nvSpPr>
              <p:cNvPr id="8255" name="Line 36" descr="Контурные ромбики"/>
              <p:cNvSpPr>
                <a:spLocks noChangeShapeType="1"/>
              </p:cNvSpPr>
              <p:nvPr/>
            </p:nvSpPr>
            <p:spPr bwMode="auto">
              <a:xfrm rot="1621095" flipV="1">
                <a:off x="3472" y="1722"/>
                <a:ext cx="227" cy="176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oval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8256" name="Line 37" descr="Контурные ромбики"/>
              <p:cNvSpPr>
                <a:spLocks noChangeShapeType="1"/>
              </p:cNvSpPr>
              <p:nvPr/>
            </p:nvSpPr>
            <p:spPr bwMode="auto">
              <a:xfrm rot="1621095" flipV="1">
                <a:off x="3257" y="2862"/>
                <a:ext cx="1853" cy="106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oval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</p:grpSp>
        <p:sp>
          <p:nvSpPr>
            <p:cNvPr id="8253" name="Text Box 38"/>
            <p:cNvSpPr txBox="1">
              <a:spLocks noChangeArrowheads="1"/>
            </p:cNvSpPr>
            <p:nvPr/>
          </p:nvSpPr>
          <p:spPr bwMode="auto">
            <a:xfrm>
              <a:off x="4422" y="2024"/>
              <a:ext cx="854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3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ОСТРЫЙ</a:t>
              </a:r>
            </a:p>
          </p:txBody>
        </p:sp>
      </p:grpSp>
      <p:grpSp>
        <p:nvGrpSpPr>
          <p:cNvPr id="8200" name="Group 39"/>
          <p:cNvGrpSpPr>
            <a:grpSpLocks/>
          </p:cNvGrpSpPr>
          <p:nvPr/>
        </p:nvGrpSpPr>
        <p:grpSpPr bwMode="auto">
          <a:xfrm>
            <a:off x="2155962" y="3164206"/>
            <a:ext cx="9307059" cy="3552824"/>
            <a:chOff x="612" y="213"/>
            <a:chExt cx="4558" cy="2401"/>
          </a:xfrm>
        </p:grpSpPr>
        <p:sp>
          <p:nvSpPr>
            <p:cNvPr id="8210" name="Freeform 40"/>
            <p:cNvSpPr>
              <a:spLocks/>
            </p:cNvSpPr>
            <p:nvPr/>
          </p:nvSpPr>
          <p:spPr bwMode="auto">
            <a:xfrm>
              <a:off x="612" y="2523"/>
              <a:ext cx="4554" cy="3"/>
            </a:xfrm>
            <a:custGeom>
              <a:avLst/>
              <a:gdLst>
                <a:gd name="T0" fmla="*/ 4554 w 4554"/>
                <a:gd name="T1" fmla="*/ 0 h 3"/>
                <a:gd name="T2" fmla="*/ 0 w 4554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8211" name="Oval 41"/>
            <p:cNvSpPr>
              <a:spLocks noChangeArrowheads="1"/>
            </p:cNvSpPr>
            <p:nvPr/>
          </p:nvSpPr>
          <p:spPr bwMode="auto">
            <a:xfrm>
              <a:off x="2880" y="2433"/>
              <a:ext cx="45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8212" name="Text Box 42"/>
            <p:cNvSpPr txBox="1">
              <a:spLocks noChangeArrowheads="1"/>
            </p:cNvSpPr>
            <p:nvPr/>
          </p:nvSpPr>
          <p:spPr bwMode="auto">
            <a:xfrm>
              <a:off x="4807" y="1942"/>
              <a:ext cx="27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8213" name="Text Box 43"/>
            <p:cNvSpPr txBox="1">
              <a:spLocks noChangeArrowheads="1"/>
            </p:cNvSpPr>
            <p:nvPr/>
          </p:nvSpPr>
          <p:spPr bwMode="auto">
            <a:xfrm>
              <a:off x="4666" y="1619"/>
              <a:ext cx="40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8214" name="Text Box 44"/>
            <p:cNvSpPr txBox="1">
              <a:spLocks noChangeArrowheads="1"/>
            </p:cNvSpPr>
            <p:nvPr/>
          </p:nvSpPr>
          <p:spPr bwMode="auto">
            <a:xfrm>
              <a:off x="4187" y="775"/>
              <a:ext cx="27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8215" name="Text Box 45"/>
            <p:cNvSpPr txBox="1">
              <a:spLocks noChangeArrowheads="1"/>
            </p:cNvSpPr>
            <p:nvPr/>
          </p:nvSpPr>
          <p:spPr bwMode="auto">
            <a:xfrm>
              <a:off x="3889" y="564"/>
              <a:ext cx="27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8216" name="Text Box 46"/>
            <p:cNvSpPr txBox="1">
              <a:spLocks noChangeArrowheads="1"/>
            </p:cNvSpPr>
            <p:nvPr/>
          </p:nvSpPr>
          <p:spPr bwMode="auto">
            <a:xfrm>
              <a:off x="3601" y="371"/>
              <a:ext cx="27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8217" name="Text Box 47"/>
            <p:cNvSpPr txBox="1">
              <a:spLocks noChangeArrowheads="1"/>
            </p:cNvSpPr>
            <p:nvPr/>
          </p:nvSpPr>
          <p:spPr bwMode="auto">
            <a:xfrm>
              <a:off x="3120" y="220"/>
              <a:ext cx="42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8218" name="Text Box 48"/>
            <p:cNvSpPr txBox="1">
              <a:spLocks noChangeArrowheads="1"/>
            </p:cNvSpPr>
            <p:nvPr/>
          </p:nvSpPr>
          <p:spPr bwMode="auto">
            <a:xfrm>
              <a:off x="2770" y="473"/>
              <a:ext cx="34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300" b="1">
                  <a:solidFill>
                    <a:srgbClr val="FF0000"/>
                  </a:solidFill>
                  <a:latin typeface="Batang" pitchFamily="18" charset="-127"/>
                </a:rPr>
                <a:t>90</a:t>
              </a:r>
            </a:p>
          </p:txBody>
        </p:sp>
        <p:sp>
          <p:nvSpPr>
            <p:cNvPr id="8219" name="Text Box 49"/>
            <p:cNvSpPr txBox="1">
              <a:spLocks noChangeArrowheads="1"/>
            </p:cNvSpPr>
            <p:nvPr/>
          </p:nvSpPr>
          <p:spPr bwMode="auto">
            <a:xfrm>
              <a:off x="2455" y="220"/>
              <a:ext cx="2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8220" name="Text Box 50"/>
            <p:cNvSpPr txBox="1">
              <a:spLocks noChangeArrowheads="1"/>
            </p:cNvSpPr>
            <p:nvPr/>
          </p:nvSpPr>
          <p:spPr bwMode="auto">
            <a:xfrm>
              <a:off x="2063" y="318"/>
              <a:ext cx="2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8221" name="Text Box 51"/>
            <p:cNvSpPr txBox="1">
              <a:spLocks noChangeArrowheads="1"/>
            </p:cNvSpPr>
            <p:nvPr/>
          </p:nvSpPr>
          <p:spPr bwMode="auto">
            <a:xfrm>
              <a:off x="1775" y="461"/>
              <a:ext cx="2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8222" name="Text Box 52"/>
            <p:cNvSpPr txBox="1">
              <a:spLocks noChangeArrowheads="1"/>
            </p:cNvSpPr>
            <p:nvPr/>
          </p:nvSpPr>
          <p:spPr bwMode="auto">
            <a:xfrm>
              <a:off x="1493" y="636"/>
              <a:ext cx="2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8223" name="Text Box 53"/>
            <p:cNvSpPr txBox="1">
              <a:spLocks noChangeArrowheads="1"/>
            </p:cNvSpPr>
            <p:nvPr/>
          </p:nvSpPr>
          <p:spPr bwMode="auto">
            <a:xfrm>
              <a:off x="1218" y="913"/>
              <a:ext cx="2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8224" name="Text Box 54"/>
            <p:cNvSpPr txBox="1">
              <a:spLocks noChangeArrowheads="1"/>
            </p:cNvSpPr>
            <p:nvPr/>
          </p:nvSpPr>
          <p:spPr bwMode="auto">
            <a:xfrm>
              <a:off x="1014" y="1217"/>
              <a:ext cx="2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8225" name="Text Box 55"/>
            <p:cNvSpPr txBox="1">
              <a:spLocks noChangeArrowheads="1"/>
            </p:cNvSpPr>
            <p:nvPr/>
          </p:nvSpPr>
          <p:spPr bwMode="auto">
            <a:xfrm>
              <a:off x="765" y="1571"/>
              <a:ext cx="35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8226" name="Text Box 56"/>
            <p:cNvSpPr txBox="1">
              <a:spLocks noChangeArrowheads="1"/>
            </p:cNvSpPr>
            <p:nvPr/>
          </p:nvSpPr>
          <p:spPr bwMode="auto">
            <a:xfrm>
              <a:off x="667" y="1916"/>
              <a:ext cx="277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19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8227" name="Text Box 57"/>
            <p:cNvSpPr txBox="1">
              <a:spLocks noChangeArrowheads="1"/>
            </p:cNvSpPr>
            <p:nvPr/>
          </p:nvSpPr>
          <p:spPr bwMode="auto">
            <a:xfrm>
              <a:off x="641" y="2287"/>
              <a:ext cx="15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8228" name="Text Box 58"/>
            <p:cNvSpPr txBox="1">
              <a:spLocks noChangeArrowheads="1"/>
            </p:cNvSpPr>
            <p:nvPr/>
          </p:nvSpPr>
          <p:spPr bwMode="auto">
            <a:xfrm>
              <a:off x="4501" y="2275"/>
              <a:ext cx="15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8229" name="Text Box 59"/>
            <p:cNvSpPr txBox="1">
              <a:spLocks noChangeArrowheads="1"/>
            </p:cNvSpPr>
            <p:nvPr/>
          </p:nvSpPr>
          <p:spPr bwMode="auto">
            <a:xfrm>
              <a:off x="4411" y="2052"/>
              <a:ext cx="2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8230" name="Text Box 60"/>
            <p:cNvSpPr txBox="1">
              <a:spLocks noChangeArrowheads="1"/>
            </p:cNvSpPr>
            <p:nvPr/>
          </p:nvSpPr>
          <p:spPr bwMode="auto">
            <a:xfrm>
              <a:off x="4343" y="1812"/>
              <a:ext cx="2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8231" name="Text Box 61"/>
            <p:cNvSpPr txBox="1">
              <a:spLocks noChangeArrowheads="1"/>
            </p:cNvSpPr>
            <p:nvPr/>
          </p:nvSpPr>
          <p:spPr bwMode="auto">
            <a:xfrm>
              <a:off x="4222" y="1602"/>
              <a:ext cx="2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8232" name="Text Box 62"/>
            <p:cNvSpPr txBox="1">
              <a:spLocks noChangeArrowheads="1"/>
            </p:cNvSpPr>
            <p:nvPr/>
          </p:nvSpPr>
          <p:spPr bwMode="auto">
            <a:xfrm>
              <a:off x="4080" y="1406"/>
              <a:ext cx="2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8233" name="Text Box 63"/>
            <p:cNvSpPr txBox="1">
              <a:spLocks noChangeArrowheads="1"/>
            </p:cNvSpPr>
            <p:nvPr/>
          </p:nvSpPr>
          <p:spPr bwMode="auto">
            <a:xfrm>
              <a:off x="3894" y="1204"/>
              <a:ext cx="2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8234" name="Text Box 64"/>
            <p:cNvSpPr txBox="1">
              <a:spLocks noChangeArrowheads="1"/>
            </p:cNvSpPr>
            <p:nvPr/>
          </p:nvSpPr>
          <p:spPr bwMode="auto">
            <a:xfrm>
              <a:off x="3677" y="992"/>
              <a:ext cx="2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8235" name="Text Box 65"/>
            <p:cNvSpPr txBox="1">
              <a:spLocks noChangeArrowheads="1"/>
            </p:cNvSpPr>
            <p:nvPr/>
          </p:nvSpPr>
          <p:spPr bwMode="auto">
            <a:xfrm>
              <a:off x="3407" y="865"/>
              <a:ext cx="2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8236" name="Text Box 66"/>
            <p:cNvSpPr txBox="1">
              <a:spLocks noChangeArrowheads="1"/>
            </p:cNvSpPr>
            <p:nvPr/>
          </p:nvSpPr>
          <p:spPr bwMode="auto">
            <a:xfrm>
              <a:off x="3132" y="768"/>
              <a:ext cx="2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8237" name="Text Box 67"/>
            <p:cNvSpPr txBox="1">
              <a:spLocks noChangeArrowheads="1"/>
            </p:cNvSpPr>
            <p:nvPr/>
          </p:nvSpPr>
          <p:spPr bwMode="auto">
            <a:xfrm>
              <a:off x="2520" y="762"/>
              <a:ext cx="27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8238" name="Text Box 68"/>
            <p:cNvSpPr txBox="1">
              <a:spLocks noChangeArrowheads="1"/>
            </p:cNvSpPr>
            <p:nvPr/>
          </p:nvSpPr>
          <p:spPr bwMode="auto">
            <a:xfrm>
              <a:off x="1031" y="2275"/>
              <a:ext cx="27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8239" name="Text Box 69"/>
            <p:cNvSpPr txBox="1">
              <a:spLocks noChangeArrowheads="1"/>
            </p:cNvSpPr>
            <p:nvPr/>
          </p:nvSpPr>
          <p:spPr bwMode="auto">
            <a:xfrm>
              <a:off x="1100" y="2052"/>
              <a:ext cx="27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8240" name="Text Box 70"/>
            <p:cNvSpPr txBox="1">
              <a:spLocks noChangeArrowheads="1"/>
            </p:cNvSpPr>
            <p:nvPr/>
          </p:nvSpPr>
          <p:spPr bwMode="auto">
            <a:xfrm>
              <a:off x="1200" y="1832"/>
              <a:ext cx="27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8241" name="Text Box 71"/>
            <p:cNvSpPr txBox="1">
              <a:spLocks noChangeArrowheads="1"/>
            </p:cNvSpPr>
            <p:nvPr/>
          </p:nvSpPr>
          <p:spPr bwMode="auto">
            <a:xfrm>
              <a:off x="1287" y="1599"/>
              <a:ext cx="35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8242" name="Text Box 72"/>
            <p:cNvSpPr txBox="1">
              <a:spLocks noChangeArrowheads="1"/>
            </p:cNvSpPr>
            <p:nvPr/>
          </p:nvSpPr>
          <p:spPr bwMode="auto">
            <a:xfrm>
              <a:off x="1478" y="1383"/>
              <a:ext cx="27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8243" name="Text Box 73"/>
            <p:cNvSpPr txBox="1">
              <a:spLocks noChangeArrowheads="1"/>
            </p:cNvSpPr>
            <p:nvPr/>
          </p:nvSpPr>
          <p:spPr bwMode="auto">
            <a:xfrm>
              <a:off x="1647" y="1192"/>
              <a:ext cx="27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8244" name="Text Box 74"/>
            <p:cNvSpPr txBox="1">
              <a:spLocks noChangeArrowheads="1"/>
            </p:cNvSpPr>
            <p:nvPr/>
          </p:nvSpPr>
          <p:spPr bwMode="auto">
            <a:xfrm>
              <a:off x="1880" y="999"/>
              <a:ext cx="27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8245" name="Text Box 75"/>
            <p:cNvSpPr txBox="1">
              <a:spLocks noChangeArrowheads="1"/>
            </p:cNvSpPr>
            <p:nvPr/>
          </p:nvSpPr>
          <p:spPr bwMode="auto">
            <a:xfrm>
              <a:off x="2182" y="853"/>
              <a:ext cx="27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8246" name="Text Box 76"/>
            <p:cNvSpPr txBox="1">
              <a:spLocks noChangeArrowheads="1"/>
            </p:cNvSpPr>
            <p:nvPr/>
          </p:nvSpPr>
          <p:spPr bwMode="auto">
            <a:xfrm>
              <a:off x="4829" y="2266"/>
              <a:ext cx="27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8247" name="Text Box 77"/>
            <p:cNvSpPr txBox="1">
              <a:spLocks noChangeArrowheads="1"/>
            </p:cNvSpPr>
            <p:nvPr/>
          </p:nvSpPr>
          <p:spPr bwMode="auto">
            <a:xfrm>
              <a:off x="4404" y="1057"/>
              <a:ext cx="27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8248" name="Text Box 78"/>
            <p:cNvSpPr txBox="1">
              <a:spLocks noChangeArrowheads="1"/>
            </p:cNvSpPr>
            <p:nvPr/>
          </p:nvSpPr>
          <p:spPr bwMode="auto">
            <a:xfrm>
              <a:off x="4592" y="1341"/>
              <a:ext cx="27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8249" name="Freeform 79"/>
            <p:cNvSpPr>
              <a:spLocks/>
            </p:cNvSpPr>
            <p:nvPr/>
          </p:nvSpPr>
          <p:spPr bwMode="auto">
            <a:xfrm>
              <a:off x="624" y="213"/>
              <a:ext cx="4524" cy="2319"/>
            </a:xfrm>
            <a:custGeom>
              <a:avLst/>
              <a:gdLst>
                <a:gd name="T0" fmla="*/ 0 w 4524"/>
                <a:gd name="T1" fmla="*/ 2313 h 2319"/>
                <a:gd name="T2" fmla="*/ 79 w 4524"/>
                <a:gd name="T3" fmla="*/ 1811 h 2319"/>
                <a:gd name="T4" fmla="*/ 192 w 4524"/>
                <a:gd name="T5" fmla="*/ 1431 h 2319"/>
                <a:gd name="T6" fmla="*/ 354 w 4524"/>
                <a:gd name="T7" fmla="*/ 1113 h 2319"/>
                <a:gd name="T8" fmla="*/ 606 w 4524"/>
                <a:gd name="T9" fmla="*/ 765 h 2319"/>
                <a:gd name="T10" fmla="*/ 895 w 4524"/>
                <a:gd name="T11" fmla="*/ 496 h 2319"/>
                <a:gd name="T12" fmla="*/ 1218 w 4524"/>
                <a:gd name="T13" fmla="*/ 273 h 2319"/>
                <a:gd name="T14" fmla="*/ 1530 w 4524"/>
                <a:gd name="T15" fmla="*/ 133 h 2319"/>
                <a:gd name="T16" fmla="*/ 1944 w 4524"/>
                <a:gd name="T17" fmla="*/ 27 h 2319"/>
                <a:gd name="T18" fmla="*/ 2310 w 4524"/>
                <a:gd name="T19" fmla="*/ 3 h 2319"/>
                <a:gd name="T20" fmla="*/ 2718 w 4524"/>
                <a:gd name="T21" fmla="*/ 45 h 2319"/>
                <a:gd name="T22" fmla="*/ 3126 w 4524"/>
                <a:gd name="T23" fmla="*/ 177 h 2319"/>
                <a:gd name="T24" fmla="*/ 3526 w 4524"/>
                <a:gd name="T25" fmla="*/ 405 h 2319"/>
                <a:gd name="T26" fmla="*/ 3798 w 4524"/>
                <a:gd name="T27" fmla="*/ 632 h 2319"/>
                <a:gd name="T28" fmla="*/ 4086 w 4524"/>
                <a:gd name="T29" fmla="*/ 957 h 2319"/>
                <a:gd name="T30" fmla="*/ 4272 w 4524"/>
                <a:gd name="T31" fmla="*/ 1269 h 2319"/>
                <a:gd name="T32" fmla="*/ 4388 w 4524"/>
                <a:gd name="T33" fmla="*/ 1539 h 2319"/>
                <a:gd name="T34" fmla="*/ 4479 w 4524"/>
                <a:gd name="T35" fmla="*/ 1902 h 2319"/>
                <a:gd name="T36" fmla="*/ 4524 w 4524"/>
                <a:gd name="T37" fmla="*/ 2319 h 2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8250" name="Freeform 80"/>
            <p:cNvSpPr>
              <a:spLocks/>
            </p:cNvSpPr>
            <p:nvPr/>
          </p:nvSpPr>
          <p:spPr bwMode="auto">
            <a:xfrm>
              <a:off x="1308" y="973"/>
              <a:ext cx="3186" cy="1577"/>
            </a:xfrm>
            <a:custGeom>
              <a:avLst/>
              <a:gdLst>
                <a:gd name="T0" fmla="*/ 0 w 3186"/>
                <a:gd name="T1" fmla="*/ 1577 h 1577"/>
                <a:gd name="T2" fmla="*/ 138 w 3186"/>
                <a:gd name="T3" fmla="*/ 1073 h 1577"/>
                <a:gd name="T4" fmla="*/ 366 w 3186"/>
                <a:gd name="T5" fmla="*/ 677 h 1577"/>
                <a:gd name="T6" fmla="*/ 630 w 3186"/>
                <a:gd name="T7" fmla="*/ 383 h 1577"/>
                <a:gd name="T8" fmla="*/ 912 w 3186"/>
                <a:gd name="T9" fmla="*/ 173 h 1577"/>
                <a:gd name="T10" fmla="*/ 1308 w 3186"/>
                <a:gd name="T11" fmla="*/ 29 h 1577"/>
                <a:gd name="T12" fmla="*/ 1638 w 3186"/>
                <a:gd name="T13" fmla="*/ 5 h 1577"/>
                <a:gd name="T14" fmla="*/ 2010 w 3186"/>
                <a:gd name="T15" fmla="*/ 59 h 1577"/>
                <a:gd name="T16" fmla="*/ 2388 w 3186"/>
                <a:gd name="T17" fmla="*/ 234 h 1577"/>
                <a:gd name="T18" fmla="*/ 2718 w 3186"/>
                <a:gd name="T19" fmla="*/ 515 h 1577"/>
                <a:gd name="T20" fmla="*/ 2958 w 3186"/>
                <a:gd name="T21" fmla="*/ 857 h 1577"/>
                <a:gd name="T22" fmla="*/ 3114 w 3186"/>
                <a:gd name="T23" fmla="*/ 1205 h 1577"/>
                <a:gd name="T24" fmla="*/ 3186 w 3186"/>
                <a:gd name="T25" fmla="*/ 1535 h 1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8251" name="Freeform 81"/>
            <p:cNvSpPr>
              <a:spLocks/>
            </p:cNvSpPr>
            <p:nvPr/>
          </p:nvSpPr>
          <p:spPr bwMode="auto">
            <a:xfrm>
              <a:off x="4468" y="2520"/>
              <a:ext cx="702" cy="3"/>
            </a:xfrm>
            <a:custGeom>
              <a:avLst/>
              <a:gdLst>
                <a:gd name="T0" fmla="*/ 702 w 702"/>
                <a:gd name="T1" fmla="*/ 0 h 3"/>
                <a:gd name="T2" fmla="*/ 0 w 702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0173" y="6442218"/>
            <a:ext cx="62228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271630" y="3387956"/>
            <a:ext cx="50526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К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41463" y="1651500"/>
            <a:ext cx="56457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618044" y="2718695"/>
            <a:ext cx="56457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627257" y="6725074"/>
            <a:ext cx="59343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835135" y="6725074"/>
            <a:ext cx="56457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36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249921" y="2423160"/>
            <a:ext cx="3134360" cy="1935480"/>
            <a:chOff x="3248" y="1272"/>
            <a:chExt cx="1234" cy="1016"/>
          </a:xfrm>
        </p:grpSpPr>
        <p:sp>
          <p:nvSpPr>
            <p:cNvPr id="19488" name="Freeform 24"/>
            <p:cNvSpPr>
              <a:spLocks/>
            </p:cNvSpPr>
            <p:nvPr/>
          </p:nvSpPr>
          <p:spPr bwMode="auto">
            <a:xfrm>
              <a:off x="3248" y="1272"/>
              <a:ext cx="1234" cy="1016"/>
            </a:xfrm>
            <a:custGeom>
              <a:avLst/>
              <a:gdLst>
                <a:gd name="T0" fmla="*/ 432 w 1234"/>
                <a:gd name="T1" fmla="*/ 1016 h 1016"/>
                <a:gd name="T2" fmla="*/ 0 w 1234"/>
                <a:gd name="T3" fmla="*/ 0 h 1016"/>
                <a:gd name="T4" fmla="*/ 272 w 1234"/>
                <a:gd name="T5" fmla="*/ 8 h 1016"/>
                <a:gd name="T6" fmla="*/ 1234 w 1234"/>
                <a:gd name="T7" fmla="*/ 0 h 1016"/>
                <a:gd name="T8" fmla="*/ 432 w 1234"/>
                <a:gd name="T9" fmla="*/ 1016 h 10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4"/>
                <a:gd name="T16" fmla="*/ 0 h 1016"/>
                <a:gd name="T17" fmla="*/ 1234 w 1234"/>
                <a:gd name="T18" fmla="*/ 1016 h 10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4" h="1016">
                  <a:moveTo>
                    <a:pt x="432" y="1016"/>
                  </a:moveTo>
                  <a:lnTo>
                    <a:pt x="0" y="0"/>
                  </a:lnTo>
                  <a:lnTo>
                    <a:pt x="272" y="8"/>
                  </a:lnTo>
                  <a:lnTo>
                    <a:pt x="1234" y="0"/>
                  </a:lnTo>
                  <a:lnTo>
                    <a:pt x="432" y="1016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19489" name="Freeform 25"/>
            <p:cNvSpPr>
              <a:spLocks/>
            </p:cNvSpPr>
            <p:nvPr/>
          </p:nvSpPr>
          <p:spPr bwMode="auto">
            <a:xfrm rot="-5558789">
              <a:off x="4042" y="1361"/>
              <a:ext cx="272" cy="146"/>
            </a:xfrm>
            <a:custGeom>
              <a:avLst/>
              <a:gdLst>
                <a:gd name="T0" fmla="*/ 272 w 272"/>
                <a:gd name="T1" fmla="*/ 46 h 117"/>
                <a:gd name="T2" fmla="*/ 120 w 272"/>
                <a:gd name="T3" fmla="*/ 16 h 117"/>
                <a:gd name="T4" fmla="*/ 0 w 272"/>
                <a:gd name="T5" fmla="*/ 146 h 117"/>
                <a:gd name="T6" fmla="*/ 0 60000 65536"/>
                <a:gd name="T7" fmla="*/ 0 60000 65536"/>
                <a:gd name="T8" fmla="*/ 0 60000 65536"/>
                <a:gd name="T9" fmla="*/ 0 w 272"/>
                <a:gd name="T10" fmla="*/ 0 h 117"/>
                <a:gd name="T11" fmla="*/ 272 w 272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17">
                  <a:moveTo>
                    <a:pt x="272" y="37"/>
                  </a:moveTo>
                  <a:cubicBezTo>
                    <a:pt x="247" y="33"/>
                    <a:pt x="165" y="0"/>
                    <a:pt x="120" y="13"/>
                  </a:cubicBezTo>
                  <a:cubicBezTo>
                    <a:pt x="75" y="26"/>
                    <a:pt x="25" y="95"/>
                    <a:pt x="0" y="11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141981" y="2423160"/>
            <a:ext cx="3583939" cy="2164080"/>
            <a:chOff x="1237" y="1272"/>
            <a:chExt cx="1411" cy="1136"/>
          </a:xfrm>
        </p:grpSpPr>
        <p:sp>
          <p:nvSpPr>
            <p:cNvPr id="19486" name="Freeform 20"/>
            <p:cNvSpPr>
              <a:spLocks/>
            </p:cNvSpPr>
            <p:nvPr/>
          </p:nvSpPr>
          <p:spPr bwMode="auto">
            <a:xfrm>
              <a:off x="1237" y="1272"/>
              <a:ext cx="1411" cy="1136"/>
            </a:xfrm>
            <a:custGeom>
              <a:avLst/>
              <a:gdLst>
                <a:gd name="T0" fmla="*/ 1411 w 1411"/>
                <a:gd name="T1" fmla="*/ 0 h 1136"/>
                <a:gd name="T2" fmla="*/ 1355 w 1411"/>
                <a:gd name="T3" fmla="*/ 1136 h 1136"/>
                <a:gd name="T4" fmla="*/ 779 w 1411"/>
                <a:gd name="T5" fmla="*/ 648 h 1136"/>
                <a:gd name="T6" fmla="*/ 0 w 1411"/>
                <a:gd name="T7" fmla="*/ 7 h 1136"/>
                <a:gd name="T8" fmla="*/ 1411 w 1411"/>
                <a:gd name="T9" fmla="*/ 0 h 1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1"/>
                <a:gd name="T16" fmla="*/ 0 h 1136"/>
                <a:gd name="T17" fmla="*/ 1411 w 1411"/>
                <a:gd name="T18" fmla="*/ 1136 h 1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1" h="1136">
                  <a:moveTo>
                    <a:pt x="1411" y="0"/>
                  </a:moveTo>
                  <a:lnTo>
                    <a:pt x="1355" y="1136"/>
                  </a:lnTo>
                  <a:lnTo>
                    <a:pt x="779" y="648"/>
                  </a:lnTo>
                  <a:lnTo>
                    <a:pt x="0" y="7"/>
                  </a:lnTo>
                  <a:lnTo>
                    <a:pt x="1411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FF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19487" name="Freeform 21"/>
            <p:cNvSpPr>
              <a:spLocks/>
            </p:cNvSpPr>
            <p:nvPr/>
          </p:nvSpPr>
          <p:spPr bwMode="auto">
            <a:xfrm rot="7909440">
              <a:off x="1502" y="1361"/>
              <a:ext cx="272" cy="146"/>
            </a:xfrm>
            <a:custGeom>
              <a:avLst/>
              <a:gdLst>
                <a:gd name="T0" fmla="*/ 272 w 272"/>
                <a:gd name="T1" fmla="*/ 46 h 117"/>
                <a:gd name="T2" fmla="*/ 120 w 272"/>
                <a:gd name="T3" fmla="*/ 16 h 117"/>
                <a:gd name="T4" fmla="*/ 0 w 272"/>
                <a:gd name="T5" fmla="*/ 146 h 117"/>
                <a:gd name="T6" fmla="*/ 0 60000 65536"/>
                <a:gd name="T7" fmla="*/ 0 60000 65536"/>
                <a:gd name="T8" fmla="*/ 0 60000 65536"/>
                <a:gd name="T9" fmla="*/ 0 w 272"/>
                <a:gd name="T10" fmla="*/ 0 h 117"/>
                <a:gd name="T11" fmla="*/ 272 w 272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17">
                  <a:moveTo>
                    <a:pt x="272" y="37"/>
                  </a:moveTo>
                  <a:cubicBezTo>
                    <a:pt x="247" y="33"/>
                    <a:pt x="165" y="0"/>
                    <a:pt x="120" y="13"/>
                  </a:cubicBezTo>
                  <a:cubicBezTo>
                    <a:pt x="75" y="26"/>
                    <a:pt x="25" y="95"/>
                    <a:pt x="0" y="11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917441" y="3139440"/>
            <a:ext cx="3093720" cy="2425066"/>
            <a:chOff x="1936" y="1648"/>
            <a:chExt cx="1218" cy="1273"/>
          </a:xfrm>
        </p:grpSpPr>
        <p:sp>
          <p:nvSpPr>
            <p:cNvPr id="19484" name="Freeform 15"/>
            <p:cNvSpPr>
              <a:spLocks/>
            </p:cNvSpPr>
            <p:nvPr/>
          </p:nvSpPr>
          <p:spPr bwMode="auto">
            <a:xfrm>
              <a:off x="1936" y="1648"/>
              <a:ext cx="1218" cy="1273"/>
            </a:xfrm>
            <a:custGeom>
              <a:avLst/>
              <a:gdLst>
                <a:gd name="T0" fmla="*/ 1216 w 1218"/>
                <a:gd name="T1" fmla="*/ 0 h 1273"/>
                <a:gd name="T2" fmla="*/ 1218 w 1218"/>
                <a:gd name="T3" fmla="*/ 1273 h 1273"/>
                <a:gd name="T4" fmla="*/ 622 w 1218"/>
                <a:gd name="T5" fmla="*/ 740 h 1273"/>
                <a:gd name="T6" fmla="*/ 0 w 1218"/>
                <a:gd name="T7" fmla="*/ 187 h 1273"/>
                <a:gd name="T8" fmla="*/ 1216 w 1218"/>
                <a:gd name="T9" fmla="*/ 0 h 1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8"/>
                <a:gd name="T16" fmla="*/ 0 h 1273"/>
                <a:gd name="T17" fmla="*/ 1218 w 1218"/>
                <a:gd name="T18" fmla="*/ 1273 h 1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8" h="1273">
                  <a:moveTo>
                    <a:pt x="1216" y="0"/>
                  </a:moveTo>
                  <a:lnTo>
                    <a:pt x="1218" y="1273"/>
                  </a:lnTo>
                  <a:lnTo>
                    <a:pt x="622" y="740"/>
                  </a:lnTo>
                  <a:lnTo>
                    <a:pt x="0" y="187"/>
                  </a:lnTo>
                  <a:lnTo>
                    <a:pt x="121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19485" name="Freeform 16"/>
            <p:cNvSpPr>
              <a:spLocks/>
            </p:cNvSpPr>
            <p:nvPr/>
          </p:nvSpPr>
          <p:spPr bwMode="auto">
            <a:xfrm>
              <a:off x="2880" y="2531"/>
              <a:ext cx="272" cy="117"/>
            </a:xfrm>
            <a:custGeom>
              <a:avLst/>
              <a:gdLst>
                <a:gd name="T0" fmla="*/ 272 w 272"/>
                <a:gd name="T1" fmla="*/ 37 h 117"/>
                <a:gd name="T2" fmla="*/ 120 w 272"/>
                <a:gd name="T3" fmla="*/ 13 h 117"/>
                <a:gd name="T4" fmla="*/ 0 w 272"/>
                <a:gd name="T5" fmla="*/ 117 h 117"/>
                <a:gd name="T6" fmla="*/ 0 60000 65536"/>
                <a:gd name="T7" fmla="*/ 0 60000 65536"/>
                <a:gd name="T8" fmla="*/ 0 60000 65536"/>
                <a:gd name="T9" fmla="*/ 0 w 272"/>
                <a:gd name="T10" fmla="*/ 0 h 117"/>
                <a:gd name="T11" fmla="*/ 272 w 272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17">
                  <a:moveTo>
                    <a:pt x="272" y="37"/>
                  </a:moveTo>
                  <a:cubicBezTo>
                    <a:pt x="247" y="33"/>
                    <a:pt x="165" y="0"/>
                    <a:pt x="120" y="13"/>
                  </a:cubicBezTo>
                  <a:cubicBezTo>
                    <a:pt x="75" y="26"/>
                    <a:pt x="25" y="95"/>
                    <a:pt x="0" y="11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8018782" y="2466976"/>
            <a:ext cx="1973579" cy="3108960"/>
            <a:chOff x="3157" y="1295"/>
            <a:chExt cx="777" cy="1632"/>
          </a:xfrm>
        </p:grpSpPr>
        <p:sp>
          <p:nvSpPr>
            <p:cNvPr id="19482" name="Freeform 5"/>
            <p:cNvSpPr>
              <a:spLocks/>
            </p:cNvSpPr>
            <p:nvPr/>
          </p:nvSpPr>
          <p:spPr bwMode="auto">
            <a:xfrm>
              <a:off x="3157" y="1295"/>
              <a:ext cx="777" cy="1632"/>
            </a:xfrm>
            <a:custGeom>
              <a:avLst/>
              <a:gdLst>
                <a:gd name="T0" fmla="*/ 777 w 400"/>
                <a:gd name="T1" fmla="*/ 656 h 816"/>
                <a:gd name="T2" fmla="*/ 0 w 400"/>
                <a:gd name="T3" fmla="*/ 1632 h 816"/>
                <a:gd name="T4" fmla="*/ 16 w 400"/>
                <a:gd name="T5" fmla="*/ 832 h 816"/>
                <a:gd name="T6" fmla="*/ 31 w 400"/>
                <a:gd name="T7" fmla="*/ 0 h 816"/>
                <a:gd name="T8" fmla="*/ 777 w 400"/>
                <a:gd name="T9" fmla="*/ 656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816"/>
                <a:gd name="T17" fmla="*/ 400 w 400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816">
                  <a:moveTo>
                    <a:pt x="400" y="328"/>
                  </a:moveTo>
                  <a:lnTo>
                    <a:pt x="0" y="816"/>
                  </a:lnTo>
                  <a:lnTo>
                    <a:pt x="8" y="416"/>
                  </a:lnTo>
                  <a:lnTo>
                    <a:pt x="16" y="0"/>
                  </a:lnTo>
                  <a:lnTo>
                    <a:pt x="400" y="328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19483" name="AutoShape 12"/>
            <p:cNvSpPr>
              <a:spLocks noChangeArrowheads="1"/>
            </p:cNvSpPr>
            <p:nvPr/>
          </p:nvSpPr>
          <p:spPr bwMode="auto">
            <a:xfrm rot="6862720">
              <a:off x="3253" y="2352"/>
              <a:ext cx="110" cy="267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19462" name="Freeform 6"/>
          <p:cNvSpPr>
            <a:spLocks/>
          </p:cNvSpPr>
          <p:nvPr/>
        </p:nvSpPr>
        <p:spPr bwMode="auto">
          <a:xfrm>
            <a:off x="3134361" y="2436496"/>
            <a:ext cx="8285480" cy="3108960"/>
          </a:xfrm>
          <a:custGeom>
            <a:avLst/>
            <a:gdLst>
              <a:gd name="T0" fmla="*/ 0 w 1678"/>
              <a:gd name="T1" fmla="*/ 0 h 816"/>
              <a:gd name="T2" fmla="*/ 5178425 w 1678"/>
              <a:gd name="T3" fmla="*/ 0 h 816"/>
              <a:gd name="T4" fmla="*/ 3079898 w 1678"/>
              <a:gd name="T5" fmla="*/ 2590800 h 816"/>
              <a:gd name="T6" fmla="*/ 0 w 1678"/>
              <a:gd name="T7" fmla="*/ 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678"/>
              <a:gd name="T13" fmla="*/ 0 h 816"/>
              <a:gd name="T14" fmla="*/ 1678 w 167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8" h="816">
                <a:moveTo>
                  <a:pt x="0" y="0"/>
                </a:moveTo>
                <a:lnTo>
                  <a:pt x="1678" y="0"/>
                </a:lnTo>
                <a:lnTo>
                  <a:pt x="998" y="816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9463" name="Freeform 7"/>
          <p:cNvSpPr>
            <a:spLocks/>
          </p:cNvSpPr>
          <p:nvPr/>
        </p:nvSpPr>
        <p:spPr bwMode="auto">
          <a:xfrm>
            <a:off x="8026401" y="2440306"/>
            <a:ext cx="17781" cy="3076574"/>
          </a:xfrm>
          <a:custGeom>
            <a:avLst/>
            <a:gdLst>
              <a:gd name="T0" fmla="*/ 11113 w 7"/>
              <a:gd name="T1" fmla="*/ 0 h 1615"/>
              <a:gd name="T2" fmla="*/ 0 w 7"/>
              <a:gd name="T3" fmla="*/ 2563812 h 1615"/>
              <a:gd name="T4" fmla="*/ 0 60000 65536"/>
              <a:gd name="T5" fmla="*/ 0 60000 65536"/>
              <a:gd name="T6" fmla="*/ 0 w 7"/>
              <a:gd name="T7" fmla="*/ 0 h 1615"/>
              <a:gd name="T8" fmla="*/ 7 w 7"/>
              <a:gd name="T9" fmla="*/ 1615 h 16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" h="1615">
                <a:moveTo>
                  <a:pt x="7" y="0"/>
                </a:moveTo>
                <a:lnTo>
                  <a:pt x="0" y="1615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245360" y="1954530"/>
            <a:ext cx="736682" cy="9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5100" b="1" i="1">
                <a:latin typeface="Times New Roman" pitchFamily="18" charset="0"/>
              </a:rPr>
              <a:t>N</a:t>
            </a:r>
            <a:endParaRPr lang="ru-RU" altLang="ru-RU" sz="5100" b="1" i="1">
              <a:latin typeface="Times New Roman" pitchFamily="18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546342" y="5410201"/>
            <a:ext cx="751108" cy="100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5700" b="1" i="1" dirty="0">
                <a:latin typeface="Times New Roman" pitchFamily="18" charset="0"/>
              </a:rPr>
              <a:t>R</a:t>
            </a:r>
            <a:endParaRPr lang="ru-RU" altLang="ru-RU" sz="5700" b="1" i="1" dirty="0">
              <a:latin typeface="Times New Roman" pitchFamily="18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0970261" y="1575436"/>
            <a:ext cx="662943" cy="9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5100" b="1" i="1">
                <a:latin typeface="Times New Roman" pitchFamily="18" charset="0"/>
              </a:rPr>
              <a:t>T</a:t>
            </a:r>
            <a:endParaRPr lang="ru-RU" altLang="ru-RU" sz="5100" b="1" i="1">
              <a:latin typeface="Times New Roman" pitchFamily="18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429501" y="1609726"/>
            <a:ext cx="627677" cy="9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5100" b="1" i="1">
                <a:latin typeface="Times New Roman" pitchFamily="18" charset="0"/>
              </a:rPr>
              <a:t>S</a:t>
            </a:r>
            <a:endParaRPr lang="ru-RU" altLang="ru-RU" sz="5100" b="1" i="1">
              <a:latin typeface="Times New Roman" pitchFamily="18" charset="0"/>
            </a:endParaRPr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802641" y="312421"/>
            <a:ext cx="1342644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900" b="1" dirty="0" smtClean="0"/>
              <a:t>Назови </a:t>
            </a:r>
            <a:r>
              <a:rPr lang="ru-RU" altLang="ru-RU" sz="2900" b="1" dirty="0"/>
              <a:t>углы, которые </a:t>
            </a:r>
            <a:r>
              <a:rPr lang="ru-RU" altLang="ru-RU" sz="2900" b="1" dirty="0" smtClean="0"/>
              <a:t>ты </a:t>
            </a:r>
            <a:r>
              <a:rPr lang="ru-RU" altLang="ru-RU" sz="2900" b="1" dirty="0"/>
              <a:t>видишь на чертеже.  </a:t>
            </a:r>
          </a:p>
        </p:txBody>
      </p:sp>
      <p:sp>
        <p:nvSpPr>
          <p:cNvPr id="79901" name="Freeform 29" descr="Дуб"/>
          <p:cNvSpPr>
            <a:spLocks/>
          </p:cNvSpPr>
          <p:nvPr/>
        </p:nvSpPr>
        <p:spPr bwMode="auto">
          <a:xfrm>
            <a:off x="2190287" y="2446749"/>
            <a:ext cx="5765800" cy="3286124"/>
          </a:xfrm>
          <a:custGeom>
            <a:avLst/>
            <a:gdLst>
              <a:gd name="T0" fmla="*/ 0 w 2270"/>
              <a:gd name="T1" fmla="*/ 1587 h 1725"/>
              <a:gd name="T2" fmla="*/ 3590925 w 2270"/>
              <a:gd name="T3" fmla="*/ 14287 h 1725"/>
              <a:gd name="T4" fmla="*/ 3214688 w 2270"/>
              <a:gd name="T5" fmla="*/ 374650 h 1725"/>
              <a:gd name="T6" fmla="*/ 3235325 w 2270"/>
              <a:gd name="T7" fmla="*/ 2085975 h 1725"/>
              <a:gd name="T8" fmla="*/ 3590925 w 2270"/>
              <a:gd name="T9" fmla="*/ 2711450 h 1725"/>
              <a:gd name="T10" fmla="*/ 3248025 w 2270"/>
              <a:gd name="T11" fmla="*/ 2101850 h 1725"/>
              <a:gd name="T12" fmla="*/ 958850 w 2270"/>
              <a:gd name="T13" fmla="*/ 357187 h 1725"/>
              <a:gd name="T14" fmla="*/ 12700 w 2270"/>
              <a:gd name="T15" fmla="*/ 15875 h 1725"/>
              <a:gd name="T16" fmla="*/ 969963 w 2270"/>
              <a:gd name="T17" fmla="*/ 354012 h 1725"/>
              <a:gd name="T18" fmla="*/ 3214688 w 2270"/>
              <a:gd name="T19" fmla="*/ 373062 h 1725"/>
              <a:gd name="T20" fmla="*/ 3603625 w 2270"/>
              <a:gd name="T21" fmla="*/ 0 h 1725"/>
              <a:gd name="T22" fmla="*/ 3590925 w 2270"/>
              <a:gd name="T23" fmla="*/ 2738437 h 1725"/>
              <a:gd name="T24" fmla="*/ 0 w 2270"/>
              <a:gd name="T25" fmla="*/ 1587 h 17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70"/>
              <a:gd name="T40" fmla="*/ 0 h 1725"/>
              <a:gd name="T41" fmla="*/ 2270 w 2270"/>
              <a:gd name="T42" fmla="*/ 1725 h 172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70" h="1725">
                <a:moveTo>
                  <a:pt x="0" y="1"/>
                </a:moveTo>
                <a:lnTo>
                  <a:pt x="2262" y="9"/>
                </a:lnTo>
                <a:lnTo>
                  <a:pt x="2025" y="236"/>
                </a:lnTo>
                <a:lnTo>
                  <a:pt x="2038" y="1314"/>
                </a:lnTo>
                <a:lnTo>
                  <a:pt x="2262" y="1708"/>
                </a:lnTo>
                <a:lnTo>
                  <a:pt x="2046" y="1324"/>
                </a:lnTo>
                <a:lnTo>
                  <a:pt x="604" y="225"/>
                </a:lnTo>
                <a:lnTo>
                  <a:pt x="8" y="10"/>
                </a:lnTo>
                <a:lnTo>
                  <a:pt x="611" y="223"/>
                </a:lnTo>
                <a:lnTo>
                  <a:pt x="2025" y="235"/>
                </a:lnTo>
                <a:lnTo>
                  <a:pt x="2270" y="0"/>
                </a:lnTo>
                <a:lnTo>
                  <a:pt x="2262" y="1725"/>
                </a:lnTo>
                <a:lnTo>
                  <a:pt x="0" y="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79885" name="Freeform 13" descr="Дуб"/>
          <p:cNvSpPr>
            <a:spLocks/>
          </p:cNvSpPr>
          <p:nvPr/>
        </p:nvSpPr>
        <p:spPr bwMode="auto">
          <a:xfrm>
            <a:off x="8110479" y="2427367"/>
            <a:ext cx="4378960" cy="4324350"/>
          </a:xfrm>
          <a:custGeom>
            <a:avLst/>
            <a:gdLst>
              <a:gd name="T0" fmla="*/ 0 w 1724"/>
              <a:gd name="T1" fmla="*/ 3603625 h 2270"/>
              <a:gd name="T2" fmla="*/ 14288 w 1724"/>
              <a:gd name="T3" fmla="*/ 12700 h 2270"/>
              <a:gd name="T4" fmla="*/ 374650 w 1724"/>
              <a:gd name="T5" fmla="*/ 388938 h 2270"/>
              <a:gd name="T6" fmla="*/ 2084388 w 1724"/>
              <a:gd name="T7" fmla="*/ 368300 h 2270"/>
              <a:gd name="T8" fmla="*/ 2709863 w 1724"/>
              <a:gd name="T9" fmla="*/ 12700 h 2270"/>
              <a:gd name="T10" fmla="*/ 2100263 w 1724"/>
              <a:gd name="T11" fmla="*/ 355600 h 2270"/>
              <a:gd name="T12" fmla="*/ 355600 w 1724"/>
              <a:gd name="T13" fmla="*/ 2644775 h 2270"/>
              <a:gd name="T14" fmla="*/ 14288 w 1724"/>
              <a:gd name="T15" fmla="*/ 3590925 h 2270"/>
              <a:gd name="T16" fmla="*/ 352425 w 1724"/>
              <a:gd name="T17" fmla="*/ 2633663 h 2270"/>
              <a:gd name="T18" fmla="*/ 360363 w 1724"/>
              <a:gd name="T19" fmla="*/ 379413 h 2270"/>
              <a:gd name="T20" fmla="*/ 0 w 1724"/>
              <a:gd name="T21" fmla="*/ 0 h 2270"/>
              <a:gd name="T22" fmla="*/ 2736850 w 1724"/>
              <a:gd name="T23" fmla="*/ 12700 h 2270"/>
              <a:gd name="T24" fmla="*/ 0 w 1724"/>
              <a:gd name="T25" fmla="*/ 3603625 h 227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24"/>
              <a:gd name="T40" fmla="*/ 0 h 2270"/>
              <a:gd name="T41" fmla="*/ 1724 w 1724"/>
              <a:gd name="T42" fmla="*/ 2270 h 227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24" h="2270">
                <a:moveTo>
                  <a:pt x="0" y="2270"/>
                </a:moveTo>
                <a:lnTo>
                  <a:pt x="9" y="8"/>
                </a:lnTo>
                <a:lnTo>
                  <a:pt x="236" y="245"/>
                </a:lnTo>
                <a:lnTo>
                  <a:pt x="1313" y="232"/>
                </a:lnTo>
                <a:lnTo>
                  <a:pt x="1707" y="8"/>
                </a:lnTo>
                <a:lnTo>
                  <a:pt x="1323" y="224"/>
                </a:lnTo>
                <a:lnTo>
                  <a:pt x="224" y="1666"/>
                </a:lnTo>
                <a:lnTo>
                  <a:pt x="9" y="2262"/>
                </a:lnTo>
                <a:lnTo>
                  <a:pt x="222" y="1659"/>
                </a:lnTo>
                <a:lnTo>
                  <a:pt x="227" y="239"/>
                </a:lnTo>
                <a:lnTo>
                  <a:pt x="0" y="0"/>
                </a:lnTo>
                <a:lnTo>
                  <a:pt x="1724" y="8"/>
                </a:lnTo>
                <a:lnTo>
                  <a:pt x="0" y="22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79899" name="Freeform 27"/>
          <p:cNvSpPr>
            <a:spLocks/>
          </p:cNvSpPr>
          <p:nvPr/>
        </p:nvSpPr>
        <p:spPr bwMode="auto">
          <a:xfrm>
            <a:off x="8054341" y="2423160"/>
            <a:ext cx="528320" cy="396240"/>
          </a:xfrm>
          <a:custGeom>
            <a:avLst/>
            <a:gdLst>
              <a:gd name="T0" fmla="*/ 327025 w 208"/>
              <a:gd name="T1" fmla="*/ 0 h 208"/>
              <a:gd name="T2" fmla="*/ 330200 w 208"/>
              <a:gd name="T3" fmla="*/ 330200 h 208"/>
              <a:gd name="T4" fmla="*/ 0 w 208"/>
              <a:gd name="T5" fmla="*/ 328613 h 208"/>
              <a:gd name="T6" fmla="*/ 0 60000 65536"/>
              <a:gd name="T7" fmla="*/ 0 60000 65536"/>
              <a:gd name="T8" fmla="*/ 0 60000 65536"/>
              <a:gd name="T9" fmla="*/ 0 w 208"/>
              <a:gd name="T10" fmla="*/ 0 h 208"/>
              <a:gd name="T11" fmla="*/ 208 w 208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208">
                <a:moveTo>
                  <a:pt x="206" y="0"/>
                </a:moveTo>
                <a:lnTo>
                  <a:pt x="208" y="208"/>
                </a:lnTo>
                <a:lnTo>
                  <a:pt x="0" y="207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79900" name="Freeform 28"/>
          <p:cNvSpPr>
            <a:spLocks/>
          </p:cNvSpPr>
          <p:nvPr/>
        </p:nvSpPr>
        <p:spPr bwMode="auto">
          <a:xfrm>
            <a:off x="7538720" y="2423160"/>
            <a:ext cx="467360" cy="396240"/>
          </a:xfrm>
          <a:custGeom>
            <a:avLst/>
            <a:gdLst>
              <a:gd name="T0" fmla="*/ 0 w 184"/>
              <a:gd name="T1" fmla="*/ 0 h 208"/>
              <a:gd name="T2" fmla="*/ 4763 w 184"/>
              <a:gd name="T3" fmla="*/ 330200 h 208"/>
              <a:gd name="T4" fmla="*/ 292100 w 184"/>
              <a:gd name="T5" fmla="*/ 330200 h 208"/>
              <a:gd name="T6" fmla="*/ 0 60000 65536"/>
              <a:gd name="T7" fmla="*/ 0 60000 65536"/>
              <a:gd name="T8" fmla="*/ 0 60000 65536"/>
              <a:gd name="T9" fmla="*/ 0 w 184"/>
              <a:gd name="T10" fmla="*/ 0 h 208"/>
              <a:gd name="T11" fmla="*/ 184 w 184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208">
                <a:moveTo>
                  <a:pt x="0" y="0"/>
                </a:moveTo>
                <a:lnTo>
                  <a:pt x="3" y="208"/>
                </a:lnTo>
                <a:lnTo>
                  <a:pt x="184" y="20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6" name="TextBox 5"/>
          <p:cNvSpPr txBox="1"/>
          <p:nvPr/>
        </p:nvSpPr>
        <p:spPr>
          <a:xfrm>
            <a:off x="11057637" y="6614333"/>
            <a:ext cx="143180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mbria Math"/>
                <a:ea typeface="Cambria Math"/>
              </a:rPr>
              <a:t>∠</a:t>
            </a:r>
            <a:r>
              <a:rPr lang="uz-Latn-UZ" b="1" dirty="0" smtClean="0">
                <a:latin typeface="Cambria Math"/>
                <a:ea typeface="Cambria Math"/>
              </a:rPr>
              <a:t>NST</a:t>
            </a:r>
            <a:endParaRPr lang="uz-Latn-UZ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20545" y="5714759"/>
            <a:ext cx="140775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mbria Math"/>
                <a:ea typeface="Cambria Math"/>
              </a:rPr>
              <a:t>∠</a:t>
            </a:r>
            <a:r>
              <a:rPr lang="uz-Latn-UZ" b="1" dirty="0">
                <a:latin typeface="Cambria Math"/>
                <a:ea typeface="Cambria Math"/>
              </a:rPr>
              <a:t>T</a:t>
            </a:r>
            <a:r>
              <a:rPr lang="uz-Latn-UZ" b="1" dirty="0" smtClean="0">
                <a:latin typeface="Cambria Math"/>
                <a:ea typeface="Cambria Math"/>
              </a:rPr>
              <a:t>SR</a:t>
            </a:r>
            <a:endParaRPr lang="uz-Latn-UZ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126757" y="4587240"/>
            <a:ext cx="139134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mbria Math"/>
                <a:ea typeface="Cambria Math"/>
              </a:rPr>
              <a:t>∠</a:t>
            </a:r>
            <a:r>
              <a:rPr lang="uz-Latn-UZ" b="1" dirty="0" smtClean="0">
                <a:latin typeface="Cambria Math"/>
                <a:ea typeface="Cambria Math"/>
              </a:rPr>
              <a:t>SRT</a:t>
            </a:r>
            <a:endParaRPr lang="uz-Latn-UZ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87933" y="5285246"/>
            <a:ext cx="146899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mbria Math"/>
                <a:ea typeface="Cambria Math"/>
              </a:rPr>
              <a:t>∠</a:t>
            </a:r>
            <a:r>
              <a:rPr lang="uz-Latn-UZ" b="1" dirty="0" smtClean="0">
                <a:latin typeface="Cambria Math"/>
                <a:ea typeface="Cambria Math"/>
              </a:rPr>
              <a:t>NRS</a:t>
            </a:r>
            <a:endParaRPr lang="uz-Latn-UZ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96108" y="6008521"/>
            <a:ext cx="145264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mbria Math"/>
                <a:ea typeface="Cambria Math"/>
              </a:rPr>
              <a:t>∠</a:t>
            </a:r>
            <a:r>
              <a:rPr lang="uz-Latn-UZ" b="1" dirty="0" smtClean="0">
                <a:latin typeface="Cambria Math"/>
                <a:ea typeface="Cambria Math"/>
              </a:rPr>
              <a:t>RNS</a:t>
            </a:r>
            <a:endParaRPr lang="uz-Latn-UZ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66800" y="6739408"/>
            <a:ext cx="139134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mbria Math"/>
                <a:ea typeface="Cambria Math"/>
              </a:rPr>
              <a:t>∠</a:t>
            </a:r>
            <a:r>
              <a:rPr lang="uz-Latn-UZ" b="1" dirty="0" smtClean="0">
                <a:latin typeface="Cambria Math"/>
                <a:ea typeface="Cambria Math"/>
              </a:rPr>
              <a:t>RTS</a:t>
            </a:r>
            <a:endParaRPr lang="uz-Latn-UZ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620545" y="6641616"/>
            <a:ext cx="145264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mbria Math"/>
                <a:ea typeface="Cambria Math"/>
              </a:rPr>
              <a:t>∠</a:t>
            </a:r>
            <a:r>
              <a:rPr lang="uz-Latn-UZ" b="1" dirty="0" smtClean="0">
                <a:latin typeface="Cambria Math"/>
                <a:ea typeface="Cambria Math"/>
              </a:rPr>
              <a:t>NSR</a:t>
            </a:r>
            <a:endParaRPr lang="uz-Latn-UZ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06677" y="3828124"/>
            <a:ext cx="210936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остр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uz-Cyrl-U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uz-Latn-UZ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01506" y="5885887"/>
            <a:ext cx="364715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развёрнутый</a:t>
            </a:r>
            <a:endParaRPr lang="uz-Latn-UZ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16782" y="4792926"/>
            <a:ext cx="225202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прямые</a:t>
            </a:r>
            <a:endParaRPr lang="uz-Latn-UZ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27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1" grpId="0" animBg="1"/>
      <p:bldP spid="79901" grpId="1" animBg="1"/>
      <p:bldP spid="79885" grpId="0" animBg="1"/>
      <p:bldP spid="79885" grpId="1" animBg="1"/>
      <p:bldP spid="79899" grpId="0" animBg="1"/>
      <p:bldP spid="79900" grpId="0" animBg="1"/>
      <p:bldP spid="6" grpId="0"/>
      <p:bldP spid="26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41"/>
          <p:cNvSpPr>
            <a:spLocks noChangeShapeType="1"/>
          </p:cNvSpPr>
          <p:nvPr/>
        </p:nvSpPr>
        <p:spPr bwMode="auto">
          <a:xfrm flipV="1">
            <a:off x="7295922" y="3250680"/>
            <a:ext cx="3917344" cy="1570552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 flipV="1">
            <a:off x="2591345" y="4806098"/>
            <a:ext cx="9331960" cy="6477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951791" y="4745352"/>
            <a:ext cx="611065" cy="833341"/>
            <a:chOff x="1203910" y="1966466"/>
            <a:chExt cx="381916" cy="694450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1323170" y="1966466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1203910" y="1994067"/>
              <a:ext cx="381916" cy="6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600" b="1" i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4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1254289" y="2838337"/>
            <a:ext cx="5774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600" b="1" i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030344" y="4470758"/>
            <a:ext cx="5774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600" b="1" i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11934330" y="4430318"/>
            <a:ext cx="5774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600" b="1" i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6879" y="5230537"/>
            <a:ext cx="13716645" cy="2070890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300" b="1" i="1" spc="71" dirty="0">
                <a:ln w="11430"/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Луч ОС делит </a:t>
            </a:r>
            <a:r>
              <a:rPr lang="ru-RU" sz="6300" b="1" i="1" spc="71" dirty="0" smtClean="0">
                <a:ln w="11430"/>
                <a:solidFill>
                  <a:schemeClr val="accent1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6300" b="1" i="1" spc="71" dirty="0" smtClean="0">
                <a:ln w="11430"/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АОВ </a:t>
            </a:r>
            <a:r>
              <a:rPr lang="ru-RU" sz="6300" b="1" i="1" spc="71" dirty="0">
                <a:ln w="11430"/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6300" b="1" i="1" spc="71" dirty="0" smtClean="0">
                <a:ln w="11430"/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два угла</a:t>
            </a:r>
            <a:endParaRPr lang="ru-RU" sz="6300" b="1" i="1" spc="71" dirty="0">
              <a:ln w="11430"/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6300" b="1" i="1" spc="71" dirty="0" smtClean="0">
                <a:ln w="11430"/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6300" b="1" i="1" spc="71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АОС </a:t>
            </a:r>
            <a:r>
              <a:rPr lang="ru-RU" sz="63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, </a:t>
            </a:r>
            <a:r>
              <a:rPr lang="ru-RU" sz="6300" b="1" i="1" spc="71" dirty="0" smtClean="0">
                <a:ln w="11430"/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6300" b="1" i="1" spc="71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СОВ </a:t>
            </a:r>
            <a:r>
              <a:rPr lang="ru-RU" sz="63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– смежные углы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062" y="609600"/>
            <a:ext cx="13690420" cy="2255556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46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Два угла, у которых одна </a:t>
            </a:r>
            <a:r>
              <a:rPr lang="ru-RU" sz="4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сторона общая</a:t>
            </a:r>
            <a:r>
              <a:rPr lang="ru-RU" sz="46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а</a:t>
            </a:r>
          </a:p>
          <a:p>
            <a:r>
              <a:rPr lang="ru-RU" sz="46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две другие являются </a:t>
            </a:r>
            <a:r>
              <a:rPr lang="ru-RU" sz="4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дополняющими</a:t>
            </a:r>
          </a:p>
          <a:p>
            <a:r>
              <a:rPr lang="ru-RU" sz="4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4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руг друга лучами, </a:t>
            </a:r>
            <a:r>
              <a:rPr lang="ru-RU" sz="4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называются </a:t>
            </a:r>
            <a:r>
              <a:rPr lang="ru-RU" sz="4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смежными</a:t>
            </a:r>
            <a:r>
              <a:rPr lang="ru-RU" sz="4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" name="Дуга 1"/>
          <p:cNvSpPr/>
          <p:nvPr/>
        </p:nvSpPr>
        <p:spPr>
          <a:xfrm rot="19151338">
            <a:off x="6728668" y="4400556"/>
            <a:ext cx="1134508" cy="914400"/>
          </a:xfrm>
          <a:prstGeom prst="arc">
            <a:avLst>
              <a:gd name="adj1" fmla="val 13500000"/>
              <a:gd name="adj2" fmla="val 797598"/>
            </a:avLst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3" name="Дуга 12"/>
          <p:cNvSpPr/>
          <p:nvPr/>
        </p:nvSpPr>
        <p:spPr>
          <a:xfrm rot="20085570">
            <a:off x="8249609" y="4331562"/>
            <a:ext cx="417180" cy="580531"/>
          </a:xfrm>
          <a:prstGeom prst="arc">
            <a:avLst>
              <a:gd name="adj1" fmla="val 16200000"/>
              <a:gd name="adj2" fmla="val 4955612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4" name="Дуга 13"/>
          <p:cNvSpPr/>
          <p:nvPr/>
        </p:nvSpPr>
        <p:spPr>
          <a:xfrm>
            <a:off x="7772400" y="4400556"/>
            <a:ext cx="685800" cy="527676"/>
          </a:xfrm>
          <a:prstGeom prst="arc">
            <a:avLst>
              <a:gd name="adj1" fmla="val 16200000"/>
              <a:gd name="adj2" fmla="val 2388334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3289263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41"/>
          <p:cNvSpPr>
            <a:spLocks noChangeShapeType="1"/>
          </p:cNvSpPr>
          <p:nvPr/>
        </p:nvSpPr>
        <p:spPr bwMode="auto">
          <a:xfrm flipV="1">
            <a:off x="6952132" y="2348665"/>
            <a:ext cx="3917344" cy="1570552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 flipV="1">
            <a:off x="2247555" y="3904083"/>
            <a:ext cx="9331960" cy="6477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7"/>
          <p:cNvGrpSpPr/>
          <p:nvPr/>
        </p:nvGrpSpPr>
        <p:grpSpPr>
          <a:xfrm>
            <a:off x="6768521" y="3813002"/>
            <a:ext cx="611065" cy="923687"/>
            <a:chOff x="1663156" y="2601324"/>
            <a:chExt cx="381916" cy="769738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1777914" y="2601324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1663156" y="2704213"/>
              <a:ext cx="381916" cy="6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600" b="1" i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4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0804453" y="2020510"/>
            <a:ext cx="5774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600" b="1" i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726812" y="4030763"/>
            <a:ext cx="5774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600" b="1" i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11290814" y="3936468"/>
            <a:ext cx="5774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600" b="1" i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4017" y="5230537"/>
            <a:ext cx="12862372" cy="2070890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300" b="1" i="1" spc="71" dirty="0">
                <a:ln w="11430"/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угла: </a:t>
            </a:r>
            <a:r>
              <a:rPr lang="ru-RU" sz="6300" b="1" i="1" spc="71" dirty="0" smtClean="0">
                <a:ln w="11430"/>
                <a:solidFill>
                  <a:schemeClr val="accent1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6300" b="1" i="1" spc="71" dirty="0" smtClean="0">
                <a:ln w="11430"/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300" b="1" i="1" spc="71" dirty="0">
                <a:ln w="11430"/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АОВ - развернутый</a:t>
            </a:r>
          </a:p>
          <a:p>
            <a:pPr algn="ctr"/>
            <a:r>
              <a:rPr lang="ru-RU" sz="6300" b="1" i="1" spc="71" dirty="0">
                <a:ln w="11430"/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6300" b="1" i="1" spc="71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АОС </a:t>
            </a:r>
            <a:r>
              <a:rPr lang="ru-RU" sz="63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, </a:t>
            </a:r>
            <a:r>
              <a:rPr lang="ru-RU" sz="6300" b="1" i="1" spc="71" dirty="0">
                <a:ln w="11430"/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6300" b="1" i="1" spc="71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СОВ </a:t>
            </a:r>
            <a:r>
              <a:rPr lang="ru-RU" sz="63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– смежные углы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77593" y="459866"/>
            <a:ext cx="12051446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4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Сколько углов изображено на рисунке?</a:t>
            </a:r>
          </a:p>
        </p:txBody>
      </p:sp>
    </p:spTree>
    <p:extLst>
      <p:ext uri="{BB962C8B-B14F-4D97-AF65-F5344CB8AC3E}">
        <p14:creationId xmlns:p14="http://schemas.microsoft.com/office/powerpoint/2010/main" val="291017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41"/>
          <p:cNvSpPr>
            <a:spLocks noChangeShapeType="1"/>
          </p:cNvSpPr>
          <p:nvPr/>
        </p:nvSpPr>
        <p:spPr bwMode="auto">
          <a:xfrm flipV="1">
            <a:off x="7295922" y="3250680"/>
            <a:ext cx="3917344" cy="1570552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 flipV="1">
            <a:off x="2591345" y="4806098"/>
            <a:ext cx="9331960" cy="6477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27"/>
          <p:cNvGrpSpPr/>
          <p:nvPr/>
        </p:nvGrpSpPr>
        <p:grpSpPr>
          <a:xfrm>
            <a:off x="6974359" y="4714658"/>
            <a:ext cx="643126" cy="983099"/>
            <a:chOff x="1200335" y="1413425"/>
            <a:chExt cx="401954" cy="819249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1362073" y="1413425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1200335" y="1565825"/>
              <a:ext cx="401954" cy="6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600" b="1" i="1" dirty="0">
                  <a:latin typeface="Arial" pitchFamily="34" charset="0"/>
                  <a:cs typeface="Arial" pitchFamily="34" charset="0"/>
                </a:rPr>
                <a:t>O</a:t>
              </a:r>
              <a:endParaRPr lang="ru-RU" sz="46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1213266" y="2778615"/>
            <a:ext cx="61106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600" b="1" i="1" dirty="0"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980281" y="4782430"/>
            <a:ext cx="61106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600" b="1" i="1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11771867" y="4665223"/>
            <a:ext cx="61106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600" b="1" i="1" dirty="0"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41909" y="5465442"/>
            <a:ext cx="11982464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100" b="1" i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Да: </a:t>
            </a:r>
            <a:r>
              <a:rPr lang="ru-RU" sz="5100" b="1" i="1" spc="71" dirty="0" smtClean="0">
                <a:ln w="11430"/>
                <a:solidFill>
                  <a:srgbClr val="00206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5100" b="1" i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АОВ =</a:t>
            </a:r>
            <a:r>
              <a:rPr lang="ru-RU" sz="5100" b="1" i="1" spc="71" dirty="0" smtClean="0">
                <a:ln w="11430"/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5100" b="1" i="1" spc="71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АОС +</a:t>
            </a:r>
            <a:r>
              <a:rPr lang="ru-RU" sz="5100" b="1" i="1" spc="71" dirty="0" smtClean="0">
                <a:ln w="11430"/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5100" b="1" i="1" spc="71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СОВ</a:t>
            </a:r>
            <a:endParaRPr lang="ru-RU" sz="5100" b="1" i="1" spc="71" dirty="0">
              <a:ln w="11430"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7423" y="406830"/>
            <a:ext cx="13216765" cy="1547670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pPr algn="ctr"/>
            <a:r>
              <a:rPr lang="ru-RU" sz="4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Существует ли какая-нибудь взаимосвязь</a:t>
            </a:r>
          </a:p>
          <a:p>
            <a:pPr algn="ctr"/>
            <a:r>
              <a:rPr lang="ru-RU" sz="4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между этими углами 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58492" y="1717910"/>
            <a:ext cx="10113415" cy="1547670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pPr algn="ctr"/>
            <a:r>
              <a:rPr lang="ru-RU" sz="4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Как по- другому можно записать</a:t>
            </a:r>
          </a:p>
          <a:p>
            <a:pPr algn="ctr"/>
            <a:r>
              <a:rPr lang="ru-RU" sz="4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данное равенство?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2368" y="6172200"/>
            <a:ext cx="14228160" cy="170155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100" b="1" i="1" spc="7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ru-RU" sz="5100" b="1" i="1" spc="71" dirty="0">
                <a:ln w="11430"/>
                <a:solidFill>
                  <a:srgbClr val="00206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5100" b="1" i="1" spc="7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АОВ </a:t>
            </a:r>
            <a:r>
              <a:rPr lang="ru-RU" sz="5100" b="1" i="1" spc="7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180</a:t>
            </a:r>
            <a:r>
              <a:rPr lang="ru-RU" sz="5100" b="1" i="1" spc="71" dirty="0">
                <a:ln w="11430"/>
                <a:solidFill>
                  <a:srgbClr val="002060"/>
                </a:solidFill>
                <a:latin typeface="Times New Roman"/>
                <a:cs typeface="Times New Roman"/>
              </a:rPr>
              <a:t>°</a:t>
            </a:r>
            <a:r>
              <a:rPr lang="ru-RU" sz="5100" b="1" i="1" spc="7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развернутый угол,</a:t>
            </a:r>
          </a:p>
          <a:p>
            <a:pPr algn="ctr"/>
            <a:r>
              <a:rPr lang="ru-RU" sz="5100" b="1" i="1" spc="7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5100" b="1" i="1" spc="71" dirty="0">
                <a:ln w="11430"/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spc="71" dirty="0">
                <a:ln w="11430"/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5100" b="1" i="1" spc="7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АОС </a:t>
            </a:r>
            <a:r>
              <a:rPr lang="ru-RU" sz="5100" b="1" i="1" spc="7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5100" b="1" i="1" spc="71" dirty="0" smtClean="0">
                <a:ln w="11430"/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5100" b="1" i="1" spc="7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 </a:t>
            </a:r>
            <a:r>
              <a:rPr lang="ru-RU" sz="5100" b="1" i="1" spc="7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180</a:t>
            </a:r>
            <a:r>
              <a:rPr lang="ru-RU" sz="5100" b="1" i="1" spc="71" dirty="0">
                <a:ln w="11430"/>
                <a:solidFill>
                  <a:srgbClr val="C00000"/>
                </a:solidFill>
                <a:latin typeface="Times New Roman"/>
                <a:cs typeface="Times New Roman"/>
              </a:rPr>
              <a:t>°</a:t>
            </a:r>
            <a:endParaRPr lang="ru-RU" sz="5100" b="1" i="1" spc="7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12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67355" y="381000"/>
            <a:ext cx="12457134" cy="1193727"/>
          </a:xfrm>
          <a:prstGeom prst="rect">
            <a:avLst/>
          </a:prstGeom>
        </p:spPr>
        <p:txBody>
          <a:bodyPr wrap="none" lIns="130622" tIns="65311" rIns="130622" bIns="653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9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Свойство смежных углов: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3537" y="5266039"/>
            <a:ext cx="12845766" cy="10090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7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Сумма смежных углов равна 180°.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30702" y="6275100"/>
            <a:ext cx="11494370" cy="1455337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8600" b="1" i="1" spc="7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8600" b="1" i="1" spc="7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АОС </a:t>
            </a:r>
            <a:r>
              <a:rPr lang="ru-RU" sz="8600" b="1" i="1" spc="7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+ </a:t>
            </a:r>
            <a:r>
              <a:rPr lang="ru-RU" sz="8600" b="1" i="1" spc="7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8600" b="1" i="1" spc="7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СОВ </a:t>
            </a:r>
            <a:r>
              <a:rPr lang="ru-RU" sz="8600" b="1" i="1" spc="7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= 180°</a:t>
            </a:r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 flipV="1">
            <a:off x="7295922" y="2472972"/>
            <a:ext cx="3917344" cy="1570552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41"/>
          <p:cNvSpPr>
            <a:spLocks noChangeShapeType="1"/>
          </p:cNvSpPr>
          <p:nvPr/>
        </p:nvSpPr>
        <p:spPr bwMode="auto">
          <a:xfrm flipV="1">
            <a:off x="2591345" y="4028390"/>
            <a:ext cx="9331960" cy="6477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27"/>
          <p:cNvGrpSpPr/>
          <p:nvPr/>
        </p:nvGrpSpPr>
        <p:grpSpPr>
          <a:xfrm>
            <a:off x="6961070" y="3967642"/>
            <a:ext cx="643126" cy="983099"/>
            <a:chOff x="1209709" y="1966466"/>
            <a:chExt cx="401954" cy="819249"/>
          </a:xfrm>
        </p:grpSpPr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1323170" y="1966466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1209709" y="2118866"/>
              <a:ext cx="401954" cy="6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600" b="1" i="1" dirty="0">
                  <a:latin typeface="Arial" pitchFamily="34" charset="0"/>
                  <a:cs typeface="Arial" pitchFamily="34" charset="0"/>
                </a:rPr>
                <a:t>O</a:t>
              </a:r>
              <a:endParaRPr lang="ru-RU" sz="46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11158130" y="1781677"/>
            <a:ext cx="5774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600" b="1" i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2439256" y="4150523"/>
            <a:ext cx="61106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600" b="1" i="1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11430000" y="4150523"/>
            <a:ext cx="61106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600" b="1" i="1" dirty="0">
                <a:latin typeface="Arial" pitchFamily="34" charset="0"/>
                <a:cs typeface="Arial" pitchFamily="34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794611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44344" y="533400"/>
            <a:ext cx="12465139" cy="1978557"/>
          </a:xfrm>
          <a:prstGeom prst="rect">
            <a:avLst/>
          </a:prstGeom>
        </p:spPr>
        <p:txBody>
          <a:bodyPr lIns="130622" tIns="65311" rIns="130622" bIns="65311"/>
          <a:lstStyle/>
          <a:p>
            <a:pPr marL="126994" indent="-9071" algn="ctr"/>
            <a:r>
              <a:rPr lang="ru-RU" sz="4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Вертикальными углами </a:t>
            </a:r>
            <a:r>
              <a:rPr lang="ru-RU" sz="4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называются </a:t>
            </a:r>
            <a:r>
              <a:rPr lang="ru-RU" sz="4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два несмежных угла, которые </a:t>
            </a:r>
            <a:r>
              <a:rPr lang="ru-RU" sz="4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образуются </a:t>
            </a:r>
            <a:r>
              <a:rPr lang="ru-RU" sz="4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пересечении двух </a:t>
            </a:r>
            <a:r>
              <a:rPr lang="ru-RU" sz="4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прямых. </a:t>
            </a:r>
            <a:endParaRPr lang="ru-RU" sz="40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61219" y="3880165"/>
            <a:ext cx="4572032" cy="6448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2704069" y="4543428"/>
            <a:ext cx="4686333" cy="12001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390402" y="4543428"/>
            <a:ext cx="4914934" cy="60007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390402" y="3257544"/>
            <a:ext cx="5029235" cy="128588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5674" y="6096000"/>
            <a:ext cx="3285456" cy="188622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7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i="1" dirty="0" smtClean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5700" b="1" i="1" dirty="0" smtClean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1 и </a:t>
            </a:r>
            <a:r>
              <a:rPr lang="en-US" sz="5700" b="1" i="1" dirty="0" smtClean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5700" b="1" i="1" dirty="0" smtClean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3 </a:t>
            </a:r>
          </a:p>
          <a:p>
            <a:r>
              <a:rPr lang="en-US" sz="5700" b="1" i="1" dirty="0" smtClean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5700" b="1" i="1" dirty="0" smtClean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2 и </a:t>
            </a:r>
            <a:r>
              <a:rPr lang="en-US" sz="5700" b="1" i="1" dirty="0" smtClean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5700" b="1" i="1" dirty="0" smtClean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4</a:t>
            </a:r>
            <a:endParaRPr lang="ru-RU" sz="57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595462" y="4300437"/>
            <a:ext cx="73152" cy="402336"/>
          </a:xfrm>
          <a:custGeom>
            <a:avLst/>
            <a:gdLst>
              <a:gd name="connsiteX0" fmla="*/ 45720 w 45720"/>
              <a:gd name="connsiteY0" fmla="*/ 0 h 335280"/>
              <a:gd name="connsiteX1" fmla="*/ 0 w 45720"/>
              <a:gd name="connsiteY1" fmla="*/ 198120 h 335280"/>
              <a:gd name="connsiteX2" fmla="*/ 45720 w 45720"/>
              <a:gd name="connsiteY2" fmla="*/ 33528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" h="335280">
                <a:moveTo>
                  <a:pt x="45720" y="0"/>
                </a:moveTo>
                <a:cubicBezTo>
                  <a:pt x="22860" y="71120"/>
                  <a:pt x="0" y="142240"/>
                  <a:pt x="0" y="198120"/>
                </a:cubicBezTo>
                <a:cubicBezTo>
                  <a:pt x="0" y="254000"/>
                  <a:pt x="45720" y="335280"/>
                  <a:pt x="45720" y="33528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rtlCol="0" anchor="ctr"/>
          <a:lstStyle/>
          <a:p>
            <a:pPr algn="ctr"/>
            <a:endParaRPr lang="ru-RU" sz="51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8104970" y="4318852"/>
            <a:ext cx="248889" cy="344334"/>
          </a:xfrm>
          <a:custGeom>
            <a:avLst/>
            <a:gdLst>
              <a:gd name="connsiteX0" fmla="*/ 0 w 104140"/>
              <a:gd name="connsiteY0" fmla="*/ 0 h 259080"/>
              <a:gd name="connsiteX1" fmla="*/ 91440 w 104140"/>
              <a:gd name="connsiteY1" fmla="*/ 106680 h 259080"/>
              <a:gd name="connsiteX2" fmla="*/ 76200 w 104140"/>
              <a:gd name="connsiteY2" fmla="*/ 25908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0" h="259080">
                <a:moveTo>
                  <a:pt x="0" y="0"/>
                </a:moveTo>
                <a:cubicBezTo>
                  <a:pt x="39370" y="31750"/>
                  <a:pt x="78740" y="63500"/>
                  <a:pt x="91440" y="106680"/>
                </a:cubicBezTo>
                <a:cubicBezTo>
                  <a:pt x="104140" y="149860"/>
                  <a:pt x="90170" y="204470"/>
                  <a:pt x="76200" y="259080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rtlCol="0" anchor="ctr"/>
          <a:lstStyle/>
          <a:p>
            <a:pPr algn="ctr"/>
            <a:endParaRPr lang="ru-RU" sz="51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6914" y="4889104"/>
            <a:ext cx="47641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4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4205727"/>
            <a:ext cx="47641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95045" y="3479314"/>
            <a:ext cx="47641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2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10600" y="4112662"/>
            <a:ext cx="47641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3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4038600" y="6391412"/>
            <a:ext cx="381000" cy="1295400"/>
          </a:xfrm>
          <a:prstGeom prst="righ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2" name="Прямоугольник 11"/>
          <p:cNvSpPr/>
          <p:nvPr/>
        </p:nvSpPr>
        <p:spPr>
          <a:xfrm>
            <a:off x="4467326" y="6577447"/>
            <a:ext cx="5846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вертикальные</a:t>
            </a:r>
            <a:endParaRPr lang="uz-Latn-UZ" sz="4800" dirty="0"/>
          </a:p>
        </p:txBody>
      </p:sp>
      <p:sp>
        <p:nvSpPr>
          <p:cNvPr id="29" name="Полилиния 28"/>
          <p:cNvSpPr/>
          <p:nvPr/>
        </p:nvSpPr>
        <p:spPr>
          <a:xfrm rot="17190843">
            <a:off x="7062984" y="3888651"/>
            <a:ext cx="504273" cy="948947"/>
          </a:xfrm>
          <a:custGeom>
            <a:avLst/>
            <a:gdLst>
              <a:gd name="connsiteX0" fmla="*/ 0 w 104140"/>
              <a:gd name="connsiteY0" fmla="*/ 0 h 259080"/>
              <a:gd name="connsiteX1" fmla="*/ 91440 w 104140"/>
              <a:gd name="connsiteY1" fmla="*/ 106680 h 259080"/>
              <a:gd name="connsiteX2" fmla="*/ 76200 w 104140"/>
              <a:gd name="connsiteY2" fmla="*/ 25908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0" h="259080">
                <a:moveTo>
                  <a:pt x="0" y="0"/>
                </a:moveTo>
                <a:cubicBezTo>
                  <a:pt x="39370" y="31750"/>
                  <a:pt x="78740" y="63500"/>
                  <a:pt x="91440" y="106680"/>
                </a:cubicBezTo>
                <a:cubicBezTo>
                  <a:pt x="104140" y="149860"/>
                  <a:pt x="90170" y="204470"/>
                  <a:pt x="76200" y="259080"/>
                </a:cubicBezTo>
              </a:path>
            </a:pathLst>
          </a:cu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rtlCol="0" anchor="ctr"/>
          <a:lstStyle/>
          <a:p>
            <a:pPr algn="ctr"/>
            <a:endParaRPr lang="ru-RU" sz="51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 rot="6260547">
            <a:off x="7052231" y="4203181"/>
            <a:ext cx="504273" cy="948947"/>
          </a:xfrm>
          <a:custGeom>
            <a:avLst/>
            <a:gdLst>
              <a:gd name="connsiteX0" fmla="*/ 0 w 104140"/>
              <a:gd name="connsiteY0" fmla="*/ 0 h 259080"/>
              <a:gd name="connsiteX1" fmla="*/ 91440 w 104140"/>
              <a:gd name="connsiteY1" fmla="*/ 106680 h 259080"/>
              <a:gd name="connsiteX2" fmla="*/ 76200 w 104140"/>
              <a:gd name="connsiteY2" fmla="*/ 25908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0" h="259080">
                <a:moveTo>
                  <a:pt x="0" y="0"/>
                </a:moveTo>
                <a:cubicBezTo>
                  <a:pt x="39370" y="31750"/>
                  <a:pt x="78740" y="63500"/>
                  <a:pt x="91440" y="106680"/>
                </a:cubicBezTo>
                <a:cubicBezTo>
                  <a:pt x="104140" y="149860"/>
                  <a:pt x="90170" y="204470"/>
                  <a:pt x="76200" y="259080"/>
                </a:cubicBezTo>
              </a:path>
            </a:pathLst>
          </a:cu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rtlCol="0" anchor="ctr"/>
          <a:lstStyle/>
          <a:p>
            <a:pPr algn="ctr"/>
            <a:endParaRPr lang="ru-RU" sz="51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7926863" y="4318852"/>
            <a:ext cx="166624" cy="310896"/>
          </a:xfrm>
          <a:custGeom>
            <a:avLst/>
            <a:gdLst>
              <a:gd name="connsiteX0" fmla="*/ 0 w 104140"/>
              <a:gd name="connsiteY0" fmla="*/ 0 h 259080"/>
              <a:gd name="connsiteX1" fmla="*/ 91440 w 104140"/>
              <a:gd name="connsiteY1" fmla="*/ 106680 h 259080"/>
              <a:gd name="connsiteX2" fmla="*/ 76200 w 104140"/>
              <a:gd name="connsiteY2" fmla="*/ 25908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0" h="259080">
                <a:moveTo>
                  <a:pt x="0" y="0"/>
                </a:moveTo>
                <a:cubicBezTo>
                  <a:pt x="39370" y="31750"/>
                  <a:pt x="78740" y="63500"/>
                  <a:pt x="91440" y="106680"/>
                </a:cubicBezTo>
                <a:cubicBezTo>
                  <a:pt x="104140" y="149860"/>
                  <a:pt x="90170" y="204470"/>
                  <a:pt x="76200" y="259080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rtlCol="0" anchor="ctr"/>
          <a:lstStyle/>
          <a:p>
            <a:pPr algn="ctr"/>
            <a:endParaRPr lang="ru-RU" sz="51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6449158" y="4296490"/>
            <a:ext cx="73152" cy="402336"/>
          </a:xfrm>
          <a:custGeom>
            <a:avLst/>
            <a:gdLst>
              <a:gd name="connsiteX0" fmla="*/ 45720 w 45720"/>
              <a:gd name="connsiteY0" fmla="*/ 0 h 335280"/>
              <a:gd name="connsiteX1" fmla="*/ 0 w 45720"/>
              <a:gd name="connsiteY1" fmla="*/ 198120 h 335280"/>
              <a:gd name="connsiteX2" fmla="*/ 45720 w 45720"/>
              <a:gd name="connsiteY2" fmla="*/ 33528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" h="335280">
                <a:moveTo>
                  <a:pt x="45720" y="0"/>
                </a:moveTo>
                <a:cubicBezTo>
                  <a:pt x="22860" y="71120"/>
                  <a:pt x="0" y="142240"/>
                  <a:pt x="0" y="198120"/>
                </a:cubicBezTo>
                <a:cubicBezTo>
                  <a:pt x="0" y="254000"/>
                  <a:pt x="45720" y="335280"/>
                  <a:pt x="45720" y="33528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rtlCol="0" anchor="ctr"/>
          <a:lstStyle/>
          <a:p>
            <a:pPr algn="ctr"/>
            <a:endParaRPr lang="ru-RU" sz="51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245736" y="4414774"/>
            <a:ext cx="17502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112299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8" grpId="0"/>
      <p:bldP spid="24" grpId="0"/>
      <p:bldP spid="25" grpId="0"/>
      <p:bldP spid="26" grpId="0"/>
      <p:bldP spid="10" grpId="0" animBg="1"/>
      <p:bldP spid="12" grpId="0"/>
      <p:bldP spid="29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6008</TotalTime>
  <Words>1209</Words>
  <Application>Microsoft Office PowerPoint</Application>
  <PresentationFormat>Произвольный</PresentationFormat>
  <Paragraphs>372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Геометрия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</vt:lpstr>
      <vt:lpstr>Задача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задач по готовым чертежам</vt:lpstr>
      <vt:lpstr>Решение задач по готовым чертежам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429</cp:revision>
  <dcterms:created xsi:type="dcterms:W3CDTF">2020-04-09T07:32:19Z</dcterms:created>
  <dcterms:modified xsi:type="dcterms:W3CDTF">2021-02-18T17:20:12Z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