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459" r:id="rId2"/>
    <p:sldId id="405" r:id="rId3"/>
    <p:sldId id="519" r:id="rId4"/>
    <p:sldId id="523" r:id="rId5"/>
    <p:sldId id="505" r:id="rId6"/>
    <p:sldId id="509" r:id="rId7"/>
    <p:sldId id="515" r:id="rId8"/>
    <p:sldId id="521" r:id="rId9"/>
    <p:sldId id="518" r:id="rId10"/>
    <p:sldId id="522" r:id="rId11"/>
    <p:sldId id="517" r:id="rId12"/>
    <p:sldId id="404" r:id="rId13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459"/>
            <p14:sldId id="405"/>
            <p14:sldId id="519"/>
            <p14:sldId id="523"/>
            <p14:sldId id="505"/>
            <p14:sldId id="509"/>
            <p14:sldId id="515"/>
            <p14:sldId id="521"/>
            <p14:sldId id="518"/>
            <p14:sldId id="522"/>
            <p14:sldId id="517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B1EB21"/>
    <a:srgbClr val="CCFFFF"/>
    <a:srgbClr val="1A0A5E"/>
    <a:srgbClr val="65F913"/>
    <a:srgbClr val="FFFFCC"/>
    <a:srgbClr val="FF99FF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600" autoAdjust="0"/>
  </p:normalViewPr>
  <p:slideViewPr>
    <p:cSldViewPr>
      <p:cViewPr varScale="1">
        <p:scale>
          <a:sx n="52" d="100"/>
          <a:sy n="52" d="100"/>
        </p:scale>
        <p:origin x="-468" y="-90"/>
      </p:cViewPr>
      <p:guideLst>
        <p:guide orient="horz" pos="1330"/>
        <p:guide orient="horz" pos="7304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>
            <a:extLst>
              <a:ext uri="{FF2B5EF4-FFF2-40B4-BE49-F238E27FC236}">
                <a16:creationId xmlns="" xmlns:a16="http://schemas.microsoft.com/office/drawing/2014/main" id="{2B9DDC62-5F77-4EA1-9D18-D8587A370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82F2-221D-4E50-B1C6-B805A6089BCE}" type="datetime1">
              <a:rPr lang="ru-RU" altLang="ru-RU"/>
              <a:pPr>
                <a:defRPr/>
              </a:pPr>
              <a:t>18.02.2021</a:t>
            </a:fld>
            <a:endParaRPr lang="ru-RU" altLang="ru-RU"/>
          </a:p>
        </p:txBody>
      </p:sp>
      <p:sp>
        <p:nvSpPr>
          <p:cNvPr id="3" name="Rectangle 66">
            <a:extLst>
              <a:ext uri="{FF2B5EF4-FFF2-40B4-BE49-F238E27FC236}">
                <a16:creationId xmlns="" xmlns:a16="http://schemas.microsoft.com/office/drawing/2014/main" id="{E7D7143A-C82E-4AD4-9A99-6FB9EFD00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7">
            <a:extLst>
              <a:ext uri="{FF2B5EF4-FFF2-40B4-BE49-F238E27FC236}">
                <a16:creationId xmlns="" xmlns:a16="http://schemas.microsoft.com/office/drawing/2014/main" id="{81E83171-0F9F-4A60-B359-DCD72D4E4E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C2072-718E-4DBE-BAD6-8B12BA212E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702800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6705" y="2555982"/>
            <a:ext cx="12436992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14" y="4662633"/>
            <a:ext cx="10241279" cy="338554"/>
          </a:xfrm>
        </p:spPr>
        <p:txBody>
          <a:bodyPr/>
          <a:lstStyle>
            <a:lvl1pPr marL="0" indent="0" algn="ctr">
              <a:buNone/>
              <a:defRPr/>
            </a:lvl1pPr>
            <a:lvl2pPr marL="592446" indent="0" algn="ctr">
              <a:buNone/>
              <a:defRPr/>
            </a:lvl2pPr>
            <a:lvl3pPr marL="1184892" indent="0" algn="ctr">
              <a:buNone/>
              <a:defRPr/>
            </a:lvl3pPr>
            <a:lvl4pPr marL="1777338" indent="0" algn="ctr">
              <a:buNone/>
              <a:defRPr/>
            </a:lvl4pPr>
            <a:lvl5pPr marL="2369783" indent="0" algn="ctr">
              <a:buNone/>
              <a:defRPr/>
            </a:lvl5pPr>
            <a:lvl6pPr marL="2962229" indent="0" algn="ctr">
              <a:buNone/>
              <a:defRPr/>
            </a:lvl6pPr>
            <a:lvl7pPr marL="3554675" indent="0" algn="ctr">
              <a:buNone/>
              <a:defRPr/>
            </a:lvl7pPr>
            <a:lvl8pPr marL="4147121" indent="0" algn="ctr">
              <a:buNone/>
              <a:defRPr/>
            </a:lvl8pPr>
            <a:lvl9pPr marL="4739566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34843-08DC-4C28-A71D-D05E80BA12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71432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0" r:id="rId7"/>
    <p:sldLayoutId id="2147483671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3200400" y="2971800"/>
            <a:ext cx="8532320" cy="3097856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 algn="ctr">
              <a:lnSpc>
                <a:spcPts val="4558"/>
              </a:lnSpc>
              <a:spcBef>
                <a:spcPts val="257"/>
              </a:spcBef>
            </a:pPr>
            <a:endParaRPr lang="ru-RU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lnSpc>
                <a:spcPts val="4558"/>
              </a:lnSpc>
              <a:spcBef>
                <a:spcPts val="257"/>
              </a:spcBef>
            </a:pPr>
            <a:r>
              <a:rPr lang="ru-RU" sz="60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4900" b="1" dirty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lang="ru-RU" sz="49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</a:p>
          <a:p>
            <a:pPr marL="42966">
              <a:lnSpc>
                <a:spcPts val="4558"/>
              </a:lnSpc>
              <a:spcBef>
                <a:spcPts val="257"/>
              </a:spcBef>
            </a:pPr>
            <a:endParaRPr lang="ru-RU" sz="49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lnSpc>
                <a:spcPts val="4558"/>
              </a:lnSpc>
              <a:spcBef>
                <a:spcPts val="257"/>
              </a:spcBef>
            </a:pPr>
            <a:r>
              <a:rPr lang="ru-RU" sz="40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ru-RU" sz="4400" b="1" dirty="0">
                <a:solidFill>
                  <a:srgbClr val="002060"/>
                </a:solidFill>
                <a:latin typeface="Arial"/>
                <a:cs typeface="Arial"/>
              </a:rPr>
              <a:t>Р</a:t>
            </a:r>
            <a:r>
              <a:rPr lang="ru-RU" sz="4400" b="1" dirty="0" smtClean="0">
                <a:solidFill>
                  <a:srgbClr val="002060"/>
                </a:solidFill>
                <a:latin typeface="Arial"/>
                <a:cs typeface="Arial"/>
              </a:rPr>
              <a:t>ешение задач на повторение</a:t>
            </a:r>
            <a:endParaRPr lang="ru-RU" sz="4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020" b="100000" l="5859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9187" t="55556"/>
          <a:stretch/>
        </p:blipFill>
        <p:spPr bwMode="auto">
          <a:xfrm>
            <a:off x="9742376" y="3161117"/>
            <a:ext cx="3980688" cy="3246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19300" y="705217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89" name="Oval 21"/>
          <p:cNvSpPr>
            <a:spLocks noChangeArrowheads="1"/>
          </p:cNvSpPr>
          <p:nvPr/>
        </p:nvSpPr>
        <p:spPr bwMode="auto">
          <a:xfrm>
            <a:off x="228602" y="2317074"/>
            <a:ext cx="7018312" cy="5420443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211973" name="Freeform 5"/>
          <p:cNvSpPr>
            <a:spLocks/>
          </p:cNvSpPr>
          <p:nvPr/>
        </p:nvSpPr>
        <p:spPr bwMode="auto">
          <a:xfrm>
            <a:off x="3886954" y="5107306"/>
            <a:ext cx="4488181" cy="2680334"/>
          </a:xfrm>
          <a:custGeom>
            <a:avLst/>
            <a:gdLst>
              <a:gd name="T0" fmla="*/ 2587625 w 1767"/>
              <a:gd name="T1" fmla="*/ 0 h 1407"/>
              <a:gd name="T2" fmla="*/ 0 w 1767"/>
              <a:gd name="T3" fmla="*/ 68262 h 1407"/>
              <a:gd name="T4" fmla="*/ 1800225 w 1767"/>
              <a:gd name="T5" fmla="*/ 2233612 h 1407"/>
              <a:gd name="T6" fmla="*/ 2373313 w 1767"/>
              <a:gd name="T7" fmla="*/ 1871662 h 1407"/>
              <a:gd name="T8" fmla="*/ 2805113 w 1767"/>
              <a:gd name="T9" fmla="*/ 1223962 h 1407"/>
              <a:gd name="T10" fmla="*/ 2805113 w 1767"/>
              <a:gd name="T11" fmla="*/ 720725 h 1407"/>
              <a:gd name="T12" fmla="*/ 2803525 w 1767"/>
              <a:gd name="T13" fmla="*/ 0 h 140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767" h="1407">
                <a:moveTo>
                  <a:pt x="1630" y="0"/>
                </a:moveTo>
                <a:lnTo>
                  <a:pt x="0" y="43"/>
                </a:lnTo>
                <a:lnTo>
                  <a:pt x="1134" y="1407"/>
                </a:lnTo>
                <a:lnTo>
                  <a:pt x="1495" y="1179"/>
                </a:lnTo>
                <a:lnTo>
                  <a:pt x="1767" y="771"/>
                </a:lnTo>
                <a:lnTo>
                  <a:pt x="1767" y="454"/>
                </a:lnTo>
                <a:lnTo>
                  <a:pt x="1766" y="0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36868" name="Text Box 7"/>
          <p:cNvSpPr txBox="1">
            <a:spLocks noChangeArrowheads="1"/>
          </p:cNvSpPr>
          <p:nvPr/>
        </p:nvSpPr>
        <p:spPr bwMode="auto">
          <a:xfrm>
            <a:off x="716782" y="811138"/>
            <a:ext cx="13248640" cy="1701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400" b="1" dirty="0">
                <a:solidFill>
                  <a:srgbClr val="000066"/>
                </a:solidFill>
              </a:rPr>
              <a:t>Один из четырех углов, образовавшихся при пересечении двух прямых, в </a:t>
            </a:r>
            <a:r>
              <a:rPr lang="en-US" altLang="ru-RU" sz="3400" b="1" dirty="0" smtClean="0">
                <a:solidFill>
                  <a:srgbClr val="000066"/>
                </a:solidFill>
              </a:rPr>
              <a:t>8</a:t>
            </a:r>
            <a:r>
              <a:rPr lang="ru-RU" altLang="ru-RU" sz="3400" b="1" dirty="0" smtClean="0">
                <a:solidFill>
                  <a:srgbClr val="000066"/>
                </a:solidFill>
              </a:rPr>
              <a:t> </a:t>
            </a:r>
            <a:r>
              <a:rPr lang="ru-RU" altLang="ru-RU" sz="3400" b="1" dirty="0">
                <a:solidFill>
                  <a:srgbClr val="000066"/>
                </a:solidFill>
              </a:rPr>
              <a:t>раз меньше суммы трех остальных углов. Найдите эти четыре угла  </a:t>
            </a:r>
          </a:p>
        </p:txBody>
      </p:sp>
      <p:sp>
        <p:nvSpPr>
          <p:cNvPr id="36869" name="Text Box 10"/>
          <p:cNvSpPr txBox="1">
            <a:spLocks noChangeArrowheads="1"/>
          </p:cNvSpPr>
          <p:nvPr/>
        </p:nvSpPr>
        <p:spPr bwMode="auto">
          <a:xfrm>
            <a:off x="845032" y="2551168"/>
            <a:ext cx="755891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M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36870" name="Text Box 12"/>
          <p:cNvSpPr txBox="1">
            <a:spLocks noChangeArrowheads="1"/>
          </p:cNvSpPr>
          <p:nvPr/>
        </p:nvSpPr>
        <p:spPr bwMode="auto">
          <a:xfrm>
            <a:off x="6125034" y="7088506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N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36871" name="Text Box 13"/>
          <p:cNvSpPr txBox="1">
            <a:spLocks noChangeArrowheads="1"/>
          </p:cNvSpPr>
          <p:nvPr/>
        </p:nvSpPr>
        <p:spPr bwMode="auto">
          <a:xfrm>
            <a:off x="371685" y="5300518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K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36872" name="Text Box 14"/>
          <p:cNvSpPr txBox="1">
            <a:spLocks noChangeArrowheads="1"/>
          </p:cNvSpPr>
          <p:nvPr/>
        </p:nvSpPr>
        <p:spPr bwMode="auto">
          <a:xfrm>
            <a:off x="7843063" y="4583432"/>
            <a:ext cx="656505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P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36873" name="Text Box 15"/>
          <p:cNvSpPr txBox="1">
            <a:spLocks noChangeArrowheads="1"/>
          </p:cNvSpPr>
          <p:nvPr/>
        </p:nvSpPr>
        <p:spPr bwMode="auto">
          <a:xfrm>
            <a:off x="3719061" y="4438972"/>
            <a:ext cx="800099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O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36875" name="Freeform 11"/>
          <p:cNvSpPr>
            <a:spLocks/>
          </p:cNvSpPr>
          <p:nvPr/>
        </p:nvSpPr>
        <p:spPr bwMode="auto">
          <a:xfrm>
            <a:off x="465073" y="5105400"/>
            <a:ext cx="7308082" cy="152400"/>
          </a:xfrm>
          <a:custGeom>
            <a:avLst/>
            <a:gdLst>
              <a:gd name="T0" fmla="*/ 6451600 w 4064"/>
              <a:gd name="T1" fmla="*/ 0 h 80"/>
              <a:gd name="T2" fmla="*/ 0 w 4064"/>
              <a:gd name="T3" fmla="*/ 127000 h 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762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36876" name="Freeform 8"/>
          <p:cNvSpPr>
            <a:spLocks/>
          </p:cNvSpPr>
          <p:nvPr/>
        </p:nvSpPr>
        <p:spPr bwMode="auto">
          <a:xfrm flipH="1">
            <a:off x="1600950" y="3007676"/>
            <a:ext cx="4592320" cy="4322766"/>
          </a:xfrm>
          <a:custGeom>
            <a:avLst/>
            <a:gdLst>
              <a:gd name="T0" fmla="*/ 0 w 2336"/>
              <a:gd name="T1" fmla="*/ 4470400 h 2816"/>
              <a:gd name="T2" fmla="*/ 3708400 w 2336"/>
              <a:gd name="T3" fmla="*/ 0 h 281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76200" cmpd="sng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grpSp>
        <p:nvGrpSpPr>
          <p:cNvPr id="211990" name="Group 22"/>
          <p:cNvGrpSpPr>
            <a:grpSpLocks/>
          </p:cNvGrpSpPr>
          <p:nvPr/>
        </p:nvGrpSpPr>
        <p:grpSpPr bwMode="auto">
          <a:xfrm>
            <a:off x="5502390" y="5278759"/>
            <a:ext cx="2997200" cy="1085849"/>
            <a:chOff x="3061" y="1570"/>
            <a:chExt cx="1180" cy="570"/>
          </a:xfrm>
        </p:grpSpPr>
        <p:sp>
          <p:nvSpPr>
            <p:cNvPr id="211991" name="Oval 23">
              <a:extLst>
                <a:ext uri="{FF2B5EF4-FFF2-40B4-BE49-F238E27FC236}">
                  <a16:creationId xmlns:a16="http://schemas.microsoft.com/office/drawing/2014/main" xmlns="" id="{AFE16215-B5F2-4EAC-A4AA-80BF0EA2F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570"/>
              <a:ext cx="363" cy="408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altLang="ru-RU" sz="63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&lt;</a:t>
              </a:r>
              <a:endParaRPr lang="ru-RU" altLang="ru-RU" sz="63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36885" name="Rectangle 24"/>
            <p:cNvSpPr>
              <a:spLocks noChangeArrowheads="1"/>
            </p:cNvSpPr>
            <p:nvPr/>
          </p:nvSpPr>
          <p:spPr bwMode="auto">
            <a:xfrm>
              <a:off x="3061" y="1768"/>
              <a:ext cx="66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altLang="ru-RU" sz="4000" b="1">
                  <a:solidFill>
                    <a:srgbClr val="000066"/>
                  </a:solidFill>
                </a:rPr>
                <a:t>в 8</a:t>
              </a:r>
              <a:r>
                <a:rPr lang="ru-RU" altLang="ru-RU" sz="4000" b="1" smtClean="0">
                  <a:solidFill>
                    <a:srgbClr val="000066"/>
                  </a:solidFill>
                </a:rPr>
                <a:t> </a:t>
              </a:r>
              <a:r>
                <a:rPr lang="ru-RU" altLang="ru-RU" sz="4000" b="1">
                  <a:solidFill>
                    <a:srgbClr val="000066"/>
                  </a:solidFill>
                </a:rPr>
                <a:t>раз</a:t>
              </a:r>
            </a:p>
          </p:txBody>
        </p:sp>
      </p:grpSp>
      <p:sp>
        <p:nvSpPr>
          <p:cNvPr id="211993" name="AutoShape 25"/>
          <p:cNvSpPr>
            <a:spLocks noChangeArrowheads="1"/>
          </p:cNvSpPr>
          <p:nvPr/>
        </p:nvSpPr>
        <p:spPr bwMode="auto">
          <a:xfrm rot="7560200" flipH="1">
            <a:off x="5962132" y="3118489"/>
            <a:ext cx="693420" cy="2766059"/>
          </a:xfrm>
          <a:prstGeom prst="curvedLeftArrow">
            <a:avLst>
              <a:gd name="adj1" fmla="val 59835"/>
              <a:gd name="adj2" fmla="val 119670"/>
              <a:gd name="adj3" fmla="val 33333"/>
            </a:avLst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211994" name="Text Box 26">
            <a:extLst>
              <a:ext uri="{FF2B5EF4-FFF2-40B4-BE49-F238E27FC236}">
                <a16:creationId xmlns:a16="http://schemas.microsoft.com/office/drawing/2014/main" xmlns="" id="{072FE893-5056-4BE7-90B2-80DDE7F53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214" y="5027296"/>
            <a:ext cx="627651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en-US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x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1995" name="Text Box 27">
            <a:extLst>
              <a:ext uri="{FF2B5EF4-FFF2-40B4-BE49-F238E27FC236}">
                <a16:creationId xmlns:a16="http://schemas.microsoft.com/office/drawing/2014/main" xmlns="" id="{199F63D4-DD5D-43C4-9D15-E67EF6D1B14E}"/>
              </a:ext>
            </a:extLst>
          </p:cNvPr>
          <p:cNvSpPr txBox="1">
            <a:spLocks noChangeArrowheads="1"/>
          </p:cNvSpPr>
          <p:nvPr/>
        </p:nvSpPr>
        <p:spPr bwMode="auto">
          <a:xfrm rot="-2195260">
            <a:off x="2212124" y="3885804"/>
            <a:ext cx="991532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en-US" altLang="ru-RU" sz="51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8x</a:t>
            </a:r>
            <a:endParaRPr lang="ru-RU" altLang="ru-RU" sz="51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1996" name="Oval 28"/>
          <p:cNvSpPr>
            <a:spLocks noChangeArrowheads="1"/>
          </p:cNvSpPr>
          <p:nvPr/>
        </p:nvSpPr>
        <p:spPr bwMode="auto">
          <a:xfrm>
            <a:off x="3198615" y="4587240"/>
            <a:ext cx="1498600" cy="1122046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1997" name="Text Box 29">
                <a:extLst>
                  <a:ext uri="{FF2B5EF4-FFF2-40B4-BE49-F238E27FC236}">
                    <a16:creationId xmlns:a16="http://schemas.microsoft.com/office/drawing/2014/main" xmlns="" id="{990CC172-F3D3-4A26-9D62-0AACA32328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86651" y="1967742"/>
                <a:ext cx="3103649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x+8</a:t>
                </a:r>
                <a:r>
                  <a:rPr lang="ru-RU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х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36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1997" name="Text Box 2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990CC172-F3D3-4A26-9D62-0AACA3232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86651" y="1967742"/>
                <a:ext cx="3103649" cy="824319"/>
              </a:xfrm>
              <a:prstGeom prst="rect">
                <a:avLst/>
              </a:prstGeom>
              <a:blipFill rotWithShape="1">
                <a:blip r:embed="rId3"/>
                <a:stretch>
                  <a:fillRect l="-6680" t="-11111" b="-318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6019186" y="77201"/>
            <a:ext cx="2455458" cy="885938"/>
          </a:xfrm>
          <a:prstGeom prst="rect">
            <a:avLst/>
          </a:prstGeom>
        </p:spPr>
        <p:txBody>
          <a:bodyPr wrap="none" lIns="130609" tIns="65305" rIns="130609" bIns="65305">
            <a:spAutoFit/>
          </a:bodyPr>
          <a:lstStyle/>
          <a:p>
            <a:pPr lvl="0" algn="ctr"/>
            <a:r>
              <a:rPr lang="ru-RU" sz="4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35">
                <a:extLst>
                  <a:ext uri="{FF2B5EF4-FFF2-40B4-BE49-F238E27FC236}">
                    <a16:creationId xmlns:a16="http://schemas.microsoft.com/office/drawing/2014/main" xmlns="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12135" y="2595510"/>
                <a:ext cx="2821520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9</a:t>
                </a: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 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12135" y="2595510"/>
                <a:ext cx="2821520" cy="824319"/>
              </a:xfrm>
              <a:prstGeom prst="rect">
                <a:avLst/>
              </a:prstGeom>
              <a:blipFill rotWithShape="1">
                <a:blip r:embed="rId4"/>
                <a:stretch>
                  <a:fillRect l="-7343" t="-11111" b="-318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35">
                <a:extLst>
                  <a:ext uri="{FF2B5EF4-FFF2-40B4-BE49-F238E27FC236}">
                    <a16:creationId xmlns:a16="http://schemas.microsoft.com/office/drawing/2014/main" xmlns="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28638" y="3239553"/>
                <a:ext cx="3009072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: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9</a:t>
                </a: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28638" y="3239553"/>
                <a:ext cx="3009072" cy="824319"/>
              </a:xfrm>
              <a:prstGeom prst="rect">
                <a:avLst/>
              </a:prstGeom>
              <a:blipFill rotWithShape="1">
                <a:blip r:embed="rId5"/>
                <a:stretch>
                  <a:fillRect l="-6897" t="-10294" b="-316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35">
                <a:extLst>
                  <a:ext uri="{FF2B5EF4-FFF2-40B4-BE49-F238E27FC236}">
                    <a16:creationId xmlns:a16="http://schemas.microsoft.com/office/drawing/2014/main" xmlns="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83683" y="3888642"/>
                <a:ext cx="2169099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4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ru-RU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83683" y="3888642"/>
                <a:ext cx="2169099" cy="824319"/>
              </a:xfrm>
              <a:prstGeom prst="rect">
                <a:avLst/>
              </a:prstGeom>
              <a:blipFill rotWithShape="1">
                <a:blip r:embed="rId6"/>
                <a:stretch>
                  <a:fillRect l="-9551" t="-11111" b="-318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35">
                <a:extLst>
                  <a:ext uri="{FF2B5EF4-FFF2-40B4-BE49-F238E27FC236}">
                    <a16:creationId xmlns:a16="http://schemas.microsoft.com/office/drawing/2014/main" xmlns="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28638" y="4476186"/>
                <a:ext cx="3441883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N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4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28638" y="4476186"/>
                <a:ext cx="3441883" cy="824319"/>
              </a:xfrm>
              <a:prstGeom prst="rect">
                <a:avLst/>
              </a:prstGeom>
              <a:blipFill rotWithShape="1">
                <a:blip r:embed="rId7"/>
                <a:stretch>
                  <a:fillRect l="-6028" t="-11029" b="-316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35">
                <a:extLst>
                  <a:ext uri="{FF2B5EF4-FFF2-40B4-BE49-F238E27FC236}">
                    <a16:creationId xmlns:a16="http://schemas.microsoft.com/office/drawing/2014/main" xmlns="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43062" y="5182661"/>
                <a:ext cx="6529651" cy="7613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0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M</a:t>
                </a:r>
                <a:r>
                  <a:rPr lang="ru-RU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</a:t>
                </a:r>
                <a:r>
                  <a:rPr lang="en-US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altLang="ru-RU" sz="4000" b="1">
                        <a:solidFill>
                          <a:srgbClr val="0000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0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altLang="ru-RU" sz="4000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altLang="ru-RU" sz="40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40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43062" y="5182661"/>
                <a:ext cx="6529651" cy="761353"/>
              </a:xfrm>
              <a:prstGeom prst="rect">
                <a:avLst/>
              </a:prstGeom>
              <a:blipFill rotWithShape="1">
                <a:blip r:embed="rId8"/>
                <a:stretch>
                  <a:fillRect l="-2708" t="-10400" b="-304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35">
                <a:extLst>
                  <a:ext uri="{FF2B5EF4-FFF2-40B4-BE49-F238E27FC236}">
                    <a16:creationId xmlns:a16="http://schemas.microsoft.com/office/drawing/2014/main" xmlns="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53963" y="5944026"/>
                <a:ext cx="5452049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K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M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N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4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53963" y="5944026"/>
                <a:ext cx="5452049" cy="824319"/>
              </a:xfrm>
              <a:prstGeom prst="rect">
                <a:avLst/>
              </a:prstGeom>
              <a:blipFill rotWithShape="1">
                <a:blip r:embed="rId9"/>
                <a:stretch>
                  <a:fillRect l="-3803" t="-11111" b="-3259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35">
                <a:extLst>
                  <a:ext uri="{FF2B5EF4-FFF2-40B4-BE49-F238E27FC236}">
                    <a16:creationId xmlns:a16="http://schemas.microsoft.com/office/drawing/2014/main" xmlns="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60848" y="6768357"/>
                <a:ext cx="5790282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M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K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N=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altLang="ru-RU" sz="44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Text Box 3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60848" y="6768357"/>
                <a:ext cx="5790282" cy="824319"/>
              </a:xfrm>
              <a:prstGeom prst="rect">
                <a:avLst/>
              </a:prstGeom>
              <a:blipFill rotWithShape="1">
                <a:blip r:embed="rId10"/>
                <a:stretch>
                  <a:fillRect l="-3579" t="-10294" b="-3235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43488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19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1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21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1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1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1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21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3" grpId="0" animBg="1"/>
      <p:bldP spid="211994" grpId="0"/>
      <p:bldP spid="211995" grpId="0"/>
      <p:bldP spid="211997" grpId="0"/>
      <p:bldP spid="23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990721" y="770770"/>
            <a:ext cx="5751492" cy="5770938"/>
          </a:xfrm>
          <a:prstGeom prst="ellips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pPr>
              <a:buFont typeface="Times New Roman" pitchFamily="16" charset="0"/>
              <a:buNone/>
              <a:defRPr/>
            </a:pPr>
            <a:endParaRPr lang="ru-RU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V="1">
            <a:off x="2517099" y="3599119"/>
            <a:ext cx="1296380" cy="2607150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 flipH="1" flipV="1">
            <a:off x="3851419" y="3568925"/>
            <a:ext cx="1648234" cy="2397538"/>
          </a:xfrm>
          <a:prstGeom prst="line">
            <a:avLst/>
          </a:prstGeom>
          <a:noFill/>
          <a:ln w="76200">
            <a:solidFill>
              <a:srgbClr val="00B0F0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/>
          </a:p>
        </p:txBody>
      </p:sp>
      <p:sp>
        <p:nvSpPr>
          <p:cNvPr id="16388" name="Line 9"/>
          <p:cNvSpPr>
            <a:spLocks noChangeShapeType="1"/>
          </p:cNvSpPr>
          <p:nvPr/>
        </p:nvSpPr>
        <p:spPr bwMode="auto">
          <a:xfrm flipH="1">
            <a:off x="2593910" y="6034419"/>
            <a:ext cx="2905743" cy="196633"/>
          </a:xfrm>
          <a:prstGeom prst="line">
            <a:avLst/>
          </a:prstGeom>
          <a:noFill/>
          <a:ln w="76200">
            <a:solidFill>
              <a:srgbClr val="C00000"/>
            </a:solidFill>
            <a:round/>
            <a:headEnd/>
            <a:tailEnd/>
          </a:ln>
        </p:spPr>
        <p:txBody>
          <a:bodyPr lIns="130610" tIns="65305" rIns="130610" bIns="65305"/>
          <a:lstStyle/>
          <a:p>
            <a:endParaRPr lang="ru-RU"/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5382720" y="5959599"/>
            <a:ext cx="207360" cy="155536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/>
          </a:p>
        </p:txBody>
      </p:sp>
      <p:sp>
        <p:nvSpPr>
          <p:cNvPr id="16394" name="Oval 12"/>
          <p:cNvSpPr>
            <a:spLocks noChangeArrowheads="1"/>
          </p:cNvSpPr>
          <p:nvPr/>
        </p:nvSpPr>
        <p:spPr bwMode="auto">
          <a:xfrm>
            <a:off x="2466608" y="6115135"/>
            <a:ext cx="228095" cy="17109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/>
          </a:p>
        </p:txBody>
      </p:sp>
      <p:sp>
        <p:nvSpPr>
          <p:cNvPr id="16395" name="Text Box 17"/>
          <p:cNvSpPr txBox="1">
            <a:spLocks noChangeArrowheads="1"/>
          </p:cNvSpPr>
          <p:nvPr/>
        </p:nvSpPr>
        <p:spPr bwMode="auto">
          <a:xfrm>
            <a:off x="1805798" y="5999991"/>
            <a:ext cx="806400" cy="747439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latin typeface="Century Schoolbook" pitchFamily="18" charset="0"/>
              </a:rPr>
              <a:t>А</a:t>
            </a:r>
          </a:p>
        </p:txBody>
      </p:sp>
      <p:sp>
        <p:nvSpPr>
          <p:cNvPr id="16397" name="Text Box 6"/>
          <p:cNvSpPr txBox="1">
            <a:spLocks noChangeArrowheads="1"/>
          </p:cNvSpPr>
          <p:nvPr/>
        </p:nvSpPr>
        <p:spPr bwMode="auto">
          <a:xfrm>
            <a:off x="3033730" y="2987985"/>
            <a:ext cx="691200" cy="747439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latin typeface="Century Schoolbook" pitchFamily="18" charset="0"/>
              </a:rPr>
              <a:t>О</a:t>
            </a:r>
          </a:p>
        </p:txBody>
      </p:sp>
      <p:sp>
        <p:nvSpPr>
          <p:cNvPr id="16399" name="Oval 12"/>
          <p:cNvSpPr>
            <a:spLocks noChangeArrowheads="1"/>
          </p:cNvSpPr>
          <p:nvPr/>
        </p:nvSpPr>
        <p:spPr bwMode="auto">
          <a:xfrm>
            <a:off x="3752418" y="3542167"/>
            <a:ext cx="228097" cy="171090"/>
          </a:xfrm>
          <a:prstGeom prst="ellipse">
            <a:avLst/>
          </a:prstGeom>
          <a:solidFill>
            <a:schemeClr val="tx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lIns="130610" tIns="65305" rIns="130610" bIns="65305" anchor="ctr"/>
          <a:lstStyle/>
          <a:p>
            <a:endParaRPr lang="ru-RU"/>
          </a:p>
        </p:txBody>
      </p:sp>
      <p:sp>
        <p:nvSpPr>
          <p:cNvPr id="16400" name="Text Box 17"/>
          <p:cNvSpPr txBox="1">
            <a:spLocks noChangeArrowheads="1"/>
          </p:cNvSpPr>
          <p:nvPr/>
        </p:nvSpPr>
        <p:spPr bwMode="auto">
          <a:xfrm>
            <a:off x="5459327" y="5817248"/>
            <a:ext cx="806400" cy="747439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130610" tIns="65305" rIns="130610" bIns="65305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latin typeface="Century Schoolbook" pitchFamily="18" charset="0"/>
              </a:rPr>
              <a:t>К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162800" y="770770"/>
            <a:ext cx="6870293" cy="2504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8489" tIns="59245" rIns="118489" bIns="59245">
            <a:spAutoFit/>
          </a:bodyPr>
          <a:lstStyle/>
          <a:p>
            <a:pPr algn="ctr"/>
            <a:r>
              <a:rPr lang="ru-RU" sz="3100" b="1" dirty="0" smtClean="0">
                <a:latin typeface="Arial" pitchFamily="34" charset="0"/>
                <a:cs typeface="Arial" pitchFamily="34" charset="0"/>
              </a:rPr>
              <a:t>Дана окружность с центром О</a:t>
            </a:r>
          </a:p>
          <a:p>
            <a:pPr algn="ctr"/>
            <a:r>
              <a:rPr lang="uz-Cyrl-UZ" sz="3100" b="1" dirty="0">
                <a:latin typeface="Arial" pitchFamily="34" charset="0"/>
                <a:cs typeface="Arial" pitchFamily="34" charset="0"/>
              </a:rPr>
              <a:t>и</a:t>
            </a:r>
            <a:r>
              <a:rPr lang="uz-Cyrl-UZ" sz="3100" b="1" dirty="0" smtClean="0">
                <a:latin typeface="Arial" pitchFamily="34" charset="0"/>
                <a:cs typeface="Arial" pitchFamily="34" charset="0"/>
              </a:rPr>
              <a:t> с радиусом</a:t>
            </a:r>
            <a:r>
              <a:rPr lang="uz-Latn-UZ" sz="3100" b="1" dirty="0" smtClean="0">
                <a:latin typeface="Arial" pitchFamily="34" charset="0"/>
                <a:cs typeface="Arial" pitchFamily="34" charset="0"/>
              </a:rPr>
              <a:t> 6 </a:t>
            </a:r>
            <a:r>
              <a:rPr lang="uz-Cyrl-UZ" sz="3100" b="1" dirty="0" smtClean="0">
                <a:latin typeface="Arial" pitchFamily="34" charset="0"/>
                <a:cs typeface="Arial" pitchFamily="34" charset="0"/>
              </a:rPr>
              <a:t>см.</a:t>
            </a:r>
          </a:p>
          <a:p>
            <a:pPr algn="ctr"/>
            <a:r>
              <a:rPr lang="uz-Cyrl-UZ" sz="3100" b="1" dirty="0" smtClean="0">
                <a:latin typeface="Arial" pitchFamily="34" charset="0"/>
                <a:cs typeface="Arial" pitchFamily="34" charset="0"/>
              </a:rPr>
              <a:t>Точки А и К лежат на окружности. Найти периметр треугольника АОК, если хорда  АК равна 4 см</a:t>
            </a:r>
            <a:endParaRPr lang="ru-RU" sz="3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924749" y="4127290"/>
            <a:ext cx="5779008" cy="155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8489" tIns="59245" rIns="118489" bIns="59245">
            <a:spAutoFit/>
          </a:bodyPr>
          <a:lstStyle/>
          <a:p>
            <a:r>
              <a:rPr 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Так как ОА и ОК радиусы окружности, то</a:t>
            </a:r>
          </a:p>
          <a:p>
            <a:r>
              <a:rPr 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ОА=ОК=6 см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08687" y="6079441"/>
            <a:ext cx="10567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sz="3200" b="1" dirty="0">
                <a:latin typeface="Arial" pitchFamily="34" charset="0"/>
                <a:cs typeface="Arial" pitchFamily="34" charset="0"/>
              </a:rPr>
              <a:t>4 см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3944802" y="-164630"/>
            <a:ext cx="46418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pPr algn="ctr"/>
            <a:r>
              <a:rPr lang="ru-RU" altLang="ru-RU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ru-RU" altLang="ru-RU" sz="4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7162800" y="3323903"/>
            <a:ext cx="3124200" cy="77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pPr algn="ctr"/>
            <a:r>
              <a:rPr lang="ru-RU" altLang="ru-RU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Решение  </a:t>
            </a:r>
            <a:endParaRPr lang="ru-RU" altLang="ru-RU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997982" y="4444528"/>
            <a:ext cx="11673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uz-Cyrl-UZ" sz="3600" b="1" dirty="0">
                <a:latin typeface="Arial" pitchFamily="34" charset="0"/>
                <a:cs typeface="Arial" pitchFamily="34" charset="0"/>
              </a:rPr>
              <a:t>см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698268" y="4394217"/>
            <a:ext cx="11673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uz-Cyrl-UZ" sz="3600" b="1" dirty="0">
                <a:latin typeface="Arial" pitchFamily="34" charset="0"/>
                <a:cs typeface="Arial" pitchFamily="34" charset="0"/>
              </a:rPr>
              <a:t>см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73633" y="7263142"/>
            <a:ext cx="43888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Р=16 см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461503" y="5657737"/>
            <a:ext cx="62422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Р=а+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b+c</a:t>
            </a:r>
          </a:p>
          <a:p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uz-Cyrl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см + 6 см + 4 см 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см</a:t>
            </a:r>
          </a:p>
        </p:txBody>
      </p:sp>
    </p:spTree>
    <p:extLst>
      <p:ext uri="{BB962C8B-B14F-4D97-AF65-F5344CB8AC3E}">
        <p14:creationId xmlns:p14="http://schemas.microsoft.com/office/powerpoint/2010/main" val="23285210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16388" grpId="0" animBg="1"/>
      <p:bldP spid="25" grpId="0"/>
      <p:bldP spid="2" grpId="0"/>
      <p:bldP spid="31" grpId="0"/>
      <p:bldP spid="32" grpId="0"/>
      <p:bldP spid="33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0183" y="228600"/>
            <a:ext cx="14387355" cy="8600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7870" y="4609065"/>
            <a:ext cx="656882" cy="1179974"/>
          </a:xfrm>
          <a:prstGeom prst="rect">
            <a:avLst/>
          </a:prstGeom>
          <a:noFill/>
        </p:spPr>
        <p:txBody>
          <a:bodyPr wrap="none" lIns="231316" tIns="115651" rIns="231316" bIns="115651" rtlCol="0">
            <a:spAutoFit/>
          </a:bodyPr>
          <a:lstStyle/>
          <a:p>
            <a:pPr marL="32128" marR="12851" defTabSz="2313116">
              <a:lnSpc>
                <a:spcPct val="150000"/>
              </a:lnSpc>
            </a:pPr>
            <a:r>
              <a:rPr lang="ru-RU" spc="-1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5" name="TextBox 4"/>
          <p:cNvSpPr txBox="1"/>
          <p:nvPr/>
        </p:nvSpPr>
        <p:spPr>
          <a:xfrm>
            <a:off x="5770032" y="1295400"/>
            <a:ext cx="8229600" cy="422560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 тесты </a:t>
            </a:r>
          </a:p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9, 10, 11</a:t>
            </a:r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(стр. 47) 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020" b="100000" l="5859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9187" t="55556"/>
          <a:stretch/>
        </p:blipFill>
        <p:spPr bwMode="auto">
          <a:xfrm>
            <a:off x="1789344" y="1952142"/>
            <a:ext cx="3980688" cy="3246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09751" y="380707"/>
            <a:ext cx="3656204" cy="793975"/>
          </a:xfrm>
          <a:prstGeom prst="rect">
            <a:avLst/>
          </a:prstGeom>
        </p:spPr>
        <p:txBody>
          <a:bodyPr wrap="none" lIns="39534" tIns="19768" rIns="39534" bIns="19768">
            <a:spAutoFit/>
          </a:bodyPr>
          <a:lstStyle/>
          <a:p>
            <a:pPr lvl="0"/>
            <a:r>
              <a:rPr lang="ru-RU" sz="49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Блок-схема: магнитный диск 1"/>
          <p:cNvSpPr/>
          <p:nvPr/>
        </p:nvSpPr>
        <p:spPr>
          <a:xfrm>
            <a:off x="1066800" y="1828800"/>
            <a:ext cx="4419600" cy="2667000"/>
          </a:xfrm>
          <a:prstGeom prst="flowChartMagneticDisk">
            <a:avLst/>
          </a:prstGeom>
          <a:solidFill>
            <a:schemeClr val="accent5">
              <a:lumMod val="40000"/>
              <a:lumOff val="6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пройденного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5" name="Блок-схема: магнитный диск 4"/>
          <p:cNvSpPr/>
          <p:nvPr/>
        </p:nvSpPr>
        <p:spPr>
          <a:xfrm>
            <a:off x="8763000" y="1600200"/>
            <a:ext cx="4419600" cy="2667000"/>
          </a:xfrm>
          <a:prstGeom prst="flowChartMagneticDisk">
            <a:avLst/>
          </a:prstGeom>
          <a:solidFill>
            <a:schemeClr val="accent5">
              <a:lumMod val="40000"/>
              <a:lumOff val="6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6" name="Блок-схема: магнитный диск 5"/>
          <p:cNvSpPr/>
          <p:nvPr/>
        </p:nvSpPr>
        <p:spPr>
          <a:xfrm>
            <a:off x="5181600" y="4273296"/>
            <a:ext cx="4419600" cy="2667000"/>
          </a:xfrm>
          <a:prstGeom prst="flowChartMagneticDisk">
            <a:avLst/>
          </a:prstGeom>
          <a:solidFill>
            <a:schemeClr val="accent5">
              <a:lumMod val="40000"/>
              <a:lumOff val="6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4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4" name="TextBox 3"/>
          <p:cNvSpPr txBox="1"/>
          <p:nvPr/>
        </p:nvSpPr>
        <p:spPr>
          <a:xfrm>
            <a:off x="3051218" y="1952693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6859" y="4454924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3</a:t>
            </a:r>
            <a:endParaRPr lang="uz-Latn-UZ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34594" y="1777881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2</a:t>
            </a:r>
            <a:endParaRPr lang="uz-Latn-UZ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ерфолента 3"/>
          <p:cNvSpPr/>
          <p:nvPr/>
        </p:nvSpPr>
        <p:spPr>
          <a:xfrm>
            <a:off x="4920865" y="57150"/>
            <a:ext cx="5715000" cy="1009650"/>
          </a:xfrm>
          <a:prstGeom prst="flowChartPunchedTap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Блиц - опрос</a:t>
            </a:r>
            <a:endParaRPr lang="uz-Latn-UZ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89788" y="1066800"/>
                <a:ext cx="6352380" cy="133735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 marL="742950" indent="-742950" algn="ctr">
                  <a:buAutoNum type="arabicParenR"/>
                </a:pPr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Угол, градусная мера</a:t>
                </a:r>
              </a:p>
              <a:p>
                <a:pPr algn="ctr"/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которого  меньше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788" y="1066800"/>
                <a:ext cx="6352380" cy="1337354"/>
              </a:xfrm>
              <a:prstGeom prst="rect">
                <a:avLst/>
              </a:prstGeom>
              <a:blipFill rotWithShape="1">
                <a:blip r:embed="rId2"/>
                <a:stretch>
                  <a:fillRect l="-2591" t="-8219" r="-2783" b="-187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80644" y="2442731"/>
            <a:ext cx="8163773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Часть прямой, ограниченная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двумя точками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" y="3811970"/>
            <a:ext cx="6907725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Отрезок, соединяющий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точки окружности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51688" y="5126736"/>
                <a:ext cx="8738354" cy="1337354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4) Угол, градусная мера которого </a:t>
                </a:r>
              </a:p>
              <a:p>
                <a:pPr algn="ctr"/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больше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и меньше</a:t>
                </a:r>
                <a:r>
                  <a:rPr lang="ru-RU" sz="40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𝟏𝟖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688" y="5126736"/>
                <a:ext cx="8738354" cy="1337354"/>
              </a:xfrm>
              <a:prstGeom prst="rect">
                <a:avLst/>
              </a:prstGeom>
              <a:blipFill rotWithShape="1">
                <a:blip r:embed="rId3"/>
                <a:stretch>
                  <a:fillRect l="-2094" t="-8219" r="-1954" b="-178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51688" y="6553200"/>
            <a:ext cx="7637668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5) Прямые, пересекающиеся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 прямым углом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Блок-схема: перфолента 15"/>
          <p:cNvSpPr/>
          <p:nvPr/>
        </p:nvSpPr>
        <p:spPr>
          <a:xfrm>
            <a:off x="7814941" y="1066800"/>
            <a:ext cx="3714475" cy="1337353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острый угол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Блок-схема: перфолента 16"/>
          <p:cNvSpPr/>
          <p:nvPr/>
        </p:nvSpPr>
        <p:spPr>
          <a:xfrm>
            <a:off x="7778365" y="3766169"/>
            <a:ext cx="3499235" cy="1369239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хорда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Блок-схема: перфолента 17"/>
          <p:cNvSpPr/>
          <p:nvPr/>
        </p:nvSpPr>
        <p:spPr>
          <a:xfrm>
            <a:off x="9450685" y="4834846"/>
            <a:ext cx="3617081" cy="1337354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тупой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угол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Блок-схема: перфолента 18"/>
          <p:cNvSpPr/>
          <p:nvPr/>
        </p:nvSpPr>
        <p:spPr>
          <a:xfrm>
            <a:off x="9478117" y="2442731"/>
            <a:ext cx="3334684" cy="1323439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отрезок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Блок-схема: перфолента 19"/>
          <p:cNvSpPr/>
          <p:nvPr/>
        </p:nvSpPr>
        <p:spPr>
          <a:xfrm>
            <a:off x="8189356" y="6172200"/>
            <a:ext cx="4231244" cy="1616920"/>
          </a:xfrm>
          <a:prstGeom prst="flowChartPunched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Перпендикулярные прямые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59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72200" y="181181"/>
            <a:ext cx="2912959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799" y="872151"/>
            <a:ext cx="13667909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Начертите прямую </a:t>
            </a:r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AB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 Отметьте </a:t>
            </a:r>
            <a:r>
              <a:rPr lang="ru-RU" sz="3600" b="1" dirty="0" err="1" smtClean="0">
                <a:latin typeface="Arial" pitchFamily="34" charset="0"/>
                <a:cs typeface="Arial" pitchFamily="34" charset="0"/>
              </a:rPr>
              <a:t>точк</a:t>
            </a:r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 и О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лежащие на 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э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той прямой. Проведите через точку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перпендикулярную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п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рямую 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КМ</a:t>
            </a:r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. Выпишите все прямые, отрезки и лучи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1785325" y="4343400"/>
            <a:ext cx="5843354" cy="2286000"/>
          </a:xfrm>
          <a:prstGeom prst="line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667000" y="2895600"/>
            <a:ext cx="1828800" cy="4572000"/>
          </a:xfrm>
          <a:prstGeom prst="line">
            <a:avLst/>
          </a:prstGeom>
          <a:ln w="635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3715956" y="5695950"/>
            <a:ext cx="180975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5" name="Прямоугольник 14"/>
          <p:cNvSpPr/>
          <p:nvPr/>
        </p:nvSpPr>
        <p:spPr>
          <a:xfrm>
            <a:off x="1432774" y="5773674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4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06443" y="6903720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sz="4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028178" y="3661410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4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124199" y="5101679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uz-Latn-UZ" sz="4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226292" y="3080253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uz-Latn-UZ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8623937" y="2895600"/>
            <a:ext cx="24333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Прямые:</a:t>
            </a:r>
            <a:endParaRPr lang="uz-Latn-UZ" sz="4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1150829" y="2895600"/>
            <a:ext cx="20938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АВ, КМ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1408786" y="3886925"/>
            <a:ext cx="9541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9022796" y="4941957"/>
            <a:ext cx="16161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Лучи: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410200" y="5067300"/>
            <a:ext cx="180975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8" name="Прямоугольник 27"/>
          <p:cNvSpPr/>
          <p:nvPr/>
        </p:nvSpPr>
        <p:spPr>
          <a:xfrm>
            <a:off x="5118293" y="4381488"/>
            <a:ext cx="5838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sz="40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750254" y="3886925"/>
            <a:ext cx="24320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Отрезки:</a:t>
            </a:r>
            <a:endParaRPr lang="uz-Latn-UZ" sz="40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951827" y="5809565"/>
            <a:ext cx="62229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uz-Cyrl-UZ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СВ, 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СК, СМ</a:t>
            </a:r>
            <a:r>
              <a:rPr lang="uz-Cyrl-UZ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ОА, 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ОВ</a:t>
            </a:r>
            <a:endParaRPr lang="uz-Cyrl-UZ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441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7" grpId="0" animBg="1"/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6592" y="260312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стр.46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2608" y="1091301"/>
            <a:ext cx="1409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Тесты (из данных ответов выберите один правильный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8304" y="1737632"/>
            <a:ext cx="12865608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5.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АВ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= 6 , С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∊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АВ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АС = 3ВС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ВС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- ?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AutoShape 7"/>
          <p:cNvCxnSpPr>
            <a:cxnSpLocks noChangeShapeType="1"/>
          </p:cNvCxnSpPr>
          <p:nvPr/>
        </p:nvCxnSpPr>
        <p:spPr bwMode="auto">
          <a:xfrm>
            <a:off x="1150621" y="4892656"/>
            <a:ext cx="5646419" cy="0"/>
          </a:xfrm>
          <a:prstGeom prst="straightConnector1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Oval 8"/>
          <p:cNvSpPr>
            <a:spLocks noChangeArrowheads="1"/>
          </p:cNvSpPr>
          <p:nvPr/>
        </p:nvSpPr>
        <p:spPr bwMode="auto">
          <a:xfrm>
            <a:off x="1036321" y="4806930"/>
            <a:ext cx="231141" cy="1733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auto">
          <a:xfrm>
            <a:off x="6682741" y="4806930"/>
            <a:ext cx="231139" cy="1733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906781" y="4122941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/>
              <a:t>А</a:t>
            </a: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6568440" y="4132752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 smtClean="0"/>
              <a:t>В</a:t>
            </a:r>
            <a:endParaRPr lang="ru-RU" altLang="ru-RU" sz="3600" b="1" dirty="0"/>
          </a:p>
        </p:txBody>
      </p:sp>
      <p:sp>
        <p:nvSpPr>
          <p:cNvPr id="19" name="Oval 8"/>
          <p:cNvSpPr>
            <a:spLocks noChangeArrowheads="1"/>
          </p:cNvSpPr>
          <p:nvPr/>
        </p:nvSpPr>
        <p:spPr bwMode="auto">
          <a:xfrm>
            <a:off x="5074921" y="4788573"/>
            <a:ext cx="231141" cy="1733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4912222" y="4132752"/>
            <a:ext cx="59722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600" b="1" dirty="0"/>
              <a:t>С</a:t>
            </a:r>
          </a:p>
        </p:txBody>
      </p:sp>
      <p:sp>
        <p:nvSpPr>
          <p:cNvPr id="22" name="Дуга 14"/>
          <p:cNvSpPr>
            <a:spLocks noChangeArrowheads="1"/>
          </p:cNvSpPr>
          <p:nvPr/>
        </p:nvSpPr>
        <p:spPr bwMode="auto">
          <a:xfrm rot="10800000">
            <a:off x="1150620" y="4378306"/>
            <a:ext cx="5646419" cy="1200150"/>
          </a:xfrm>
          <a:custGeom>
            <a:avLst/>
            <a:gdLst>
              <a:gd name="T0" fmla="*/ 274 w 928687"/>
              <a:gd name="T1" fmla="*/ 482886 h 1000125"/>
              <a:gd name="T2" fmla="*/ 464344 w 928687"/>
              <a:gd name="T3" fmla="*/ 500063 h 1000125"/>
              <a:gd name="T4" fmla="*/ 928687 w 928687"/>
              <a:gd name="T5" fmla="*/ 500063 h 1000125"/>
              <a:gd name="T6" fmla="*/ 5898240 60000 65536"/>
              <a:gd name="T7" fmla="*/ 5898240 60000 65536"/>
              <a:gd name="T8" fmla="*/ 5898240 60000 65536"/>
              <a:gd name="T9" fmla="*/ 274 w 928687"/>
              <a:gd name="T10" fmla="*/ 0 h 1000125"/>
              <a:gd name="T11" fmla="*/ 928687 w 928687"/>
              <a:gd name="T12" fmla="*/ 500063 h 10001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28687" h="1000125" stroke="0">
                <a:moveTo>
                  <a:pt x="274" y="482886"/>
                </a:moveTo>
                <a:lnTo>
                  <a:pt x="273" y="482885"/>
                </a:lnTo>
                <a:cubicBezTo>
                  <a:pt x="8869" y="213553"/>
                  <a:pt x="214101" y="-2"/>
                  <a:pt x="464344" y="-1"/>
                </a:cubicBezTo>
                <a:cubicBezTo>
                  <a:pt x="720794" y="-1"/>
                  <a:pt x="928688" y="223884"/>
                  <a:pt x="928688" y="500062"/>
                </a:cubicBezTo>
                <a:cubicBezTo>
                  <a:pt x="928688" y="500062"/>
                  <a:pt x="928687" y="500062"/>
                  <a:pt x="928687" y="500062"/>
                </a:cubicBezTo>
                <a:lnTo>
                  <a:pt x="464344" y="500063"/>
                </a:lnTo>
                <a:close/>
              </a:path>
              <a:path w="928687" h="1000125" fill="none">
                <a:moveTo>
                  <a:pt x="274" y="482886"/>
                </a:moveTo>
                <a:lnTo>
                  <a:pt x="273" y="482885"/>
                </a:lnTo>
                <a:cubicBezTo>
                  <a:pt x="8869" y="213553"/>
                  <a:pt x="214101" y="-2"/>
                  <a:pt x="464344" y="-1"/>
                </a:cubicBezTo>
                <a:cubicBezTo>
                  <a:pt x="720794" y="-1"/>
                  <a:pt x="928688" y="223884"/>
                  <a:pt x="928688" y="500062"/>
                </a:cubicBezTo>
                <a:cubicBezTo>
                  <a:pt x="928688" y="500062"/>
                  <a:pt x="928687" y="500062"/>
                  <a:pt x="928687" y="500062"/>
                </a:cubicBezTo>
              </a:path>
            </a:pathLst>
          </a:custGeom>
          <a:noFill/>
          <a:ln w="50800" algn="ctr">
            <a:solidFill>
              <a:srgbClr val="FF0000"/>
            </a:solidFill>
            <a:miter lim="800000"/>
            <a:headEnd/>
            <a:tailEnd/>
          </a:ln>
        </p:spPr>
        <p:txBody>
          <a:bodyPr rot="10800000" lIns="130622" tIns="65311" rIns="130622" bIns="65311" anchor="ctr"/>
          <a:lstStyle/>
          <a:p>
            <a:pPr algn="ctr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4" name="Дуга 16"/>
          <p:cNvSpPr>
            <a:spLocks noChangeArrowheads="1"/>
          </p:cNvSpPr>
          <p:nvPr/>
        </p:nvSpPr>
        <p:spPr bwMode="auto">
          <a:xfrm rot="10800000">
            <a:off x="5190489" y="4378306"/>
            <a:ext cx="1560829" cy="955694"/>
          </a:xfrm>
          <a:custGeom>
            <a:avLst/>
            <a:gdLst>
              <a:gd name="T0" fmla="*/ 5318 w 2500312"/>
              <a:gd name="T1" fmla="*/ 453988 h 1000125"/>
              <a:gd name="T2" fmla="*/ 1250156 w 2500312"/>
              <a:gd name="T3" fmla="*/ 500063 h 1000125"/>
              <a:gd name="T4" fmla="*/ 2500312 w 2500312"/>
              <a:gd name="T5" fmla="*/ 500063 h 1000125"/>
              <a:gd name="T6" fmla="*/ 5898240 60000 65536"/>
              <a:gd name="T7" fmla="*/ 5898240 60000 65536"/>
              <a:gd name="T8" fmla="*/ 5898240 60000 65536"/>
              <a:gd name="T9" fmla="*/ 5318 w 2500312"/>
              <a:gd name="T10" fmla="*/ 0 h 1000125"/>
              <a:gd name="T11" fmla="*/ 2500312 w 2500312"/>
              <a:gd name="T12" fmla="*/ 500063 h 10001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00312" h="1000125" stroke="0">
                <a:moveTo>
                  <a:pt x="5318" y="453988"/>
                </a:moveTo>
                <a:lnTo>
                  <a:pt x="5317" y="453987"/>
                </a:lnTo>
                <a:cubicBezTo>
                  <a:pt x="64820" y="196760"/>
                  <a:pt x="604341" y="-2"/>
                  <a:pt x="1250156" y="-1"/>
                </a:cubicBezTo>
                <a:cubicBezTo>
                  <a:pt x="1940598" y="-1"/>
                  <a:pt x="2500312" y="223884"/>
                  <a:pt x="2500312" y="500062"/>
                </a:cubicBezTo>
                <a:cubicBezTo>
                  <a:pt x="2500312" y="500062"/>
                  <a:pt x="2500311" y="500063"/>
                  <a:pt x="2500311" y="500064"/>
                </a:cubicBezTo>
                <a:lnTo>
                  <a:pt x="1250156" y="500063"/>
                </a:lnTo>
                <a:close/>
              </a:path>
              <a:path w="2500312" h="1000125" fill="none">
                <a:moveTo>
                  <a:pt x="5318" y="453988"/>
                </a:moveTo>
                <a:lnTo>
                  <a:pt x="5317" y="453987"/>
                </a:lnTo>
                <a:cubicBezTo>
                  <a:pt x="64820" y="196760"/>
                  <a:pt x="604341" y="-2"/>
                  <a:pt x="1250156" y="-1"/>
                </a:cubicBezTo>
                <a:cubicBezTo>
                  <a:pt x="1940598" y="-1"/>
                  <a:pt x="2500312" y="223884"/>
                  <a:pt x="2500312" y="500062"/>
                </a:cubicBezTo>
                <a:cubicBezTo>
                  <a:pt x="2500312" y="500062"/>
                  <a:pt x="2500311" y="500063"/>
                  <a:pt x="2500311" y="500064"/>
                </a:cubicBezTo>
              </a:path>
            </a:pathLst>
          </a:custGeom>
          <a:noFill/>
          <a:ln w="50800" algn="ctr">
            <a:solidFill>
              <a:srgbClr val="FF0000"/>
            </a:solidFill>
            <a:miter lim="800000"/>
            <a:headEnd/>
            <a:tailEnd/>
          </a:ln>
        </p:spPr>
        <p:txBody>
          <a:bodyPr rot="10800000" lIns="130622" tIns="65311" rIns="130622" bIns="65311" anchor="ctr"/>
          <a:lstStyle/>
          <a:p>
            <a:pPr algn="ctr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5" name="TextBox 17"/>
          <p:cNvSpPr txBox="1">
            <a:spLocks noChangeArrowheads="1"/>
          </p:cNvSpPr>
          <p:nvPr/>
        </p:nvSpPr>
        <p:spPr bwMode="auto">
          <a:xfrm>
            <a:off x="5834089" y="5334001"/>
            <a:ext cx="649294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696339" y="4101973"/>
            <a:ext cx="54913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 smtClean="0"/>
              <a:t>х</a:t>
            </a:r>
            <a:endParaRPr lang="fr-FR" altLang="ru-RU" sz="4000" b="1" dirty="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868429" y="4092162"/>
            <a:ext cx="834464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 smtClean="0"/>
              <a:t>3х</a:t>
            </a:r>
            <a:endParaRPr lang="fr-FR" altLang="ru-RU" sz="4000" b="1" dirty="0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99094" y="4853875"/>
            <a:ext cx="2097631" cy="2347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600" b="1" dirty="0"/>
              <a:t>3х+х = 6</a:t>
            </a:r>
          </a:p>
          <a:p>
            <a:r>
              <a:rPr lang="ru-RU" altLang="ru-RU" sz="3600" b="1" dirty="0"/>
              <a:t>4х </a:t>
            </a:r>
            <a:r>
              <a:rPr lang="ru-RU" altLang="ru-RU" sz="3600" b="1" dirty="0" smtClean="0"/>
              <a:t>= 6</a:t>
            </a:r>
            <a:endParaRPr lang="ru-RU" altLang="ru-RU" sz="3600" b="1" dirty="0"/>
          </a:p>
          <a:p>
            <a:r>
              <a:rPr lang="ru-RU" altLang="ru-RU" sz="3600" b="1" dirty="0"/>
              <a:t>х</a:t>
            </a:r>
            <a:r>
              <a:rPr lang="ru-RU" altLang="ru-RU" sz="3600" b="1" dirty="0" smtClean="0"/>
              <a:t> = 6 : 4 </a:t>
            </a:r>
            <a:endParaRPr lang="ru-RU" altLang="ru-RU" sz="3600" b="1" dirty="0"/>
          </a:p>
          <a:p>
            <a:r>
              <a:rPr lang="ru-RU" altLang="ru-RU" sz="3600" b="1" dirty="0"/>
              <a:t>х</a:t>
            </a:r>
            <a:r>
              <a:rPr lang="ru-RU" altLang="ru-RU" sz="3600" b="1" dirty="0" smtClean="0"/>
              <a:t> </a:t>
            </a:r>
            <a:r>
              <a:rPr lang="ru-RU" altLang="ru-RU" sz="3600" b="1" dirty="0"/>
              <a:t>=</a:t>
            </a:r>
            <a:r>
              <a:rPr lang="ru-RU" altLang="ru-RU" sz="3600" b="1" dirty="0" smtClean="0"/>
              <a:t>1,5 </a:t>
            </a:r>
            <a:endParaRPr lang="fr-FR" altLang="ru-RU" sz="36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077200" y="4092315"/>
            <a:ext cx="4239051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АС + СВ = АВ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935736" y="2590800"/>
            <a:ext cx="12270739" cy="784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atin typeface="Arial" pitchFamily="34" charset="0"/>
                <a:cs typeface="Arial" pitchFamily="34" charset="0"/>
              </a:rPr>
              <a:t>А)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1      Б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1,5      В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2      Г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895989" y="6629400"/>
            <a:ext cx="2253374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ВС = 1,5</a:t>
            </a:r>
            <a:endParaRPr lang="uz-Latn-UZ" dirty="0"/>
          </a:p>
        </p:txBody>
      </p:sp>
      <p:sp>
        <p:nvSpPr>
          <p:cNvPr id="33" name="Дуга 32"/>
          <p:cNvSpPr/>
          <p:nvPr/>
        </p:nvSpPr>
        <p:spPr>
          <a:xfrm rot="5400000">
            <a:off x="5629206" y="2004119"/>
            <a:ext cx="1059061" cy="1895809"/>
          </a:xfrm>
          <a:prstGeom prst="arc">
            <a:avLst>
              <a:gd name="adj1" fmla="val 771111"/>
              <a:gd name="adj2" fmla="val 594232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34" name="TextBox 17"/>
          <p:cNvSpPr txBox="1">
            <a:spLocks noChangeArrowheads="1"/>
          </p:cNvSpPr>
          <p:nvPr/>
        </p:nvSpPr>
        <p:spPr bwMode="auto">
          <a:xfrm>
            <a:off x="3955044" y="5560297"/>
            <a:ext cx="649294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>
                <a:solidFill>
                  <a:srgbClr val="00206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5182316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18" grpId="0"/>
      <p:bldP spid="19" grpId="0" animBg="1"/>
      <p:bldP spid="20" grpId="0"/>
      <p:bldP spid="25" grpId="0"/>
      <p:bldP spid="26" grpId="0"/>
      <p:bldP spid="27" grpId="0"/>
      <p:bldP spid="28" grpId="0"/>
      <p:bldP spid="29" grpId="0"/>
      <p:bldP spid="32" grpId="0"/>
      <p:bldP spid="33" grpId="0" animBg="1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Box 116"/>
          <p:cNvSpPr txBox="1"/>
          <p:nvPr/>
        </p:nvSpPr>
        <p:spPr>
          <a:xfrm>
            <a:off x="4036592" y="59370"/>
            <a:ext cx="7370589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стр.46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304800" y="872796"/>
            <a:ext cx="14097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Тесты (из данных ответов выберите один правильный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)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Прямоугольник 118"/>
              <p:cNvSpPr/>
              <p:nvPr/>
            </p:nvSpPr>
            <p:spPr>
              <a:xfrm>
                <a:off x="9057587" y="1531176"/>
                <a:ext cx="5347075" cy="3995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6. На </a:t>
                </a:r>
                <a:r>
                  <a:rPr lang="ru-RU" sz="3600" b="1" dirty="0">
                    <a:latin typeface="Arial" pitchFamily="34" charset="0"/>
                    <a:cs typeface="Arial" pitchFamily="34" charset="0"/>
                  </a:rPr>
                  <a:t>какой угол повернется часовая стрелка за 30 минут? </a:t>
                </a:r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 </a:t>
                </a:r>
              </a:p>
              <a:p>
                <a:pPr algn="just"/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  А)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3600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         Б</a:t>
                </a:r>
                <a:r>
                  <a:rPr lang="ru-RU" sz="3600" b="1" dirty="0">
                    <a:latin typeface="Arial" pitchFamily="34" charset="0"/>
                    <a:cs typeface="Arial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uz-Cyrl-UZ" sz="3600" b="1" i="1" smtClean="0">
                            <a:latin typeface="Cambria Math"/>
                            <a:cs typeface="Arial" pitchFamily="34" charset="0"/>
                          </a:rPr>
                          <m:t>𝟓</m:t>
                        </m:r>
                      </m:e>
                      <m:sup>
                        <m:r>
                          <a:rPr lang="ru-RU" sz="3600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3600" b="1" i="1" smtClean="0">
                        <a:latin typeface="Cambria Math"/>
                        <a:cs typeface="Arial" pitchFamily="34" charset="0"/>
                      </a:rPr>
                      <m:t>  </m:t>
                    </m:r>
                  </m:oMath>
                </a14:m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 </a:t>
                </a:r>
              </a:p>
              <a:p>
                <a:pPr algn="just"/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  В</a:t>
                </a:r>
                <a:r>
                  <a:rPr lang="ru-RU" sz="3600" b="1" dirty="0">
                    <a:latin typeface="Arial" pitchFamily="34" charset="0"/>
                    <a:cs typeface="Arial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600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sz="3600" b="1" dirty="0" smtClean="0">
                    <a:latin typeface="Arial" pitchFamily="34" charset="0"/>
                    <a:cs typeface="Arial" pitchFamily="34" charset="0"/>
                  </a:rPr>
                  <a:t>            Г</a:t>
                </a:r>
                <a:r>
                  <a:rPr lang="ru-RU" sz="3600" b="1" dirty="0">
                    <a:latin typeface="Arial" pitchFamily="34" charset="0"/>
                    <a:cs typeface="Arial" pitchFamily="34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ru-RU" sz="3600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sz="3600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9" name="Прямоугольник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7587" y="1531176"/>
                <a:ext cx="5347075" cy="3995453"/>
              </a:xfrm>
              <a:prstGeom prst="rect">
                <a:avLst/>
              </a:prstGeom>
              <a:blipFill rotWithShape="1">
                <a:blip r:embed="rId2"/>
                <a:stretch>
                  <a:fillRect l="-3535" t="-2287" r="-3421" b="-472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0" name="Дуга 119"/>
          <p:cNvSpPr/>
          <p:nvPr/>
        </p:nvSpPr>
        <p:spPr>
          <a:xfrm rot="5400000">
            <a:off x="12614814" y="3036477"/>
            <a:ext cx="1025843" cy="1871471"/>
          </a:xfrm>
          <a:prstGeom prst="arc">
            <a:avLst>
              <a:gd name="adj1" fmla="val 771111"/>
              <a:gd name="adj2" fmla="val 594232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 sz="360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21" name="Oval 2"/>
          <p:cNvSpPr>
            <a:spLocks noChangeArrowheads="1"/>
          </p:cNvSpPr>
          <p:nvPr/>
        </p:nvSpPr>
        <p:spPr bwMode="auto">
          <a:xfrm>
            <a:off x="1225648" y="1912621"/>
            <a:ext cx="7450365" cy="5916930"/>
          </a:xfrm>
          <a:prstGeom prst="ellipse">
            <a:avLst/>
          </a:prstGeom>
          <a:gradFill rotWithShape="1">
            <a:gsLst>
              <a:gs pos="0">
                <a:srgbClr val="CCFFCC"/>
              </a:gs>
              <a:gs pos="50000">
                <a:srgbClr val="0099FF"/>
              </a:gs>
              <a:gs pos="100000">
                <a:srgbClr val="CCFFCC"/>
              </a:gs>
            </a:gsLst>
            <a:lin ang="189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22" name="Oval 3"/>
          <p:cNvSpPr>
            <a:spLocks noChangeArrowheads="1"/>
          </p:cNvSpPr>
          <p:nvPr/>
        </p:nvSpPr>
        <p:spPr bwMode="auto">
          <a:xfrm>
            <a:off x="2155198" y="2579916"/>
            <a:ext cx="5707391" cy="465963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123" name="Text Box 4"/>
          <p:cNvSpPr txBox="1">
            <a:spLocks noChangeArrowheads="1"/>
          </p:cNvSpPr>
          <p:nvPr/>
        </p:nvSpPr>
        <p:spPr bwMode="auto">
          <a:xfrm>
            <a:off x="6445674" y="2097405"/>
            <a:ext cx="619662" cy="110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1</a:t>
            </a:r>
          </a:p>
        </p:txBody>
      </p:sp>
      <p:sp>
        <p:nvSpPr>
          <p:cNvPr id="124" name="Text Box 5"/>
          <p:cNvSpPr txBox="1">
            <a:spLocks noChangeArrowheads="1"/>
          </p:cNvSpPr>
          <p:nvPr/>
        </p:nvSpPr>
        <p:spPr bwMode="auto">
          <a:xfrm>
            <a:off x="7736728" y="3140149"/>
            <a:ext cx="653325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9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2</a:t>
            </a:r>
          </a:p>
        </p:txBody>
      </p:sp>
      <p:sp>
        <p:nvSpPr>
          <p:cNvPr id="125" name="Text Box 6"/>
          <p:cNvSpPr txBox="1">
            <a:spLocks noChangeArrowheads="1"/>
          </p:cNvSpPr>
          <p:nvPr/>
        </p:nvSpPr>
        <p:spPr bwMode="auto">
          <a:xfrm>
            <a:off x="8027875" y="4364356"/>
            <a:ext cx="653325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9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3</a:t>
            </a:r>
          </a:p>
        </p:txBody>
      </p: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1125222" y="4467226"/>
            <a:ext cx="653325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9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9</a:t>
            </a:r>
          </a:p>
        </p:txBody>
      </p:sp>
      <p:sp>
        <p:nvSpPr>
          <p:cNvPr id="127" name="Text Box 8"/>
          <p:cNvSpPr txBox="1">
            <a:spLocks noChangeArrowheads="1"/>
          </p:cNvSpPr>
          <p:nvPr/>
        </p:nvSpPr>
        <p:spPr bwMode="auto">
          <a:xfrm>
            <a:off x="4665088" y="7001584"/>
            <a:ext cx="653325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9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6</a:t>
            </a:r>
          </a:p>
        </p:txBody>
      </p:sp>
      <p:sp>
        <p:nvSpPr>
          <p:cNvPr id="128" name="Text Box 9"/>
          <p:cNvSpPr txBox="1">
            <a:spLocks noChangeArrowheads="1"/>
          </p:cNvSpPr>
          <p:nvPr/>
        </p:nvSpPr>
        <p:spPr bwMode="auto">
          <a:xfrm>
            <a:off x="4594415" y="1735204"/>
            <a:ext cx="975529" cy="110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12</a:t>
            </a:r>
          </a:p>
        </p:txBody>
      </p:sp>
      <p:sp>
        <p:nvSpPr>
          <p:cNvPr id="129" name="Text Box 10"/>
          <p:cNvSpPr txBox="1">
            <a:spLocks noChangeArrowheads="1"/>
          </p:cNvSpPr>
          <p:nvPr/>
        </p:nvSpPr>
        <p:spPr bwMode="auto">
          <a:xfrm>
            <a:off x="2738121" y="2137410"/>
            <a:ext cx="1042855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9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11</a:t>
            </a:r>
          </a:p>
        </p:txBody>
      </p:sp>
      <p:sp>
        <p:nvSpPr>
          <p:cNvPr id="130" name="Text Box 11"/>
          <p:cNvSpPr txBox="1">
            <a:spLocks noChangeArrowheads="1"/>
          </p:cNvSpPr>
          <p:nvPr/>
        </p:nvSpPr>
        <p:spPr bwMode="auto">
          <a:xfrm>
            <a:off x="1470662" y="3088006"/>
            <a:ext cx="1042855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9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10</a:t>
            </a:r>
          </a:p>
        </p:txBody>
      </p:sp>
      <p:sp>
        <p:nvSpPr>
          <p:cNvPr id="131" name="Text Box 12"/>
          <p:cNvSpPr txBox="1">
            <a:spLocks noChangeArrowheads="1"/>
          </p:cNvSpPr>
          <p:nvPr/>
        </p:nvSpPr>
        <p:spPr bwMode="auto">
          <a:xfrm>
            <a:off x="1816102" y="5848350"/>
            <a:ext cx="653325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9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8</a:t>
            </a:r>
          </a:p>
        </p:txBody>
      </p:sp>
      <p:sp>
        <p:nvSpPr>
          <p:cNvPr id="132" name="Text Box 13"/>
          <p:cNvSpPr txBox="1">
            <a:spLocks noChangeArrowheads="1"/>
          </p:cNvSpPr>
          <p:nvPr/>
        </p:nvSpPr>
        <p:spPr bwMode="auto">
          <a:xfrm>
            <a:off x="3120539" y="6757497"/>
            <a:ext cx="653325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9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7</a:t>
            </a:r>
          </a:p>
        </p:txBody>
      </p:sp>
      <p:sp>
        <p:nvSpPr>
          <p:cNvPr id="133" name="Text Box 14"/>
          <p:cNvSpPr txBox="1">
            <a:spLocks noChangeArrowheads="1"/>
          </p:cNvSpPr>
          <p:nvPr/>
        </p:nvSpPr>
        <p:spPr bwMode="auto">
          <a:xfrm>
            <a:off x="7562348" y="5582603"/>
            <a:ext cx="653325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69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4</a:t>
            </a:r>
          </a:p>
        </p:txBody>
      </p:sp>
      <p:sp>
        <p:nvSpPr>
          <p:cNvPr id="134" name="Text Box 15"/>
          <p:cNvSpPr txBox="1">
            <a:spLocks noChangeArrowheads="1"/>
          </p:cNvSpPr>
          <p:nvPr/>
        </p:nvSpPr>
        <p:spPr bwMode="auto">
          <a:xfrm>
            <a:off x="6348671" y="6504976"/>
            <a:ext cx="756920" cy="119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sz="69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5</a:t>
            </a:r>
          </a:p>
        </p:txBody>
      </p:sp>
      <p:sp>
        <p:nvSpPr>
          <p:cNvPr id="135" name="Freeform 17"/>
          <p:cNvSpPr>
            <a:spLocks/>
          </p:cNvSpPr>
          <p:nvPr/>
        </p:nvSpPr>
        <p:spPr bwMode="auto">
          <a:xfrm flipH="1">
            <a:off x="5078841" y="2543773"/>
            <a:ext cx="45719" cy="2272666"/>
          </a:xfrm>
          <a:custGeom>
            <a:avLst/>
            <a:gdLst>
              <a:gd name="T0" fmla="*/ 30162 w 19"/>
              <a:gd name="T1" fmla="*/ 0 h 1148"/>
              <a:gd name="T2" fmla="*/ 30162 w 19"/>
              <a:gd name="T3" fmla="*/ 495300 h 1148"/>
              <a:gd name="T4" fmla="*/ 0 w 19"/>
              <a:gd name="T5" fmla="*/ 1822450 h 114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" h="1148">
                <a:moveTo>
                  <a:pt x="19" y="0"/>
                </a:moveTo>
                <a:lnTo>
                  <a:pt x="19" y="312"/>
                </a:lnTo>
                <a:lnTo>
                  <a:pt x="0" y="1148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36" name="Freeform 18"/>
          <p:cNvSpPr>
            <a:spLocks/>
          </p:cNvSpPr>
          <p:nvPr/>
        </p:nvSpPr>
        <p:spPr bwMode="auto">
          <a:xfrm>
            <a:off x="2611119" y="3749040"/>
            <a:ext cx="2471061" cy="1203710"/>
          </a:xfrm>
          <a:custGeom>
            <a:avLst/>
            <a:gdLst>
              <a:gd name="T0" fmla="*/ 1619250 w 1020"/>
              <a:gd name="T1" fmla="*/ 850900 h 536"/>
              <a:gd name="T2" fmla="*/ 0 w 1020"/>
              <a:gd name="T3" fmla="*/ 0 h 53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20" h="536">
                <a:moveTo>
                  <a:pt x="1020" y="536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37" name="Freeform 19"/>
          <p:cNvSpPr>
            <a:spLocks/>
          </p:cNvSpPr>
          <p:nvPr/>
        </p:nvSpPr>
        <p:spPr bwMode="auto">
          <a:xfrm>
            <a:off x="5120864" y="2887397"/>
            <a:ext cx="1634641" cy="2098587"/>
          </a:xfrm>
          <a:custGeom>
            <a:avLst/>
            <a:gdLst>
              <a:gd name="T0" fmla="*/ 1038225 w 654"/>
              <a:gd name="T1" fmla="*/ 0 h 1010"/>
              <a:gd name="T2" fmla="*/ 0 w 654"/>
              <a:gd name="T3" fmla="*/ 1603375 h 101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54" h="1010">
                <a:moveTo>
                  <a:pt x="654" y="0"/>
                </a:moveTo>
                <a:lnTo>
                  <a:pt x="0" y="1010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38" name="Freeform 20"/>
          <p:cNvSpPr>
            <a:spLocks/>
          </p:cNvSpPr>
          <p:nvPr/>
        </p:nvSpPr>
        <p:spPr bwMode="auto">
          <a:xfrm flipV="1">
            <a:off x="5082180" y="4857749"/>
            <a:ext cx="2813099" cy="79761"/>
          </a:xfrm>
          <a:custGeom>
            <a:avLst/>
            <a:gdLst>
              <a:gd name="T0" fmla="*/ 1981200 w 1272"/>
              <a:gd name="T1" fmla="*/ 38100 h 32"/>
              <a:gd name="T2" fmla="*/ 2006600 w 1272"/>
              <a:gd name="T3" fmla="*/ 50800 h 32"/>
              <a:gd name="T4" fmla="*/ 2019300 w 1272"/>
              <a:gd name="T5" fmla="*/ 38100 h 32"/>
              <a:gd name="T6" fmla="*/ 0 w 1272"/>
              <a:gd name="T7" fmla="*/ 0 h 3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2" h="32">
                <a:moveTo>
                  <a:pt x="1248" y="24"/>
                </a:moveTo>
                <a:lnTo>
                  <a:pt x="1264" y="32"/>
                </a:lnTo>
                <a:lnTo>
                  <a:pt x="1272" y="24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39" name="Freeform 21"/>
          <p:cNvSpPr>
            <a:spLocks/>
          </p:cNvSpPr>
          <p:nvPr/>
        </p:nvSpPr>
        <p:spPr bwMode="auto">
          <a:xfrm>
            <a:off x="2580640" y="4952750"/>
            <a:ext cx="2501540" cy="1070861"/>
          </a:xfrm>
          <a:custGeom>
            <a:avLst/>
            <a:gdLst>
              <a:gd name="T0" fmla="*/ 1663700 w 1048"/>
              <a:gd name="T1" fmla="*/ 0 h 610"/>
              <a:gd name="T2" fmla="*/ 0 w 1048"/>
              <a:gd name="T3" fmla="*/ 968375 h 61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48" h="610">
                <a:moveTo>
                  <a:pt x="1048" y="0"/>
                </a:moveTo>
                <a:lnTo>
                  <a:pt x="0" y="610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40" name="Freeform 22"/>
          <p:cNvSpPr>
            <a:spLocks/>
          </p:cNvSpPr>
          <p:nvPr/>
        </p:nvSpPr>
        <p:spPr bwMode="auto">
          <a:xfrm>
            <a:off x="5064254" y="4806316"/>
            <a:ext cx="15240" cy="2392680"/>
          </a:xfrm>
          <a:custGeom>
            <a:avLst/>
            <a:gdLst>
              <a:gd name="T0" fmla="*/ 1588 w 6"/>
              <a:gd name="T1" fmla="*/ 0 h 1256"/>
              <a:gd name="T2" fmla="*/ 0 w 6"/>
              <a:gd name="T3" fmla="*/ 669925 h 1256"/>
              <a:gd name="T4" fmla="*/ 9525 w 6"/>
              <a:gd name="T5" fmla="*/ 1993900 h 12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" h="1256">
                <a:moveTo>
                  <a:pt x="1" y="0"/>
                </a:moveTo>
                <a:lnTo>
                  <a:pt x="0" y="422"/>
                </a:lnTo>
                <a:lnTo>
                  <a:pt x="6" y="1256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41" name="Freeform 23"/>
          <p:cNvSpPr>
            <a:spLocks/>
          </p:cNvSpPr>
          <p:nvPr/>
        </p:nvSpPr>
        <p:spPr bwMode="auto">
          <a:xfrm flipV="1">
            <a:off x="2138681" y="4927984"/>
            <a:ext cx="2965256" cy="45719"/>
          </a:xfrm>
          <a:custGeom>
            <a:avLst/>
            <a:gdLst>
              <a:gd name="T0" fmla="*/ 1939925 w 1222"/>
              <a:gd name="T1" fmla="*/ 0 h 12"/>
              <a:gd name="T2" fmla="*/ 0 w 1222"/>
              <a:gd name="T3" fmla="*/ 19050 h 1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" h="12">
                <a:moveTo>
                  <a:pt x="1222" y="0"/>
                </a:moveTo>
                <a:lnTo>
                  <a:pt x="0" y="12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42" name="Freeform 24"/>
          <p:cNvSpPr>
            <a:spLocks/>
          </p:cNvSpPr>
          <p:nvPr/>
        </p:nvSpPr>
        <p:spPr bwMode="auto">
          <a:xfrm>
            <a:off x="3799840" y="4903471"/>
            <a:ext cx="1282340" cy="2000250"/>
          </a:xfrm>
          <a:custGeom>
            <a:avLst/>
            <a:gdLst>
              <a:gd name="T0" fmla="*/ 885825 w 558"/>
              <a:gd name="T1" fmla="*/ 0 h 1026"/>
              <a:gd name="T2" fmla="*/ 0 w 558"/>
              <a:gd name="T3" fmla="*/ 1628775 h 102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58" h="1026">
                <a:moveTo>
                  <a:pt x="558" y="0"/>
                </a:moveTo>
                <a:lnTo>
                  <a:pt x="0" y="1026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43" name="Freeform 25"/>
          <p:cNvSpPr>
            <a:spLocks/>
          </p:cNvSpPr>
          <p:nvPr/>
        </p:nvSpPr>
        <p:spPr bwMode="auto">
          <a:xfrm>
            <a:off x="5113458" y="5004435"/>
            <a:ext cx="2487792" cy="998221"/>
          </a:xfrm>
          <a:custGeom>
            <a:avLst/>
            <a:gdLst>
              <a:gd name="T0" fmla="*/ 1663700 w 1048"/>
              <a:gd name="T1" fmla="*/ 1079500 h 680"/>
              <a:gd name="T2" fmla="*/ 0 w 1048"/>
              <a:gd name="T3" fmla="*/ 0 h 6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48" h="680">
                <a:moveTo>
                  <a:pt x="1048" y="68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44" name="Freeform 26"/>
          <p:cNvSpPr>
            <a:spLocks/>
          </p:cNvSpPr>
          <p:nvPr/>
        </p:nvSpPr>
        <p:spPr bwMode="auto">
          <a:xfrm>
            <a:off x="5082181" y="4983229"/>
            <a:ext cx="1456708" cy="1920491"/>
          </a:xfrm>
          <a:custGeom>
            <a:avLst/>
            <a:gdLst>
              <a:gd name="T0" fmla="*/ 0 w 560"/>
              <a:gd name="T1" fmla="*/ 0 h 1056"/>
              <a:gd name="T2" fmla="*/ 889000 w 560"/>
              <a:gd name="T3" fmla="*/ 1676400 h 105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60" h="1056">
                <a:moveTo>
                  <a:pt x="0" y="0"/>
                </a:moveTo>
                <a:lnTo>
                  <a:pt x="560" y="1056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45" name="Freeform 27"/>
          <p:cNvSpPr>
            <a:spLocks/>
          </p:cNvSpPr>
          <p:nvPr/>
        </p:nvSpPr>
        <p:spPr bwMode="auto">
          <a:xfrm rot="21338052">
            <a:off x="3697272" y="2892548"/>
            <a:ext cx="1307323" cy="2088225"/>
          </a:xfrm>
          <a:custGeom>
            <a:avLst/>
            <a:gdLst>
              <a:gd name="T0" fmla="*/ 949325 w 598"/>
              <a:gd name="T1" fmla="*/ 1565275 h 986"/>
              <a:gd name="T2" fmla="*/ 0 w 598"/>
              <a:gd name="T3" fmla="*/ 0 h 98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8" h="986">
                <a:moveTo>
                  <a:pt x="598" y="986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46" name="Freeform 28"/>
          <p:cNvSpPr>
            <a:spLocks/>
          </p:cNvSpPr>
          <p:nvPr/>
        </p:nvSpPr>
        <p:spPr bwMode="auto">
          <a:xfrm>
            <a:off x="5082180" y="3930396"/>
            <a:ext cx="2591657" cy="1007114"/>
          </a:xfrm>
          <a:custGeom>
            <a:avLst/>
            <a:gdLst>
              <a:gd name="T0" fmla="*/ 1727200 w 1088"/>
              <a:gd name="T1" fmla="*/ 0 h 552"/>
              <a:gd name="T2" fmla="*/ 0 w 1088"/>
              <a:gd name="T3" fmla="*/ 876300 h 55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88" h="552">
                <a:moveTo>
                  <a:pt x="1088" y="0"/>
                </a:moveTo>
                <a:lnTo>
                  <a:pt x="0" y="552"/>
                </a:lnTo>
              </a:path>
            </a:pathLst>
          </a:custGeom>
          <a:noFill/>
          <a:ln w="190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grpSp>
        <p:nvGrpSpPr>
          <p:cNvPr id="147" name="Group 51"/>
          <p:cNvGrpSpPr>
            <a:grpSpLocks/>
          </p:cNvGrpSpPr>
          <p:nvPr/>
        </p:nvGrpSpPr>
        <p:grpSpPr bwMode="auto">
          <a:xfrm>
            <a:off x="714834" y="1516978"/>
            <a:ext cx="8416160" cy="3585211"/>
            <a:chOff x="548" y="754"/>
            <a:chExt cx="3729" cy="1882"/>
          </a:xfrm>
        </p:grpSpPr>
        <p:sp>
          <p:nvSpPr>
            <p:cNvPr id="148" name="Freeform 52"/>
            <p:cNvSpPr>
              <a:spLocks/>
            </p:cNvSpPr>
            <p:nvPr/>
          </p:nvSpPr>
          <p:spPr bwMode="auto">
            <a:xfrm>
              <a:off x="612" y="2548"/>
              <a:ext cx="3662" cy="3"/>
            </a:xfrm>
            <a:custGeom>
              <a:avLst/>
              <a:gdLst>
                <a:gd name="T0" fmla="*/ 3662 w 4554"/>
                <a:gd name="T1" fmla="*/ 0 h 3"/>
                <a:gd name="T2" fmla="*/ 0 w 4554"/>
                <a:gd name="T3" fmla="*/ 3 h 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54" h="3">
                  <a:moveTo>
                    <a:pt x="4554" y="0"/>
                  </a:moveTo>
                  <a:lnTo>
                    <a:pt x="0" y="3"/>
                  </a:ln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149" name="Oval 53"/>
            <p:cNvSpPr>
              <a:spLocks noChangeArrowheads="1"/>
            </p:cNvSpPr>
            <p:nvPr/>
          </p:nvSpPr>
          <p:spPr bwMode="auto">
            <a:xfrm>
              <a:off x="2484" y="2495"/>
              <a:ext cx="36" cy="14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150" name="Text Box 54"/>
            <p:cNvSpPr txBox="1">
              <a:spLocks noChangeArrowheads="1"/>
            </p:cNvSpPr>
            <p:nvPr/>
          </p:nvSpPr>
          <p:spPr bwMode="auto">
            <a:xfrm>
              <a:off x="4040" y="209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 dirty="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151" name="Text Box 55"/>
            <p:cNvSpPr txBox="1">
              <a:spLocks noChangeArrowheads="1"/>
            </p:cNvSpPr>
            <p:nvPr/>
          </p:nvSpPr>
          <p:spPr bwMode="auto">
            <a:xfrm>
              <a:off x="3872" y="1846"/>
              <a:ext cx="3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152" name="Text Box 56"/>
            <p:cNvSpPr txBox="1">
              <a:spLocks noChangeArrowheads="1"/>
            </p:cNvSpPr>
            <p:nvPr/>
          </p:nvSpPr>
          <p:spPr bwMode="auto">
            <a:xfrm>
              <a:off x="3512" y="119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153" name="Text Box 57"/>
            <p:cNvSpPr txBox="1">
              <a:spLocks noChangeArrowheads="1"/>
            </p:cNvSpPr>
            <p:nvPr/>
          </p:nvSpPr>
          <p:spPr bwMode="auto">
            <a:xfrm>
              <a:off x="3272" y="102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154" name="Text Box 58"/>
            <p:cNvSpPr txBox="1">
              <a:spLocks noChangeArrowheads="1"/>
            </p:cNvSpPr>
            <p:nvPr/>
          </p:nvSpPr>
          <p:spPr bwMode="auto">
            <a:xfrm>
              <a:off x="2997" y="87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155" name="Text Box 59"/>
            <p:cNvSpPr txBox="1">
              <a:spLocks noChangeArrowheads="1"/>
            </p:cNvSpPr>
            <p:nvPr/>
          </p:nvSpPr>
          <p:spPr bwMode="auto">
            <a:xfrm>
              <a:off x="2629" y="760"/>
              <a:ext cx="345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156" name="Text Box 60"/>
            <p:cNvSpPr txBox="1">
              <a:spLocks noChangeArrowheads="1"/>
            </p:cNvSpPr>
            <p:nvPr/>
          </p:nvSpPr>
          <p:spPr bwMode="auto">
            <a:xfrm>
              <a:off x="2347" y="761"/>
              <a:ext cx="274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800" b="1" dirty="0">
                  <a:latin typeface="Batang" pitchFamily="18" charset="-127"/>
                </a:rPr>
                <a:t>90</a:t>
              </a:r>
            </a:p>
          </p:txBody>
        </p:sp>
        <p:sp>
          <p:nvSpPr>
            <p:cNvPr id="157" name="Text Box 61"/>
            <p:cNvSpPr txBox="1">
              <a:spLocks noChangeArrowheads="1"/>
            </p:cNvSpPr>
            <p:nvPr/>
          </p:nvSpPr>
          <p:spPr bwMode="auto">
            <a:xfrm>
              <a:off x="2068" y="760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158" name="Text Box 62"/>
            <p:cNvSpPr txBox="1">
              <a:spLocks noChangeArrowheads="1"/>
            </p:cNvSpPr>
            <p:nvPr/>
          </p:nvSpPr>
          <p:spPr bwMode="auto">
            <a:xfrm>
              <a:off x="1756" y="836"/>
              <a:ext cx="21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159" name="Text Box 63"/>
            <p:cNvSpPr txBox="1">
              <a:spLocks noChangeArrowheads="1"/>
            </p:cNvSpPr>
            <p:nvPr/>
          </p:nvSpPr>
          <p:spPr bwMode="auto">
            <a:xfrm>
              <a:off x="1522" y="947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160" name="Text Box 64"/>
            <p:cNvSpPr txBox="1">
              <a:spLocks noChangeArrowheads="1"/>
            </p:cNvSpPr>
            <p:nvPr/>
          </p:nvSpPr>
          <p:spPr bwMode="auto">
            <a:xfrm>
              <a:off x="1277" y="114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161" name="Text Box 65"/>
            <p:cNvSpPr txBox="1">
              <a:spLocks noChangeArrowheads="1"/>
            </p:cNvSpPr>
            <p:nvPr/>
          </p:nvSpPr>
          <p:spPr bwMode="auto">
            <a:xfrm>
              <a:off x="1075" y="1298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162" name="Text Box 66"/>
            <p:cNvSpPr txBox="1">
              <a:spLocks noChangeArrowheads="1"/>
            </p:cNvSpPr>
            <p:nvPr/>
          </p:nvSpPr>
          <p:spPr bwMode="auto">
            <a:xfrm>
              <a:off x="910" y="1534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163" name="Text Box 67"/>
            <p:cNvSpPr txBox="1">
              <a:spLocks noChangeArrowheads="1"/>
            </p:cNvSpPr>
            <p:nvPr/>
          </p:nvSpPr>
          <p:spPr bwMode="auto">
            <a:xfrm>
              <a:off x="735" y="1809"/>
              <a:ext cx="286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164" name="Text Box 68"/>
            <p:cNvSpPr txBox="1">
              <a:spLocks noChangeArrowheads="1"/>
            </p:cNvSpPr>
            <p:nvPr/>
          </p:nvSpPr>
          <p:spPr bwMode="auto">
            <a:xfrm>
              <a:off x="612" y="2073"/>
              <a:ext cx="40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165" name="Text Box 69"/>
            <p:cNvSpPr txBox="1">
              <a:spLocks noChangeArrowheads="1"/>
            </p:cNvSpPr>
            <p:nvPr/>
          </p:nvSpPr>
          <p:spPr bwMode="auto">
            <a:xfrm>
              <a:off x="548" y="2365"/>
              <a:ext cx="300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   180</a:t>
              </a:r>
            </a:p>
          </p:txBody>
        </p:sp>
        <p:sp>
          <p:nvSpPr>
            <p:cNvPr id="166" name="Text Box 70"/>
            <p:cNvSpPr txBox="1">
              <a:spLocks noChangeArrowheads="1"/>
            </p:cNvSpPr>
            <p:nvPr/>
          </p:nvSpPr>
          <p:spPr bwMode="auto">
            <a:xfrm>
              <a:off x="3715" y="2356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180</a:t>
              </a:r>
            </a:p>
          </p:txBody>
        </p:sp>
        <p:sp>
          <p:nvSpPr>
            <p:cNvPr id="167" name="Text Box 71"/>
            <p:cNvSpPr txBox="1">
              <a:spLocks noChangeArrowheads="1"/>
            </p:cNvSpPr>
            <p:nvPr/>
          </p:nvSpPr>
          <p:spPr bwMode="auto">
            <a:xfrm>
              <a:off x="3669" y="2151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168" name="Text Box 72"/>
            <p:cNvSpPr txBox="1">
              <a:spLocks noChangeArrowheads="1"/>
            </p:cNvSpPr>
            <p:nvPr/>
          </p:nvSpPr>
          <p:spPr bwMode="auto">
            <a:xfrm>
              <a:off x="3590" y="1959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169" name="Text Box 73"/>
            <p:cNvSpPr txBox="1">
              <a:spLocks noChangeArrowheads="1"/>
            </p:cNvSpPr>
            <p:nvPr/>
          </p:nvSpPr>
          <p:spPr bwMode="auto">
            <a:xfrm>
              <a:off x="3500" y="182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170" name="Text Box 74"/>
            <p:cNvSpPr txBox="1">
              <a:spLocks noChangeArrowheads="1"/>
            </p:cNvSpPr>
            <p:nvPr/>
          </p:nvSpPr>
          <p:spPr bwMode="auto">
            <a:xfrm>
              <a:off x="3397" y="1652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171" name="Text Box 75"/>
            <p:cNvSpPr txBox="1">
              <a:spLocks noChangeArrowheads="1"/>
            </p:cNvSpPr>
            <p:nvPr/>
          </p:nvSpPr>
          <p:spPr bwMode="auto">
            <a:xfrm>
              <a:off x="3228" y="1471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172" name="Text Box 76"/>
            <p:cNvSpPr txBox="1">
              <a:spLocks noChangeArrowheads="1"/>
            </p:cNvSpPr>
            <p:nvPr/>
          </p:nvSpPr>
          <p:spPr bwMode="auto">
            <a:xfrm>
              <a:off x="3046" y="1335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173" name="Text Box 77"/>
            <p:cNvSpPr txBox="1">
              <a:spLocks noChangeArrowheads="1"/>
            </p:cNvSpPr>
            <p:nvPr/>
          </p:nvSpPr>
          <p:spPr bwMode="auto">
            <a:xfrm>
              <a:off x="2810" y="1233"/>
              <a:ext cx="21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174" name="Text Box 78"/>
            <p:cNvSpPr txBox="1">
              <a:spLocks noChangeArrowheads="1"/>
            </p:cNvSpPr>
            <p:nvPr/>
          </p:nvSpPr>
          <p:spPr bwMode="auto">
            <a:xfrm>
              <a:off x="2581" y="1153"/>
              <a:ext cx="22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175" name="Text Box 79"/>
            <p:cNvSpPr txBox="1">
              <a:spLocks noChangeArrowheads="1"/>
            </p:cNvSpPr>
            <p:nvPr/>
          </p:nvSpPr>
          <p:spPr bwMode="auto">
            <a:xfrm>
              <a:off x="2180" y="118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176" name="Text Box 80"/>
            <p:cNvSpPr txBox="1">
              <a:spLocks noChangeArrowheads="1"/>
            </p:cNvSpPr>
            <p:nvPr/>
          </p:nvSpPr>
          <p:spPr bwMode="auto">
            <a:xfrm>
              <a:off x="1054" y="2378"/>
              <a:ext cx="123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77" name="Text Box 81"/>
            <p:cNvSpPr txBox="1">
              <a:spLocks noChangeArrowheads="1"/>
            </p:cNvSpPr>
            <p:nvPr/>
          </p:nvSpPr>
          <p:spPr bwMode="auto">
            <a:xfrm>
              <a:off x="1046" y="2183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178" name="Text Box 82"/>
            <p:cNvSpPr txBox="1">
              <a:spLocks noChangeArrowheads="1"/>
            </p:cNvSpPr>
            <p:nvPr/>
          </p:nvSpPr>
          <p:spPr bwMode="auto">
            <a:xfrm>
              <a:off x="1138" y="197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179" name="Text Box 83"/>
            <p:cNvSpPr txBox="1">
              <a:spLocks noChangeArrowheads="1"/>
            </p:cNvSpPr>
            <p:nvPr/>
          </p:nvSpPr>
          <p:spPr bwMode="auto">
            <a:xfrm>
              <a:off x="1202" y="1788"/>
              <a:ext cx="288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180" name="Text Box 84"/>
            <p:cNvSpPr txBox="1">
              <a:spLocks noChangeArrowheads="1"/>
            </p:cNvSpPr>
            <p:nvPr/>
          </p:nvSpPr>
          <p:spPr bwMode="auto">
            <a:xfrm>
              <a:off x="1409" y="1607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181" name="Text Box 85"/>
            <p:cNvSpPr txBox="1">
              <a:spLocks noChangeArrowheads="1"/>
            </p:cNvSpPr>
            <p:nvPr/>
          </p:nvSpPr>
          <p:spPr bwMode="auto">
            <a:xfrm>
              <a:off x="1545" y="147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182" name="Text Box 86"/>
            <p:cNvSpPr txBox="1">
              <a:spLocks noChangeArrowheads="1"/>
            </p:cNvSpPr>
            <p:nvPr/>
          </p:nvSpPr>
          <p:spPr bwMode="auto">
            <a:xfrm>
              <a:off x="1726" y="1335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183" name="Text Box 87"/>
            <p:cNvSpPr txBox="1">
              <a:spLocks noChangeArrowheads="1"/>
            </p:cNvSpPr>
            <p:nvPr/>
          </p:nvSpPr>
          <p:spPr bwMode="auto">
            <a:xfrm>
              <a:off x="1953" y="1251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184" name="Text Box 88"/>
            <p:cNvSpPr txBox="1">
              <a:spLocks noChangeArrowheads="1"/>
            </p:cNvSpPr>
            <p:nvPr/>
          </p:nvSpPr>
          <p:spPr bwMode="auto">
            <a:xfrm>
              <a:off x="4093" y="2349"/>
              <a:ext cx="123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85" name="Text Box 89"/>
            <p:cNvSpPr txBox="1">
              <a:spLocks noChangeArrowheads="1"/>
            </p:cNvSpPr>
            <p:nvPr/>
          </p:nvSpPr>
          <p:spPr bwMode="auto">
            <a:xfrm>
              <a:off x="3686" y="141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186" name="Text Box 90"/>
            <p:cNvSpPr txBox="1">
              <a:spLocks noChangeArrowheads="1"/>
            </p:cNvSpPr>
            <p:nvPr/>
          </p:nvSpPr>
          <p:spPr bwMode="auto">
            <a:xfrm>
              <a:off x="3837" y="1630"/>
              <a:ext cx="174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ru-RU" sz="20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187" name="Freeform 91"/>
            <p:cNvSpPr>
              <a:spLocks/>
            </p:cNvSpPr>
            <p:nvPr/>
          </p:nvSpPr>
          <p:spPr bwMode="auto">
            <a:xfrm>
              <a:off x="622" y="754"/>
              <a:ext cx="3637" cy="1801"/>
            </a:xfrm>
            <a:custGeom>
              <a:avLst/>
              <a:gdLst>
                <a:gd name="T0" fmla="*/ 0 w 4524"/>
                <a:gd name="T1" fmla="*/ 1796 h 2319"/>
                <a:gd name="T2" fmla="*/ 64 w 4524"/>
                <a:gd name="T3" fmla="*/ 1406 h 2319"/>
                <a:gd name="T4" fmla="*/ 154 w 4524"/>
                <a:gd name="T5" fmla="*/ 1111 h 2319"/>
                <a:gd name="T6" fmla="*/ 285 w 4524"/>
                <a:gd name="T7" fmla="*/ 864 h 2319"/>
                <a:gd name="T8" fmla="*/ 487 w 4524"/>
                <a:gd name="T9" fmla="*/ 594 h 2319"/>
                <a:gd name="T10" fmla="*/ 720 w 4524"/>
                <a:gd name="T11" fmla="*/ 385 h 2319"/>
                <a:gd name="T12" fmla="*/ 979 w 4524"/>
                <a:gd name="T13" fmla="*/ 212 h 2319"/>
                <a:gd name="T14" fmla="*/ 1230 w 4524"/>
                <a:gd name="T15" fmla="*/ 103 h 2319"/>
                <a:gd name="T16" fmla="*/ 1563 w 4524"/>
                <a:gd name="T17" fmla="*/ 21 h 2319"/>
                <a:gd name="T18" fmla="*/ 1857 w 4524"/>
                <a:gd name="T19" fmla="*/ 2 h 2319"/>
                <a:gd name="T20" fmla="*/ 2185 w 4524"/>
                <a:gd name="T21" fmla="*/ 35 h 2319"/>
                <a:gd name="T22" fmla="*/ 2513 w 4524"/>
                <a:gd name="T23" fmla="*/ 137 h 2319"/>
                <a:gd name="T24" fmla="*/ 2835 w 4524"/>
                <a:gd name="T25" fmla="*/ 315 h 2319"/>
                <a:gd name="T26" fmla="*/ 3053 w 4524"/>
                <a:gd name="T27" fmla="*/ 491 h 2319"/>
                <a:gd name="T28" fmla="*/ 3285 w 4524"/>
                <a:gd name="T29" fmla="*/ 743 h 2319"/>
                <a:gd name="T30" fmla="*/ 3434 w 4524"/>
                <a:gd name="T31" fmla="*/ 986 h 2319"/>
                <a:gd name="T32" fmla="*/ 3528 w 4524"/>
                <a:gd name="T33" fmla="*/ 1195 h 2319"/>
                <a:gd name="T34" fmla="*/ 3601 w 4524"/>
                <a:gd name="T35" fmla="*/ 1477 h 2319"/>
                <a:gd name="T36" fmla="*/ 3637 w 4524"/>
                <a:gd name="T37" fmla="*/ 1801 h 231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524" h="2319">
                  <a:moveTo>
                    <a:pt x="0" y="2313"/>
                  </a:moveTo>
                  <a:cubicBezTo>
                    <a:pt x="13" y="2230"/>
                    <a:pt x="47" y="1958"/>
                    <a:pt x="79" y="1811"/>
                  </a:cubicBezTo>
                  <a:cubicBezTo>
                    <a:pt x="111" y="1664"/>
                    <a:pt x="146" y="1547"/>
                    <a:pt x="192" y="1431"/>
                  </a:cubicBezTo>
                  <a:cubicBezTo>
                    <a:pt x="238" y="1315"/>
                    <a:pt x="285" y="1224"/>
                    <a:pt x="354" y="1113"/>
                  </a:cubicBezTo>
                  <a:cubicBezTo>
                    <a:pt x="423" y="1002"/>
                    <a:pt x="516" y="868"/>
                    <a:pt x="606" y="765"/>
                  </a:cubicBezTo>
                  <a:cubicBezTo>
                    <a:pt x="696" y="662"/>
                    <a:pt x="793" y="578"/>
                    <a:pt x="895" y="496"/>
                  </a:cubicBezTo>
                  <a:cubicBezTo>
                    <a:pt x="997" y="414"/>
                    <a:pt x="1112" y="333"/>
                    <a:pt x="1218" y="273"/>
                  </a:cubicBezTo>
                  <a:cubicBezTo>
                    <a:pt x="1324" y="213"/>
                    <a:pt x="1409" y="174"/>
                    <a:pt x="1530" y="133"/>
                  </a:cubicBezTo>
                  <a:cubicBezTo>
                    <a:pt x="1651" y="92"/>
                    <a:pt x="1814" y="49"/>
                    <a:pt x="1944" y="27"/>
                  </a:cubicBezTo>
                  <a:cubicBezTo>
                    <a:pt x="2074" y="5"/>
                    <a:pt x="2181" y="0"/>
                    <a:pt x="2310" y="3"/>
                  </a:cubicBezTo>
                  <a:cubicBezTo>
                    <a:pt x="2439" y="6"/>
                    <a:pt x="2582" y="16"/>
                    <a:pt x="2718" y="45"/>
                  </a:cubicBezTo>
                  <a:cubicBezTo>
                    <a:pt x="2854" y="74"/>
                    <a:pt x="2991" y="117"/>
                    <a:pt x="3126" y="177"/>
                  </a:cubicBezTo>
                  <a:cubicBezTo>
                    <a:pt x="3261" y="237"/>
                    <a:pt x="3414" y="329"/>
                    <a:pt x="3526" y="405"/>
                  </a:cubicBezTo>
                  <a:cubicBezTo>
                    <a:pt x="3638" y="481"/>
                    <a:pt x="3705" y="540"/>
                    <a:pt x="3798" y="632"/>
                  </a:cubicBezTo>
                  <a:cubicBezTo>
                    <a:pt x="3891" y="724"/>
                    <a:pt x="4007" y="851"/>
                    <a:pt x="4086" y="957"/>
                  </a:cubicBezTo>
                  <a:cubicBezTo>
                    <a:pt x="4165" y="1063"/>
                    <a:pt x="4222" y="1172"/>
                    <a:pt x="4272" y="1269"/>
                  </a:cubicBezTo>
                  <a:cubicBezTo>
                    <a:pt x="4322" y="1366"/>
                    <a:pt x="4353" y="1433"/>
                    <a:pt x="4388" y="1539"/>
                  </a:cubicBezTo>
                  <a:cubicBezTo>
                    <a:pt x="4423" y="1645"/>
                    <a:pt x="4456" y="1772"/>
                    <a:pt x="4479" y="1902"/>
                  </a:cubicBezTo>
                  <a:cubicBezTo>
                    <a:pt x="4502" y="2032"/>
                    <a:pt x="4515" y="2232"/>
                    <a:pt x="4524" y="2319"/>
                  </a:cubicBez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188" name="Freeform 92"/>
            <p:cNvSpPr>
              <a:spLocks/>
            </p:cNvSpPr>
            <p:nvPr/>
          </p:nvSpPr>
          <p:spPr bwMode="auto">
            <a:xfrm>
              <a:off x="1146" y="1316"/>
              <a:ext cx="2593" cy="1225"/>
            </a:xfrm>
            <a:custGeom>
              <a:avLst/>
              <a:gdLst>
                <a:gd name="T0" fmla="*/ 0 w 3186"/>
                <a:gd name="T1" fmla="*/ 1225 h 1577"/>
                <a:gd name="T2" fmla="*/ 111 w 3186"/>
                <a:gd name="T3" fmla="*/ 833 h 1577"/>
                <a:gd name="T4" fmla="*/ 294 w 3186"/>
                <a:gd name="T5" fmla="*/ 526 h 1577"/>
                <a:gd name="T6" fmla="*/ 506 w 3186"/>
                <a:gd name="T7" fmla="*/ 298 h 1577"/>
                <a:gd name="T8" fmla="*/ 733 w 3186"/>
                <a:gd name="T9" fmla="*/ 134 h 1577"/>
                <a:gd name="T10" fmla="*/ 1051 w 3186"/>
                <a:gd name="T11" fmla="*/ 23 h 1577"/>
                <a:gd name="T12" fmla="*/ 1317 w 3186"/>
                <a:gd name="T13" fmla="*/ 4 h 1577"/>
                <a:gd name="T14" fmla="*/ 1616 w 3186"/>
                <a:gd name="T15" fmla="*/ 46 h 1577"/>
                <a:gd name="T16" fmla="*/ 1920 w 3186"/>
                <a:gd name="T17" fmla="*/ 182 h 1577"/>
                <a:gd name="T18" fmla="*/ 2185 w 3186"/>
                <a:gd name="T19" fmla="*/ 400 h 1577"/>
                <a:gd name="T20" fmla="*/ 2378 w 3186"/>
                <a:gd name="T21" fmla="*/ 666 h 1577"/>
                <a:gd name="T22" fmla="*/ 2503 w 3186"/>
                <a:gd name="T23" fmla="*/ 936 h 1577"/>
                <a:gd name="T24" fmla="*/ 2561 w 3186"/>
                <a:gd name="T25" fmla="*/ 1192 h 15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186" h="1577">
                  <a:moveTo>
                    <a:pt x="0" y="1577"/>
                  </a:moveTo>
                  <a:cubicBezTo>
                    <a:pt x="23" y="1494"/>
                    <a:pt x="77" y="1223"/>
                    <a:pt x="138" y="1073"/>
                  </a:cubicBezTo>
                  <a:cubicBezTo>
                    <a:pt x="199" y="923"/>
                    <a:pt x="284" y="792"/>
                    <a:pt x="366" y="677"/>
                  </a:cubicBezTo>
                  <a:cubicBezTo>
                    <a:pt x="448" y="562"/>
                    <a:pt x="539" y="467"/>
                    <a:pt x="630" y="383"/>
                  </a:cubicBezTo>
                  <a:cubicBezTo>
                    <a:pt x="721" y="299"/>
                    <a:pt x="799" y="232"/>
                    <a:pt x="912" y="173"/>
                  </a:cubicBezTo>
                  <a:cubicBezTo>
                    <a:pt x="1025" y="114"/>
                    <a:pt x="1187" y="57"/>
                    <a:pt x="1308" y="29"/>
                  </a:cubicBezTo>
                  <a:cubicBezTo>
                    <a:pt x="1429" y="1"/>
                    <a:pt x="1521" y="0"/>
                    <a:pt x="1638" y="5"/>
                  </a:cubicBezTo>
                  <a:cubicBezTo>
                    <a:pt x="1755" y="10"/>
                    <a:pt x="1885" y="21"/>
                    <a:pt x="2010" y="59"/>
                  </a:cubicBezTo>
                  <a:cubicBezTo>
                    <a:pt x="2135" y="97"/>
                    <a:pt x="2270" y="158"/>
                    <a:pt x="2388" y="234"/>
                  </a:cubicBezTo>
                  <a:cubicBezTo>
                    <a:pt x="2506" y="310"/>
                    <a:pt x="2623" y="411"/>
                    <a:pt x="2718" y="515"/>
                  </a:cubicBezTo>
                  <a:cubicBezTo>
                    <a:pt x="2813" y="619"/>
                    <a:pt x="2892" y="742"/>
                    <a:pt x="2958" y="857"/>
                  </a:cubicBezTo>
                  <a:cubicBezTo>
                    <a:pt x="3024" y="972"/>
                    <a:pt x="3076" y="1092"/>
                    <a:pt x="3114" y="1205"/>
                  </a:cubicBezTo>
                  <a:cubicBezTo>
                    <a:pt x="3152" y="1318"/>
                    <a:pt x="3171" y="1466"/>
                    <a:pt x="3186" y="1535"/>
                  </a:cubicBez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189" name="Freeform 93"/>
            <p:cNvSpPr>
              <a:spLocks/>
            </p:cNvSpPr>
            <p:nvPr/>
          </p:nvSpPr>
          <p:spPr bwMode="auto">
            <a:xfrm>
              <a:off x="3713" y="2546"/>
              <a:ext cx="564" cy="2"/>
            </a:xfrm>
            <a:custGeom>
              <a:avLst/>
              <a:gdLst>
                <a:gd name="T0" fmla="*/ 564 w 702"/>
                <a:gd name="T1" fmla="*/ 0 h 3"/>
                <a:gd name="T2" fmla="*/ 0 w 702"/>
                <a:gd name="T3" fmla="*/ 2 h 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02" h="3">
                  <a:moveTo>
                    <a:pt x="702" y="0"/>
                  </a:moveTo>
                  <a:lnTo>
                    <a:pt x="0" y="3"/>
                  </a:ln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190" name="Freeform 94"/>
            <p:cNvSpPr>
              <a:spLocks/>
            </p:cNvSpPr>
            <p:nvPr/>
          </p:nvSpPr>
          <p:spPr bwMode="auto">
            <a:xfrm>
              <a:off x="2469" y="1240"/>
              <a:ext cx="3" cy="106"/>
            </a:xfrm>
            <a:custGeom>
              <a:avLst/>
              <a:gdLst>
                <a:gd name="T0" fmla="*/ 0 w 3"/>
                <a:gd name="T1" fmla="*/ 0 h 106"/>
                <a:gd name="T2" fmla="*/ 3 w 3"/>
                <a:gd name="T3" fmla="*/ 106 h 10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106">
                  <a:moveTo>
                    <a:pt x="0" y="0"/>
                  </a:moveTo>
                  <a:lnTo>
                    <a:pt x="3" y="10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91" name="Freeform 95"/>
            <p:cNvSpPr>
              <a:spLocks/>
            </p:cNvSpPr>
            <p:nvPr/>
          </p:nvSpPr>
          <p:spPr bwMode="auto">
            <a:xfrm>
              <a:off x="2469" y="754"/>
              <a:ext cx="2" cy="110"/>
            </a:xfrm>
            <a:custGeom>
              <a:avLst/>
              <a:gdLst>
                <a:gd name="T0" fmla="*/ 2 w 2"/>
                <a:gd name="T1" fmla="*/ 0 h 110"/>
                <a:gd name="T2" fmla="*/ 0 w 2"/>
                <a:gd name="T3" fmla="*/ 110 h 11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" h="110">
                  <a:moveTo>
                    <a:pt x="2" y="0"/>
                  </a:moveTo>
                  <a:lnTo>
                    <a:pt x="0" y="1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92" name="Freeform 96"/>
            <p:cNvSpPr>
              <a:spLocks/>
            </p:cNvSpPr>
            <p:nvPr/>
          </p:nvSpPr>
          <p:spPr bwMode="auto">
            <a:xfrm>
              <a:off x="4105" y="2046"/>
              <a:ext cx="77" cy="24"/>
            </a:xfrm>
            <a:custGeom>
              <a:avLst/>
              <a:gdLst>
                <a:gd name="T0" fmla="*/ 0 w 77"/>
                <a:gd name="T1" fmla="*/ 24 h 24"/>
                <a:gd name="T2" fmla="*/ 77 w 77"/>
                <a:gd name="T3" fmla="*/ 0 h 2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7" h="24">
                  <a:moveTo>
                    <a:pt x="0" y="24"/>
                  </a:moveTo>
                  <a:lnTo>
                    <a:pt x="7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93" name="Freeform 97"/>
            <p:cNvSpPr>
              <a:spLocks/>
            </p:cNvSpPr>
            <p:nvPr/>
          </p:nvSpPr>
          <p:spPr bwMode="auto">
            <a:xfrm>
              <a:off x="4014" y="1788"/>
              <a:ext cx="78" cy="33"/>
            </a:xfrm>
            <a:custGeom>
              <a:avLst/>
              <a:gdLst>
                <a:gd name="T0" fmla="*/ 0 w 78"/>
                <a:gd name="T1" fmla="*/ 33 h 33"/>
                <a:gd name="T2" fmla="*/ 78 w 78"/>
                <a:gd name="T3" fmla="*/ 0 h 3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8" h="33">
                  <a:moveTo>
                    <a:pt x="0" y="33"/>
                  </a:moveTo>
                  <a:lnTo>
                    <a:pt x="7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94" name="Freeform 98"/>
            <p:cNvSpPr>
              <a:spLocks/>
            </p:cNvSpPr>
            <p:nvPr/>
          </p:nvSpPr>
          <p:spPr bwMode="auto">
            <a:xfrm>
              <a:off x="3882" y="1563"/>
              <a:ext cx="63" cy="39"/>
            </a:xfrm>
            <a:custGeom>
              <a:avLst/>
              <a:gdLst>
                <a:gd name="T0" fmla="*/ 0 w 63"/>
                <a:gd name="T1" fmla="*/ 39 h 39"/>
                <a:gd name="T2" fmla="*/ 63 w 63"/>
                <a:gd name="T3" fmla="*/ 0 h 3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3" h="39">
                  <a:moveTo>
                    <a:pt x="0" y="39"/>
                  </a:moveTo>
                  <a:lnTo>
                    <a:pt x="6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95" name="Freeform 99"/>
            <p:cNvSpPr>
              <a:spLocks/>
            </p:cNvSpPr>
            <p:nvPr/>
          </p:nvSpPr>
          <p:spPr bwMode="auto">
            <a:xfrm>
              <a:off x="4144" y="2336"/>
              <a:ext cx="88" cy="16"/>
            </a:xfrm>
            <a:custGeom>
              <a:avLst/>
              <a:gdLst>
                <a:gd name="T0" fmla="*/ 0 w 88"/>
                <a:gd name="T1" fmla="*/ 16 h 16"/>
                <a:gd name="T2" fmla="*/ 88 w 88"/>
                <a:gd name="T3" fmla="*/ 0 h 1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88" h="16">
                  <a:moveTo>
                    <a:pt x="0" y="16"/>
                  </a:moveTo>
                  <a:lnTo>
                    <a:pt x="8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96" name="Freeform 100"/>
            <p:cNvSpPr>
              <a:spLocks/>
            </p:cNvSpPr>
            <p:nvPr/>
          </p:nvSpPr>
          <p:spPr bwMode="auto">
            <a:xfrm>
              <a:off x="3813" y="1446"/>
              <a:ext cx="54" cy="42"/>
            </a:xfrm>
            <a:custGeom>
              <a:avLst/>
              <a:gdLst>
                <a:gd name="T0" fmla="*/ 0 w 54"/>
                <a:gd name="T1" fmla="*/ 42 h 42"/>
                <a:gd name="T2" fmla="*/ 54 w 54"/>
                <a:gd name="T3" fmla="*/ 0 h 4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4" h="42">
                  <a:moveTo>
                    <a:pt x="0" y="42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97" name="Freeform 101"/>
            <p:cNvSpPr>
              <a:spLocks/>
            </p:cNvSpPr>
            <p:nvPr/>
          </p:nvSpPr>
          <p:spPr bwMode="auto">
            <a:xfrm>
              <a:off x="3966" y="1689"/>
              <a:ext cx="54" cy="27"/>
            </a:xfrm>
            <a:custGeom>
              <a:avLst/>
              <a:gdLst>
                <a:gd name="T0" fmla="*/ 0 w 54"/>
                <a:gd name="T1" fmla="*/ 27 h 27"/>
                <a:gd name="T2" fmla="*/ 54 w 54"/>
                <a:gd name="T3" fmla="*/ 0 h 2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4" h="27">
                  <a:moveTo>
                    <a:pt x="0" y="27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98" name="Freeform 102"/>
            <p:cNvSpPr>
              <a:spLocks/>
            </p:cNvSpPr>
            <p:nvPr/>
          </p:nvSpPr>
          <p:spPr bwMode="auto">
            <a:xfrm>
              <a:off x="4077" y="1933"/>
              <a:ext cx="59" cy="17"/>
            </a:xfrm>
            <a:custGeom>
              <a:avLst/>
              <a:gdLst>
                <a:gd name="T0" fmla="*/ 0 w 59"/>
                <a:gd name="T1" fmla="*/ 17 h 17"/>
                <a:gd name="T2" fmla="*/ 59 w 59"/>
                <a:gd name="T3" fmla="*/ 0 h 1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9" h="17">
                  <a:moveTo>
                    <a:pt x="0" y="17"/>
                  </a:moveTo>
                  <a:lnTo>
                    <a:pt x="5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199" name="Freeform 103"/>
            <p:cNvSpPr>
              <a:spLocks/>
            </p:cNvSpPr>
            <p:nvPr/>
          </p:nvSpPr>
          <p:spPr bwMode="auto">
            <a:xfrm>
              <a:off x="4155" y="2190"/>
              <a:ext cx="60" cy="12"/>
            </a:xfrm>
            <a:custGeom>
              <a:avLst/>
              <a:gdLst>
                <a:gd name="T0" fmla="*/ 0 w 60"/>
                <a:gd name="T1" fmla="*/ 12 h 12"/>
                <a:gd name="T2" fmla="*/ 60 w 60"/>
                <a:gd name="T3" fmla="*/ 0 h 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0" h="12">
                  <a:moveTo>
                    <a:pt x="0" y="12"/>
                  </a:moveTo>
                  <a:lnTo>
                    <a:pt x="6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0" name="Freeform 104"/>
            <p:cNvSpPr>
              <a:spLocks/>
            </p:cNvSpPr>
            <p:nvPr/>
          </p:nvSpPr>
          <p:spPr bwMode="auto">
            <a:xfrm>
              <a:off x="3723" y="1344"/>
              <a:ext cx="57" cy="45"/>
            </a:xfrm>
            <a:custGeom>
              <a:avLst/>
              <a:gdLst>
                <a:gd name="T0" fmla="*/ 0 w 57"/>
                <a:gd name="T1" fmla="*/ 45 h 45"/>
                <a:gd name="T2" fmla="*/ 57 w 57"/>
                <a:gd name="T3" fmla="*/ 0 h 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45">
                  <a:moveTo>
                    <a:pt x="0" y="45"/>
                  </a:moveTo>
                  <a:lnTo>
                    <a:pt x="5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1" name="Freeform 105"/>
            <p:cNvSpPr>
              <a:spLocks/>
            </p:cNvSpPr>
            <p:nvPr/>
          </p:nvSpPr>
          <p:spPr bwMode="auto">
            <a:xfrm>
              <a:off x="3639" y="1253"/>
              <a:ext cx="30" cy="25"/>
            </a:xfrm>
            <a:custGeom>
              <a:avLst/>
              <a:gdLst>
                <a:gd name="T0" fmla="*/ 0 w 30"/>
                <a:gd name="T1" fmla="*/ 25 h 25"/>
                <a:gd name="T2" fmla="*/ 30 w 30"/>
                <a:gd name="T3" fmla="*/ 0 h 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" h="25">
                  <a:moveTo>
                    <a:pt x="0" y="25"/>
                  </a:moveTo>
                  <a:lnTo>
                    <a:pt x="3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2" name="Freeform 106"/>
            <p:cNvSpPr>
              <a:spLocks/>
            </p:cNvSpPr>
            <p:nvPr/>
          </p:nvSpPr>
          <p:spPr bwMode="auto">
            <a:xfrm>
              <a:off x="3516" y="1162"/>
              <a:ext cx="29" cy="41"/>
            </a:xfrm>
            <a:custGeom>
              <a:avLst/>
              <a:gdLst>
                <a:gd name="T0" fmla="*/ 0 w 29"/>
                <a:gd name="T1" fmla="*/ 41 h 41"/>
                <a:gd name="T2" fmla="*/ 29 w 29"/>
                <a:gd name="T3" fmla="*/ 0 h 4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9" h="41">
                  <a:moveTo>
                    <a:pt x="0" y="41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3" name="Freeform 107"/>
            <p:cNvSpPr>
              <a:spLocks/>
            </p:cNvSpPr>
            <p:nvPr/>
          </p:nvSpPr>
          <p:spPr bwMode="auto">
            <a:xfrm>
              <a:off x="3402" y="1062"/>
              <a:ext cx="36" cy="51"/>
            </a:xfrm>
            <a:custGeom>
              <a:avLst/>
              <a:gdLst>
                <a:gd name="T0" fmla="*/ 0 w 36"/>
                <a:gd name="T1" fmla="*/ 51 h 51"/>
                <a:gd name="T2" fmla="*/ 36 w 36"/>
                <a:gd name="T3" fmla="*/ 0 h 5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51">
                  <a:moveTo>
                    <a:pt x="0" y="51"/>
                  </a:moveTo>
                  <a:lnTo>
                    <a:pt x="3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4" name="Freeform 108"/>
            <p:cNvSpPr>
              <a:spLocks/>
            </p:cNvSpPr>
            <p:nvPr/>
          </p:nvSpPr>
          <p:spPr bwMode="auto">
            <a:xfrm>
              <a:off x="3258" y="984"/>
              <a:ext cx="33" cy="60"/>
            </a:xfrm>
            <a:custGeom>
              <a:avLst/>
              <a:gdLst>
                <a:gd name="T0" fmla="*/ 0 w 33"/>
                <a:gd name="T1" fmla="*/ 60 h 60"/>
                <a:gd name="T2" fmla="*/ 33 w 33"/>
                <a:gd name="T3" fmla="*/ 0 h 6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3" h="60">
                  <a:moveTo>
                    <a:pt x="0" y="60"/>
                  </a:moveTo>
                  <a:lnTo>
                    <a:pt x="3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5" name="Freeform 109"/>
            <p:cNvSpPr>
              <a:spLocks/>
            </p:cNvSpPr>
            <p:nvPr/>
          </p:nvSpPr>
          <p:spPr bwMode="auto">
            <a:xfrm>
              <a:off x="3114" y="885"/>
              <a:ext cx="29" cy="66"/>
            </a:xfrm>
            <a:custGeom>
              <a:avLst/>
              <a:gdLst>
                <a:gd name="T0" fmla="*/ 0 w 29"/>
                <a:gd name="T1" fmla="*/ 66 h 66"/>
                <a:gd name="T2" fmla="*/ 29 w 29"/>
                <a:gd name="T3" fmla="*/ 0 h 6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9" h="66">
                  <a:moveTo>
                    <a:pt x="0" y="66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6" name="Freeform 110"/>
            <p:cNvSpPr>
              <a:spLocks/>
            </p:cNvSpPr>
            <p:nvPr/>
          </p:nvSpPr>
          <p:spPr bwMode="auto">
            <a:xfrm>
              <a:off x="2949" y="837"/>
              <a:ext cx="21" cy="66"/>
            </a:xfrm>
            <a:custGeom>
              <a:avLst/>
              <a:gdLst>
                <a:gd name="T0" fmla="*/ 0 w 21"/>
                <a:gd name="T1" fmla="*/ 66 h 66"/>
                <a:gd name="T2" fmla="*/ 21 w 21"/>
                <a:gd name="T3" fmla="*/ 0 h 6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" h="66">
                  <a:moveTo>
                    <a:pt x="0" y="66"/>
                  </a:moveTo>
                  <a:lnTo>
                    <a:pt x="2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7" name="Freeform 111"/>
            <p:cNvSpPr>
              <a:spLocks/>
            </p:cNvSpPr>
            <p:nvPr/>
          </p:nvSpPr>
          <p:spPr bwMode="auto">
            <a:xfrm>
              <a:off x="2781" y="780"/>
              <a:ext cx="6" cy="57"/>
            </a:xfrm>
            <a:custGeom>
              <a:avLst/>
              <a:gdLst>
                <a:gd name="T0" fmla="*/ 0 w 6"/>
                <a:gd name="T1" fmla="*/ 57 h 57"/>
                <a:gd name="T2" fmla="*/ 6 w 6"/>
                <a:gd name="T3" fmla="*/ 0 h 5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" h="57">
                  <a:moveTo>
                    <a:pt x="0" y="57"/>
                  </a:moveTo>
                  <a:lnTo>
                    <a:pt x="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8" name="Freeform 112"/>
            <p:cNvSpPr>
              <a:spLocks/>
            </p:cNvSpPr>
            <p:nvPr/>
          </p:nvSpPr>
          <p:spPr bwMode="auto">
            <a:xfrm>
              <a:off x="2610" y="756"/>
              <a:ext cx="3" cy="87"/>
            </a:xfrm>
            <a:custGeom>
              <a:avLst/>
              <a:gdLst>
                <a:gd name="T0" fmla="*/ 0 w 3"/>
                <a:gd name="T1" fmla="*/ 87 h 87"/>
                <a:gd name="T2" fmla="*/ 3 w 3"/>
                <a:gd name="T3" fmla="*/ 0 h 8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87">
                  <a:moveTo>
                    <a:pt x="0" y="87"/>
                  </a:moveTo>
                  <a:lnTo>
                    <a:pt x="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09" name="Freeform 113"/>
            <p:cNvSpPr>
              <a:spLocks/>
            </p:cNvSpPr>
            <p:nvPr/>
          </p:nvSpPr>
          <p:spPr bwMode="auto">
            <a:xfrm>
              <a:off x="2013" y="813"/>
              <a:ext cx="18" cy="78"/>
            </a:xfrm>
            <a:custGeom>
              <a:avLst/>
              <a:gdLst>
                <a:gd name="T0" fmla="*/ 18 w 18"/>
                <a:gd name="T1" fmla="*/ 78 h 78"/>
                <a:gd name="T2" fmla="*/ 0 w 18"/>
                <a:gd name="T3" fmla="*/ 0 h 7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8" h="78">
                  <a:moveTo>
                    <a:pt x="18" y="7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0" name="Freeform 114"/>
            <p:cNvSpPr>
              <a:spLocks/>
            </p:cNvSpPr>
            <p:nvPr/>
          </p:nvSpPr>
          <p:spPr bwMode="auto">
            <a:xfrm>
              <a:off x="1854" y="864"/>
              <a:ext cx="15" cy="60"/>
            </a:xfrm>
            <a:custGeom>
              <a:avLst/>
              <a:gdLst>
                <a:gd name="T0" fmla="*/ 15 w 15"/>
                <a:gd name="T1" fmla="*/ 60 h 60"/>
                <a:gd name="T2" fmla="*/ 0 w 15"/>
                <a:gd name="T3" fmla="*/ 0 h 6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" h="60">
                  <a:moveTo>
                    <a:pt x="15" y="6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1" name="Freeform 115"/>
            <p:cNvSpPr>
              <a:spLocks/>
            </p:cNvSpPr>
            <p:nvPr/>
          </p:nvSpPr>
          <p:spPr bwMode="auto">
            <a:xfrm>
              <a:off x="2337" y="774"/>
              <a:ext cx="3" cy="69"/>
            </a:xfrm>
            <a:custGeom>
              <a:avLst/>
              <a:gdLst>
                <a:gd name="T0" fmla="*/ 3 w 3"/>
                <a:gd name="T1" fmla="*/ 69 h 69"/>
                <a:gd name="T2" fmla="*/ 0 w 3"/>
                <a:gd name="T3" fmla="*/ 0 h 6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69">
                  <a:moveTo>
                    <a:pt x="3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2" name="Freeform 116"/>
            <p:cNvSpPr>
              <a:spLocks/>
            </p:cNvSpPr>
            <p:nvPr/>
          </p:nvSpPr>
          <p:spPr bwMode="auto">
            <a:xfrm>
              <a:off x="2178" y="792"/>
              <a:ext cx="6" cy="42"/>
            </a:xfrm>
            <a:custGeom>
              <a:avLst/>
              <a:gdLst>
                <a:gd name="T0" fmla="*/ 6 w 6"/>
                <a:gd name="T1" fmla="*/ 42 h 42"/>
                <a:gd name="T2" fmla="*/ 0 w 6"/>
                <a:gd name="T3" fmla="*/ 0 h 4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" h="42">
                  <a:moveTo>
                    <a:pt x="6" y="4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3" name="Freeform 117"/>
            <p:cNvSpPr>
              <a:spLocks/>
            </p:cNvSpPr>
            <p:nvPr/>
          </p:nvSpPr>
          <p:spPr bwMode="auto">
            <a:xfrm>
              <a:off x="1701" y="935"/>
              <a:ext cx="21" cy="46"/>
            </a:xfrm>
            <a:custGeom>
              <a:avLst/>
              <a:gdLst>
                <a:gd name="T0" fmla="*/ 21 w 21"/>
                <a:gd name="T1" fmla="*/ 46 h 46"/>
                <a:gd name="T2" fmla="*/ 0 w 21"/>
                <a:gd name="T3" fmla="*/ 0 h 4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" h="46">
                  <a:moveTo>
                    <a:pt x="21" y="4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4" name="Freeform 118"/>
            <p:cNvSpPr>
              <a:spLocks/>
            </p:cNvSpPr>
            <p:nvPr/>
          </p:nvSpPr>
          <p:spPr bwMode="auto">
            <a:xfrm>
              <a:off x="1578" y="984"/>
              <a:ext cx="24" cy="54"/>
            </a:xfrm>
            <a:custGeom>
              <a:avLst/>
              <a:gdLst>
                <a:gd name="T0" fmla="*/ 24 w 24"/>
                <a:gd name="T1" fmla="*/ 54 h 54"/>
                <a:gd name="T2" fmla="*/ 0 w 24"/>
                <a:gd name="T3" fmla="*/ 0 h 5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4" h="54">
                  <a:moveTo>
                    <a:pt x="24" y="5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5" name="Freeform 119"/>
            <p:cNvSpPr>
              <a:spLocks/>
            </p:cNvSpPr>
            <p:nvPr/>
          </p:nvSpPr>
          <p:spPr bwMode="auto">
            <a:xfrm>
              <a:off x="1429" y="1071"/>
              <a:ext cx="44" cy="69"/>
            </a:xfrm>
            <a:custGeom>
              <a:avLst/>
              <a:gdLst>
                <a:gd name="T0" fmla="*/ 44 w 44"/>
                <a:gd name="T1" fmla="*/ 69 h 69"/>
                <a:gd name="T2" fmla="*/ 0 w 44"/>
                <a:gd name="T3" fmla="*/ 0 h 6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" h="69">
                  <a:moveTo>
                    <a:pt x="44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6" name="Freeform 120"/>
            <p:cNvSpPr>
              <a:spLocks/>
            </p:cNvSpPr>
            <p:nvPr/>
          </p:nvSpPr>
          <p:spPr bwMode="auto">
            <a:xfrm>
              <a:off x="1290" y="1188"/>
              <a:ext cx="36" cy="39"/>
            </a:xfrm>
            <a:custGeom>
              <a:avLst/>
              <a:gdLst>
                <a:gd name="T0" fmla="*/ 36 w 36"/>
                <a:gd name="T1" fmla="*/ 39 h 39"/>
                <a:gd name="T2" fmla="*/ 0 w 36"/>
                <a:gd name="T3" fmla="*/ 0 h 3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39">
                  <a:moveTo>
                    <a:pt x="36" y="3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7" name="Freeform 121"/>
            <p:cNvSpPr>
              <a:spLocks/>
            </p:cNvSpPr>
            <p:nvPr/>
          </p:nvSpPr>
          <p:spPr bwMode="auto">
            <a:xfrm>
              <a:off x="1200" y="1278"/>
              <a:ext cx="36" cy="36"/>
            </a:xfrm>
            <a:custGeom>
              <a:avLst/>
              <a:gdLst>
                <a:gd name="T0" fmla="*/ 36 w 36"/>
                <a:gd name="T1" fmla="*/ 36 h 36"/>
                <a:gd name="T2" fmla="*/ 0 w 36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36">
                  <a:moveTo>
                    <a:pt x="36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8" name="Freeform 122"/>
            <p:cNvSpPr>
              <a:spLocks/>
            </p:cNvSpPr>
            <p:nvPr/>
          </p:nvSpPr>
          <p:spPr bwMode="auto">
            <a:xfrm>
              <a:off x="1104" y="1365"/>
              <a:ext cx="36" cy="45"/>
            </a:xfrm>
            <a:custGeom>
              <a:avLst/>
              <a:gdLst>
                <a:gd name="T0" fmla="*/ 36 w 36"/>
                <a:gd name="T1" fmla="*/ 45 h 45"/>
                <a:gd name="T2" fmla="*/ 0 w 36"/>
                <a:gd name="T3" fmla="*/ 0 h 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6" h="45">
                  <a:moveTo>
                    <a:pt x="36" y="4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19" name="Freeform 123"/>
            <p:cNvSpPr>
              <a:spLocks/>
            </p:cNvSpPr>
            <p:nvPr/>
          </p:nvSpPr>
          <p:spPr bwMode="auto">
            <a:xfrm>
              <a:off x="1020" y="1480"/>
              <a:ext cx="48" cy="35"/>
            </a:xfrm>
            <a:custGeom>
              <a:avLst/>
              <a:gdLst>
                <a:gd name="T0" fmla="*/ 48 w 48"/>
                <a:gd name="T1" fmla="*/ 35 h 35"/>
                <a:gd name="T2" fmla="*/ 0 w 48"/>
                <a:gd name="T3" fmla="*/ 0 h 3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8" h="35">
                  <a:moveTo>
                    <a:pt x="48" y="3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20" name="Freeform 124"/>
            <p:cNvSpPr>
              <a:spLocks/>
            </p:cNvSpPr>
            <p:nvPr/>
          </p:nvSpPr>
          <p:spPr bwMode="auto">
            <a:xfrm>
              <a:off x="915" y="1605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21" name="Freeform 125"/>
            <p:cNvSpPr>
              <a:spLocks/>
            </p:cNvSpPr>
            <p:nvPr/>
          </p:nvSpPr>
          <p:spPr bwMode="auto">
            <a:xfrm>
              <a:off x="839" y="1752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22" name="Freeform 126"/>
            <p:cNvSpPr>
              <a:spLocks/>
            </p:cNvSpPr>
            <p:nvPr/>
          </p:nvSpPr>
          <p:spPr bwMode="auto">
            <a:xfrm>
              <a:off x="759" y="1887"/>
              <a:ext cx="63" cy="24"/>
            </a:xfrm>
            <a:custGeom>
              <a:avLst/>
              <a:gdLst>
                <a:gd name="T0" fmla="*/ 63 w 63"/>
                <a:gd name="T1" fmla="*/ 24 h 24"/>
                <a:gd name="T2" fmla="*/ 0 w 63"/>
                <a:gd name="T3" fmla="*/ 0 h 2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3" h="24">
                  <a:moveTo>
                    <a:pt x="63" y="2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23" name="Freeform 127"/>
            <p:cNvSpPr>
              <a:spLocks/>
            </p:cNvSpPr>
            <p:nvPr/>
          </p:nvSpPr>
          <p:spPr bwMode="auto">
            <a:xfrm>
              <a:off x="735" y="2037"/>
              <a:ext cx="57" cy="21"/>
            </a:xfrm>
            <a:custGeom>
              <a:avLst/>
              <a:gdLst>
                <a:gd name="T0" fmla="*/ 57 w 57"/>
                <a:gd name="T1" fmla="*/ 21 h 21"/>
                <a:gd name="T2" fmla="*/ 0 w 57"/>
                <a:gd name="T3" fmla="*/ 0 h 2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" h="21">
                  <a:moveTo>
                    <a:pt x="57" y="21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24" name="Freeform 128"/>
            <p:cNvSpPr>
              <a:spLocks/>
            </p:cNvSpPr>
            <p:nvPr/>
          </p:nvSpPr>
          <p:spPr bwMode="auto">
            <a:xfrm>
              <a:off x="681" y="2178"/>
              <a:ext cx="79" cy="18"/>
            </a:xfrm>
            <a:custGeom>
              <a:avLst/>
              <a:gdLst>
                <a:gd name="T0" fmla="*/ 79 w 79"/>
                <a:gd name="T1" fmla="*/ 18 h 18"/>
                <a:gd name="T2" fmla="*/ 0 w 79"/>
                <a:gd name="T3" fmla="*/ 0 h 1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9" h="18">
                  <a:moveTo>
                    <a:pt x="79" y="1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25" name="Freeform 129"/>
            <p:cNvSpPr>
              <a:spLocks/>
            </p:cNvSpPr>
            <p:nvPr/>
          </p:nvSpPr>
          <p:spPr bwMode="auto">
            <a:xfrm>
              <a:off x="651" y="2340"/>
              <a:ext cx="69" cy="12"/>
            </a:xfrm>
            <a:custGeom>
              <a:avLst/>
              <a:gdLst>
                <a:gd name="T0" fmla="*/ 69 w 69"/>
                <a:gd name="T1" fmla="*/ 12 h 12"/>
                <a:gd name="T2" fmla="*/ 0 w 69"/>
                <a:gd name="T3" fmla="*/ 0 h 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9" h="12">
                  <a:moveTo>
                    <a:pt x="69" y="1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grpSp>
        <p:nvGrpSpPr>
          <p:cNvPr id="228" name="Group 142"/>
          <p:cNvGrpSpPr>
            <a:grpSpLocks/>
          </p:cNvGrpSpPr>
          <p:nvPr/>
        </p:nvGrpSpPr>
        <p:grpSpPr bwMode="auto">
          <a:xfrm>
            <a:off x="5111048" y="2704476"/>
            <a:ext cx="1480671" cy="2149379"/>
            <a:chOff x="1855" y="1344"/>
            <a:chExt cx="656" cy="1184"/>
          </a:xfrm>
        </p:grpSpPr>
        <p:sp>
          <p:nvSpPr>
            <p:cNvPr id="229" name="Freeform 130"/>
            <p:cNvSpPr>
              <a:spLocks/>
            </p:cNvSpPr>
            <p:nvPr/>
          </p:nvSpPr>
          <p:spPr bwMode="auto">
            <a:xfrm>
              <a:off x="1857" y="1347"/>
              <a:ext cx="633" cy="177"/>
            </a:xfrm>
            <a:custGeom>
              <a:avLst/>
              <a:gdLst>
                <a:gd name="T0" fmla="*/ 0 w 633"/>
                <a:gd name="T1" fmla="*/ 0 h 177"/>
                <a:gd name="T2" fmla="*/ 147 w 633"/>
                <a:gd name="T3" fmla="*/ 9 h 177"/>
                <a:gd name="T4" fmla="*/ 303 w 633"/>
                <a:gd name="T5" fmla="*/ 39 h 177"/>
                <a:gd name="T6" fmla="*/ 414 w 633"/>
                <a:gd name="T7" fmla="*/ 72 h 177"/>
                <a:gd name="T8" fmla="*/ 511 w 633"/>
                <a:gd name="T9" fmla="*/ 109 h 177"/>
                <a:gd name="T10" fmla="*/ 579 w 633"/>
                <a:gd name="T11" fmla="*/ 141 h 177"/>
                <a:gd name="T12" fmla="*/ 633 w 633"/>
                <a:gd name="T13" fmla="*/ 177 h 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33" h="177">
                  <a:moveTo>
                    <a:pt x="0" y="0"/>
                  </a:moveTo>
                  <a:cubicBezTo>
                    <a:pt x="25" y="1"/>
                    <a:pt x="97" y="3"/>
                    <a:pt x="147" y="9"/>
                  </a:cubicBezTo>
                  <a:cubicBezTo>
                    <a:pt x="197" y="15"/>
                    <a:pt x="259" y="29"/>
                    <a:pt x="303" y="39"/>
                  </a:cubicBezTo>
                  <a:cubicBezTo>
                    <a:pt x="347" y="49"/>
                    <a:pt x="379" y="60"/>
                    <a:pt x="414" y="72"/>
                  </a:cubicBezTo>
                  <a:cubicBezTo>
                    <a:pt x="449" y="84"/>
                    <a:pt x="483" y="97"/>
                    <a:pt x="511" y="109"/>
                  </a:cubicBezTo>
                  <a:cubicBezTo>
                    <a:pt x="539" y="121"/>
                    <a:pt x="559" y="130"/>
                    <a:pt x="579" y="141"/>
                  </a:cubicBezTo>
                  <a:cubicBezTo>
                    <a:pt x="599" y="152"/>
                    <a:pt x="622" y="170"/>
                    <a:pt x="633" y="177"/>
                  </a:cubicBezTo>
                </a:path>
              </a:pathLst>
            </a:custGeom>
            <a:solidFill>
              <a:srgbClr val="00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30" name="Freeform 141"/>
            <p:cNvSpPr>
              <a:spLocks/>
            </p:cNvSpPr>
            <p:nvPr/>
          </p:nvSpPr>
          <p:spPr bwMode="auto">
            <a:xfrm>
              <a:off x="1855" y="1344"/>
              <a:ext cx="656" cy="1184"/>
            </a:xfrm>
            <a:custGeom>
              <a:avLst/>
              <a:gdLst>
                <a:gd name="T0" fmla="*/ 8 w 656"/>
                <a:gd name="T1" fmla="*/ 0 h 1184"/>
                <a:gd name="T2" fmla="*/ 0 w 656"/>
                <a:gd name="T3" fmla="*/ 1184 h 1184"/>
                <a:gd name="T4" fmla="*/ 32 w 656"/>
                <a:gd name="T5" fmla="*/ 1176 h 1184"/>
                <a:gd name="T6" fmla="*/ 656 w 656"/>
                <a:gd name="T7" fmla="*/ 176 h 11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56" h="1184">
                  <a:moveTo>
                    <a:pt x="8" y="0"/>
                  </a:moveTo>
                  <a:lnTo>
                    <a:pt x="0" y="1184"/>
                  </a:lnTo>
                  <a:lnTo>
                    <a:pt x="32" y="1176"/>
                  </a:lnTo>
                  <a:lnTo>
                    <a:pt x="656" y="176"/>
                  </a:lnTo>
                </a:path>
              </a:pathLst>
            </a:custGeom>
            <a:solidFill>
              <a:srgbClr val="00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</p:grpSp>
      <p:sp>
        <p:nvSpPr>
          <p:cNvPr id="232" name="Oval 32"/>
          <p:cNvSpPr>
            <a:spLocks noChangeArrowheads="1"/>
          </p:cNvSpPr>
          <p:nvPr/>
        </p:nvSpPr>
        <p:spPr bwMode="auto">
          <a:xfrm>
            <a:off x="4963924" y="4867025"/>
            <a:ext cx="231139" cy="1714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33" name="Text Box 135"/>
          <p:cNvSpPr txBox="1">
            <a:spLocks noChangeArrowheads="1"/>
          </p:cNvSpPr>
          <p:nvPr/>
        </p:nvSpPr>
        <p:spPr bwMode="auto">
          <a:xfrm>
            <a:off x="5130295" y="3052030"/>
            <a:ext cx="138429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3600" b="1" baseline="30000" dirty="0">
                <a:latin typeface="Arial" pitchFamily="34" charset="0"/>
                <a:cs typeface="Arial" pitchFamily="34" charset="0"/>
              </a:rPr>
              <a:t>0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Freeform 31"/>
          <p:cNvSpPr>
            <a:spLocks/>
          </p:cNvSpPr>
          <p:nvPr/>
        </p:nvSpPr>
        <p:spPr bwMode="auto">
          <a:xfrm flipH="1" flipV="1">
            <a:off x="5088189" y="2953348"/>
            <a:ext cx="45719" cy="1967866"/>
          </a:xfrm>
          <a:custGeom>
            <a:avLst/>
            <a:gdLst>
              <a:gd name="T0" fmla="*/ 0 w 832"/>
              <a:gd name="T1" fmla="*/ 0 h 40"/>
              <a:gd name="T2" fmla="*/ 1320800 w 832"/>
              <a:gd name="T3" fmla="*/ 63500 h 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32" h="40">
                <a:moveTo>
                  <a:pt x="0" y="0"/>
                </a:moveTo>
                <a:lnTo>
                  <a:pt x="832" y="4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6" name="Freeform 138"/>
          <p:cNvSpPr>
            <a:spLocks/>
          </p:cNvSpPr>
          <p:nvPr/>
        </p:nvSpPr>
        <p:spPr bwMode="auto">
          <a:xfrm flipH="1">
            <a:off x="5042470" y="2641353"/>
            <a:ext cx="45719" cy="2243242"/>
          </a:xfrm>
          <a:custGeom>
            <a:avLst/>
            <a:gdLst>
              <a:gd name="T0" fmla="*/ 0 w 792"/>
              <a:gd name="T1" fmla="*/ 266700 h 168"/>
              <a:gd name="T2" fmla="*/ 1257300 w 792"/>
              <a:gd name="T3" fmla="*/ 0 h 1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92" h="168">
                <a:moveTo>
                  <a:pt x="0" y="168"/>
                </a:moveTo>
                <a:lnTo>
                  <a:pt x="792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7" name="Freeform 139"/>
          <p:cNvSpPr>
            <a:spLocks/>
          </p:cNvSpPr>
          <p:nvPr/>
        </p:nvSpPr>
        <p:spPr bwMode="auto">
          <a:xfrm flipV="1">
            <a:off x="5084287" y="3052030"/>
            <a:ext cx="670312" cy="1885480"/>
          </a:xfrm>
          <a:custGeom>
            <a:avLst/>
            <a:gdLst>
              <a:gd name="T0" fmla="*/ 0 w 8"/>
              <a:gd name="T1" fmla="*/ 0 h 1216"/>
              <a:gd name="T2" fmla="*/ 12700 w 8"/>
              <a:gd name="T3" fmla="*/ 1930400 h 121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" h="1216">
                <a:moveTo>
                  <a:pt x="0" y="0"/>
                </a:moveTo>
                <a:lnTo>
                  <a:pt x="8" y="1216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1" name="Freeform 138"/>
          <p:cNvSpPr>
            <a:spLocks/>
          </p:cNvSpPr>
          <p:nvPr/>
        </p:nvSpPr>
        <p:spPr bwMode="auto">
          <a:xfrm flipV="1">
            <a:off x="5058440" y="4967886"/>
            <a:ext cx="45719" cy="2284638"/>
          </a:xfrm>
          <a:custGeom>
            <a:avLst/>
            <a:gdLst>
              <a:gd name="T0" fmla="*/ 0 w 792"/>
              <a:gd name="T1" fmla="*/ 266700 h 168"/>
              <a:gd name="T2" fmla="*/ 1257300 w 792"/>
              <a:gd name="T3" fmla="*/ 0 h 1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92" h="168">
                <a:moveTo>
                  <a:pt x="0" y="168"/>
                </a:moveTo>
                <a:lnTo>
                  <a:pt x="792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29502404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233" grpId="0"/>
      <p:bldP spid="234" grpId="0" animBg="1"/>
      <p:bldP spid="226" grpId="0" animBg="1"/>
      <p:bldP spid="227" grpId="0" animBg="1"/>
      <p:bldP spid="2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6592" y="260312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стр.46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2608" y="1091301"/>
            <a:ext cx="1409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Тесты (из данных ответов выберите один правильный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)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8304" y="1737632"/>
            <a:ext cx="12865608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7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 АВ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18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, С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∊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АВ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АС – ВС = 4,  ВС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- ?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AutoShape 7"/>
          <p:cNvCxnSpPr>
            <a:cxnSpLocks noChangeShapeType="1"/>
          </p:cNvCxnSpPr>
          <p:nvPr/>
        </p:nvCxnSpPr>
        <p:spPr bwMode="auto">
          <a:xfrm>
            <a:off x="1150621" y="4892656"/>
            <a:ext cx="5646419" cy="0"/>
          </a:xfrm>
          <a:prstGeom prst="straightConnector1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Oval 8"/>
          <p:cNvSpPr>
            <a:spLocks noChangeArrowheads="1"/>
          </p:cNvSpPr>
          <p:nvPr/>
        </p:nvSpPr>
        <p:spPr bwMode="auto">
          <a:xfrm>
            <a:off x="1036321" y="4806930"/>
            <a:ext cx="231141" cy="1733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16" name="Oval 10"/>
          <p:cNvSpPr>
            <a:spLocks noChangeArrowheads="1"/>
          </p:cNvSpPr>
          <p:nvPr/>
        </p:nvSpPr>
        <p:spPr bwMode="auto">
          <a:xfrm>
            <a:off x="6682741" y="4806930"/>
            <a:ext cx="231139" cy="17335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906781" y="4122941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/>
              <a:t>А</a:t>
            </a: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6568440" y="4132752"/>
            <a:ext cx="69088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3600" b="1" dirty="0" smtClean="0"/>
              <a:t>В</a:t>
            </a:r>
            <a:endParaRPr lang="ru-RU" altLang="ru-RU" sz="3600" b="1" dirty="0"/>
          </a:p>
        </p:txBody>
      </p:sp>
      <p:sp>
        <p:nvSpPr>
          <p:cNvPr id="19" name="Oval 8"/>
          <p:cNvSpPr>
            <a:spLocks noChangeArrowheads="1"/>
          </p:cNvSpPr>
          <p:nvPr/>
        </p:nvSpPr>
        <p:spPr bwMode="auto">
          <a:xfrm>
            <a:off x="5074921" y="4788573"/>
            <a:ext cx="231141" cy="1733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fr-FR" altLang="ru-RU"/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4912222" y="4132752"/>
            <a:ext cx="597220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600" b="1" dirty="0"/>
              <a:t>С</a:t>
            </a:r>
          </a:p>
        </p:txBody>
      </p:sp>
      <p:sp>
        <p:nvSpPr>
          <p:cNvPr id="22" name="Дуга 14"/>
          <p:cNvSpPr>
            <a:spLocks noChangeArrowheads="1"/>
          </p:cNvSpPr>
          <p:nvPr/>
        </p:nvSpPr>
        <p:spPr bwMode="auto">
          <a:xfrm rot="10800000">
            <a:off x="1150620" y="4378306"/>
            <a:ext cx="5646419" cy="1200150"/>
          </a:xfrm>
          <a:custGeom>
            <a:avLst/>
            <a:gdLst>
              <a:gd name="T0" fmla="*/ 274 w 928687"/>
              <a:gd name="T1" fmla="*/ 482886 h 1000125"/>
              <a:gd name="T2" fmla="*/ 464344 w 928687"/>
              <a:gd name="T3" fmla="*/ 500063 h 1000125"/>
              <a:gd name="T4" fmla="*/ 928687 w 928687"/>
              <a:gd name="T5" fmla="*/ 500063 h 1000125"/>
              <a:gd name="T6" fmla="*/ 5898240 60000 65536"/>
              <a:gd name="T7" fmla="*/ 5898240 60000 65536"/>
              <a:gd name="T8" fmla="*/ 5898240 60000 65536"/>
              <a:gd name="T9" fmla="*/ 274 w 928687"/>
              <a:gd name="T10" fmla="*/ 0 h 1000125"/>
              <a:gd name="T11" fmla="*/ 928687 w 928687"/>
              <a:gd name="T12" fmla="*/ 500063 h 10001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28687" h="1000125" stroke="0">
                <a:moveTo>
                  <a:pt x="274" y="482886"/>
                </a:moveTo>
                <a:lnTo>
                  <a:pt x="273" y="482885"/>
                </a:lnTo>
                <a:cubicBezTo>
                  <a:pt x="8869" y="213553"/>
                  <a:pt x="214101" y="-2"/>
                  <a:pt x="464344" y="-1"/>
                </a:cubicBezTo>
                <a:cubicBezTo>
                  <a:pt x="720794" y="-1"/>
                  <a:pt x="928688" y="223884"/>
                  <a:pt x="928688" y="500062"/>
                </a:cubicBezTo>
                <a:cubicBezTo>
                  <a:pt x="928688" y="500062"/>
                  <a:pt x="928687" y="500062"/>
                  <a:pt x="928687" y="500062"/>
                </a:cubicBezTo>
                <a:lnTo>
                  <a:pt x="464344" y="500063"/>
                </a:lnTo>
                <a:close/>
              </a:path>
              <a:path w="928687" h="1000125" fill="none">
                <a:moveTo>
                  <a:pt x="274" y="482886"/>
                </a:moveTo>
                <a:lnTo>
                  <a:pt x="273" y="482885"/>
                </a:lnTo>
                <a:cubicBezTo>
                  <a:pt x="8869" y="213553"/>
                  <a:pt x="214101" y="-2"/>
                  <a:pt x="464344" y="-1"/>
                </a:cubicBezTo>
                <a:cubicBezTo>
                  <a:pt x="720794" y="-1"/>
                  <a:pt x="928688" y="223884"/>
                  <a:pt x="928688" y="500062"/>
                </a:cubicBezTo>
                <a:cubicBezTo>
                  <a:pt x="928688" y="500062"/>
                  <a:pt x="928687" y="500062"/>
                  <a:pt x="928687" y="500062"/>
                </a:cubicBezTo>
              </a:path>
            </a:pathLst>
          </a:custGeom>
          <a:noFill/>
          <a:ln w="50800" algn="ctr">
            <a:solidFill>
              <a:srgbClr val="FF0000"/>
            </a:solidFill>
            <a:miter lim="800000"/>
            <a:headEnd/>
            <a:tailEnd/>
          </a:ln>
        </p:spPr>
        <p:txBody>
          <a:bodyPr rot="10800000" lIns="130622" tIns="65311" rIns="130622" bIns="65311" anchor="ctr"/>
          <a:lstStyle/>
          <a:p>
            <a:pPr algn="ctr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4" name="Дуга 16"/>
          <p:cNvSpPr>
            <a:spLocks noChangeArrowheads="1"/>
          </p:cNvSpPr>
          <p:nvPr/>
        </p:nvSpPr>
        <p:spPr bwMode="auto">
          <a:xfrm rot="10800000">
            <a:off x="5190489" y="4378306"/>
            <a:ext cx="1560829" cy="955694"/>
          </a:xfrm>
          <a:custGeom>
            <a:avLst/>
            <a:gdLst>
              <a:gd name="T0" fmla="*/ 5318 w 2500312"/>
              <a:gd name="T1" fmla="*/ 453988 h 1000125"/>
              <a:gd name="T2" fmla="*/ 1250156 w 2500312"/>
              <a:gd name="T3" fmla="*/ 500063 h 1000125"/>
              <a:gd name="T4" fmla="*/ 2500312 w 2500312"/>
              <a:gd name="T5" fmla="*/ 500063 h 1000125"/>
              <a:gd name="T6" fmla="*/ 5898240 60000 65536"/>
              <a:gd name="T7" fmla="*/ 5898240 60000 65536"/>
              <a:gd name="T8" fmla="*/ 5898240 60000 65536"/>
              <a:gd name="T9" fmla="*/ 5318 w 2500312"/>
              <a:gd name="T10" fmla="*/ 0 h 1000125"/>
              <a:gd name="T11" fmla="*/ 2500312 w 2500312"/>
              <a:gd name="T12" fmla="*/ 500063 h 10001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00312" h="1000125" stroke="0">
                <a:moveTo>
                  <a:pt x="5318" y="453988"/>
                </a:moveTo>
                <a:lnTo>
                  <a:pt x="5317" y="453987"/>
                </a:lnTo>
                <a:cubicBezTo>
                  <a:pt x="64820" y="196760"/>
                  <a:pt x="604341" y="-2"/>
                  <a:pt x="1250156" y="-1"/>
                </a:cubicBezTo>
                <a:cubicBezTo>
                  <a:pt x="1940598" y="-1"/>
                  <a:pt x="2500312" y="223884"/>
                  <a:pt x="2500312" y="500062"/>
                </a:cubicBezTo>
                <a:cubicBezTo>
                  <a:pt x="2500312" y="500062"/>
                  <a:pt x="2500311" y="500063"/>
                  <a:pt x="2500311" y="500064"/>
                </a:cubicBezTo>
                <a:lnTo>
                  <a:pt x="1250156" y="500063"/>
                </a:lnTo>
                <a:close/>
              </a:path>
              <a:path w="2500312" h="1000125" fill="none">
                <a:moveTo>
                  <a:pt x="5318" y="453988"/>
                </a:moveTo>
                <a:lnTo>
                  <a:pt x="5317" y="453987"/>
                </a:lnTo>
                <a:cubicBezTo>
                  <a:pt x="64820" y="196760"/>
                  <a:pt x="604341" y="-2"/>
                  <a:pt x="1250156" y="-1"/>
                </a:cubicBezTo>
                <a:cubicBezTo>
                  <a:pt x="1940598" y="-1"/>
                  <a:pt x="2500312" y="223884"/>
                  <a:pt x="2500312" y="500062"/>
                </a:cubicBezTo>
                <a:cubicBezTo>
                  <a:pt x="2500312" y="500062"/>
                  <a:pt x="2500311" y="500063"/>
                  <a:pt x="2500311" y="500064"/>
                </a:cubicBezTo>
              </a:path>
            </a:pathLst>
          </a:custGeom>
          <a:noFill/>
          <a:ln w="50800" algn="ctr">
            <a:solidFill>
              <a:srgbClr val="FF0000"/>
            </a:solidFill>
            <a:miter lim="800000"/>
            <a:headEnd/>
            <a:tailEnd/>
          </a:ln>
        </p:spPr>
        <p:txBody>
          <a:bodyPr rot="10800000" lIns="130622" tIns="65311" rIns="130622" bIns="65311" anchor="ctr"/>
          <a:lstStyle/>
          <a:p>
            <a:pPr algn="ctr"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5" name="TextBox 17"/>
          <p:cNvSpPr txBox="1">
            <a:spLocks noChangeArrowheads="1"/>
          </p:cNvSpPr>
          <p:nvPr/>
        </p:nvSpPr>
        <p:spPr bwMode="auto">
          <a:xfrm>
            <a:off x="5834089" y="5334001"/>
            <a:ext cx="649294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696339" y="4101973"/>
            <a:ext cx="549130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 smtClean="0"/>
              <a:t>х</a:t>
            </a:r>
            <a:endParaRPr lang="fr-FR" altLang="ru-RU" sz="4000" b="1" dirty="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868429" y="4092162"/>
            <a:ext cx="1134226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4000" b="1" dirty="0"/>
              <a:t>х</a:t>
            </a:r>
            <a:r>
              <a:rPr lang="ru-RU" altLang="ru-RU" sz="4000" b="1" dirty="0" smtClean="0"/>
              <a:t>+4</a:t>
            </a:r>
            <a:endParaRPr lang="fr-FR" altLang="ru-RU" sz="4000" b="1" dirty="0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65008" y="4353510"/>
            <a:ext cx="2610592" cy="345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600" b="1" dirty="0" smtClean="0"/>
              <a:t>х+4+х </a:t>
            </a:r>
            <a:r>
              <a:rPr lang="ru-RU" altLang="ru-RU" sz="3600" b="1" dirty="0"/>
              <a:t>= </a:t>
            </a:r>
            <a:r>
              <a:rPr lang="ru-RU" altLang="ru-RU" sz="3600" b="1" dirty="0" smtClean="0"/>
              <a:t>18</a:t>
            </a:r>
            <a:endParaRPr lang="ru-RU" altLang="ru-RU" sz="3600" b="1" dirty="0"/>
          </a:p>
          <a:p>
            <a:r>
              <a:rPr lang="ru-RU" altLang="ru-RU" sz="3600" b="1" dirty="0" smtClean="0"/>
              <a:t>2х+4 = 18</a:t>
            </a:r>
          </a:p>
          <a:p>
            <a:r>
              <a:rPr lang="ru-RU" altLang="ru-RU" sz="3600" b="1" dirty="0" smtClean="0"/>
              <a:t>2х=18-4</a:t>
            </a:r>
          </a:p>
          <a:p>
            <a:r>
              <a:rPr lang="ru-RU" altLang="ru-RU" sz="3600" b="1" dirty="0" smtClean="0"/>
              <a:t>2х=14</a:t>
            </a:r>
            <a:endParaRPr lang="ru-RU" altLang="ru-RU" sz="3600" b="1" dirty="0"/>
          </a:p>
          <a:p>
            <a:r>
              <a:rPr lang="ru-RU" altLang="ru-RU" sz="3600" b="1" dirty="0"/>
              <a:t>х</a:t>
            </a:r>
            <a:r>
              <a:rPr lang="ru-RU" altLang="ru-RU" sz="3600" b="1" dirty="0" smtClean="0"/>
              <a:t> = 14 : 2 </a:t>
            </a:r>
            <a:endParaRPr lang="ru-RU" altLang="ru-RU" sz="3600" b="1" dirty="0"/>
          </a:p>
          <a:p>
            <a:r>
              <a:rPr lang="ru-RU" altLang="ru-RU" sz="3600" b="1" dirty="0"/>
              <a:t>х</a:t>
            </a:r>
            <a:r>
              <a:rPr lang="ru-RU" altLang="ru-RU" sz="3600" b="1" dirty="0" smtClean="0"/>
              <a:t> =</a:t>
            </a:r>
            <a:r>
              <a:rPr lang="ru-RU" altLang="ru-RU" sz="3600" b="1" dirty="0"/>
              <a:t>7</a:t>
            </a:r>
            <a:r>
              <a:rPr lang="ru-RU" altLang="ru-RU" sz="3600" b="1" dirty="0" smtClean="0"/>
              <a:t> </a:t>
            </a:r>
            <a:endParaRPr lang="fr-FR" altLang="ru-RU" sz="36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065008" y="3645646"/>
            <a:ext cx="4239051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АС + СВ = АВ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906781" y="2559639"/>
            <a:ext cx="12270739" cy="784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atin typeface="Arial" pitchFamily="34" charset="0"/>
                <a:cs typeface="Arial" pitchFamily="34" charset="0"/>
              </a:rPr>
              <a:t>А) 7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     Б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) 8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     В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10      Г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11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895989" y="6629400"/>
            <a:ext cx="1815753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ВС = 7</a:t>
            </a:r>
            <a:endParaRPr lang="uz-Latn-UZ" dirty="0"/>
          </a:p>
        </p:txBody>
      </p:sp>
      <p:sp>
        <p:nvSpPr>
          <p:cNvPr id="33" name="Дуга 32"/>
          <p:cNvSpPr/>
          <p:nvPr/>
        </p:nvSpPr>
        <p:spPr>
          <a:xfrm rot="5400000">
            <a:off x="3343735" y="1985601"/>
            <a:ext cx="945197" cy="1895809"/>
          </a:xfrm>
          <a:prstGeom prst="arc">
            <a:avLst>
              <a:gd name="adj1" fmla="val 771111"/>
              <a:gd name="adj2" fmla="val 594232"/>
            </a:avLst>
          </a:prstGeom>
          <a:ln w="63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34" name="TextBox 17"/>
          <p:cNvSpPr txBox="1">
            <a:spLocks noChangeArrowheads="1"/>
          </p:cNvSpPr>
          <p:nvPr/>
        </p:nvSpPr>
        <p:spPr bwMode="auto">
          <a:xfrm>
            <a:off x="3883880" y="5578456"/>
            <a:ext cx="1007006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600" b="1" dirty="0" smtClean="0">
                <a:solidFill>
                  <a:srgbClr val="002060"/>
                </a:solidFill>
              </a:rPr>
              <a:t>18</a:t>
            </a:r>
            <a:endParaRPr lang="ru-RU" alt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7902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  <p:bldP spid="18" grpId="0"/>
      <p:bldP spid="19" grpId="0" animBg="1"/>
      <p:bldP spid="20" grpId="0"/>
      <p:bldP spid="25" grpId="0"/>
      <p:bldP spid="26" grpId="0"/>
      <p:bldP spid="27" grpId="0"/>
      <p:bldP spid="28" grpId="0"/>
      <p:bldP spid="29" grpId="0"/>
      <p:bldP spid="32" grpId="0"/>
      <p:bldP spid="33" grpId="0" animBg="1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2920" y="914400"/>
            <a:ext cx="139446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№ 1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. Сумма вертикальных углов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MOL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KON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образующихся при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пересечении прямых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MN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KL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равна 148°. Найдите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гол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MOK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6592" y="260312"/>
            <a:ext cx="866280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стр.46</a:t>
            </a:r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Группа 30"/>
          <p:cNvGrpSpPr/>
          <p:nvPr/>
        </p:nvGrpSpPr>
        <p:grpSpPr>
          <a:xfrm>
            <a:off x="609598" y="3226092"/>
            <a:ext cx="6374310" cy="2881292"/>
            <a:chOff x="1236478" y="3602617"/>
            <a:chExt cx="7455461" cy="320239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00166" y="3772919"/>
              <a:ext cx="6429420" cy="292238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1723822" y="3987233"/>
              <a:ext cx="5777136" cy="2708067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236478" y="5915614"/>
              <a:ext cx="637838" cy="889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z-Latn-UZ" sz="46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L</a:t>
              </a:r>
              <a:endParaRPr lang="ru-RU" sz="4600" b="1" baseline="-25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36478" y="3765504"/>
              <a:ext cx="791578" cy="889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z-Latn-UZ" sz="46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M</a:t>
              </a:r>
              <a:endParaRPr lang="ru-RU" sz="4600" b="1" baseline="-25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61232" y="5350687"/>
              <a:ext cx="752206" cy="889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46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О</a:t>
              </a:r>
              <a:endParaRPr lang="ru-RU" sz="4600" b="1" baseline="-25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483207" y="3602617"/>
              <a:ext cx="714708" cy="889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z-Latn-UZ" sz="46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K</a:t>
              </a:r>
              <a:endParaRPr lang="ru-RU" sz="4600" b="1" baseline="-25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977231" y="5915614"/>
              <a:ext cx="714708" cy="889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z-Latn-UZ" sz="46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N</a:t>
              </a:r>
              <a:endParaRPr lang="ru-RU" sz="4600" b="1" baseline="-25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Дуга 11"/>
          <p:cNvSpPr/>
          <p:nvPr/>
        </p:nvSpPr>
        <p:spPr>
          <a:xfrm rot="13445735">
            <a:off x="2980076" y="4474194"/>
            <a:ext cx="598205" cy="620826"/>
          </a:xfrm>
          <a:prstGeom prst="arc">
            <a:avLst>
              <a:gd name="adj1" fmla="val 16200000"/>
              <a:gd name="adj2" fmla="val 1205714"/>
            </a:avLst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3" name="Дуга 12"/>
          <p:cNvSpPr/>
          <p:nvPr/>
        </p:nvSpPr>
        <p:spPr>
          <a:xfrm>
            <a:off x="3839503" y="4507357"/>
            <a:ext cx="462126" cy="583051"/>
          </a:xfrm>
          <a:prstGeom prst="arc">
            <a:avLst>
              <a:gd name="adj1" fmla="val 16200000"/>
              <a:gd name="adj2" fmla="val 2153524"/>
            </a:avLst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4" name="Дуга 13"/>
          <p:cNvSpPr/>
          <p:nvPr/>
        </p:nvSpPr>
        <p:spPr>
          <a:xfrm rot="19315892">
            <a:off x="3264069" y="4246207"/>
            <a:ext cx="768526" cy="759256"/>
          </a:xfrm>
          <a:prstGeom prst="arc">
            <a:avLst>
              <a:gd name="adj1" fmla="val 13722924"/>
              <a:gd name="adj2" fmla="val 1205714"/>
            </a:avLst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5" name="Дуга 14"/>
          <p:cNvSpPr/>
          <p:nvPr/>
        </p:nvSpPr>
        <p:spPr>
          <a:xfrm rot="19315892">
            <a:off x="3177916" y="4128842"/>
            <a:ext cx="940832" cy="993986"/>
          </a:xfrm>
          <a:prstGeom prst="arc">
            <a:avLst>
              <a:gd name="adj1" fmla="val 13722924"/>
              <a:gd name="adj2" fmla="val 1205714"/>
            </a:avLst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6" name="TextBox 15"/>
          <p:cNvSpPr txBox="1"/>
          <p:nvPr/>
        </p:nvSpPr>
        <p:spPr>
          <a:xfrm>
            <a:off x="3362375" y="3399903"/>
            <a:ext cx="505267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392596" y="3206309"/>
            <a:ext cx="8054924" cy="83978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lvl="0" algn="ctr"/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uz-Latn-UZ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KON=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48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°:2=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74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endParaRPr lang="ru-RU" sz="4400" b="1" spc="71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449478" y="4382522"/>
            <a:ext cx="9878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74</a:t>
            </a:r>
            <a:r>
              <a:rPr lang="ru-RU" sz="40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endParaRPr lang="uz-Latn-UZ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966345" y="4340052"/>
            <a:ext cx="9878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74</a:t>
            </a:r>
            <a:r>
              <a:rPr lang="ru-RU" sz="40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endParaRPr lang="uz-Latn-UZ" dirty="0"/>
          </a:p>
        </p:txBody>
      </p:sp>
      <p:sp>
        <p:nvSpPr>
          <p:cNvPr id="25" name="AutoShape 34"/>
          <p:cNvSpPr>
            <a:spLocks noChangeArrowheads="1"/>
          </p:cNvSpPr>
          <p:nvPr/>
        </p:nvSpPr>
        <p:spPr bwMode="auto">
          <a:xfrm rot="3996078">
            <a:off x="3063578" y="3579281"/>
            <a:ext cx="864749" cy="1612037"/>
          </a:xfrm>
          <a:prstGeom prst="moon">
            <a:avLst>
              <a:gd name="adj" fmla="val 16505"/>
            </a:avLst>
          </a:prstGeom>
          <a:solidFill>
            <a:srgbClr val="00A85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563284" y="3959098"/>
            <a:ext cx="8054924" cy="83978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lvl="0" algn="ctr"/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OK=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80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endParaRPr lang="ru-RU" sz="4400" b="1" spc="71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520377" y="4618275"/>
            <a:ext cx="8054924" cy="83978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lvl="0" algn="ctr"/>
            <a:r>
              <a:rPr lang="ru-RU" sz="4400" b="1" spc="71" dirty="0" smtClean="0">
                <a:ln w="11430"/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OK=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80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en-US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</a:t>
            </a:r>
            <a:endParaRPr lang="ru-RU" sz="4400" b="1" spc="71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328097" y="5394960"/>
            <a:ext cx="6845103" cy="83978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pPr lvl="0" algn="ctr"/>
            <a:r>
              <a:rPr lang="ru-RU" sz="4400" b="1" spc="71" dirty="0" smtClean="0">
                <a:ln w="11430"/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OK=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80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r>
              <a:rPr lang="en-US" sz="4400" b="1" spc="71" dirty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- 74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=106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endParaRPr lang="ru-RU" sz="4400" b="1" spc="71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78097" y="6708827"/>
            <a:ext cx="603570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MOK=106</a:t>
            </a:r>
            <a:r>
              <a:rPr lang="ru-RU" sz="4400" b="1" spc="71" dirty="0" smtClean="0">
                <a:ln w="11430"/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endParaRPr lang="ru-RU" sz="4400" b="1" spc="71" dirty="0">
              <a:ln w="11430"/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6160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/>
      <p:bldP spid="22" grpId="0"/>
      <p:bldP spid="23" grpId="0"/>
      <p:bldP spid="24" grpId="0"/>
      <p:bldP spid="25" grpId="0" animBg="1"/>
      <p:bldP spid="26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Freeform 2"/>
          <p:cNvSpPr>
            <a:spLocks/>
          </p:cNvSpPr>
          <p:nvPr/>
        </p:nvSpPr>
        <p:spPr bwMode="auto">
          <a:xfrm>
            <a:off x="9790949" y="2170677"/>
            <a:ext cx="4770120" cy="2145030"/>
          </a:xfrm>
          <a:custGeom>
            <a:avLst/>
            <a:gdLst>
              <a:gd name="T0" fmla="*/ 2579688 w 1878"/>
              <a:gd name="T1" fmla="*/ 25400 h 1126"/>
              <a:gd name="T2" fmla="*/ 0 w 1878"/>
              <a:gd name="T3" fmla="*/ 1787525 h 1126"/>
              <a:gd name="T4" fmla="*/ 2806700 w 1878"/>
              <a:gd name="T5" fmla="*/ 1720850 h 1126"/>
              <a:gd name="T6" fmla="*/ 2981325 w 1878"/>
              <a:gd name="T7" fmla="*/ 1179513 h 1126"/>
              <a:gd name="T8" fmla="*/ 2781300 w 1878"/>
              <a:gd name="T9" fmla="*/ 427038 h 1126"/>
              <a:gd name="T10" fmla="*/ 2554288 w 1878"/>
              <a:gd name="T11" fmla="*/ 25400 h 1126"/>
              <a:gd name="T12" fmla="*/ 2528888 w 1878"/>
              <a:gd name="T13" fmla="*/ 50800 h 1126"/>
              <a:gd name="T14" fmla="*/ 2579688 w 1878"/>
              <a:gd name="T15" fmla="*/ 25400 h 1126"/>
              <a:gd name="T16" fmla="*/ 2605088 w 1878"/>
              <a:gd name="T17" fmla="*/ 0 h 112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78"/>
              <a:gd name="T28" fmla="*/ 0 h 1126"/>
              <a:gd name="T29" fmla="*/ 1878 w 1878"/>
              <a:gd name="T30" fmla="*/ 1126 h 112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78" h="1126">
                <a:moveTo>
                  <a:pt x="1625" y="16"/>
                </a:moveTo>
                <a:lnTo>
                  <a:pt x="0" y="1126"/>
                </a:lnTo>
                <a:lnTo>
                  <a:pt x="1768" y="1084"/>
                </a:lnTo>
                <a:lnTo>
                  <a:pt x="1878" y="743"/>
                </a:lnTo>
                <a:lnTo>
                  <a:pt x="1752" y="269"/>
                </a:lnTo>
                <a:lnTo>
                  <a:pt x="1609" y="16"/>
                </a:lnTo>
                <a:lnTo>
                  <a:pt x="1593" y="32"/>
                </a:lnTo>
                <a:lnTo>
                  <a:pt x="1625" y="16"/>
                </a:lnTo>
                <a:lnTo>
                  <a:pt x="1641" y="0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8675" name="Freeform 3"/>
          <p:cNvSpPr>
            <a:spLocks/>
          </p:cNvSpPr>
          <p:nvPr/>
        </p:nvSpPr>
        <p:spPr bwMode="auto">
          <a:xfrm>
            <a:off x="4759764" y="4369707"/>
            <a:ext cx="4770120" cy="2122170"/>
          </a:xfrm>
          <a:custGeom>
            <a:avLst/>
            <a:gdLst>
              <a:gd name="T0" fmla="*/ 466725 w 1878"/>
              <a:gd name="T1" fmla="*/ 1692275 h 1114"/>
              <a:gd name="T2" fmla="*/ 2981325 w 1878"/>
              <a:gd name="T3" fmla="*/ 0 h 1114"/>
              <a:gd name="T4" fmla="*/ 174625 w 1878"/>
              <a:gd name="T5" fmla="*/ 66675 h 1114"/>
              <a:gd name="T6" fmla="*/ 0 w 1878"/>
              <a:gd name="T7" fmla="*/ 606425 h 1114"/>
              <a:gd name="T8" fmla="*/ 200025 w 1878"/>
              <a:gd name="T9" fmla="*/ 1358900 h 1114"/>
              <a:gd name="T10" fmla="*/ 577850 w 1878"/>
              <a:gd name="T11" fmla="*/ 1692275 h 1114"/>
              <a:gd name="T12" fmla="*/ 415925 w 1878"/>
              <a:gd name="T13" fmla="*/ 1743075 h 1114"/>
              <a:gd name="T14" fmla="*/ 441325 w 1878"/>
              <a:gd name="T15" fmla="*/ 1768475 h 1114"/>
              <a:gd name="T16" fmla="*/ 365125 w 1878"/>
              <a:gd name="T17" fmla="*/ 1768475 h 11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78"/>
              <a:gd name="T28" fmla="*/ 0 h 1114"/>
              <a:gd name="T29" fmla="*/ 1878 w 1878"/>
              <a:gd name="T30" fmla="*/ 1114 h 111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78" h="1114">
                <a:moveTo>
                  <a:pt x="294" y="1066"/>
                </a:moveTo>
                <a:lnTo>
                  <a:pt x="1878" y="0"/>
                </a:lnTo>
                <a:lnTo>
                  <a:pt x="110" y="42"/>
                </a:lnTo>
                <a:lnTo>
                  <a:pt x="0" y="382"/>
                </a:lnTo>
                <a:lnTo>
                  <a:pt x="126" y="856"/>
                </a:lnTo>
                <a:lnTo>
                  <a:pt x="364" y="1066"/>
                </a:lnTo>
                <a:lnTo>
                  <a:pt x="262" y="1098"/>
                </a:lnTo>
                <a:lnTo>
                  <a:pt x="278" y="1114"/>
                </a:lnTo>
                <a:lnTo>
                  <a:pt x="230" y="1114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2516" name="Freeform 4"/>
          <p:cNvSpPr>
            <a:spLocks/>
          </p:cNvSpPr>
          <p:nvPr/>
        </p:nvSpPr>
        <p:spPr bwMode="auto">
          <a:xfrm>
            <a:off x="6880295" y="4218170"/>
            <a:ext cx="7218896" cy="2338388"/>
          </a:xfrm>
          <a:custGeom>
            <a:avLst/>
            <a:gdLst>
              <a:gd name="T0" fmla="*/ 5346700 w 4320"/>
              <a:gd name="T1" fmla="*/ 26988 h 1800"/>
              <a:gd name="T2" fmla="*/ 2759075 w 4320"/>
              <a:gd name="T3" fmla="*/ 95250 h 1800"/>
              <a:gd name="T4" fmla="*/ 0 w 4320"/>
              <a:gd name="T5" fmla="*/ 1968500 h 1800"/>
              <a:gd name="T6" fmla="*/ 1524000 w 4320"/>
              <a:gd name="T7" fmla="*/ 2857500 h 1800"/>
              <a:gd name="T8" fmla="*/ 4254500 w 4320"/>
              <a:gd name="T9" fmla="*/ 2794000 h 1800"/>
              <a:gd name="T10" fmla="*/ 5943600 w 4320"/>
              <a:gd name="T11" fmla="*/ 2514600 h 1800"/>
              <a:gd name="T12" fmla="*/ 6858000 w 4320"/>
              <a:gd name="T13" fmla="*/ 2057400 h 1800"/>
              <a:gd name="T14" fmla="*/ 6629400 w 4320"/>
              <a:gd name="T15" fmla="*/ 787400 h 1800"/>
              <a:gd name="T16" fmla="*/ 6604000 w 4320"/>
              <a:gd name="T17" fmla="*/ 0 h 18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320"/>
              <a:gd name="T28" fmla="*/ 0 h 1800"/>
              <a:gd name="T29" fmla="*/ 4320 w 4320"/>
              <a:gd name="T30" fmla="*/ 1800 h 18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320" h="1800">
                <a:moveTo>
                  <a:pt x="3368" y="17"/>
                </a:moveTo>
                <a:lnTo>
                  <a:pt x="1738" y="60"/>
                </a:lnTo>
                <a:lnTo>
                  <a:pt x="0" y="1240"/>
                </a:lnTo>
                <a:lnTo>
                  <a:pt x="960" y="1800"/>
                </a:lnTo>
                <a:lnTo>
                  <a:pt x="2680" y="1760"/>
                </a:lnTo>
                <a:lnTo>
                  <a:pt x="3744" y="1584"/>
                </a:lnTo>
                <a:lnTo>
                  <a:pt x="4320" y="1296"/>
                </a:lnTo>
                <a:lnTo>
                  <a:pt x="4176" y="496"/>
                </a:lnTo>
                <a:lnTo>
                  <a:pt x="4160" y="0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2517" name="Freeform 5"/>
          <p:cNvSpPr>
            <a:spLocks/>
          </p:cNvSpPr>
          <p:nvPr/>
        </p:nvSpPr>
        <p:spPr bwMode="auto">
          <a:xfrm>
            <a:off x="9580568" y="774783"/>
            <a:ext cx="3891280" cy="3512820"/>
          </a:xfrm>
          <a:custGeom>
            <a:avLst/>
            <a:gdLst>
              <a:gd name="T0" fmla="*/ 25400 w 1532"/>
              <a:gd name="T1" fmla="*/ 184150 h 1844"/>
              <a:gd name="T2" fmla="*/ 76200 w 1532"/>
              <a:gd name="T3" fmla="*/ 2927350 h 1844"/>
              <a:gd name="T4" fmla="*/ 2432050 w 1532"/>
              <a:gd name="T5" fmla="*/ 1343025 h 1844"/>
              <a:gd name="T6" fmla="*/ 2032000 w 1532"/>
              <a:gd name="T7" fmla="*/ 844550 h 1844"/>
              <a:gd name="T8" fmla="*/ 1484313 w 1532"/>
              <a:gd name="T9" fmla="*/ 481013 h 1844"/>
              <a:gd name="T10" fmla="*/ 990600 w 1532"/>
              <a:gd name="T11" fmla="*/ 133350 h 1844"/>
              <a:gd name="T12" fmla="*/ 271463 w 1532"/>
              <a:gd name="T13" fmla="*/ 0 h 1844"/>
              <a:gd name="T14" fmla="*/ 25400 w 1532"/>
              <a:gd name="T15" fmla="*/ 57150 h 1844"/>
              <a:gd name="T16" fmla="*/ 0 w 1532"/>
              <a:gd name="T17" fmla="*/ 31750 h 1844"/>
              <a:gd name="T18" fmla="*/ 50800 w 1532"/>
              <a:gd name="T19" fmla="*/ 57150 h 184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32"/>
              <a:gd name="T31" fmla="*/ 0 h 1844"/>
              <a:gd name="T32" fmla="*/ 1532 w 1532"/>
              <a:gd name="T33" fmla="*/ 1844 h 184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32" h="1844">
                <a:moveTo>
                  <a:pt x="16" y="116"/>
                </a:moveTo>
                <a:lnTo>
                  <a:pt x="48" y="1844"/>
                </a:lnTo>
                <a:lnTo>
                  <a:pt x="1532" y="846"/>
                </a:lnTo>
                <a:lnTo>
                  <a:pt x="1280" y="532"/>
                </a:lnTo>
                <a:lnTo>
                  <a:pt x="935" y="303"/>
                </a:lnTo>
                <a:lnTo>
                  <a:pt x="624" y="84"/>
                </a:lnTo>
                <a:lnTo>
                  <a:pt x="171" y="0"/>
                </a:lnTo>
                <a:lnTo>
                  <a:pt x="16" y="36"/>
                </a:lnTo>
                <a:lnTo>
                  <a:pt x="0" y="20"/>
                </a:lnTo>
                <a:lnTo>
                  <a:pt x="32" y="36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87021" y="676914"/>
            <a:ext cx="13825219" cy="993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000066"/>
                </a:solidFill>
                <a:latin typeface="Arial" charset="0"/>
              </a:rPr>
              <a:t>На рисунке прямые а и </a:t>
            </a:r>
            <a:r>
              <a:rPr lang="en-US" sz="2800" b="1" dirty="0">
                <a:solidFill>
                  <a:srgbClr val="000066"/>
                </a:solidFill>
                <a:latin typeface="Arial" charset="0"/>
              </a:rPr>
              <a:t>b </a:t>
            </a:r>
            <a:r>
              <a:rPr lang="ru-RU" sz="2800" b="1" dirty="0">
                <a:solidFill>
                  <a:srgbClr val="000066"/>
                </a:solidFill>
                <a:latin typeface="Arial" charset="0"/>
              </a:rPr>
              <a:t>перпендикулярны.      1 = 40</a:t>
            </a:r>
            <a:r>
              <a:rPr lang="ru-RU" sz="2800" b="1" baseline="30000" dirty="0">
                <a:solidFill>
                  <a:srgbClr val="000066"/>
                </a:solidFill>
                <a:latin typeface="Arial" charset="0"/>
              </a:rPr>
              <a:t>0</a:t>
            </a:r>
            <a:r>
              <a:rPr lang="ru-RU" sz="2800" b="1" dirty="0">
                <a:solidFill>
                  <a:srgbClr val="000066"/>
                </a:solidFill>
                <a:latin typeface="Arial" charset="0"/>
              </a:rPr>
              <a:t>. </a:t>
            </a:r>
          </a:p>
          <a:p>
            <a:pPr eaLnBrk="1" hangingPunct="1"/>
            <a:r>
              <a:rPr lang="ru-RU" sz="2800" b="1" dirty="0">
                <a:solidFill>
                  <a:srgbClr val="000066"/>
                </a:solidFill>
                <a:latin typeface="Arial" charset="0"/>
              </a:rPr>
              <a:t>Найдите углы 2, 3 и </a:t>
            </a:r>
            <a:r>
              <a:rPr lang="ru-RU" sz="2800" b="1" dirty="0" smtClean="0">
                <a:solidFill>
                  <a:srgbClr val="000066"/>
                </a:solidFill>
                <a:latin typeface="Arial" charset="0"/>
              </a:rPr>
              <a:t>4</a:t>
            </a:r>
            <a:endParaRPr lang="ru-RU" sz="2800" b="1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28679" name="Freeform 7"/>
          <p:cNvSpPr>
            <a:spLocks/>
          </p:cNvSpPr>
          <p:nvPr/>
        </p:nvSpPr>
        <p:spPr bwMode="auto">
          <a:xfrm rot="2314251" flipH="1">
            <a:off x="7785575" y="2020954"/>
            <a:ext cx="3806684" cy="4697506"/>
          </a:xfrm>
          <a:custGeom>
            <a:avLst/>
            <a:gdLst>
              <a:gd name="T0" fmla="*/ 0 w 2336"/>
              <a:gd name="T1" fmla="*/ 4470400 h 2816"/>
              <a:gd name="T2" fmla="*/ 3708400 w 2336"/>
              <a:gd name="T3" fmla="*/ 0 h 2816"/>
              <a:gd name="T4" fmla="*/ 0 60000 65536"/>
              <a:gd name="T5" fmla="*/ 0 60000 65536"/>
              <a:gd name="T6" fmla="*/ 0 w 2336"/>
              <a:gd name="T7" fmla="*/ 0 h 2816"/>
              <a:gd name="T8" fmla="*/ 2336 w 2336"/>
              <a:gd name="T9" fmla="*/ 2816 h 2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63500" cmpd="sng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8235199" y="4254746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FF0000"/>
                </a:solidFill>
                <a:latin typeface="Arial" charset="0"/>
              </a:rPr>
              <a:t>1</a:t>
            </a:r>
            <a:endParaRPr lang="ru-RU" sz="46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8681" name="Freeform 9"/>
          <p:cNvSpPr>
            <a:spLocks/>
          </p:cNvSpPr>
          <p:nvPr/>
        </p:nvSpPr>
        <p:spPr bwMode="auto">
          <a:xfrm>
            <a:off x="5878963" y="4267284"/>
            <a:ext cx="8458201" cy="135732"/>
          </a:xfrm>
          <a:custGeom>
            <a:avLst/>
            <a:gdLst>
              <a:gd name="T0" fmla="*/ 6451600 w 4064"/>
              <a:gd name="T1" fmla="*/ 0 h 80"/>
              <a:gd name="T2" fmla="*/ 0 w 4064"/>
              <a:gd name="T3" fmla="*/ 127000 h 80"/>
              <a:gd name="T4" fmla="*/ 0 60000 65536"/>
              <a:gd name="T5" fmla="*/ 0 60000 65536"/>
              <a:gd name="T6" fmla="*/ 0 w 4064"/>
              <a:gd name="T7" fmla="*/ 0 h 80"/>
              <a:gd name="T8" fmla="*/ 4064 w 4064"/>
              <a:gd name="T9" fmla="*/ 80 h 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635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9040747" y="1149437"/>
            <a:ext cx="62447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b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8683" name="Text Box 12"/>
          <p:cNvSpPr txBox="1">
            <a:spLocks noChangeArrowheads="1"/>
          </p:cNvSpPr>
          <p:nvPr/>
        </p:nvSpPr>
        <p:spPr bwMode="auto">
          <a:xfrm>
            <a:off x="13852998" y="3502592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а</a:t>
            </a:r>
          </a:p>
        </p:txBody>
      </p:sp>
      <p:sp>
        <p:nvSpPr>
          <p:cNvPr id="192526" name="Text Box 14"/>
          <p:cNvSpPr txBox="1">
            <a:spLocks noChangeArrowheads="1"/>
          </p:cNvSpPr>
          <p:nvPr/>
        </p:nvSpPr>
        <p:spPr bwMode="auto">
          <a:xfrm>
            <a:off x="6880295" y="4403016"/>
            <a:ext cx="1102166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</a:rPr>
              <a:t>4</a:t>
            </a:r>
            <a:r>
              <a:rPr lang="ru-RU" sz="4400" b="1" dirty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ru-RU" sz="4400" b="1" baseline="30000" dirty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8685" name="Group 22"/>
          <p:cNvGrpSpPr>
            <a:grpSpLocks/>
          </p:cNvGrpSpPr>
          <p:nvPr/>
        </p:nvGrpSpPr>
        <p:grpSpPr bwMode="auto">
          <a:xfrm>
            <a:off x="558720" y="2290049"/>
            <a:ext cx="3088331" cy="1508762"/>
            <a:chOff x="4475" y="864"/>
            <a:chExt cx="852" cy="792"/>
          </a:xfrm>
        </p:grpSpPr>
        <p:graphicFrame>
          <p:nvGraphicFramePr>
            <p:cNvPr id="28699" name="Object 19"/>
            <p:cNvGraphicFramePr>
              <a:graphicFrameLocks noChangeAspect="1"/>
            </p:cNvGraphicFramePr>
            <p:nvPr/>
          </p:nvGraphicFramePr>
          <p:xfrm>
            <a:off x="4731" y="890"/>
            <a:ext cx="335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6" name="Формула" r:id="rId4" imgW="152268" imgH="164957" progId="Equation.3">
                    <p:embed/>
                  </p:oleObj>
                </mc:Choice>
                <mc:Fallback>
                  <p:oleObj name="Формула" r:id="rId4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1" y="890"/>
                          <a:ext cx="335" cy="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700" name="Text Box 20"/>
            <p:cNvSpPr txBox="1">
              <a:spLocks noChangeArrowheads="1"/>
            </p:cNvSpPr>
            <p:nvPr/>
          </p:nvSpPr>
          <p:spPr bwMode="auto">
            <a:xfrm>
              <a:off x="4475" y="864"/>
              <a:ext cx="852" cy="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4600" b="1" dirty="0">
                  <a:solidFill>
                    <a:srgbClr val="0000CC"/>
                  </a:solidFill>
                  <a:latin typeface="Arial" charset="0"/>
                </a:rPr>
                <a:t>   a  </a:t>
              </a:r>
              <a:r>
                <a:rPr lang="en-US" sz="4600" b="1" dirty="0" smtClean="0">
                  <a:solidFill>
                    <a:srgbClr val="0000CC"/>
                  </a:solidFill>
                  <a:latin typeface="Arial" charset="0"/>
                </a:rPr>
                <a:t> </a:t>
              </a:r>
              <a:r>
                <a:rPr lang="ru-RU" sz="4600" b="1" dirty="0" smtClean="0">
                  <a:solidFill>
                    <a:srgbClr val="0000CC"/>
                  </a:solidFill>
                  <a:latin typeface="Arial" charset="0"/>
                </a:rPr>
                <a:t>  </a:t>
              </a:r>
              <a:r>
                <a:rPr lang="en-US" sz="4600" b="1" dirty="0" smtClean="0">
                  <a:solidFill>
                    <a:srgbClr val="0000CC"/>
                  </a:solidFill>
                  <a:latin typeface="Arial" charset="0"/>
                </a:rPr>
                <a:t>b</a:t>
              </a:r>
              <a:r>
                <a:rPr lang="en-US" sz="4600" b="1" dirty="0" smtClean="0">
                  <a:solidFill>
                    <a:srgbClr val="0000CC"/>
                  </a:solidFill>
                  <a:latin typeface="Cambria Math"/>
                  <a:ea typeface="Cambria Math"/>
                </a:rPr>
                <a:t>⇒</a:t>
              </a:r>
              <a:endParaRPr lang="ru-RU" sz="4600" b="1" dirty="0">
                <a:solidFill>
                  <a:srgbClr val="0000CC"/>
                </a:solidFill>
                <a:latin typeface="Arial" charset="0"/>
              </a:endParaRPr>
            </a:p>
          </p:txBody>
        </p:sp>
      </p:grpSp>
      <p:sp>
        <p:nvSpPr>
          <p:cNvPr id="28686" name="Freeform 21"/>
          <p:cNvSpPr>
            <a:spLocks/>
          </p:cNvSpPr>
          <p:nvPr/>
        </p:nvSpPr>
        <p:spPr bwMode="auto">
          <a:xfrm rot="-1996049" flipV="1">
            <a:off x="5951239" y="3715600"/>
            <a:ext cx="8141694" cy="875848"/>
          </a:xfrm>
          <a:custGeom>
            <a:avLst/>
            <a:gdLst>
              <a:gd name="T0" fmla="*/ 6451600 w 4064"/>
              <a:gd name="T1" fmla="*/ 0 h 80"/>
              <a:gd name="T2" fmla="*/ 0 w 4064"/>
              <a:gd name="T3" fmla="*/ 127000 h 80"/>
              <a:gd name="T4" fmla="*/ 0 60000 65536"/>
              <a:gd name="T5" fmla="*/ 0 60000 65536"/>
              <a:gd name="T6" fmla="*/ 0 w 4064"/>
              <a:gd name="T7" fmla="*/ 0 h 80"/>
              <a:gd name="T8" fmla="*/ 4064 w 4064"/>
              <a:gd name="T9" fmla="*/ 80 h 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635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8687" name="Text Box 23"/>
          <p:cNvSpPr txBox="1">
            <a:spLocks noChangeArrowheads="1"/>
          </p:cNvSpPr>
          <p:nvPr/>
        </p:nvSpPr>
        <p:spPr bwMode="auto">
          <a:xfrm>
            <a:off x="9848098" y="3045072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2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8688" name="Text Box 24"/>
          <p:cNvSpPr txBox="1">
            <a:spLocks noChangeArrowheads="1"/>
          </p:cNvSpPr>
          <p:nvPr/>
        </p:nvSpPr>
        <p:spPr bwMode="auto">
          <a:xfrm>
            <a:off x="10655818" y="3647052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3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8689" name="Text Box 25"/>
          <p:cNvSpPr txBox="1">
            <a:spLocks noChangeArrowheads="1"/>
          </p:cNvSpPr>
          <p:nvPr/>
        </p:nvSpPr>
        <p:spPr bwMode="auto">
          <a:xfrm>
            <a:off x="10193538" y="4772906"/>
            <a:ext cx="59241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4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9733798" y="3909942"/>
            <a:ext cx="576579" cy="432434"/>
            <a:chOff x="2562" y="2976"/>
            <a:chExt cx="227" cy="227"/>
          </a:xfrm>
        </p:grpSpPr>
        <p:sp>
          <p:nvSpPr>
            <p:cNvPr id="28697" name="Freeform 27"/>
            <p:cNvSpPr>
              <a:spLocks/>
            </p:cNvSpPr>
            <p:nvPr/>
          </p:nvSpPr>
          <p:spPr bwMode="auto">
            <a:xfrm>
              <a:off x="2562" y="2976"/>
              <a:ext cx="227" cy="227"/>
            </a:xfrm>
            <a:custGeom>
              <a:avLst/>
              <a:gdLst>
                <a:gd name="T0" fmla="*/ 0 w 636"/>
                <a:gd name="T1" fmla="*/ 0 h 544"/>
                <a:gd name="T2" fmla="*/ 227 w 636"/>
                <a:gd name="T3" fmla="*/ 0 h 544"/>
                <a:gd name="T4" fmla="*/ 227 w 636"/>
                <a:gd name="T5" fmla="*/ 227 h 544"/>
                <a:gd name="T6" fmla="*/ 0 60000 65536"/>
                <a:gd name="T7" fmla="*/ 0 60000 65536"/>
                <a:gd name="T8" fmla="*/ 0 60000 65536"/>
                <a:gd name="T9" fmla="*/ 0 w 636"/>
                <a:gd name="T10" fmla="*/ 0 h 544"/>
                <a:gd name="T11" fmla="*/ 636 w 636"/>
                <a:gd name="T12" fmla="*/ 544 h 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544">
                  <a:moveTo>
                    <a:pt x="0" y="0"/>
                  </a:moveTo>
                  <a:lnTo>
                    <a:pt x="636" y="0"/>
                  </a:lnTo>
                  <a:lnTo>
                    <a:pt x="636" y="544"/>
                  </a:lnTo>
                </a:path>
              </a:pathLst>
            </a:custGeom>
            <a:noFill/>
            <a:ln w="63500" cap="flat" cmpd="sng">
              <a:solidFill>
                <a:srgbClr val="0000CC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8698" name="Freeform 28"/>
            <p:cNvSpPr>
              <a:spLocks/>
            </p:cNvSpPr>
            <p:nvPr/>
          </p:nvSpPr>
          <p:spPr bwMode="auto">
            <a:xfrm>
              <a:off x="2562" y="3022"/>
              <a:ext cx="182" cy="181"/>
            </a:xfrm>
            <a:custGeom>
              <a:avLst/>
              <a:gdLst>
                <a:gd name="T0" fmla="*/ 0 w 636"/>
                <a:gd name="T1" fmla="*/ 0 h 544"/>
                <a:gd name="T2" fmla="*/ 182 w 636"/>
                <a:gd name="T3" fmla="*/ 0 h 544"/>
                <a:gd name="T4" fmla="*/ 182 w 636"/>
                <a:gd name="T5" fmla="*/ 181 h 544"/>
                <a:gd name="T6" fmla="*/ 0 60000 65536"/>
                <a:gd name="T7" fmla="*/ 0 60000 65536"/>
                <a:gd name="T8" fmla="*/ 0 60000 65536"/>
                <a:gd name="T9" fmla="*/ 0 w 636"/>
                <a:gd name="T10" fmla="*/ 0 h 544"/>
                <a:gd name="T11" fmla="*/ 636 w 636"/>
                <a:gd name="T12" fmla="*/ 544 h 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544">
                  <a:moveTo>
                    <a:pt x="0" y="0"/>
                  </a:moveTo>
                  <a:lnTo>
                    <a:pt x="636" y="0"/>
                  </a:lnTo>
                  <a:lnTo>
                    <a:pt x="636" y="544"/>
                  </a:lnTo>
                </a:path>
              </a:pathLst>
            </a:custGeom>
            <a:noFill/>
            <a:ln w="63500" cap="flat" cmpd="sng">
              <a:solidFill>
                <a:srgbClr val="0000CC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92541" name="Text Box 29"/>
          <p:cNvSpPr txBox="1">
            <a:spLocks noChangeArrowheads="1"/>
          </p:cNvSpPr>
          <p:nvPr/>
        </p:nvSpPr>
        <p:spPr bwMode="auto">
          <a:xfrm>
            <a:off x="6853438" y="4403016"/>
            <a:ext cx="1102166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</a:rPr>
              <a:t>4</a:t>
            </a:r>
            <a:r>
              <a:rPr lang="ru-RU" sz="4400" b="1" dirty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ru-RU" sz="4400" b="1" baseline="30000" dirty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92546" name="AutoShape 34"/>
          <p:cNvSpPr>
            <a:spLocks noChangeArrowheads="1"/>
          </p:cNvSpPr>
          <p:nvPr/>
        </p:nvSpPr>
        <p:spPr bwMode="auto">
          <a:xfrm rot="-5565513">
            <a:off x="9530915" y="3968678"/>
            <a:ext cx="520066" cy="1267461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92547" name="Text Box 35"/>
          <p:cNvSpPr txBox="1">
            <a:spLocks noChangeArrowheads="1"/>
          </p:cNvSpPr>
          <p:nvPr/>
        </p:nvSpPr>
        <p:spPr bwMode="auto">
          <a:xfrm>
            <a:off x="9746000" y="5409998"/>
            <a:ext cx="1416355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</a:rPr>
              <a:t>14</a:t>
            </a:r>
            <a:r>
              <a:rPr lang="ru-RU" sz="4400" b="1" dirty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ru-RU" sz="4400" b="1" baseline="30000" dirty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8695" name="Arc 36"/>
          <p:cNvSpPr>
            <a:spLocks/>
          </p:cNvSpPr>
          <p:nvPr/>
        </p:nvSpPr>
        <p:spPr bwMode="auto">
          <a:xfrm flipH="1">
            <a:off x="8514599" y="3997572"/>
            <a:ext cx="2542539" cy="1209674"/>
          </a:xfrm>
          <a:custGeom>
            <a:avLst/>
            <a:gdLst>
              <a:gd name="T0" fmla="*/ 76758389 w 32898"/>
              <a:gd name="T1" fmla="*/ 39091571 h 21600"/>
              <a:gd name="T2" fmla="*/ 0 w 32898"/>
              <a:gd name="T3" fmla="*/ 12046761 h 21600"/>
              <a:gd name="T4" fmla="*/ 48717704 w 32898"/>
              <a:gd name="T5" fmla="*/ 0 h 21600"/>
              <a:gd name="T6" fmla="*/ 0 60000 65536"/>
              <a:gd name="T7" fmla="*/ 0 60000 65536"/>
              <a:gd name="T8" fmla="*/ 0 60000 65536"/>
              <a:gd name="T9" fmla="*/ 0 w 32898"/>
              <a:gd name="T10" fmla="*/ 0 h 21600"/>
              <a:gd name="T11" fmla="*/ 32898 w 3289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898" h="21600" fill="none" extrusionOk="0">
                <a:moveTo>
                  <a:pt x="32897" y="17947"/>
                </a:moveTo>
                <a:cubicBezTo>
                  <a:pt x="29342" y="20328"/>
                  <a:pt x="25159" y="21599"/>
                  <a:pt x="20880" y="21600"/>
                </a:cubicBezTo>
                <a:cubicBezTo>
                  <a:pt x="11080" y="21600"/>
                  <a:pt x="2509" y="15003"/>
                  <a:pt x="0" y="5530"/>
                </a:cubicBezTo>
              </a:path>
              <a:path w="32898" h="21600" stroke="0" extrusionOk="0">
                <a:moveTo>
                  <a:pt x="32897" y="17947"/>
                </a:moveTo>
                <a:cubicBezTo>
                  <a:pt x="29342" y="20328"/>
                  <a:pt x="25159" y="21599"/>
                  <a:pt x="20880" y="21600"/>
                </a:cubicBezTo>
                <a:cubicBezTo>
                  <a:pt x="11080" y="21600"/>
                  <a:pt x="2509" y="15003"/>
                  <a:pt x="0" y="5530"/>
                </a:cubicBezTo>
                <a:lnTo>
                  <a:pt x="20880" y="0"/>
                </a:lnTo>
                <a:lnTo>
                  <a:pt x="32897" y="17947"/>
                </a:lnTo>
                <a:close/>
              </a:path>
            </a:pathLst>
          </a:custGeom>
          <a:noFill/>
          <a:ln w="635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graphicFrame>
        <p:nvGraphicFramePr>
          <p:cNvPr id="2869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63310"/>
              </p:ext>
            </p:extLst>
          </p:nvPr>
        </p:nvGraphicFramePr>
        <p:xfrm>
          <a:off x="8351715" y="699584"/>
          <a:ext cx="706120" cy="521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Формула" r:id="rId6" imgW="164957" imgH="152268" progId="Equation.3">
                  <p:embed/>
                </p:oleObj>
              </mc:Choice>
              <mc:Fallback>
                <p:oleObj name="Формула" r:id="rId6" imgW="164957" imgH="1522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1715" y="699584"/>
                        <a:ext cx="706120" cy="5213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33"/>
          <p:cNvSpPr txBox="1">
            <a:spLocks noChangeArrowheads="1"/>
          </p:cNvSpPr>
          <p:nvPr/>
        </p:nvSpPr>
        <p:spPr bwMode="auto">
          <a:xfrm>
            <a:off x="10070866" y="2264650"/>
            <a:ext cx="1102166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uz-Cyrl-UZ" sz="4400" b="1" dirty="0">
                <a:solidFill>
                  <a:srgbClr val="000000"/>
                </a:solidFill>
                <a:latin typeface="Arial" pitchFamily="34" charset="0"/>
              </a:rPr>
              <a:t>5</a:t>
            </a:r>
            <a:r>
              <a:rPr lang="ru-RU" sz="4400" b="1" dirty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ru-RU" sz="4400" b="1" baseline="30000" dirty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3944802" y="-164630"/>
            <a:ext cx="46418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pPr algn="ctr"/>
            <a:r>
              <a:rPr lang="ru-RU" altLang="ru-RU" sz="4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ru-RU" altLang="ru-RU" sz="4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45279" y="1670586"/>
            <a:ext cx="2856872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1=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3=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105794" y="2381489"/>
            <a:ext cx="330793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3=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9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11717" y="3038263"/>
            <a:ext cx="6623929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2=90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3 =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90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- 40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°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558720" y="3879134"/>
            <a:ext cx="3148619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1+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4=180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41840" y="6029463"/>
            <a:ext cx="7061549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4=180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1=180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- 40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=140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°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27575" y="7008030"/>
            <a:ext cx="90023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4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2=50</a:t>
            </a:r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44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3=40</a:t>
            </a:r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4400" b="1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4=140</a:t>
            </a:r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°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9228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7.03704E-6 L 0.30711 -0.1155 " pathEditMode="relative" ptsTypes="AA">
                                      <p:cBhvr>
                                        <p:cTn id="14" dur="2000" fill="hold"/>
                                        <p:tgtEl>
                                          <p:spTgt spid="1925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2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2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2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 animBg="1"/>
      <p:bldP spid="192516" grpId="0" animBg="1"/>
      <p:bldP spid="192517" grpId="0" animBg="1"/>
      <p:bldP spid="192541" grpId="0"/>
      <p:bldP spid="192546" grpId="0" animBg="1"/>
      <p:bldP spid="192547" grpId="1"/>
      <p:bldP spid="29" grpId="0"/>
      <p:bldP spid="31" grpId="0"/>
      <p:bldP spid="38" grpId="0"/>
      <p:bldP spid="39" grpId="0"/>
      <p:bldP spid="41" grpId="0"/>
      <p:bldP spid="42" grpId="0"/>
      <p:bldP spid="4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8906</TotalTime>
  <Words>835</Words>
  <Application>Microsoft Office PowerPoint</Application>
  <PresentationFormat>Произвольный</PresentationFormat>
  <Paragraphs>220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Office Theme</vt:lpstr>
      <vt:lpstr>Формула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603</cp:revision>
  <dcterms:created xsi:type="dcterms:W3CDTF">2020-04-09T07:32:19Z</dcterms:created>
  <dcterms:modified xsi:type="dcterms:W3CDTF">2021-02-18T17:19:19Z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