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459" r:id="rId2"/>
    <p:sldId id="405" r:id="rId3"/>
    <p:sldId id="484" r:id="rId4"/>
    <p:sldId id="485" r:id="rId5"/>
    <p:sldId id="486" r:id="rId6"/>
    <p:sldId id="487" r:id="rId7"/>
    <p:sldId id="488" r:id="rId8"/>
    <p:sldId id="482" r:id="rId9"/>
    <p:sldId id="490" r:id="rId10"/>
    <p:sldId id="491" r:id="rId11"/>
    <p:sldId id="492" r:id="rId12"/>
    <p:sldId id="493" r:id="rId13"/>
    <p:sldId id="495" r:id="rId14"/>
    <p:sldId id="496" r:id="rId15"/>
    <p:sldId id="497" r:id="rId16"/>
    <p:sldId id="498" r:id="rId17"/>
    <p:sldId id="404" r:id="rId18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459"/>
            <p14:sldId id="405"/>
            <p14:sldId id="484"/>
            <p14:sldId id="485"/>
            <p14:sldId id="486"/>
            <p14:sldId id="487"/>
            <p14:sldId id="488"/>
            <p14:sldId id="482"/>
            <p14:sldId id="490"/>
            <p14:sldId id="491"/>
            <p14:sldId id="492"/>
            <p14:sldId id="493"/>
            <p14:sldId id="495"/>
            <p14:sldId id="496"/>
            <p14:sldId id="497"/>
            <p14:sldId id="498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9AD3"/>
    <a:srgbClr val="B1EB21"/>
    <a:srgbClr val="65F913"/>
    <a:srgbClr val="1A0A5E"/>
    <a:srgbClr val="CCFFFF"/>
    <a:srgbClr val="FFFFCC"/>
    <a:srgbClr val="FF99FF"/>
    <a:srgbClr val="FF6B6B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600" autoAdjust="0"/>
  </p:normalViewPr>
  <p:slideViewPr>
    <p:cSldViewPr>
      <p:cViewPr varScale="1">
        <p:scale>
          <a:sx n="52" d="100"/>
          <a:sy n="52" d="100"/>
        </p:scale>
        <p:origin x="-468" y="-90"/>
      </p:cViewPr>
      <p:guideLst>
        <p:guide orient="horz" pos="1330"/>
        <p:guide orient="horz" pos="7304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6EA765-2777-4A9F-A7BE-BC3267FAF395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z-Latn-UZ"/>
        </a:p>
      </dgm:t>
    </dgm:pt>
    <dgm:pt modelId="{CF789165-BC85-4C12-A33F-CBAD03029829}">
      <dgm:prSet phldrT="[Текст]" custT="1"/>
      <dgm:spPr/>
      <dgm:t>
        <a:bodyPr/>
        <a:lstStyle/>
        <a:p>
          <a:pPr lvl="0" algn="ctr"/>
          <a:endParaRPr lang="ru-RU" sz="4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ctr"/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Повторение </a:t>
          </a:r>
        </a:p>
        <a:p>
          <a:pPr lvl="0" algn="ctr"/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пройденного</a:t>
          </a:r>
          <a:endParaRPr lang="uz-Latn-UZ" sz="4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endParaRPr lang="uz-Latn-UZ" sz="4000" dirty="0"/>
        </a:p>
      </dgm:t>
    </dgm:pt>
    <dgm:pt modelId="{1675C0B1-522F-41E9-A447-8FB4E6D9948F}" type="parTrans" cxnId="{3C46D319-EE64-4D43-8367-35C346783828}">
      <dgm:prSet/>
      <dgm:spPr/>
      <dgm:t>
        <a:bodyPr/>
        <a:lstStyle/>
        <a:p>
          <a:endParaRPr lang="uz-Latn-UZ"/>
        </a:p>
      </dgm:t>
    </dgm:pt>
    <dgm:pt modelId="{47BB0A7A-24F4-4EF8-A9E5-30D95B69A752}" type="sibTrans" cxnId="{3C46D319-EE64-4D43-8367-35C346783828}">
      <dgm:prSet/>
      <dgm:spPr/>
      <dgm:t>
        <a:bodyPr/>
        <a:lstStyle/>
        <a:p>
          <a:endParaRPr lang="uz-Latn-UZ"/>
        </a:p>
      </dgm:t>
    </dgm:pt>
    <dgm:pt modelId="{E8FB47BE-5A1B-4DD9-8665-FB184A13CCE2}">
      <dgm:prSet phldrT="[Текст]" custT="1"/>
      <dgm:spPr/>
      <dgm:t>
        <a:bodyPr/>
        <a:lstStyle/>
        <a:p>
          <a:pPr lvl="0" algn="ctr"/>
          <a:endParaRPr lang="ru-RU" sz="4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ctr"/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Решение </a:t>
          </a:r>
        </a:p>
        <a:p>
          <a:pPr lvl="0" algn="ctr"/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задач</a:t>
          </a:r>
          <a:endParaRPr lang="uz-Latn-UZ" sz="4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endParaRPr lang="uz-Latn-UZ" sz="4000" dirty="0"/>
        </a:p>
      </dgm:t>
    </dgm:pt>
    <dgm:pt modelId="{6794428D-4741-4A36-B018-BEED6F761F8D}" type="parTrans" cxnId="{F1F24EEB-8B00-4115-AE05-BCE47C5D1BA2}">
      <dgm:prSet/>
      <dgm:spPr/>
      <dgm:t>
        <a:bodyPr/>
        <a:lstStyle/>
        <a:p>
          <a:endParaRPr lang="uz-Latn-UZ"/>
        </a:p>
      </dgm:t>
    </dgm:pt>
    <dgm:pt modelId="{467492AB-B3C1-494A-9FA4-53D916D55F57}" type="sibTrans" cxnId="{F1F24EEB-8B00-4115-AE05-BCE47C5D1BA2}">
      <dgm:prSet/>
      <dgm:spPr/>
      <dgm:t>
        <a:bodyPr/>
        <a:lstStyle/>
        <a:p>
          <a:endParaRPr lang="uz-Latn-UZ"/>
        </a:p>
      </dgm:t>
    </dgm:pt>
    <dgm:pt modelId="{8F8FA9B8-96B7-44B6-8633-73929CD0BC29}">
      <dgm:prSet phldrT="[Текст]" custT="1"/>
      <dgm:spPr/>
      <dgm:t>
        <a:bodyPr/>
        <a:lstStyle/>
        <a:p>
          <a:pPr lvl="0" algn="ctr"/>
          <a:endParaRPr lang="ru-RU" sz="4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ctr"/>
          <a:endParaRPr lang="ru-RU" sz="4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ctr"/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Задания для </a:t>
          </a:r>
        </a:p>
        <a:p>
          <a:pPr lvl="0" algn="ctr"/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закрепления</a:t>
          </a:r>
          <a:endParaRPr lang="uz-Latn-UZ" sz="4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8B7806E0-D18C-4000-B47B-DFADD9AEF5A9}" type="parTrans" cxnId="{E8E5A52A-5A88-4E00-A777-803C0A635EBC}">
      <dgm:prSet/>
      <dgm:spPr/>
      <dgm:t>
        <a:bodyPr/>
        <a:lstStyle/>
        <a:p>
          <a:endParaRPr lang="uz-Latn-UZ"/>
        </a:p>
      </dgm:t>
    </dgm:pt>
    <dgm:pt modelId="{DC06884D-437C-4AB7-81B8-10BE5C235097}" type="sibTrans" cxnId="{E8E5A52A-5A88-4E00-A777-803C0A635EBC}">
      <dgm:prSet/>
      <dgm:spPr/>
      <dgm:t>
        <a:bodyPr/>
        <a:lstStyle/>
        <a:p>
          <a:endParaRPr lang="uz-Latn-UZ"/>
        </a:p>
      </dgm:t>
    </dgm:pt>
    <dgm:pt modelId="{5064E7E5-12A1-48B2-BEE5-50B89DCB964D}" type="pres">
      <dgm:prSet presAssocID="{4A6EA765-2777-4A9F-A7BE-BC3267FAF395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uz-Latn-UZ"/>
        </a:p>
      </dgm:t>
    </dgm:pt>
    <dgm:pt modelId="{B9D993BA-9C29-42BF-A80E-98AB3EBDE300}" type="pres">
      <dgm:prSet presAssocID="{4A6EA765-2777-4A9F-A7BE-BC3267FAF395}" presName="arrow" presStyleLbl="bgShp" presStyleIdx="0" presStyleCnt="1"/>
      <dgm:spPr/>
    </dgm:pt>
    <dgm:pt modelId="{DCDD31C9-F700-499C-ABD2-0B824141DCA5}" type="pres">
      <dgm:prSet presAssocID="{4A6EA765-2777-4A9F-A7BE-BC3267FAF395}" presName="arrowDiagram3" presStyleCnt="0"/>
      <dgm:spPr/>
    </dgm:pt>
    <dgm:pt modelId="{54D0CF3F-ED75-4C58-985F-65FA71C8917C}" type="pres">
      <dgm:prSet presAssocID="{CF789165-BC85-4C12-A33F-CBAD03029829}" presName="bullet3a" presStyleLbl="node1" presStyleIdx="0" presStyleCnt="3" custLinFactX="158985" custLinFactY="-100000" custLinFactNeighborX="200000" custLinFactNeighborY="-178693"/>
      <dgm:spPr/>
    </dgm:pt>
    <dgm:pt modelId="{3CC864EC-BBC4-4CBA-8B13-3157BA107176}" type="pres">
      <dgm:prSet presAssocID="{CF789165-BC85-4C12-A33F-CBAD03029829}" presName="textBox3a" presStyleLbl="revTx" presStyleIdx="0" presStyleCnt="3" custScaleX="165005" custLinFactNeighborX="-14748" custLinFactNeighborY="-5542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0C7387CE-503B-4A91-9B99-E34F8EDFAC5D}" type="pres">
      <dgm:prSet presAssocID="{E8FB47BE-5A1B-4DD9-8665-FB184A13CCE2}" presName="bullet3b" presStyleLbl="node1" presStyleIdx="1" presStyleCnt="3" custScaleX="103704" custScaleY="99999" custLinFactX="100000" custLinFactNeighborX="147359" custLinFactNeighborY="-95233"/>
      <dgm:spPr/>
      <dgm:t>
        <a:bodyPr/>
        <a:lstStyle/>
        <a:p>
          <a:endParaRPr lang="uz-Latn-UZ"/>
        </a:p>
      </dgm:t>
    </dgm:pt>
    <dgm:pt modelId="{1538392E-77C3-4219-BDE8-C3A3773E0E18}" type="pres">
      <dgm:prSet presAssocID="{E8FB47BE-5A1B-4DD9-8665-FB184A13CCE2}" presName="textBox3b" presStyleLbl="revTx" presStyleIdx="1" presStyleCnt="3" custLinFactNeighborX="-1559" custLinFactNeighborY="-17036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7DD08266-7740-4B95-A6C2-F339143B0742}" type="pres">
      <dgm:prSet presAssocID="{8F8FA9B8-96B7-44B6-8633-73929CD0BC29}" presName="bullet3c" presStyleLbl="node1" presStyleIdx="2" presStyleCnt="3" custScaleX="102825" custScaleY="102825" custLinFactX="100000" custLinFactNeighborX="134952" custLinFactNeighborY="-38927"/>
      <dgm:spPr/>
    </dgm:pt>
    <dgm:pt modelId="{EBCCB429-6EBF-4FE3-BD00-7460CB46C8F9}" type="pres">
      <dgm:prSet presAssocID="{8F8FA9B8-96B7-44B6-8633-73929CD0BC29}" presName="textBox3c" presStyleLbl="revTx" presStyleIdx="2" presStyleCnt="3" custScaleX="165332" custScaleY="92165" custLinFactNeighborX="34300" custLinFactNeighborY="-3023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</dgm:ptLst>
  <dgm:cxnLst>
    <dgm:cxn modelId="{3C46D319-EE64-4D43-8367-35C346783828}" srcId="{4A6EA765-2777-4A9F-A7BE-BC3267FAF395}" destId="{CF789165-BC85-4C12-A33F-CBAD03029829}" srcOrd="0" destOrd="0" parTransId="{1675C0B1-522F-41E9-A447-8FB4E6D9948F}" sibTransId="{47BB0A7A-24F4-4EF8-A9E5-30D95B69A752}"/>
    <dgm:cxn modelId="{C2D4CB8A-1643-458A-B37C-CAF281A7E875}" type="presOf" srcId="{E8FB47BE-5A1B-4DD9-8665-FB184A13CCE2}" destId="{1538392E-77C3-4219-BDE8-C3A3773E0E18}" srcOrd="0" destOrd="0" presId="urn:microsoft.com/office/officeart/2005/8/layout/arrow2"/>
    <dgm:cxn modelId="{E8E5A52A-5A88-4E00-A777-803C0A635EBC}" srcId="{4A6EA765-2777-4A9F-A7BE-BC3267FAF395}" destId="{8F8FA9B8-96B7-44B6-8633-73929CD0BC29}" srcOrd="2" destOrd="0" parTransId="{8B7806E0-D18C-4000-B47B-DFADD9AEF5A9}" sibTransId="{DC06884D-437C-4AB7-81B8-10BE5C235097}"/>
    <dgm:cxn modelId="{F1F24EEB-8B00-4115-AE05-BCE47C5D1BA2}" srcId="{4A6EA765-2777-4A9F-A7BE-BC3267FAF395}" destId="{E8FB47BE-5A1B-4DD9-8665-FB184A13CCE2}" srcOrd="1" destOrd="0" parTransId="{6794428D-4741-4A36-B018-BEED6F761F8D}" sibTransId="{467492AB-B3C1-494A-9FA4-53D916D55F57}"/>
    <dgm:cxn modelId="{E0E486C2-B310-4A58-A52D-EDFA3F126BE7}" type="presOf" srcId="{8F8FA9B8-96B7-44B6-8633-73929CD0BC29}" destId="{EBCCB429-6EBF-4FE3-BD00-7460CB46C8F9}" srcOrd="0" destOrd="0" presId="urn:microsoft.com/office/officeart/2005/8/layout/arrow2"/>
    <dgm:cxn modelId="{56699CFE-3B19-4AC5-A99E-C9A944E126C7}" type="presOf" srcId="{CF789165-BC85-4C12-A33F-CBAD03029829}" destId="{3CC864EC-BBC4-4CBA-8B13-3157BA107176}" srcOrd="0" destOrd="0" presId="urn:microsoft.com/office/officeart/2005/8/layout/arrow2"/>
    <dgm:cxn modelId="{04EFE687-A01A-43E6-BEC0-EC0845EFBB7D}" type="presOf" srcId="{4A6EA765-2777-4A9F-A7BE-BC3267FAF395}" destId="{5064E7E5-12A1-48B2-BEE5-50B89DCB964D}" srcOrd="0" destOrd="0" presId="urn:microsoft.com/office/officeart/2005/8/layout/arrow2"/>
    <dgm:cxn modelId="{A3DD9AD5-C671-42C8-A73C-55D9F10F499B}" type="presParOf" srcId="{5064E7E5-12A1-48B2-BEE5-50B89DCB964D}" destId="{B9D993BA-9C29-42BF-A80E-98AB3EBDE300}" srcOrd="0" destOrd="0" presId="urn:microsoft.com/office/officeart/2005/8/layout/arrow2"/>
    <dgm:cxn modelId="{8660E99E-0EFE-4286-A858-6AFD14344F74}" type="presParOf" srcId="{5064E7E5-12A1-48B2-BEE5-50B89DCB964D}" destId="{DCDD31C9-F700-499C-ABD2-0B824141DCA5}" srcOrd="1" destOrd="0" presId="urn:microsoft.com/office/officeart/2005/8/layout/arrow2"/>
    <dgm:cxn modelId="{60503385-10DA-4CB1-9A9F-2F5156A43EB4}" type="presParOf" srcId="{DCDD31C9-F700-499C-ABD2-0B824141DCA5}" destId="{54D0CF3F-ED75-4C58-985F-65FA71C8917C}" srcOrd="0" destOrd="0" presId="urn:microsoft.com/office/officeart/2005/8/layout/arrow2"/>
    <dgm:cxn modelId="{FA743ED4-570E-415F-BB74-14C3738C9B73}" type="presParOf" srcId="{DCDD31C9-F700-499C-ABD2-0B824141DCA5}" destId="{3CC864EC-BBC4-4CBA-8B13-3157BA107176}" srcOrd="1" destOrd="0" presId="urn:microsoft.com/office/officeart/2005/8/layout/arrow2"/>
    <dgm:cxn modelId="{6B665E4B-309E-406F-9C38-2EF13C55166E}" type="presParOf" srcId="{DCDD31C9-F700-499C-ABD2-0B824141DCA5}" destId="{0C7387CE-503B-4A91-9B99-E34F8EDFAC5D}" srcOrd="2" destOrd="0" presId="urn:microsoft.com/office/officeart/2005/8/layout/arrow2"/>
    <dgm:cxn modelId="{0E68ED68-A614-4EFA-919C-879B49CB4C53}" type="presParOf" srcId="{DCDD31C9-F700-499C-ABD2-0B824141DCA5}" destId="{1538392E-77C3-4219-BDE8-C3A3773E0E18}" srcOrd="3" destOrd="0" presId="urn:microsoft.com/office/officeart/2005/8/layout/arrow2"/>
    <dgm:cxn modelId="{D1874C24-1D8F-46F2-B324-57BB7BF287B9}" type="presParOf" srcId="{DCDD31C9-F700-499C-ABD2-0B824141DCA5}" destId="{7DD08266-7740-4B95-A6C2-F339143B0742}" srcOrd="4" destOrd="0" presId="urn:microsoft.com/office/officeart/2005/8/layout/arrow2"/>
    <dgm:cxn modelId="{B88ACC3B-8925-4598-8EE4-7736F94C5FA9}" type="presParOf" srcId="{DCDD31C9-F700-499C-ABD2-0B824141DCA5}" destId="{EBCCB429-6EBF-4FE3-BD00-7460CB46C8F9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D993BA-9C29-42BF-A80E-98AB3EBDE300}">
      <dsp:nvSpPr>
        <dsp:cNvPr id="0" name=""/>
        <dsp:cNvSpPr/>
      </dsp:nvSpPr>
      <dsp:spPr>
        <a:xfrm>
          <a:off x="1732279" y="0"/>
          <a:ext cx="10403840" cy="65024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D0CF3F-ED75-4C58-985F-65FA71C8917C}">
      <dsp:nvSpPr>
        <dsp:cNvPr id="0" name=""/>
        <dsp:cNvSpPr/>
      </dsp:nvSpPr>
      <dsp:spPr>
        <a:xfrm>
          <a:off x="4024621" y="3734092"/>
          <a:ext cx="270499" cy="2704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C864EC-BBC4-4CBA-8B13-3157BA107176}">
      <dsp:nvSpPr>
        <dsp:cNvPr id="0" name=""/>
        <dsp:cNvSpPr/>
      </dsp:nvSpPr>
      <dsp:spPr>
        <a:xfrm>
          <a:off x="2043420" y="3581700"/>
          <a:ext cx="3999877" cy="1879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332" tIns="0" rIns="0" bIns="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Повторение 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пройденного</a:t>
          </a:r>
          <a:endParaRPr lang="uz-Latn-UZ" sz="4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z-Latn-UZ" sz="4000" kern="1200" dirty="0"/>
        </a:p>
      </dsp:txBody>
      <dsp:txXfrm>
        <a:off x="2043420" y="3581700"/>
        <a:ext cx="3999877" cy="1879193"/>
      </dsp:txXfrm>
    </dsp:sp>
    <dsp:sp modelId="{0C7387CE-503B-4A91-9B99-E34F8EDFAC5D}">
      <dsp:nvSpPr>
        <dsp:cNvPr id="0" name=""/>
        <dsp:cNvSpPr/>
      </dsp:nvSpPr>
      <dsp:spPr>
        <a:xfrm>
          <a:off x="6641729" y="2254935"/>
          <a:ext cx="507092" cy="4889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38392E-77C3-4219-BDE8-C3A3773E0E18}">
      <dsp:nvSpPr>
        <dsp:cNvPr id="0" name=""/>
        <dsp:cNvSpPr/>
      </dsp:nvSpPr>
      <dsp:spPr>
        <a:xfrm>
          <a:off x="5646811" y="2362479"/>
          <a:ext cx="2496921" cy="3537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9101" tIns="0" rIns="0" bIns="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Решение 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задач</a:t>
          </a:r>
          <a:endParaRPr lang="uz-Latn-UZ" sz="4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z-Latn-UZ" sz="4000" kern="1200" dirty="0"/>
        </a:p>
      </dsp:txBody>
      <dsp:txXfrm>
        <a:off x="5646811" y="2362479"/>
        <a:ext cx="2496921" cy="3537305"/>
      </dsp:txXfrm>
    </dsp:sp>
    <dsp:sp modelId="{7DD08266-7740-4B95-A6C2-F339143B0742}">
      <dsp:nvSpPr>
        <dsp:cNvPr id="0" name=""/>
        <dsp:cNvSpPr/>
      </dsp:nvSpPr>
      <dsp:spPr>
        <a:xfrm>
          <a:off x="9892018" y="1372311"/>
          <a:ext cx="695353" cy="6953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CCB429-6EBF-4FE3-BD00-7460CB46C8F9}">
      <dsp:nvSpPr>
        <dsp:cNvPr id="0" name=""/>
        <dsp:cNvSpPr/>
      </dsp:nvSpPr>
      <dsp:spPr>
        <a:xfrm>
          <a:off x="8691632" y="793990"/>
          <a:ext cx="4128210" cy="41650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8331" tIns="0" rIns="0" bIns="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Задания для 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закрепления</a:t>
          </a:r>
          <a:endParaRPr lang="uz-Latn-UZ" sz="4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8691632" y="793990"/>
        <a:ext cx="4128210" cy="41650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>
            <a:extLst>
              <a:ext uri="{FF2B5EF4-FFF2-40B4-BE49-F238E27FC236}">
                <a16:creationId xmlns="" xmlns:a16="http://schemas.microsoft.com/office/drawing/2014/main" id="{2B9DDC62-5F77-4EA1-9D18-D8587A370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C82F2-221D-4E50-B1C6-B805A6089BCE}" type="datetime1">
              <a:rPr lang="ru-RU" altLang="ru-RU"/>
              <a:pPr>
                <a:defRPr/>
              </a:pPr>
              <a:t>18.02.2021</a:t>
            </a:fld>
            <a:endParaRPr lang="ru-RU" altLang="ru-RU"/>
          </a:p>
        </p:txBody>
      </p:sp>
      <p:sp>
        <p:nvSpPr>
          <p:cNvPr id="3" name="Rectangle 66">
            <a:extLst>
              <a:ext uri="{FF2B5EF4-FFF2-40B4-BE49-F238E27FC236}">
                <a16:creationId xmlns="" xmlns:a16="http://schemas.microsoft.com/office/drawing/2014/main" id="{E7D7143A-C82E-4AD4-9A99-6FB9EFD009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7">
            <a:extLst>
              <a:ext uri="{FF2B5EF4-FFF2-40B4-BE49-F238E27FC236}">
                <a16:creationId xmlns="" xmlns:a16="http://schemas.microsoft.com/office/drawing/2014/main" id="{81E83171-0F9F-4A60-B359-DCD72D4E4E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4C2072-718E-4DBE-BAD6-8B12BA212E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702800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0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0.png"/><Relationship Id="rId7" Type="http://schemas.openxmlformats.org/officeDocument/2006/relationships/image" Target="../media/image8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3200400" y="2971800"/>
            <a:ext cx="8532320" cy="3097856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 algn="ctr">
              <a:lnSpc>
                <a:spcPts val="4558"/>
              </a:lnSpc>
              <a:spcBef>
                <a:spcPts val="257"/>
              </a:spcBef>
            </a:pPr>
            <a:endParaRPr lang="ru-RU" sz="6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42966">
              <a:lnSpc>
                <a:spcPts val="4558"/>
              </a:lnSpc>
              <a:spcBef>
                <a:spcPts val="257"/>
              </a:spcBef>
            </a:pPr>
            <a:r>
              <a:rPr lang="ru-RU" sz="60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sz="4900" b="1" dirty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lang="ru-RU" sz="49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</a:p>
          <a:p>
            <a:pPr marL="42966">
              <a:lnSpc>
                <a:spcPts val="4558"/>
              </a:lnSpc>
              <a:spcBef>
                <a:spcPts val="257"/>
              </a:spcBef>
            </a:pPr>
            <a:endParaRPr lang="ru-RU" sz="49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42966">
              <a:lnSpc>
                <a:spcPts val="4558"/>
              </a:lnSpc>
              <a:spcBef>
                <a:spcPts val="257"/>
              </a:spcBef>
            </a:pPr>
            <a:r>
              <a:rPr lang="ru-RU" sz="4000" dirty="0" smtClean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lang="ru-RU" sz="4400" b="1" dirty="0">
                <a:solidFill>
                  <a:srgbClr val="002060"/>
                </a:solidFill>
                <a:latin typeface="Arial"/>
                <a:cs typeface="Arial"/>
              </a:rPr>
              <a:t>Р</a:t>
            </a:r>
            <a:r>
              <a:rPr lang="ru-RU" sz="4400" b="1" dirty="0" smtClean="0">
                <a:solidFill>
                  <a:srgbClr val="002060"/>
                </a:solidFill>
                <a:latin typeface="Arial"/>
                <a:cs typeface="Arial"/>
              </a:rPr>
              <a:t>ешение задач на повторение</a:t>
            </a:r>
            <a:endParaRPr lang="ru-RU" sz="4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0841" y="2674026"/>
            <a:ext cx="3264339" cy="4594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209800" y="7022463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83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152401"/>
            <a:ext cx="866280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стр.45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9502" y="932234"/>
            <a:ext cx="13868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5. Найдите угол между биссектрисами углов АОВ и ВОС, если </a:t>
            </a:r>
            <a:r>
              <a:rPr lang="ru-RU" sz="36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AOB=50°, </a:t>
            </a:r>
            <a:r>
              <a:rPr lang="ru-RU" sz="3600" b="1" dirty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COB=80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°. Сколько решений имеет задача?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reeform 2"/>
          <p:cNvSpPr>
            <a:spLocks/>
          </p:cNvSpPr>
          <p:nvPr/>
        </p:nvSpPr>
        <p:spPr bwMode="auto">
          <a:xfrm rot="20666287">
            <a:off x="1693296" y="4335990"/>
            <a:ext cx="3725019" cy="3264050"/>
          </a:xfrm>
          <a:custGeom>
            <a:avLst/>
            <a:gdLst>
              <a:gd name="T0" fmla="*/ 72 w 1752"/>
              <a:gd name="T1" fmla="*/ 488 h 1992"/>
              <a:gd name="T2" fmla="*/ 96 w 1752"/>
              <a:gd name="T3" fmla="*/ 464 h 1992"/>
              <a:gd name="T4" fmla="*/ 0 w 1752"/>
              <a:gd name="T5" fmla="*/ 480 h 1992"/>
              <a:gd name="T6" fmla="*/ 1752 w 1752"/>
              <a:gd name="T7" fmla="*/ 1992 h 1992"/>
              <a:gd name="T8" fmla="*/ 496 w 1752"/>
              <a:gd name="T9" fmla="*/ 0 h 1992"/>
              <a:gd name="T10" fmla="*/ 688 w 1752"/>
              <a:gd name="T11" fmla="*/ 128 h 1992"/>
              <a:gd name="T12" fmla="*/ 640 w 1752"/>
              <a:gd name="T13" fmla="*/ 96 h 1992"/>
              <a:gd name="T14" fmla="*/ 688 w 1752"/>
              <a:gd name="T15" fmla="*/ 112 h 1992"/>
              <a:gd name="T16" fmla="*/ 688 w 1752"/>
              <a:gd name="T17" fmla="*/ 96 h 1992"/>
              <a:gd name="T18" fmla="*/ 672 w 1752"/>
              <a:gd name="T19" fmla="*/ 96 h 1992"/>
              <a:gd name="T20" fmla="*/ 688 w 1752"/>
              <a:gd name="T21" fmla="*/ 96 h 1992"/>
              <a:gd name="T22" fmla="*/ 672 w 1752"/>
              <a:gd name="T23" fmla="*/ 96 h 1992"/>
              <a:gd name="T24" fmla="*/ 113 w 1752"/>
              <a:gd name="T25" fmla="*/ 412 h 1992"/>
              <a:gd name="T26" fmla="*/ 40 w 1752"/>
              <a:gd name="T27" fmla="*/ 440 h 1992"/>
              <a:gd name="T28" fmla="*/ 88 w 1752"/>
              <a:gd name="T29" fmla="*/ 456 h 1992"/>
              <a:gd name="T30" fmla="*/ 56 w 1752"/>
              <a:gd name="T31" fmla="*/ 456 h 1992"/>
              <a:gd name="T32" fmla="*/ 56 w 1752"/>
              <a:gd name="T33" fmla="*/ 440 h 1992"/>
              <a:gd name="T34" fmla="*/ 56 w 1752"/>
              <a:gd name="T35" fmla="*/ 456 h 1992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752"/>
              <a:gd name="T55" fmla="*/ 0 h 1992"/>
              <a:gd name="T56" fmla="*/ 1752 w 1752"/>
              <a:gd name="T57" fmla="*/ 1992 h 1992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752" h="1992">
                <a:moveTo>
                  <a:pt x="72" y="488"/>
                </a:moveTo>
                <a:lnTo>
                  <a:pt x="96" y="464"/>
                </a:lnTo>
                <a:lnTo>
                  <a:pt x="0" y="480"/>
                </a:lnTo>
                <a:lnTo>
                  <a:pt x="1752" y="1992"/>
                </a:lnTo>
                <a:lnTo>
                  <a:pt x="496" y="0"/>
                </a:lnTo>
                <a:lnTo>
                  <a:pt x="688" y="128"/>
                </a:lnTo>
                <a:lnTo>
                  <a:pt x="640" y="96"/>
                </a:lnTo>
                <a:lnTo>
                  <a:pt x="688" y="112"/>
                </a:lnTo>
                <a:lnTo>
                  <a:pt x="688" y="96"/>
                </a:lnTo>
                <a:lnTo>
                  <a:pt x="672" y="96"/>
                </a:lnTo>
                <a:lnTo>
                  <a:pt x="688" y="96"/>
                </a:lnTo>
                <a:lnTo>
                  <a:pt x="672" y="96"/>
                </a:lnTo>
                <a:lnTo>
                  <a:pt x="113" y="412"/>
                </a:lnTo>
                <a:lnTo>
                  <a:pt x="40" y="440"/>
                </a:lnTo>
                <a:lnTo>
                  <a:pt x="88" y="456"/>
                </a:lnTo>
                <a:lnTo>
                  <a:pt x="56" y="456"/>
                </a:lnTo>
                <a:lnTo>
                  <a:pt x="56" y="440"/>
                </a:lnTo>
                <a:lnTo>
                  <a:pt x="56" y="456"/>
                </a:lnTo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5" name="Freeform 5"/>
          <p:cNvSpPr>
            <a:spLocks/>
          </p:cNvSpPr>
          <p:nvPr/>
        </p:nvSpPr>
        <p:spPr bwMode="auto">
          <a:xfrm>
            <a:off x="5246676" y="2986814"/>
            <a:ext cx="680721" cy="4133850"/>
          </a:xfrm>
          <a:custGeom>
            <a:avLst/>
            <a:gdLst>
              <a:gd name="T0" fmla="*/ 45 w 45"/>
              <a:gd name="T1" fmla="*/ 1823 h 1823"/>
              <a:gd name="T2" fmla="*/ 0 w 45"/>
              <a:gd name="T3" fmla="*/ 0 h 1823"/>
              <a:gd name="T4" fmla="*/ 0 60000 65536"/>
              <a:gd name="T5" fmla="*/ 0 60000 65536"/>
              <a:gd name="T6" fmla="*/ 0 w 45"/>
              <a:gd name="T7" fmla="*/ 0 h 1823"/>
              <a:gd name="T8" fmla="*/ 45 w 45"/>
              <a:gd name="T9" fmla="*/ 1823 h 182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5" h="1823">
                <a:moveTo>
                  <a:pt x="45" y="1823"/>
                </a:moveTo>
                <a:lnTo>
                  <a:pt x="0" y="0"/>
                </a:lnTo>
              </a:path>
            </a:pathLst>
          </a:custGeom>
          <a:noFill/>
          <a:ln w="88900" cmpd="sng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6" name="Freeform 6"/>
          <p:cNvSpPr>
            <a:spLocks/>
          </p:cNvSpPr>
          <p:nvPr/>
        </p:nvSpPr>
        <p:spPr bwMode="auto">
          <a:xfrm>
            <a:off x="909494" y="7149828"/>
            <a:ext cx="5039360" cy="76200"/>
          </a:xfrm>
          <a:custGeom>
            <a:avLst/>
            <a:gdLst>
              <a:gd name="T0" fmla="*/ 1984 w 1984"/>
              <a:gd name="T1" fmla="*/ 0 h 40"/>
              <a:gd name="T2" fmla="*/ 0 w 1984"/>
              <a:gd name="T3" fmla="*/ 40 h 40"/>
              <a:gd name="T4" fmla="*/ 0 60000 65536"/>
              <a:gd name="T5" fmla="*/ 0 60000 65536"/>
              <a:gd name="T6" fmla="*/ 0 w 1984"/>
              <a:gd name="T7" fmla="*/ 0 h 40"/>
              <a:gd name="T8" fmla="*/ 1984 w 1984"/>
              <a:gd name="T9" fmla="*/ 40 h 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84" h="40">
                <a:moveTo>
                  <a:pt x="1984" y="0"/>
                </a:moveTo>
                <a:lnTo>
                  <a:pt x="0" y="40"/>
                </a:lnTo>
              </a:path>
            </a:pathLst>
          </a:custGeom>
          <a:noFill/>
          <a:ln w="889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03539" y="6828996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CC"/>
                </a:solidFill>
                <a:latin typeface="Arial" charset="0"/>
              </a:rPr>
              <a:t>В</a:t>
            </a:r>
          </a:p>
        </p:txBody>
      </p:sp>
      <p:sp>
        <p:nvSpPr>
          <p:cNvPr id="8" name="Freeform 8"/>
          <p:cNvSpPr>
            <a:spLocks/>
          </p:cNvSpPr>
          <p:nvPr/>
        </p:nvSpPr>
        <p:spPr bwMode="auto">
          <a:xfrm>
            <a:off x="2260062" y="3781368"/>
            <a:ext cx="3704032" cy="3421800"/>
          </a:xfrm>
          <a:custGeom>
            <a:avLst/>
            <a:gdLst>
              <a:gd name="T0" fmla="*/ 0 w 1976"/>
              <a:gd name="T1" fmla="*/ 0 h 1193"/>
              <a:gd name="T2" fmla="*/ 1976 w 1976"/>
              <a:gd name="T3" fmla="*/ 1193 h 1193"/>
              <a:gd name="T4" fmla="*/ 0 60000 65536"/>
              <a:gd name="T5" fmla="*/ 0 60000 65536"/>
              <a:gd name="T6" fmla="*/ 0 w 1976"/>
              <a:gd name="T7" fmla="*/ 0 h 1193"/>
              <a:gd name="T8" fmla="*/ 1976 w 1976"/>
              <a:gd name="T9" fmla="*/ 1193 h 119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76" h="1193">
                <a:moveTo>
                  <a:pt x="0" y="0"/>
                </a:moveTo>
                <a:lnTo>
                  <a:pt x="1976" y="1193"/>
                </a:lnTo>
              </a:path>
            </a:pathLst>
          </a:custGeom>
          <a:noFill/>
          <a:ln w="889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1569868" y="3049443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CC"/>
                </a:solidFill>
                <a:latin typeface="Arial" charset="0"/>
              </a:rPr>
              <a:t>А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4857519" y="2147030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CC"/>
                </a:solidFill>
                <a:latin typeface="Arial" charset="0"/>
              </a:rPr>
              <a:t>С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5550075" y="7187928"/>
            <a:ext cx="72225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>
                <a:solidFill>
                  <a:srgbClr val="0000CC"/>
                </a:solidFill>
                <a:latin typeface="Arial" charset="0"/>
              </a:rPr>
              <a:t>О</a:t>
            </a: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2252581" y="6195956"/>
            <a:ext cx="1025222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 smtClean="0">
                <a:latin typeface="Arial" pitchFamily="34" charset="0"/>
              </a:rPr>
              <a:t>25</a:t>
            </a:r>
            <a:r>
              <a:rPr lang="ru-RU" sz="4000" b="1" baseline="30000" dirty="0" smtClean="0">
                <a:latin typeface="Arial" pitchFamily="34" charset="0"/>
              </a:rPr>
              <a:t>0</a:t>
            </a:r>
            <a:endParaRPr lang="ru-RU" sz="4000" b="1" dirty="0">
              <a:latin typeface="Arial" pitchFamily="34" charset="0"/>
            </a:endParaRPr>
          </a:p>
        </p:txBody>
      </p:sp>
      <p:grpSp>
        <p:nvGrpSpPr>
          <p:cNvPr id="14" name="Group 33"/>
          <p:cNvGrpSpPr>
            <a:grpSpLocks/>
          </p:cNvGrpSpPr>
          <p:nvPr/>
        </p:nvGrpSpPr>
        <p:grpSpPr bwMode="auto">
          <a:xfrm>
            <a:off x="749475" y="4875257"/>
            <a:ext cx="5173980" cy="2265045"/>
            <a:chOff x="899" y="2035"/>
            <a:chExt cx="2037" cy="1189"/>
          </a:xfrm>
        </p:grpSpPr>
        <p:sp>
          <p:nvSpPr>
            <p:cNvPr id="15" name="Text Box 20"/>
            <p:cNvSpPr txBox="1">
              <a:spLocks noChangeArrowheads="1"/>
            </p:cNvSpPr>
            <p:nvPr/>
          </p:nvSpPr>
          <p:spPr bwMode="auto">
            <a:xfrm rot="312103">
              <a:off x="899" y="2035"/>
              <a:ext cx="272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4600" b="1" dirty="0">
                  <a:solidFill>
                    <a:srgbClr val="FF0000"/>
                  </a:solidFill>
                  <a:latin typeface="Arial" charset="0"/>
                </a:rPr>
                <a:t>К</a:t>
              </a:r>
            </a:p>
          </p:txBody>
        </p:sp>
        <p:sp>
          <p:nvSpPr>
            <p:cNvPr id="16" name="Freeform 21"/>
            <p:cNvSpPr>
              <a:spLocks/>
            </p:cNvSpPr>
            <p:nvPr/>
          </p:nvSpPr>
          <p:spPr bwMode="auto">
            <a:xfrm>
              <a:off x="1066" y="2244"/>
              <a:ext cx="1870" cy="980"/>
            </a:xfrm>
            <a:custGeom>
              <a:avLst/>
              <a:gdLst>
                <a:gd name="T0" fmla="*/ 1784 w 1784"/>
                <a:gd name="T1" fmla="*/ 1560 h 1560"/>
                <a:gd name="T2" fmla="*/ 0 w 1784"/>
                <a:gd name="T3" fmla="*/ 0 h 1560"/>
                <a:gd name="T4" fmla="*/ 0 60000 65536"/>
                <a:gd name="T5" fmla="*/ 0 60000 65536"/>
                <a:gd name="T6" fmla="*/ 0 w 1784"/>
                <a:gd name="T7" fmla="*/ 0 h 1560"/>
                <a:gd name="T8" fmla="*/ 1784 w 1784"/>
                <a:gd name="T9" fmla="*/ 1560 h 15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84" h="1560">
                  <a:moveTo>
                    <a:pt x="1784" y="1560"/>
                  </a:moveTo>
                  <a:lnTo>
                    <a:pt x="0" y="0"/>
                  </a:lnTo>
                </a:path>
              </a:pathLst>
            </a:custGeom>
            <a:noFill/>
            <a:ln w="76200" cap="flat" cmpd="sng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17" name="Group 34"/>
          <p:cNvGrpSpPr>
            <a:grpSpLocks/>
          </p:cNvGrpSpPr>
          <p:nvPr/>
        </p:nvGrpSpPr>
        <p:grpSpPr bwMode="auto">
          <a:xfrm>
            <a:off x="1241521" y="3780836"/>
            <a:ext cx="4572001" cy="3295649"/>
            <a:chOff x="1145" y="1506"/>
            <a:chExt cx="1800" cy="1730"/>
          </a:xfrm>
        </p:grpSpPr>
        <p:sp>
          <p:nvSpPr>
            <p:cNvPr id="18" name="Freeform 23"/>
            <p:cNvSpPr>
              <a:spLocks/>
            </p:cNvSpPr>
            <p:nvPr/>
          </p:nvSpPr>
          <p:spPr bwMode="auto">
            <a:xfrm>
              <a:off x="1410" y="1805"/>
              <a:ext cx="1535" cy="1431"/>
            </a:xfrm>
            <a:custGeom>
              <a:avLst/>
              <a:gdLst>
                <a:gd name="T0" fmla="*/ 1265 w 1265"/>
                <a:gd name="T1" fmla="*/ 2036 h 2036"/>
                <a:gd name="T2" fmla="*/ 0 w 1265"/>
                <a:gd name="T3" fmla="*/ 0 h 2036"/>
                <a:gd name="T4" fmla="*/ 0 60000 65536"/>
                <a:gd name="T5" fmla="*/ 0 60000 65536"/>
                <a:gd name="T6" fmla="*/ 0 w 1265"/>
                <a:gd name="T7" fmla="*/ 0 h 2036"/>
                <a:gd name="T8" fmla="*/ 1265 w 1265"/>
                <a:gd name="T9" fmla="*/ 2036 h 20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65" h="2036">
                  <a:moveTo>
                    <a:pt x="1265" y="2036"/>
                  </a:moveTo>
                  <a:lnTo>
                    <a:pt x="0" y="0"/>
                  </a:lnTo>
                </a:path>
              </a:pathLst>
            </a:custGeom>
            <a:noFill/>
            <a:ln w="76200" cap="flat" cmpd="sng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9" name="Text Box 24"/>
            <p:cNvSpPr txBox="1">
              <a:spLocks noChangeArrowheads="1"/>
            </p:cNvSpPr>
            <p:nvPr/>
          </p:nvSpPr>
          <p:spPr bwMode="auto">
            <a:xfrm>
              <a:off x="1145" y="1506"/>
              <a:ext cx="272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4600" b="1" dirty="0">
                  <a:solidFill>
                    <a:srgbClr val="FF0000"/>
                  </a:solidFill>
                  <a:latin typeface="Arial" charset="0"/>
                </a:rPr>
                <a:t>N</a:t>
              </a:r>
              <a:endParaRPr lang="ru-RU" sz="4600" b="1" dirty="0">
                <a:solidFill>
                  <a:srgbClr val="FF0000"/>
                </a:solidFill>
                <a:latin typeface="Arial" charset="0"/>
              </a:endParaRPr>
            </a:p>
          </p:txBody>
        </p:sp>
      </p:grp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3439865" y="6019472"/>
            <a:ext cx="1025222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40</a:t>
            </a:r>
            <a:r>
              <a:rPr lang="ru-RU" sz="4000" b="1" baseline="30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4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21" name="Дуга 20"/>
          <p:cNvSpPr/>
          <p:nvPr/>
        </p:nvSpPr>
        <p:spPr>
          <a:xfrm rot="17424688">
            <a:off x="4934056" y="5397633"/>
            <a:ext cx="1626623" cy="2183514"/>
          </a:xfrm>
          <a:prstGeom prst="arc">
            <a:avLst>
              <a:gd name="adj1" fmla="val 15759235"/>
              <a:gd name="adj2" fmla="val 19939571"/>
            </a:avLst>
          </a:prstGeom>
          <a:ln w="635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2" name="Дуга 21"/>
          <p:cNvSpPr/>
          <p:nvPr/>
        </p:nvSpPr>
        <p:spPr>
          <a:xfrm rot="16200000">
            <a:off x="4223777" y="6204013"/>
            <a:ext cx="1360110" cy="1366409"/>
          </a:xfrm>
          <a:prstGeom prst="arc">
            <a:avLst>
              <a:gd name="adj1" fmla="val 14605506"/>
              <a:gd name="adj2" fmla="val 20555172"/>
            </a:avLst>
          </a:prstGeom>
          <a:ln w="635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3" name="Дуга 22"/>
          <p:cNvSpPr/>
          <p:nvPr/>
        </p:nvSpPr>
        <p:spPr>
          <a:xfrm rot="16200000">
            <a:off x="3324049" y="5472182"/>
            <a:ext cx="1559404" cy="1349154"/>
          </a:xfrm>
          <a:prstGeom prst="arc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4" name="Дуга 23"/>
          <p:cNvSpPr/>
          <p:nvPr/>
        </p:nvSpPr>
        <p:spPr>
          <a:xfrm rot="15223637">
            <a:off x="2937273" y="6374579"/>
            <a:ext cx="1465944" cy="1174435"/>
          </a:xfrm>
          <a:prstGeom prst="arc">
            <a:avLst>
              <a:gd name="adj1" fmla="val 16200000"/>
              <a:gd name="adj2" fmla="val 193927"/>
            </a:avLst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6" name="Text Box 86"/>
          <p:cNvSpPr txBox="1">
            <a:spLocks noChangeArrowheads="1"/>
          </p:cNvSpPr>
          <p:nvPr/>
        </p:nvSpPr>
        <p:spPr bwMode="auto">
          <a:xfrm>
            <a:off x="6469291" y="2510813"/>
            <a:ext cx="5766377" cy="645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3600" b="1" dirty="0" err="1" smtClean="0">
                <a:latin typeface="Arial" pitchFamily="34" charset="0"/>
                <a:cs typeface="Arial" pitchFamily="34" charset="0"/>
              </a:rPr>
              <a:t>биссекриса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OC </a:t>
            </a:r>
            <a:endParaRPr lang="ru-RU" sz="3600" b="1" spc="71" baseline="30000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 Box 86"/>
          <p:cNvSpPr txBox="1">
            <a:spLocks noChangeArrowheads="1"/>
          </p:cNvSpPr>
          <p:nvPr/>
        </p:nvSpPr>
        <p:spPr bwMode="auto">
          <a:xfrm>
            <a:off x="6540091" y="4027225"/>
            <a:ext cx="5766377" cy="645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uz-Latn-UZ" sz="3600" b="1" dirty="0">
                <a:latin typeface="Arial" pitchFamily="34" charset="0"/>
                <a:cs typeface="Arial" pitchFamily="34" charset="0"/>
              </a:rPr>
              <a:t>K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3600" b="1" dirty="0" err="1" smtClean="0">
                <a:latin typeface="Arial" pitchFamily="34" charset="0"/>
                <a:cs typeface="Arial" pitchFamily="34" charset="0"/>
              </a:rPr>
              <a:t>биссекриса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600" b="1" spc="71" baseline="30000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86"/>
          <p:cNvSpPr txBox="1">
            <a:spLocks noChangeArrowheads="1"/>
          </p:cNvSpPr>
          <p:nvPr/>
        </p:nvSpPr>
        <p:spPr bwMode="auto">
          <a:xfrm>
            <a:off x="6487579" y="3233404"/>
            <a:ext cx="554831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uz-Latn-UZ" sz="4000" b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uz-Latn-UZ" sz="4000" b="1" dirty="0">
                <a:latin typeface="Arial" pitchFamily="34" charset="0"/>
                <a:cs typeface="Arial" pitchFamily="34" charset="0"/>
              </a:rPr>
              <a:t>N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=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uz-Latn-UZ" sz="4000" b="1" dirty="0">
                <a:latin typeface="Arial" pitchFamily="34" charset="0"/>
                <a:cs typeface="Arial" pitchFamily="34" charset="0"/>
              </a:rPr>
              <a:t>8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0°</a:t>
            </a:r>
            <a:r>
              <a:rPr lang="uz-Cyrl-UZ" sz="4000" b="1" dirty="0" smtClean="0">
                <a:latin typeface="Arial" pitchFamily="34" charset="0"/>
                <a:cs typeface="Arial" pitchFamily="34" charset="0"/>
              </a:rPr>
              <a:t>:2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= 4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0°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</a:t>
            </a:r>
            <a:endParaRPr lang="ru-RU" sz="4000" b="1" spc="71" baseline="30000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86"/>
          <p:cNvSpPr txBox="1">
            <a:spLocks noChangeArrowheads="1"/>
          </p:cNvSpPr>
          <p:nvPr/>
        </p:nvSpPr>
        <p:spPr bwMode="auto">
          <a:xfrm>
            <a:off x="6621690" y="4758433"/>
            <a:ext cx="554831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uz-Latn-UZ" sz="4000" b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OK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=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0°</a:t>
            </a:r>
            <a:r>
              <a:rPr lang="uz-Cyrl-UZ" sz="4000" b="1" dirty="0" smtClean="0">
                <a:latin typeface="Arial" pitchFamily="34" charset="0"/>
                <a:cs typeface="Arial" pitchFamily="34" charset="0"/>
              </a:rPr>
              <a:t>:2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25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°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</a:t>
            </a:r>
            <a:endParaRPr lang="ru-RU" sz="4000" b="1" spc="71" baseline="30000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86"/>
          <p:cNvSpPr txBox="1">
            <a:spLocks noChangeArrowheads="1"/>
          </p:cNvSpPr>
          <p:nvPr/>
        </p:nvSpPr>
        <p:spPr bwMode="auto">
          <a:xfrm>
            <a:off x="6621690" y="6368599"/>
            <a:ext cx="632416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KO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N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=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0°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-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25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°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15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°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</a:t>
            </a:r>
            <a:endParaRPr lang="ru-RU" sz="4000" b="1" spc="71" baseline="30000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751068" y="1923429"/>
            <a:ext cx="265386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-случай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621690" y="5614072"/>
            <a:ext cx="50129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ea typeface="Cambria Math"/>
                <a:cs typeface="Arial" pitchFamily="34" charset="0"/>
              </a:rPr>
              <a:t>∠КО</a:t>
            </a:r>
            <a:r>
              <a:rPr lang="uz-Latn-UZ" sz="4000" b="1" dirty="0" smtClean="0">
                <a:solidFill>
                  <a:schemeClr val="tx1"/>
                </a:solidFill>
                <a:latin typeface="Arial" pitchFamily="34" charset="0"/>
                <a:ea typeface="Cambria Math"/>
                <a:cs typeface="Arial" pitchFamily="34" charset="0"/>
              </a:rPr>
              <a:t>N=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B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О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N</a:t>
            </a:r>
            <a:r>
              <a:rPr lang="uz-Latn-UZ" sz="4000" b="1" dirty="0">
                <a:latin typeface="Arial" pitchFamily="34" charset="0"/>
                <a:ea typeface="Cambria Math"/>
                <a:cs typeface="Arial" pitchFamily="34" charset="0"/>
              </a:rPr>
              <a:t>-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BOK</a:t>
            </a:r>
            <a:endParaRPr lang="uz-Latn-UZ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2403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/>
      <p:bldP spid="12" grpId="0"/>
      <p:bldP spid="20" grpId="0"/>
      <p:bldP spid="21" grpId="0" animBg="1"/>
      <p:bldP spid="22" grpId="0" animBg="1"/>
      <p:bldP spid="23" grpId="0" animBg="1"/>
      <p:bldP spid="24" grpId="0" animBg="1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3"/>
          <p:cNvSpPr>
            <a:spLocks/>
          </p:cNvSpPr>
          <p:nvPr/>
        </p:nvSpPr>
        <p:spPr bwMode="auto">
          <a:xfrm rot="19458464">
            <a:off x="1666725" y="1769561"/>
            <a:ext cx="3733075" cy="4438370"/>
          </a:xfrm>
          <a:custGeom>
            <a:avLst/>
            <a:gdLst>
              <a:gd name="T0" fmla="*/ 239 w 2200"/>
              <a:gd name="T1" fmla="*/ 1726 h 1744"/>
              <a:gd name="T2" fmla="*/ 181 w 2200"/>
              <a:gd name="T3" fmla="*/ 1576 h 1744"/>
              <a:gd name="T4" fmla="*/ 149 w 2200"/>
              <a:gd name="T5" fmla="*/ 1592 h 1744"/>
              <a:gd name="T6" fmla="*/ 2200 w 2200"/>
              <a:gd name="T7" fmla="*/ 1562 h 1744"/>
              <a:gd name="T8" fmla="*/ 2197 w 2200"/>
              <a:gd name="T9" fmla="*/ 1560 h 1744"/>
              <a:gd name="T10" fmla="*/ 1925 w 2200"/>
              <a:gd name="T11" fmla="*/ 1368 h 1744"/>
              <a:gd name="T12" fmla="*/ 2149 w 2200"/>
              <a:gd name="T13" fmla="*/ 1528 h 1744"/>
              <a:gd name="T14" fmla="*/ 397 w 2200"/>
              <a:gd name="T15" fmla="*/ 0 h 1744"/>
              <a:gd name="T16" fmla="*/ 293 w 2200"/>
              <a:gd name="T17" fmla="*/ 24 h 1744"/>
              <a:gd name="T18" fmla="*/ 117 w 2200"/>
              <a:gd name="T19" fmla="*/ 344 h 1744"/>
              <a:gd name="T20" fmla="*/ 165 w 2200"/>
              <a:gd name="T21" fmla="*/ 216 h 1744"/>
              <a:gd name="T22" fmla="*/ 197 w 2200"/>
              <a:gd name="T23" fmla="*/ 424 h 1744"/>
              <a:gd name="T24" fmla="*/ 213 w 2200"/>
              <a:gd name="T25" fmla="*/ 264 h 1744"/>
              <a:gd name="T26" fmla="*/ 0 w 2200"/>
              <a:gd name="T27" fmla="*/ 753 h 1744"/>
              <a:gd name="T28" fmla="*/ 165 w 2200"/>
              <a:gd name="T29" fmla="*/ 1592 h 1744"/>
              <a:gd name="T30" fmla="*/ 149 w 2200"/>
              <a:gd name="T31" fmla="*/ 1576 h 1744"/>
              <a:gd name="T32" fmla="*/ 216 w 2200"/>
              <a:gd name="T33" fmla="*/ 1744 h 1744"/>
              <a:gd name="T34" fmla="*/ 239 w 2200"/>
              <a:gd name="T35" fmla="*/ 1726 h 1744"/>
              <a:gd name="T36" fmla="*/ 217 w 2200"/>
              <a:gd name="T37" fmla="*/ 1731 h 174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200"/>
              <a:gd name="T58" fmla="*/ 0 h 1744"/>
              <a:gd name="T59" fmla="*/ 2200 w 2200"/>
              <a:gd name="T60" fmla="*/ 1744 h 174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200" h="1744">
                <a:moveTo>
                  <a:pt x="239" y="1726"/>
                </a:moveTo>
                <a:lnTo>
                  <a:pt x="181" y="1576"/>
                </a:lnTo>
                <a:lnTo>
                  <a:pt x="149" y="1592"/>
                </a:lnTo>
                <a:lnTo>
                  <a:pt x="2200" y="1562"/>
                </a:lnTo>
                <a:lnTo>
                  <a:pt x="2197" y="1560"/>
                </a:lnTo>
                <a:lnTo>
                  <a:pt x="1925" y="1368"/>
                </a:lnTo>
                <a:lnTo>
                  <a:pt x="2149" y="1528"/>
                </a:lnTo>
                <a:lnTo>
                  <a:pt x="397" y="0"/>
                </a:lnTo>
                <a:lnTo>
                  <a:pt x="293" y="24"/>
                </a:lnTo>
                <a:lnTo>
                  <a:pt x="117" y="344"/>
                </a:lnTo>
                <a:lnTo>
                  <a:pt x="165" y="216"/>
                </a:lnTo>
                <a:lnTo>
                  <a:pt x="197" y="424"/>
                </a:lnTo>
                <a:lnTo>
                  <a:pt x="213" y="264"/>
                </a:lnTo>
                <a:lnTo>
                  <a:pt x="0" y="753"/>
                </a:lnTo>
                <a:lnTo>
                  <a:pt x="165" y="1592"/>
                </a:lnTo>
                <a:lnTo>
                  <a:pt x="149" y="1576"/>
                </a:lnTo>
                <a:lnTo>
                  <a:pt x="216" y="1744"/>
                </a:lnTo>
                <a:lnTo>
                  <a:pt x="239" y="1726"/>
                </a:lnTo>
                <a:lnTo>
                  <a:pt x="217" y="1731"/>
                </a:lnTo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uz-Latn-UZ"/>
          </a:p>
        </p:txBody>
      </p:sp>
      <p:sp>
        <p:nvSpPr>
          <p:cNvPr id="7174" name="Freeform 5"/>
          <p:cNvSpPr>
            <a:spLocks/>
          </p:cNvSpPr>
          <p:nvPr/>
        </p:nvSpPr>
        <p:spPr bwMode="auto">
          <a:xfrm flipV="1">
            <a:off x="5038314" y="4295313"/>
            <a:ext cx="973272" cy="3333507"/>
          </a:xfrm>
          <a:custGeom>
            <a:avLst/>
            <a:gdLst>
              <a:gd name="T0" fmla="*/ 45 w 45"/>
              <a:gd name="T1" fmla="*/ 1823 h 1823"/>
              <a:gd name="T2" fmla="*/ 0 w 45"/>
              <a:gd name="T3" fmla="*/ 0 h 1823"/>
              <a:gd name="T4" fmla="*/ 0 60000 65536"/>
              <a:gd name="T5" fmla="*/ 0 60000 65536"/>
              <a:gd name="T6" fmla="*/ 0 w 45"/>
              <a:gd name="T7" fmla="*/ 0 h 1823"/>
              <a:gd name="T8" fmla="*/ 45 w 45"/>
              <a:gd name="T9" fmla="*/ 1823 h 182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5" h="1823">
                <a:moveTo>
                  <a:pt x="45" y="1823"/>
                </a:moveTo>
                <a:lnTo>
                  <a:pt x="0" y="0"/>
                </a:lnTo>
              </a:path>
            </a:pathLst>
          </a:custGeom>
          <a:noFill/>
          <a:ln w="88900" cmpd="sng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7175" name="Freeform 6"/>
          <p:cNvSpPr>
            <a:spLocks/>
          </p:cNvSpPr>
          <p:nvPr/>
        </p:nvSpPr>
        <p:spPr bwMode="auto">
          <a:xfrm>
            <a:off x="972226" y="4329403"/>
            <a:ext cx="5039360" cy="76200"/>
          </a:xfrm>
          <a:custGeom>
            <a:avLst/>
            <a:gdLst>
              <a:gd name="T0" fmla="*/ 1984 w 1984"/>
              <a:gd name="T1" fmla="*/ 0 h 40"/>
              <a:gd name="T2" fmla="*/ 0 w 1984"/>
              <a:gd name="T3" fmla="*/ 40 h 40"/>
              <a:gd name="T4" fmla="*/ 0 60000 65536"/>
              <a:gd name="T5" fmla="*/ 0 60000 65536"/>
              <a:gd name="T6" fmla="*/ 0 w 1984"/>
              <a:gd name="T7" fmla="*/ 0 h 40"/>
              <a:gd name="T8" fmla="*/ 1984 w 1984"/>
              <a:gd name="T9" fmla="*/ 40 h 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84" h="40">
                <a:moveTo>
                  <a:pt x="1984" y="0"/>
                </a:moveTo>
                <a:lnTo>
                  <a:pt x="0" y="40"/>
                </a:lnTo>
              </a:path>
            </a:pathLst>
          </a:custGeom>
          <a:noFill/>
          <a:ln w="889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7176" name="Text Box 7"/>
          <p:cNvSpPr txBox="1">
            <a:spLocks noChangeArrowheads="1"/>
          </p:cNvSpPr>
          <p:nvPr/>
        </p:nvSpPr>
        <p:spPr bwMode="auto">
          <a:xfrm>
            <a:off x="466271" y="4008571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CC"/>
                </a:solidFill>
                <a:latin typeface="Arial" charset="0"/>
              </a:rPr>
              <a:t>В</a:t>
            </a:r>
          </a:p>
        </p:txBody>
      </p:sp>
      <p:sp>
        <p:nvSpPr>
          <p:cNvPr id="7177" name="Freeform 8"/>
          <p:cNvSpPr>
            <a:spLocks/>
          </p:cNvSpPr>
          <p:nvPr/>
        </p:nvSpPr>
        <p:spPr bwMode="auto">
          <a:xfrm>
            <a:off x="2371304" y="960943"/>
            <a:ext cx="3704032" cy="3421800"/>
          </a:xfrm>
          <a:custGeom>
            <a:avLst/>
            <a:gdLst>
              <a:gd name="T0" fmla="*/ 0 w 1976"/>
              <a:gd name="T1" fmla="*/ 0 h 1193"/>
              <a:gd name="T2" fmla="*/ 1976 w 1976"/>
              <a:gd name="T3" fmla="*/ 1193 h 1193"/>
              <a:gd name="T4" fmla="*/ 0 60000 65536"/>
              <a:gd name="T5" fmla="*/ 0 60000 65536"/>
              <a:gd name="T6" fmla="*/ 0 w 1976"/>
              <a:gd name="T7" fmla="*/ 0 h 1193"/>
              <a:gd name="T8" fmla="*/ 1976 w 1976"/>
              <a:gd name="T9" fmla="*/ 1193 h 119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76" h="1193">
                <a:moveTo>
                  <a:pt x="0" y="0"/>
                </a:moveTo>
                <a:lnTo>
                  <a:pt x="1976" y="1193"/>
                </a:lnTo>
              </a:path>
            </a:pathLst>
          </a:custGeom>
          <a:noFill/>
          <a:ln w="889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7178" name="Text Box 13"/>
          <p:cNvSpPr txBox="1">
            <a:spLocks noChangeArrowheads="1"/>
          </p:cNvSpPr>
          <p:nvPr/>
        </p:nvSpPr>
        <p:spPr bwMode="auto">
          <a:xfrm>
            <a:off x="1681110" y="541051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CC"/>
                </a:solidFill>
                <a:latin typeface="Arial" charset="0"/>
              </a:rPr>
              <a:t>А</a:t>
            </a:r>
          </a:p>
        </p:txBody>
      </p:sp>
      <p:sp>
        <p:nvSpPr>
          <p:cNvPr id="7179" name="Text Box 14"/>
          <p:cNvSpPr txBox="1">
            <a:spLocks noChangeArrowheads="1"/>
          </p:cNvSpPr>
          <p:nvPr/>
        </p:nvSpPr>
        <p:spPr bwMode="auto">
          <a:xfrm>
            <a:off x="5204288" y="6963473"/>
            <a:ext cx="825853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CC"/>
                </a:solidFill>
                <a:latin typeface="Arial" charset="0"/>
              </a:rPr>
              <a:t>С</a:t>
            </a:r>
          </a:p>
        </p:txBody>
      </p:sp>
      <p:sp>
        <p:nvSpPr>
          <p:cNvPr id="7180" name="Text Box 15"/>
          <p:cNvSpPr txBox="1">
            <a:spLocks noChangeArrowheads="1"/>
          </p:cNvSpPr>
          <p:nvPr/>
        </p:nvSpPr>
        <p:spPr bwMode="auto">
          <a:xfrm>
            <a:off x="5973934" y="3962851"/>
            <a:ext cx="72225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>
                <a:solidFill>
                  <a:srgbClr val="0000CC"/>
                </a:solidFill>
                <a:latin typeface="Arial" charset="0"/>
              </a:rPr>
              <a:t>О</a:t>
            </a:r>
          </a:p>
        </p:txBody>
      </p:sp>
      <p:sp>
        <p:nvSpPr>
          <p:cNvPr id="208912" name="Text Box 16"/>
          <p:cNvSpPr txBox="1">
            <a:spLocks noChangeArrowheads="1"/>
          </p:cNvSpPr>
          <p:nvPr/>
        </p:nvSpPr>
        <p:spPr bwMode="auto">
          <a:xfrm>
            <a:off x="3252102" y="3562160"/>
            <a:ext cx="1025222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 smtClean="0">
                <a:latin typeface="Arial" pitchFamily="34" charset="0"/>
              </a:rPr>
              <a:t>25</a:t>
            </a:r>
            <a:r>
              <a:rPr lang="ru-RU" sz="4000" b="1" baseline="30000" dirty="0" smtClean="0">
                <a:latin typeface="Arial" pitchFamily="34" charset="0"/>
              </a:rPr>
              <a:t>0</a:t>
            </a:r>
            <a:endParaRPr lang="ru-RU" sz="4000" b="1" dirty="0">
              <a:latin typeface="Arial" pitchFamily="34" charset="0"/>
            </a:endParaRP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812207" y="2054832"/>
            <a:ext cx="5173980" cy="2265045"/>
            <a:chOff x="899" y="2035"/>
            <a:chExt cx="2037" cy="1189"/>
          </a:xfrm>
        </p:grpSpPr>
        <p:sp>
          <p:nvSpPr>
            <p:cNvPr id="7192" name="Text Box 20"/>
            <p:cNvSpPr txBox="1">
              <a:spLocks noChangeArrowheads="1"/>
            </p:cNvSpPr>
            <p:nvPr/>
          </p:nvSpPr>
          <p:spPr bwMode="auto">
            <a:xfrm rot="312103">
              <a:off x="899" y="2035"/>
              <a:ext cx="272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4600" b="1" dirty="0">
                  <a:solidFill>
                    <a:srgbClr val="FF0000"/>
                  </a:solidFill>
                  <a:latin typeface="Arial" charset="0"/>
                </a:rPr>
                <a:t>К</a:t>
              </a:r>
            </a:p>
          </p:txBody>
        </p:sp>
        <p:sp>
          <p:nvSpPr>
            <p:cNvPr id="7193" name="Freeform 21"/>
            <p:cNvSpPr>
              <a:spLocks/>
            </p:cNvSpPr>
            <p:nvPr/>
          </p:nvSpPr>
          <p:spPr bwMode="auto">
            <a:xfrm>
              <a:off x="1035" y="2359"/>
              <a:ext cx="1901" cy="865"/>
            </a:xfrm>
            <a:custGeom>
              <a:avLst/>
              <a:gdLst>
                <a:gd name="T0" fmla="*/ 1784 w 1784"/>
                <a:gd name="T1" fmla="*/ 1560 h 1560"/>
                <a:gd name="T2" fmla="*/ 0 w 1784"/>
                <a:gd name="T3" fmla="*/ 0 h 1560"/>
                <a:gd name="T4" fmla="*/ 0 60000 65536"/>
                <a:gd name="T5" fmla="*/ 0 60000 65536"/>
                <a:gd name="T6" fmla="*/ 0 w 1784"/>
                <a:gd name="T7" fmla="*/ 0 h 1560"/>
                <a:gd name="T8" fmla="*/ 1784 w 1784"/>
                <a:gd name="T9" fmla="*/ 1560 h 15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84" h="1560">
                  <a:moveTo>
                    <a:pt x="1784" y="1560"/>
                  </a:moveTo>
                  <a:lnTo>
                    <a:pt x="0" y="0"/>
                  </a:lnTo>
                </a:path>
              </a:pathLst>
            </a:custGeom>
            <a:noFill/>
            <a:ln w="76200" cap="flat" cmpd="sng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2332955" y="4328452"/>
            <a:ext cx="3667762" cy="2918460"/>
            <a:chOff x="1550" y="3274"/>
            <a:chExt cx="1444" cy="1532"/>
          </a:xfrm>
        </p:grpSpPr>
        <p:sp>
          <p:nvSpPr>
            <p:cNvPr id="7190" name="Freeform 23"/>
            <p:cNvSpPr>
              <a:spLocks/>
            </p:cNvSpPr>
            <p:nvPr/>
          </p:nvSpPr>
          <p:spPr bwMode="auto">
            <a:xfrm flipV="1">
              <a:off x="1735" y="3274"/>
              <a:ext cx="1259" cy="1360"/>
            </a:xfrm>
            <a:custGeom>
              <a:avLst/>
              <a:gdLst>
                <a:gd name="T0" fmla="*/ 1265 w 1265"/>
                <a:gd name="T1" fmla="*/ 2036 h 2036"/>
                <a:gd name="T2" fmla="*/ 0 w 1265"/>
                <a:gd name="T3" fmla="*/ 0 h 2036"/>
                <a:gd name="T4" fmla="*/ 0 60000 65536"/>
                <a:gd name="T5" fmla="*/ 0 60000 65536"/>
                <a:gd name="T6" fmla="*/ 0 w 1265"/>
                <a:gd name="T7" fmla="*/ 0 h 2036"/>
                <a:gd name="T8" fmla="*/ 1265 w 1265"/>
                <a:gd name="T9" fmla="*/ 2036 h 20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65" h="2036">
                  <a:moveTo>
                    <a:pt x="1265" y="2036"/>
                  </a:moveTo>
                  <a:lnTo>
                    <a:pt x="0" y="0"/>
                  </a:lnTo>
                </a:path>
              </a:pathLst>
            </a:custGeom>
            <a:noFill/>
            <a:ln w="76200" cap="flat" cmpd="sng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7191" name="Text Box 24"/>
            <p:cNvSpPr txBox="1">
              <a:spLocks noChangeArrowheads="1"/>
            </p:cNvSpPr>
            <p:nvPr/>
          </p:nvSpPr>
          <p:spPr bwMode="auto">
            <a:xfrm>
              <a:off x="1550" y="4386"/>
              <a:ext cx="272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4600" b="1" dirty="0">
                  <a:solidFill>
                    <a:srgbClr val="FF0000"/>
                  </a:solidFill>
                  <a:latin typeface="Arial" charset="0"/>
                </a:rPr>
                <a:t>N</a:t>
              </a:r>
              <a:endParaRPr lang="ru-RU" sz="4600" b="1" dirty="0">
                <a:solidFill>
                  <a:srgbClr val="FF0000"/>
                </a:solidFill>
                <a:latin typeface="Arial" charset="0"/>
              </a:endParaRPr>
            </a:p>
          </p:txBody>
        </p:sp>
      </p:grpSp>
      <p:sp>
        <p:nvSpPr>
          <p:cNvPr id="208908" name="Text Box 12"/>
          <p:cNvSpPr txBox="1">
            <a:spLocks noChangeArrowheads="1"/>
          </p:cNvSpPr>
          <p:nvPr/>
        </p:nvSpPr>
        <p:spPr bwMode="auto">
          <a:xfrm>
            <a:off x="3523981" y="4484827"/>
            <a:ext cx="1025222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40</a:t>
            </a:r>
            <a:r>
              <a:rPr lang="ru-RU" sz="4000" b="1" baseline="30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4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4" name="Дуга 3"/>
          <p:cNvSpPr/>
          <p:nvPr/>
        </p:nvSpPr>
        <p:spPr>
          <a:xfrm rot="13092473">
            <a:off x="4667519" y="3099252"/>
            <a:ext cx="1626623" cy="2183514"/>
          </a:xfrm>
          <a:prstGeom prst="arc">
            <a:avLst>
              <a:gd name="adj1" fmla="val 15759235"/>
              <a:gd name="adj2" fmla="val 19002370"/>
            </a:avLst>
          </a:prstGeom>
          <a:ln w="635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7" name="Дуга 26"/>
          <p:cNvSpPr/>
          <p:nvPr/>
        </p:nvSpPr>
        <p:spPr>
          <a:xfrm rot="10800000">
            <a:off x="4790195" y="4185518"/>
            <a:ext cx="1360110" cy="1366409"/>
          </a:xfrm>
          <a:prstGeom prst="arc">
            <a:avLst>
              <a:gd name="adj1" fmla="val 15072600"/>
              <a:gd name="adj2" fmla="val 20555172"/>
            </a:avLst>
          </a:prstGeom>
          <a:ln w="635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8" name="Дуга 27"/>
          <p:cNvSpPr/>
          <p:nvPr/>
        </p:nvSpPr>
        <p:spPr>
          <a:xfrm rot="15389907">
            <a:off x="4339174" y="3322148"/>
            <a:ext cx="978453" cy="778600"/>
          </a:xfrm>
          <a:prstGeom prst="arc">
            <a:avLst>
              <a:gd name="adj1" fmla="val 15569543"/>
              <a:gd name="adj2" fmla="val 488172"/>
            </a:avLst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9" name="Дуга 28"/>
          <p:cNvSpPr/>
          <p:nvPr/>
        </p:nvSpPr>
        <p:spPr>
          <a:xfrm rot="12151894">
            <a:off x="4196907" y="3805879"/>
            <a:ext cx="493499" cy="751052"/>
          </a:xfrm>
          <a:prstGeom prst="arc">
            <a:avLst>
              <a:gd name="adj1" fmla="val 17740764"/>
              <a:gd name="adj2" fmla="val 5310854"/>
            </a:avLst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2" name="TextBox 31"/>
          <p:cNvSpPr txBox="1"/>
          <p:nvPr/>
        </p:nvSpPr>
        <p:spPr>
          <a:xfrm>
            <a:off x="4036592" y="260312"/>
            <a:ext cx="8662803" cy="1446542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стр.45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2-случай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86"/>
          <p:cNvSpPr txBox="1">
            <a:spLocks noChangeArrowheads="1"/>
          </p:cNvSpPr>
          <p:nvPr/>
        </p:nvSpPr>
        <p:spPr bwMode="auto">
          <a:xfrm>
            <a:off x="7162801" y="2509491"/>
            <a:ext cx="5766377" cy="645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3600" b="1" dirty="0" err="1" smtClean="0">
                <a:latin typeface="Arial" pitchFamily="34" charset="0"/>
                <a:cs typeface="Arial" pitchFamily="34" charset="0"/>
              </a:rPr>
              <a:t>биссекриса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OC </a:t>
            </a:r>
            <a:endParaRPr lang="ru-RU" sz="3600" b="1" spc="71" baseline="30000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86"/>
          <p:cNvSpPr txBox="1">
            <a:spLocks noChangeArrowheads="1"/>
          </p:cNvSpPr>
          <p:nvPr/>
        </p:nvSpPr>
        <p:spPr bwMode="auto">
          <a:xfrm>
            <a:off x="7233601" y="4025903"/>
            <a:ext cx="5766377" cy="645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uz-Latn-UZ" sz="3600" b="1" dirty="0">
                <a:latin typeface="Arial" pitchFamily="34" charset="0"/>
                <a:cs typeface="Arial" pitchFamily="34" charset="0"/>
              </a:rPr>
              <a:t>K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3600" b="1" dirty="0" err="1" smtClean="0">
                <a:latin typeface="Arial" pitchFamily="34" charset="0"/>
                <a:cs typeface="Arial" pitchFamily="34" charset="0"/>
              </a:rPr>
              <a:t>биссекриса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600" b="1" spc="71" baseline="30000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86"/>
          <p:cNvSpPr txBox="1">
            <a:spLocks noChangeArrowheads="1"/>
          </p:cNvSpPr>
          <p:nvPr/>
        </p:nvSpPr>
        <p:spPr bwMode="auto">
          <a:xfrm>
            <a:off x="7181089" y="3232082"/>
            <a:ext cx="554831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uz-Latn-UZ" sz="4000" b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uz-Latn-UZ" sz="4000" b="1" dirty="0">
                <a:latin typeface="Arial" pitchFamily="34" charset="0"/>
                <a:cs typeface="Arial" pitchFamily="34" charset="0"/>
              </a:rPr>
              <a:t>N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=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uz-Latn-UZ" sz="4000" b="1" dirty="0">
                <a:latin typeface="Arial" pitchFamily="34" charset="0"/>
                <a:cs typeface="Arial" pitchFamily="34" charset="0"/>
              </a:rPr>
              <a:t>8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0°</a:t>
            </a:r>
            <a:r>
              <a:rPr lang="uz-Cyrl-UZ" sz="4000" b="1" dirty="0" smtClean="0">
                <a:latin typeface="Arial" pitchFamily="34" charset="0"/>
                <a:cs typeface="Arial" pitchFamily="34" charset="0"/>
              </a:rPr>
              <a:t>:2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= 4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0°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</a:t>
            </a:r>
            <a:endParaRPr lang="ru-RU" sz="4000" b="1" spc="71" baseline="30000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86"/>
          <p:cNvSpPr txBox="1">
            <a:spLocks noChangeArrowheads="1"/>
          </p:cNvSpPr>
          <p:nvPr/>
        </p:nvSpPr>
        <p:spPr bwMode="auto">
          <a:xfrm>
            <a:off x="7315200" y="4757111"/>
            <a:ext cx="554831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uz-Latn-UZ" sz="4000" b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OK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=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0°</a:t>
            </a:r>
            <a:r>
              <a:rPr lang="uz-Cyrl-UZ" sz="4000" b="1" dirty="0" smtClean="0">
                <a:latin typeface="Arial" pitchFamily="34" charset="0"/>
                <a:cs typeface="Arial" pitchFamily="34" charset="0"/>
              </a:rPr>
              <a:t>:2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25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°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</a:t>
            </a:r>
            <a:endParaRPr lang="ru-RU" sz="4000" b="1" spc="71" baseline="30000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 Box 86"/>
          <p:cNvSpPr txBox="1">
            <a:spLocks noChangeArrowheads="1"/>
          </p:cNvSpPr>
          <p:nvPr/>
        </p:nvSpPr>
        <p:spPr bwMode="auto">
          <a:xfrm>
            <a:off x="7087834" y="6255587"/>
            <a:ext cx="64524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KO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N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=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0°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+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25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°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°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</a:t>
            </a:r>
            <a:endParaRPr lang="ru-RU" sz="4000" b="1" spc="71" baseline="30000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315200" y="5511400"/>
            <a:ext cx="51411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ea typeface="Cambria Math"/>
                <a:cs typeface="Arial" pitchFamily="34" charset="0"/>
              </a:rPr>
              <a:t>∠КО</a:t>
            </a:r>
            <a:r>
              <a:rPr lang="uz-Latn-UZ" sz="4000" b="1" dirty="0" smtClean="0">
                <a:solidFill>
                  <a:schemeClr val="tx1"/>
                </a:solidFill>
                <a:latin typeface="Arial" pitchFamily="34" charset="0"/>
                <a:ea typeface="Cambria Math"/>
                <a:cs typeface="Arial" pitchFamily="34" charset="0"/>
              </a:rPr>
              <a:t>N=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B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О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N+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BOK</a:t>
            </a:r>
            <a:endParaRPr lang="uz-Latn-UZ" sz="40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6728991" y="6978926"/>
                <a:ext cx="6010305" cy="824331"/>
              </a:xfrm>
              <a:prstGeom prst="rect">
                <a:avLst/>
              </a:prstGeom>
            </p:spPr>
            <p:txBody>
              <a:bodyPr wrap="none" lIns="130622" tIns="65311" rIns="130622" bIns="65311">
                <a:spAutoFit/>
              </a:bodyPr>
              <a:lstStyle/>
              <a:p>
                <a:pPr algn="ctr"/>
                <a:r>
                  <a:rPr lang="uz-Cyrl-UZ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Ответ:</a:t>
                </a:r>
                <a:r>
                  <a:rPr lang="uz-Latn-UZ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15</a:t>
                </a:r>
                <a:r>
                  <a:rPr lang="ru-RU" sz="44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° </a:t>
                </a:r>
                <a:r>
                  <a:rPr lang="uz-Cyrl-UZ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или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𝟔</m:t>
                        </m:r>
                        <m:r>
                          <a:rPr lang="uz-Latn-UZ" sz="44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𝟓</m:t>
                        </m:r>
                      </m:e>
                      <m:sup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Cyrl-UZ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ru-RU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endParaRPr lang="ru-RU" sz="4400" b="1" spc="71" dirty="0">
                  <a:ln w="11430"/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8991" y="6978926"/>
                <a:ext cx="6010305" cy="824331"/>
              </a:xfrm>
              <a:prstGeom prst="rect">
                <a:avLst/>
              </a:prstGeom>
              <a:blipFill rotWithShape="1">
                <a:blip r:embed="rId3"/>
                <a:stretch>
                  <a:fillRect l="-3043" t="-11111" b="-31852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7079801" y="1640440"/>
            <a:ext cx="641714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AOB=50°,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COB=80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° </a:t>
            </a:r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17974977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89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8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8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208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7174" grpId="0" animBg="1"/>
      <p:bldP spid="7179" grpId="0"/>
      <p:bldP spid="208912" grpId="0"/>
      <p:bldP spid="208908" grpId="0"/>
      <p:bldP spid="4" grpId="0" animBg="1"/>
      <p:bldP spid="27" grpId="0" animBg="1"/>
      <p:bldP spid="28" grpId="0" animBg="1"/>
      <p:bldP spid="29" grpId="0" animBg="1"/>
      <p:bldP spid="33" grpId="0"/>
      <p:bldP spid="34" grpId="0"/>
      <p:bldP spid="35" grpId="0"/>
      <p:bldP spid="36" grpId="0"/>
      <p:bldP spid="37" grpId="0"/>
      <p:bldP spid="30" grpId="0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6592" y="260312"/>
            <a:ext cx="866280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стр.45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200" y="1229395"/>
            <a:ext cx="13792200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№ 11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. Известно, что утлы АОВ и ВОС являются смежными. Найдите эти углы,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если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в) </a:t>
            </a:r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b="1" dirty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+4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4°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>
            <a:off x="3536610" y="3910828"/>
            <a:ext cx="2447380" cy="2815097"/>
          </a:xfrm>
          <a:custGeom>
            <a:avLst/>
            <a:gdLst>
              <a:gd name="T0" fmla="*/ 0 w 544"/>
              <a:gd name="T1" fmla="*/ 2601913 h 1639"/>
              <a:gd name="T2" fmla="*/ 863600 w 544"/>
              <a:gd name="T3" fmla="*/ 0 h 163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44" h="1639">
                <a:moveTo>
                  <a:pt x="0" y="1639"/>
                </a:moveTo>
                <a:lnTo>
                  <a:pt x="544" y="0"/>
                </a:lnTo>
              </a:path>
            </a:pathLst>
          </a:custGeom>
          <a:noFill/>
          <a:ln w="76200">
            <a:solidFill>
              <a:srgbClr val="008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824262" y="6678297"/>
            <a:ext cx="2712348" cy="45719"/>
          </a:xfrm>
          <a:custGeom>
            <a:avLst/>
            <a:gdLst>
              <a:gd name="T0" fmla="*/ 0 w 1572"/>
              <a:gd name="T1" fmla="*/ 4762 h 3"/>
              <a:gd name="T2" fmla="*/ 2495550 w 1572"/>
              <a:gd name="T3" fmla="*/ 0 h 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72" h="3">
                <a:moveTo>
                  <a:pt x="0" y="3"/>
                </a:moveTo>
                <a:lnTo>
                  <a:pt x="1572" y="0"/>
                </a:lnTo>
              </a:path>
            </a:pathLst>
          </a:custGeom>
          <a:noFill/>
          <a:ln w="76200" cap="flat" cmpd="sng">
            <a:solidFill>
              <a:srgbClr val="008000"/>
            </a:solidFill>
            <a:prstDash val="solid"/>
            <a:round/>
            <a:headEnd type="none" w="sm" len="sm"/>
            <a:tailEnd type="oval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6" name="Freeform 10"/>
          <p:cNvSpPr>
            <a:spLocks/>
          </p:cNvSpPr>
          <p:nvPr/>
        </p:nvSpPr>
        <p:spPr bwMode="auto">
          <a:xfrm>
            <a:off x="3521370" y="6655533"/>
            <a:ext cx="3647127" cy="45931"/>
          </a:xfrm>
          <a:custGeom>
            <a:avLst/>
            <a:gdLst>
              <a:gd name="T0" fmla="*/ 3073400 w 1936"/>
              <a:gd name="T1" fmla="*/ 0 h 8"/>
              <a:gd name="T2" fmla="*/ 0 w 1936"/>
              <a:gd name="T3" fmla="*/ 12700 h 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936" h="8">
                <a:moveTo>
                  <a:pt x="1936" y="0"/>
                </a:moveTo>
                <a:lnTo>
                  <a:pt x="0" y="8"/>
                </a:lnTo>
              </a:path>
            </a:pathLst>
          </a:custGeom>
          <a:noFill/>
          <a:ln w="76200" cap="flat" cmpd="sng">
            <a:solidFill>
              <a:srgbClr val="008000"/>
            </a:solidFill>
            <a:prstDash val="solid"/>
            <a:round/>
            <a:headEnd type="none" w="sm" len="sm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9" name="Дуга 8"/>
          <p:cNvSpPr/>
          <p:nvPr/>
        </p:nvSpPr>
        <p:spPr>
          <a:xfrm rot="16392502">
            <a:off x="3171640" y="6231712"/>
            <a:ext cx="914400" cy="914400"/>
          </a:xfrm>
          <a:prstGeom prst="arc">
            <a:avLst>
              <a:gd name="adj1" fmla="val 16200000"/>
              <a:gd name="adj2" fmla="val 1591515"/>
            </a:avLst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0" name="Дуга 9"/>
          <p:cNvSpPr/>
          <p:nvPr/>
        </p:nvSpPr>
        <p:spPr>
          <a:xfrm>
            <a:off x="3352799" y="6293891"/>
            <a:ext cx="914400" cy="914400"/>
          </a:xfrm>
          <a:prstGeom prst="arc">
            <a:avLst>
              <a:gd name="adj1" fmla="val 16610566"/>
              <a:gd name="adj2" fmla="val 0"/>
            </a:avLst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1" name="Дуга 10"/>
          <p:cNvSpPr/>
          <p:nvPr/>
        </p:nvSpPr>
        <p:spPr>
          <a:xfrm>
            <a:off x="3489582" y="6244264"/>
            <a:ext cx="914400" cy="914400"/>
          </a:xfrm>
          <a:prstGeom prst="arc">
            <a:avLst/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5" name="TextBox 14"/>
          <p:cNvSpPr txBox="1"/>
          <p:nvPr/>
        </p:nvSpPr>
        <p:spPr>
          <a:xfrm>
            <a:off x="3254667" y="6797026"/>
            <a:ext cx="59343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О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3269" y="6797026"/>
            <a:ext cx="56457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А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83990" y="3457961"/>
            <a:ext cx="56457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В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42646" y="6655533"/>
            <a:ext cx="56457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С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xmlns="" id="{C9D50534-7B2D-4B4C-AC6F-1DE25E59F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1732" y="5692639"/>
            <a:ext cx="648516" cy="9628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 eaLnBrk="1" hangingPunct="1">
              <a:defRPr/>
            </a:pPr>
            <a:r>
              <a:rPr lang="ru-RU" altLang="ru-RU" sz="5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х</a:t>
            </a:r>
            <a:endParaRPr lang="ru-RU" altLang="ru-RU" sz="54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20">
                <a:extLst>
                  <a:ext uri="{FF2B5EF4-FFF2-40B4-BE49-F238E27FC236}">
                    <a16:creationId xmlns:a16="http://schemas.microsoft.com/office/drawing/2014/main" xmlns="" id="{C2EB0B57-72E5-4C09-8F86-07A34E3B473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20681344">
                <a:off x="2060346" y="5318376"/>
                <a:ext cx="2172844" cy="1055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22" tIns="65311" rIns="130622" bIns="65311">
                <a:spAutoFit/>
              </a:bodyPr>
              <a:lstStyle/>
              <a:p>
                <a:pPr>
                  <a:defRPr/>
                </a:pPr>
                <a:r>
                  <a:rPr lang="ru-RU" altLang="ru-RU" sz="5400" b="1" dirty="0" smtClean="0">
                    <a:solidFill>
                      <a:srgbClr val="002060"/>
                    </a:solidFill>
                    <a:latin typeface="Arial" panose="020B0604020202020204" pitchFamily="34" charset="0"/>
                  </a:rPr>
                  <a:t>х</a:t>
                </a:r>
                <a:r>
                  <a:rPr lang="ru-RU" altLang="ru-RU" sz="6000" b="1" dirty="0">
                    <a:solidFill>
                      <a:srgbClr val="002060"/>
                    </a:solidFill>
                    <a:latin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8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𝟒𝟒</m:t>
                        </m:r>
                      </m:e>
                      <m:sup>
                        <m:r>
                          <a:rPr lang="ru-RU" sz="48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ru-RU" altLang="ru-RU" sz="4800" b="1" dirty="0">
                  <a:solidFill>
                    <a:srgbClr val="00206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 Box 20">
                <a:extLst>
                  <a:ext uri="{FF2B5EF4-FFF2-40B4-BE49-F238E27FC236}">
                    <a16:creationId xmlns:a16="http://schemas.microsoft.com/office/drawing/2014/main" xmlns="" id="{C2EB0B57-72E5-4C09-8F86-07A34E3B47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 rot="20681344">
                <a:off x="2060346" y="5318376"/>
                <a:ext cx="2172844" cy="1055227"/>
              </a:xfrm>
              <a:prstGeom prst="rect">
                <a:avLst/>
              </a:prstGeom>
              <a:blipFill rotWithShape="1">
                <a:blip r:embed="rId2"/>
                <a:stretch>
                  <a:fillRect l="-12308" b="-2442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/>
          <p:cNvSpPr/>
          <p:nvPr/>
        </p:nvSpPr>
        <p:spPr>
          <a:xfrm>
            <a:off x="7726680" y="2629351"/>
            <a:ext cx="2292615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uz-Latn-UZ" b="1" dirty="0">
                <a:latin typeface="Arial" pitchFamily="34" charset="0"/>
                <a:cs typeface="Arial" pitchFamily="34" charset="0"/>
              </a:rPr>
              <a:t>B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О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=х</a:t>
            </a:r>
            <a:endParaRPr lang="uz-Latn-UZ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0196048" y="2629350"/>
            <a:ext cx="3393878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uz-Latn-UZ" b="1" dirty="0">
                <a:latin typeface="Arial" pitchFamily="34" charset="0"/>
                <a:cs typeface="Arial" pitchFamily="34" charset="0"/>
              </a:rPr>
              <a:t>A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О</a:t>
            </a:r>
            <a:r>
              <a:rPr lang="uz-Latn-UZ" b="1" dirty="0">
                <a:latin typeface="Arial" pitchFamily="34" charset="0"/>
                <a:cs typeface="Arial" pitchFamily="34" charset="0"/>
              </a:rPr>
              <a:t>B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=х+4</a:t>
            </a:r>
            <a:r>
              <a:rPr lang="uz-Latn-UZ" b="1" dirty="0">
                <a:latin typeface="Arial" pitchFamily="34" charset="0"/>
                <a:cs typeface="Arial" pitchFamily="34" charset="0"/>
              </a:rPr>
              <a:t>4°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8968820" y="3277368"/>
                <a:ext cx="3910366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х</a:t>
                </a:r>
                <a:r>
                  <a:rPr lang="ru-RU" b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+х</a:t>
                </a:r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𝟒𝟒</m:t>
                        </m:r>
                      </m:e>
                      <m:sup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𝟏𝟖</m:t>
                        </m:r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8820" y="3277368"/>
                <a:ext cx="3910366" cy="737510"/>
              </a:xfrm>
              <a:prstGeom prst="rect">
                <a:avLst/>
              </a:prstGeom>
              <a:blipFill rotWithShape="1">
                <a:blip r:embed="rId3"/>
                <a:stretch>
                  <a:fillRect l="-5607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8968820" y="3918820"/>
                <a:ext cx="3921202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2х=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𝟏𝟖</m:t>
                        </m:r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b="1" i="0" smtClean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𝟒𝟒</m:t>
                        </m:r>
                      </m:e>
                      <m:sup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8820" y="3918820"/>
                <a:ext cx="3921202" cy="737510"/>
              </a:xfrm>
              <a:prstGeom prst="rect">
                <a:avLst/>
              </a:prstGeom>
              <a:blipFill rotWithShape="1">
                <a:blip r:embed="rId4"/>
                <a:stretch>
                  <a:fillRect l="-5590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068234" y="4580866"/>
                <a:ext cx="2392963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2х=</a:t>
                </a:r>
                <a:r>
                  <a:rPr lang="ru-RU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𝟑𝟔</m:t>
                        </m:r>
                      </m:e>
                      <m:sup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8234" y="4580866"/>
                <a:ext cx="2392963" cy="737510"/>
              </a:xfrm>
              <a:prstGeom prst="rect">
                <a:avLst/>
              </a:prstGeom>
              <a:blipFill rotWithShape="1">
                <a:blip r:embed="rId5"/>
                <a:stretch>
                  <a:fillRect l="-9439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8191120" y="6408637"/>
                <a:ext cx="6033896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lang="uz-Latn-UZ" b="1" dirty="0">
                    <a:latin typeface="Arial" pitchFamily="34" charset="0"/>
                    <a:cs typeface="Arial" pitchFamily="34" charset="0"/>
                  </a:rPr>
                  <a:t>A</a:t>
                </a:r>
                <a:r>
                  <a:rPr lang="ru-RU" b="1" dirty="0">
                    <a:latin typeface="Arial" pitchFamily="34" charset="0"/>
                    <a:cs typeface="Arial" pitchFamily="34" charset="0"/>
                  </a:rPr>
                  <a:t>О</a:t>
                </a:r>
                <a:r>
                  <a:rPr lang="uz-Latn-UZ" b="1" dirty="0">
                    <a:latin typeface="Arial" pitchFamily="34" charset="0"/>
                    <a:cs typeface="Arial" pitchFamily="34" charset="0"/>
                  </a:rPr>
                  <a:t>B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b="1" dirty="0">
                        <a:latin typeface="Arial" pitchFamily="34" charset="0"/>
                        <a:ea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𝟔𝟖</m:t>
                        </m:r>
                      </m:e>
                      <m:sup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b="1" i="1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ru-RU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𝟒𝟒</m:t>
                        </m:r>
                      </m:e>
                      <m:sup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b="1" i="0" smtClean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𝟏𝟏𝟐</m:t>
                        </m:r>
                      </m:e>
                      <m:sup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1120" y="6408637"/>
                <a:ext cx="6033896" cy="737510"/>
              </a:xfrm>
              <a:prstGeom prst="rect">
                <a:avLst/>
              </a:prstGeom>
              <a:blipFill rotWithShape="1">
                <a:blip r:embed="rId6"/>
                <a:stretch>
                  <a:fillRect l="-3737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9119951" y="5120735"/>
                <a:ext cx="1809470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х=</a:t>
                </a:r>
                <a:r>
                  <a:rPr lang="ru-RU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𝟔𝟖</m:t>
                        </m:r>
                      </m:e>
                      <m:sup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9951" y="5120735"/>
                <a:ext cx="1809470" cy="737510"/>
              </a:xfrm>
              <a:prstGeom prst="rect">
                <a:avLst/>
              </a:prstGeom>
              <a:blipFill rotWithShape="1">
                <a:blip r:embed="rId7"/>
                <a:stretch>
                  <a:fillRect l="-12121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9119951" y="5805331"/>
                <a:ext cx="3114314" cy="7375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lang="uz-Latn-UZ" b="1" dirty="0">
                    <a:latin typeface="Arial" pitchFamily="34" charset="0"/>
                    <a:cs typeface="Arial" pitchFamily="34" charset="0"/>
                  </a:rPr>
                  <a:t>B</a:t>
                </a:r>
                <a:r>
                  <a:rPr lang="ru-RU" b="1" dirty="0">
                    <a:latin typeface="Arial" pitchFamily="34" charset="0"/>
                    <a:cs typeface="Arial" pitchFamily="34" charset="0"/>
                  </a:rPr>
                  <a:t>О</a:t>
                </a:r>
                <a:r>
                  <a:rPr lang="uz-Latn-UZ" b="1" dirty="0" smtClean="0">
                    <a:latin typeface="Arial" pitchFamily="34" charset="0"/>
                    <a:cs typeface="Arial" pitchFamily="34" charset="0"/>
                  </a:rPr>
                  <a:t>C</a:t>
                </a:r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ru-RU" b="1" dirty="0"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𝟔𝟖</m:t>
                        </m:r>
                      </m:e>
                      <m:sup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b="1" i="1"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endParaRPr lang="uz-Latn-UZ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9951" y="5805331"/>
                <a:ext cx="3114314" cy="737510"/>
              </a:xfrm>
              <a:prstGeom prst="rect">
                <a:avLst/>
              </a:prstGeom>
              <a:blipFill rotWithShape="1">
                <a:blip r:embed="rId8"/>
                <a:stretch>
                  <a:fillRect l="-7045" t="-14876" b="-3305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5836190" y="7238417"/>
                <a:ext cx="5625007" cy="824331"/>
              </a:xfrm>
              <a:prstGeom prst="rect">
                <a:avLst/>
              </a:prstGeom>
            </p:spPr>
            <p:txBody>
              <a:bodyPr wrap="none" lIns="130622" tIns="65311" rIns="130622" bIns="65311">
                <a:spAutoFit/>
              </a:bodyPr>
              <a:lstStyle/>
              <a:p>
                <a:pPr algn="ctr"/>
                <a:r>
                  <a:rPr lang="uz-Cyrl-UZ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Ответ:</a:t>
                </a:r>
                <a:r>
                  <a:rPr lang="uz-Latn-UZ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uz-Cyrl-UZ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68</a:t>
                </a:r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° </a:t>
                </a:r>
                <a:r>
                  <a:rPr lang="uz-Cyrl-UZ" sz="4400" b="1" spc="71" dirty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и</a:t>
                </a:r>
                <a:r>
                  <a:rPr lang="uz-Cyrl-UZ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Cyrl-UZ" sz="44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𝟏𝟏𝟐</m:t>
                        </m:r>
                      </m:e>
                      <m:sup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Cyrl-UZ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ru-RU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endParaRPr lang="ru-RU" sz="4400" b="1" spc="71" dirty="0">
                  <a:ln w="11430"/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6190" y="7238417"/>
                <a:ext cx="5625007" cy="824331"/>
              </a:xfrm>
              <a:prstGeom prst="rect">
                <a:avLst/>
              </a:prstGeom>
              <a:blipFill rotWithShape="1">
                <a:blip r:embed="rId9"/>
                <a:stretch>
                  <a:fillRect l="-3250" t="-10294" b="-3161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02005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28" grpId="0"/>
      <p:bldP spid="29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6592" y="260312"/>
            <a:ext cx="866280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стр.45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200" y="1229395"/>
            <a:ext cx="13792200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№ 11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. Известно, что утлы АОВ и ВОС являются смежными. Найдите эти углы,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если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г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∙</a:t>
            </a:r>
            <a:r>
              <a:rPr lang="ru-RU" b="1" dirty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C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>
            <a:off x="3536610" y="3910828"/>
            <a:ext cx="2447380" cy="2815097"/>
          </a:xfrm>
          <a:custGeom>
            <a:avLst/>
            <a:gdLst>
              <a:gd name="T0" fmla="*/ 0 w 544"/>
              <a:gd name="T1" fmla="*/ 2601913 h 1639"/>
              <a:gd name="T2" fmla="*/ 863600 w 544"/>
              <a:gd name="T3" fmla="*/ 0 h 163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44" h="1639">
                <a:moveTo>
                  <a:pt x="0" y="1639"/>
                </a:moveTo>
                <a:lnTo>
                  <a:pt x="544" y="0"/>
                </a:lnTo>
              </a:path>
            </a:pathLst>
          </a:custGeom>
          <a:noFill/>
          <a:ln w="76200">
            <a:solidFill>
              <a:srgbClr val="008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824262" y="6678297"/>
            <a:ext cx="2712348" cy="45719"/>
          </a:xfrm>
          <a:custGeom>
            <a:avLst/>
            <a:gdLst>
              <a:gd name="T0" fmla="*/ 0 w 1572"/>
              <a:gd name="T1" fmla="*/ 4762 h 3"/>
              <a:gd name="T2" fmla="*/ 2495550 w 1572"/>
              <a:gd name="T3" fmla="*/ 0 h 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72" h="3">
                <a:moveTo>
                  <a:pt x="0" y="3"/>
                </a:moveTo>
                <a:lnTo>
                  <a:pt x="1572" y="0"/>
                </a:lnTo>
              </a:path>
            </a:pathLst>
          </a:custGeom>
          <a:noFill/>
          <a:ln w="76200" cap="flat" cmpd="sng">
            <a:solidFill>
              <a:srgbClr val="008000"/>
            </a:solidFill>
            <a:prstDash val="solid"/>
            <a:round/>
            <a:headEnd type="none" w="sm" len="sm"/>
            <a:tailEnd type="oval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6" name="Freeform 10"/>
          <p:cNvSpPr>
            <a:spLocks/>
          </p:cNvSpPr>
          <p:nvPr/>
        </p:nvSpPr>
        <p:spPr bwMode="auto">
          <a:xfrm>
            <a:off x="3521370" y="6655533"/>
            <a:ext cx="3647127" cy="45931"/>
          </a:xfrm>
          <a:custGeom>
            <a:avLst/>
            <a:gdLst>
              <a:gd name="T0" fmla="*/ 3073400 w 1936"/>
              <a:gd name="T1" fmla="*/ 0 h 8"/>
              <a:gd name="T2" fmla="*/ 0 w 1936"/>
              <a:gd name="T3" fmla="*/ 12700 h 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936" h="8">
                <a:moveTo>
                  <a:pt x="1936" y="0"/>
                </a:moveTo>
                <a:lnTo>
                  <a:pt x="0" y="8"/>
                </a:lnTo>
              </a:path>
            </a:pathLst>
          </a:custGeom>
          <a:noFill/>
          <a:ln w="76200" cap="flat" cmpd="sng">
            <a:solidFill>
              <a:srgbClr val="008000"/>
            </a:solidFill>
            <a:prstDash val="solid"/>
            <a:round/>
            <a:headEnd type="none" w="sm" len="sm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9" name="Дуга 8"/>
          <p:cNvSpPr/>
          <p:nvPr/>
        </p:nvSpPr>
        <p:spPr>
          <a:xfrm rot="16392502">
            <a:off x="3171640" y="6231712"/>
            <a:ext cx="914400" cy="914400"/>
          </a:xfrm>
          <a:prstGeom prst="arc">
            <a:avLst>
              <a:gd name="adj1" fmla="val 16200000"/>
              <a:gd name="adj2" fmla="val 1591515"/>
            </a:avLst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0" name="Дуга 9"/>
          <p:cNvSpPr/>
          <p:nvPr/>
        </p:nvSpPr>
        <p:spPr>
          <a:xfrm>
            <a:off x="3352799" y="6293891"/>
            <a:ext cx="914400" cy="914400"/>
          </a:xfrm>
          <a:prstGeom prst="arc">
            <a:avLst>
              <a:gd name="adj1" fmla="val 16610566"/>
              <a:gd name="adj2" fmla="val 0"/>
            </a:avLst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1" name="Дуга 10"/>
          <p:cNvSpPr/>
          <p:nvPr/>
        </p:nvSpPr>
        <p:spPr>
          <a:xfrm>
            <a:off x="3489582" y="6244264"/>
            <a:ext cx="914400" cy="914400"/>
          </a:xfrm>
          <a:prstGeom prst="arc">
            <a:avLst/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5" name="TextBox 14"/>
          <p:cNvSpPr txBox="1"/>
          <p:nvPr/>
        </p:nvSpPr>
        <p:spPr>
          <a:xfrm>
            <a:off x="3254667" y="6797026"/>
            <a:ext cx="59343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О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3269" y="6797026"/>
            <a:ext cx="56457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А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83990" y="3457961"/>
            <a:ext cx="56457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В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42646" y="6655533"/>
            <a:ext cx="56457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С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19">
            <a:extLst>
              <a:ext uri="{FF2B5EF4-FFF2-40B4-BE49-F238E27FC236}">
                <a16:creationId xmlns:a16="http://schemas.microsoft.com/office/drawing/2014/main" xmlns="" id="{C9D50534-7B2D-4B4C-AC6F-1DE25E59F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4401" y="5577985"/>
            <a:ext cx="691797" cy="1055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 eaLnBrk="1" hangingPunct="1">
              <a:defRPr/>
            </a:pPr>
            <a:r>
              <a:rPr lang="ru-RU" altLang="ru-RU" sz="60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х</a:t>
            </a:r>
            <a:endParaRPr lang="ru-RU" altLang="ru-RU" sz="60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31" name="Text Box 20">
            <a:extLst>
              <a:ext uri="{FF2B5EF4-FFF2-40B4-BE49-F238E27FC236}">
                <a16:creationId xmlns:a16="http://schemas.microsoft.com/office/drawing/2014/main" xmlns="" id="{C2EB0B57-72E5-4C09-8F86-07A34E3B4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1571" y="5353410"/>
            <a:ext cx="1119799" cy="1055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 eaLnBrk="1" hangingPunct="1">
              <a:defRPr/>
            </a:pPr>
            <a:r>
              <a:rPr lang="ru-RU" altLang="ru-RU" sz="60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5х</a:t>
            </a:r>
            <a:endParaRPr lang="ru-RU" altLang="ru-RU" sz="48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8856383" y="3238191"/>
                <a:ext cx="3014928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+5х=</a:t>
                </a:r>
                <a:r>
                  <a:rPr lang="ru-RU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𝟏𝟖</m:t>
                        </m:r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6383" y="3238191"/>
                <a:ext cx="3014928" cy="737510"/>
              </a:xfrm>
              <a:prstGeom prst="rect">
                <a:avLst/>
              </a:prstGeom>
              <a:blipFill rotWithShape="1">
                <a:blip r:embed="rId2"/>
                <a:stretch>
                  <a:fillRect l="-7490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003472" y="3818072"/>
                <a:ext cx="2415405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6х=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𝟏𝟖</m:t>
                        </m:r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3472" y="3818072"/>
                <a:ext cx="2415405" cy="737510"/>
              </a:xfrm>
              <a:prstGeom prst="rect">
                <a:avLst/>
              </a:prstGeom>
              <a:blipFill rotWithShape="1">
                <a:blip r:embed="rId3"/>
                <a:stretch>
                  <a:fillRect l="-9343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9233237" y="4430349"/>
                <a:ext cx="2736005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х=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𝟏𝟖</m:t>
                        </m:r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Cyrl-UZ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: 6</a:t>
                </a:r>
                <a:endParaRPr lang="uz-Latn-UZ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3237" y="4430349"/>
                <a:ext cx="2736005" cy="737510"/>
              </a:xfrm>
              <a:prstGeom prst="rect">
                <a:avLst/>
              </a:prstGeom>
              <a:blipFill rotWithShape="1">
                <a:blip r:embed="rId4"/>
                <a:stretch>
                  <a:fillRect l="-8259" t="-13223" r="-714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9306439" y="5034235"/>
                <a:ext cx="1809470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х=</a:t>
                </a:r>
                <a:r>
                  <a:rPr lang="ru-RU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6439" y="5034235"/>
                <a:ext cx="1809470" cy="737510"/>
              </a:xfrm>
              <a:prstGeom prst="rect">
                <a:avLst/>
              </a:prstGeom>
              <a:blipFill rotWithShape="1">
                <a:blip r:embed="rId5"/>
                <a:stretch>
                  <a:fillRect l="-12500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7684836" y="2547865"/>
            <a:ext cx="2279535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ВОС=х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680524" y="2546146"/>
            <a:ext cx="2577437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АОВ=5х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8277986" y="5676181"/>
                <a:ext cx="2867195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ВОС=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7986" y="5676181"/>
                <a:ext cx="2867195" cy="737510"/>
              </a:xfrm>
              <a:prstGeom prst="rect">
                <a:avLst/>
              </a:prstGeom>
              <a:blipFill rotWithShape="1">
                <a:blip r:embed="rId6"/>
                <a:stretch>
                  <a:fillRect l="-7872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8317746" y="6421154"/>
                <a:ext cx="4789901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АОВ=5</a:t>
                </a:r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𝟓𝟎</m:t>
                        </m:r>
                      </m:e>
                      <m:sup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7746" y="6421154"/>
                <a:ext cx="4789901" cy="737510"/>
              </a:xfrm>
              <a:prstGeom prst="rect">
                <a:avLst/>
              </a:prstGeom>
              <a:blipFill rotWithShape="1">
                <a:blip r:embed="rId7"/>
                <a:stretch>
                  <a:fillRect l="-4580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5836189" y="7238417"/>
                <a:ext cx="5625007" cy="824331"/>
              </a:xfrm>
              <a:prstGeom prst="rect">
                <a:avLst/>
              </a:prstGeom>
            </p:spPr>
            <p:txBody>
              <a:bodyPr wrap="none" lIns="130622" tIns="65311" rIns="130622" bIns="65311">
                <a:spAutoFit/>
              </a:bodyPr>
              <a:lstStyle/>
              <a:p>
                <a:pPr algn="ctr"/>
                <a:r>
                  <a:rPr lang="uz-Cyrl-UZ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Ответ:</a:t>
                </a:r>
                <a:r>
                  <a:rPr lang="uz-Latn-UZ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uz-Cyrl-UZ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30</a:t>
                </a:r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° </a:t>
                </a:r>
                <a:r>
                  <a:rPr lang="uz-Cyrl-UZ" sz="4400" b="1" spc="71" dirty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и</a:t>
                </a:r>
                <a:r>
                  <a:rPr lang="uz-Cyrl-UZ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Cyrl-UZ" sz="44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𝟏𝟓𝟎</m:t>
                        </m:r>
                      </m:e>
                      <m:sup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Cyrl-UZ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ru-RU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endParaRPr lang="ru-RU" sz="4400" b="1" spc="71" dirty="0">
                  <a:ln w="11430"/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6189" y="7238417"/>
                <a:ext cx="5625007" cy="824331"/>
              </a:xfrm>
              <a:prstGeom prst="rect">
                <a:avLst/>
              </a:prstGeom>
              <a:blipFill rotWithShape="1">
                <a:blip r:embed="rId8"/>
                <a:stretch>
                  <a:fillRect l="-3250" t="-10294" b="-3161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61386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091301"/>
            <a:ext cx="14173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№ 13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 На рисунке 2 через точки </a:t>
            </a:r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и </a:t>
            </a:r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к сторонам</a:t>
            </a:r>
          </a:p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угла проведите перпендикулярные прямые. </a:t>
            </a:r>
          </a:p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Какие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углы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образуют эти прямые в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точке пересечения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?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36592" y="260312"/>
            <a:ext cx="866280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стр.45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2286000" y="2845627"/>
            <a:ext cx="3886200" cy="3631373"/>
          </a:xfrm>
          <a:prstGeom prst="line">
            <a:avLst/>
          </a:prstGeom>
          <a:ln w="889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286000" y="6477000"/>
            <a:ext cx="6081993" cy="6931"/>
          </a:xfrm>
          <a:prstGeom prst="line">
            <a:avLst/>
          </a:prstGeom>
          <a:ln w="889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2200554" y="6316291"/>
            <a:ext cx="228600" cy="3048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9" name="Овал 8"/>
          <p:cNvSpPr/>
          <p:nvPr/>
        </p:nvSpPr>
        <p:spPr>
          <a:xfrm>
            <a:off x="4211029" y="4430738"/>
            <a:ext cx="228600" cy="3048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0" name="Овал 9"/>
          <p:cNvSpPr/>
          <p:nvPr/>
        </p:nvSpPr>
        <p:spPr>
          <a:xfrm>
            <a:off x="5007257" y="6331531"/>
            <a:ext cx="228600" cy="3048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343764" y="3434148"/>
            <a:ext cx="2191729" cy="2454330"/>
          </a:xfrm>
          <a:prstGeom prst="line">
            <a:avLst/>
          </a:prstGeom>
          <a:ln w="635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5142893" y="4928616"/>
            <a:ext cx="0" cy="2538984"/>
          </a:xfrm>
          <a:prstGeom prst="line">
            <a:avLst/>
          </a:prstGeom>
          <a:ln w="635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Дуга 14"/>
          <p:cNvSpPr/>
          <p:nvPr/>
        </p:nvSpPr>
        <p:spPr>
          <a:xfrm rot="13096905">
            <a:off x="4798864" y="4929088"/>
            <a:ext cx="950881" cy="939417"/>
          </a:xfrm>
          <a:prstGeom prst="arc">
            <a:avLst>
              <a:gd name="adj1" fmla="val 15073321"/>
              <a:gd name="adj2" fmla="val 0"/>
            </a:avLst>
          </a:prstGeom>
          <a:ln w="635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6" name="TextBox 15"/>
          <p:cNvSpPr txBox="1"/>
          <p:nvPr/>
        </p:nvSpPr>
        <p:spPr>
          <a:xfrm>
            <a:off x="4762418" y="6461102"/>
            <a:ext cx="56457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А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64081" y="4069100"/>
            <a:ext cx="56457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В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21422" y="6115362"/>
            <a:ext cx="59343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О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 rot="19087601">
            <a:off x="4073230" y="4687417"/>
            <a:ext cx="463954" cy="39598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5" name="Прямоугольник 24"/>
          <p:cNvSpPr/>
          <p:nvPr/>
        </p:nvSpPr>
        <p:spPr>
          <a:xfrm>
            <a:off x="4758189" y="5991711"/>
            <a:ext cx="363368" cy="47698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3" name="Пятно 2 32"/>
          <p:cNvSpPr/>
          <p:nvPr/>
        </p:nvSpPr>
        <p:spPr>
          <a:xfrm rot="408935">
            <a:off x="8293195" y="3510181"/>
            <a:ext cx="4152896" cy="2603250"/>
          </a:xfrm>
          <a:prstGeom prst="irregularSeal2">
            <a:avLst/>
          </a:prstGeom>
          <a:solidFill>
            <a:srgbClr val="E29A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упой угол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371600" y="3657600"/>
            <a:ext cx="651140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)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7802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4" grpId="0" animBg="1"/>
      <p:bldP spid="25" grpId="0" animBg="1"/>
      <p:bldP spid="3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091301"/>
            <a:ext cx="14173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№ 13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 На рисунке 2 через точки </a:t>
            </a:r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и </a:t>
            </a:r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к сторонам</a:t>
            </a:r>
          </a:p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угла проведите перпендикулярные прямые. </a:t>
            </a:r>
          </a:p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Какие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углы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образуют эти прямые в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точке пересечения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?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36592" y="260312"/>
            <a:ext cx="866280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стр.45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2321789" y="3272958"/>
            <a:ext cx="35787" cy="3904488"/>
          </a:xfrm>
          <a:prstGeom prst="line">
            <a:avLst/>
          </a:prstGeom>
          <a:ln w="889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295361" y="7177446"/>
            <a:ext cx="4638839" cy="6931"/>
          </a:xfrm>
          <a:prstGeom prst="line">
            <a:avLst/>
          </a:prstGeom>
          <a:ln w="889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2207488" y="7028511"/>
            <a:ext cx="228600" cy="3048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9" name="Овал 8"/>
          <p:cNvSpPr/>
          <p:nvPr/>
        </p:nvSpPr>
        <p:spPr>
          <a:xfrm>
            <a:off x="2225382" y="4472444"/>
            <a:ext cx="228600" cy="3048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0" name="Овал 9"/>
          <p:cNvSpPr/>
          <p:nvPr/>
        </p:nvSpPr>
        <p:spPr>
          <a:xfrm>
            <a:off x="5069659" y="7025046"/>
            <a:ext cx="228600" cy="3048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6" name="TextBox 15"/>
          <p:cNvSpPr txBox="1"/>
          <p:nvPr/>
        </p:nvSpPr>
        <p:spPr>
          <a:xfrm>
            <a:off x="4721626" y="7194620"/>
            <a:ext cx="56457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А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19640" y="4099669"/>
            <a:ext cx="56457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В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01929" y="6744325"/>
            <a:ext cx="59343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О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 rot="16200000">
            <a:off x="2295264" y="4672996"/>
            <a:ext cx="463954" cy="39598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5" name="Прямоугольник 24"/>
          <p:cNvSpPr/>
          <p:nvPr/>
        </p:nvSpPr>
        <p:spPr>
          <a:xfrm>
            <a:off x="4822231" y="6700466"/>
            <a:ext cx="363368" cy="47698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3" name="Пятно 2 32"/>
          <p:cNvSpPr/>
          <p:nvPr/>
        </p:nvSpPr>
        <p:spPr>
          <a:xfrm rot="408935">
            <a:off x="8290273" y="3559242"/>
            <a:ext cx="4979742" cy="2603250"/>
          </a:xfrm>
          <a:prstGeom prst="irregularSeal2">
            <a:avLst/>
          </a:prstGeom>
          <a:solidFill>
            <a:srgbClr val="E29A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прямой угол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7952" y="2911320"/>
            <a:ext cx="68480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б)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321789" y="6711721"/>
            <a:ext cx="363368" cy="47698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8" name="Прямоугольник 27"/>
          <p:cNvSpPr/>
          <p:nvPr/>
        </p:nvSpPr>
        <p:spPr>
          <a:xfrm>
            <a:off x="4818112" y="4607255"/>
            <a:ext cx="363368" cy="476980"/>
          </a:xfrm>
          <a:prstGeom prst="rect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5183959" y="3634595"/>
            <a:ext cx="0" cy="4233242"/>
          </a:xfrm>
          <a:prstGeom prst="line">
            <a:avLst/>
          </a:prstGeom>
          <a:ln w="635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811051" y="4589667"/>
            <a:ext cx="4132549" cy="35177"/>
          </a:xfrm>
          <a:prstGeom prst="line">
            <a:avLst/>
          </a:prstGeom>
          <a:ln w="635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3847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33" grpId="0" animBg="1"/>
      <p:bldP spid="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082214"/>
            <a:ext cx="14173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№ 13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. На рисунке 2 через точки 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и 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к сторонам</a:t>
            </a:r>
          </a:p>
          <a:p>
            <a:pPr algn="ctr"/>
            <a:r>
              <a:rPr lang="ru-RU" sz="3200" b="1" dirty="0">
                <a:latin typeface="Arial" pitchFamily="34" charset="0"/>
                <a:cs typeface="Arial" pitchFamily="34" charset="0"/>
              </a:rPr>
              <a:t>угла проведите перпендикулярные прямые. </a:t>
            </a:r>
          </a:p>
          <a:p>
            <a:pPr algn="ctr"/>
            <a:r>
              <a:rPr lang="ru-RU" sz="3200" b="1" dirty="0">
                <a:latin typeface="Arial" pitchFamily="34" charset="0"/>
                <a:cs typeface="Arial" pitchFamily="34" charset="0"/>
              </a:rPr>
              <a:t>Какие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углы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образуют эти прямые в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точке пересечения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?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36592" y="260312"/>
            <a:ext cx="866280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стр.45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828800" y="3581400"/>
            <a:ext cx="2397270" cy="3668738"/>
          </a:xfrm>
          <a:prstGeom prst="line">
            <a:avLst/>
          </a:prstGeom>
          <a:ln w="889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070220" y="7180911"/>
            <a:ext cx="6081993" cy="6931"/>
          </a:xfrm>
          <a:prstGeom prst="line">
            <a:avLst/>
          </a:prstGeom>
          <a:ln w="889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2913135" y="5263369"/>
            <a:ext cx="228600" cy="3048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9" name="Овал 8"/>
          <p:cNvSpPr/>
          <p:nvPr/>
        </p:nvSpPr>
        <p:spPr>
          <a:xfrm>
            <a:off x="4070220" y="7028511"/>
            <a:ext cx="228600" cy="3048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0" name="Овал 9"/>
          <p:cNvSpPr/>
          <p:nvPr/>
        </p:nvSpPr>
        <p:spPr>
          <a:xfrm>
            <a:off x="6735998" y="7014941"/>
            <a:ext cx="228600" cy="3048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2214721" y="1818506"/>
            <a:ext cx="6474186" cy="4231548"/>
          </a:xfrm>
          <a:prstGeom prst="line">
            <a:avLst/>
          </a:prstGeom>
          <a:ln w="635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6853346" y="1558468"/>
            <a:ext cx="0" cy="6293430"/>
          </a:xfrm>
          <a:prstGeom prst="line">
            <a:avLst/>
          </a:prstGeom>
          <a:ln w="635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Дуга 14"/>
          <p:cNvSpPr/>
          <p:nvPr/>
        </p:nvSpPr>
        <p:spPr>
          <a:xfrm rot="10307219">
            <a:off x="6193173" y="2873885"/>
            <a:ext cx="950881" cy="939417"/>
          </a:xfrm>
          <a:prstGeom prst="arc">
            <a:avLst>
              <a:gd name="adj1" fmla="val 15073321"/>
              <a:gd name="adj2" fmla="val 0"/>
            </a:avLst>
          </a:prstGeom>
          <a:ln w="635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6" name="TextBox 15"/>
          <p:cNvSpPr txBox="1"/>
          <p:nvPr/>
        </p:nvSpPr>
        <p:spPr>
          <a:xfrm>
            <a:off x="6828927" y="7128623"/>
            <a:ext cx="56457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А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2857" y="5067362"/>
            <a:ext cx="56457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В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32638" y="7028511"/>
            <a:ext cx="59343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О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 rot="19632741">
            <a:off x="3185039" y="5291958"/>
            <a:ext cx="463954" cy="39598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5" name="Прямоугольник 24"/>
          <p:cNvSpPr/>
          <p:nvPr/>
        </p:nvSpPr>
        <p:spPr>
          <a:xfrm>
            <a:off x="6486930" y="6690361"/>
            <a:ext cx="363368" cy="47698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3" name="Пятно 2 32"/>
          <p:cNvSpPr/>
          <p:nvPr/>
        </p:nvSpPr>
        <p:spPr>
          <a:xfrm rot="408935">
            <a:off x="8504591" y="3101697"/>
            <a:ext cx="5057760" cy="2603250"/>
          </a:xfrm>
          <a:prstGeom prst="irregularSeal2">
            <a:avLst/>
          </a:prstGeom>
          <a:solidFill>
            <a:srgbClr val="E29A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острый угол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3264" y="3904633"/>
            <a:ext cx="683200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в)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3739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4" grpId="0" animBg="1"/>
      <p:bldP spid="25" grpId="0" animBg="1"/>
      <p:bldP spid="3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0183" y="228600"/>
            <a:ext cx="14387355" cy="8600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7870" y="4609065"/>
            <a:ext cx="656882" cy="1179974"/>
          </a:xfrm>
          <a:prstGeom prst="rect">
            <a:avLst/>
          </a:prstGeom>
          <a:noFill/>
        </p:spPr>
        <p:txBody>
          <a:bodyPr wrap="none" lIns="231316" tIns="115651" rIns="231316" bIns="115651" rtlCol="0">
            <a:spAutoFit/>
          </a:bodyPr>
          <a:lstStyle/>
          <a:p>
            <a:pPr marL="32128" marR="12851" defTabSz="2313116">
              <a:lnSpc>
                <a:spcPct val="150000"/>
              </a:lnSpc>
            </a:pPr>
            <a:r>
              <a:rPr lang="ru-RU" spc="-1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8200" name="Picture 8" descr="математика картинки Коллекция картинок для уроков математики #yandeximages  | Математика, Картинки, Уроки математи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00421"/>
            <a:ext cx="4755048" cy="4453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770032" y="1295400"/>
            <a:ext cx="8229600" cy="4225605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письменно задачи </a:t>
            </a:r>
          </a:p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9,</a:t>
            </a:r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11(а, б) </a:t>
            </a:r>
          </a:p>
          <a:p>
            <a:pPr algn="ctr"/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(стр. 45) 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09751" y="380707"/>
            <a:ext cx="3656204" cy="793975"/>
          </a:xfrm>
          <a:prstGeom prst="rect">
            <a:avLst/>
          </a:prstGeom>
        </p:spPr>
        <p:txBody>
          <a:bodyPr wrap="none" lIns="39534" tIns="19768" rIns="39534" bIns="19768">
            <a:spAutoFit/>
          </a:bodyPr>
          <a:lstStyle/>
          <a:p>
            <a:pPr lvl="0"/>
            <a:r>
              <a:rPr lang="ru-RU" sz="49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4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3377889213"/>
              </p:ext>
            </p:extLst>
          </p:nvPr>
        </p:nvGraphicFramePr>
        <p:xfrm>
          <a:off x="242579" y="380707"/>
          <a:ext cx="13868399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1353822" y="2383245"/>
            <a:ext cx="173737" cy="160401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3022600" y="2676526"/>
            <a:ext cx="4175760" cy="1975484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flipV="1">
            <a:off x="7490462" y="2326006"/>
            <a:ext cx="3101339" cy="468630"/>
          </a:xfrm>
          <a:prstGeom prst="lin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099822" y="1679519"/>
            <a:ext cx="63408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 dirty="0"/>
              <a:t>А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6966718" y="2089719"/>
            <a:ext cx="63408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 dirty="0">
                <a:solidFill>
                  <a:srgbClr val="CC3300"/>
                </a:solidFill>
              </a:rPr>
              <a:t>В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324861" y="2223136"/>
            <a:ext cx="520276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600" b="1" dirty="0">
                <a:solidFill>
                  <a:srgbClr val="1A0A5E"/>
                </a:solidFill>
              </a:rPr>
              <a:t>а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10370284" y="1475685"/>
            <a:ext cx="63408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CC3300"/>
                </a:solidFill>
              </a:rPr>
              <a:t>С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12889072" y="267652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 dirty="0">
                <a:solidFill>
                  <a:schemeClr val="accent4">
                    <a:lumMod val="50000"/>
                  </a:schemeClr>
                </a:solidFill>
              </a:rPr>
              <a:t>Р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8214102" y="4045047"/>
            <a:ext cx="662943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О</a:t>
            </a:r>
            <a:endParaRPr lang="ru-RU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137" name="Freeform 17"/>
          <p:cNvSpPr>
            <a:spLocks/>
          </p:cNvSpPr>
          <p:nvPr/>
        </p:nvSpPr>
        <p:spPr bwMode="auto">
          <a:xfrm>
            <a:off x="828040" y="4110990"/>
            <a:ext cx="5821680" cy="3661410"/>
          </a:xfrm>
          <a:custGeom>
            <a:avLst/>
            <a:gdLst>
              <a:gd name="T0" fmla="*/ 473789375 w 2292"/>
              <a:gd name="T1" fmla="*/ 2147483647 h 1643"/>
              <a:gd name="T2" fmla="*/ 279738138 w 2292"/>
              <a:gd name="T3" fmla="*/ 2031245548 h 1643"/>
              <a:gd name="T4" fmla="*/ 126007813 w 2292"/>
              <a:gd name="T5" fmla="*/ 1625499676 h 1643"/>
              <a:gd name="T6" fmla="*/ 10080625 w 2292"/>
              <a:gd name="T7" fmla="*/ 1005541357 h 1643"/>
              <a:gd name="T8" fmla="*/ 105846563 w 2292"/>
              <a:gd name="T9" fmla="*/ 309978366 h 1643"/>
              <a:gd name="T10" fmla="*/ 262096250 w 2292"/>
              <a:gd name="T11" fmla="*/ 78124035 h 1643"/>
              <a:gd name="T12" fmla="*/ 378023438 w 2292"/>
              <a:gd name="T13" fmla="*/ 0 h 1643"/>
              <a:gd name="T14" fmla="*/ 1209675000 w 2292"/>
              <a:gd name="T15" fmla="*/ 153728708 h 1643"/>
              <a:gd name="T16" fmla="*/ 1287800638 w 2292"/>
              <a:gd name="T17" fmla="*/ 231854331 h 1643"/>
              <a:gd name="T18" fmla="*/ 1345763438 w 2292"/>
              <a:gd name="T19" fmla="*/ 269655873 h 1643"/>
              <a:gd name="T20" fmla="*/ 1479332513 w 2292"/>
              <a:gd name="T21" fmla="*/ 425905531 h 1643"/>
              <a:gd name="T22" fmla="*/ 1809472188 w 2292"/>
              <a:gd name="T23" fmla="*/ 637598615 h 1643"/>
              <a:gd name="T24" fmla="*/ 2147483647 w 2292"/>
              <a:gd name="T25" fmla="*/ 811490157 h 1643"/>
              <a:gd name="T26" fmla="*/ 2147483647 w 2292"/>
              <a:gd name="T27" fmla="*/ 773687027 h 1643"/>
              <a:gd name="T28" fmla="*/ 2147483647 w 2292"/>
              <a:gd name="T29" fmla="*/ 657759861 h 1643"/>
              <a:gd name="T30" fmla="*/ 2147483647 w 2292"/>
              <a:gd name="T31" fmla="*/ 561993942 h 1643"/>
              <a:gd name="T32" fmla="*/ 2147483647 w 2292"/>
              <a:gd name="T33" fmla="*/ 579635826 h 1643"/>
              <a:gd name="T34" fmla="*/ 2147483647 w 2292"/>
              <a:gd name="T35" fmla="*/ 619958319 h 1643"/>
              <a:gd name="T36" fmla="*/ 2147483647 w 2292"/>
              <a:gd name="T37" fmla="*/ 677921108 h 1643"/>
              <a:gd name="T38" fmla="*/ 2147483647 w 2292"/>
              <a:gd name="T39" fmla="*/ 1025702603 h 1643"/>
              <a:gd name="T40" fmla="*/ 2147483647 w 2292"/>
              <a:gd name="T41" fmla="*/ 1199594145 h 1643"/>
              <a:gd name="T42" fmla="*/ 2147483647 w 2292"/>
              <a:gd name="T43" fmla="*/ 1277718180 h 1643"/>
              <a:gd name="T44" fmla="*/ 2147483647 w 2292"/>
              <a:gd name="T45" fmla="*/ 1315521310 h 1643"/>
              <a:gd name="T46" fmla="*/ 2147483647 w 2292"/>
              <a:gd name="T47" fmla="*/ 1547375641 h 1643"/>
              <a:gd name="T48" fmla="*/ 2147483647 w 2292"/>
              <a:gd name="T49" fmla="*/ 1663302806 h 1643"/>
              <a:gd name="T50" fmla="*/ 2147483647 w 2292"/>
              <a:gd name="T51" fmla="*/ 2109369583 h 1643"/>
              <a:gd name="T52" fmla="*/ 2147483647 w 2292"/>
              <a:gd name="T53" fmla="*/ 2147483647 h 1643"/>
              <a:gd name="T54" fmla="*/ 2147483647 w 2292"/>
              <a:gd name="T55" fmla="*/ 2147483647 h 1643"/>
              <a:gd name="T56" fmla="*/ 2147483647 w 2292"/>
              <a:gd name="T57" fmla="*/ 2147483647 h 1643"/>
              <a:gd name="T58" fmla="*/ 2147483647 w 2292"/>
              <a:gd name="T59" fmla="*/ 2147483647 h 1643"/>
              <a:gd name="T60" fmla="*/ 2147483647 w 2292"/>
              <a:gd name="T61" fmla="*/ 2147483647 h 1643"/>
              <a:gd name="T62" fmla="*/ 2147483647 w 2292"/>
              <a:gd name="T63" fmla="*/ 2147483647 h 1643"/>
              <a:gd name="T64" fmla="*/ 2147483647 w 2292"/>
              <a:gd name="T65" fmla="*/ 2147483647 h 1643"/>
              <a:gd name="T66" fmla="*/ 2147483647 w 2292"/>
              <a:gd name="T67" fmla="*/ 2147483647 h 1643"/>
              <a:gd name="T68" fmla="*/ 2147483647 w 2292"/>
              <a:gd name="T69" fmla="*/ 2147483647 h 1643"/>
              <a:gd name="T70" fmla="*/ 2147483647 w 2292"/>
              <a:gd name="T71" fmla="*/ 2147483647 h 1643"/>
              <a:gd name="T72" fmla="*/ 1983363763 w 2292"/>
              <a:gd name="T73" fmla="*/ 2147483647 h 1643"/>
              <a:gd name="T74" fmla="*/ 1771670638 w 2292"/>
              <a:gd name="T75" fmla="*/ 2147483647 h 1643"/>
              <a:gd name="T76" fmla="*/ 1131550950 w 2292"/>
              <a:gd name="T77" fmla="*/ 2147483647 h 1643"/>
              <a:gd name="T78" fmla="*/ 1015623763 w 2292"/>
              <a:gd name="T79" fmla="*/ 2147483647 h 1643"/>
              <a:gd name="T80" fmla="*/ 995462513 w 2292"/>
              <a:gd name="T81" fmla="*/ 2147483647 h 1643"/>
              <a:gd name="T82" fmla="*/ 957659375 w 2292"/>
              <a:gd name="T83" fmla="*/ 2147483647 h 1643"/>
              <a:gd name="T84" fmla="*/ 821570938 w 2292"/>
              <a:gd name="T85" fmla="*/ 2147483647 h 1643"/>
              <a:gd name="T86" fmla="*/ 627519700 w 2292"/>
              <a:gd name="T87" fmla="*/ 2147483647 h 1643"/>
              <a:gd name="T88" fmla="*/ 473789375 w 2292"/>
              <a:gd name="T89" fmla="*/ 2147483647 h 1643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2292" h="1643">
                <a:moveTo>
                  <a:pt x="188" y="952"/>
                </a:moveTo>
                <a:cubicBezTo>
                  <a:pt x="170" y="902"/>
                  <a:pt x="143" y="849"/>
                  <a:pt x="111" y="806"/>
                </a:cubicBezTo>
                <a:cubicBezTo>
                  <a:pt x="98" y="750"/>
                  <a:pt x="62" y="702"/>
                  <a:pt x="50" y="645"/>
                </a:cubicBezTo>
                <a:cubicBezTo>
                  <a:pt x="32" y="564"/>
                  <a:pt x="19" y="481"/>
                  <a:pt x="4" y="399"/>
                </a:cubicBezTo>
                <a:cubicBezTo>
                  <a:pt x="13" y="309"/>
                  <a:pt x="0" y="208"/>
                  <a:pt x="42" y="123"/>
                </a:cubicBezTo>
                <a:cubicBezTo>
                  <a:pt x="58" y="91"/>
                  <a:pt x="75" y="54"/>
                  <a:pt x="104" y="31"/>
                </a:cubicBezTo>
                <a:cubicBezTo>
                  <a:pt x="119" y="20"/>
                  <a:pt x="150" y="0"/>
                  <a:pt x="150" y="0"/>
                </a:cubicBezTo>
                <a:cubicBezTo>
                  <a:pt x="258" y="8"/>
                  <a:pt x="381" y="13"/>
                  <a:pt x="480" y="61"/>
                </a:cubicBezTo>
                <a:cubicBezTo>
                  <a:pt x="490" y="71"/>
                  <a:pt x="500" y="83"/>
                  <a:pt x="511" y="92"/>
                </a:cubicBezTo>
                <a:cubicBezTo>
                  <a:pt x="518" y="98"/>
                  <a:pt x="527" y="101"/>
                  <a:pt x="534" y="107"/>
                </a:cubicBezTo>
                <a:cubicBezTo>
                  <a:pt x="617" y="179"/>
                  <a:pt x="516" y="98"/>
                  <a:pt x="587" y="169"/>
                </a:cubicBezTo>
                <a:cubicBezTo>
                  <a:pt x="617" y="199"/>
                  <a:pt x="679" y="238"/>
                  <a:pt x="718" y="253"/>
                </a:cubicBezTo>
                <a:cubicBezTo>
                  <a:pt x="746" y="295"/>
                  <a:pt x="807" y="313"/>
                  <a:pt x="856" y="322"/>
                </a:cubicBezTo>
                <a:cubicBezTo>
                  <a:pt x="920" y="317"/>
                  <a:pt x="984" y="316"/>
                  <a:pt x="1048" y="307"/>
                </a:cubicBezTo>
                <a:cubicBezTo>
                  <a:pt x="1081" y="303"/>
                  <a:pt x="1116" y="272"/>
                  <a:pt x="1148" y="261"/>
                </a:cubicBezTo>
                <a:cubicBezTo>
                  <a:pt x="1188" y="248"/>
                  <a:pt x="1230" y="235"/>
                  <a:pt x="1271" y="223"/>
                </a:cubicBezTo>
                <a:cubicBezTo>
                  <a:pt x="1302" y="225"/>
                  <a:pt x="1333" y="224"/>
                  <a:pt x="1363" y="230"/>
                </a:cubicBezTo>
                <a:cubicBezTo>
                  <a:pt x="1372" y="232"/>
                  <a:pt x="1377" y="242"/>
                  <a:pt x="1386" y="246"/>
                </a:cubicBezTo>
                <a:cubicBezTo>
                  <a:pt x="1415" y="259"/>
                  <a:pt x="1441" y="263"/>
                  <a:pt x="1471" y="269"/>
                </a:cubicBezTo>
                <a:cubicBezTo>
                  <a:pt x="1512" y="290"/>
                  <a:pt x="1615" y="366"/>
                  <a:pt x="1647" y="407"/>
                </a:cubicBezTo>
                <a:cubicBezTo>
                  <a:pt x="1712" y="489"/>
                  <a:pt x="1649" y="424"/>
                  <a:pt x="1701" y="476"/>
                </a:cubicBezTo>
                <a:cubicBezTo>
                  <a:pt x="1704" y="486"/>
                  <a:pt x="1703" y="498"/>
                  <a:pt x="1709" y="507"/>
                </a:cubicBezTo>
                <a:cubicBezTo>
                  <a:pt x="1714" y="515"/>
                  <a:pt x="1728" y="514"/>
                  <a:pt x="1732" y="522"/>
                </a:cubicBezTo>
                <a:cubicBezTo>
                  <a:pt x="1746" y="551"/>
                  <a:pt x="1752" y="583"/>
                  <a:pt x="1762" y="614"/>
                </a:cubicBezTo>
                <a:cubicBezTo>
                  <a:pt x="1768" y="632"/>
                  <a:pt x="1784" y="644"/>
                  <a:pt x="1793" y="660"/>
                </a:cubicBezTo>
                <a:cubicBezTo>
                  <a:pt x="1837" y="736"/>
                  <a:pt x="1869" y="787"/>
                  <a:pt x="1939" y="837"/>
                </a:cubicBezTo>
                <a:cubicBezTo>
                  <a:pt x="1979" y="865"/>
                  <a:pt x="2020" y="909"/>
                  <a:pt x="2070" y="921"/>
                </a:cubicBezTo>
                <a:cubicBezTo>
                  <a:pt x="2097" y="928"/>
                  <a:pt x="2126" y="926"/>
                  <a:pt x="2154" y="929"/>
                </a:cubicBezTo>
                <a:cubicBezTo>
                  <a:pt x="2233" y="949"/>
                  <a:pt x="2250" y="1053"/>
                  <a:pt x="2277" y="1121"/>
                </a:cubicBezTo>
                <a:cubicBezTo>
                  <a:pt x="2290" y="1229"/>
                  <a:pt x="2292" y="1337"/>
                  <a:pt x="2231" y="1428"/>
                </a:cubicBezTo>
                <a:cubicBezTo>
                  <a:pt x="2201" y="1473"/>
                  <a:pt x="2228" y="1481"/>
                  <a:pt x="2177" y="1505"/>
                </a:cubicBezTo>
                <a:cubicBezTo>
                  <a:pt x="2109" y="1573"/>
                  <a:pt x="1994" y="1621"/>
                  <a:pt x="1901" y="1643"/>
                </a:cubicBezTo>
                <a:cubicBezTo>
                  <a:pt x="1809" y="1641"/>
                  <a:pt x="1716" y="1643"/>
                  <a:pt x="1624" y="1636"/>
                </a:cubicBezTo>
                <a:cubicBezTo>
                  <a:pt x="1575" y="1632"/>
                  <a:pt x="1514" y="1611"/>
                  <a:pt x="1463" y="1605"/>
                </a:cubicBezTo>
                <a:cubicBezTo>
                  <a:pt x="1355" y="1577"/>
                  <a:pt x="1303" y="1593"/>
                  <a:pt x="1163" y="1597"/>
                </a:cubicBezTo>
                <a:cubicBezTo>
                  <a:pt x="1025" y="1633"/>
                  <a:pt x="1123" y="1614"/>
                  <a:pt x="864" y="1605"/>
                </a:cubicBezTo>
                <a:cubicBezTo>
                  <a:pt x="838" y="1598"/>
                  <a:pt x="813" y="1591"/>
                  <a:pt x="787" y="1582"/>
                </a:cubicBezTo>
                <a:cubicBezTo>
                  <a:pt x="754" y="1557"/>
                  <a:pt x="742" y="1543"/>
                  <a:pt x="703" y="1528"/>
                </a:cubicBezTo>
                <a:cubicBezTo>
                  <a:pt x="612" y="1456"/>
                  <a:pt x="521" y="1425"/>
                  <a:pt x="449" y="1328"/>
                </a:cubicBezTo>
                <a:cubicBezTo>
                  <a:pt x="439" y="1299"/>
                  <a:pt x="420" y="1278"/>
                  <a:pt x="403" y="1252"/>
                </a:cubicBezTo>
                <a:cubicBezTo>
                  <a:pt x="400" y="1237"/>
                  <a:pt x="399" y="1221"/>
                  <a:pt x="395" y="1206"/>
                </a:cubicBezTo>
                <a:cubicBezTo>
                  <a:pt x="391" y="1190"/>
                  <a:pt x="383" y="1175"/>
                  <a:pt x="380" y="1159"/>
                </a:cubicBezTo>
                <a:cubicBezTo>
                  <a:pt x="371" y="1111"/>
                  <a:pt x="384" y="1018"/>
                  <a:pt x="326" y="998"/>
                </a:cubicBezTo>
                <a:cubicBezTo>
                  <a:pt x="304" y="965"/>
                  <a:pt x="289" y="967"/>
                  <a:pt x="249" y="960"/>
                </a:cubicBezTo>
                <a:cubicBezTo>
                  <a:pt x="223" y="933"/>
                  <a:pt x="241" y="943"/>
                  <a:pt x="188" y="952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1353822" y="4505326"/>
            <a:ext cx="529894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l-GR" sz="3400" b="1">
                <a:cs typeface="Arial" charset="0"/>
              </a:rPr>
              <a:t>β</a:t>
            </a:r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 flipV="1">
            <a:off x="7548880" y="5897881"/>
            <a:ext cx="5642809" cy="43814"/>
          </a:xfrm>
          <a:prstGeom prst="line">
            <a:avLst/>
          </a:pr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6966718" y="5321082"/>
            <a:ext cx="691797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 dirty="0"/>
              <a:t>М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12952120" y="5310033"/>
            <a:ext cx="63408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000" b="1"/>
              <a:t>N</a:t>
            </a:r>
            <a:endParaRPr lang="ru-RU" sz="4000" b="1"/>
          </a:p>
        </p:txBody>
      </p:sp>
      <p:sp>
        <p:nvSpPr>
          <p:cNvPr id="5142" name="Line 22"/>
          <p:cNvSpPr>
            <a:spLocks noChangeShapeType="1"/>
          </p:cNvSpPr>
          <p:nvPr/>
        </p:nvSpPr>
        <p:spPr bwMode="auto">
          <a:xfrm flipV="1">
            <a:off x="8839200" y="3496628"/>
            <a:ext cx="4272280" cy="1228724"/>
          </a:xfrm>
          <a:prstGeom prst="line">
            <a:avLst/>
          </a:prstGeom>
          <a:noFill/>
          <a:ln w="57150">
            <a:solidFill>
              <a:schemeClr val="accent4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5" name="Oval 4"/>
          <p:cNvSpPr>
            <a:spLocks noChangeArrowheads="1"/>
          </p:cNvSpPr>
          <p:nvPr/>
        </p:nvSpPr>
        <p:spPr bwMode="auto">
          <a:xfrm>
            <a:off x="8839200" y="4632097"/>
            <a:ext cx="173737" cy="160401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6" name="Oval 4"/>
          <p:cNvSpPr>
            <a:spLocks noChangeArrowheads="1"/>
          </p:cNvSpPr>
          <p:nvPr/>
        </p:nvSpPr>
        <p:spPr bwMode="auto">
          <a:xfrm>
            <a:off x="7484778" y="2710143"/>
            <a:ext cx="173737" cy="160401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7" name="Oval 4"/>
          <p:cNvSpPr>
            <a:spLocks noChangeArrowheads="1"/>
          </p:cNvSpPr>
          <p:nvPr/>
        </p:nvSpPr>
        <p:spPr bwMode="auto">
          <a:xfrm>
            <a:off x="10504932" y="2241231"/>
            <a:ext cx="173737" cy="160401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8" name="TextBox 27"/>
          <p:cNvSpPr txBox="1"/>
          <p:nvPr/>
        </p:nvSpPr>
        <p:spPr>
          <a:xfrm>
            <a:off x="2261553" y="152401"/>
            <a:ext cx="11007611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Основные геометрические фигуры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1431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2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2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20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5" grpId="0" animBg="1"/>
      <p:bldP spid="5126" grpId="0" animBg="1"/>
      <p:bldP spid="5131" grpId="0"/>
      <p:bldP spid="5132" grpId="0"/>
      <p:bldP spid="5133" grpId="0"/>
      <p:bldP spid="5134" grpId="0"/>
      <p:bldP spid="5135" grpId="0"/>
      <p:bldP spid="5137" grpId="0" animBg="1"/>
      <p:bldP spid="5138" grpId="0"/>
      <p:bldP spid="5139" grpId="0" animBg="1"/>
      <p:bldP spid="5140" grpId="0"/>
      <p:bldP spid="5141" grpId="0"/>
      <p:bldP spid="5142" grpId="0" animBg="1"/>
      <p:bldP spid="25" grpId="0" animBg="1"/>
      <p:bldP spid="2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1028701" y="1722120"/>
            <a:ext cx="8757920" cy="1906"/>
          </a:xfrm>
          <a:prstGeom prst="line">
            <a:avLst/>
          </a:prstGeom>
          <a:noFill/>
          <a:ln w="76200">
            <a:solidFill>
              <a:schemeClr val="accent3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6148" name="Oval 4"/>
          <p:cNvSpPr>
            <a:spLocks noChangeArrowheads="1"/>
          </p:cNvSpPr>
          <p:nvPr/>
        </p:nvSpPr>
        <p:spPr bwMode="auto">
          <a:xfrm>
            <a:off x="5316222" y="1615441"/>
            <a:ext cx="289560" cy="21717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02920" y="870586"/>
            <a:ext cx="73668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100" b="1">
                <a:solidFill>
                  <a:srgbClr val="003300"/>
                </a:solidFill>
              </a:rPr>
              <a:t>А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099288" y="831331"/>
            <a:ext cx="771948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100" b="1" dirty="0">
                <a:solidFill>
                  <a:srgbClr val="003300"/>
                </a:solidFill>
              </a:rPr>
              <a:t>О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9123680" y="937260"/>
            <a:ext cx="73668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100" b="1">
                <a:solidFill>
                  <a:srgbClr val="003300"/>
                </a:solidFill>
              </a:rPr>
              <a:t>В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137920" y="1985010"/>
            <a:ext cx="8268166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3300"/>
                </a:solidFill>
                <a:sym typeface="Symbol" pitchFamily="18" charset="2"/>
              </a:rPr>
              <a:t></a:t>
            </a:r>
            <a:r>
              <a:rPr lang="ru-RU" sz="4600" b="1" dirty="0">
                <a:solidFill>
                  <a:srgbClr val="003300"/>
                </a:solidFill>
              </a:rPr>
              <a:t>АОВ – развернутый угол</a:t>
            </a:r>
            <a:endParaRPr lang="ru-RU" sz="7700" b="1" dirty="0">
              <a:solidFill>
                <a:srgbClr val="003300"/>
              </a:solidFill>
            </a:endParaRPr>
          </a:p>
        </p:txBody>
      </p:sp>
      <p:sp>
        <p:nvSpPr>
          <p:cNvPr id="6153" name="Freeform 9"/>
          <p:cNvSpPr>
            <a:spLocks/>
          </p:cNvSpPr>
          <p:nvPr/>
        </p:nvSpPr>
        <p:spPr bwMode="auto">
          <a:xfrm>
            <a:off x="949960" y="2697480"/>
            <a:ext cx="3131821" cy="2379346"/>
          </a:xfrm>
          <a:custGeom>
            <a:avLst/>
            <a:gdLst>
              <a:gd name="T0" fmla="*/ 0 w 1233"/>
              <a:gd name="T1" fmla="*/ 0 h 1249"/>
              <a:gd name="T2" fmla="*/ 0 w 1233"/>
              <a:gd name="T3" fmla="*/ 2147483647 h 1249"/>
              <a:gd name="T4" fmla="*/ 2147483647 w 1233"/>
              <a:gd name="T5" fmla="*/ 2147483647 h 124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33" h="1249">
                <a:moveTo>
                  <a:pt x="0" y="0"/>
                </a:moveTo>
                <a:lnTo>
                  <a:pt x="0" y="1249"/>
                </a:lnTo>
                <a:lnTo>
                  <a:pt x="1233" y="1249"/>
                </a:lnTo>
              </a:path>
            </a:pathLst>
          </a:custGeom>
          <a:noFill/>
          <a:ln w="76200" cmpd="sng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45720" y="2602230"/>
            <a:ext cx="808816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5100" b="1">
                <a:solidFill>
                  <a:srgbClr val="800080"/>
                </a:solidFill>
              </a:rPr>
              <a:t>M</a:t>
            </a:r>
            <a:endParaRPr lang="ru-RU" sz="5100" b="1">
              <a:solidFill>
                <a:srgbClr val="800080"/>
              </a:solidFill>
            </a:endParaRP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91440" y="4813936"/>
            <a:ext cx="73668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5100" b="1">
                <a:solidFill>
                  <a:srgbClr val="800080"/>
                </a:solidFill>
              </a:rPr>
              <a:t>N</a:t>
            </a:r>
            <a:endParaRPr lang="ru-RU" sz="5100" b="1">
              <a:solidFill>
                <a:srgbClr val="800080"/>
              </a:solidFill>
            </a:endParaRP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3263901" y="5084446"/>
            <a:ext cx="73668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5100" b="1">
                <a:solidFill>
                  <a:srgbClr val="800080"/>
                </a:solidFill>
              </a:rPr>
              <a:t>K</a:t>
            </a:r>
            <a:endParaRPr lang="ru-RU" sz="5100" b="1">
              <a:solidFill>
                <a:srgbClr val="800080"/>
              </a:solidFill>
            </a:endParaRP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27942" y="5846446"/>
            <a:ext cx="4329011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 dirty="0">
                <a:solidFill>
                  <a:srgbClr val="800080"/>
                </a:solidFill>
                <a:sym typeface="Symbol" pitchFamily="18" charset="2"/>
              </a:rPr>
              <a:t></a:t>
            </a:r>
            <a:r>
              <a:rPr lang="en-US" sz="4000" b="1" dirty="0">
                <a:solidFill>
                  <a:srgbClr val="800080"/>
                </a:solidFill>
              </a:rPr>
              <a:t>MNK </a:t>
            </a:r>
            <a:r>
              <a:rPr lang="ru-RU" sz="4000" b="1" dirty="0">
                <a:solidFill>
                  <a:srgbClr val="800080"/>
                </a:solidFill>
              </a:rPr>
              <a:t>– прямой</a:t>
            </a:r>
            <a:endParaRPr lang="en-US" sz="4000" b="1" dirty="0">
              <a:solidFill>
                <a:srgbClr val="800080"/>
              </a:solidFill>
            </a:endParaRPr>
          </a:p>
          <a:p>
            <a:pPr eaLnBrk="1" hangingPunct="1"/>
            <a:r>
              <a:rPr lang="en-US" sz="4000" b="1" dirty="0">
                <a:solidFill>
                  <a:srgbClr val="800080"/>
                </a:solidFill>
              </a:rPr>
              <a:t>               </a:t>
            </a:r>
            <a:r>
              <a:rPr lang="ru-RU" sz="4000" b="1" dirty="0">
                <a:solidFill>
                  <a:srgbClr val="800080"/>
                </a:solidFill>
              </a:rPr>
              <a:t> угол</a:t>
            </a:r>
            <a:endParaRPr lang="ru-RU" sz="6900" b="1" dirty="0">
              <a:solidFill>
                <a:srgbClr val="800080"/>
              </a:solidFill>
            </a:endParaRP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10121901" y="1230630"/>
            <a:ext cx="3892481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3300"/>
                </a:solidFill>
                <a:sym typeface="Symbol" pitchFamily="18" charset="2"/>
              </a:rPr>
              <a:t></a:t>
            </a:r>
            <a:r>
              <a:rPr lang="ru-RU" sz="4600" b="1" dirty="0">
                <a:solidFill>
                  <a:srgbClr val="003300"/>
                </a:solidFill>
              </a:rPr>
              <a:t>АОВ = 180</a:t>
            </a:r>
            <a:r>
              <a:rPr lang="ru-RU" sz="4600" b="1" dirty="0">
                <a:solidFill>
                  <a:srgbClr val="003300"/>
                </a:solidFill>
                <a:sym typeface="Symbol" pitchFamily="18" charset="2"/>
              </a:rPr>
              <a:t></a:t>
            </a:r>
            <a:endParaRPr lang="ru-RU" sz="7700" b="1" dirty="0">
              <a:solidFill>
                <a:srgbClr val="003300"/>
              </a:solidFill>
              <a:sym typeface="Symbol" pitchFamily="18" charset="2"/>
            </a:endParaRP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419101" y="7178040"/>
            <a:ext cx="3626895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800080"/>
                </a:solidFill>
                <a:sym typeface="Symbol" pitchFamily="18" charset="2"/>
              </a:rPr>
              <a:t></a:t>
            </a:r>
            <a:r>
              <a:rPr lang="en-US" sz="4600" b="1" dirty="0">
                <a:solidFill>
                  <a:srgbClr val="800080"/>
                </a:solidFill>
              </a:rPr>
              <a:t>MNK</a:t>
            </a:r>
            <a:r>
              <a:rPr lang="ru-RU" sz="4600" b="1" dirty="0">
                <a:solidFill>
                  <a:srgbClr val="800080"/>
                </a:solidFill>
              </a:rPr>
              <a:t> = </a:t>
            </a:r>
            <a:r>
              <a:rPr lang="en-US" sz="4600" b="1" dirty="0">
                <a:solidFill>
                  <a:srgbClr val="800080"/>
                </a:solidFill>
              </a:rPr>
              <a:t>9</a:t>
            </a:r>
            <a:r>
              <a:rPr lang="ru-RU" sz="4600" b="1" dirty="0">
                <a:solidFill>
                  <a:srgbClr val="800080"/>
                </a:solidFill>
              </a:rPr>
              <a:t>0</a:t>
            </a:r>
            <a:r>
              <a:rPr lang="ru-RU" sz="4600" b="1" dirty="0">
                <a:solidFill>
                  <a:srgbClr val="800080"/>
                </a:solidFill>
                <a:sym typeface="Symbol" pitchFamily="18" charset="2"/>
              </a:rPr>
              <a:t></a:t>
            </a:r>
            <a:endParaRPr lang="ru-RU" sz="7700" b="1" dirty="0">
              <a:solidFill>
                <a:srgbClr val="800080"/>
              </a:solidFill>
              <a:sym typeface="Symbol" pitchFamily="18" charset="2"/>
            </a:endParaRPr>
          </a:p>
        </p:txBody>
      </p:sp>
      <p:sp>
        <p:nvSpPr>
          <p:cNvPr id="6160" name="Freeform 16"/>
          <p:cNvSpPr>
            <a:spLocks/>
          </p:cNvSpPr>
          <p:nvPr/>
        </p:nvSpPr>
        <p:spPr bwMode="auto">
          <a:xfrm>
            <a:off x="5242561" y="2731770"/>
            <a:ext cx="3949701" cy="2055496"/>
          </a:xfrm>
          <a:custGeom>
            <a:avLst/>
            <a:gdLst>
              <a:gd name="T0" fmla="*/ 2147483647 w 1555"/>
              <a:gd name="T1" fmla="*/ 0 h 1079"/>
              <a:gd name="T2" fmla="*/ 0 w 1555"/>
              <a:gd name="T3" fmla="*/ 2147483647 h 1079"/>
              <a:gd name="T4" fmla="*/ 2147483647 w 1555"/>
              <a:gd name="T5" fmla="*/ 2147483647 h 10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55" h="1079">
                <a:moveTo>
                  <a:pt x="1393" y="0"/>
                </a:moveTo>
                <a:lnTo>
                  <a:pt x="0" y="1054"/>
                </a:lnTo>
                <a:lnTo>
                  <a:pt x="1555" y="1079"/>
                </a:lnTo>
              </a:path>
            </a:pathLst>
          </a:custGeom>
          <a:noFill/>
          <a:ln w="76200" cmpd="sng">
            <a:solidFill>
              <a:schemeClr val="tx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>
              <a:solidFill>
                <a:srgbClr val="002060"/>
              </a:solidFill>
            </a:endParaRP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7404101" y="2516506"/>
            <a:ext cx="73668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100" b="1" dirty="0" smtClean="0">
                <a:solidFill>
                  <a:srgbClr val="002060"/>
                </a:solidFill>
              </a:rPr>
              <a:t>А</a:t>
            </a:r>
            <a:endParaRPr lang="ru-RU" sz="5100" b="1" dirty="0">
              <a:solidFill>
                <a:srgbClr val="002060"/>
              </a:solidFill>
            </a:endParaRP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4787901" y="3981450"/>
            <a:ext cx="736682" cy="91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100" b="1" dirty="0" smtClean="0">
                <a:solidFill>
                  <a:srgbClr val="002060"/>
                </a:solidFill>
              </a:rPr>
              <a:t>В</a:t>
            </a:r>
            <a:endParaRPr lang="ru-RU" sz="5100" b="1" dirty="0">
              <a:solidFill>
                <a:srgbClr val="002060"/>
              </a:solidFill>
            </a:endParaRP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8763000" y="4756786"/>
            <a:ext cx="73668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100" b="1" dirty="0" smtClean="0">
                <a:solidFill>
                  <a:srgbClr val="002060"/>
                </a:solidFill>
              </a:rPr>
              <a:t>С</a:t>
            </a:r>
            <a:endParaRPr lang="ru-RU" sz="5100" b="1" dirty="0">
              <a:solidFill>
                <a:srgbClr val="002060"/>
              </a:solidFill>
            </a:endParaRP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5041902" y="5553076"/>
            <a:ext cx="4371651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 dirty="0" smtClean="0">
                <a:solidFill>
                  <a:srgbClr val="002060"/>
                </a:solidFill>
                <a:sym typeface="Symbol" pitchFamily="18" charset="2"/>
              </a:rPr>
              <a:t>АВС</a:t>
            </a:r>
            <a:r>
              <a:rPr lang="en-US" sz="4000" b="1" dirty="0" smtClean="0">
                <a:solidFill>
                  <a:srgbClr val="002060"/>
                </a:solidFill>
              </a:rPr>
              <a:t> </a:t>
            </a:r>
            <a:r>
              <a:rPr lang="ru-RU" sz="4000" b="1" dirty="0">
                <a:solidFill>
                  <a:srgbClr val="002060"/>
                </a:solidFill>
              </a:rPr>
              <a:t>– острый </a:t>
            </a:r>
            <a:endParaRPr lang="en-US" sz="4000" b="1" dirty="0">
              <a:solidFill>
                <a:srgbClr val="002060"/>
              </a:solidFill>
            </a:endParaRPr>
          </a:p>
          <a:p>
            <a:pPr eaLnBrk="1" hangingPunct="1"/>
            <a:r>
              <a:rPr lang="en-US" sz="4000" b="1" dirty="0">
                <a:solidFill>
                  <a:srgbClr val="002060"/>
                </a:solidFill>
              </a:rPr>
              <a:t>              </a:t>
            </a:r>
            <a:r>
              <a:rPr lang="ru-RU" sz="4000" b="1" dirty="0">
                <a:solidFill>
                  <a:srgbClr val="002060"/>
                </a:solidFill>
              </a:rPr>
              <a:t>угол</a:t>
            </a:r>
            <a:endParaRPr lang="ru-RU" sz="6900" b="1" dirty="0">
              <a:solidFill>
                <a:srgbClr val="002060"/>
              </a:solidFill>
            </a:endParaRP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5885181" y="6901816"/>
            <a:ext cx="3538731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 smtClean="0">
                <a:solidFill>
                  <a:srgbClr val="002060"/>
                </a:solidFill>
                <a:sym typeface="Symbol" pitchFamily="18" charset="2"/>
              </a:rPr>
              <a:t>АВС</a:t>
            </a:r>
            <a:r>
              <a:rPr lang="en-US" sz="4600" b="1" dirty="0" smtClean="0">
                <a:solidFill>
                  <a:srgbClr val="002060"/>
                </a:solidFill>
              </a:rPr>
              <a:t> </a:t>
            </a:r>
            <a:r>
              <a:rPr lang="en-US" sz="4600" b="1" dirty="0">
                <a:solidFill>
                  <a:srgbClr val="002060"/>
                </a:solidFill>
              </a:rPr>
              <a:t>&lt; 9</a:t>
            </a:r>
            <a:r>
              <a:rPr lang="ru-RU" sz="4600" b="1" dirty="0">
                <a:solidFill>
                  <a:srgbClr val="002060"/>
                </a:solidFill>
              </a:rPr>
              <a:t>0</a:t>
            </a:r>
            <a:r>
              <a:rPr lang="ru-RU" sz="4600" b="1" dirty="0">
                <a:solidFill>
                  <a:srgbClr val="002060"/>
                </a:solidFill>
                <a:sym typeface="Symbol" pitchFamily="18" charset="2"/>
              </a:rPr>
              <a:t></a:t>
            </a:r>
            <a:endParaRPr lang="ru-RU" sz="7700" b="1" dirty="0">
              <a:solidFill>
                <a:srgbClr val="002060"/>
              </a:solidFill>
              <a:sym typeface="Symbol" pitchFamily="18" charset="2"/>
            </a:endParaRPr>
          </a:p>
        </p:txBody>
      </p:sp>
      <p:sp>
        <p:nvSpPr>
          <p:cNvPr id="6166" name="Freeform 22"/>
          <p:cNvSpPr>
            <a:spLocks/>
          </p:cNvSpPr>
          <p:nvPr/>
        </p:nvSpPr>
        <p:spPr bwMode="auto">
          <a:xfrm>
            <a:off x="11252201" y="2834641"/>
            <a:ext cx="2740661" cy="3630930"/>
          </a:xfrm>
          <a:custGeom>
            <a:avLst/>
            <a:gdLst>
              <a:gd name="T0" fmla="*/ 0 w 1079"/>
              <a:gd name="T1" fmla="*/ 0 h 1906"/>
              <a:gd name="T2" fmla="*/ 2147483647 w 1079"/>
              <a:gd name="T3" fmla="*/ 1635582200 h 1906"/>
              <a:gd name="T4" fmla="*/ 2147483647 w 1079"/>
              <a:gd name="T5" fmla="*/ 2147483647 h 190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79" h="1906">
                <a:moveTo>
                  <a:pt x="0" y="0"/>
                </a:moveTo>
                <a:lnTo>
                  <a:pt x="1079" y="649"/>
                </a:lnTo>
                <a:lnTo>
                  <a:pt x="997" y="1906"/>
                </a:lnTo>
              </a:path>
            </a:pathLst>
          </a:custGeom>
          <a:noFill/>
          <a:ln w="76200" cmpd="sng">
            <a:solidFill>
              <a:srgbClr val="00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11043920" y="2165986"/>
            <a:ext cx="69981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100" b="1" dirty="0" smtClean="0"/>
              <a:t>Р</a:t>
            </a:r>
            <a:endParaRPr lang="ru-RU" sz="5100" b="1" dirty="0"/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13723621" y="3263266"/>
            <a:ext cx="771948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100" b="1" dirty="0" smtClean="0"/>
              <a:t>О</a:t>
            </a:r>
            <a:endParaRPr lang="ru-RU" sz="5100" b="1" dirty="0"/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13848080" y="5998846"/>
            <a:ext cx="662943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100" b="1" dirty="0" smtClean="0"/>
              <a:t>Т</a:t>
            </a:r>
            <a:endParaRPr lang="ru-RU" sz="5100" b="1" dirty="0"/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9903461" y="4067176"/>
            <a:ext cx="2321987" cy="1978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 dirty="0" smtClean="0">
                <a:sym typeface="Symbol" pitchFamily="18" charset="2"/>
              </a:rPr>
              <a:t>РОТ</a:t>
            </a:r>
            <a:r>
              <a:rPr lang="en-US" sz="4000" b="1" dirty="0" smtClean="0"/>
              <a:t> </a:t>
            </a:r>
            <a:r>
              <a:rPr lang="ru-RU" sz="4000" b="1" dirty="0"/>
              <a:t>– </a:t>
            </a:r>
            <a:endParaRPr lang="en-US" sz="4000" b="1" dirty="0"/>
          </a:p>
          <a:p>
            <a:pPr eaLnBrk="1" hangingPunct="1"/>
            <a:r>
              <a:rPr lang="en-US" sz="4000" b="1" dirty="0"/>
              <a:t>   </a:t>
            </a:r>
            <a:r>
              <a:rPr lang="ru-RU" sz="4000" b="1" dirty="0"/>
              <a:t>тупой </a:t>
            </a:r>
            <a:endParaRPr lang="en-US" sz="4000" b="1" dirty="0"/>
          </a:p>
          <a:p>
            <a:pPr eaLnBrk="1" hangingPunct="1"/>
            <a:r>
              <a:rPr lang="en-US" sz="4000" b="1" dirty="0"/>
              <a:t>   </a:t>
            </a:r>
            <a:r>
              <a:rPr lang="ru-RU" sz="4000" b="1" dirty="0"/>
              <a:t>угол</a:t>
            </a:r>
            <a:endParaRPr lang="ru-RU" sz="6900" b="1" dirty="0"/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10515601" y="6654166"/>
            <a:ext cx="3493847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 smtClean="0">
                <a:sym typeface="Symbol" pitchFamily="18" charset="2"/>
              </a:rPr>
              <a:t>РОТ</a:t>
            </a:r>
            <a:r>
              <a:rPr lang="en-US" sz="4600" b="1" dirty="0" smtClean="0"/>
              <a:t> </a:t>
            </a:r>
            <a:r>
              <a:rPr lang="en-US" sz="4600" b="1" dirty="0"/>
              <a:t>&gt; 9</a:t>
            </a:r>
            <a:r>
              <a:rPr lang="ru-RU" sz="4600" b="1" dirty="0"/>
              <a:t>0</a:t>
            </a:r>
            <a:r>
              <a:rPr lang="ru-RU" sz="4600" b="1" dirty="0">
                <a:sym typeface="Symbol" pitchFamily="18" charset="2"/>
              </a:rPr>
              <a:t></a:t>
            </a:r>
            <a:endParaRPr lang="ru-RU" sz="7700" b="1" dirty="0">
              <a:sym typeface="Symbol" pitchFamily="18" charset="2"/>
            </a:endParaRPr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 rot="5400000" flipH="1">
            <a:off x="2211389" y="5214938"/>
            <a:ext cx="5183504" cy="45719"/>
          </a:xfrm>
          <a:prstGeom prst="rect">
            <a:avLst/>
          </a:prstGeom>
          <a:gradFill rotWithShape="1">
            <a:gsLst>
              <a:gs pos="0">
                <a:srgbClr val="005CBF"/>
              </a:gs>
              <a:gs pos="25000">
                <a:srgbClr val="0087E6"/>
              </a:gs>
              <a:gs pos="75000">
                <a:srgbClr val="21D6E0"/>
              </a:gs>
              <a:gs pos="100000">
                <a:srgbClr val="03D4A8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>
              <a:solidFill>
                <a:srgbClr val="002060"/>
              </a:solidFill>
            </a:endParaRPr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 rot="5400000" flipH="1">
            <a:off x="7406959" y="5376863"/>
            <a:ext cx="5183506" cy="68580"/>
          </a:xfrm>
          <a:prstGeom prst="rect">
            <a:avLst/>
          </a:prstGeom>
          <a:gradFill rotWithShape="1">
            <a:gsLst>
              <a:gs pos="0">
                <a:srgbClr val="005CBF"/>
              </a:gs>
              <a:gs pos="25000">
                <a:srgbClr val="0087E6"/>
              </a:gs>
              <a:gs pos="75000">
                <a:srgbClr val="21D6E0"/>
              </a:gs>
              <a:gs pos="100000">
                <a:srgbClr val="03D4A8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>
              <a:solidFill>
                <a:srgbClr val="002060"/>
              </a:solidFill>
            </a:endParaRPr>
          </a:p>
        </p:txBody>
      </p: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977902" y="4632960"/>
            <a:ext cx="462280" cy="43243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" name="Прямоугольник 1"/>
          <p:cNvSpPr/>
          <p:nvPr/>
        </p:nvSpPr>
        <p:spPr>
          <a:xfrm>
            <a:off x="5876822" y="0"/>
            <a:ext cx="2489982" cy="1055227"/>
          </a:xfrm>
          <a:prstGeom prst="rect">
            <a:avLst/>
          </a:prstGeom>
          <a:noFill/>
        </p:spPr>
        <p:txBody>
          <a:bodyPr wrap="none" lIns="130622" tIns="65311" rIns="130622" bIns="6531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6000" b="1" spc="71" dirty="0">
                <a:ln w="11430"/>
                <a:latin typeface="Arial" pitchFamily="34" charset="0"/>
                <a:cs typeface="Arial" pitchFamily="34" charset="0"/>
              </a:rPr>
              <a:t>УГЛЫ</a:t>
            </a:r>
          </a:p>
        </p:txBody>
      </p:sp>
    </p:spTree>
    <p:extLst>
      <p:ext uri="{BB962C8B-B14F-4D97-AF65-F5344CB8AC3E}">
        <p14:creationId xmlns:p14="http://schemas.microsoft.com/office/powerpoint/2010/main" val="88132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61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2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8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20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20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2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2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2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2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48" grpId="0" animBg="1"/>
      <p:bldP spid="6149" grpId="0"/>
      <p:bldP spid="6150" grpId="0"/>
      <p:bldP spid="6151" grpId="0"/>
      <p:bldP spid="6152" grpId="0"/>
      <p:bldP spid="6153" grpId="0" animBg="1"/>
      <p:bldP spid="6154" grpId="0"/>
      <p:bldP spid="6155" grpId="0"/>
      <p:bldP spid="6156" grpId="0"/>
      <p:bldP spid="6157" grpId="0"/>
      <p:bldP spid="6158" grpId="0"/>
      <p:bldP spid="6159" grpId="0"/>
      <p:bldP spid="6160" grpId="0" animBg="1"/>
      <p:bldP spid="6161" grpId="0"/>
      <p:bldP spid="6162" grpId="0"/>
      <p:bldP spid="6163" grpId="0"/>
      <p:bldP spid="6164" grpId="0"/>
      <p:bldP spid="6165" grpId="0"/>
      <p:bldP spid="6166" grpId="0" animBg="1"/>
      <p:bldP spid="6167" grpId="0"/>
      <p:bldP spid="6168" grpId="0"/>
      <p:bldP spid="6169" grpId="0"/>
      <p:bldP spid="6170" grpId="0"/>
      <p:bldP spid="6171" grpId="0"/>
      <p:bldP spid="6172" grpId="0" animBg="1"/>
      <p:bldP spid="6173" grpId="0" animBg="1"/>
      <p:bldP spid="617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reeform 2"/>
          <p:cNvSpPr>
            <a:spLocks/>
          </p:cNvSpPr>
          <p:nvPr/>
        </p:nvSpPr>
        <p:spPr bwMode="auto">
          <a:xfrm>
            <a:off x="5800349" y="2986087"/>
            <a:ext cx="1358901" cy="474346"/>
          </a:xfrm>
          <a:custGeom>
            <a:avLst/>
            <a:gdLst>
              <a:gd name="T0" fmla="*/ 1121598193 w 634"/>
              <a:gd name="T1" fmla="*/ 219254665 h 249"/>
              <a:gd name="T2" fmla="*/ 1033664826 w 634"/>
              <a:gd name="T3" fmla="*/ 178932114 h 249"/>
              <a:gd name="T4" fmla="*/ 495296836 w 634"/>
              <a:gd name="T5" fmla="*/ 75604783 h 249"/>
              <a:gd name="T6" fmla="*/ 0 w 634"/>
              <a:gd name="T7" fmla="*/ 627520494 h 24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34" h="249">
                <a:moveTo>
                  <a:pt x="625" y="87"/>
                </a:moveTo>
                <a:cubicBezTo>
                  <a:pt x="616" y="84"/>
                  <a:pt x="634" y="80"/>
                  <a:pt x="576" y="71"/>
                </a:cubicBezTo>
                <a:cubicBezTo>
                  <a:pt x="518" y="62"/>
                  <a:pt x="372" y="0"/>
                  <a:pt x="276" y="30"/>
                </a:cubicBezTo>
                <a:cubicBezTo>
                  <a:pt x="180" y="60"/>
                  <a:pt x="57" y="204"/>
                  <a:pt x="0" y="24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8195" name="Freeform 3"/>
          <p:cNvSpPr>
            <a:spLocks/>
          </p:cNvSpPr>
          <p:nvPr/>
        </p:nvSpPr>
        <p:spPr bwMode="auto">
          <a:xfrm>
            <a:off x="6069589" y="3100387"/>
            <a:ext cx="972821" cy="344806"/>
          </a:xfrm>
          <a:custGeom>
            <a:avLst/>
            <a:gdLst>
              <a:gd name="T0" fmla="*/ 814272705 w 454"/>
              <a:gd name="T1" fmla="*/ 171370923 h 181"/>
              <a:gd name="T2" fmla="*/ 364091309 w 454"/>
              <a:gd name="T3" fmla="*/ 47883846 h 181"/>
              <a:gd name="T4" fmla="*/ 0 w 454"/>
              <a:gd name="T5" fmla="*/ 456149869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54" h="181">
                <a:moveTo>
                  <a:pt x="454" y="68"/>
                </a:moveTo>
                <a:cubicBezTo>
                  <a:pt x="414" y="60"/>
                  <a:pt x="279" y="0"/>
                  <a:pt x="203" y="19"/>
                </a:cubicBezTo>
                <a:cubicBezTo>
                  <a:pt x="127" y="38"/>
                  <a:pt x="42" y="147"/>
                  <a:pt x="0" y="181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8196" name="Freeform 4"/>
          <p:cNvSpPr>
            <a:spLocks/>
          </p:cNvSpPr>
          <p:nvPr/>
        </p:nvSpPr>
        <p:spPr bwMode="auto">
          <a:xfrm>
            <a:off x="7697729" y="2982277"/>
            <a:ext cx="139699" cy="510540"/>
          </a:xfrm>
          <a:custGeom>
            <a:avLst/>
            <a:gdLst>
              <a:gd name="T0" fmla="*/ 0 w 65"/>
              <a:gd name="T1" fmla="*/ 0 h 268"/>
              <a:gd name="T2" fmla="*/ 113673508 w 65"/>
              <a:gd name="T3" fmla="*/ 307459063 h 268"/>
              <a:gd name="T4" fmla="*/ 25261376 w 65"/>
              <a:gd name="T5" fmla="*/ 675401875 h 26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5" h="268">
                <a:moveTo>
                  <a:pt x="0" y="0"/>
                </a:moveTo>
                <a:cubicBezTo>
                  <a:pt x="9" y="20"/>
                  <a:pt x="61" y="77"/>
                  <a:pt x="63" y="122"/>
                </a:cubicBezTo>
                <a:cubicBezTo>
                  <a:pt x="65" y="167"/>
                  <a:pt x="24" y="238"/>
                  <a:pt x="14" y="268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3781050" y="3460433"/>
            <a:ext cx="7002779" cy="1904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 flipV="1">
            <a:off x="6811269" y="1854517"/>
            <a:ext cx="2534920" cy="1590676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8200" name="Oval 8"/>
          <p:cNvSpPr>
            <a:spLocks noChangeArrowheads="1"/>
          </p:cNvSpPr>
          <p:nvPr/>
        </p:nvSpPr>
        <p:spPr bwMode="auto">
          <a:xfrm>
            <a:off x="6717289" y="3336608"/>
            <a:ext cx="243840" cy="217170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6577588" y="3477577"/>
            <a:ext cx="771948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100" b="1" i="1">
                <a:solidFill>
                  <a:srgbClr val="003300"/>
                </a:solidFill>
              </a:rPr>
              <a:t>О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3781050" y="2560849"/>
            <a:ext cx="73668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100" b="1" i="1" dirty="0">
                <a:solidFill>
                  <a:srgbClr val="003300"/>
                </a:solidFill>
              </a:rPr>
              <a:t>А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8388609" y="1450657"/>
            <a:ext cx="73668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100" b="1" i="1">
                <a:solidFill>
                  <a:srgbClr val="003300"/>
                </a:solidFill>
              </a:rPr>
              <a:t>В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10129905" y="2624095"/>
            <a:ext cx="73668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100" b="1" i="1" dirty="0">
                <a:solidFill>
                  <a:srgbClr val="003300"/>
                </a:solidFill>
              </a:rPr>
              <a:t>С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3636397" y="4572000"/>
            <a:ext cx="7196078" cy="9628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400" b="1" dirty="0">
                <a:solidFill>
                  <a:srgbClr val="003300"/>
                </a:solidFill>
                <a:sym typeface="Symbol" pitchFamily="18" charset="2"/>
              </a:rPr>
              <a:t></a:t>
            </a:r>
            <a:r>
              <a:rPr lang="ru-RU" sz="5400" b="1" dirty="0">
                <a:solidFill>
                  <a:srgbClr val="003300"/>
                </a:solidFill>
              </a:rPr>
              <a:t>АО</a:t>
            </a:r>
            <a:r>
              <a:rPr lang="en-US" sz="5400" b="1" dirty="0">
                <a:solidFill>
                  <a:srgbClr val="003300"/>
                </a:solidFill>
              </a:rPr>
              <a:t>B</a:t>
            </a:r>
            <a:r>
              <a:rPr lang="ru-RU" sz="5400" b="1" dirty="0">
                <a:solidFill>
                  <a:srgbClr val="003300"/>
                </a:solidFill>
              </a:rPr>
              <a:t> +</a:t>
            </a:r>
            <a:r>
              <a:rPr lang="ru-RU" sz="5400" b="1" dirty="0">
                <a:solidFill>
                  <a:srgbClr val="003300"/>
                </a:solidFill>
                <a:sym typeface="Symbol" pitchFamily="18" charset="2"/>
              </a:rPr>
              <a:t>ВОС = 180</a:t>
            </a:r>
            <a:endParaRPr lang="ru-RU" sz="8800" b="1" dirty="0">
              <a:solidFill>
                <a:srgbClr val="003300"/>
              </a:solidFill>
              <a:sym typeface="Symbol" pitchFamily="18" charset="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7737" y="5687294"/>
            <a:ext cx="140494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Два угла, у которых одна сторона общая, а две другие лежат на одной прямой, называются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смежными</a:t>
            </a:r>
            <a:endParaRPr lang="ru-RU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98334" y="254112"/>
            <a:ext cx="4768210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Смежные углы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0006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195" grpId="0" animBg="1"/>
      <p:bldP spid="8196" grpId="0" animBg="1"/>
      <p:bldP spid="8198" grpId="0" animBg="1"/>
      <p:bldP spid="8199" grpId="0" animBg="1"/>
      <p:bldP spid="8200" grpId="0" animBg="1"/>
      <p:bldP spid="8204" grpId="0"/>
      <p:bldP spid="8205" grpId="0"/>
      <p:bldP spid="8206" grpId="0"/>
      <p:bldP spid="8207" grpId="0"/>
      <p:bldP spid="8208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reeform 2"/>
          <p:cNvSpPr>
            <a:spLocks/>
          </p:cNvSpPr>
          <p:nvPr/>
        </p:nvSpPr>
        <p:spPr bwMode="auto">
          <a:xfrm flipH="1">
            <a:off x="5644390" y="3687372"/>
            <a:ext cx="127000" cy="480060"/>
          </a:xfrm>
          <a:custGeom>
            <a:avLst/>
            <a:gdLst>
              <a:gd name="T0" fmla="*/ 105846563 w 50"/>
              <a:gd name="T1" fmla="*/ 0 h 252"/>
              <a:gd name="T2" fmla="*/ 2520950 w 50"/>
              <a:gd name="T3" fmla="*/ 267136563 h 252"/>
              <a:gd name="T4" fmla="*/ 126007813 w 50"/>
              <a:gd name="T5" fmla="*/ 635079375 h 2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0" h="252">
                <a:moveTo>
                  <a:pt x="42" y="0"/>
                </a:moveTo>
                <a:cubicBezTo>
                  <a:pt x="35" y="18"/>
                  <a:pt x="0" y="64"/>
                  <a:pt x="1" y="106"/>
                </a:cubicBezTo>
                <a:cubicBezTo>
                  <a:pt x="2" y="148"/>
                  <a:pt x="40" y="222"/>
                  <a:pt x="50" y="25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71" name="Freeform 3"/>
          <p:cNvSpPr>
            <a:spLocks/>
          </p:cNvSpPr>
          <p:nvPr/>
        </p:nvSpPr>
        <p:spPr bwMode="auto">
          <a:xfrm>
            <a:off x="3256790" y="3687372"/>
            <a:ext cx="127000" cy="480060"/>
          </a:xfrm>
          <a:custGeom>
            <a:avLst/>
            <a:gdLst>
              <a:gd name="T0" fmla="*/ 105846563 w 50"/>
              <a:gd name="T1" fmla="*/ 0 h 252"/>
              <a:gd name="T2" fmla="*/ 2520950 w 50"/>
              <a:gd name="T3" fmla="*/ 267136563 h 252"/>
              <a:gd name="T4" fmla="*/ 126007813 w 50"/>
              <a:gd name="T5" fmla="*/ 635079375 h 2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0" h="252">
                <a:moveTo>
                  <a:pt x="42" y="0"/>
                </a:moveTo>
                <a:cubicBezTo>
                  <a:pt x="35" y="18"/>
                  <a:pt x="0" y="64"/>
                  <a:pt x="1" y="106"/>
                </a:cubicBezTo>
                <a:cubicBezTo>
                  <a:pt x="2" y="148"/>
                  <a:pt x="40" y="222"/>
                  <a:pt x="50" y="25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0320" y="946786"/>
            <a:ext cx="14630400" cy="1461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ru-RU" sz="3600" b="1" dirty="0">
                <a:solidFill>
                  <a:srgbClr val="002060"/>
                </a:solidFill>
              </a:rPr>
              <a:t>   </a:t>
            </a:r>
            <a:r>
              <a:rPr lang="ru-RU" sz="4800" b="1" dirty="0">
                <a:solidFill>
                  <a:srgbClr val="002060"/>
                </a:solidFill>
              </a:rPr>
              <a:t>При пересечении двух прямых образуются две пары равных углов.</a:t>
            </a:r>
            <a:endParaRPr lang="ru-RU" sz="8000" b="1" dirty="0">
              <a:solidFill>
                <a:srgbClr val="002060"/>
              </a:solidFill>
            </a:endParaRP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flipV="1">
            <a:off x="909829" y="3054912"/>
            <a:ext cx="7729219" cy="1653540"/>
          </a:xfrm>
          <a:prstGeom prst="line">
            <a:avLst/>
          </a:prstGeom>
          <a:noFill/>
          <a:ln w="76200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75" name="Freeform 7"/>
          <p:cNvSpPr>
            <a:spLocks/>
          </p:cNvSpPr>
          <p:nvPr/>
        </p:nvSpPr>
        <p:spPr bwMode="auto">
          <a:xfrm>
            <a:off x="1240029" y="3285416"/>
            <a:ext cx="7089139" cy="1407796"/>
          </a:xfrm>
          <a:custGeom>
            <a:avLst/>
            <a:gdLst>
              <a:gd name="T0" fmla="*/ 0 w 2791"/>
              <a:gd name="T1" fmla="*/ 0 h 739"/>
              <a:gd name="T2" fmla="*/ 2147483647 w 2791"/>
              <a:gd name="T3" fmla="*/ 1862397056 h 73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791" h="739">
                <a:moveTo>
                  <a:pt x="0" y="0"/>
                </a:moveTo>
                <a:lnTo>
                  <a:pt x="2791" y="739"/>
                </a:lnTo>
              </a:path>
            </a:pathLst>
          </a:custGeom>
          <a:noFill/>
          <a:ln w="76200" cmpd="sng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262629" y="3935022"/>
            <a:ext cx="771948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100" b="1" i="1">
                <a:solidFill>
                  <a:srgbClr val="003300"/>
                </a:solidFill>
              </a:rPr>
              <a:t>О</a:t>
            </a:r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4422649" y="3856917"/>
            <a:ext cx="289560" cy="217170"/>
          </a:xfrm>
          <a:prstGeom prst="ellipse">
            <a:avLst/>
          </a:prstGeom>
          <a:solidFill>
            <a:schemeClr val="accent4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881300" y="4550891"/>
            <a:ext cx="73668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100" b="1" i="1" dirty="0">
                <a:solidFill>
                  <a:srgbClr val="003300"/>
                </a:solidFill>
              </a:rPr>
              <a:t>А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7978566" y="2346272"/>
            <a:ext cx="73668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100" b="1" i="1" dirty="0">
                <a:solidFill>
                  <a:srgbClr val="003300"/>
                </a:solidFill>
              </a:rPr>
              <a:t>С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 flipH="1">
            <a:off x="7978566" y="4584419"/>
            <a:ext cx="492678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5100" b="1" i="1" dirty="0">
                <a:solidFill>
                  <a:srgbClr val="003300"/>
                </a:solidFill>
              </a:rPr>
              <a:t>D</a:t>
            </a:r>
            <a:endParaRPr lang="ru-RU" sz="5100" b="1" i="1" dirty="0">
              <a:solidFill>
                <a:srgbClr val="003300"/>
              </a:solidFill>
            </a:endParaRP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1240029" y="2501328"/>
            <a:ext cx="73668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100" b="1" i="1" dirty="0">
                <a:solidFill>
                  <a:srgbClr val="003300"/>
                </a:solidFill>
              </a:rPr>
              <a:t>В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8991600" y="3396227"/>
            <a:ext cx="5430722" cy="1009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700" b="1" i="1" dirty="0">
                <a:solidFill>
                  <a:srgbClr val="003300"/>
                </a:solidFill>
                <a:sym typeface="Symbol" pitchFamily="18" charset="2"/>
              </a:rPr>
              <a:t></a:t>
            </a:r>
            <a:r>
              <a:rPr lang="ru-RU" sz="5700" b="1" i="1" dirty="0">
                <a:solidFill>
                  <a:srgbClr val="003300"/>
                </a:solidFill>
              </a:rPr>
              <a:t>АО</a:t>
            </a:r>
            <a:r>
              <a:rPr lang="en-US" sz="5700" b="1" i="1" dirty="0">
                <a:solidFill>
                  <a:srgbClr val="003300"/>
                </a:solidFill>
              </a:rPr>
              <a:t>B</a:t>
            </a:r>
            <a:r>
              <a:rPr lang="ru-RU" sz="5700" b="1" i="1" dirty="0">
                <a:solidFill>
                  <a:srgbClr val="003300"/>
                </a:solidFill>
              </a:rPr>
              <a:t> </a:t>
            </a:r>
            <a:r>
              <a:rPr lang="ru-RU" sz="5700" b="1" i="1" dirty="0" smtClean="0">
                <a:solidFill>
                  <a:srgbClr val="003300"/>
                </a:solidFill>
              </a:rPr>
              <a:t>=</a:t>
            </a:r>
            <a:r>
              <a:rPr lang="ru-RU" sz="5700" b="1" i="1" dirty="0" smtClean="0">
                <a:solidFill>
                  <a:srgbClr val="003300"/>
                </a:solidFill>
                <a:sym typeface="Symbol" pitchFamily="18" charset="2"/>
              </a:rPr>
              <a:t></a:t>
            </a:r>
            <a:r>
              <a:rPr lang="en-US" sz="5700" b="1" i="1" dirty="0">
                <a:solidFill>
                  <a:srgbClr val="003300"/>
                </a:solidFill>
                <a:sym typeface="Symbol" pitchFamily="18" charset="2"/>
              </a:rPr>
              <a:t>COD</a:t>
            </a:r>
            <a:endParaRPr lang="ru-RU" sz="9400" b="1" i="1" dirty="0">
              <a:solidFill>
                <a:srgbClr val="003300"/>
              </a:solidFill>
              <a:sym typeface="Symbol" pitchFamily="18" charset="2"/>
            </a:endParaRPr>
          </a:p>
        </p:txBody>
      </p:sp>
      <p:sp>
        <p:nvSpPr>
          <p:cNvPr id="22" name="Содержимое 2"/>
          <p:cNvSpPr txBox="1">
            <a:spLocks/>
          </p:cNvSpPr>
          <p:nvPr/>
        </p:nvSpPr>
        <p:spPr>
          <a:xfrm>
            <a:off x="909829" y="5501147"/>
            <a:ext cx="12465139" cy="1978557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67188">
              <a:defRPr>
                <a:latin typeface="+mn-lt"/>
                <a:ea typeface="+mn-ea"/>
                <a:cs typeface="+mn-cs"/>
              </a:defRPr>
            </a:lvl2pPr>
            <a:lvl3pPr marL="2134365">
              <a:defRPr>
                <a:latin typeface="+mn-lt"/>
                <a:ea typeface="+mn-ea"/>
                <a:cs typeface="+mn-cs"/>
              </a:defRPr>
            </a:lvl3pPr>
            <a:lvl4pPr marL="3201551">
              <a:defRPr>
                <a:latin typeface="+mn-lt"/>
                <a:ea typeface="+mn-ea"/>
                <a:cs typeface="+mn-cs"/>
              </a:defRPr>
            </a:lvl4pPr>
            <a:lvl5pPr marL="4268735">
              <a:defRPr>
                <a:latin typeface="+mn-lt"/>
                <a:ea typeface="+mn-ea"/>
                <a:cs typeface="+mn-cs"/>
              </a:defRPr>
            </a:lvl5pPr>
            <a:lvl6pPr marL="5335922">
              <a:defRPr>
                <a:latin typeface="+mn-lt"/>
                <a:ea typeface="+mn-ea"/>
                <a:cs typeface="+mn-cs"/>
              </a:defRPr>
            </a:lvl6pPr>
            <a:lvl7pPr marL="6403104">
              <a:defRPr>
                <a:latin typeface="+mn-lt"/>
                <a:ea typeface="+mn-ea"/>
                <a:cs typeface="+mn-cs"/>
              </a:defRPr>
            </a:lvl7pPr>
            <a:lvl8pPr marL="7470289">
              <a:defRPr>
                <a:latin typeface="+mn-lt"/>
                <a:ea typeface="+mn-ea"/>
                <a:cs typeface="+mn-cs"/>
              </a:defRPr>
            </a:lvl8pPr>
            <a:lvl9pPr marL="8537473">
              <a:defRPr>
                <a:latin typeface="+mn-lt"/>
                <a:ea typeface="+mn-ea"/>
                <a:cs typeface="+mn-cs"/>
              </a:defRPr>
            </a:lvl9pPr>
          </a:lstStyle>
          <a:p>
            <a:pPr marL="126994" indent="-9071"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Вертикальными углами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называются два несмежных угла, которые образуются при пересечении двух прямых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62629" y="93319"/>
            <a:ext cx="6353581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Вертикальные углы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804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71" grpId="0" animBg="1"/>
      <p:bldP spid="7173" grpId="0"/>
      <p:bldP spid="7174" grpId="0" animBg="1"/>
      <p:bldP spid="7175" grpId="0" animBg="1"/>
      <p:bldP spid="7176" grpId="0"/>
      <p:bldP spid="7177" grpId="0" animBg="1"/>
      <p:bldP spid="7182" grpId="0"/>
      <p:bldP spid="7183" grpId="0"/>
      <p:bldP spid="7184" grpId="0"/>
      <p:bldP spid="7185" grpId="0"/>
      <p:bldP spid="7186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1101570" y="1524000"/>
            <a:ext cx="12323122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4000" b="1" dirty="0">
                <a:solidFill>
                  <a:srgbClr val="1A0A5E"/>
                </a:solidFill>
              </a:rPr>
              <a:t>Две прямые называются </a:t>
            </a:r>
            <a:r>
              <a:rPr lang="ru-RU" sz="4000" b="1" dirty="0">
                <a:solidFill>
                  <a:srgbClr val="C00000"/>
                </a:solidFill>
              </a:rPr>
              <a:t>перпендикулярными</a:t>
            </a:r>
            <a:r>
              <a:rPr lang="ru-RU" sz="4000" b="1" dirty="0">
                <a:solidFill>
                  <a:srgbClr val="1A0A5E"/>
                </a:solidFill>
              </a:rPr>
              <a:t>,</a:t>
            </a:r>
          </a:p>
          <a:p>
            <a:pPr algn="ctr" eaLnBrk="1" hangingPunct="1"/>
            <a:r>
              <a:rPr lang="ru-RU" sz="4000" b="1" dirty="0">
                <a:solidFill>
                  <a:srgbClr val="1A0A5E"/>
                </a:solidFill>
              </a:rPr>
              <a:t> если они пересекаются под прямым </a:t>
            </a:r>
            <a:r>
              <a:rPr lang="ru-RU" sz="4000" b="1" dirty="0" smtClean="0">
                <a:solidFill>
                  <a:srgbClr val="1A0A5E"/>
                </a:solidFill>
              </a:rPr>
              <a:t>углом</a:t>
            </a:r>
            <a:endParaRPr lang="ru-RU" sz="4000" b="1" dirty="0">
              <a:solidFill>
                <a:srgbClr val="1A0A5E"/>
              </a:solidFill>
            </a:endParaRPr>
          </a:p>
        </p:txBody>
      </p:sp>
      <p:sp>
        <p:nvSpPr>
          <p:cNvPr id="8196" name="Line 6"/>
          <p:cNvSpPr>
            <a:spLocks noChangeShapeType="1"/>
          </p:cNvSpPr>
          <p:nvPr/>
        </p:nvSpPr>
        <p:spPr bwMode="auto">
          <a:xfrm>
            <a:off x="1440181" y="5410200"/>
            <a:ext cx="7142480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8197" name="Line 7"/>
          <p:cNvSpPr>
            <a:spLocks noChangeShapeType="1"/>
          </p:cNvSpPr>
          <p:nvPr/>
        </p:nvSpPr>
        <p:spPr bwMode="auto">
          <a:xfrm>
            <a:off x="4894581" y="3164206"/>
            <a:ext cx="0" cy="4752974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1151189" y="5436180"/>
            <a:ext cx="577984" cy="809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400" b="1" dirty="0"/>
              <a:t>а</a:t>
            </a:r>
          </a:p>
        </p:txBody>
      </p:sp>
      <p:sp>
        <p:nvSpPr>
          <p:cNvPr id="8199" name="Text Box 9"/>
          <p:cNvSpPr txBox="1">
            <a:spLocks noChangeArrowheads="1"/>
          </p:cNvSpPr>
          <p:nvPr/>
        </p:nvSpPr>
        <p:spPr bwMode="auto">
          <a:xfrm>
            <a:off x="4258062" y="3154896"/>
            <a:ext cx="608441" cy="809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z-Latn-UZ" sz="4400" b="1" dirty="0" smtClean="0"/>
              <a:t>b</a:t>
            </a:r>
            <a:endParaRPr lang="ru-RU" sz="4400" b="1" dirty="0"/>
          </a:p>
        </p:txBody>
      </p:sp>
      <p:sp>
        <p:nvSpPr>
          <p:cNvPr id="8200" name="Rectangle 10"/>
          <p:cNvSpPr>
            <a:spLocks noChangeArrowheads="1"/>
          </p:cNvSpPr>
          <p:nvPr/>
        </p:nvSpPr>
        <p:spPr bwMode="auto">
          <a:xfrm>
            <a:off x="4894582" y="5065396"/>
            <a:ext cx="462280" cy="344804"/>
          </a:xfrm>
          <a:prstGeom prst="rect">
            <a:avLst/>
          </a:prstGeom>
          <a:noFill/>
          <a:ln w="889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8201" name="Text Box 11"/>
          <p:cNvSpPr txBox="1">
            <a:spLocks noChangeArrowheads="1"/>
          </p:cNvSpPr>
          <p:nvPr/>
        </p:nvSpPr>
        <p:spPr bwMode="auto">
          <a:xfrm>
            <a:off x="10621474" y="4009175"/>
            <a:ext cx="1961376" cy="1147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6600" b="1" dirty="0"/>
              <a:t>а </a:t>
            </a:r>
            <a:r>
              <a:rPr lang="en-US" sz="6600" b="1" dirty="0">
                <a:cs typeface="Arial" charset="0"/>
              </a:rPr>
              <a:t>|</a:t>
            </a:r>
            <a:r>
              <a:rPr lang="ru-RU" sz="6600" b="1" dirty="0">
                <a:cs typeface="Arial" charset="0"/>
              </a:rPr>
              <a:t> </a:t>
            </a:r>
            <a:r>
              <a:rPr lang="uz-Latn-UZ" sz="6600" b="1" dirty="0" smtClean="0">
                <a:cs typeface="Arial" charset="0"/>
              </a:rPr>
              <a:t>b</a:t>
            </a:r>
            <a:endParaRPr lang="en-US" sz="6600" b="1" dirty="0">
              <a:cs typeface="Arial" charset="0"/>
            </a:endParaRPr>
          </a:p>
        </p:txBody>
      </p:sp>
      <p:sp>
        <p:nvSpPr>
          <p:cNvPr id="8202" name="Line 12"/>
          <p:cNvSpPr>
            <a:spLocks noChangeShapeType="1"/>
          </p:cNvSpPr>
          <p:nvPr/>
        </p:nvSpPr>
        <p:spPr bwMode="auto">
          <a:xfrm flipV="1">
            <a:off x="11199905" y="5065396"/>
            <a:ext cx="8077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276600" y="152401"/>
            <a:ext cx="8808547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Перпендикулярные прямые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9055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276600" y="152401"/>
            <a:ext cx="8851957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стр.44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432" y="762000"/>
            <a:ext cx="144018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Заполните пропуски в предложениях в соответствии со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смыслом</a:t>
            </a:r>
            <a:endParaRPr lang="uz-Latn-UZ" sz="3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 Углом называется фигура, состоящая из точки и ............. , 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исходящих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из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этой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точки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2. Градусная мера развернутого угла равна..............</a:t>
            </a: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3. Биссектрисой угла называется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........</a:t>
            </a:r>
            <a:r>
              <a:rPr lang="uz-Latn-UZ" sz="3600" b="1" i="1" dirty="0">
                <a:latin typeface="Arial" pitchFamily="34" charset="0"/>
                <a:cs typeface="Arial" pitchFamily="34" charset="0"/>
              </a:rPr>
              <a:t>,</a:t>
            </a: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исходящий из вершины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угла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4. Два угла, одна сторона которых общая, а две другие образуют прямую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линию,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называются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...............</a:t>
            </a: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5. Биссектрисы вертикальных углов образуют..............</a:t>
            </a: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6 . Если смежные углы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..........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то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они являются прямыми углами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359429" y="1981200"/>
            <a:ext cx="2463175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uz-Cyrl-UZ" sz="3200" b="1" dirty="0">
                <a:latin typeface="Arial" pitchFamily="34" charset="0"/>
                <a:cs typeface="Arial" pitchFamily="34" charset="0"/>
              </a:rPr>
              <a:t>д</a:t>
            </a:r>
            <a:r>
              <a:rPr lang="uz-Cyrl-UZ" sz="3200" b="1" dirty="0" smtClean="0">
                <a:latin typeface="Arial" pitchFamily="34" charset="0"/>
                <a:cs typeface="Arial" pitchFamily="34" charset="0"/>
              </a:rPr>
              <a:t>вух лучей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0285750" y="3020568"/>
                <a:ext cx="1230850" cy="595932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Cyrl-UZ" sz="3200" b="1" i="1" smtClean="0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uz-Cyrl-UZ" sz="3200" b="1" i="1" smtClean="0">
                              <a:latin typeface="Cambria Math"/>
                              <a:cs typeface="Arial" pitchFamily="34" charset="0"/>
                            </a:rPr>
                            <m:t>𝟏𝟖𝟎</m:t>
                          </m:r>
                        </m:e>
                        <m:sup>
                          <m:r>
                            <a:rPr lang="uz-Cyrl-UZ" sz="3200" b="1" i="1" smtClean="0"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5750" y="3020568"/>
                <a:ext cx="1230850" cy="5959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7812306" y="3721798"/>
            <a:ext cx="5065746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uz-Cyrl-UZ" sz="2800" b="1" dirty="0">
                <a:latin typeface="Arial" pitchFamily="34" charset="0"/>
                <a:cs typeface="Arial" pitchFamily="34" charset="0"/>
              </a:rPr>
              <a:t>л</a:t>
            </a:r>
            <a:r>
              <a:rPr lang="uz-Cyrl-UZ" sz="2800" b="1" dirty="0" smtClean="0">
                <a:latin typeface="Arial" pitchFamily="34" charset="0"/>
                <a:cs typeface="Arial" pitchFamily="34" charset="0"/>
              </a:rPr>
              <a:t>уч деля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щ</a:t>
            </a:r>
            <a:r>
              <a:rPr lang="uz-Cyrl-UZ" sz="2800" b="1" dirty="0" smtClean="0">
                <a:latin typeface="Arial" pitchFamily="34" charset="0"/>
                <a:cs typeface="Arial" pitchFamily="34" charset="0"/>
              </a:rPr>
              <a:t>ий угол пополам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930513" y="5315864"/>
            <a:ext cx="2497222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uz-Cyrl-UZ" sz="3200" b="1" dirty="0" smtClean="0">
                <a:latin typeface="Arial" pitchFamily="34" charset="0"/>
                <a:cs typeface="Arial" pitchFamily="34" charset="0"/>
              </a:rPr>
              <a:t>смежными 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285750" y="5777851"/>
            <a:ext cx="3962399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z-Cyrl-UZ" sz="3200" b="1" dirty="0">
                <a:latin typeface="Arial" pitchFamily="34" charset="0"/>
                <a:cs typeface="Arial" pitchFamily="34" charset="0"/>
              </a:rPr>
              <a:t>р</a:t>
            </a:r>
            <a:r>
              <a:rPr lang="uz-Cyrl-UZ" sz="3200" b="1" dirty="0" smtClean="0">
                <a:latin typeface="Arial" pitchFamily="34" charset="0"/>
                <a:cs typeface="Arial" pitchFamily="34" charset="0"/>
              </a:rPr>
              <a:t>азвёрнутый угол 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15084" y="6362626"/>
            <a:ext cx="1513556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uz-Cyrl-UZ" sz="3200" b="1" dirty="0" smtClean="0">
                <a:latin typeface="Arial" pitchFamily="34" charset="0"/>
                <a:cs typeface="Arial" pitchFamily="34" charset="0"/>
              </a:rPr>
              <a:t>равны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677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Группа 58"/>
          <p:cNvGrpSpPr/>
          <p:nvPr/>
        </p:nvGrpSpPr>
        <p:grpSpPr>
          <a:xfrm rot="20492543">
            <a:off x="221323" y="4200533"/>
            <a:ext cx="5014419" cy="2179483"/>
            <a:chOff x="5272565" y="3540582"/>
            <a:chExt cx="2783396" cy="1901165"/>
          </a:xfrm>
        </p:grpSpPr>
        <p:sp>
          <p:nvSpPr>
            <p:cNvPr id="60" name="Равнобедренный треугольник 59"/>
            <p:cNvSpPr/>
            <p:nvPr/>
          </p:nvSpPr>
          <p:spPr>
            <a:xfrm rot="21170036">
              <a:off x="5272565" y="3812170"/>
              <a:ext cx="2783396" cy="1436687"/>
            </a:xfrm>
            <a:prstGeom prst="triangle">
              <a:avLst>
                <a:gd name="adj" fmla="val 51545"/>
              </a:avLst>
            </a:prstGeom>
            <a:gradFill>
              <a:gsLst>
                <a:gs pos="51000">
                  <a:schemeClr val="accent2"/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Дуга 60"/>
            <p:cNvSpPr/>
            <p:nvPr/>
          </p:nvSpPr>
          <p:spPr>
            <a:xfrm>
              <a:off x="6684933" y="3540582"/>
              <a:ext cx="477837" cy="1901165"/>
            </a:xfrm>
            <a:prstGeom prst="arc">
              <a:avLst>
                <a:gd name="adj1" fmla="val 15459661"/>
                <a:gd name="adj2" fmla="val 5182583"/>
              </a:avLst>
            </a:prstGeom>
            <a:ln w="5080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634423" y="2209001"/>
            <a:ext cx="9539972" cy="646331"/>
            <a:chOff x="1567726" y="561568"/>
            <a:chExt cx="4162429" cy="538609"/>
          </a:xfrm>
        </p:grpSpPr>
        <p:sp>
          <p:nvSpPr>
            <p:cNvPr id="10" name="Text Box 86"/>
            <p:cNvSpPr txBox="1">
              <a:spLocks noChangeArrowheads="1"/>
            </p:cNvSpPr>
            <p:nvPr/>
          </p:nvSpPr>
          <p:spPr bwMode="auto">
            <a:xfrm>
              <a:off x="1567726" y="561568"/>
              <a:ext cx="4162429" cy="538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ru-RU" sz="36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ОВ - </a:t>
              </a:r>
              <a:r>
                <a:rPr lang="ru-RU" sz="3600" b="1" dirty="0" err="1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биссекриса</a:t>
              </a:r>
              <a:r>
                <a:rPr lang="ru-RU" sz="36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3600" b="1" dirty="0" smtClean="0">
                  <a:solidFill>
                    <a:srgbClr val="002060"/>
                  </a:solidFill>
                  <a:latin typeface="Cambria Math"/>
                  <a:ea typeface="Cambria Math"/>
                  <a:cs typeface="Arial" pitchFamily="34" charset="0"/>
                </a:rPr>
                <a:t>∠</a:t>
              </a:r>
              <a:r>
                <a:rPr lang="en-US" sz="36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AOC</a:t>
              </a:r>
              <a:r>
                <a:rPr lang="ru-RU" sz="36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,</a:t>
              </a:r>
              <a:r>
                <a:rPr lang="en-US" sz="36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ru-RU" sz="3600" b="1" spc="71" baseline="30000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86"/>
            <p:cNvSpPr txBox="1">
              <a:spLocks noChangeArrowheads="1"/>
            </p:cNvSpPr>
            <p:nvPr/>
          </p:nvSpPr>
          <p:spPr bwMode="auto">
            <a:xfrm>
              <a:off x="4029233" y="561568"/>
              <a:ext cx="1230296" cy="538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ru-RU" sz="3600" b="1" dirty="0">
                  <a:solidFill>
                    <a:srgbClr val="002060"/>
                  </a:solidFill>
                  <a:latin typeface="Cambria Math"/>
                  <a:ea typeface="Cambria Math"/>
                  <a:cs typeface="Arial" pitchFamily="34" charset="0"/>
                </a:rPr>
                <a:t>∠ </a:t>
              </a:r>
              <a:r>
                <a:rPr lang="ru-RU" sz="36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СОВ </a:t>
              </a:r>
              <a:r>
                <a:rPr lang="en-US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= </a:t>
              </a:r>
              <a:r>
                <a:rPr lang="ru-RU" sz="36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30</a:t>
              </a:r>
              <a:r>
                <a:rPr lang="en-US" sz="36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°</a:t>
              </a:r>
              <a:endParaRPr lang="ru-RU" sz="3600" b="1" spc="71" baseline="30000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Text Box 86"/>
          <p:cNvSpPr txBox="1">
            <a:spLocks noChangeArrowheads="1"/>
          </p:cNvSpPr>
          <p:nvPr/>
        </p:nvSpPr>
        <p:spPr bwMode="auto">
          <a:xfrm>
            <a:off x="8085988" y="3686698"/>
            <a:ext cx="358784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AO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В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30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°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</a:t>
            </a:r>
            <a:endParaRPr lang="ru-RU" sz="4000" b="1" spc="71" baseline="30000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085988" y="2964878"/>
            <a:ext cx="2501652" cy="747451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pPr lvl="0" algn="ctr"/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Решение</a:t>
            </a:r>
          </a:p>
        </p:txBody>
      </p:sp>
      <p:sp>
        <p:nvSpPr>
          <p:cNvPr id="25" name="Line 41"/>
          <p:cNvSpPr>
            <a:spLocks noChangeShapeType="1"/>
          </p:cNvSpPr>
          <p:nvPr/>
        </p:nvSpPr>
        <p:spPr bwMode="auto">
          <a:xfrm flipV="1">
            <a:off x="924446" y="4694631"/>
            <a:ext cx="4942954" cy="2458902"/>
          </a:xfrm>
          <a:prstGeom prst="line">
            <a:avLst/>
          </a:prstGeom>
          <a:noFill/>
          <a:ln w="76200">
            <a:solidFill>
              <a:srgbClr val="C00000"/>
            </a:solidFill>
            <a:prstDash val="dash"/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36"/>
          <p:cNvSpPr txBox="1">
            <a:spLocks noChangeArrowheads="1"/>
          </p:cNvSpPr>
          <p:nvPr/>
        </p:nvSpPr>
        <p:spPr bwMode="auto">
          <a:xfrm>
            <a:off x="5840268" y="4160366"/>
            <a:ext cx="577402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600" b="1" i="1" dirty="0">
                <a:latin typeface="Times New Roman" pitchFamily="18" charset="0"/>
                <a:cs typeface="Times New Roman" pitchFamily="18" charset="0"/>
              </a:rPr>
              <a:t>В</a:t>
            </a:r>
          </a:p>
        </p:txBody>
      </p:sp>
      <p:grpSp>
        <p:nvGrpSpPr>
          <p:cNvPr id="55" name="Группа 54"/>
          <p:cNvGrpSpPr/>
          <p:nvPr/>
        </p:nvGrpSpPr>
        <p:grpSpPr>
          <a:xfrm>
            <a:off x="709083" y="5570072"/>
            <a:ext cx="5841958" cy="1596731"/>
            <a:chOff x="5186930" y="3605966"/>
            <a:chExt cx="2264684" cy="1038784"/>
          </a:xfrm>
        </p:grpSpPr>
        <p:sp>
          <p:nvSpPr>
            <p:cNvPr id="56" name="Равнобедренный треугольник 55"/>
            <p:cNvSpPr/>
            <p:nvPr/>
          </p:nvSpPr>
          <p:spPr>
            <a:xfrm>
              <a:off x="5186930" y="3605966"/>
              <a:ext cx="2264684" cy="1038784"/>
            </a:xfrm>
            <a:prstGeom prst="triangle">
              <a:avLst>
                <a:gd name="adj" fmla="val 54537"/>
              </a:avLst>
            </a:prstGeom>
            <a:gradFill>
              <a:gsLst>
                <a:gs pos="51000">
                  <a:schemeClr val="accent1"/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Дуга 56"/>
            <p:cNvSpPr/>
            <p:nvPr/>
          </p:nvSpPr>
          <p:spPr>
            <a:xfrm>
              <a:off x="6265224" y="3605966"/>
              <a:ext cx="354111" cy="994312"/>
            </a:xfrm>
            <a:prstGeom prst="arc">
              <a:avLst>
                <a:gd name="adj1" fmla="val 15459661"/>
                <a:gd name="adj2" fmla="val 5446568"/>
              </a:avLst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Text Box 36"/>
            <p:cNvSpPr txBox="1">
              <a:spLocks noChangeArrowheads="1"/>
            </p:cNvSpPr>
            <p:nvPr/>
          </p:nvSpPr>
          <p:spPr bwMode="auto">
            <a:xfrm>
              <a:off x="6319272" y="3911581"/>
              <a:ext cx="391617" cy="517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600" b="1" i="1" dirty="0" smtClean="0">
                  <a:latin typeface="Times New Roman" pitchFamily="18" charset="0"/>
                  <a:cs typeface="Times New Roman" pitchFamily="18" charset="0"/>
                </a:rPr>
                <a:t>30</a:t>
              </a:r>
              <a:r>
                <a:rPr lang="ru-RU" sz="4600" b="1" i="1" dirty="0" smtClean="0">
                  <a:latin typeface="Verdana"/>
                  <a:cs typeface="Times New Roman" pitchFamily="18" charset="0"/>
                </a:rPr>
                <a:t>°</a:t>
              </a:r>
              <a:endParaRPr lang="ru-RU" sz="4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4" name="Группа 53"/>
          <p:cNvGrpSpPr/>
          <p:nvPr/>
        </p:nvGrpSpPr>
        <p:grpSpPr>
          <a:xfrm>
            <a:off x="864706" y="4560475"/>
            <a:ext cx="2730041" cy="2667402"/>
            <a:chOff x="5142478" y="2642054"/>
            <a:chExt cx="1706275" cy="2222835"/>
          </a:xfrm>
        </p:grpSpPr>
        <p:sp>
          <p:nvSpPr>
            <p:cNvPr id="51" name="Равнобедренный треугольник 50"/>
            <p:cNvSpPr/>
            <p:nvPr/>
          </p:nvSpPr>
          <p:spPr>
            <a:xfrm>
              <a:off x="5142478" y="2642054"/>
              <a:ext cx="1706275" cy="2156248"/>
            </a:xfrm>
            <a:prstGeom prst="triangle">
              <a:avLst>
                <a:gd name="adj" fmla="val 59897"/>
              </a:avLst>
            </a:prstGeom>
            <a:gradFill>
              <a:gsLst>
                <a:gs pos="51000">
                  <a:schemeClr val="accent4">
                    <a:lumMod val="60000"/>
                    <a:lumOff val="40000"/>
                    <a:alpha val="65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Дуга 51"/>
            <p:cNvSpPr/>
            <p:nvPr/>
          </p:nvSpPr>
          <p:spPr>
            <a:xfrm rot="20688003">
              <a:off x="5336722" y="3934238"/>
              <a:ext cx="432862" cy="930651"/>
            </a:xfrm>
            <a:prstGeom prst="arc">
              <a:avLst>
                <a:gd name="adj1" fmla="val 16637830"/>
                <a:gd name="adj2" fmla="val 5185299"/>
              </a:avLst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Text Box 36"/>
            <p:cNvSpPr txBox="1">
              <a:spLocks noChangeArrowheads="1"/>
            </p:cNvSpPr>
            <p:nvPr/>
          </p:nvSpPr>
          <p:spPr bwMode="auto">
            <a:xfrm>
              <a:off x="5719410" y="3833202"/>
              <a:ext cx="631383" cy="666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600" b="1" i="1" dirty="0" smtClean="0">
                  <a:latin typeface="Times New Roman" pitchFamily="18" charset="0"/>
                  <a:cs typeface="Times New Roman" pitchFamily="18" charset="0"/>
                </a:rPr>
                <a:t>60</a:t>
              </a:r>
              <a:r>
                <a:rPr lang="ru-RU" sz="4600" b="1" i="1" dirty="0" smtClean="0">
                  <a:latin typeface="Verdana"/>
                  <a:cs typeface="Times New Roman" pitchFamily="18" charset="0"/>
                </a:rPr>
                <a:t>°</a:t>
              </a:r>
              <a:endParaRPr lang="ru-RU" sz="4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485566" y="3423806"/>
            <a:ext cx="6121063" cy="3771142"/>
            <a:chOff x="899490" y="1783730"/>
            <a:chExt cx="3825664" cy="3142618"/>
          </a:xfrm>
        </p:grpSpPr>
        <p:grpSp>
          <p:nvGrpSpPr>
            <p:cNvPr id="27" name="Группа 5"/>
            <p:cNvGrpSpPr/>
            <p:nvPr/>
          </p:nvGrpSpPr>
          <p:grpSpPr>
            <a:xfrm>
              <a:off x="899490" y="4149100"/>
              <a:ext cx="3825664" cy="747267"/>
              <a:chOff x="611450" y="3630040"/>
              <a:chExt cx="3825664" cy="747267"/>
            </a:xfrm>
          </p:grpSpPr>
          <p:sp>
            <p:nvSpPr>
              <p:cNvPr id="33" name="Line 41"/>
              <p:cNvSpPr>
                <a:spLocks noChangeShapeType="1"/>
              </p:cNvSpPr>
              <p:nvPr/>
            </p:nvSpPr>
            <p:spPr bwMode="auto">
              <a:xfrm flipV="1">
                <a:off x="827481" y="4350139"/>
                <a:ext cx="3609633" cy="27168"/>
              </a:xfrm>
              <a:prstGeom prst="line">
                <a:avLst/>
              </a:prstGeom>
              <a:noFill/>
              <a:ln w="7620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" name="Text Box 36"/>
              <p:cNvSpPr txBox="1">
                <a:spLocks noChangeArrowheads="1"/>
              </p:cNvSpPr>
              <p:nvPr/>
            </p:nvSpPr>
            <p:spPr bwMode="auto">
              <a:xfrm>
                <a:off x="611450" y="3630040"/>
                <a:ext cx="115457" cy="6668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ru-RU" sz="46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28" name="Группа 10"/>
            <p:cNvGrpSpPr/>
            <p:nvPr/>
          </p:nvGrpSpPr>
          <p:grpSpPr>
            <a:xfrm>
              <a:off x="899490" y="1783730"/>
              <a:ext cx="1723849" cy="3142618"/>
              <a:chOff x="611450" y="1234689"/>
              <a:chExt cx="1723849" cy="3142618"/>
            </a:xfrm>
          </p:grpSpPr>
          <p:sp>
            <p:nvSpPr>
              <p:cNvPr id="29" name="Line 41"/>
              <p:cNvSpPr>
                <a:spLocks noChangeShapeType="1"/>
              </p:cNvSpPr>
              <p:nvPr/>
            </p:nvSpPr>
            <p:spPr bwMode="auto">
              <a:xfrm flipV="1">
                <a:off x="827480" y="1234689"/>
                <a:ext cx="1507819" cy="3142618"/>
              </a:xfrm>
              <a:prstGeom prst="line">
                <a:avLst/>
              </a:prstGeom>
              <a:noFill/>
              <a:ln w="7620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1" name="Text Box 36"/>
              <p:cNvSpPr txBox="1">
                <a:spLocks noChangeArrowheads="1"/>
              </p:cNvSpPr>
              <p:nvPr/>
            </p:nvSpPr>
            <p:spPr bwMode="auto">
              <a:xfrm>
                <a:off x="611450" y="3630040"/>
                <a:ext cx="115457" cy="6668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ru-RU" sz="46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40" name="Text Box 36"/>
          <p:cNvSpPr txBox="1">
            <a:spLocks noChangeArrowheads="1"/>
          </p:cNvSpPr>
          <p:nvPr/>
        </p:nvSpPr>
        <p:spPr bwMode="auto">
          <a:xfrm>
            <a:off x="2509308" y="3125031"/>
            <a:ext cx="577402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600" b="1" i="1" dirty="0"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46" name="Text Box 36"/>
          <p:cNvSpPr txBox="1">
            <a:spLocks noChangeArrowheads="1"/>
          </p:cNvSpPr>
          <p:nvPr/>
        </p:nvSpPr>
        <p:spPr bwMode="auto">
          <a:xfrm>
            <a:off x="6523333" y="6848392"/>
            <a:ext cx="790124" cy="800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4600" b="1" i="1" dirty="0">
                <a:latin typeface="Times New Roman" pitchFamily="18" charset="0"/>
                <a:cs typeface="Times New Roman" pitchFamily="18" charset="0"/>
              </a:rPr>
              <a:t>С</a:t>
            </a:r>
          </a:p>
        </p:txBody>
      </p:sp>
      <p:grpSp>
        <p:nvGrpSpPr>
          <p:cNvPr id="35" name="Группа 34"/>
          <p:cNvGrpSpPr/>
          <p:nvPr/>
        </p:nvGrpSpPr>
        <p:grpSpPr>
          <a:xfrm>
            <a:off x="313382" y="6468572"/>
            <a:ext cx="675505" cy="800219"/>
            <a:chOff x="1072236" y="1452347"/>
            <a:chExt cx="422191" cy="666849"/>
          </a:xfrm>
        </p:grpSpPr>
        <p:sp>
          <p:nvSpPr>
            <p:cNvPr id="36" name="Oval 14"/>
            <p:cNvSpPr>
              <a:spLocks noChangeArrowheads="1"/>
            </p:cNvSpPr>
            <p:nvPr/>
          </p:nvSpPr>
          <p:spPr bwMode="auto">
            <a:xfrm>
              <a:off x="1342027" y="190526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 Box 36"/>
            <p:cNvSpPr txBox="1">
              <a:spLocks noChangeArrowheads="1"/>
            </p:cNvSpPr>
            <p:nvPr/>
          </p:nvSpPr>
          <p:spPr bwMode="auto">
            <a:xfrm>
              <a:off x="1072236" y="1452347"/>
              <a:ext cx="381916" cy="666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4600" b="1" i="1" dirty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ru-RU" sz="4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4" name="Text Box 86"/>
          <p:cNvSpPr txBox="1">
            <a:spLocks noChangeArrowheads="1"/>
          </p:cNvSpPr>
          <p:nvPr/>
        </p:nvSpPr>
        <p:spPr bwMode="auto">
          <a:xfrm>
            <a:off x="9655901" y="2187678"/>
            <a:ext cx="260039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AO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°</a:t>
            </a:r>
            <a:endParaRPr lang="ru-RU" sz="3600" b="1" spc="71" baseline="30000" dirty="0">
              <a:ln w="11430"/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 Box 86"/>
          <p:cNvSpPr txBox="1">
            <a:spLocks noChangeArrowheads="1"/>
          </p:cNvSpPr>
          <p:nvPr/>
        </p:nvSpPr>
        <p:spPr bwMode="auto">
          <a:xfrm>
            <a:off x="8085988" y="5781240"/>
            <a:ext cx="64524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AO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С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=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30°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+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30°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=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60°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</a:t>
            </a:r>
            <a:endParaRPr lang="ru-RU" sz="4000" b="1" spc="71" baseline="30000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 Box 36"/>
          <p:cNvSpPr txBox="1">
            <a:spLocks noChangeArrowheads="1"/>
          </p:cNvSpPr>
          <p:nvPr/>
        </p:nvSpPr>
        <p:spPr bwMode="auto">
          <a:xfrm>
            <a:off x="3160650" y="4566042"/>
            <a:ext cx="1010212" cy="800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600" b="1" i="1" dirty="0" smtClean="0"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sz="4600" b="1" i="1" dirty="0" smtClean="0">
                <a:latin typeface="Verdana"/>
                <a:cs typeface="Times New Roman" pitchFamily="18" charset="0"/>
              </a:rPr>
              <a:t>°</a:t>
            </a:r>
            <a:endParaRPr lang="ru-RU" sz="4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276600" y="152401"/>
            <a:ext cx="866280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стр.45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563880" y="987349"/>
            <a:ext cx="13563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№ 3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 Какова градусная мера угла, если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его биссектриса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составляет угол,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равный 30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° с его стороной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 Box 86"/>
          <p:cNvSpPr txBox="1">
            <a:spLocks noChangeArrowheads="1"/>
          </p:cNvSpPr>
          <p:nvPr/>
        </p:nvSpPr>
        <p:spPr bwMode="auto">
          <a:xfrm>
            <a:off x="8085988" y="4694632"/>
            <a:ext cx="603537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AO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С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АОВ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ВОС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</a:t>
            </a:r>
            <a:endParaRPr lang="ru-RU" sz="4000" b="1" spc="71" baseline="30000" dirty="0">
              <a:ln w="11430"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7966461" y="6903027"/>
                <a:ext cx="5979271" cy="824331"/>
              </a:xfrm>
              <a:prstGeom prst="rect">
                <a:avLst/>
              </a:prstGeom>
            </p:spPr>
            <p:txBody>
              <a:bodyPr wrap="none" lIns="130622" tIns="65311" rIns="130622" bIns="65311">
                <a:spAutoFit/>
              </a:bodyPr>
              <a:lstStyle/>
              <a:p>
                <a:pPr algn="ctr"/>
                <a:r>
                  <a:rPr lang="uz-Cyrl-UZ" sz="4400" b="1" spc="71" dirty="0" smtClean="0">
                    <a:ln w="11430"/>
                    <a:solidFill>
                      <a:srgbClr val="1A0A5E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Ответ: </a:t>
                </a:r>
                <a:r>
                  <a:rPr lang="ru-RU" sz="4400" b="1" dirty="0" smtClean="0">
                    <a:solidFill>
                      <a:srgbClr val="1A0A5E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∠АОС =</a:t>
                </a:r>
                <a:r>
                  <a:rPr lang="ru-RU" sz="4400" b="1" dirty="0" smtClean="0">
                    <a:solidFill>
                      <a:srgbClr val="1A0A5E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solidFill>
                              <a:srgbClr val="1A0A5E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400" b="1" i="1" smtClean="0">
                            <a:solidFill>
                              <a:srgbClr val="1A0A5E"/>
                            </a:solidFill>
                            <a:latin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ru-RU" sz="4400" b="1" i="1">
                            <a:solidFill>
                              <a:srgbClr val="1A0A5E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Cyrl-UZ" sz="4400" b="1" spc="71" dirty="0" smtClean="0">
                    <a:ln w="11430"/>
                    <a:solidFill>
                      <a:srgbClr val="1A0A5E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ru-RU" sz="4400" b="1" spc="71" dirty="0" smtClean="0">
                    <a:ln w="11430"/>
                    <a:solidFill>
                      <a:srgbClr val="1A0A5E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endParaRPr lang="ru-RU" sz="4400" b="1" spc="71" dirty="0">
                  <a:ln w="11430"/>
                  <a:solidFill>
                    <a:srgbClr val="1A0A5E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6461" y="6903027"/>
                <a:ext cx="5979271" cy="824331"/>
              </a:xfrm>
              <a:prstGeom prst="rect">
                <a:avLst/>
              </a:prstGeom>
              <a:blipFill rotWithShape="1">
                <a:blip r:embed="rId3"/>
                <a:stretch>
                  <a:fillRect l="-3058" t="-12500" b="-3014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734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5" grpId="0" animBg="1"/>
      <p:bldP spid="64" grpId="0"/>
      <p:bldP spid="81" grpId="0"/>
      <p:bldP spid="62" grpId="0"/>
      <p:bldP spid="68" grpId="0"/>
      <p:bldP spid="3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7883</TotalTime>
  <Words>981</Words>
  <Application>Microsoft Office PowerPoint</Application>
  <PresentationFormat>Произвольный</PresentationFormat>
  <Paragraphs>212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539</cp:revision>
  <dcterms:created xsi:type="dcterms:W3CDTF">2020-04-09T07:32:19Z</dcterms:created>
  <dcterms:modified xsi:type="dcterms:W3CDTF">2021-02-18T17:19:03Z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