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4" r:id="rId2"/>
    <p:sldId id="405" r:id="rId3"/>
    <p:sldId id="606" r:id="rId4"/>
    <p:sldId id="607" r:id="rId5"/>
    <p:sldId id="608" r:id="rId6"/>
    <p:sldId id="609" r:id="rId7"/>
    <p:sldId id="610" r:id="rId8"/>
    <p:sldId id="611" r:id="rId9"/>
    <p:sldId id="618" r:id="rId10"/>
    <p:sldId id="619" r:id="rId11"/>
    <p:sldId id="616" r:id="rId12"/>
    <p:sldId id="612" r:id="rId13"/>
    <p:sldId id="613" r:id="rId14"/>
    <p:sldId id="614" r:id="rId15"/>
    <p:sldId id="622" r:id="rId16"/>
    <p:sldId id="623" r:id="rId17"/>
    <p:sldId id="624" r:id="rId18"/>
    <p:sldId id="625" r:id="rId19"/>
    <p:sldId id="626" r:id="rId20"/>
    <p:sldId id="404" r:id="rId21"/>
  </p:sldIdLst>
  <p:sldSz cx="14630400" cy="8229600"/>
  <p:notesSz cx="5765800" cy="3244850"/>
  <p:defaultTextStyle>
    <a:defPPr>
      <a:defRPr lang="ru-RU"/>
    </a:defPPr>
    <a:lvl1pPr marL="0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67188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134365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201551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268735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335922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403104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470289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537473" algn="l" defTabSz="213436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264"/>
            <p14:sldId id="405"/>
            <p14:sldId id="606"/>
            <p14:sldId id="607"/>
            <p14:sldId id="608"/>
            <p14:sldId id="609"/>
            <p14:sldId id="610"/>
            <p14:sldId id="611"/>
            <p14:sldId id="618"/>
            <p14:sldId id="619"/>
            <p14:sldId id="616"/>
            <p14:sldId id="612"/>
            <p14:sldId id="613"/>
            <p14:sldId id="614"/>
            <p14:sldId id="622"/>
            <p14:sldId id="623"/>
            <p14:sldId id="624"/>
            <p14:sldId id="625"/>
            <p14:sldId id="626"/>
          </p14:sldIdLst>
        </p14:section>
        <p14:section name="Раздел без заголовка" id="{67AF348A-95E5-4FA6-B08C-FB3DF7B22B4F}">
          <p14:sldIdLst>
            <p14:sldId id="4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5" autoAdjust="0"/>
    <p:restoredTop sz="94600" autoAdjust="0"/>
  </p:normalViewPr>
  <p:slideViewPr>
    <p:cSldViewPr>
      <p:cViewPr varScale="1">
        <p:scale>
          <a:sx n="52" d="100"/>
          <a:sy n="52" d="100"/>
        </p:scale>
        <p:origin x="-468" y="-90"/>
      </p:cViewPr>
      <p:guideLst>
        <p:guide orient="horz" pos="1330"/>
        <p:guide orient="horz" pos="7304"/>
        <p:guide pos="902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908BA-C541-416F-B04B-708BF926A2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9F75A6C-DEE6-4CF9-BB8E-5D0DFD167577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 задач на измерение отрезков</a:t>
          </a:r>
          <a:endParaRPr lang="uz-Latn-UZ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D260733-8C6A-4B25-B627-1D07B0AE21BF}" type="parTrans" cxnId="{134643C7-642E-4664-B924-89F44D4D8B02}">
      <dgm:prSet/>
      <dgm:spPr/>
      <dgm:t>
        <a:bodyPr/>
        <a:lstStyle/>
        <a:p>
          <a:endParaRPr lang="uz-Latn-UZ"/>
        </a:p>
      </dgm:t>
    </dgm:pt>
    <dgm:pt modelId="{F8C4B899-ECD5-4CE2-BBD9-32C45299CA88}" type="sibTrans" cxnId="{134643C7-642E-4664-B924-89F44D4D8B02}">
      <dgm:prSet/>
      <dgm:spPr/>
      <dgm:t>
        <a:bodyPr/>
        <a:lstStyle/>
        <a:p>
          <a:endParaRPr lang="uz-Latn-UZ"/>
        </a:p>
      </dgm:t>
    </dgm:pt>
    <dgm:pt modelId="{A2D6F141-810A-437A-819C-FB79ADD3C35D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задач на измерение углов</a:t>
          </a:r>
          <a:endParaRPr lang="uz-Latn-UZ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223505-6D07-4395-A141-E0BBF231C5E0}" type="parTrans" cxnId="{A5BC508B-77E2-423E-ABF6-5929D1317A20}">
      <dgm:prSet/>
      <dgm:spPr/>
      <dgm:t>
        <a:bodyPr/>
        <a:lstStyle/>
        <a:p>
          <a:endParaRPr lang="uz-Latn-UZ"/>
        </a:p>
      </dgm:t>
    </dgm:pt>
    <dgm:pt modelId="{95DF6C86-B4E2-4ABC-A928-C9A3F95F045E}" type="sibTrans" cxnId="{A5BC508B-77E2-423E-ABF6-5929D1317A20}">
      <dgm:prSet/>
      <dgm:spPr/>
      <dgm:t>
        <a:bodyPr/>
        <a:lstStyle/>
        <a:p>
          <a:endParaRPr lang="uz-Latn-UZ"/>
        </a:p>
      </dgm:t>
    </dgm:pt>
    <dgm:pt modelId="{A757A317-B49B-4D34-B8B8-93AD77F6A990}">
      <dgm:prSet phldrT="[Текст]"/>
      <dgm:spPr>
        <a:solidFill>
          <a:srgbClr val="FF6B6B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5B92D96-01FA-4E1E-8369-7D552A7F3835}" type="parTrans" cxnId="{1826CF7D-26BC-4190-A5ED-F1C6C6DD7631}">
      <dgm:prSet/>
      <dgm:spPr/>
      <dgm:t>
        <a:bodyPr/>
        <a:lstStyle/>
        <a:p>
          <a:endParaRPr lang="uz-Latn-UZ"/>
        </a:p>
      </dgm:t>
    </dgm:pt>
    <dgm:pt modelId="{4EF30643-6186-428E-B7DF-26A5E61FCB63}" type="sibTrans" cxnId="{1826CF7D-26BC-4190-A5ED-F1C6C6DD7631}">
      <dgm:prSet/>
      <dgm:spPr/>
      <dgm:t>
        <a:bodyPr/>
        <a:lstStyle/>
        <a:p>
          <a:endParaRPr lang="uz-Latn-UZ"/>
        </a:p>
      </dgm:t>
    </dgm:pt>
    <dgm:pt modelId="{E2888C3B-D7FB-4F7A-B284-BDD935C66A8A}" type="pres">
      <dgm:prSet presAssocID="{56B908BA-C541-416F-B04B-708BF926A2D7}" presName="CompostProcess" presStyleCnt="0">
        <dgm:presLayoutVars>
          <dgm:dir/>
          <dgm:resizeHandles val="exact"/>
        </dgm:presLayoutVars>
      </dgm:prSet>
      <dgm:spPr/>
    </dgm:pt>
    <dgm:pt modelId="{EFD347D9-49A0-4B7B-B586-6626AF171EB6}" type="pres">
      <dgm:prSet presAssocID="{56B908BA-C541-416F-B04B-708BF926A2D7}" presName="arrow" presStyleLbl="bgShp" presStyleIdx="0" presStyleCnt="1"/>
      <dgm:spPr/>
    </dgm:pt>
    <dgm:pt modelId="{E5C3C004-8498-4721-9E6A-BE3614FB5E95}" type="pres">
      <dgm:prSet presAssocID="{56B908BA-C541-416F-B04B-708BF926A2D7}" presName="linearProcess" presStyleCnt="0"/>
      <dgm:spPr/>
    </dgm:pt>
    <dgm:pt modelId="{57AA59D9-A845-499D-A1E2-81CDBDB09F12}" type="pres">
      <dgm:prSet presAssocID="{09F75A6C-DEE6-4CF9-BB8E-5D0DFD16757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6D96240F-854F-47EB-8858-095C0E79D805}" type="pres">
      <dgm:prSet presAssocID="{F8C4B899-ECD5-4CE2-BBD9-32C45299CA88}" presName="sibTrans" presStyleCnt="0"/>
      <dgm:spPr/>
    </dgm:pt>
    <dgm:pt modelId="{F58A6C0E-36D2-4F62-939A-9B48BBC84D32}" type="pres">
      <dgm:prSet presAssocID="{A2D6F141-810A-437A-819C-FB79ADD3C35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7FA650D5-14B7-4E87-9503-A7A4D21F1521}" type="pres">
      <dgm:prSet presAssocID="{95DF6C86-B4E2-4ABC-A928-C9A3F95F045E}" presName="sibTrans" presStyleCnt="0"/>
      <dgm:spPr/>
    </dgm:pt>
    <dgm:pt modelId="{A21091B3-1478-4E4A-B1ED-CEC426BA3EDB}" type="pres">
      <dgm:prSet presAssocID="{A757A317-B49B-4D34-B8B8-93AD77F6A99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</dgm:ptLst>
  <dgm:cxnLst>
    <dgm:cxn modelId="{DEC05FE5-5DFA-4C30-A1D5-7BFFDFE95B92}" type="presOf" srcId="{09F75A6C-DEE6-4CF9-BB8E-5D0DFD167577}" destId="{57AA59D9-A845-499D-A1E2-81CDBDB09F12}" srcOrd="0" destOrd="0" presId="urn:microsoft.com/office/officeart/2005/8/layout/hProcess9"/>
    <dgm:cxn modelId="{9EF04ACF-FD70-4225-9408-DC0A1824A7BC}" type="presOf" srcId="{A757A317-B49B-4D34-B8B8-93AD77F6A990}" destId="{A21091B3-1478-4E4A-B1ED-CEC426BA3EDB}" srcOrd="0" destOrd="0" presId="urn:microsoft.com/office/officeart/2005/8/layout/hProcess9"/>
    <dgm:cxn modelId="{D8883F40-291B-4CC3-BFF2-583B74A5679D}" type="presOf" srcId="{56B908BA-C541-416F-B04B-708BF926A2D7}" destId="{E2888C3B-D7FB-4F7A-B284-BDD935C66A8A}" srcOrd="0" destOrd="0" presId="urn:microsoft.com/office/officeart/2005/8/layout/hProcess9"/>
    <dgm:cxn modelId="{134643C7-642E-4664-B924-89F44D4D8B02}" srcId="{56B908BA-C541-416F-B04B-708BF926A2D7}" destId="{09F75A6C-DEE6-4CF9-BB8E-5D0DFD167577}" srcOrd="0" destOrd="0" parTransId="{2D260733-8C6A-4B25-B627-1D07B0AE21BF}" sibTransId="{F8C4B899-ECD5-4CE2-BBD9-32C45299CA88}"/>
    <dgm:cxn modelId="{A5BC508B-77E2-423E-ABF6-5929D1317A20}" srcId="{56B908BA-C541-416F-B04B-708BF926A2D7}" destId="{A2D6F141-810A-437A-819C-FB79ADD3C35D}" srcOrd="1" destOrd="0" parTransId="{72223505-6D07-4395-A141-E0BBF231C5E0}" sibTransId="{95DF6C86-B4E2-4ABC-A928-C9A3F95F045E}"/>
    <dgm:cxn modelId="{B3371927-5BF2-4E0B-B2A8-57AFED0675FA}" type="presOf" srcId="{A2D6F141-810A-437A-819C-FB79ADD3C35D}" destId="{F58A6C0E-36D2-4F62-939A-9B48BBC84D32}" srcOrd="0" destOrd="0" presId="urn:microsoft.com/office/officeart/2005/8/layout/hProcess9"/>
    <dgm:cxn modelId="{1826CF7D-26BC-4190-A5ED-F1C6C6DD7631}" srcId="{56B908BA-C541-416F-B04B-708BF926A2D7}" destId="{A757A317-B49B-4D34-B8B8-93AD77F6A990}" srcOrd="2" destOrd="0" parTransId="{45B92D96-01FA-4E1E-8369-7D552A7F3835}" sibTransId="{4EF30643-6186-428E-B7DF-26A5E61FCB63}"/>
    <dgm:cxn modelId="{EF1DCB74-F67E-41B7-B35F-B31960E8AC66}" type="presParOf" srcId="{E2888C3B-D7FB-4F7A-B284-BDD935C66A8A}" destId="{EFD347D9-49A0-4B7B-B586-6626AF171EB6}" srcOrd="0" destOrd="0" presId="urn:microsoft.com/office/officeart/2005/8/layout/hProcess9"/>
    <dgm:cxn modelId="{5E990084-0056-4D02-A0D6-783531DA8EE2}" type="presParOf" srcId="{E2888C3B-D7FB-4F7A-B284-BDD935C66A8A}" destId="{E5C3C004-8498-4721-9E6A-BE3614FB5E95}" srcOrd="1" destOrd="0" presId="urn:microsoft.com/office/officeart/2005/8/layout/hProcess9"/>
    <dgm:cxn modelId="{D238BC55-523B-4F1C-9A69-977C956E69BC}" type="presParOf" srcId="{E5C3C004-8498-4721-9E6A-BE3614FB5E95}" destId="{57AA59D9-A845-499D-A1E2-81CDBDB09F12}" srcOrd="0" destOrd="0" presId="urn:microsoft.com/office/officeart/2005/8/layout/hProcess9"/>
    <dgm:cxn modelId="{505D4D68-3034-4AFF-BB5C-F3220278A0E4}" type="presParOf" srcId="{E5C3C004-8498-4721-9E6A-BE3614FB5E95}" destId="{6D96240F-854F-47EB-8858-095C0E79D805}" srcOrd="1" destOrd="0" presId="urn:microsoft.com/office/officeart/2005/8/layout/hProcess9"/>
    <dgm:cxn modelId="{50F38380-A2B2-4411-BEC5-B6A113A04FA0}" type="presParOf" srcId="{E5C3C004-8498-4721-9E6A-BE3614FB5E95}" destId="{F58A6C0E-36D2-4F62-939A-9B48BBC84D32}" srcOrd="2" destOrd="0" presId="urn:microsoft.com/office/officeart/2005/8/layout/hProcess9"/>
    <dgm:cxn modelId="{D9FDD8FE-E470-4E55-A096-D904DE78923F}" type="presParOf" srcId="{E5C3C004-8498-4721-9E6A-BE3614FB5E95}" destId="{7FA650D5-14B7-4E87-9503-A7A4D21F1521}" srcOrd="3" destOrd="0" presId="urn:microsoft.com/office/officeart/2005/8/layout/hProcess9"/>
    <dgm:cxn modelId="{D8FBDE71-E30A-411D-937A-8E703B15FC2E}" type="presParOf" srcId="{E5C3C004-8498-4721-9E6A-BE3614FB5E95}" destId="{A21091B3-1478-4E4A-B1ED-CEC426BA3E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347D9-49A0-4B7B-B586-6626AF171EB6}">
      <dsp:nvSpPr>
        <dsp:cNvPr id="0" name=""/>
        <dsp:cNvSpPr/>
      </dsp:nvSpPr>
      <dsp:spPr>
        <a:xfrm>
          <a:off x="960119" y="0"/>
          <a:ext cx="10881360" cy="6502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A59D9-A845-499D-A1E2-81CDBDB09F12}">
      <dsp:nvSpPr>
        <dsp:cNvPr id="0" name=""/>
        <dsp:cNvSpPr/>
      </dsp:nvSpPr>
      <dsp:spPr>
        <a:xfrm>
          <a:off x="13751" y="1950720"/>
          <a:ext cx="4120515" cy="260096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 задач на измерение отрезков</a:t>
          </a:r>
          <a:endParaRPr lang="uz-Latn-UZ" sz="36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40719" y="2077688"/>
        <a:ext cx="3866579" cy="2347024"/>
      </dsp:txXfrm>
    </dsp:sp>
    <dsp:sp modelId="{F58A6C0E-36D2-4F62-939A-9B48BBC84D32}">
      <dsp:nvSpPr>
        <dsp:cNvPr id="0" name=""/>
        <dsp:cNvSpPr/>
      </dsp:nvSpPr>
      <dsp:spPr>
        <a:xfrm>
          <a:off x="4340542" y="1950720"/>
          <a:ext cx="4120515" cy="260096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Решение задач на измерение углов</a:t>
          </a:r>
          <a:endParaRPr lang="uz-Latn-UZ" sz="36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467510" y="2077688"/>
        <a:ext cx="3866579" cy="2347024"/>
      </dsp:txXfrm>
    </dsp:sp>
    <dsp:sp modelId="{A21091B3-1478-4E4A-B1ED-CEC426BA3EDB}">
      <dsp:nvSpPr>
        <dsp:cNvPr id="0" name=""/>
        <dsp:cNvSpPr/>
      </dsp:nvSpPr>
      <dsp:spPr>
        <a:xfrm>
          <a:off x="8667333" y="1950720"/>
          <a:ext cx="4120515" cy="2600960"/>
        </a:xfrm>
        <a:prstGeom prst="roundRect">
          <a:avLst/>
        </a:prstGeom>
        <a:solidFill>
          <a:srgbClr val="FF6B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36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794301" y="2077688"/>
        <a:ext cx="3866579" cy="2347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67188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34365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01551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268735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335922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403104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470289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537473" algn="l" defTabSz="21343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7355FA-A697-46DF-8CC7-7B4A26759D84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E55A68-8D3E-405B-95FB-9062143CAF0B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F7CC78-E211-4ADA-A5FD-D84F8C887AC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19E12F-2C79-44C4-893E-98539BB225DF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144471-34AF-4C7C-B076-B790865F62BB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3D58A5-C874-455C-AD57-C9018E5AADA3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9F717D-3553-4EE2-B166-2BA28A5DD097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6C5697-56D6-4734-BC11-48015C25D8A4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1D3EBC-CD8E-4A41-ABB6-6EEE6BC72565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2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3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4" y="180473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0" y="1828017"/>
            <a:ext cx="46292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8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4" y="267903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3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7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9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7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9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42" indent="-168242">
              <a:buFont typeface="Arial" panose="020B0604020202020204" pitchFamily="34" charset="0"/>
              <a:buChar char="•"/>
              <a:defRPr sz="1700"/>
            </a:lvl2pPr>
            <a:lvl3pPr marL="336490" indent="-168242">
              <a:defRPr sz="1700"/>
            </a:lvl3pPr>
            <a:lvl4pPr marL="588852" indent="-252366">
              <a:defRPr sz="1700"/>
            </a:lvl4pPr>
            <a:lvl5pPr marL="841217" indent="-252366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61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1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731520" y="7653529"/>
            <a:ext cx="3364992" cy="630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67570-2D35-4B7C-80E8-037A66D7749D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74336" y="7653529"/>
            <a:ext cx="4681728" cy="630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33888" y="7653529"/>
            <a:ext cx="3364992" cy="63094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BA08-83AF-4095-A07B-4F4B65DB9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4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1446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37120" y="1920240"/>
            <a:ext cx="6461760" cy="1446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B1B8-666D-4B8A-A2DE-65453DB5D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771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3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2"/>
            <a:ext cx="4088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7"/>
            <a:ext cx="468172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67188">
        <a:defRPr>
          <a:latin typeface="+mn-lt"/>
          <a:ea typeface="+mn-ea"/>
          <a:cs typeface="+mn-cs"/>
        </a:defRPr>
      </a:lvl2pPr>
      <a:lvl3pPr marL="2134365">
        <a:defRPr>
          <a:latin typeface="+mn-lt"/>
          <a:ea typeface="+mn-ea"/>
          <a:cs typeface="+mn-cs"/>
        </a:defRPr>
      </a:lvl3pPr>
      <a:lvl4pPr marL="3201551">
        <a:defRPr>
          <a:latin typeface="+mn-lt"/>
          <a:ea typeface="+mn-ea"/>
          <a:cs typeface="+mn-cs"/>
        </a:defRPr>
      </a:lvl4pPr>
      <a:lvl5pPr marL="4268735">
        <a:defRPr>
          <a:latin typeface="+mn-lt"/>
          <a:ea typeface="+mn-ea"/>
          <a:cs typeface="+mn-cs"/>
        </a:defRPr>
      </a:lvl5pPr>
      <a:lvl6pPr marL="5335922">
        <a:defRPr>
          <a:latin typeface="+mn-lt"/>
          <a:ea typeface="+mn-ea"/>
          <a:cs typeface="+mn-cs"/>
        </a:defRPr>
      </a:lvl6pPr>
      <a:lvl7pPr marL="6403104">
        <a:defRPr>
          <a:latin typeface="+mn-lt"/>
          <a:ea typeface="+mn-ea"/>
          <a:cs typeface="+mn-cs"/>
        </a:defRPr>
      </a:lvl7pPr>
      <a:lvl8pPr marL="7470289">
        <a:defRPr>
          <a:latin typeface="+mn-lt"/>
          <a:ea typeface="+mn-ea"/>
          <a:cs typeface="+mn-cs"/>
        </a:defRPr>
      </a:lvl8pPr>
      <a:lvl9pPr marL="85374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67188">
        <a:defRPr>
          <a:latin typeface="+mn-lt"/>
          <a:ea typeface="+mn-ea"/>
          <a:cs typeface="+mn-cs"/>
        </a:defRPr>
      </a:lvl2pPr>
      <a:lvl3pPr marL="2134365">
        <a:defRPr>
          <a:latin typeface="+mn-lt"/>
          <a:ea typeface="+mn-ea"/>
          <a:cs typeface="+mn-cs"/>
        </a:defRPr>
      </a:lvl3pPr>
      <a:lvl4pPr marL="3201551">
        <a:defRPr>
          <a:latin typeface="+mn-lt"/>
          <a:ea typeface="+mn-ea"/>
          <a:cs typeface="+mn-cs"/>
        </a:defRPr>
      </a:lvl4pPr>
      <a:lvl5pPr marL="4268735">
        <a:defRPr>
          <a:latin typeface="+mn-lt"/>
          <a:ea typeface="+mn-ea"/>
          <a:cs typeface="+mn-cs"/>
        </a:defRPr>
      </a:lvl5pPr>
      <a:lvl6pPr marL="5335922">
        <a:defRPr>
          <a:latin typeface="+mn-lt"/>
          <a:ea typeface="+mn-ea"/>
          <a:cs typeface="+mn-cs"/>
        </a:defRPr>
      </a:lvl6pPr>
      <a:lvl7pPr marL="6403104">
        <a:defRPr>
          <a:latin typeface="+mn-lt"/>
          <a:ea typeface="+mn-ea"/>
          <a:cs typeface="+mn-cs"/>
        </a:defRPr>
      </a:lvl7pPr>
      <a:lvl8pPr marL="7470289">
        <a:defRPr>
          <a:latin typeface="+mn-lt"/>
          <a:ea typeface="+mn-ea"/>
          <a:cs typeface="+mn-cs"/>
        </a:defRPr>
      </a:lvl8pPr>
      <a:lvl9pPr marL="853747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8" y="3905"/>
            <a:ext cx="14610538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5676" y="607711"/>
            <a:ext cx="6062622" cy="1265516"/>
          </a:xfrm>
          <a:prstGeom prst="rect">
            <a:avLst/>
          </a:prstGeom>
        </p:spPr>
        <p:txBody>
          <a:bodyPr vert="horz" wrap="square" lIns="0" tIns="34077" rIns="0" bIns="0" rtlCol="0" anchor="ctr">
            <a:spAutoFit/>
          </a:bodyPr>
          <a:lstStyle/>
          <a:p>
            <a:pPr marL="29636" algn="l">
              <a:spcBef>
                <a:spcPts val="267"/>
              </a:spcBef>
            </a:pPr>
            <a:r>
              <a:rPr lang="ru-RU" sz="8000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839990" y="3075662"/>
            <a:ext cx="8532320" cy="4034012"/>
          </a:xfrm>
          <a:prstGeom prst="rect">
            <a:avLst/>
          </a:prstGeom>
        </p:spPr>
        <p:txBody>
          <a:bodyPr vert="horz" wrap="square" lIns="0" tIns="32598" rIns="0" bIns="0" rtlCol="0">
            <a:spAutoFit/>
          </a:bodyPr>
          <a:lstStyle/>
          <a:p>
            <a:pPr marL="42972" algn="ctr">
              <a:lnSpc>
                <a:spcPts val="4558"/>
              </a:lnSpc>
              <a:spcBef>
                <a:spcPts val="257"/>
              </a:spcBef>
            </a:pP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2972">
              <a:lnSpc>
                <a:spcPts val="4558"/>
              </a:lnSpc>
              <a:spcBef>
                <a:spcPts val="257"/>
              </a:spcBef>
            </a:pPr>
            <a:r>
              <a:rPr lang="ru-RU" sz="6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</a:p>
          <a:p>
            <a:pPr marL="42972">
              <a:spcBef>
                <a:spcPts val="257"/>
              </a:spcBef>
            </a:pPr>
            <a:r>
              <a:rPr lang="ru-RU" sz="4000" dirty="0">
                <a:solidFill>
                  <a:srgbClr val="002060"/>
                </a:solidFill>
                <a:latin typeface="Arial"/>
                <a:cs typeface="Arial"/>
              </a:rPr>
              <a:t>             </a:t>
            </a:r>
          </a:p>
          <a:p>
            <a:pPr marL="42972"/>
            <a:endParaRPr lang="ru-RU" sz="5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2972"/>
            <a:r>
              <a:rPr lang="ru-RU" sz="5000" b="1" dirty="0" smtClean="0">
                <a:solidFill>
                  <a:srgbClr val="002060"/>
                </a:solidFill>
                <a:latin typeface="Arial"/>
                <a:cs typeface="Arial"/>
              </a:rPr>
              <a:t>Решение задач.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ru-RU" sz="87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42972">
              <a:lnSpc>
                <a:spcPts val="4558"/>
              </a:lnSpc>
            </a:pPr>
            <a:r>
              <a:rPr lang="ru-RU" sz="5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en-US" sz="5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80878" y="3587261"/>
            <a:ext cx="872992" cy="32342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80" y="578529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80" y="578529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1"/>
            <a:ext cx="439718" cy="822240"/>
          </a:xfrm>
          <a:prstGeom prst="rect">
            <a:avLst/>
          </a:prstGeom>
        </p:spPr>
        <p:txBody>
          <a:bodyPr vert="horz" wrap="square" lIns="0" tIns="37048" rIns="0" bIns="0" rtlCol="0">
            <a:spAutoFit/>
          </a:bodyPr>
          <a:lstStyle/>
          <a:p>
            <a:pPr>
              <a:spcBef>
                <a:spcPts val="293"/>
              </a:spcBef>
            </a:pPr>
            <a:r>
              <a:rPr lang="uz-Latn-UZ" sz="5100" b="1" spc="2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1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2149035" y="1374492"/>
            <a:ext cx="1312093" cy="490090"/>
          </a:xfrm>
          <a:prstGeom prst="rect">
            <a:avLst/>
          </a:prstGeom>
        </p:spPr>
        <p:txBody>
          <a:bodyPr vert="horz" wrap="square" lIns="0" tIns="28150" rIns="0" bIns="0" rtlCol="0">
            <a:spAutoFit/>
          </a:bodyPr>
          <a:lstStyle/>
          <a:p>
            <a:pPr>
              <a:spcBef>
                <a:spcPts val="223"/>
              </a:spcBef>
            </a:pPr>
            <a:r>
              <a:rPr lang="ru-RU" sz="30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4" b="100000" l="1222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17526"/>
          <a:stretch/>
        </p:blipFill>
        <p:spPr bwMode="auto">
          <a:xfrm>
            <a:off x="9980945" y="3733800"/>
            <a:ext cx="4336179" cy="390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9990" y="6898273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62000" y="609600"/>
                <a:ext cx="13167360" cy="1728192"/>
              </a:xfrm>
              <a:prstGeom prst="rect">
                <a:avLst/>
              </a:prstGeom>
            </p:spPr>
            <p:txBody>
              <a:bodyPr lIns="130622" tIns="65311" rIns="130622" bIns="65311"/>
              <a:lstStyle/>
              <a:p>
                <a:pPr algn="ctr"/>
                <a:r>
                  <a:rPr lang="ru-RU" sz="3200" b="1" dirty="0">
                    <a:latin typeface="Arial" pitchFamily="34" charset="0"/>
                    <a:cs typeface="Arial" pitchFamily="34" charset="0"/>
                  </a:rPr>
                  <a:t>Единицы измерения угла:</a:t>
                </a:r>
              </a:p>
              <a:p>
                <a:pPr algn="ctr"/>
                <a:r>
                  <a:rPr lang="ru-RU" sz="3200" b="1" dirty="0">
                    <a:latin typeface="Arial" pitchFamily="34" charset="0"/>
                    <a:cs typeface="Arial" pitchFamily="34" charset="0"/>
                  </a:rPr>
                  <a:t>1 минута (1')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ru-RU" sz="3200" b="1" dirty="0">
                    <a:latin typeface="Arial" pitchFamily="34" charset="0"/>
                    <a:cs typeface="Arial" pitchFamily="34" charset="0"/>
                  </a:rPr>
                  <a:t> часть градуса</a:t>
                </a:r>
              </a:p>
              <a:p>
                <a:pPr algn="ctr"/>
                <a:r>
                  <a:rPr lang="ru-RU" sz="3200" b="1" dirty="0">
                    <a:latin typeface="Arial" pitchFamily="34" charset="0"/>
                    <a:cs typeface="Arial" pitchFamily="34" charset="0"/>
                  </a:rPr>
                  <a:t>1 секунда (1'')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ru-RU" sz="3200" b="1" dirty="0">
                    <a:latin typeface="Arial" pitchFamily="34" charset="0"/>
                    <a:cs typeface="Arial" pitchFamily="34" charset="0"/>
                  </a:rPr>
                  <a:t> часть минуты</a:t>
                </a:r>
              </a:p>
              <a:p>
                <a:pPr algn="ctr"/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62000" y="609600"/>
                <a:ext cx="13167360" cy="1728192"/>
              </a:xfrm>
              <a:prstGeom prst="rect">
                <a:avLst/>
              </a:prstGeom>
              <a:blipFill rotWithShape="1">
                <a:blip r:embed="rId2"/>
                <a:stretch>
                  <a:fillRect t="-3534" b="-2120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86" y="3501744"/>
            <a:ext cx="11636493" cy="47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33" y="139958"/>
            <a:ext cx="10369154" cy="154767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4600" b="1" dirty="0">
                <a:latin typeface="Arial" panose="020B0604020202020204" pitchFamily="34" charset="0"/>
                <a:cs typeface="Arial" panose="020B0604020202020204" pitchFamily="34" charset="0"/>
              </a:rPr>
              <a:t>РАВНЫЕ УГЛЫ ИМЕЮТ </a:t>
            </a: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РАВНЫЕ </a:t>
            </a:r>
            <a:r>
              <a:rPr lang="ru-RU" sz="4600" b="1" dirty="0">
                <a:latin typeface="Arial" panose="020B0604020202020204" pitchFamily="34" charset="0"/>
                <a:cs typeface="Arial" panose="020B0604020202020204" pitchFamily="34" charset="0"/>
              </a:rPr>
              <a:t>ГРАДУСНЫЕ МЕРЫ</a:t>
            </a:r>
          </a:p>
        </p:txBody>
      </p:sp>
      <p:sp>
        <p:nvSpPr>
          <p:cNvPr id="7" name="Овал 6"/>
          <p:cNvSpPr/>
          <p:nvPr/>
        </p:nvSpPr>
        <p:spPr>
          <a:xfrm>
            <a:off x="863284" y="4266948"/>
            <a:ext cx="106350" cy="9345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96233" y="1784378"/>
            <a:ext cx="4499499" cy="3645557"/>
            <a:chOff x="247645" y="1486981"/>
            <a:chExt cx="2812187" cy="303796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96287" y="1772816"/>
              <a:ext cx="2463545" cy="1821916"/>
              <a:chOff x="596287" y="1772816"/>
              <a:chExt cx="2463545" cy="1821916"/>
            </a:xfrm>
          </p:grpSpPr>
          <p:cxnSp>
            <p:nvCxnSpPr>
              <p:cNvPr id="8" name="Прямая соединительная линия 7"/>
              <p:cNvCxnSpPr>
                <a:stCxn id="7" idx="7"/>
              </p:cNvCxnSpPr>
              <p:nvPr/>
            </p:nvCxnSpPr>
            <p:spPr>
              <a:xfrm flipV="1">
                <a:off x="596287" y="1772816"/>
                <a:ext cx="1527441" cy="179438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>
                <a:stCxn id="7" idx="6"/>
              </p:cNvCxnSpPr>
              <p:nvPr/>
            </p:nvCxnSpPr>
            <p:spPr>
              <a:xfrm>
                <a:off x="606021" y="3594731"/>
                <a:ext cx="2453811" cy="1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47645" y="3717032"/>
              <a:ext cx="471083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700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44352" y="3717032"/>
              <a:ext cx="419987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700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9524" y="1486981"/>
              <a:ext cx="419987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7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  <p:sp>
          <p:nvSpPr>
            <p:cNvPr id="16" name="Дуга 15"/>
            <p:cNvSpPr/>
            <p:nvPr/>
          </p:nvSpPr>
          <p:spPr>
            <a:xfrm rot="2010558">
              <a:off x="782953" y="2941848"/>
              <a:ext cx="818006" cy="780736"/>
            </a:xfrm>
            <a:prstGeom prst="arc">
              <a:avLst>
                <a:gd name="adj1" fmla="val 13737763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5370" y="2670006"/>
              <a:ext cx="806711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700" dirty="0"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687255" y="1774138"/>
            <a:ext cx="3882441" cy="3655796"/>
            <a:chOff x="4860032" y="1432601"/>
            <a:chExt cx="2426526" cy="3046497"/>
          </a:xfrm>
        </p:grpSpPr>
        <p:grpSp>
          <p:nvGrpSpPr>
            <p:cNvPr id="20" name="Группа 19"/>
            <p:cNvGrpSpPr/>
            <p:nvPr/>
          </p:nvGrpSpPr>
          <p:grpSpPr>
            <a:xfrm flipH="1">
              <a:off x="4860032" y="1726969"/>
              <a:ext cx="2218299" cy="1821916"/>
              <a:chOff x="596287" y="1772816"/>
              <a:chExt cx="2463545" cy="1821916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596287" y="1772816"/>
                <a:ext cx="1527441" cy="179438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606021" y="3594731"/>
                <a:ext cx="2453811" cy="1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 flipH="1">
              <a:off x="6866571" y="3671185"/>
              <a:ext cx="419987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700" dirty="0"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4940509" y="3671185"/>
              <a:ext cx="445034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700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5964258" y="1432601"/>
              <a:ext cx="445034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7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5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Дуга 23"/>
            <p:cNvSpPr/>
            <p:nvPr/>
          </p:nvSpPr>
          <p:spPr>
            <a:xfrm rot="19589442" flipH="1">
              <a:off x="6173674" y="2896001"/>
              <a:ext cx="736574" cy="780736"/>
            </a:xfrm>
            <a:prstGeom prst="arc">
              <a:avLst>
                <a:gd name="adj1" fmla="val 13737763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5376839" y="2624159"/>
              <a:ext cx="806711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700" dirty="0"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0068206" y="1442891"/>
            <a:ext cx="4499499" cy="3987043"/>
            <a:chOff x="6292628" y="1202409"/>
            <a:chExt cx="2812187" cy="3322536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6641270" y="1486981"/>
              <a:ext cx="595669" cy="2080215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6651004" y="3594731"/>
              <a:ext cx="2453811" cy="1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292628" y="3717032"/>
              <a:ext cx="419987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7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endParaRPr lang="ru-RU" sz="5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89335" y="3717032"/>
              <a:ext cx="445034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7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ru-RU" sz="5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24491" y="1202409"/>
              <a:ext cx="49612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7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ru-RU" sz="5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Дуга 32"/>
          <p:cNvSpPr/>
          <p:nvPr/>
        </p:nvSpPr>
        <p:spPr>
          <a:xfrm rot="2010558">
            <a:off x="10665594" y="3471715"/>
            <a:ext cx="1591397" cy="936883"/>
          </a:xfrm>
          <a:prstGeom prst="arc">
            <a:avLst>
              <a:gd name="adj1" fmla="val 11783264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1836239" y="3032506"/>
            <a:ext cx="1369867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5700" dirty="0">
                <a:latin typeface="Arial" panose="020B0604020202020204" pitchFamily="34" charset="0"/>
                <a:cs typeface="Arial" panose="020B0604020202020204" pitchFamily="34" charset="0"/>
              </a:rPr>
              <a:t>5°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1422603" y="5583766"/>
            <a:ext cx="7332530" cy="1418103"/>
            <a:chOff x="868261" y="4878134"/>
            <a:chExt cx="4582831" cy="1181752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868261" y="4878134"/>
              <a:ext cx="2530367" cy="1181752"/>
              <a:chOff x="868261" y="4878134"/>
              <a:chExt cx="2530367" cy="1181752"/>
            </a:xfrm>
          </p:grpSpPr>
          <p:sp>
            <p:nvSpPr>
              <p:cNvPr id="41" name="TextBox 40"/>
              <p:cNvSpPr txBox="1"/>
              <p:nvPr/>
            </p:nvSpPr>
            <p:spPr>
              <a:xfrm rot="20196621">
                <a:off x="868261" y="4880076"/>
                <a:ext cx="518171" cy="1179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endParaRPr lang="ru-RU" sz="8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387781" y="4878134"/>
                <a:ext cx="2010847" cy="1064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7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АОВ =</a:t>
                </a: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512714" y="4878134"/>
              <a:ext cx="1938378" cy="1181752"/>
              <a:chOff x="868261" y="4878134"/>
              <a:chExt cx="1938378" cy="1181752"/>
            </a:xfrm>
          </p:grpSpPr>
          <p:sp>
            <p:nvSpPr>
              <p:cNvPr id="44" name="TextBox 43"/>
              <p:cNvSpPr txBox="1"/>
              <p:nvPr/>
            </p:nvSpPr>
            <p:spPr>
              <a:xfrm rot="20196621">
                <a:off x="868261" y="4880076"/>
                <a:ext cx="518171" cy="1179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endParaRPr lang="ru-RU" sz="8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387781" y="4878134"/>
                <a:ext cx="1418858" cy="1064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CED</a:t>
                </a:r>
                <a:endParaRPr lang="ru-RU" sz="7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1525584" y="6855949"/>
            <a:ext cx="7332530" cy="1418103"/>
            <a:chOff x="868261" y="4878134"/>
            <a:chExt cx="4582831" cy="118175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868261" y="4878134"/>
              <a:ext cx="2572566" cy="1181752"/>
              <a:chOff x="868261" y="4878134"/>
              <a:chExt cx="2572566" cy="1181752"/>
            </a:xfrm>
          </p:grpSpPr>
          <p:sp>
            <p:nvSpPr>
              <p:cNvPr id="52" name="TextBox 51"/>
              <p:cNvSpPr txBox="1"/>
              <p:nvPr/>
            </p:nvSpPr>
            <p:spPr>
              <a:xfrm rot="20196621">
                <a:off x="868261" y="4880076"/>
                <a:ext cx="518171" cy="1179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endParaRPr lang="ru-RU" sz="8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387781" y="4878134"/>
                <a:ext cx="2053046" cy="1064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MKN</a:t>
                </a:r>
                <a:r>
                  <a:rPr lang="ru-RU" sz="7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7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endParaRPr lang="ru-RU" sz="7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3512714" y="4878134"/>
              <a:ext cx="1938378" cy="1181752"/>
              <a:chOff x="868261" y="4878134"/>
              <a:chExt cx="1938378" cy="1181752"/>
            </a:xfrm>
          </p:grpSpPr>
          <p:sp>
            <p:nvSpPr>
              <p:cNvPr id="50" name="TextBox 49"/>
              <p:cNvSpPr txBox="1"/>
              <p:nvPr/>
            </p:nvSpPr>
            <p:spPr>
              <a:xfrm rot="20196621">
                <a:off x="868261" y="4880076"/>
                <a:ext cx="518171" cy="1179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endParaRPr lang="ru-RU" sz="8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87781" y="4878134"/>
                <a:ext cx="1418858" cy="1064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CED</a:t>
                </a:r>
                <a:endParaRPr lang="ru-RU" sz="7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03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513837" y="228599"/>
            <a:ext cx="3724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ru-RU" alt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altLang="ru-RU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Прямоугольник 13"/>
          <p:cNvSpPr>
            <a:spLocks noChangeArrowheads="1"/>
          </p:cNvSpPr>
          <p:nvPr/>
        </p:nvSpPr>
        <p:spPr bwMode="auto">
          <a:xfrm>
            <a:off x="7620000" y="1388745"/>
            <a:ext cx="6400800" cy="3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</a:rPr>
              <a:t>Дано: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АОВ=45°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ВОС=21 °</a:t>
            </a:r>
            <a:endParaRPr lang="en-US" altLang="ru-RU" sz="4600" b="1" dirty="0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</a:rPr>
              <a:t>Найти</a:t>
            </a:r>
            <a:r>
              <a:rPr lang="en-US" altLang="ru-RU" sz="46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 </a:t>
            </a:r>
            <a:r>
              <a:rPr lang="en-US" altLang="ru-RU" sz="4600" b="1" dirty="0">
                <a:latin typeface="Arial" pitchFamily="34" charset="0"/>
                <a:cs typeface="Arial" pitchFamily="34" charset="0"/>
              </a:rPr>
              <a:t>A</a:t>
            </a:r>
            <a:r>
              <a:rPr lang="ru-RU" altLang="ru-RU" sz="4600" b="1" dirty="0">
                <a:latin typeface="Arial" pitchFamily="34" charset="0"/>
                <a:cs typeface="Arial" pitchFamily="34" charset="0"/>
              </a:rPr>
              <a:t>О</a:t>
            </a:r>
            <a:r>
              <a:rPr lang="en-US" altLang="ru-RU" sz="4600" b="1" dirty="0">
                <a:latin typeface="Arial" pitchFamily="34" charset="0"/>
                <a:cs typeface="Arial" pitchFamily="34" charset="0"/>
              </a:rPr>
              <a:t>C</a:t>
            </a:r>
            <a:endParaRPr lang="ru-RU" altLang="ru-RU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143000" y="1388745"/>
            <a:ext cx="1600200" cy="272605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143002" y="2624888"/>
            <a:ext cx="3086100" cy="148991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1143000" y="4029076"/>
            <a:ext cx="3469992" cy="857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608" name="TextBox 34"/>
          <p:cNvSpPr txBox="1">
            <a:spLocks noChangeArrowheads="1"/>
          </p:cNvSpPr>
          <p:nvPr/>
        </p:nvSpPr>
        <p:spPr bwMode="auto">
          <a:xfrm>
            <a:off x="2031681" y="1028652"/>
            <a:ext cx="597220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А</a:t>
            </a:r>
            <a:endParaRPr lang="fr-FR" altLang="ru-RU" sz="3600" b="1" dirty="0"/>
          </a:p>
        </p:txBody>
      </p:sp>
      <p:sp>
        <p:nvSpPr>
          <p:cNvPr id="25609" name="TextBox 35"/>
          <p:cNvSpPr txBox="1">
            <a:spLocks noChangeArrowheads="1"/>
          </p:cNvSpPr>
          <p:nvPr/>
        </p:nvSpPr>
        <p:spPr bwMode="auto">
          <a:xfrm>
            <a:off x="3543302" y="1938993"/>
            <a:ext cx="685800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В</a:t>
            </a:r>
            <a:endParaRPr lang="fr-FR" altLang="ru-RU" sz="3600" b="1" dirty="0"/>
          </a:p>
        </p:txBody>
      </p:sp>
      <p:sp>
        <p:nvSpPr>
          <p:cNvPr id="25610" name="TextBox 36"/>
          <p:cNvSpPr txBox="1">
            <a:spLocks noChangeArrowheads="1"/>
          </p:cNvSpPr>
          <p:nvPr/>
        </p:nvSpPr>
        <p:spPr bwMode="auto">
          <a:xfrm>
            <a:off x="4562701" y="3672366"/>
            <a:ext cx="571501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С</a:t>
            </a:r>
            <a:endParaRPr lang="fr-FR" altLang="ru-RU" sz="3600" b="1" dirty="0"/>
          </a:p>
        </p:txBody>
      </p:sp>
      <p:sp>
        <p:nvSpPr>
          <p:cNvPr id="38" name="Дуга 37"/>
          <p:cNvSpPr/>
          <p:nvPr/>
        </p:nvSpPr>
        <p:spPr>
          <a:xfrm rot="921027">
            <a:off x="857901" y="3563167"/>
            <a:ext cx="891539" cy="685800"/>
          </a:xfrm>
          <a:prstGeom prst="arc">
            <a:avLst>
              <a:gd name="adj1" fmla="val 16200000"/>
              <a:gd name="adj2" fmla="val 19804109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Дуга 38"/>
          <p:cNvSpPr/>
          <p:nvPr/>
        </p:nvSpPr>
        <p:spPr>
          <a:xfrm rot="21094551">
            <a:off x="1371601" y="3707669"/>
            <a:ext cx="685800" cy="600074"/>
          </a:xfrm>
          <a:prstGeom prst="arc">
            <a:avLst>
              <a:gd name="adj1" fmla="val 18994891"/>
              <a:gd name="adj2" fmla="val 836171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Дуга 40"/>
          <p:cNvSpPr/>
          <p:nvPr/>
        </p:nvSpPr>
        <p:spPr>
          <a:xfrm rot="411824">
            <a:off x="1105539" y="3522679"/>
            <a:ext cx="1137920" cy="756286"/>
          </a:xfrm>
          <a:prstGeom prst="arc">
            <a:avLst>
              <a:gd name="adj1" fmla="val 19325278"/>
              <a:gd name="adj2" fmla="val 1173508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6858000" y="5743575"/>
            <a:ext cx="3321555" cy="7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400" b="1" dirty="0" smtClean="0">
                <a:latin typeface="Cambria Math"/>
                <a:ea typeface="Cambria Math"/>
                <a:cs typeface="Arial" pitchFamily="34" charset="0"/>
                <a:sym typeface="Symbol" pitchFamily="18" charset="2"/>
              </a:rPr>
              <a:t>∠</a:t>
            </a:r>
            <a:r>
              <a:rPr lang="ru-RU" altLang="ru-RU" sz="44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ru-RU" sz="4400" b="1" dirty="0">
                <a:latin typeface="Arial" pitchFamily="34" charset="0"/>
                <a:cs typeface="Arial" pitchFamily="34" charset="0"/>
              </a:rPr>
              <a:t>A</a:t>
            </a:r>
            <a:r>
              <a:rPr lang="ru-RU" altLang="ru-RU" sz="4400" b="1" dirty="0">
                <a:latin typeface="Arial" pitchFamily="34" charset="0"/>
                <a:cs typeface="Arial" pitchFamily="34" charset="0"/>
              </a:rPr>
              <a:t>О</a:t>
            </a:r>
            <a:r>
              <a:rPr lang="en-US" altLang="ru-RU" sz="4400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altLang="ru-RU" sz="4400" b="1" dirty="0">
                <a:latin typeface="Arial" pitchFamily="34" charset="0"/>
                <a:cs typeface="Arial" pitchFamily="34" charset="0"/>
              </a:rPr>
              <a:t> = </a:t>
            </a: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9803894" y="5675864"/>
            <a:ext cx="4559805" cy="8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/>
          <a:p>
            <a:r>
              <a:rPr lang="ru-RU" altLang="ru-RU" sz="4400" b="1" dirty="0">
                <a:latin typeface="Cambria Math"/>
                <a:ea typeface="Cambria Math"/>
                <a:cs typeface="Arial" pitchFamily="34" charset="0"/>
                <a:sym typeface="Symbol" pitchFamily="18" charset="2"/>
              </a:rPr>
              <a:t>∠</a:t>
            </a:r>
            <a:r>
              <a:rPr lang="ru-RU" altLang="ru-RU" sz="44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АОВ </a:t>
            </a:r>
            <a:r>
              <a:rPr lang="ru-RU" altLang="ru-RU" sz="4400" b="1" dirty="0">
                <a:latin typeface="Arial" pitchFamily="34" charset="0"/>
                <a:cs typeface="Arial" pitchFamily="34" charset="0"/>
                <a:sym typeface="Symbol" pitchFamily="18" charset="2"/>
              </a:rPr>
              <a:t>+ </a:t>
            </a:r>
            <a:r>
              <a:rPr lang="ru-RU" altLang="ru-RU" sz="4400" b="1" dirty="0" smtClean="0">
                <a:latin typeface="Cambria Math"/>
                <a:ea typeface="Cambria Math"/>
                <a:cs typeface="Arial" pitchFamily="34" charset="0"/>
                <a:sym typeface="Symbol" pitchFamily="18" charset="2"/>
              </a:rPr>
              <a:t>∠</a:t>
            </a:r>
            <a:r>
              <a:rPr lang="ru-RU" altLang="ru-RU" sz="44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ВОС </a:t>
            </a:r>
            <a:endParaRPr lang="ru-RU" altLang="ru-RU" sz="44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153400" y="7102549"/>
            <a:ext cx="621029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 dirty="0" smtClean="0">
                <a:latin typeface="Arial" pitchFamily="34" charset="0"/>
                <a:ea typeface="Cambria Math"/>
                <a:cs typeface="Arial" pitchFamily="34" charset="0"/>
                <a:sym typeface="Symbol" pitchFamily="18" charset="2"/>
              </a:rPr>
              <a:t>∠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АОС</a:t>
            </a:r>
            <a:r>
              <a:rPr lang="ru-RU" altLang="ru-RU" sz="4000" b="1" dirty="0">
                <a:latin typeface="Arial" pitchFamily="34" charset="0"/>
                <a:cs typeface="Arial" pitchFamily="34" charset="0"/>
                <a:sym typeface="Symbol" pitchFamily="18" charset="2"/>
              </a:rPr>
              <a:t>= 45° + 21° = 66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°</a:t>
            </a:r>
            <a:endParaRPr lang="fr-FR" alt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66" y="3906067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dirty="0">
                <a:latin typeface="Arial" pitchFamily="34" charset="0"/>
                <a:cs typeface="Arial" pitchFamily="34" charset="0"/>
              </a:rPr>
              <a:t>О</a:t>
            </a:r>
            <a:endParaRPr lang="uz-Latn-UZ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9487" y="4675508"/>
            <a:ext cx="685342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Когда 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луч делит угол на два угла, градусная мера всего угла равна сумме градусных мер этих углов.</a:t>
            </a:r>
          </a:p>
        </p:txBody>
      </p:sp>
    </p:spTree>
    <p:extLst>
      <p:ext uri="{BB962C8B-B14F-4D97-AF65-F5344CB8AC3E}">
        <p14:creationId xmlns:p14="http://schemas.microsoft.com/office/powerpoint/2010/main" val="690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165854" y="510064"/>
            <a:ext cx="5791201" cy="10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ru-RU" alt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alt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722947" y="2306003"/>
            <a:ext cx="2211706" cy="13716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1143000" y="2914651"/>
            <a:ext cx="2857501" cy="120015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143000" y="4029076"/>
            <a:ext cx="3200400" cy="857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631" name="TextBox 26"/>
          <p:cNvSpPr txBox="1">
            <a:spLocks noChangeArrowheads="1"/>
          </p:cNvSpPr>
          <p:nvPr/>
        </p:nvSpPr>
        <p:spPr bwMode="auto">
          <a:xfrm>
            <a:off x="1714502" y="1885950"/>
            <a:ext cx="571572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/>
              <a:t>Е</a:t>
            </a:r>
            <a:endParaRPr lang="fr-FR" altLang="ru-RU" sz="3600" b="1"/>
          </a:p>
        </p:txBody>
      </p:sp>
      <p:sp>
        <p:nvSpPr>
          <p:cNvPr id="26632" name="TextBox 27"/>
          <p:cNvSpPr txBox="1">
            <a:spLocks noChangeArrowheads="1"/>
          </p:cNvSpPr>
          <p:nvPr/>
        </p:nvSpPr>
        <p:spPr bwMode="auto">
          <a:xfrm>
            <a:off x="3314702" y="2486026"/>
            <a:ext cx="685800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/>
              <a:t>F</a:t>
            </a:r>
            <a:endParaRPr lang="fr-FR" altLang="ru-RU" sz="3600" b="1"/>
          </a:p>
        </p:txBody>
      </p:sp>
      <p:sp>
        <p:nvSpPr>
          <p:cNvPr id="26633" name="TextBox 28"/>
          <p:cNvSpPr txBox="1">
            <a:spLocks noChangeArrowheads="1"/>
          </p:cNvSpPr>
          <p:nvPr/>
        </p:nvSpPr>
        <p:spPr bwMode="auto">
          <a:xfrm>
            <a:off x="4046222" y="3429047"/>
            <a:ext cx="571501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 dirty="0"/>
              <a:t>K</a:t>
            </a:r>
            <a:endParaRPr lang="fr-FR" altLang="ru-RU" sz="3600" b="1" dirty="0"/>
          </a:p>
        </p:txBody>
      </p:sp>
      <p:sp>
        <p:nvSpPr>
          <p:cNvPr id="30" name="Дуга 29"/>
          <p:cNvSpPr/>
          <p:nvPr/>
        </p:nvSpPr>
        <p:spPr>
          <a:xfrm>
            <a:off x="937261" y="3686176"/>
            <a:ext cx="891539" cy="685800"/>
          </a:xfrm>
          <a:prstGeom prst="arc">
            <a:avLst>
              <a:gd name="adj1" fmla="val 16200000"/>
              <a:gd name="adj2" fmla="val 19779378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35" name="TextBox 32"/>
          <p:cNvSpPr txBox="1">
            <a:spLocks noChangeArrowheads="1"/>
          </p:cNvSpPr>
          <p:nvPr/>
        </p:nvSpPr>
        <p:spPr bwMode="auto">
          <a:xfrm>
            <a:off x="1714501" y="3086100"/>
            <a:ext cx="959498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/>
              <a:t>21</a:t>
            </a:r>
            <a:r>
              <a:rPr lang="en-US" altLang="ru-RU" sz="3600" b="1">
                <a:latin typeface="Traditional Arabic" pitchFamily="2" charset="-78"/>
                <a:cs typeface="Traditional Arabic" pitchFamily="2" charset="-78"/>
              </a:rPr>
              <a:t>°</a:t>
            </a:r>
            <a:endParaRPr lang="fr-FR" altLang="ru-RU" sz="3600" b="1"/>
          </a:p>
        </p:txBody>
      </p:sp>
      <p:sp>
        <p:nvSpPr>
          <p:cNvPr id="26636" name="TextBox 35"/>
          <p:cNvSpPr txBox="1">
            <a:spLocks noChangeArrowheads="1"/>
          </p:cNvSpPr>
          <p:nvPr/>
        </p:nvSpPr>
        <p:spPr bwMode="auto">
          <a:xfrm>
            <a:off x="800102" y="4114800"/>
            <a:ext cx="597220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/>
              <a:t>D</a:t>
            </a:r>
            <a:endParaRPr lang="fr-FR" altLang="ru-RU" sz="3600" b="1"/>
          </a:p>
        </p:txBody>
      </p:sp>
      <p:sp>
        <p:nvSpPr>
          <p:cNvPr id="26637" name="Прямоугольник 36"/>
          <p:cNvSpPr>
            <a:spLocks noChangeArrowheads="1"/>
          </p:cNvSpPr>
          <p:nvPr/>
        </p:nvSpPr>
        <p:spPr bwMode="auto">
          <a:xfrm>
            <a:off x="6515101" y="2143126"/>
            <a:ext cx="7315200" cy="23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>
                <a:latin typeface="Arial" pitchFamily="34" charset="0"/>
                <a:cs typeface="Arial" pitchFamily="34" charset="0"/>
              </a:rPr>
              <a:t>Дано: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altLang="ru-RU" sz="4600" b="1">
                <a:latin typeface="Arial" pitchFamily="34" charset="0"/>
                <a:cs typeface="Arial" pitchFamily="34" charset="0"/>
                <a:sym typeface="Symbol" pitchFamily="18" charset="2"/>
              </a:rPr>
              <a:t> EDK </a:t>
            </a:r>
            <a:r>
              <a:rPr lang="ru-RU" altLang="ru-RU" sz="4600" b="1">
                <a:latin typeface="Arial" pitchFamily="34" charset="0"/>
                <a:cs typeface="Arial" pitchFamily="34" charset="0"/>
                <a:sym typeface="Symbol" pitchFamily="18" charset="2"/>
              </a:rPr>
              <a:t>=</a:t>
            </a:r>
            <a:r>
              <a:rPr lang="en-US" altLang="ru-RU" sz="4600" b="1">
                <a:latin typeface="Arial" pitchFamily="34" charset="0"/>
                <a:cs typeface="Arial" pitchFamily="34" charset="0"/>
                <a:sym typeface="Symbol" pitchFamily="18" charset="2"/>
              </a:rPr>
              <a:t>36</a:t>
            </a:r>
            <a:r>
              <a:rPr lang="ru-RU" altLang="ru-RU" sz="4600" b="1">
                <a:latin typeface="Arial" pitchFamily="34" charset="0"/>
                <a:cs typeface="Arial" pitchFamily="34" charset="0"/>
                <a:sym typeface="Symbol" pitchFamily="18" charset="2"/>
              </a:rPr>
              <a:t>°</a:t>
            </a:r>
            <a:endParaRPr lang="en-US" altLang="ru-RU" sz="4600" b="1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>
                <a:latin typeface="Arial" pitchFamily="34" charset="0"/>
                <a:cs typeface="Arial" pitchFamily="34" charset="0"/>
              </a:rPr>
              <a:t>Найти</a:t>
            </a:r>
            <a:r>
              <a:rPr lang="en-US" altLang="ru-RU" sz="4600">
                <a:latin typeface="Arial" pitchFamily="34" charset="0"/>
                <a:cs typeface="Arial" pitchFamily="34" charset="0"/>
              </a:rPr>
              <a:t> : </a:t>
            </a:r>
            <a:r>
              <a:rPr lang="ru-RU" altLang="ru-RU" sz="4600" b="1"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altLang="ru-RU" sz="4600" b="1">
                <a:latin typeface="Arial" pitchFamily="34" charset="0"/>
                <a:cs typeface="Arial" pitchFamily="34" charset="0"/>
                <a:sym typeface="Symbol" pitchFamily="18" charset="2"/>
              </a:rPr>
              <a:t> FDK</a:t>
            </a:r>
            <a:endParaRPr lang="ru-RU" altLang="ru-RU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1257301" y="5143500"/>
            <a:ext cx="6410991" cy="13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Ð"/>
            </a:pPr>
            <a:r>
              <a:rPr lang="en-US" altLang="ru-RU" sz="4000" b="1">
                <a:latin typeface="Arial" pitchFamily="34" charset="0"/>
                <a:cs typeface="Arial" pitchFamily="34" charset="0"/>
                <a:sym typeface="Symbol" pitchFamily="18" charset="2"/>
              </a:rPr>
              <a:t>FDK =</a:t>
            </a:r>
            <a:r>
              <a:rPr lang="ru-RU" altLang="ru-RU" sz="4000" b="1">
                <a:latin typeface="Arial" pitchFamily="34" charset="0"/>
                <a:cs typeface="Arial" pitchFamily="34" charset="0"/>
                <a:sym typeface="Symbol" pitchFamily="18" charset="2"/>
              </a:rPr>
              <a:t> </a:t>
            </a:r>
            <a:r>
              <a:rPr lang="en-US" altLang="ru-RU" sz="4000" b="1">
                <a:latin typeface="Arial" pitchFamily="34" charset="0"/>
                <a:cs typeface="Arial" pitchFamily="34" charset="0"/>
                <a:sym typeface="Symbol" pitchFamily="18" charset="2"/>
              </a:rPr>
              <a:t> EDK-</a:t>
            </a:r>
            <a:r>
              <a:rPr lang="ru-RU" altLang="ru-RU" sz="4000" b="1">
                <a:latin typeface="Arial" pitchFamily="34" charset="0"/>
                <a:cs typeface="Arial" pitchFamily="34" charset="0"/>
                <a:sym typeface="Symbol" pitchFamily="18" charset="2"/>
              </a:rPr>
              <a:t> </a:t>
            </a:r>
            <a:r>
              <a:rPr lang="en-US" altLang="ru-RU" sz="4000" b="1">
                <a:latin typeface="Arial" pitchFamily="34" charset="0"/>
                <a:cs typeface="Arial" pitchFamily="34" charset="0"/>
                <a:sym typeface="Symbol" pitchFamily="18" charset="2"/>
              </a:rPr>
              <a:t>EDF 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  <a:buFont typeface="Symbol" pitchFamily="18" charset="2"/>
              <a:buChar char="Ð"/>
            </a:pPr>
            <a:r>
              <a:rPr lang="en-US" altLang="ru-RU" sz="4000" b="1">
                <a:latin typeface="Arial" pitchFamily="34" charset="0"/>
                <a:cs typeface="Arial" pitchFamily="34" charset="0"/>
                <a:sym typeface="Symbol" pitchFamily="18" charset="2"/>
              </a:rPr>
              <a:t>FDK = 36</a:t>
            </a:r>
            <a:r>
              <a:rPr lang="ru-RU" altLang="ru-RU" sz="4000" b="1">
                <a:latin typeface="Arial" pitchFamily="34" charset="0"/>
                <a:cs typeface="Arial" pitchFamily="34" charset="0"/>
                <a:sym typeface="Symbol" pitchFamily="18" charset="2"/>
              </a:rPr>
              <a:t>°</a:t>
            </a:r>
            <a:r>
              <a:rPr lang="en-US" altLang="ru-RU" sz="4000" b="1">
                <a:latin typeface="Arial" pitchFamily="34" charset="0"/>
                <a:cs typeface="Arial" pitchFamily="34" charset="0"/>
                <a:sym typeface="Symbol" pitchFamily="18" charset="2"/>
              </a:rPr>
              <a:t>- 21</a:t>
            </a:r>
            <a:r>
              <a:rPr lang="ru-RU" altLang="ru-RU" sz="4000" b="1">
                <a:latin typeface="Arial" pitchFamily="34" charset="0"/>
                <a:cs typeface="Arial" pitchFamily="34" charset="0"/>
                <a:sym typeface="Symbol" pitchFamily="18" charset="2"/>
              </a:rPr>
              <a:t>°</a:t>
            </a:r>
            <a:r>
              <a:rPr lang="en-US" altLang="ru-RU" sz="4000" b="1">
                <a:latin typeface="Arial" pitchFamily="34" charset="0"/>
                <a:cs typeface="Arial" pitchFamily="34" charset="0"/>
                <a:sym typeface="Symbol" pitchFamily="18" charset="2"/>
              </a:rPr>
              <a:t> = 15</a:t>
            </a:r>
            <a:r>
              <a:rPr lang="ru-RU" altLang="ru-RU" sz="4000" b="1">
                <a:latin typeface="Arial" pitchFamily="34" charset="0"/>
                <a:cs typeface="Arial" pitchFamily="34" charset="0"/>
                <a:sym typeface="Symbol" pitchFamily="18" charset="2"/>
              </a:rPr>
              <a:t> °</a:t>
            </a:r>
            <a:endParaRPr lang="ru-RU" altLang="ru-RU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5181600" y="304800"/>
            <a:ext cx="544829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ru-RU" altLang="ru-RU" sz="5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altLang="ru-RU" sz="5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22947" y="2306003"/>
            <a:ext cx="2211706" cy="13716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0800000" flipV="1">
            <a:off x="1143001" y="2571751"/>
            <a:ext cx="2628901" cy="154305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43000" y="4029076"/>
            <a:ext cx="3200400" cy="857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101691" y="1306355"/>
            <a:ext cx="597220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/>
              <a:t>А</a:t>
            </a:r>
            <a:endParaRPr lang="fr-FR" altLang="ru-RU" sz="3600" b="1"/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543302" y="1971628"/>
            <a:ext cx="685800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 dirty="0"/>
              <a:t>D</a:t>
            </a:r>
            <a:endParaRPr lang="fr-FR" altLang="ru-RU" sz="3600" b="1" dirty="0"/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4352544" y="3538942"/>
            <a:ext cx="571501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С</a:t>
            </a:r>
            <a:endParaRPr lang="fr-FR" altLang="ru-RU" sz="3600" b="1" dirty="0"/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660081" y="3927445"/>
            <a:ext cx="597220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/>
              <a:t>B</a:t>
            </a:r>
            <a:endParaRPr lang="fr-FR" altLang="ru-RU" sz="3600" b="1"/>
          </a:p>
        </p:txBody>
      </p:sp>
      <p:sp>
        <p:nvSpPr>
          <p:cNvPr id="27658" name="Прямоугольник 12"/>
          <p:cNvSpPr>
            <a:spLocks noChangeArrowheads="1"/>
          </p:cNvSpPr>
          <p:nvPr/>
        </p:nvSpPr>
        <p:spPr bwMode="auto">
          <a:xfrm>
            <a:off x="5486401" y="1971676"/>
            <a:ext cx="8001000" cy="3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</a:rPr>
              <a:t>Дано: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АВ</a:t>
            </a:r>
            <a:r>
              <a:rPr lang="en-US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C </a:t>
            </a: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=</a:t>
            </a:r>
            <a:r>
              <a:rPr lang="en-US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72</a:t>
            </a: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°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D</a:t>
            </a: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ВС</a:t>
            </a:r>
            <a:r>
              <a:rPr lang="en-US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-</a:t>
            </a: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 АВ</a:t>
            </a:r>
            <a:r>
              <a:rPr lang="en-US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D = </a:t>
            </a: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6</a:t>
            </a: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 °</a:t>
            </a:r>
            <a:endParaRPr lang="en-US" altLang="ru-RU" sz="4600" b="1" dirty="0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</a:rPr>
              <a:t>Найти</a:t>
            </a:r>
            <a:r>
              <a:rPr lang="en-US" altLang="ru-RU" sz="4600" b="1" dirty="0">
                <a:latin typeface="Arial" pitchFamily="34" charset="0"/>
                <a:cs typeface="Arial" pitchFamily="34" charset="0"/>
              </a:rPr>
              <a:t> : </a:t>
            </a:r>
            <a:r>
              <a:rPr lang="ru-RU" altLang="ru-RU" sz="4600" b="1" dirty="0">
                <a:latin typeface="Arial" pitchFamily="34" charset="0"/>
                <a:cs typeface="Arial" pitchFamily="34" charset="0"/>
                <a:sym typeface="Symbol" pitchFamily="18" charset="2"/>
              </a:rPr>
              <a:t> </a:t>
            </a:r>
            <a:r>
              <a:rPr lang="en-US" altLang="ru-RU" sz="4600" b="1" dirty="0">
                <a:latin typeface="Arial" pitchFamily="34" charset="0"/>
                <a:cs typeface="Arial" pitchFamily="34" charset="0"/>
              </a:rPr>
              <a:t>ABD,</a:t>
            </a:r>
            <a:r>
              <a:rPr lang="ru-RU" altLang="ru-RU" sz="40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uz-Latn-UZ" altLang="ru-RU" sz="4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 </a:t>
            </a:r>
            <a:r>
              <a:rPr lang="en-US" altLang="ru-RU" sz="4000" b="1" dirty="0">
                <a:latin typeface="Arial" pitchFamily="34" charset="0"/>
                <a:cs typeface="Arial" pitchFamily="34" charset="0"/>
              </a:rPr>
              <a:t>DBC.</a:t>
            </a:r>
            <a:endParaRPr lang="ru-RU" alt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уга 14"/>
          <p:cNvSpPr/>
          <p:nvPr/>
        </p:nvSpPr>
        <p:spPr>
          <a:xfrm>
            <a:off x="1755652" y="3510251"/>
            <a:ext cx="457199" cy="685800"/>
          </a:xfrm>
          <a:prstGeom prst="arc">
            <a:avLst>
              <a:gd name="adj1" fmla="val 17110369"/>
              <a:gd name="adj2" fmla="val 3695294"/>
            </a:avLst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43200" y="3257455"/>
            <a:ext cx="1952244" cy="6858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ru-RU" sz="3200" b="1" dirty="0" smtClean="0"/>
              <a:t>X+</a:t>
            </a:r>
            <a:r>
              <a:rPr lang="ru-RU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6</a:t>
            </a:r>
            <a:r>
              <a:rPr lang="ru-RU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°</a:t>
            </a:r>
            <a:endParaRPr lang="en-US" alt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7400" y="2828926"/>
            <a:ext cx="457200" cy="62434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/>
              <a:t>X</a:t>
            </a:r>
            <a:endParaRPr lang="fr-FR" altLang="ru-RU" b="1"/>
          </a:p>
        </p:txBody>
      </p:sp>
      <p:sp>
        <p:nvSpPr>
          <p:cNvPr id="19" name="Дуга 18"/>
          <p:cNvSpPr/>
          <p:nvPr/>
        </p:nvSpPr>
        <p:spPr>
          <a:xfrm>
            <a:off x="1257301" y="3600450"/>
            <a:ext cx="342899" cy="342900"/>
          </a:xfrm>
          <a:prstGeom prst="arc">
            <a:avLst>
              <a:gd name="adj1" fmla="val 15812066"/>
              <a:gd name="adj2" fmla="val 1755735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Дуга 19"/>
          <p:cNvSpPr/>
          <p:nvPr/>
        </p:nvSpPr>
        <p:spPr>
          <a:xfrm>
            <a:off x="1371601" y="3514726"/>
            <a:ext cx="342901" cy="342900"/>
          </a:xfrm>
          <a:prstGeom prst="arc">
            <a:avLst>
              <a:gd name="adj1" fmla="val 15812066"/>
              <a:gd name="adj2" fmla="val 1755735"/>
            </a:avLst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7201" y="5238751"/>
            <a:ext cx="12687301" cy="247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АВ</a:t>
            </a:r>
            <a:r>
              <a:rPr lang="en-US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C =</a:t>
            </a:r>
            <a:r>
              <a:rPr lang="ru-RU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 </a:t>
            </a:r>
            <a:r>
              <a:rPr lang="en-US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D</a:t>
            </a:r>
            <a:r>
              <a:rPr lang="ru-RU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ВС</a:t>
            </a:r>
            <a:r>
              <a:rPr lang="en-US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 +</a:t>
            </a:r>
            <a:r>
              <a:rPr lang="ru-RU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 АВ</a:t>
            </a:r>
            <a:r>
              <a:rPr lang="en-US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D </a:t>
            </a:r>
            <a:r>
              <a:rPr lang="en-US" altLang="ru-RU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 </a:t>
            </a:r>
            <a:endParaRPr lang="ru-RU" altLang="ru-RU" sz="36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lvl="1"/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Х+Х+</a:t>
            </a:r>
            <a:r>
              <a:rPr lang="uz-Latn-UZ" alt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altLang="ru-RU" sz="4000" b="1" dirty="0">
                <a:latin typeface="Arial" pitchFamily="34" charset="0"/>
                <a:cs typeface="Arial" pitchFamily="34" charset="0"/>
                <a:sym typeface="Symbol" pitchFamily="18" charset="2"/>
              </a:rPr>
              <a:t>6</a:t>
            </a:r>
            <a:r>
              <a:rPr lang="ru-RU" altLang="ru-RU" sz="4000" b="1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°</a:t>
            </a: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uz-Latn-UZ" alt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altLang="ru-RU" sz="4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72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°</a:t>
            </a:r>
            <a:endParaRPr lang="ru-RU" altLang="ru-RU" sz="4000" b="1" dirty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2х=</a:t>
            </a:r>
            <a:r>
              <a:rPr lang="uz-Latn-UZ" altLang="ru-RU" sz="4000" b="1" dirty="0">
                <a:latin typeface="Arial" pitchFamily="34" charset="0"/>
                <a:cs typeface="Arial" pitchFamily="34" charset="0"/>
                <a:sym typeface="Symbol" pitchFamily="18" charset="2"/>
              </a:rPr>
              <a:t>4</a:t>
            </a:r>
            <a:r>
              <a:rPr lang="en-US" altLang="ru-RU" sz="4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6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°</a:t>
            </a:r>
            <a:endParaRPr lang="ru-RU" alt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Х=23</a:t>
            </a:r>
            <a:r>
              <a:rPr lang="ru-RU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 ° -  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ABD</a:t>
            </a:r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uz-Latn-UZ" altLang="ru-RU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36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 </a:t>
            </a:r>
            <a:r>
              <a:rPr lang="en-US" altLang="ru-RU" sz="3600" b="1" dirty="0">
                <a:latin typeface="Arial" pitchFamily="34" charset="0"/>
                <a:cs typeface="Arial" pitchFamily="34" charset="0"/>
              </a:rPr>
              <a:t>DBC</a:t>
            </a:r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 =23</a:t>
            </a:r>
            <a:r>
              <a:rPr lang="ru-RU" altLang="ru-RU" sz="3600" b="1" dirty="0">
                <a:latin typeface="Arial" pitchFamily="34" charset="0"/>
                <a:cs typeface="Arial" pitchFamily="34" charset="0"/>
                <a:sym typeface="Symbol" pitchFamily="18" charset="2"/>
              </a:rPr>
              <a:t> ° + 26 ° =49 ° </a:t>
            </a:r>
            <a:endParaRPr lang="ru-RU" alt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289994" y="3527421"/>
            <a:ext cx="2441053" cy="3328188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08282" y="6867782"/>
            <a:ext cx="4146609" cy="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3418" y="2749363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1727" y="6649560"/>
            <a:ext cx="48861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4891" y="6822735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1047" y="3255728"/>
            <a:ext cx="430904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8970" y="3284606"/>
            <a:ext cx="5162969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В=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AO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9969" y="1386063"/>
                <a:ext cx="12817564" cy="1363300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uz-Cyrl-UZ" b="1" dirty="0" smtClean="0">
                    <a:latin typeface="Arial" pitchFamily="34" charset="0"/>
                    <a:cs typeface="Arial" pitchFamily="34" charset="0"/>
                  </a:rPr>
                  <a:t>№ 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10. </a:t>
                </a: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П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ройдёт ли луч </a:t>
                </a:r>
                <a:r>
                  <a:rPr lang="ru-RU" b="1" i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ОЕ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между сторонами</a:t>
                </a:r>
              </a:p>
              <a:p>
                <a:r>
                  <a:rPr lang="uz-Latn-UZ" b="1" dirty="0" smtClean="0"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i="1" dirty="0" smtClean="0">
                    <a:latin typeface="Arial" pitchFamily="34" charset="0"/>
                    <a:cs typeface="Arial" pitchFamily="34" charset="0"/>
                  </a:rPr>
                  <a:t>AO</a:t>
                </a:r>
                <a:r>
                  <a:rPr lang="ru-RU" b="1" i="1" dirty="0" smtClean="0">
                    <a:latin typeface="Arial" pitchFamily="34" charset="0"/>
                    <a:cs typeface="Arial" pitchFamily="34" charset="0"/>
                  </a:rPr>
                  <a:t>В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,  если  а) </a:t>
                </a:r>
                <a:r>
                  <a:rPr lang="uz-Latn-UZ" b="1" dirty="0"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i="1" dirty="0">
                    <a:latin typeface="Arial" pitchFamily="34" charset="0"/>
                    <a:cs typeface="Arial" pitchFamily="34" charset="0"/>
                  </a:rPr>
                  <a:t>AO</a:t>
                </a:r>
                <a:r>
                  <a:rPr lang="ru-RU" b="1" i="1" dirty="0" smtClean="0">
                    <a:latin typeface="Arial" pitchFamily="34" charset="0"/>
                    <a:cs typeface="Arial" pitchFamily="34" charset="0"/>
                  </a:rPr>
                  <a:t>Е</a:t>
                </a: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𝟐𝟎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i="1" dirty="0" smtClean="0"/>
                  <a:t>, </a:t>
                </a:r>
                <a:r>
                  <a:rPr lang="uz-Latn-UZ" b="1" dirty="0" smtClean="0"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ru-RU" b="1" i="1" dirty="0" smtClean="0">
                    <a:latin typeface="Arial" pitchFamily="34" charset="0"/>
                    <a:cs typeface="Arial" pitchFamily="34" charset="0"/>
                  </a:rPr>
                  <a:t>ЕОВ</a:t>
                </a: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</a:rPr>
                          <m:t>𝟒</m:t>
                        </m:r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ru-RU" sz="4400" b="1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b="1" dirty="0"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i="1" dirty="0">
                    <a:latin typeface="Arial" pitchFamily="34" charset="0"/>
                    <a:cs typeface="Arial" pitchFamily="34" charset="0"/>
                  </a:rPr>
                  <a:t>AO</a:t>
                </a:r>
                <a:r>
                  <a:rPr lang="ru-RU" b="1" i="1" dirty="0" smtClean="0">
                    <a:latin typeface="Arial" pitchFamily="34" charset="0"/>
                    <a:cs typeface="Arial" pitchFamily="34" charset="0"/>
                  </a:rPr>
                  <a:t>В</a:t>
                </a: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</a:rPr>
                          <m:t>𝟔</m:t>
                        </m:r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69" y="1386063"/>
                <a:ext cx="12817564" cy="1363300"/>
              </a:xfrm>
              <a:prstGeom prst="rect">
                <a:avLst/>
              </a:prstGeom>
              <a:blipFill rotWithShape="1">
                <a:blip r:embed="rId3"/>
                <a:stretch>
                  <a:fillRect l="-2141" t="-9821" b="-2098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29600" y="4238164"/>
                <a:ext cx="4331547" cy="732358"/>
              </a:xfrm>
              <a:prstGeom prst="rect">
                <a:avLst/>
              </a:prstGeom>
              <a:noFill/>
            </p:spPr>
            <p:txBody>
              <a:bodyPr wrap="square" lIns="39537" tIns="19769" rIns="39537" bIns="19769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z-Latn-UZ" sz="4000" b="1" i="1">
                            <a:latin typeface="Cambria Math"/>
                          </a:rPr>
                          <m:t>𝟐</m:t>
                        </m:r>
                        <m:r>
                          <a:rPr lang="ru-RU" sz="40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</a:rPr>
                          <m:t>=</m:t>
                        </m:r>
                        <m:r>
                          <a:rPr lang="ru-RU" sz="4400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238164"/>
                <a:ext cx="4331547" cy="732358"/>
              </a:xfrm>
              <a:prstGeom prst="rect">
                <a:avLst/>
              </a:prstGeom>
              <a:blipFill rotWithShape="1">
                <a:blip r:embed="rId4"/>
                <a:stretch>
                  <a:fillRect t="-10833" b="-383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934200" y="5357968"/>
            <a:ext cx="6532510" cy="1347975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ea typeface="Cambria Math"/>
                <a:cs typeface="Arial" pitchFamily="34" charset="0"/>
              </a:rPr>
              <a:t>Ответ: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Луч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пройдёт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между сторонами 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i="1" dirty="0">
                <a:latin typeface="Arial" pitchFamily="34" charset="0"/>
                <a:cs typeface="Arial" pitchFamily="34" charset="0"/>
              </a:rPr>
              <a:t>AO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Дуга 36"/>
          <p:cNvSpPr/>
          <p:nvPr/>
        </p:nvSpPr>
        <p:spPr>
          <a:xfrm rot="19440512">
            <a:off x="1647837" y="6296121"/>
            <a:ext cx="492073" cy="708108"/>
          </a:xfrm>
          <a:prstGeom prst="arc">
            <a:avLst>
              <a:gd name="adj1" fmla="val 16200000"/>
              <a:gd name="adj2" fmla="val 4442218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8" name="Дуга 37"/>
          <p:cNvSpPr/>
          <p:nvPr/>
        </p:nvSpPr>
        <p:spPr>
          <a:xfrm rot="19731016">
            <a:off x="1426616" y="6134444"/>
            <a:ext cx="1014564" cy="1072994"/>
          </a:xfrm>
          <a:prstGeom prst="arc">
            <a:avLst>
              <a:gd name="adj1" fmla="val 16911749"/>
              <a:gd name="adj2" fmla="val 3252857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289994" y="3135699"/>
            <a:ext cx="792085" cy="3772328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 rot="20522632">
            <a:off x="1372724" y="5870680"/>
            <a:ext cx="586882" cy="629429"/>
          </a:xfrm>
          <a:prstGeom prst="arc">
            <a:avLst>
              <a:gd name="adj1" fmla="val 15021173"/>
              <a:gd name="adj2" fmla="val 19962467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645557" y="5526496"/>
                <a:ext cx="108549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6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uz-Latn-UZ" sz="36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ru-RU" sz="36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557" y="5526496"/>
                <a:ext cx="1085490" cy="6588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686036" y="4699070"/>
                <a:ext cx="108549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ru-RU" sz="36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ru-RU" sz="36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36" y="4699070"/>
                <a:ext cx="1085490" cy="6588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64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33" grpId="0"/>
      <p:bldP spid="35" grpId="0"/>
      <p:bldP spid="36" grpId="0"/>
      <p:bldP spid="37" grpId="0" animBg="1"/>
      <p:bldP spid="38" grpId="0" animBg="1"/>
      <p:bldP spid="27" grpId="0" animBg="1"/>
      <p:bldP spid="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486740" y="3284607"/>
            <a:ext cx="1305519" cy="3647821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50479" y="6932428"/>
            <a:ext cx="4146609" cy="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86742" y="3771155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4494" y="6932428"/>
            <a:ext cx="48861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2384" y="6900021"/>
            <a:ext cx="563631" cy="670866"/>
          </a:xfrm>
          <a:prstGeom prst="rect">
            <a:avLst/>
          </a:prstGeom>
          <a:noFill/>
        </p:spPr>
        <p:txBody>
          <a:bodyPr wrap="squar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8018" y="3152714"/>
            <a:ext cx="430904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8970" y="3284606"/>
            <a:ext cx="5162969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В=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9969" y="1386063"/>
                <a:ext cx="11555039" cy="1363300"/>
              </a:xfrm>
              <a:prstGeom prst="rect">
                <a:avLst/>
              </a:prstGeom>
              <a:noFill/>
            </p:spPr>
            <p:txBody>
              <a:bodyPr wrap="none" lIns="39537" tIns="19769" rIns="39537" bIns="19769" rtlCol="0">
                <a:spAutoFit/>
              </a:bodyPr>
              <a:lstStyle/>
              <a:p>
                <a:r>
                  <a:rPr lang="uz-Cyrl-UZ" b="1" dirty="0" smtClean="0">
                    <a:latin typeface="Arial" pitchFamily="34" charset="0"/>
                    <a:cs typeface="Arial" pitchFamily="34" charset="0"/>
                  </a:rPr>
                  <a:t>№ 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10. </a:t>
                </a: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П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ройдёт ли луч </a:t>
                </a:r>
                <a:r>
                  <a:rPr lang="ru-RU" b="1" i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ОЕ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 между сторонами</a:t>
                </a:r>
              </a:p>
              <a:p>
                <a:r>
                  <a:rPr lang="uz-Latn-UZ" b="1" dirty="0" smtClean="0"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i="1" dirty="0" smtClean="0">
                    <a:latin typeface="Arial" pitchFamily="34" charset="0"/>
                    <a:cs typeface="Arial" pitchFamily="34" charset="0"/>
                  </a:rPr>
                  <a:t>AO</a:t>
                </a:r>
                <a:r>
                  <a:rPr lang="ru-RU" b="1" i="1" dirty="0" smtClean="0">
                    <a:latin typeface="Arial" pitchFamily="34" charset="0"/>
                    <a:cs typeface="Arial" pitchFamily="34" charset="0"/>
                  </a:rPr>
                  <a:t>В</a:t>
                </a:r>
                <a:r>
                  <a:rPr lang="ru-RU" b="1" dirty="0" smtClean="0">
                    <a:latin typeface="Arial" pitchFamily="34" charset="0"/>
                    <a:cs typeface="Arial" pitchFamily="34" charset="0"/>
                  </a:rPr>
                  <a:t>,  если  б) </a:t>
                </a:r>
                <a:r>
                  <a:rPr lang="uz-Latn-UZ" b="1" dirty="0"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i="1" dirty="0">
                    <a:latin typeface="Arial" pitchFamily="34" charset="0"/>
                    <a:cs typeface="Arial" pitchFamily="34" charset="0"/>
                  </a:rPr>
                  <a:t>AO</a:t>
                </a:r>
                <a:r>
                  <a:rPr lang="ru-RU" b="1" i="1" dirty="0" smtClean="0">
                    <a:latin typeface="Arial" pitchFamily="34" charset="0"/>
                    <a:cs typeface="Arial" pitchFamily="34" charset="0"/>
                  </a:rPr>
                  <a:t>Е</a:t>
                </a: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𝟖𝟎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i="1" dirty="0" smtClean="0"/>
                  <a:t>, </a:t>
                </a:r>
                <a:r>
                  <a:rPr lang="uz-Latn-UZ" b="1" dirty="0" smtClean="0"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ru-RU" b="1" i="1" dirty="0" smtClean="0">
                    <a:latin typeface="Arial" pitchFamily="34" charset="0"/>
                    <a:cs typeface="Arial" pitchFamily="34" charset="0"/>
                  </a:rPr>
                  <a:t>ЕОВ</a:t>
                </a:r>
                <a:r>
                  <a:rPr lang="ru-RU" b="1" dirty="0"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</a:rPr>
                          <m:t>𝟏𝟐</m:t>
                        </m:r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69" y="1386063"/>
                <a:ext cx="11555039" cy="1363300"/>
              </a:xfrm>
              <a:prstGeom prst="rect">
                <a:avLst/>
              </a:prstGeom>
              <a:blipFill rotWithShape="1">
                <a:blip r:embed="rId3"/>
                <a:stretch>
                  <a:fillRect l="-2375" t="-9821" r="-686" b="-2098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29600" y="4238164"/>
                <a:ext cx="4331547" cy="732358"/>
              </a:xfrm>
              <a:prstGeom prst="rect">
                <a:avLst/>
              </a:prstGeom>
              <a:noFill/>
            </p:spPr>
            <p:txBody>
              <a:bodyPr wrap="square" lIns="39537" tIns="19769" rIns="39537" bIns="19769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latin typeface="Cambria Math"/>
                          </a:rPr>
                          <m:t>𝟖𝟎</m:t>
                        </m:r>
                      </m:e>
                      <m:sup>
                        <m:r>
                          <a:rPr lang="ru-RU" sz="40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ru-RU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4400" b="1" i="1" smtClean="0">
                            <a:latin typeface="Cambria Math"/>
                          </a:rPr>
                          <m:t>=</m:t>
                        </m:r>
                        <m:r>
                          <a:rPr lang="ru-RU" sz="4400" b="1" i="1" smtClean="0">
                            <a:latin typeface="Cambria Math"/>
                          </a:rPr>
                          <m:t>𝟏𝟐𝟎</m:t>
                        </m:r>
                      </m:e>
                      <m:sup>
                        <m:r>
                          <a:rPr lang="ru-RU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238164"/>
                <a:ext cx="4331547" cy="732358"/>
              </a:xfrm>
              <a:prstGeom prst="rect">
                <a:avLst/>
              </a:prstGeom>
              <a:blipFill rotWithShape="1">
                <a:blip r:embed="rId4"/>
                <a:stretch>
                  <a:fillRect t="-10833" b="-38333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934200" y="5357968"/>
            <a:ext cx="7132611" cy="1347975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ea typeface="Cambria Math"/>
                <a:cs typeface="Arial" pitchFamily="34" charset="0"/>
              </a:rPr>
              <a:t>Ответ: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Луч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не пройдёт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между сторонами 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i="1" dirty="0">
                <a:latin typeface="Arial" pitchFamily="34" charset="0"/>
                <a:cs typeface="Arial" pitchFamily="34" charset="0"/>
              </a:rPr>
              <a:t>AO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798355" y="4419600"/>
            <a:ext cx="3450045" cy="2480421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 rot="17509330">
            <a:off x="2443408" y="6094993"/>
            <a:ext cx="964834" cy="980262"/>
          </a:xfrm>
          <a:prstGeom prst="arc">
            <a:avLst>
              <a:gd name="adj1" fmla="val 16727968"/>
              <a:gd name="adj2" fmla="val 3408569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012693" y="6130745"/>
                <a:ext cx="1361206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600" b="1" i="1" smtClean="0">
                              <a:latin typeface="Cambria Math"/>
                            </a:rPr>
                            <m:t>𝟏𝟐</m:t>
                          </m:r>
                          <m:r>
                            <a:rPr lang="uz-Latn-UZ" sz="36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ru-RU" sz="36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693" y="6130745"/>
                <a:ext cx="1361206" cy="6588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780067" y="4970522"/>
                <a:ext cx="108549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3600" b="1" i="1" smtClean="0">
                              <a:latin typeface="Cambria Math"/>
                            </a:rPr>
                            <m:t>𝟖𝟎</m:t>
                          </m:r>
                        </m:e>
                        <m:sup>
                          <m:r>
                            <a:rPr lang="ru-RU" sz="36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67" y="4970522"/>
                <a:ext cx="1085490" cy="6588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Дуга 37"/>
          <p:cNvSpPr/>
          <p:nvPr/>
        </p:nvSpPr>
        <p:spPr>
          <a:xfrm rot="18438419">
            <a:off x="2342876" y="6322903"/>
            <a:ext cx="1014564" cy="1072994"/>
          </a:xfrm>
          <a:prstGeom prst="arc">
            <a:avLst>
              <a:gd name="adj1" fmla="val 17706757"/>
              <a:gd name="adj2" fmla="val 3252857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6545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33" grpId="0"/>
      <p:bldP spid="35" grpId="0"/>
      <p:bldP spid="36" grpId="0"/>
      <p:bldP spid="27" grpId="0" animBg="1"/>
      <p:bldP spid="8" grpId="0"/>
      <p:bldP spid="29" grpId="0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61085" y="44471"/>
            <a:ext cx="8072006" cy="1009020"/>
          </a:xfrm>
          <a:prstGeom prst="rect">
            <a:avLst/>
          </a:prstGeom>
          <a:noFill/>
        </p:spPr>
        <p:txBody>
          <a:bodyPr wrap="none" lIns="130582" tIns="65291" rIns="130582" bIns="6529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b="1" i="1" spc="7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Задание из учебника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486740" y="3284607"/>
            <a:ext cx="1305519" cy="3647821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24389" y="6891338"/>
            <a:ext cx="4146609" cy="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0366" y="3823580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4494" y="6932428"/>
            <a:ext cx="48861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7209" y="6776085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8018" y="3152714"/>
            <a:ext cx="430904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8970" y="3284606"/>
            <a:ext cx="5162969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В=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Е</a:t>
            </a:r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969" y="1386063"/>
            <a:ext cx="11490086" cy="1301808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ройдёт ли луч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между сторонами</a:t>
            </a:r>
          </a:p>
          <a:p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i="1" dirty="0" smtClean="0">
                <a:latin typeface="Arial" pitchFamily="34" charset="0"/>
                <a:cs typeface="Arial" pitchFamily="34" charset="0"/>
              </a:rPr>
              <a:t>AO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 если  в) </a:t>
            </a:r>
            <a:r>
              <a:rPr lang="uz-Latn-UZ" b="1" dirty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i="1" dirty="0">
                <a:latin typeface="Arial" pitchFamily="34" charset="0"/>
                <a:cs typeface="Arial" pitchFamily="34" charset="0"/>
              </a:rPr>
              <a:t>AO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Е </a:t>
            </a:r>
            <a:r>
              <a:rPr lang="ru-RU" i="1" dirty="0" smtClean="0"/>
              <a:t>˃ 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ОВ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97088" y="4091437"/>
            <a:ext cx="7132611" cy="1347975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ea typeface="Cambria Math"/>
                <a:cs typeface="Arial" pitchFamily="34" charset="0"/>
              </a:rPr>
              <a:t>Ответ: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Луч </a:t>
            </a: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не пройдёт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между сторонами </a:t>
            </a:r>
            <a:r>
              <a:rPr lang="uz-Latn-UZ" b="1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uz-Latn-UZ" b="1" i="1" dirty="0">
                <a:latin typeface="Arial" pitchFamily="34" charset="0"/>
                <a:cs typeface="Arial" pitchFamily="34" charset="0"/>
              </a:rPr>
              <a:t>AO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В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2724389" y="4572000"/>
            <a:ext cx="2960381" cy="2360428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 rot="17509330">
            <a:off x="2429990" y="6032954"/>
            <a:ext cx="964834" cy="980262"/>
          </a:xfrm>
          <a:prstGeom prst="arc">
            <a:avLst>
              <a:gd name="adj1" fmla="val 16727968"/>
              <a:gd name="adj2" fmla="val 3408569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8" name="Дуга 37"/>
          <p:cNvSpPr/>
          <p:nvPr/>
        </p:nvSpPr>
        <p:spPr>
          <a:xfrm rot="18438419">
            <a:off x="2284977" y="6323994"/>
            <a:ext cx="1014564" cy="1072994"/>
          </a:xfrm>
          <a:prstGeom prst="arc">
            <a:avLst>
              <a:gd name="adj1" fmla="val 17706757"/>
              <a:gd name="adj2" fmla="val 3252857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799994" y="3284606"/>
            <a:ext cx="1162406" cy="3575884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11465" y="2819801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3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33" grpId="0"/>
      <p:bldP spid="36" grpId="0"/>
      <p:bldP spid="27" grpId="0" animBg="1"/>
      <p:bldP spid="38" grpId="0" animBg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29050"/>
              </p:ext>
            </p:extLst>
          </p:nvPr>
        </p:nvGraphicFramePr>
        <p:xfrm>
          <a:off x="402432" y="304800"/>
          <a:ext cx="13825537" cy="7868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6867"/>
                <a:gridCol w="1256867"/>
                <a:gridCol w="1256867"/>
                <a:gridCol w="1256867"/>
                <a:gridCol w="1309235"/>
                <a:gridCol w="1204499"/>
                <a:gridCol w="1256867"/>
                <a:gridCol w="1256867"/>
                <a:gridCol w="1256867"/>
                <a:gridCol w="1256867"/>
                <a:gridCol w="1256867"/>
              </a:tblGrid>
              <a:tr h="962304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  <a:tr h="1132080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2937114" y="6196682"/>
            <a:ext cx="2534683" cy="1142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937114" y="3118539"/>
            <a:ext cx="0" cy="311157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6331" y="5080422"/>
            <a:ext cx="1369867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5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00073" y="4127601"/>
            <a:ext cx="380202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700073" y="1447800"/>
            <a:ext cx="3510727" cy="273405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73595" y="3118539"/>
            <a:ext cx="1369867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5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413260" y="7162800"/>
            <a:ext cx="253468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661472" y="4876800"/>
            <a:ext cx="2763980" cy="230775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210800" y="5715000"/>
            <a:ext cx="1777030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</a:t>
            </a:r>
            <a:r>
              <a:rPr lang="ru-RU" sz="5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sp>
        <p:nvSpPr>
          <p:cNvPr id="31" name="Овал 30"/>
          <p:cNvSpPr/>
          <p:nvPr/>
        </p:nvSpPr>
        <p:spPr>
          <a:xfrm>
            <a:off x="2814036" y="612048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3" name="Овал 32"/>
          <p:cNvSpPr/>
          <p:nvPr/>
        </p:nvSpPr>
        <p:spPr>
          <a:xfrm>
            <a:off x="6678737" y="40514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4" name="Овал 33"/>
          <p:cNvSpPr/>
          <p:nvPr/>
        </p:nvSpPr>
        <p:spPr>
          <a:xfrm>
            <a:off x="10425895" y="708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40173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696036"/>
              </p:ext>
            </p:extLst>
          </p:nvPr>
        </p:nvGraphicFramePr>
        <p:xfrm>
          <a:off x="402432" y="304800"/>
          <a:ext cx="13825537" cy="7698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6867"/>
                <a:gridCol w="1256867"/>
                <a:gridCol w="1256867"/>
                <a:gridCol w="1256867"/>
                <a:gridCol w="1309235"/>
                <a:gridCol w="1204499"/>
                <a:gridCol w="1256867"/>
                <a:gridCol w="1256867"/>
                <a:gridCol w="1256867"/>
                <a:gridCol w="1256867"/>
                <a:gridCol w="1256867"/>
              </a:tblGrid>
              <a:tr h="962304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  <a:tr h="962304"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46304" marR="146304" marT="54864" marB="54864"/>
                </a:tc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402433" y="4117032"/>
            <a:ext cx="629764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02433" y="1219200"/>
            <a:ext cx="6297640" cy="2897832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81386" y="3170936"/>
            <a:ext cx="1369867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5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930329" y="6051496"/>
            <a:ext cx="3762958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930329" y="1219200"/>
            <a:ext cx="3762958" cy="4832296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610600" y="4924130"/>
            <a:ext cx="1369867" cy="10090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5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5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</a:p>
        </p:txBody>
      </p:sp>
      <p:sp>
        <p:nvSpPr>
          <p:cNvPr id="2" name="Овал 1"/>
          <p:cNvSpPr/>
          <p:nvPr/>
        </p:nvSpPr>
        <p:spPr>
          <a:xfrm>
            <a:off x="402433" y="402759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0" name="Овал 19"/>
          <p:cNvSpPr/>
          <p:nvPr/>
        </p:nvSpPr>
        <p:spPr>
          <a:xfrm>
            <a:off x="7905945" y="597529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5608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6800" y="1343961"/>
            <a:ext cx="4709319" cy="963254"/>
          </a:xfrm>
          <a:prstGeom prst="rect">
            <a:avLst/>
          </a:prstGeom>
        </p:spPr>
        <p:txBody>
          <a:bodyPr wrap="none" lIns="39537" tIns="19769" rIns="39537" bIns="19769">
            <a:spAutoFit/>
          </a:bodyPr>
          <a:lstStyle/>
          <a:p>
            <a:pPr lvl="0"/>
            <a:r>
              <a:rPr lang="ru-RU" sz="6000" b="1" spc="39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урока: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3131911"/>
              </p:ext>
            </p:extLst>
          </p:nvPr>
        </p:nvGraphicFramePr>
        <p:xfrm>
          <a:off x="1143000" y="1072909"/>
          <a:ext cx="128016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8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036" y="180475"/>
            <a:ext cx="14387355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2313347"/>
            <a:r>
              <a:rPr lang="ru-RU" sz="5000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5000" b="1" spc="39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5000" b="1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закрепления</a:t>
            </a:r>
            <a:endParaRPr sz="5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7870" y="4609065"/>
            <a:ext cx="656926" cy="1179998"/>
          </a:xfrm>
          <a:prstGeom prst="rect">
            <a:avLst/>
          </a:prstGeom>
          <a:noFill/>
        </p:spPr>
        <p:txBody>
          <a:bodyPr wrap="none" lIns="231338" tIns="115663" rIns="231338" bIns="115663" rtlCol="0">
            <a:spAutoFit/>
          </a:bodyPr>
          <a:lstStyle/>
          <a:p>
            <a:pPr marL="32131" marR="12852" defTabSz="2313347">
              <a:lnSpc>
                <a:spcPct val="150000"/>
              </a:lnSpc>
            </a:pPr>
            <a:r>
              <a:rPr lang="ru-RU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6760" y="2215661"/>
            <a:ext cx="8722134" cy="3687002"/>
          </a:xfrm>
          <a:prstGeom prst="rect">
            <a:avLst/>
          </a:prstGeom>
          <a:noFill/>
        </p:spPr>
        <p:txBody>
          <a:bodyPr wrap="square" lIns="39457" tIns="19732" rIns="39457" bIns="19732" rtlCol="0">
            <a:spAutoFit/>
          </a:bodyPr>
          <a:lstStyle/>
          <a:p>
            <a:pPr algn="ctr"/>
            <a:r>
              <a:rPr lang="ru-RU" sz="7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№ 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</a:t>
            </a:r>
            <a:r>
              <a:rPr lang="en-US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11, 12. </a:t>
            </a:r>
            <a:endParaRPr lang="ru-RU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7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(стр. </a:t>
            </a:r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31) </a:t>
            </a:r>
            <a:endParaRPr lang="uz-Latn-UZ" sz="7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55501"/>
            <a:ext cx="4265292" cy="320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813800" y="3249931"/>
            <a:ext cx="4907280" cy="256224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altLang="ru-RU" sz="4600" b="1" smtClean="0">
                <a:latin typeface="Arial" pitchFamily="34" charset="0"/>
                <a:cs typeface="Arial" pitchFamily="34" charset="0"/>
              </a:rPr>
              <a:t>Дано: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altLang="ru-RU" sz="4400" b="1" i="1" smtClean="0">
                <a:latin typeface="Arial" pitchFamily="34" charset="0"/>
                <a:cs typeface="Arial" pitchFamily="34" charset="0"/>
              </a:rPr>
              <a:t>АВ=6 см,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altLang="ru-RU" sz="4400" b="1" i="1" smtClean="0">
                <a:latin typeface="Arial" pitchFamily="34" charset="0"/>
                <a:cs typeface="Arial" pitchFamily="34" charset="0"/>
              </a:rPr>
              <a:t>ВС=9 см.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altLang="ru-RU" sz="4600" b="1" smtClean="0">
                <a:latin typeface="Arial" pitchFamily="34" charset="0"/>
                <a:cs typeface="Arial" pitchFamily="34" charset="0"/>
              </a:rPr>
              <a:t>Найти:</a:t>
            </a:r>
            <a:r>
              <a:rPr lang="ru-RU" altLang="ru-RU" sz="51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400" b="1" i="1" smtClean="0">
                <a:latin typeface="Arial" pitchFamily="34" charset="0"/>
                <a:cs typeface="Arial" pitchFamily="34" charset="0"/>
              </a:rPr>
              <a:t>АС.</a:t>
            </a: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77901" y="3769996"/>
            <a:ext cx="6337299" cy="817244"/>
            <a:chOff x="385" y="1979"/>
            <a:chExt cx="2495" cy="429"/>
          </a:xfrm>
        </p:grpSpPr>
        <p:cxnSp>
          <p:nvCxnSpPr>
            <p:cNvPr id="17419" name="AutoShape 8"/>
            <p:cNvCxnSpPr>
              <a:cxnSpLocks noChangeShapeType="1"/>
            </p:cNvCxnSpPr>
            <p:nvPr/>
          </p:nvCxnSpPr>
          <p:spPr bwMode="auto">
            <a:xfrm>
              <a:off x="521" y="2024"/>
              <a:ext cx="2223" cy="0"/>
            </a:xfrm>
            <a:prstGeom prst="straightConnector1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0" name="Oval 14"/>
            <p:cNvSpPr>
              <a:spLocks noChangeArrowheads="1"/>
            </p:cNvSpPr>
            <p:nvPr/>
          </p:nvSpPr>
          <p:spPr bwMode="auto">
            <a:xfrm>
              <a:off x="476" y="197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ru-RU"/>
            </a:p>
          </p:txBody>
        </p:sp>
        <p:sp>
          <p:nvSpPr>
            <p:cNvPr id="17421" name="Oval 28"/>
            <p:cNvSpPr>
              <a:spLocks noChangeArrowheads="1"/>
            </p:cNvSpPr>
            <p:nvPr/>
          </p:nvSpPr>
          <p:spPr bwMode="auto">
            <a:xfrm>
              <a:off x="1111" y="197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ru-RU"/>
            </a:p>
          </p:txBody>
        </p:sp>
        <p:sp>
          <p:nvSpPr>
            <p:cNvPr id="17422" name="Oval 29"/>
            <p:cNvSpPr>
              <a:spLocks noChangeArrowheads="1"/>
            </p:cNvSpPr>
            <p:nvPr/>
          </p:nvSpPr>
          <p:spPr bwMode="auto">
            <a:xfrm>
              <a:off x="2699" y="197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altLang="ru-RU"/>
            </a:p>
          </p:txBody>
        </p:sp>
        <p:sp>
          <p:nvSpPr>
            <p:cNvPr id="17423" name="Text Box 30"/>
            <p:cNvSpPr txBox="1">
              <a:spLocks noChangeArrowheads="1"/>
            </p:cNvSpPr>
            <p:nvPr/>
          </p:nvSpPr>
          <p:spPr bwMode="auto">
            <a:xfrm>
              <a:off x="385" y="2069"/>
              <a:ext cx="27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3600" b="1" dirty="0"/>
                <a:t>А</a:t>
              </a:r>
            </a:p>
          </p:txBody>
        </p:sp>
        <p:sp>
          <p:nvSpPr>
            <p:cNvPr id="17424" name="Text Box 31"/>
            <p:cNvSpPr txBox="1">
              <a:spLocks noChangeArrowheads="1"/>
            </p:cNvSpPr>
            <p:nvPr/>
          </p:nvSpPr>
          <p:spPr bwMode="auto">
            <a:xfrm>
              <a:off x="1066" y="2069"/>
              <a:ext cx="27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3600" b="1" dirty="0"/>
                <a:t>В</a:t>
              </a:r>
            </a:p>
          </p:txBody>
        </p:sp>
        <p:sp>
          <p:nvSpPr>
            <p:cNvPr id="17425" name="Text Box 32"/>
            <p:cNvSpPr txBox="1">
              <a:spLocks noChangeArrowheads="1"/>
            </p:cNvSpPr>
            <p:nvPr/>
          </p:nvSpPr>
          <p:spPr bwMode="auto">
            <a:xfrm>
              <a:off x="2608" y="2069"/>
              <a:ext cx="27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altLang="ru-RU" sz="3600" b="1" dirty="0"/>
                <a:t>С</a:t>
              </a:r>
            </a:p>
          </p:txBody>
        </p:sp>
      </p:grp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668782" y="3337560"/>
            <a:ext cx="1038859" cy="5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b="1" dirty="0"/>
              <a:t>6 см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34840" y="3337560"/>
            <a:ext cx="1036320" cy="5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b="1" dirty="0"/>
              <a:t>9 см</a:t>
            </a:r>
          </a:p>
        </p:txBody>
      </p:sp>
      <p:pic>
        <p:nvPicPr>
          <p:cNvPr id="14378" name="Picture 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54" y="4049901"/>
            <a:ext cx="5892800" cy="994670"/>
          </a:xfrm>
          <a:prstGeom prst="rect">
            <a:avLst/>
          </a:prstGeom>
          <a:noFill/>
          <a:ln w="50800" cmpd="sng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3743960" y="4547236"/>
            <a:ext cx="1038861" cy="8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4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93543" y="6172200"/>
            <a:ext cx="4731750" cy="148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400" b="1" dirty="0"/>
              <a:t>АС= </a:t>
            </a:r>
            <a:r>
              <a:rPr lang="ru-RU" altLang="ru-RU" sz="4400" b="1" dirty="0" smtClean="0"/>
              <a:t>АВ+ВС</a:t>
            </a:r>
            <a:endParaRPr lang="ru-RU" altLang="ru-RU" sz="4400" b="1" dirty="0"/>
          </a:p>
          <a:p>
            <a:r>
              <a:rPr lang="ru-RU" altLang="ru-RU" sz="4400" b="1" dirty="0"/>
              <a:t>АС= 6+ 9=15(см)</a:t>
            </a:r>
            <a:endParaRPr lang="fr-FR" alt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71160" y="609600"/>
            <a:ext cx="2868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адача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07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9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628390" y="609600"/>
            <a:ext cx="551561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ru-RU" alt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ru-RU" alt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417" name="AutoShape 9"/>
          <p:cNvCxnSpPr>
            <a:cxnSpLocks noChangeShapeType="1"/>
          </p:cNvCxnSpPr>
          <p:nvPr/>
        </p:nvCxnSpPr>
        <p:spPr bwMode="auto">
          <a:xfrm>
            <a:off x="1323341" y="3855720"/>
            <a:ext cx="5646419" cy="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1209041" y="3769996"/>
            <a:ext cx="231141" cy="1733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5816601" y="3769996"/>
            <a:ext cx="231141" cy="1733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6855461" y="3769996"/>
            <a:ext cx="231139" cy="1733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77901" y="3941446"/>
            <a:ext cx="690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/>
              <a:t>М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588000" y="3941446"/>
            <a:ext cx="690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/>
              <a:t>К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624320" y="3941446"/>
            <a:ext cx="690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/>
              <a:t>Р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8813800" y="2731770"/>
            <a:ext cx="4907280" cy="267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</a:rPr>
              <a:t>Дано:</a:t>
            </a:r>
            <a:r>
              <a:rPr lang="ru-RU" altLang="ru-RU" sz="4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400" b="1" i="1" dirty="0">
                <a:latin typeface="Arial" pitchFamily="34" charset="0"/>
                <a:cs typeface="Arial" pitchFamily="34" charset="0"/>
              </a:rPr>
              <a:t>МР=12 см,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400" b="1" i="1" dirty="0">
                <a:latin typeface="Arial" pitchFamily="34" charset="0"/>
                <a:cs typeface="Arial" pitchFamily="34" charset="0"/>
              </a:rPr>
              <a:t>КР=3 см.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</a:rPr>
              <a:t>Найти:</a:t>
            </a:r>
            <a:r>
              <a:rPr lang="ru-RU" altLang="ru-RU" sz="51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400" b="1" i="1" dirty="0">
                <a:latin typeface="Arial" pitchFamily="34" charset="0"/>
                <a:cs typeface="Arial" pitchFamily="34" charset="0"/>
              </a:rPr>
              <a:t>МК.</a:t>
            </a:r>
            <a:endParaRPr lang="ru-RU" alt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3249930"/>
            <a:ext cx="4838702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512822" y="2731770"/>
            <a:ext cx="807720" cy="87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8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0" y="6005048"/>
            <a:ext cx="5707378" cy="13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 dirty="0"/>
              <a:t>МК = МР – </a:t>
            </a:r>
            <a:r>
              <a:rPr lang="ru-RU" altLang="ru-RU" sz="4000" b="1" dirty="0" smtClean="0"/>
              <a:t>КР</a:t>
            </a:r>
            <a:endParaRPr lang="ru-RU" altLang="ru-RU" sz="4000" b="1" dirty="0"/>
          </a:p>
          <a:p>
            <a:r>
              <a:rPr lang="ru-RU" altLang="ru-RU" sz="4000" b="1" dirty="0"/>
              <a:t>МК = 12-3 = </a:t>
            </a:r>
            <a:r>
              <a:rPr lang="ru-RU" altLang="ru-RU" sz="4000" b="1" dirty="0" smtClean="0"/>
              <a:t>9 (</a:t>
            </a:r>
            <a:r>
              <a:rPr lang="ru-RU" altLang="ru-RU" sz="4000" b="1" dirty="0"/>
              <a:t>см)</a:t>
            </a:r>
            <a:endParaRPr lang="fr-FR" alt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699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 animBg="1"/>
      <p:bldP spid="17420" grpId="0" animBg="1"/>
      <p:bldP spid="17421" grpId="0"/>
      <p:bldP spid="17422" grpId="0"/>
      <p:bldP spid="1742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260342" y="-8000"/>
            <a:ext cx="5105400" cy="204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ru-RU" alt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ru-RU" altLang="ru-RU" sz="5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AutoShape 7"/>
          <p:cNvCxnSpPr>
            <a:cxnSpLocks noChangeShapeType="1"/>
          </p:cNvCxnSpPr>
          <p:nvPr/>
        </p:nvCxnSpPr>
        <p:spPr bwMode="auto">
          <a:xfrm>
            <a:off x="1323341" y="3855720"/>
            <a:ext cx="5646419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209041" y="3769996"/>
            <a:ext cx="231141" cy="1733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855461" y="3769996"/>
            <a:ext cx="231139" cy="1733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77901" y="3941446"/>
            <a:ext cx="690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3600" b="1"/>
              <a:t>K</a:t>
            </a:r>
            <a:endParaRPr lang="ru-RU" altLang="ru-RU" sz="3600" b="1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624320" y="3941446"/>
            <a:ext cx="690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3600" b="1"/>
              <a:t>N</a:t>
            </a:r>
            <a:endParaRPr lang="ru-RU" altLang="ru-RU" sz="3600" b="1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8237222" y="1954530"/>
            <a:ext cx="5816600" cy="343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800" b="1" dirty="0">
                <a:latin typeface="Arial" pitchFamily="34" charset="0"/>
                <a:cs typeface="Arial" pitchFamily="34" charset="0"/>
              </a:rPr>
              <a:t>Дано: 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4400" b="1" i="1" dirty="0">
                <a:latin typeface="Arial" pitchFamily="34" charset="0"/>
                <a:cs typeface="Arial" pitchFamily="34" charset="0"/>
              </a:rPr>
              <a:t>KM</a:t>
            </a:r>
            <a:r>
              <a:rPr lang="ru-RU" altLang="ru-RU" sz="4400" b="1" i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altLang="ru-RU" sz="4400" b="1" i="1" dirty="0">
                <a:latin typeface="Arial" pitchFamily="34" charset="0"/>
                <a:cs typeface="Arial" pitchFamily="34" charset="0"/>
              </a:rPr>
              <a:t>9</a:t>
            </a:r>
            <a:r>
              <a:rPr lang="ru-RU" altLang="ru-RU" sz="4400" b="1" i="1" dirty="0">
                <a:latin typeface="Arial" pitchFamily="34" charset="0"/>
                <a:cs typeface="Arial" pitchFamily="34" charset="0"/>
              </a:rPr>
              <a:t> см</a:t>
            </a:r>
            <a:r>
              <a:rPr lang="en-US" altLang="ru-RU" sz="4400" b="1" i="1" dirty="0">
                <a:latin typeface="Arial" pitchFamily="34" charset="0"/>
                <a:cs typeface="Arial" pitchFamily="34" charset="0"/>
              </a:rPr>
              <a:t>.</a:t>
            </a:r>
            <a:endParaRPr lang="ru-RU" altLang="ru-RU" sz="4400" b="1" i="1" dirty="0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4800" b="1" i="1" dirty="0">
                <a:latin typeface="Arial" pitchFamily="34" charset="0"/>
                <a:cs typeface="Arial" pitchFamily="34" charset="0"/>
              </a:rPr>
              <a:t>LN=8 cm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4800" b="1" i="1" dirty="0">
                <a:latin typeface="Arial" pitchFamily="34" charset="0"/>
                <a:cs typeface="Arial" pitchFamily="34" charset="0"/>
              </a:rPr>
              <a:t>KN=12cm</a:t>
            </a:r>
            <a:endParaRPr lang="ru-RU" altLang="ru-RU" sz="4800" b="1" i="1" dirty="0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800" b="1" dirty="0">
                <a:latin typeface="Arial" pitchFamily="34" charset="0"/>
                <a:cs typeface="Arial" pitchFamily="34" charset="0"/>
              </a:rPr>
              <a:t>Найти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: LM</a:t>
            </a:r>
            <a:endParaRPr lang="ru-RU" alt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2743201" y="3771900"/>
            <a:ext cx="231141" cy="1733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5029201" y="3771900"/>
            <a:ext cx="231141" cy="1733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6157" name="TextBox 23"/>
          <p:cNvSpPr txBox="1">
            <a:spLocks noChangeArrowheads="1"/>
          </p:cNvSpPr>
          <p:nvPr/>
        </p:nvSpPr>
        <p:spPr bwMode="auto">
          <a:xfrm>
            <a:off x="2514600" y="3943350"/>
            <a:ext cx="545924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/>
              <a:t>L</a:t>
            </a:r>
            <a:endParaRPr lang="ru-RU" altLang="ru-RU" sz="3600" b="1"/>
          </a:p>
        </p:txBody>
      </p:sp>
      <p:sp>
        <p:nvSpPr>
          <p:cNvPr id="6158" name="TextBox 24"/>
          <p:cNvSpPr txBox="1">
            <a:spLocks noChangeArrowheads="1"/>
          </p:cNvSpPr>
          <p:nvPr/>
        </p:nvSpPr>
        <p:spPr bwMode="auto">
          <a:xfrm>
            <a:off x="4800600" y="3943350"/>
            <a:ext cx="648516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 dirty="0"/>
              <a:t>M</a:t>
            </a:r>
            <a:endParaRPr lang="ru-RU" altLang="ru-RU" sz="3600" b="1" dirty="0"/>
          </a:p>
        </p:txBody>
      </p:sp>
      <p:sp>
        <p:nvSpPr>
          <p:cNvPr id="26" name="Дуга 25"/>
          <p:cNvSpPr>
            <a:spLocks noChangeArrowheads="1"/>
          </p:cNvSpPr>
          <p:nvPr/>
        </p:nvSpPr>
        <p:spPr bwMode="auto">
          <a:xfrm rot="10800000">
            <a:off x="2821942" y="3337561"/>
            <a:ext cx="2268219" cy="1200150"/>
          </a:xfrm>
          <a:custGeom>
            <a:avLst/>
            <a:gdLst>
              <a:gd name="T0" fmla="*/ 1326 w 1571625"/>
              <a:gd name="T1" fmla="*/ 471027 h 1000125"/>
              <a:gd name="T2" fmla="*/ 785813 w 1571625"/>
              <a:gd name="T3" fmla="*/ 500063 h 1000125"/>
              <a:gd name="T4" fmla="*/ 1571625 w 1571625"/>
              <a:gd name="T5" fmla="*/ 500063 h 1000125"/>
              <a:gd name="T6" fmla="*/ 5898240 60000 65536"/>
              <a:gd name="T7" fmla="*/ 5898240 60000 65536"/>
              <a:gd name="T8" fmla="*/ 5898240 60000 65536"/>
              <a:gd name="T9" fmla="*/ 1326 w 1571625"/>
              <a:gd name="T10" fmla="*/ 0 h 1000125"/>
              <a:gd name="T11" fmla="*/ 1571625 w 1571625"/>
              <a:gd name="T12" fmla="*/ 500063 h 1000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1625" h="1000125" stroke="0">
                <a:moveTo>
                  <a:pt x="1326" y="471027"/>
                </a:moveTo>
                <a:lnTo>
                  <a:pt x="1325" y="471026"/>
                </a:lnTo>
                <a:cubicBezTo>
                  <a:pt x="25495" y="206574"/>
                  <a:pt x="369543" y="-2"/>
                  <a:pt x="785813" y="-1"/>
                </a:cubicBezTo>
                <a:cubicBezTo>
                  <a:pt x="1219805" y="-1"/>
                  <a:pt x="1571626" y="223884"/>
                  <a:pt x="1571626" y="500062"/>
                </a:cubicBezTo>
                <a:cubicBezTo>
                  <a:pt x="1571626" y="500062"/>
                  <a:pt x="1571625" y="500063"/>
                  <a:pt x="1571625" y="500063"/>
                </a:cubicBezTo>
                <a:lnTo>
                  <a:pt x="785813" y="500063"/>
                </a:lnTo>
                <a:close/>
              </a:path>
              <a:path w="1571625" h="1000125" fill="none">
                <a:moveTo>
                  <a:pt x="1326" y="471027"/>
                </a:moveTo>
                <a:lnTo>
                  <a:pt x="1325" y="471026"/>
                </a:lnTo>
                <a:cubicBezTo>
                  <a:pt x="25495" y="206574"/>
                  <a:pt x="369543" y="-2"/>
                  <a:pt x="785813" y="-1"/>
                </a:cubicBezTo>
                <a:cubicBezTo>
                  <a:pt x="1219805" y="-1"/>
                  <a:pt x="1571626" y="223884"/>
                  <a:pt x="1571626" y="500062"/>
                </a:cubicBezTo>
                <a:cubicBezTo>
                  <a:pt x="1571626" y="500062"/>
                  <a:pt x="1571625" y="500063"/>
                  <a:pt x="1571625" y="500063"/>
                </a:cubicBezTo>
              </a:path>
            </a:pathLst>
          </a:cu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lIns="130622" tIns="65311" rIns="130622" bIns="65311" anchor="ctr"/>
          <a:lstStyle/>
          <a:p>
            <a:pPr algn="ctr"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160" name="TextBox 26"/>
          <p:cNvSpPr txBox="1">
            <a:spLocks noChangeArrowheads="1"/>
          </p:cNvSpPr>
          <p:nvPr/>
        </p:nvSpPr>
        <p:spPr bwMode="auto">
          <a:xfrm>
            <a:off x="3629662" y="4459606"/>
            <a:ext cx="576381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61" name="Прямоугольник 27"/>
          <p:cNvSpPr>
            <a:spLocks noChangeArrowheads="1"/>
          </p:cNvSpPr>
          <p:nvPr/>
        </p:nvSpPr>
        <p:spPr bwMode="auto">
          <a:xfrm>
            <a:off x="800102" y="2914650"/>
            <a:ext cx="2034473" cy="63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3600" b="1" i="1" dirty="0">
                <a:latin typeface="Arial" pitchFamily="34" charset="0"/>
                <a:cs typeface="Arial" pitchFamily="34" charset="0"/>
              </a:rPr>
              <a:t>9</a:t>
            </a:r>
            <a:r>
              <a:rPr lang="ru-RU" altLang="ru-RU" sz="3600" b="1" i="1" dirty="0">
                <a:latin typeface="Arial" pitchFamily="34" charset="0"/>
                <a:cs typeface="Arial" pitchFamily="34" charset="0"/>
              </a:rPr>
              <a:t> см</a:t>
            </a:r>
            <a:r>
              <a:rPr lang="en-US" altLang="ru-RU" sz="3600" b="1" i="1" dirty="0">
                <a:latin typeface="Arial" pitchFamily="34" charset="0"/>
                <a:cs typeface="Arial" pitchFamily="34" charset="0"/>
              </a:rPr>
              <a:t>.</a:t>
            </a:r>
            <a:endParaRPr lang="ru-RU" alt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Дуга 28"/>
          <p:cNvSpPr/>
          <p:nvPr/>
        </p:nvSpPr>
        <p:spPr>
          <a:xfrm>
            <a:off x="1323341" y="3249931"/>
            <a:ext cx="3657600" cy="1200150"/>
          </a:xfrm>
          <a:prstGeom prst="arc">
            <a:avLst>
              <a:gd name="adj1" fmla="val 10927179"/>
              <a:gd name="adj2" fmla="val 0"/>
            </a:avLst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Дуга 29"/>
          <p:cNvSpPr/>
          <p:nvPr/>
        </p:nvSpPr>
        <p:spPr>
          <a:xfrm>
            <a:off x="2971801" y="3257551"/>
            <a:ext cx="3886200" cy="1200150"/>
          </a:xfrm>
          <a:prstGeom prst="arc">
            <a:avLst>
              <a:gd name="adj1" fmla="val 10927179"/>
              <a:gd name="adj2" fmla="val 0"/>
            </a:avLst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64" name="Прямоугольник 30"/>
          <p:cNvSpPr>
            <a:spLocks noChangeArrowheads="1"/>
          </p:cNvSpPr>
          <p:nvPr/>
        </p:nvSpPr>
        <p:spPr bwMode="auto">
          <a:xfrm>
            <a:off x="5011421" y="3078480"/>
            <a:ext cx="2034473" cy="63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3600" b="1" i="1" dirty="0">
                <a:latin typeface="Arial" pitchFamily="34" charset="0"/>
                <a:cs typeface="Arial" pitchFamily="34" charset="0"/>
              </a:rPr>
              <a:t> 8 c</a:t>
            </a:r>
            <a:r>
              <a:rPr lang="ru-RU" altLang="ru-RU" sz="3600" b="1" i="1" dirty="0">
                <a:latin typeface="Arial" pitchFamily="34" charset="0"/>
                <a:cs typeface="Arial" pitchFamily="34" charset="0"/>
              </a:rPr>
              <a:t>м</a:t>
            </a:r>
            <a:endParaRPr lang="en-US" alt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Дуга 32"/>
          <p:cNvSpPr/>
          <p:nvPr/>
        </p:nvSpPr>
        <p:spPr>
          <a:xfrm>
            <a:off x="1371600" y="3171826"/>
            <a:ext cx="5486400" cy="1468754"/>
          </a:xfrm>
          <a:prstGeom prst="arc">
            <a:avLst>
              <a:gd name="adj1" fmla="val 10927179"/>
              <a:gd name="adj2" fmla="val 0"/>
            </a:avLst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66" name="Прямоугольник 33"/>
          <p:cNvSpPr>
            <a:spLocks noChangeArrowheads="1"/>
          </p:cNvSpPr>
          <p:nvPr/>
        </p:nvSpPr>
        <p:spPr bwMode="auto">
          <a:xfrm>
            <a:off x="2857502" y="2657476"/>
            <a:ext cx="2295762" cy="87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5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600" b="1" i="1" dirty="0">
                <a:latin typeface="Arial" pitchFamily="34" charset="0"/>
                <a:cs typeface="Arial" pitchFamily="34" charset="0"/>
              </a:rPr>
              <a:t>12cm</a:t>
            </a:r>
            <a:endParaRPr lang="ru-RU" alt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77901" y="5420833"/>
            <a:ext cx="7772400" cy="20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en-US" altLang="ru-RU" sz="4400" b="1" i="1" dirty="0"/>
              <a:t>LM</a:t>
            </a:r>
            <a:r>
              <a:rPr lang="ru-RU" altLang="ru-RU" sz="4400" b="1" i="1" dirty="0"/>
              <a:t> = </a:t>
            </a:r>
            <a:r>
              <a:rPr lang="en-US" altLang="ru-RU" sz="4400" b="1" i="1" dirty="0"/>
              <a:t>(</a:t>
            </a:r>
            <a:r>
              <a:rPr lang="ru-RU" altLang="ru-RU" sz="4400" b="1" i="1" dirty="0"/>
              <a:t>КМ +</a:t>
            </a:r>
            <a:r>
              <a:rPr lang="en-US" altLang="ru-RU" sz="4400" b="1" i="1" dirty="0"/>
              <a:t>LN) – KN</a:t>
            </a:r>
          </a:p>
          <a:p>
            <a:pPr marL="0" lvl="1"/>
            <a:r>
              <a:rPr lang="en-US" altLang="ru-RU" sz="4400" b="1" i="1" dirty="0"/>
              <a:t>LM =</a:t>
            </a:r>
            <a:r>
              <a:rPr lang="ru-RU" altLang="ru-RU" sz="4400" b="1" i="1" dirty="0"/>
              <a:t> 9+8-12 = 5 см</a:t>
            </a:r>
          </a:p>
          <a:p>
            <a:endParaRPr lang="fr-FR" alt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7682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4" grpId="0"/>
      <p:bldP spid="22" grpId="0" animBg="1"/>
      <p:bldP spid="23" grpId="0" animBg="1"/>
      <p:bldP spid="6157" grpId="0"/>
      <p:bldP spid="6158" grpId="0"/>
      <p:bldP spid="6160" grpId="0"/>
      <p:bldP spid="6161" grpId="0"/>
      <p:bldP spid="6164" grpId="0"/>
      <p:bldP spid="6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810000" y="381000"/>
            <a:ext cx="556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ru-RU" alt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ru-RU" altLang="ru-RU" sz="5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AutoShape 7"/>
          <p:cNvCxnSpPr>
            <a:cxnSpLocks noChangeShapeType="1"/>
          </p:cNvCxnSpPr>
          <p:nvPr/>
        </p:nvCxnSpPr>
        <p:spPr bwMode="auto">
          <a:xfrm flipV="1">
            <a:off x="990600" y="3781426"/>
            <a:ext cx="6141720" cy="2857"/>
          </a:xfrm>
          <a:prstGeom prst="straightConnector1">
            <a:avLst/>
          </a:prstGeom>
          <a:noFill/>
          <a:ln w="889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75029" y="3695700"/>
            <a:ext cx="231141" cy="1733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018021" y="3695700"/>
            <a:ext cx="231139" cy="1733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45159" y="3881599"/>
            <a:ext cx="690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3600" b="1"/>
              <a:t>F</a:t>
            </a:r>
            <a:endParaRPr lang="ru-RU" altLang="ru-RU" sz="3600" b="1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786880" y="3867151"/>
            <a:ext cx="690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3600" b="1"/>
              <a:t>D</a:t>
            </a:r>
            <a:endParaRPr lang="ru-RU" altLang="ru-RU" sz="3600" b="1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905761" y="3697606"/>
            <a:ext cx="231141" cy="1733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191761" y="3697606"/>
            <a:ext cx="231141" cy="1733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2791461" y="3869056"/>
            <a:ext cx="59722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 dirty="0"/>
              <a:t>H</a:t>
            </a:r>
            <a:endParaRPr lang="ru-RU" altLang="ru-RU" sz="3600" b="1" dirty="0"/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5077461" y="3869056"/>
            <a:ext cx="545924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 dirty="0"/>
              <a:t>T</a:t>
            </a:r>
            <a:endParaRPr lang="ru-RU" altLang="ru-RU" sz="3600" b="1" dirty="0"/>
          </a:p>
        </p:txBody>
      </p:sp>
      <p:sp>
        <p:nvSpPr>
          <p:cNvPr id="7181" name="Прямоугольник 13"/>
          <p:cNvSpPr>
            <a:spLocks noChangeArrowheads="1"/>
          </p:cNvSpPr>
          <p:nvPr/>
        </p:nvSpPr>
        <p:spPr bwMode="auto">
          <a:xfrm>
            <a:off x="9372600" y="1885950"/>
            <a:ext cx="4856480" cy="397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800" b="1" dirty="0">
                <a:latin typeface="Arial" pitchFamily="34" charset="0"/>
                <a:cs typeface="Arial" pitchFamily="34" charset="0"/>
              </a:rPr>
              <a:t>Дано: 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4400" b="1" i="1" dirty="0">
                <a:latin typeface="Arial" pitchFamily="34" charset="0"/>
                <a:cs typeface="Arial" pitchFamily="34" charset="0"/>
              </a:rPr>
              <a:t>FT</a:t>
            </a:r>
            <a:r>
              <a:rPr lang="ru-RU" altLang="ru-RU" sz="4400" b="1" i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altLang="ru-RU" sz="4400" b="1" i="1" dirty="0">
                <a:latin typeface="Arial" pitchFamily="34" charset="0"/>
                <a:cs typeface="Arial" pitchFamily="34" charset="0"/>
              </a:rPr>
              <a:t>11</a:t>
            </a:r>
            <a:r>
              <a:rPr lang="ru-RU" altLang="ru-RU" sz="4400" b="1" i="1" dirty="0">
                <a:latin typeface="Arial" pitchFamily="34" charset="0"/>
                <a:cs typeface="Arial" pitchFamily="34" charset="0"/>
              </a:rPr>
              <a:t> см</a:t>
            </a:r>
            <a:r>
              <a:rPr lang="en-US" altLang="ru-RU" sz="4400" b="1" i="1" dirty="0">
                <a:latin typeface="Arial" pitchFamily="34" charset="0"/>
                <a:cs typeface="Arial" pitchFamily="34" charset="0"/>
              </a:rPr>
              <a:t>.</a:t>
            </a:r>
            <a:endParaRPr lang="ru-RU" altLang="ru-RU" sz="4400" b="1" i="1" dirty="0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4800" b="1" i="1" dirty="0">
                <a:latin typeface="Arial" pitchFamily="34" charset="0"/>
                <a:cs typeface="Arial" pitchFamily="34" charset="0"/>
              </a:rPr>
              <a:t>HD=9 c</a:t>
            </a:r>
            <a:r>
              <a:rPr lang="ru-RU" altLang="ru-RU" sz="4800" b="1" i="1" dirty="0">
                <a:latin typeface="Arial" pitchFamily="34" charset="0"/>
                <a:cs typeface="Arial" pitchFamily="34" charset="0"/>
              </a:rPr>
              <a:t>м</a:t>
            </a:r>
            <a:endParaRPr lang="en-US" altLang="ru-RU" sz="4800" b="1" i="1" dirty="0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4800" b="1" i="1" dirty="0">
                <a:latin typeface="Arial" pitchFamily="34" charset="0"/>
                <a:cs typeface="Arial" pitchFamily="34" charset="0"/>
              </a:rPr>
              <a:t>HT=5</a:t>
            </a:r>
            <a:r>
              <a:rPr lang="ru-RU" altLang="ru-RU" sz="4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altLang="ru-RU" sz="4800" b="1" i="1" dirty="0">
                <a:latin typeface="Arial" pitchFamily="34" charset="0"/>
                <a:cs typeface="Arial" pitchFamily="34" charset="0"/>
              </a:rPr>
              <a:t>м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800" b="1" dirty="0">
                <a:latin typeface="Arial" pitchFamily="34" charset="0"/>
                <a:cs typeface="Arial" pitchFamily="34" charset="0"/>
              </a:rPr>
              <a:t>Найти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: FD</a:t>
            </a:r>
            <a:endParaRPr lang="ru-RU" alt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уга 14"/>
          <p:cNvSpPr>
            <a:spLocks noChangeArrowheads="1"/>
          </p:cNvSpPr>
          <p:nvPr/>
        </p:nvSpPr>
        <p:spPr bwMode="auto">
          <a:xfrm rot="10800000">
            <a:off x="990600" y="3095626"/>
            <a:ext cx="6324600" cy="1200150"/>
          </a:xfrm>
          <a:custGeom>
            <a:avLst/>
            <a:gdLst>
              <a:gd name="T0" fmla="*/ 87121 w 3714750"/>
              <a:gd name="T1" fmla="*/ 348707 h 1000125"/>
              <a:gd name="T2" fmla="*/ 1857375 w 3714750"/>
              <a:gd name="T3" fmla="*/ 500063 h 1000125"/>
              <a:gd name="T4" fmla="*/ 3663238 w 3714750"/>
              <a:gd name="T5" fmla="*/ 383110 h 1000125"/>
              <a:gd name="T6" fmla="*/ 5898240 60000 65536"/>
              <a:gd name="T7" fmla="*/ 17694720 60000 65536"/>
              <a:gd name="T8" fmla="*/ 5898240 60000 65536"/>
              <a:gd name="T9" fmla="*/ 87121 w 3714750"/>
              <a:gd name="T10" fmla="*/ 0 h 1000125"/>
              <a:gd name="T11" fmla="*/ 3663238 w 3714750"/>
              <a:gd name="T12" fmla="*/ 383110 h 1000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4750" h="1000125" stroke="0">
                <a:moveTo>
                  <a:pt x="87121" y="348707"/>
                </a:moveTo>
                <a:lnTo>
                  <a:pt x="87121" y="348707"/>
                </a:lnTo>
                <a:cubicBezTo>
                  <a:pt x="332053" y="141057"/>
                  <a:pt x="1048148" y="-1"/>
                  <a:pt x="1857375" y="0"/>
                </a:cubicBezTo>
                <a:cubicBezTo>
                  <a:pt x="2715842" y="0"/>
                  <a:pt x="3462462" y="158393"/>
                  <a:pt x="3663238" y="383109"/>
                </a:cubicBezTo>
                <a:lnTo>
                  <a:pt x="1857375" y="500063"/>
                </a:lnTo>
                <a:close/>
              </a:path>
              <a:path w="3714750" h="1000125" fill="none">
                <a:moveTo>
                  <a:pt x="87121" y="348707"/>
                </a:moveTo>
                <a:lnTo>
                  <a:pt x="87121" y="348707"/>
                </a:lnTo>
                <a:cubicBezTo>
                  <a:pt x="332053" y="141057"/>
                  <a:pt x="1048148" y="-1"/>
                  <a:pt x="1857375" y="0"/>
                </a:cubicBezTo>
                <a:cubicBezTo>
                  <a:pt x="2715842" y="0"/>
                  <a:pt x="3462462" y="158393"/>
                  <a:pt x="3663238" y="383109"/>
                </a:cubicBezTo>
              </a:path>
            </a:pathLst>
          </a:cu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lIns="130622" tIns="65311" rIns="130622" bIns="65311" anchor="ctr"/>
          <a:lstStyle/>
          <a:p>
            <a:pPr algn="ctr"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4000502" y="4381500"/>
            <a:ext cx="155956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Дуга 14"/>
          <p:cNvSpPr>
            <a:spLocks noChangeArrowheads="1"/>
          </p:cNvSpPr>
          <p:nvPr/>
        </p:nvSpPr>
        <p:spPr bwMode="auto">
          <a:xfrm>
            <a:off x="990600" y="3249931"/>
            <a:ext cx="4366262" cy="1200150"/>
          </a:xfrm>
          <a:custGeom>
            <a:avLst/>
            <a:gdLst>
              <a:gd name="T0" fmla="*/ 87121 w 3714750"/>
              <a:gd name="T1" fmla="*/ 348707 h 1000125"/>
              <a:gd name="T2" fmla="*/ 1857375 w 3714750"/>
              <a:gd name="T3" fmla="*/ 500063 h 1000125"/>
              <a:gd name="T4" fmla="*/ 3663238 w 3714750"/>
              <a:gd name="T5" fmla="*/ 383110 h 1000125"/>
              <a:gd name="T6" fmla="*/ 5898240 60000 65536"/>
              <a:gd name="T7" fmla="*/ 17694720 60000 65536"/>
              <a:gd name="T8" fmla="*/ 5898240 60000 65536"/>
              <a:gd name="T9" fmla="*/ 87121 w 3714750"/>
              <a:gd name="T10" fmla="*/ 0 h 1000125"/>
              <a:gd name="T11" fmla="*/ 3663238 w 3714750"/>
              <a:gd name="T12" fmla="*/ 383110 h 1000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4750" h="1000125" stroke="0">
                <a:moveTo>
                  <a:pt x="87121" y="348707"/>
                </a:moveTo>
                <a:lnTo>
                  <a:pt x="87121" y="348707"/>
                </a:lnTo>
                <a:cubicBezTo>
                  <a:pt x="332053" y="141057"/>
                  <a:pt x="1048148" y="-1"/>
                  <a:pt x="1857375" y="0"/>
                </a:cubicBezTo>
                <a:cubicBezTo>
                  <a:pt x="2715842" y="0"/>
                  <a:pt x="3462462" y="158393"/>
                  <a:pt x="3663238" y="383109"/>
                </a:cubicBezTo>
                <a:lnTo>
                  <a:pt x="1857375" y="500063"/>
                </a:lnTo>
                <a:close/>
              </a:path>
              <a:path w="3714750" h="1000125" fill="none">
                <a:moveTo>
                  <a:pt x="87121" y="348707"/>
                </a:moveTo>
                <a:lnTo>
                  <a:pt x="87121" y="348707"/>
                </a:lnTo>
                <a:cubicBezTo>
                  <a:pt x="332053" y="141057"/>
                  <a:pt x="1048148" y="-1"/>
                  <a:pt x="1857375" y="0"/>
                </a:cubicBezTo>
                <a:cubicBezTo>
                  <a:pt x="2715842" y="0"/>
                  <a:pt x="3462462" y="158393"/>
                  <a:pt x="3663238" y="383109"/>
                </a:cubicBezTo>
              </a:path>
            </a:pathLst>
          </a:custGeom>
          <a:noFill/>
          <a:ln w="50800" algn="ctr">
            <a:solidFill>
              <a:srgbClr val="0000FF"/>
            </a:solidFill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320038" y="2789589"/>
            <a:ext cx="2854959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 dirty="0"/>
              <a:t>11 см</a:t>
            </a:r>
          </a:p>
        </p:txBody>
      </p:sp>
      <p:sp>
        <p:nvSpPr>
          <p:cNvPr id="3" name="Дуга 14"/>
          <p:cNvSpPr>
            <a:spLocks noChangeArrowheads="1"/>
          </p:cNvSpPr>
          <p:nvPr/>
        </p:nvSpPr>
        <p:spPr bwMode="auto">
          <a:xfrm>
            <a:off x="2936240" y="3249931"/>
            <a:ext cx="4147821" cy="1200150"/>
          </a:xfrm>
          <a:custGeom>
            <a:avLst/>
            <a:gdLst>
              <a:gd name="T0" fmla="*/ 87121 w 3714750"/>
              <a:gd name="T1" fmla="*/ 348707 h 1000125"/>
              <a:gd name="T2" fmla="*/ 1857375 w 3714750"/>
              <a:gd name="T3" fmla="*/ 500063 h 1000125"/>
              <a:gd name="T4" fmla="*/ 3663238 w 3714750"/>
              <a:gd name="T5" fmla="*/ 383110 h 1000125"/>
              <a:gd name="T6" fmla="*/ 5898240 60000 65536"/>
              <a:gd name="T7" fmla="*/ 17694720 60000 65536"/>
              <a:gd name="T8" fmla="*/ 5898240 60000 65536"/>
              <a:gd name="T9" fmla="*/ 87121 w 3714750"/>
              <a:gd name="T10" fmla="*/ 0 h 1000125"/>
              <a:gd name="T11" fmla="*/ 3663238 w 3714750"/>
              <a:gd name="T12" fmla="*/ 383110 h 1000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4750" h="1000125" stroke="0">
                <a:moveTo>
                  <a:pt x="87121" y="348707"/>
                </a:moveTo>
                <a:lnTo>
                  <a:pt x="87121" y="348707"/>
                </a:lnTo>
                <a:cubicBezTo>
                  <a:pt x="332053" y="141057"/>
                  <a:pt x="1048148" y="-1"/>
                  <a:pt x="1857375" y="0"/>
                </a:cubicBezTo>
                <a:cubicBezTo>
                  <a:pt x="2715842" y="0"/>
                  <a:pt x="3462462" y="158393"/>
                  <a:pt x="3663238" y="383109"/>
                </a:cubicBezTo>
                <a:lnTo>
                  <a:pt x="1857375" y="500063"/>
                </a:lnTo>
                <a:close/>
              </a:path>
              <a:path w="3714750" h="1000125" fill="none">
                <a:moveTo>
                  <a:pt x="87121" y="348707"/>
                </a:moveTo>
                <a:lnTo>
                  <a:pt x="87121" y="348707"/>
                </a:lnTo>
                <a:cubicBezTo>
                  <a:pt x="332053" y="141057"/>
                  <a:pt x="1048148" y="-1"/>
                  <a:pt x="1857375" y="0"/>
                </a:cubicBezTo>
                <a:cubicBezTo>
                  <a:pt x="2715842" y="0"/>
                  <a:pt x="3462462" y="158393"/>
                  <a:pt x="3663238" y="383109"/>
                </a:cubicBezTo>
              </a:path>
            </a:pathLst>
          </a:custGeom>
          <a:noFill/>
          <a:ln w="50800" algn="ctr">
            <a:solidFill>
              <a:srgbClr val="0000FF"/>
            </a:solidFill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926332" y="2716437"/>
            <a:ext cx="1267459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/>
              <a:t>9 см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709669" y="3280888"/>
            <a:ext cx="1267459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 dirty="0"/>
              <a:t>5 см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77901" y="5420833"/>
            <a:ext cx="7772400" cy="20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/>
            <a:r>
              <a:rPr lang="uz-Latn-UZ" altLang="ru-RU" sz="4400" b="1" i="1" dirty="0" smtClean="0"/>
              <a:t>FD</a:t>
            </a:r>
            <a:r>
              <a:rPr lang="ru-RU" altLang="ru-RU" sz="4400" b="1" i="1" dirty="0" smtClean="0"/>
              <a:t> </a:t>
            </a:r>
            <a:r>
              <a:rPr lang="ru-RU" altLang="ru-RU" sz="4400" b="1" i="1" dirty="0"/>
              <a:t>= </a:t>
            </a:r>
            <a:r>
              <a:rPr lang="en-US" altLang="ru-RU" sz="4400" b="1" i="1" dirty="0" smtClean="0"/>
              <a:t>(</a:t>
            </a:r>
            <a:r>
              <a:rPr lang="uz-Latn-UZ" altLang="ru-RU" sz="4400" b="1" i="1" dirty="0" smtClean="0"/>
              <a:t>FT</a:t>
            </a:r>
            <a:r>
              <a:rPr lang="ru-RU" altLang="ru-RU" sz="4400" b="1" i="1" dirty="0" smtClean="0"/>
              <a:t> +</a:t>
            </a:r>
            <a:r>
              <a:rPr lang="uz-Latn-UZ" altLang="ru-RU" sz="4400" b="1" i="1" dirty="0"/>
              <a:t> </a:t>
            </a:r>
            <a:r>
              <a:rPr lang="uz-Latn-UZ" altLang="ru-RU" sz="4400" b="1" i="1" dirty="0" smtClean="0"/>
              <a:t>HD</a:t>
            </a:r>
            <a:r>
              <a:rPr lang="en-US" altLang="ru-RU" sz="4400" b="1" i="1" dirty="0" smtClean="0"/>
              <a:t>) </a:t>
            </a:r>
            <a:r>
              <a:rPr lang="en-US" altLang="ru-RU" sz="4400" b="1" i="1" dirty="0"/>
              <a:t>– </a:t>
            </a:r>
            <a:r>
              <a:rPr lang="uz-Latn-UZ" altLang="ru-RU" sz="4400" b="1" i="1" dirty="0" smtClean="0"/>
              <a:t>HT</a:t>
            </a:r>
            <a:endParaRPr lang="en-US" altLang="ru-RU" sz="4400" b="1" i="1" dirty="0"/>
          </a:p>
          <a:p>
            <a:pPr marL="0" lvl="1"/>
            <a:r>
              <a:rPr lang="uz-Latn-UZ" altLang="ru-RU" sz="4400" b="1" i="1" dirty="0" smtClean="0"/>
              <a:t>FD</a:t>
            </a:r>
            <a:r>
              <a:rPr lang="en-US" altLang="ru-RU" sz="4400" b="1" i="1" dirty="0" smtClean="0"/>
              <a:t> </a:t>
            </a:r>
            <a:r>
              <a:rPr lang="en-US" altLang="ru-RU" sz="4400" b="1" i="1" dirty="0"/>
              <a:t>=</a:t>
            </a:r>
            <a:r>
              <a:rPr lang="ru-RU" altLang="ru-RU" sz="4400" b="1" i="1" dirty="0"/>
              <a:t> </a:t>
            </a:r>
            <a:r>
              <a:rPr lang="uz-Latn-UZ" altLang="ru-RU" sz="4400" b="1" i="1" dirty="0" smtClean="0"/>
              <a:t>11</a:t>
            </a:r>
            <a:r>
              <a:rPr lang="ru-RU" altLang="ru-RU" sz="4400" b="1" i="1" dirty="0" smtClean="0"/>
              <a:t>+</a:t>
            </a:r>
            <a:r>
              <a:rPr lang="uz-Latn-UZ" altLang="ru-RU" sz="4400" b="1" i="1" dirty="0" smtClean="0"/>
              <a:t>9</a:t>
            </a:r>
            <a:r>
              <a:rPr lang="ru-RU" altLang="ru-RU" sz="4400" b="1" i="1" dirty="0" smtClean="0"/>
              <a:t>-</a:t>
            </a:r>
            <a:r>
              <a:rPr lang="uz-Latn-UZ" altLang="ru-RU" sz="4400" b="1" i="1" dirty="0" smtClean="0"/>
              <a:t>5</a:t>
            </a:r>
            <a:r>
              <a:rPr lang="ru-RU" altLang="ru-RU" sz="4400" b="1" i="1" dirty="0" smtClean="0"/>
              <a:t> </a:t>
            </a:r>
            <a:r>
              <a:rPr lang="ru-RU" altLang="ru-RU" sz="4400" b="1" i="1" dirty="0"/>
              <a:t>= </a:t>
            </a:r>
            <a:r>
              <a:rPr lang="uz-Latn-UZ" altLang="ru-RU" sz="4400" b="1" i="1" dirty="0" smtClean="0"/>
              <a:t>1</a:t>
            </a:r>
            <a:r>
              <a:rPr lang="ru-RU" altLang="ru-RU" sz="4400" b="1" i="1" dirty="0" smtClean="0"/>
              <a:t>5 </a:t>
            </a:r>
            <a:r>
              <a:rPr lang="ru-RU" altLang="ru-RU" sz="4400" b="1" i="1" dirty="0"/>
              <a:t>см</a:t>
            </a:r>
          </a:p>
          <a:p>
            <a:endParaRPr lang="fr-FR" alt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2077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7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1" grpId="0" animBg="1"/>
      <p:bldP spid="7183" grpId="0"/>
      <p:bldP spid="71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378961" y="304799"/>
            <a:ext cx="495299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ru-RU" alt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altLang="ru-RU" sz="5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AutoShape 7"/>
          <p:cNvCxnSpPr>
            <a:cxnSpLocks noChangeShapeType="1"/>
            <a:endCxn id="7" idx="5"/>
          </p:cNvCxnSpPr>
          <p:nvPr/>
        </p:nvCxnSpPr>
        <p:spPr bwMode="auto">
          <a:xfrm>
            <a:off x="1257301" y="2400300"/>
            <a:ext cx="6483790" cy="719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543800" y="2259521"/>
            <a:ext cx="231141" cy="1733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63600" y="2484121"/>
            <a:ext cx="690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3600" b="1"/>
              <a:t>K</a:t>
            </a:r>
            <a:endParaRPr lang="ru-RU" altLang="ru-RU" sz="3600" b="1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313930" y="2588957"/>
            <a:ext cx="690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3600" b="1" dirty="0"/>
              <a:t>E</a:t>
            </a:r>
            <a:endParaRPr lang="ru-RU" altLang="ru-RU" sz="3600" b="1" dirty="0"/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4686302" y="2486026"/>
            <a:ext cx="571572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/>
              <a:t>P</a:t>
            </a:r>
            <a:endParaRPr lang="ru-RU" altLang="ru-RU" sz="3600" b="1"/>
          </a:p>
        </p:txBody>
      </p:sp>
      <p:sp>
        <p:nvSpPr>
          <p:cNvPr id="9225" name="Прямоугольник 13"/>
          <p:cNvSpPr>
            <a:spLocks noChangeArrowheads="1"/>
          </p:cNvSpPr>
          <p:nvPr/>
        </p:nvSpPr>
        <p:spPr bwMode="auto">
          <a:xfrm>
            <a:off x="8229600" y="2314576"/>
            <a:ext cx="4876800" cy="3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</a:rPr>
              <a:t>Дано:</a:t>
            </a:r>
            <a:endParaRPr lang="en-US" altLang="ru-RU" sz="4600" b="1" dirty="0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4600" b="1" i="1" dirty="0">
                <a:latin typeface="Arial" pitchFamily="34" charset="0"/>
                <a:cs typeface="Arial" pitchFamily="34" charset="0"/>
              </a:rPr>
              <a:t>KP-PE = 3c</a:t>
            </a:r>
            <a:r>
              <a:rPr lang="ru-RU" altLang="ru-RU" sz="4600" b="1" i="1" dirty="0">
                <a:latin typeface="Arial" pitchFamily="34" charset="0"/>
                <a:cs typeface="Arial" pitchFamily="34" charset="0"/>
              </a:rPr>
              <a:t>м</a:t>
            </a:r>
            <a:endParaRPr lang="ru-RU" altLang="ru-RU" sz="4600" b="1" dirty="0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4600" b="1" i="1" dirty="0">
                <a:latin typeface="Arial" pitchFamily="34" charset="0"/>
                <a:cs typeface="Arial" pitchFamily="34" charset="0"/>
              </a:rPr>
              <a:t>KE=21c</a:t>
            </a:r>
            <a:r>
              <a:rPr lang="ru-RU" altLang="ru-RU" sz="4600" b="1" i="1" dirty="0">
                <a:latin typeface="Arial" pitchFamily="34" charset="0"/>
                <a:cs typeface="Arial" pitchFamily="34" charset="0"/>
              </a:rPr>
              <a:t>м</a:t>
            </a: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</a:rPr>
              <a:t>Найти</a:t>
            </a:r>
            <a:r>
              <a:rPr lang="en-US" altLang="ru-RU" sz="4600" b="1" dirty="0">
                <a:latin typeface="Arial" pitchFamily="34" charset="0"/>
                <a:cs typeface="Arial" pitchFamily="34" charset="0"/>
              </a:rPr>
              <a:t> : KP,PE</a:t>
            </a:r>
            <a:endParaRPr lang="ru-RU" alt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уга 14"/>
          <p:cNvSpPr/>
          <p:nvPr/>
        </p:nvSpPr>
        <p:spPr>
          <a:xfrm rot="10800000">
            <a:off x="5143502" y="1800226"/>
            <a:ext cx="2515868" cy="1200150"/>
          </a:xfrm>
          <a:prstGeom prst="arc">
            <a:avLst>
              <a:gd name="adj1" fmla="val 10927179"/>
              <a:gd name="adj2" fmla="val 0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7" name="TextBox 15"/>
          <p:cNvSpPr txBox="1">
            <a:spLocks noChangeArrowheads="1"/>
          </p:cNvSpPr>
          <p:nvPr/>
        </p:nvSpPr>
        <p:spPr bwMode="auto">
          <a:xfrm>
            <a:off x="6191886" y="2931904"/>
            <a:ext cx="419099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Дуга 16"/>
          <p:cNvSpPr/>
          <p:nvPr/>
        </p:nvSpPr>
        <p:spPr>
          <a:xfrm rot="10800000">
            <a:off x="1257302" y="1800226"/>
            <a:ext cx="3771899" cy="1200150"/>
          </a:xfrm>
          <a:prstGeom prst="arc">
            <a:avLst>
              <a:gd name="adj1" fmla="val 10927179"/>
              <a:gd name="adj2" fmla="val 0"/>
            </a:avLst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9" name="TextBox 17"/>
          <p:cNvSpPr txBox="1">
            <a:spLocks noChangeArrowheads="1"/>
          </p:cNvSpPr>
          <p:nvPr/>
        </p:nvSpPr>
        <p:spPr bwMode="auto">
          <a:xfrm>
            <a:off x="2677161" y="3000376"/>
            <a:ext cx="990600" cy="74745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914901" y="2314576"/>
            <a:ext cx="231139" cy="1733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094741" y="2312670"/>
            <a:ext cx="231139" cy="1733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11851" y="1567125"/>
            <a:ext cx="800101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 dirty="0"/>
              <a:t>Х</a:t>
            </a:r>
            <a:endParaRPr lang="fr-FR" altLang="ru-RU" sz="4000" b="1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43151" y="1575125"/>
            <a:ext cx="160020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 dirty="0"/>
              <a:t>Х+ 3</a:t>
            </a:r>
            <a:endParaRPr lang="fr-FR" altLang="ru-RU" sz="4000" b="1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34765" y="4267200"/>
            <a:ext cx="3734297" cy="330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Х+Х+3=21</a:t>
            </a:r>
          </a:p>
          <a:p>
            <a:r>
              <a:rPr lang="ru-RU" altLang="ru-RU" sz="3600" b="1" dirty="0"/>
              <a:t>2х=21-3</a:t>
            </a:r>
          </a:p>
          <a:p>
            <a:r>
              <a:rPr lang="ru-RU" altLang="ru-RU" sz="3600" b="1" dirty="0"/>
              <a:t>2х=18</a:t>
            </a:r>
          </a:p>
          <a:p>
            <a:r>
              <a:rPr lang="ru-RU" altLang="ru-RU" sz="3600" b="1" dirty="0"/>
              <a:t>Х=9 (см)- РЕ</a:t>
            </a:r>
          </a:p>
          <a:p>
            <a:r>
              <a:rPr lang="ru-RU" altLang="ru-RU" sz="3600" b="1" dirty="0"/>
              <a:t>9+3=12(см) - КР</a:t>
            </a:r>
          </a:p>
          <a:p>
            <a:endParaRPr lang="fr-FR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4602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9224" grpId="0"/>
      <p:bldP spid="9227" grpId="0"/>
      <p:bldP spid="9229" grpId="0"/>
      <p:bldP spid="11" grpId="0" animBg="1"/>
      <p:bldP spid="6" grpId="0" animBg="1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044950" y="228600"/>
            <a:ext cx="4641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 anchor="ctr"/>
          <a:lstStyle/>
          <a:p>
            <a:pPr algn="ctr"/>
            <a:r>
              <a:rPr lang="ru-RU" alt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ru-RU" altLang="ru-RU" sz="5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AutoShape 7"/>
          <p:cNvCxnSpPr>
            <a:cxnSpLocks noChangeShapeType="1"/>
          </p:cNvCxnSpPr>
          <p:nvPr/>
        </p:nvCxnSpPr>
        <p:spPr bwMode="auto">
          <a:xfrm>
            <a:off x="1221741" y="3678556"/>
            <a:ext cx="5646419" cy="0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107441" y="3592830"/>
            <a:ext cx="231141" cy="1733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753861" y="3592830"/>
            <a:ext cx="231139" cy="1733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77901" y="2908841"/>
            <a:ext cx="690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3600" b="1" dirty="0"/>
              <a:t>D</a:t>
            </a:r>
            <a:endParaRPr lang="ru-RU" altLang="ru-RU" sz="3600" b="1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639560" y="2918652"/>
            <a:ext cx="690880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3600" b="1" dirty="0"/>
              <a:t>F</a:t>
            </a:r>
            <a:endParaRPr lang="ru-RU" altLang="ru-RU" sz="3600" b="1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641601" y="3594736"/>
            <a:ext cx="231141" cy="17335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/>
          <a:p>
            <a:endParaRPr lang="fr-FR" altLang="ru-RU"/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2479514" y="2918652"/>
            <a:ext cx="571572" cy="6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3600" b="1"/>
              <a:t>E</a:t>
            </a:r>
            <a:endParaRPr lang="ru-RU" altLang="ru-RU" sz="3600" b="1"/>
          </a:p>
        </p:txBody>
      </p:sp>
      <p:sp>
        <p:nvSpPr>
          <p:cNvPr id="10251" name="Прямоугольник 13"/>
          <p:cNvSpPr>
            <a:spLocks noChangeArrowheads="1"/>
          </p:cNvSpPr>
          <p:nvPr/>
        </p:nvSpPr>
        <p:spPr bwMode="auto">
          <a:xfrm>
            <a:off x="8229600" y="2314576"/>
            <a:ext cx="5791200" cy="31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/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</a:rPr>
              <a:t>Дано:</a:t>
            </a:r>
            <a:endParaRPr lang="en-US" altLang="ru-RU" sz="4600" b="1" dirty="0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4600" b="1" dirty="0">
                <a:latin typeface="Arial" pitchFamily="34" charset="0"/>
                <a:cs typeface="Arial" pitchFamily="34" charset="0"/>
              </a:rPr>
              <a:t>DF</a:t>
            </a:r>
            <a:r>
              <a:rPr lang="en-US" altLang="ru-RU" sz="4600" b="1" i="1" dirty="0">
                <a:latin typeface="Arial" pitchFamily="34" charset="0"/>
                <a:cs typeface="Arial" pitchFamily="34" charset="0"/>
              </a:rPr>
              <a:t>= 24cm</a:t>
            </a:r>
            <a:endParaRPr lang="ru-RU" altLang="ru-RU" sz="4600" b="1" dirty="0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en-US" altLang="ru-RU" sz="4600" b="1" i="1" dirty="0">
                <a:latin typeface="Arial" pitchFamily="34" charset="0"/>
                <a:cs typeface="Arial" pitchFamily="34" charset="0"/>
              </a:rPr>
              <a:t>FE=3DE</a:t>
            </a:r>
            <a:endParaRPr lang="ru-RU" altLang="ru-RU" sz="4600" b="1" i="1" dirty="0">
              <a:latin typeface="Arial" pitchFamily="34" charset="0"/>
              <a:cs typeface="Arial" pitchFamily="34" charset="0"/>
            </a:endParaRPr>
          </a:p>
          <a:p>
            <a:pPr marL="1061304" lvl="1" indent="-408194">
              <a:lnSpc>
                <a:spcPct val="90000"/>
              </a:lnSpc>
              <a:spcBef>
                <a:spcPct val="20000"/>
              </a:spcBef>
            </a:pPr>
            <a:r>
              <a:rPr lang="ru-RU" altLang="ru-RU" sz="4600" b="1" dirty="0">
                <a:latin typeface="Arial" pitchFamily="34" charset="0"/>
                <a:cs typeface="Arial" pitchFamily="34" charset="0"/>
              </a:rPr>
              <a:t>Найти</a:t>
            </a:r>
            <a:r>
              <a:rPr lang="en-US" altLang="ru-RU" sz="4600" b="1" dirty="0">
                <a:latin typeface="Arial" pitchFamily="34" charset="0"/>
                <a:cs typeface="Arial" pitchFamily="34" charset="0"/>
              </a:rPr>
              <a:t> : FE</a:t>
            </a:r>
            <a:r>
              <a:rPr lang="en-US" altLang="ru-RU" sz="46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altLang="ru-RU" sz="4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600" b="1" dirty="0" smtClean="0">
                <a:latin typeface="Arial" pitchFamily="34" charset="0"/>
                <a:cs typeface="Arial" pitchFamily="34" charset="0"/>
              </a:rPr>
              <a:t>DE</a:t>
            </a:r>
            <a:endParaRPr lang="ru-RU" alt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Дуга 14"/>
          <p:cNvSpPr>
            <a:spLocks noChangeArrowheads="1"/>
          </p:cNvSpPr>
          <p:nvPr/>
        </p:nvSpPr>
        <p:spPr bwMode="auto">
          <a:xfrm rot="10800000">
            <a:off x="1221742" y="3164206"/>
            <a:ext cx="1485899" cy="1200150"/>
          </a:xfrm>
          <a:custGeom>
            <a:avLst/>
            <a:gdLst>
              <a:gd name="T0" fmla="*/ 274 w 928687"/>
              <a:gd name="T1" fmla="*/ 482886 h 1000125"/>
              <a:gd name="T2" fmla="*/ 464344 w 928687"/>
              <a:gd name="T3" fmla="*/ 500063 h 1000125"/>
              <a:gd name="T4" fmla="*/ 928687 w 928687"/>
              <a:gd name="T5" fmla="*/ 500063 h 1000125"/>
              <a:gd name="T6" fmla="*/ 5898240 60000 65536"/>
              <a:gd name="T7" fmla="*/ 5898240 60000 65536"/>
              <a:gd name="T8" fmla="*/ 5898240 60000 65536"/>
              <a:gd name="T9" fmla="*/ 274 w 928687"/>
              <a:gd name="T10" fmla="*/ 0 h 1000125"/>
              <a:gd name="T11" fmla="*/ 928687 w 928687"/>
              <a:gd name="T12" fmla="*/ 500063 h 1000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8687" h="1000125" stroke="0">
                <a:moveTo>
                  <a:pt x="274" y="482886"/>
                </a:moveTo>
                <a:lnTo>
                  <a:pt x="273" y="482885"/>
                </a:lnTo>
                <a:cubicBezTo>
                  <a:pt x="8869" y="213553"/>
                  <a:pt x="214101" y="-2"/>
                  <a:pt x="464344" y="-1"/>
                </a:cubicBezTo>
                <a:cubicBezTo>
                  <a:pt x="720794" y="-1"/>
                  <a:pt x="928688" y="223884"/>
                  <a:pt x="928688" y="500062"/>
                </a:cubicBezTo>
                <a:cubicBezTo>
                  <a:pt x="928688" y="500062"/>
                  <a:pt x="928687" y="500062"/>
                  <a:pt x="928687" y="500062"/>
                </a:cubicBezTo>
                <a:lnTo>
                  <a:pt x="464344" y="500063"/>
                </a:lnTo>
                <a:close/>
              </a:path>
              <a:path w="928687" h="1000125" fill="none">
                <a:moveTo>
                  <a:pt x="274" y="482886"/>
                </a:moveTo>
                <a:lnTo>
                  <a:pt x="273" y="482885"/>
                </a:lnTo>
                <a:cubicBezTo>
                  <a:pt x="8869" y="213553"/>
                  <a:pt x="214101" y="-2"/>
                  <a:pt x="464344" y="-1"/>
                </a:cubicBezTo>
                <a:cubicBezTo>
                  <a:pt x="720794" y="-1"/>
                  <a:pt x="928688" y="223884"/>
                  <a:pt x="928688" y="500062"/>
                </a:cubicBezTo>
                <a:cubicBezTo>
                  <a:pt x="928688" y="500062"/>
                  <a:pt x="928687" y="500062"/>
                  <a:pt x="928687" y="500062"/>
                </a:cubicBezTo>
              </a:path>
            </a:pathLst>
          </a:cu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lIns="130622" tIns="65311" rIns="130622" bIns="65311" anchor="ctr"/>
          <a:lstStyle/>
          <a:p>
            <a:pPr algn="ctr"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53" name="TextBox 15"/>
          <p:cNvSpPr txBox="1">
            <a:spLocks noChangeArrowheads="1"/>
          </p:cNvSpPr>
          <p:nvPr/>
        </p:nvSpPr>
        <p:spPr bwMode="auto">
          <a:xfrm>
            <a:off x="1633222" y="4356736"/>
            <a:ext cx="576381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Дуга 16"/>
          <p:cNvSpPr>
            <a:spLocks noChangeArrowheads="1"/>
          </p:cNvSpPr>
          <p:nvPr/>
        </p:nvSpPr>
        <p:spPr bwMode="auto">
          <a:xfrm rot="10800000">
            <a:off x="2821941" y="3164206"/>
            <a:ext cx="4000499" cy="1200150"/>
          </a:xfrm>
          <a:custGeom>
            <a:avLst/>
            <a:gdLst>
              <a:gd name="T0" fmla="*/ 5318 w 2500312"/>
              <a:gd name="T1" fmla="*/ 453988 h 1000125"/>
              <a:gd name="T2" fmla="*/ 1250156 w 2500312"/>
              <a:gd name="T3" fmla="*/ 500063 h 1000125"/>
              <a:gd name="T4" fmla="*/ 2500312 w 2500312"/>
              <a:gd name="T5" fmla="*/ 500063 h 1000125"/>
              <a:gd name="T6" fmla="*/ 5898240 60000 65536"/>
              <a:gd name="T7" fmla="*/ 5898240 60000 65536"/>
              <a:gd name="T8" fmla="*/ 5898240 60000 65536"/>
              <a:gd name="T9" fmla="*/ 5318 w 2500312"/>
              <a:gd name="T10" fmla="*/ 0 h 1000125"/>
              <a:gd name="T11" fmla="*/ 2500312 w 2500312"/>
              <a:gd name="T12" fmla="*/ 500063 h 1000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0312" h="1000125" stroke="0">
                <a:moveTo>
                  <a:pt x="5318" y="453988"/>
                </a:moveTo>
                <a:lnTo>
                  <a:pt x="5317" y="453987"/>
                </a:lnTo>
                <a:cubicBezTo>
                  <a:pt x="64820" y="196760"/>
                  <a:pt x="604341" y="-2"/>
                  <a:pt x="1250156" y="-1"/>
                </a:cubicBezTo>
                <a:cubicBezTo>
                  <a:pt x="1940598" y="-1"/>
                  <a:pt x="2500312" y="223884"/>
                  <a:pt x="2500312" y="500062"/>
                </a:cubicBezTo>
                <a:cubicBezTo>
                  <a:pt x="2500312" y="500062"/>
                  <a:pt x="2500311" y="500063"/>
                  <a:pt x="2500311" y="500064"/>
                </a:cubicBezTo>
                <a:lnTo>
                  <a:pt x="1250156" y="500063"/>
                </a:lnTo>
                <a:close/>
              </a:path>
              <a:path w="2500312" h="1000125" fill="none">
                <a:moveTo>
                  <a:pt x="5318" y="453988"/>
                </a:moveTo>
                <a:lnTo>
                  <a:pt x="5317" y="453987"/>
                </a:lnTo>
                <a:cubicBezTo>
                  <a:pt x="64820" y="196760"/>
                  <a:pt x="604341" y="-2"/>
                  <a:pt x="1250156" y="-1"/>
                </a:cubicBezTo>
                <a:cubicBezTo>
                  <a:pt x="1940598" y="-1"/>
                  <a:pt x="2500312" y="223884"/>
                  <a:pt x="2500312" y="500062"/>
                </a:cubicBezTo>
                <a:cubicBezTo>
                  <a:pt x="2500312" y="500062"/>
                  <a:pt x="2500311" y="500063"/>
                  <a:pt x="2500311" y="500064"/>
                </a:cubicBezTo>
              </a:path>
            </a:pathLst>
          </a:cu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lIns="130622" tIns="65311" rIns="130622" bIns="65311" anchor="ctr"/>
          <a:lstStyle/>
          <a:p>
            <a:pPr algn="ctr"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55" name="TextBox 17"/>
          <p:cNvSpPr txBox="1">
            <a:spLocks noChangeArrowheads="1"/>
          </p:cNvSpPr>
          <p:nvPr/>
        </p:nvSpPr>
        <p:spPr bwMode="auto">
          <a:xfrm>
            <a:off x="4325622" y="4364356"/>
            <a:ext cx="105156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14501" y="3000376"/>
            <a:ext cx="54913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/>
              <a:t>х</a:t>
            </a:r>
            <a:endParaRPr lang="fr-FR" altLang="ru-RU" sz="4000" b="1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59960" y="3013710"/>
            <a:ext cx="834464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4000" b="1" dirty="0"/>
              <a:t>3х</a:t>
            </a:r>
            <a:endParaRPr lang="fr-FR" altLang="ru-RU" sz="4000" b="1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51638" y="5638800"/>
            <a:ext cx="4003602" cy="23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/>
              <a:t>3х+х = 24</a:t>
            </a:r>
          </a:p>
          <a:p>
            <a:r>
              <a:rPr lang="ru-RU" altLang="ru-RU" sz="3600" b="1" dirty="0"/>
              <a:t>4х =24</a:t>
            </a:r>
          </a:p>
          <a:p>
            <a:r>
              <a:rPr lang="ru-RU" altLang="ru-RU" sz="3600" b="1" dirty="0"/>
              <a:t>Х=6 (см)- </a:t>
            </a:r>
            <a:r>
              <a:rPr lang="en-US" altLang="ru-RU" sz="3600" b="1" dirty="0"/>
              <a:t>DE</a:t>
            </a:r>
            <a:endParaRPr lang="ru-RU" altLang="ru-RU" sz="3600" b="1" dirty="0"/>
          </a:p>
          <a:p>
            <a:r>
              <a:rPr lang="ru-RU" altLang="ru-RU" sz="3600" b="1" dirty="0"/>
              <a:t>24-6 =18(см) - </a:t>
            </a:r>
            <a:r>
              <a:rPr lang="en-US" altLang="ru-RU" sz="3600" b="1" dirty="0"/>
              <a:t>FE</a:t>
            </a:r>
            <a:endParaRPr lang="fr-FR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907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0250" grpId="0"/>
      <p:bldP spid="10253" grpId="0"/>
      <p:bldP spid="1025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277112" y="653061"/>
                <a:ext cx="13167360" cy="6741796"/>
              </a:xfrm>
              <a:prstGeom prst="rect">
                <a:avLst/>
              </a:prstGeom>
            </p:spPr>
            <p:txBody>
              <a:bodyPr lIns="130622" tIns="65311" rIns="130622" bIns="65311"/>
              <a:lstStyle/>
              <a:p>
                <a:pPr algn="ctr"/>
                <a:r>
                  <a:rPr lang="ru-RU" sz="3200" b="1" dirty="0">
                    <a:latin typeface="Arial" pitchFamily="34" charset="0"/>
                    <a:cs typeface="Arial" pitchFamily="34" charset="0"/>
                  </a:rPr>
                  <a:t>Измерение </a:t>
                </a:r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углов.</a:t>
                </a:r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sz="3200" b="1" dirty="0">
                    <a:latin typeface="Arial" pitchFamily="34" charset="0"/>
                    <a:cs typeface="Arial" pitchFamily="34" charset="0"/>
                  </a:rPr>
                  <a:t>Градус – угол, равный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</a:rPr>
                          <m:t>𝟏𝟖𝟎</m:t>
                        </m:r>
                      </m:den>
                    </m:f>
                  </m:oMath>
                </a14:m>
                <a:r>
                  <a:rPr lang="ru-RU" sz="3200" b="1" dirty="0">
                    <a:latin typeface="Arial" pitchFamily="34" charset="0"/>
                    <a:cs typeface="Arial" pitchFamily="34" charset="0"/>
                  </a:rPr>
                  <a:t> части </a:t>
                </a:r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развёрнутого </a:t>
                </a:r>
                <a:r>
                  <a:rPr lang="ru-RU" sz="3200" b="1" dirty="0">
                    <a:latin typeface="Arial" pitchFamily="34" charset="0"/>
                    <a:cs typeface="Arial" pitchFamily="34" charset="0"/>
                  </a:rPr>
                  <a:t>угла. </a:t>
                </a:r>
              </a:p>
              <a:p>
                <a:pPr algn="ctr"/>
                <a:endParaRPr lang="ru-RU" sz="29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277112" y="653061"/>
                <a:ext cx="13167360" cy="6741796"/>
              </a:xfrm>
              <a:prstGeom prst="rect">
                <a:avLst/>
              </a:prstGeom>
              <a:blipFill rotWithShape="1">
                <a:blip r:embed="rId2"/>
                <a:stretch>
                  <a:fillRect t="-90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11636493" cy="47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5985</TotalTime>
  <Words>790</Words>
  <Application>Microsoft Office PowerPoint</Application>
  <PresentationFormat>Произвольный</PresentationFormat>
  <Paragraphs>228</Paragraphs>
  <Slides>20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Геометрия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404</cp:revision>
  <dcterms:created xsi:type="dcterms:W3CDTF">2020-04-09T07:32:19Z</dcterms:created>
  <dcterms:modified xsi:type="dcterms:W3CDTF">2021-02-18T17:18:30Z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