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notesMasterIdLst>
    <p:notesMasterId r:id="rId28"/>
  </p:notesMasterIdLst>
  <p:sldIdLst>
    <p:sldId id="459" r:id="rId3"/>
    <p:sldId id="405" r:id="rId4"/>
    <p:sldId id="432" r:id="rId5"/>
    <p:sldId id="433" r:id="rId6"/>
    <p:sldId id="434" r:id="rId7"/>
    <p:sldId id="438" r:id="rId8"/>
    <p:sldId id="441" r:id="rId9"/>
    <p:sldId id="436" r:id="rId10"/>
    <p:sldId id="442" r:id="rId11"/>
    <p:sldId id="443" r:id="rId12"/>
    <p:sldId id="445" r:id="rId13"/>
    <p:sldId id="446" r:id="rId14"/>
    <p:sldId id="448" r:id="rId15"/>
    <p:sldId id="464" r:id="rId16"/>
    <p:sldId id="454" r:id="rId17"/>
    <p:sldId id="453" r:id="rId18"/>
    <p:sldId id="455" r:id="rId19"/>
    <p:sldId id="456" r:id="rId20"/>
    <p:sldId id="457" r:id="rId21"/>
    <p:sldId id="458" r:id="rId22"/>
    <p:sldId id="450" r:id="rId23"/>
    <p:sldId id="463" r:id="rId24"/>
    <p:sldId id="462" r:id="rId25"/>
    <p:sldId id="461" r:id="rId26"/>
    <p:sldId id="404" r:id="rId27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32"/>
            <p14:sldId id="433"/>
            <p14:sldId id="434"/>
            <p14:sldId id="438"/>
            <p14:sldId id="441"/>
            <p14:sldId id="436"/>
            <p14:sldId id="442"/>
            <p14:sldId id="443"/>
            <p14:sldId id="445"/>
            <p14:sldId id="446"/>
            <p14:sldId id="448"/>
            <p14:sldId id="464"/>
            <p14:sldId id="454"/>
            <p14:sldId id="453"/>
            <p14:sldId id="455"/>
            <p14:sldId id="456"/>
            <p14:sldId id="457"/>
            <p14:sldId id="458"/>
            <p14:sldId id="450"/>
            <p14:sldId id="463"/>
            <p14:sldId id="462"/>
            <p14:sldId id="461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99FF"/>
    <a:srgbClr val="FF6B6B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 varScale="1">
        <p:scale>
          <a:sx n="52" d="100"/>
          <a:sy n="52" d="100"/>
        </p:scale>
        <p:origin x="-468" y="-90"/>
      </p:cViewPr>
      <p:guideLst>
        <p:guide orient="horz" pos="1330"/>
        <p:guide orient="horz" pos="7304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6CA10-D10C-4DE6-B3F1-2B0D8478054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37B604C-F65E-40F6-8C3A-1F67BAC46F1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</a:t>
          </a:r>
        </a:p>
        <a:p>
          <a:r>
            <a: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пройденного</a:t>
          </a:r>
          <a:endParaRPr lang="uz-Latn-UZ" sz="3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BFDC83F-198B-4657-9518-31068FC60DE9}" type="parTrans" cxnId="{93EAEBA0-D2BD-4339-84F5-F5E1B72254F4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467C3E65-4162-41E8-AEE5-0AC2F54805DD}" type="sibTrans" cxnId="{93EAEBA0-D2BD-4339-84F5-F5E1B72254F4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0826039D-0573-4159-BCE6-23BE893C7831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Последователь </a:t>
          </a:r>
          <a:r>
            <a:rPr lang="ru-RU" sz="36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ность</a:t>
          </a:r>
          <a:r>
            <a: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рассуждений и их взаимосвязь при изучении геометрии</a:t>
          </a:r>
          <a:endParaRPr lang="uz-Latn-UZ" sz="3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1BEC586-D5CB-4FEC-84B8-CB9DD60A8B9E}" type="parTrans" cxnId="{9B78B757-999E-4583-BD0E-CDEEA2DCC79B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BF8E4A7E-9AB2-4DFE-9E36-649A35FAB7E0}" type="sibTrans" cxnId="{9B78B757-999E-4583-BD0E-CDEEA2DCC79B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1F7D2D42-AB09-4738-96CC-AD52C20E30B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 </a:t>
          </a:r>
          <a:r>
            <a:rPr lang="ru-RU" sz="36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ления</a:t>
          </a:r>
          <a:endParaRPr lang="uz-Latn-UZ" sz="3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F5217A1-E7BB-4E8A-BFD4-5C8D78679964}" type="parTrans" cxnId="{A6D18B5F-59B2-4650-8883-6EBF208360A0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201CA731-F529-47FB-8E05-61ADA8148202}" type="sibTrans" cxnId="{A6D18B5F-59B2-4650-8883-6EBF208360A0}">
      <dgm:prSet/>
      <dgm:spPr/>
      <dgm:t>
        <a:bodyPr/>
        <a:lstStyle/>
        <a:p>
          <a:endParaRPr lang="uz-Latn-UZ" sz="2000" b="1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C0F89791-749D-4A67-87C3-61F62F5FA8E4}" type="pres">
      <dgm:prSet presAssocID="{4296CA10-D10C-4DE6-B3F1-2B0D84780544}" presName="Name0" presStyleCnt="0">
        <dgm:presLayoutVars>
          <dgm:dir/>
          <dgm:resizeHandles val="exact"/>
        </dgm:presLayoutVars>
      </dgm:prSet>
      <dgm:spPr/>
    </dgm:pt>
    <dgm:pt modelId="{336DE0B3-1AF5-4CD3-8FA9-3555C6979C53}" type="pres">
      <dgm:prSet presAssocID="{937B604C-F65E-40F6-8C3A-1F67BAC46F11}" presName="parTxOnly" presStyleLbl="node1" presStyleIdx="0" presStyleCnt="3" custScaleX="53868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1B7E341C-B73F-4741-9AF1-B9353811DC7C}" type="pres">
      <dgm:prSet presAssocID="{467C3E65-4162-41E8-AEE5-0AC2F54805DD}" presName="parSpace" presStyleCnt="0"/>
      <dgm:spPr/>
    </dgm:pt>
    <dgm:pt modelId="{824B36E2-D2FC-4EB9-A733-19E7E6B9B766}" type="pres">
      <dgm:prSet presAssocID="{0826039D-0573-4159-BCE6-23BE893C7831}" presName="parTxOnly" presStyleLbl="node1" presStyleIdx="1" presStyleCnt="3" custScaleX="97725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0331248-B221-4025-9043-EBA51EF011C3}" type="pres">
      <dgm:prSet presAssocID="{BF8E4A7E-9AB2-4DFE-9E36-649A35FAB7E0}" presName="parSpace" presStyleCnt="0"/>
      <dgm:spPr/>
    </dgm:pt>
    <dgm:pt modelId="{37E4B5AD-261B-4436-B45C-5A38E5ACA90E}" type="pres">
      <dgm:prSet presAssocID="{1F7D2D42-AB09-4738-96CC-AD52C20E30B1}" presName="parTxOnly" presStyleLbl="node1" presStyleIdx="2" presStyleCnt="3" custScaleX="68630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93EAEBA0-D2BD-4339-84F5-F5E1B72254F4}" srcId="{4296CA10-D10C-4DE6-B3F1-2B0D84780544}" destId="{937B604C-F65E-40F6-8C3A-1F67BAC46F11}" srcOrd="0" destOrd="0" parTransId="{6BFDC83F-198B-4657-9518-31068FC60DE9}" sibTransId="{467C3E65-4162-41E8-AEE5-0AC2F54805DD}"/>
    <dgm:cxn modelId="{30F43742-B3BB-4C0C-9BDC-EB783BB896B0}" type="presOf" srcId="{0826039D-0573-4159-BCE6-23BE893C7831}" destId="{824B36E2-D2FC-4EB9-A733-19E7E6B9B766}" srcOrd="0" destOrd="0" presId="urn:microsoft.com/office/officeart/2005/8/layout/hChevron3"/>
    <dgm:cxn modelId="{FE7F99EC-FA51-4FA4-A826-BE76BCDEBC65}" type="presOf" srcId="{1F7D2D42-AB09-4738-96CC-AD52C20E30B1}" destId="{37E4B5AD-261B-4436-B45C-5A38E5ACA90E}" srcOrd="0" destOrd="0" presId="urn:microsoft.com/office/officeart/2005/8/layout/hChevron3"/>
    <dgm:cxn modelId="{80965089-E6CB-4DB2-9DF3-0D575280BDD1}" type="presOf" srcId="{4296CA10-D10C-4DE6-B3F1-2B0D84780544}" destId="{C0F89791-749D-4A67-87C3-61F62F5FA8E4}" srcOrd="0" destOrd="0" presId="urn:microsoft.com/office/officeart/2005/8/layout/hChevron3"/>
    <dgm:cxn modelId="{C3B0E82B-DD70-4F52-8C5F-7F953CD8B395}" type="presOf" srcId="{937B604C-F65E-40F6-8C3A-1F67BAC46F11}" destId="{336DE0B3-1AF5-4CD3-8FA9-3555C6979C53}" srcOrd="0" destOrd="0" presId="urn:microsoft.com/office/officeart/2005/8/layout/hChevron3"/>
    <dgm:cxn modelId="{9B78B757-999E-4583-BD0E-CDEEA2DCC79B}" srcId="{4296CA10-D10C-4DE6-B3F1-2B0D84780544}" destId="{0826039D-0573-4159-BCE6-23BE893C7831}" srcOrd="1" destOrd="0" parTransId="{11BEC586-D5CB-4FEC-84B8-CB9DD60A8B9E}" sibTransId="{BF8E4A7E-9AB2-4DFE-9E36-649A35FAB7E0}"/>
    <dgm:cxn modelId="{A6D18B5F-59B2-4650-8883-6EBF208360A0}" srcId="{4296CA10-D10C-4DE6-B3F1-2B0D84780544}" destId="{1F7D2D42-AB09-4738-96CC-AD52C20E30B1}" srcOrd="2" destOrd="0" parTransId="{EF5217A1-E7BB-4E8A-BFD4-5C8D78679964}" sibTransId="{201CA731-F529-47FB-8E05-61ADA8148202}"/>
    <dgm:cxn modelId="{B5AEFC21-07BD-4248-A072-32F7D9FD7B8C}" type="presParOf" srcId="{C0F89791-749D-4A67-87C3-61F62F5FA8E4}" destId="{336DE0B3-1AF5-4CD3-8FA9-3555C6979C53}" srcOrd="0" destOrd="0" presId="urn:microsoft.com/office/officeart/2005/8/layout/hChevron3"/>
    <dgm:cxn modelId="{15839B33-058C-492E-900C-1280400EFFDC}" type="presParOf" srcId="{C0F89791-749D-4A67-87C3-61F62F5FA8E4}" destId="{1B7E341C-B73F-4741-9AF1-B9353811DC7C}" srcOrd="1" destOrd="0" presId="urn:microsoft.com/office/officeart/2005/8/layout/hChevron3"/>
    <dgm:cxn modelId="{D3538B51-B510-4DF9-ADD2-8EECF27A1635}" type="presParOf" srcId="{C0F89791-749D-4A67-87C3-61F62F5FA8E4}" destId="{824B36E2-D2FC-4EB9-A733-19E7E6B9B766}" srcOrd="2" destOrd="0" presId="urn:microsoft.com/office/officeart/2005/8/layout/hChevron3"/>
    <dgm:cxn modelId="{448383F6-79BE-4358-B9D8-C536A7F13D28}" type="presParOf" srcId="{C0F89791-749D-4A67-87C3-61F62F5FA8E4}" destId="{B0331248-B221-4025-9043-EBA51EF011C3}" srcOrd="3" destOrd="0" presId="urn:microsoft.com/office/officeart/2005/8/layout/hChevron3"/>
    <dgm:cxn modelId="{F9C61907-37EB-4B28-8C25-74BE6EFD8C91}" type="presParOf" srcId="{C0F89791-749D-4A67-87C3-61F62F5FA8E4}" destId="{37E4B5AD-261B-4436-B45C-5A38E5ACA90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DE0B3-1AF5-4CD3-8FA9-3555C6979C53}">
      <dsp:nvSpPr>
        <dsp:cNvPr id="0" name=""/>
        <dsp:cNvSpPr/>
      </dsp:nvSpPr>
      <dsp:spPr>
        <a:xfrm>
          <a:off x="2282" y="1695767"/>
          <a:ext cx="4189401" cy="3110865"/>
        </a:xfrm>
        <a:prstGeom prst="homePlat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2024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пройденного</a:t>
          </a:r>
          <a:endParaRPr lang="uz-Latn-UZ" sz="3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82" y="1695767"/>
        <a:ext cx="3411685" cy="3110865"/>
      </dsp:txXfrm>
    </dsp:sp>
    <dsp:sp modelId="{824B36E2-D2FC-4EB9-A733-19E7E6B9B766}">
      <dsp:nvSpPr>
        <dsp:cNvPr id="0" name=""/>
        <dsp:cNvSpPr/>
      </dsp:nvSpPr>
      <dsp:spPr>
        <a:xfrm>
          <a:off x="2636251" y="1695767"/>
          <a:ext cx="7600232" cy="3110864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Последователь </a:t>
          </a:r>
          <a:r>
            <a:rPr lang="ru-RU" sz="36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ность</a:t>
          </a: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рассуждений и их взаимосвязь при изучении геометрии</a:t>
          </a:r>
          <a:endParaRPr lang="uz-Latn-UZ" sz="3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191683" y="1695767"/>
        <a:ext cx="4489368" cy="3110864"/>
      </dsp:txXfrm>
    </dsp:sp>
    <dsp:sp modelId="{37E4B5AD-261B-4436-B45C-5A38E5ACA90E}">
      <dsp:nvSpPr>
        <dsp:cNvPr id="0" name=""/>
        <dsp:cNvSpPr/>
      </dsp:nvSpPr>
      <dsp:spPr>
        <a:xfrm>
          <a:off x="8681051" y="1695767"/>
          <a:ext cx="5337466" cy="311086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 </a:t>
          </a:r>
          <a:r>
            <a:rPr lang="ru-RU" sz="36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ления</a:t>
          </a:r>
          <a:endParaRPr lang="uz-Latn-UZ" sz="3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0236483" y="1695767"/>
        <a:ext cx="2226602" cy="311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1813" y="242888"/>
            <a:ext cx="21621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z-Latn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5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1" y="5288283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4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09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1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2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2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3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3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40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44" indent="0">
              <a:buNone/>
              <a:defRPr sz="2900" b="1"/>
            </a:lvl2pPr>
            <a:lvl3pPr marL="1306090" indent="0">
              <a:buNone/>
              <a:defRPr sz="2600" b="1"/>
            </a:lvl3pPr>
            <a:lvl4pPr marL="1959135" indent="0">
              <a:buNone/>
              <a:defRPr sz="2300" b="1"/>
            </a:lvl4pPr>
            <a:lvl5pPr marL="2612181" indent="0">
              <a:buNone/>
              <a:defRPr sz="2300" b="1"/>
            </a:lvl5pPr>
            <a:lvl6pPr marL="3265225" indent="0">
              <a:buNone/>
              <a:defRPr sz="2300" b="1"/>
            </a:lvl6pPr>
            <a:lvl7pPr marL="3918270" indent="0">
              <a:buNone/>
              <a:defRPr sz="2300" b="1"/>
            </a:lvl7pPr>
            <a:lvl8pPr marL="4571314" indent="0">
              <a:buNone/>
              <a:defRPr sz="2300" b="1"/>
            </a:lvl8pPr>
            <a:lvl9pPr marL="522435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44" indent="0">
              <a:buNone/>
              <a:defRPr sz="2900" b="1"/>
            </a:lvl2pPr>
            <a:lvl3pPr marL="1306090" indent="0">
              <a:buNone/>
              <a:defRPr sz="2600" b="1"/>
            </a:lvl3pPr>
            <a:lvl4pPr marL="1959135" indent="0">
              <a:buNone/>
              <a:defRPr sz="2300" b="1"/>
            </a:lvl4pPr>
            <a:lvl5pPr marL="2612181" indent="0">
              <a:buNone/>
              <a:defRPr sz="2300" b="1"/>
            </a:lvl5pPr>
            <a:lvl6pPr marL="3265225" indent="0">
              <a:buNone/>
              <a:defRPr sz="2300" b="1"/>
            </a:lvl6pPr>
            <a:lvl7pPr marL="3918270" indent="0">
              <a:buNone/>
              <a:defRPr sz="2300" b="1"/>
            </a:lvl7pPr>
            <a:lvl8pPr marL="4571314" indent="0">
              <a:buNone/>
              <a:defRPr sz="2300" b="1"/>
            </a:lvl8pPr>
            <a:lvl9pPr marL="522435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69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13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4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1524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44" indent="0">
              <a:buNone/>
              <a:defRPr sz="1700"/>
            </a:lvl2pPr>
            <a:lvl3pPr marL="1306090" indent="0">
              <a:buNone/>
              <a:defRPr sz="1400"/>
            </a:lvl3pPr>
            <a:lvl4pPr marL="1959135" indent="0">
              <a:buNone/>
              <a:defRPr sz="1300"/>
            </a:lvl4pPr>
            <a:lvl5pPr marL="2612181" indent="0">
              <a:buNone/>
              <a:defRPr sz="1300"/>
            </a:lvl5pPr>
            <a:lvl6pPr marL="3265225" indent="0">
              <a:buNone/>
              <a:defRPr sz="1300"/>
            </a:lvl6pPr>
            <a:lvl7pPr marL="3918270" indent="0">
              <a:buNone/>
              <a:defRPr sz="1300"/>
            </a:lvl7pPr>
            <a:lvl8pPr marL="4571314" indent="0">
              <a:buNone/>
              <a:defRPr sz="1300"/>
            </a:lvl8pPr>
            <a:lvl9pPr marL="522435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89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44" indent="0">
              <a:buNone/>
              <a:defRPr sz="4000"/>
            </a:lvl2pPr>
            <a:lvl3pPr marL="1306090" indent="0">
              <a:buNone/>
              <a:defRPr sz="3400"/>
            </a:lvl3pPr>
            <a:lvl4pPr marL="1959135" indent="0">
              <a:buNone/>
              <a:defRPr sz="2900"/>
            </a:lvl4pPr>
            <a:lvl5pPr marL="2612181" indent="0">
              <a:buNone/>
              <a:defRPr sz="2900"/>
            </a:lvl5pPr>
            <a:lvl6pPr marL="3265225" indent="0">
              <a:buNone/>
              <a:defRPr sz="2900"/>
            </a:lvl6pPr>
            <a:lvl7pPr marL="3918270" indent="0">
              <a:buNone/>
              <a:defRPr sz="2900"/>
            </a:lvl7pPr>
            <a:lvl8pPr marL="4571314" indent="0">
              <a:buNone/>
              <a:defRPr sz="2900"/>
            </a:lvl8pPr>
            <a:lvl9pPr marL="5224359" indent="0">
              <a:buNone/>
              <a:defRPr sz="2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44" indent="0">
              <a:buNone/>
              <a:defRPr sz="1700"/>
            </a:lvl2pPr>
            <a:lvl3pPr marL="1306090" indent="0">
              <a:buNone/>
              <a:defRPr sz="1400"/>
            </a:lvl3pPr>
            <a:lvl4pPr marL="1959135" indent="0">
              <a:buNone/>
              <a:defRPr sz="1300"/>
            </a:lvl4pPr>
            <a:lvl5pPr marL="2612181" indent="0">
              <a:buNone/>
              <a:defRPr sz="1300"/>
            </a:lvl5pPr>
            <a:lvl6pPr marL="3265225" indent="0">
              <a:buNone/>
              <a:defRPr sz="1300"/>
            </a:lvl6pPr>
            <a:lvl7pPr marL="3918270" indent="0">
              <a:buNone/>
              <a:defRPr sz="1300"/>
            </a:lvl7pPr>
            <a:lvl8pPr marL="4571314" indent="0">
              <a:buNone/>
              <a:defRPr sz="1300"/>
            </a:lvl8pPr>
            <a:lvl9pPr marL="522435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04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45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8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18.02.2021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0280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274320"/>
            <a:ext cx="1366520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2602" y="1920243"/>
            <a:ext cx="671068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37122" y="1920243"/>
            <a:ext cx="671068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82602" y="7494270"/>
            <a:ext cx="366268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98720" y="749427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485122" y="7494270"/>
            <a:ext cx="3662680" cy="630942"/>
          </a:xfrm>
        </p:spPr>
        <p:txBody>
          <a:bodyPr/>
          <a:lstStyle>
            <a:lvl1pPr>
              <a:defRPr/>
            </a:lvl1pPr>
          </a:lstStyle>
          <a:p>
            <a:fld id="{AAD6AB95-CA49-49CF-9507-8F0556C9AA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994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3"/>
            <a:ext cx="12435840" cy="17640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1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09" tIns="65305" rIns="130609" bIns="6530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09" tIns="65305" rIns="130609" bIns="6530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1520" y="7627623"/>
            <a:ext cx="34137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6090"/>
            <a:fld id="{4861E350-D209-420B-BD04-92BDA7D229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06090"/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998720" y="7627623"/>
            <a:ext cx="46329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609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85120" y="7627623"/>
            <a:ext cx="34137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6090"/>
            <a:fld id="{B85BC87D-4CF6-42C1-98DB-17953AB57F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0609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2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09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784" indent="-489784" algn="l" defTabSz="13060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198" indent="-408154" algn="l" defTabSz="130609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13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657" indent="-326522" algn="l" defTabSz="130609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702" indent="-326522" algn="l" defTabSz="130609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746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4791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7837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0882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44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09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135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181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225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27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14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359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70894" y="2593571"/>
            <a:ext cx="8532320" cy="4857312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lnSpc>
                <a:spcPts val="4558"/>
              </a:lnSpc>
              <a:spcBef>
                <a:spcPts val="257"/>
              </a:spcBef>
            </a:pPr>
            <a:r>
              <a:rPr lang="ru-RU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49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000" dirty="0">
                <a:solidFill>
                  <a:srgbClr val="002060"/>
                </a:solidFill>
                <a:latin typeface="Arial"/>
                <a:cs typeface="Arial"/>
              </a:rPr>
              <a:t>   </a:t>
            </a:r>
          </a:p>
          <a:p>
            <a:pPr marL="42966" algn="ctr"/>
            <a:r>
              <a:rPr lang="ru-RU" sz="4900" b="1" dirty="0">
                <a:solidFill>
                  <a:srgbClr val="002060"/>
                </a:solidFill>
                <a:latin typeface="Arial"/>
                <a:cs typeface="Arial"/>
              </a:rPr>
              <a:t>Последовательность рассуждений и их взаимосвязь при изучении геометрии</a:t>
            </a:r>
          </a:p>
          <a:p>
            <a:pPr marL="42966">
              <a:lnSpc>
                <a:spcPts val="4558"/>
              </a:lnSpc>
            </a:pPr>
            <a:endParaRPr lang="en-US" sz="5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7" name="Picture 2" descr="Теорема Ферма и 380 лет на ее доказательство | Блог 4brai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882" y="3505200"/>
            <a:ext cx="4191000" cy="227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286000" y="6909697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2" y="838201"/>
            <a:ext cx="13792200" cy="280075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Условие этой теоремы 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равенство смежных    углов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”</a:t>
            </a:r>
            <a:r>
              <a:rPr lang="ru-RU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Заключение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каждый из них является прямым углом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”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2" y="3986784"/>
            <a:ext cx="84582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Cambria Math"/>
                <a:cs typeface="Arial" pitchFamily="34" charset="0"/>
              </a:rPr>
              <a:t>∠А и ∠В смежные углы, ∠А=∠В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677402" y="3986784"/>
                <a:ext cx="4556760" cy="16002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1" tIns="45716" rIns="91431" bIns="45716"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Надо доказать: </a:t>
                </a:r>
                <a:endParaRPr lang="ru-RU" b="1" dirty="0">
                  <a:solidFill>
                    <a:schemeClr val="tx1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∠А=∠В=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400" y="3986784"/>
                <a:ext cx="4556760" cy="1600200"/>
              </a:xfrm>
              <a:prstGeom prst="rect">
                <a:avLst/>
              </a:prstGeom>
              <a:blipFill rotWithShape="1">
                <a:blip r:embed="rId2"/>
                <a:stretch>
                  <a:fillRect r="-3329" b="-786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вправо 3"/>
          <p:cNvSpPr/>
          <p:nvPr/>
        </p:nvSpPr>
        <p:spPr>
          <a:xfrm>
            <a:off x="8746239" y="4544568"/>
            <a:ext cx="838200" cy="484632"/>
          </a:xfrm>
          <a:prstGeom prst="rightArrow">
            <a:avLst/>
          </a:prstGeom>
          <a:ln w="889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sp>
        <p:nvSpPr>
          <p:cNvPr id="6" name="Овал 5"/>
          <p:cNvSpPr/>
          <p:nvPr/>
        </p:nvSpPr>
        <p:spPr>
          <a:xfrm>
            <a:off x="1447802" y="6528816"/>
            <a:ext cx="4421125" cy="914400"/>
          </a:xfrm>
          <a:prstGeom prst="ellipse">
            <a:avLst/>
          </a:prstGeom>
          <a:ln w="1016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ru-RU" sz="3600" b="1" i="1" dirty="0">
                <a:latin typeface="Arial" pitchFamily="34" charset="0"/>
                <a:cs typeface="Arial" pitchFamily="34" charset="0"/>
              </a:rPr>
              <a:t>Условие теоремы</a:t>
            </a:r>
            <a:endParaRPr lang="uz-Latn-UZ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860282" y="6528816"/>
            <a:ext cx="4191000" cy="914400"/>
          </a:xfrm>
          <a:prstGeom prst="ellipse">
            <a:avLst/>
          </a:prstGeom>
          <a:ln w="1016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ru-RU" sz="3600" b="1" i="1" dirty="0">
                <a:latin typeface="Arial" pitchFamily="34" charset="0"/>
                <a:cs typeface="Arial" pitchFamily="34" charset="0"/>
              </a:rPr>
              <a:t>заключение теоремы</a:t>
            </a:r>
            <a:endParaRPr lang="uz-Latn-UZ" sz="36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658362" y="5753100"/>
            <a:ext cx="0" cy="68580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1952733" y="5699760"/>
            <a:ext cx="0" cy="685800"/>
          </a:xfrm>
          <a:prstGeom prst="straightConnector1">
            <a:avLst/>
          </a:prstGeom>
          <a:ln w="101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687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313051" y="4107563"/>
            <a:ext cx="206691" cy="25577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98895" y="4363335"/>
            <a:ext cx="2441673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 dirty="0">
                <a:latin typeface="Arial" charset="0"/>
              </a:rPr>
              <a:t>точка 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9796358" y="4323780"/>
            <a:ext cx="3919642" cy="359419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1014852" y="4800601"/>
            <a:ext cx="2932769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 dirty="0">
                <a:latin typeface="Arial" charset="0"/>
              </a:rPr>
              <a:t>прямая</a:t>
            </a:r>
          </a:p>
        </p:txBody>
      </p:sp>
      <p:sp>
        <p:nvSpPr>
          <p:cNvPr id="2" name="Параллелограмм 1"/>
          <p:cNvSpPr/>
          <p:nvPr/>
        </p:nvSpPr>
        <p:spPr>
          <a:xfrm>
            <a:off x="2726434" y="4885944"/>
            <a:ext cx="7315200" cy="2819400"/>
          </a:xfrm>
          <a:prstGeom prst="parallelogram">
            <a:avLst>
              <a:gd name="adj" fmla="val 6910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56662" y="5807635"/>
            <a:ext cx="4011590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 dirty="0">
                <a:latin typeface="Arial" charset="0"/>
              </a:rPr>
              <a:t>плоскость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0602" y="267327"/>
            <a:ext cx="12573000" cy="769433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774" y="1219203"/>
            <a:ext cx="13490448" cy="198515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Точка, прямая и плоскость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считаются</a:t>
            </a:r>
          </a:p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основными понятиями геометрии. Мы не определяем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621" y="609603"/>
            <a:ext cx="13258800" cy="2616093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понятия геометрии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- это понятия, ясные сами по себе.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помощью основных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понятий даются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новых понятий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фигур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2" y="3606703"/>
            <a:ext cx="13030200" cy="3247035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 учебнике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определения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выделены значком            , потому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что они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важны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изучении геометрии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7303010" y="4799406"/>
            <a:ext cx="1295400" cy="914400"/>
          </a:xfrm>
          <a:prstGeom prst="snip2DiagRect">
            <a:avLst>
              <a:gd name="adj1" fmla="val 0"/>
              <a:gd name="adj2" fmla="val 38000"/>
            </a:avLst>
          </a:prstGeom>
          <a:ln w="88900"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4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023" y="4574767"/>
            <a:ext cx="1191387" cy="110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134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914402"/>
            <a:ext cx="12192000" cy="3095774"/>
          </a:xfrm>
          <a:prstGeom prst="rect">
            <a:avLst/>
          </a:prstGeom>
        </p:spPr>
        <p:txBody>
          <a:bodyPr lIns="130609" tIns="65305" rIns="130609" bIns="65305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Аксиома</a:t>
            </a:r>
            <a:r>
              <a:rPr lang="ru-RU" sz="5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утверждение о свойствах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геометрических фигур, принимаются в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качестве исходных(начальных)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положений, которые используются для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доказательства теорем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5257803"/>
            <a:ext cx="12954000" cy="1985151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wrap="square" lIns="91431" tIns="45716" rIns="91431" bIns="45716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Какую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бы прямую ни взять на плоскости, существуют точки,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лежащие на прямой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 точки, 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лежащие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ней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84263" y="4812792"/>
            <a:ext cx="1295400" cy="914400"/>
          </a:xfrm>
          <a:prstGeom prst="snip2DiagRect">
            <a:avLst>
              <a:gd name="adj1" fmla="val 0"/>
              <a:gd name="adj2" fmla="val 38000"/>
            </a:avLst>
          </a:prstGeom>
          <a:ln w="88900"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63738" y="5269992"/>
            <a:ext cx="448434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уга 3"/>
          <p:cNvSpPr/>
          <p:nvPr/>
        </p:nvSpPr>
        <p:spPr>
          <a:xfrm>
            <a:off x="963738" y="4949952"/>
            <a:ext cx="461010" cy="1307592"/>
          </a:xfrm>
          <a:prstGeom prst="arc">
            <a:avLst>
              <a:gd name="adj1" fmla="val 11823549"/>
              <a:gd name="adj2" fmla="val 20479652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1" tIns="45716" rIns="91431" bIns="45716" rtlCol="0" anchor="ctr"/>
          <a:lstStyle/>
          <a:p>
            <a:pPr algn="ctr"/>
            <a:endParaRPr lang="uz-Latn-UZ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4263" y="3970249"/>
            <a:ext cx="13479896" cy="1009049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5700" b="1" dirty="0">
                <a:latin typeface="Arial" pitchFamily="34" charset="0"/>
                <a:cs typeface="Arial" pitchFamily="34" charset="0"/>
              </a:rPr>
              <a:t>Аксиомы принадлежности</a:t>
            </a:r>
            <a:endParaRPr lang="ru-RU" sz="5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4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4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600" y="2920877"/>
            <a:ext cx="299928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z-Cyrl-UZ" sz="4800" b="1" dirty="0" smtClean="0">
                <a:latin typeface="Arial" pitchFamily="34" charset="0"/>
                <a:cs typeface="Arial" pitchFamily="34" charset="0"/>
              </a:rPr>
              <a:t>Аксиомы</a:t>
            </a:r>
            <a:endParaRPr lang="uz-Latn-UZ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838200"/>
            <a:ext cx="4578561" cy="13542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Аксиомы </a:t>
            </a:r>
          </a:p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принадлежности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3168" y="3429000"/>
            <a:ext cx="3959545" cy="13542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Аксиомы </a:t>
            </a:r>
          </a:p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расположения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10800" y="3886200"/>
            <a:ext cx="2997680" cy="1354217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Аксиомы </a:t>
            </a:r>
          </a:p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измерения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548265"/>
            <a:ext cx="2989216" cy="1354217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Аксиомы </a:t>
            </a:r>
          </a:p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отложения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15400" y="685800"/>
            <a:ext cx="4519763" cy="1354217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Аксиомы </a:t>
            </a:r>
          </a:p>
          <a:p>
            <a:pPr algn="ctr"/>
            <a:r>
              <a:rPr lang="uz-Cyrl-UZ" b="1" dirty="0" smtClean="0">
                <a:latin typeface="Arial" pitchFamily="34" charset="0"/>
                <a:cs typeface="Arial" pitchFamily="34" charset="0"/>
              </a:rPr>
              <a:t>параллельности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980665" y="3751874"/>
            <a:ext cx="962935" cy="811434"/>
          </a:xfrm>
          <a:prstGeom prst="straightConnector1">
            <a:avLst/>
          </a:prstGeom>
          <a:ln w="889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8521880" y="2040017"/>
            <a:ext cx="850720" cy="880861"/>
          </a:xfrm>
          <a:prstGeom prst="straightConnector1">
            <a:avLst/>
          </a:prstGeom>
          <a:ln w="889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915400" y="3892296"/>
            <a:ext cx="914400" cy="914400"/>
          </a:xfrm>
          <a:prstGeom prst="straightConnector1">
            <a:avLst/>
          </a:prstGeom>
          <a:ln w="889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43241" y="4106108"/>
            <a:ext cx="6768" cy="1222248"/>
          </a:xfrm>
          <a:prstGeom prst="straightConnector1">
            <a:avLst/>
          </a:prstGeom>
          <a:ln w="889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721562" y="2040017"/>
            <a:ext cx="1017606" cy="880860"/>
          </a:xfrm>
          <a:prstGeom prst="straightConnector1">
            <a:avLst/>
          </a:prstGeom>
          <a:ln w="889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30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518160" y="6015991"/>
            <a:ext cx="467351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>
                <a:latin typeface="Arial" charset="0"/>
              </a:rPr>
              <a:t> </a:t>
            </a:r>
            <a:endParaRPr lang="ru-RU" sz="5700" b="1">
              <a:latin typeface="Arial" charset="0"/>
            </a:endParaRP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2245360" y="2213610"/>
            <a:ext cx="10944861" cy="328422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307426" y="5597185"/>
            <a:ext cx="2043102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 dirty="0">
                <a:latin typeface="Arial" charset="0"/>
              </a:rPr>
              <a:t>А </a:t>
            </a:r>
            <a:r>
              <a:rPr lang="ru-RU" sz="5700" b="1" dirty="0">
                <a:latin typeface="Cambria Math"/>
                <a:ea typeface="Cambria Math"/>
                <a:cs typeface="Arial" charset="0"/>
              </a:rPr>
              <a:t>∊</a:t>
            </a:r>
            <a:r>
              <a:rPr lang="ru-RU" sz="5700" b="1" dirty="0">
                <a:latin typeface="Arial" charset="0"/>
                <a:cs typeface="Arial" charset="0"/>
              </a:rPr>
              <a:t> р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3053080" y="2386966"/>
            <a:ext cx="345440" cy="25908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0665" name="Oval 9"/>
          <p:cNvSpPr>
            <a:spLocks noChangeArrowheads="1"/>
          </p:cNvSpPr>
          <p:nvPr/>
        </p:nvSpPr>
        <p:spPr bwMode="auto">
          <a:xfrm>
            <a:off x="5389642" y="4732282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10541000" y="4632960"/>
            <a:ext cx="345440" cy="25908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6865332" y="2645373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362203" y="2472691"/>
            <a:ext cx="994738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>
                <a:latin typeface="Arial" charset="0"/>
              </a:rPr>
              <a:t>А 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5880751" y="4183591"/>
            <a:ext cx="791157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 dirty="0">
                <a:latin typeface="Arial" charset="0"/>
              </a:rPr>
              <a:t>С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989294" y="1882441"/>
            <a:ext cx="994738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 dirty="0">
                <a:latin typeface="Arial" charset="0"/>
              </a:rPr>
              <a:t>D</a:t>
            </a:r>
            <a:r>
              <a:rPr lang="ru-RU" sz="5700" b="1" dirty="0">
                <a:latin typeface="Arial" charset="0"/>
              </a:rPr>
              <a:t> 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0541002" y="3682368"/>
            <a:ext cx="914588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>
                <a:latin typeface="Arial" charset="0"/>
              </a:rPr>
              <a:t>F</a:t>
            </a:r>
            <a:r>
              <a:rPr lang="ru-RU" sz="5700" b="1">
                <a:latin typeface="Arial" charset="0"/>
              </a:rPr>
              <a:t> 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2730483" y="4547238"/>
            <a:ext cx="711007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ru-RU" sz="5700" b="1">
                <a:latin typeface="Arial" charset="0"/>
              </a:rPr>
              <a:t>р</a:t>
            </a:r>
            <a:endParaRPr lang="ru-RU" sz="5700" b="1">
              <a:latin typeface="Arial" charset="0"/>
              <a:cs typeface="Arial" charset="0"/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4026342" y="5604882"/>
            <a:ext cx="1962952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 dirty="0">
                <a:latin typeface="Arial" charset="0"/>
              </a:rPr>
              <a:t>F</a:t>
            </a:r>
            <a:r>
              <a:rPr lang="ru-RU" sz="5700" b="1" dirty="0">
                <a:latin typeface="Arial" charset="0"/>
              </a:rPr>
              <a:t> </a:t>
            </a:r>
            <a:r>
              <a:rPr lang="ru-RU" sz="5700" b="1" dirty="0">
                <a:latin typeface="Cambria Math"/>
                <a:ea typeface="Cambria Math"/>
                <a:cs typeface="Arial" charset="0"/>
              </a:rPr>
              <a:t>∊</a:t>
            </a:r>
            <a:r>
              <a:rPr lang="ru-RU" sz="5700" b="1" dirty="0">
                <a:latin typeface="Arial" charset="0"/>
                <a:cs typeface="Arial" charset="0"/>
              </a:rPr>
              <a:t> р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1182392" y="6664644"/>
            <a:ext cx="2043102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 dirty="0">
                <a:latin typeface="Arial" charset="0"/>
              </a:rPr>
              <a:t>D</a:t>
            </a:r>
            <a:r>
              <a:rPr lang="ru-RU" sz="5700" b="1" dirty="0">
                <a:latin typeface="Arial" charset="0"/>
              </a:rPr>
              <a:t> </a:t>
            </a:r>
            <a:r>
              <a:rPr lang="ru-RU" sz="5700" b="1" dirty="0">
                <a:latin typeface="Arial" charset="0"/>
                <a:ea typeface="Cambria Math"/>
                <a:cs typeface="Arial" charset="0"/>
              </a:rPr>
              <a:t>∊</a:t>
            </a:r>
            <a:r>
              <a:rPr lang="ru-RU" sz="5700" b="1" dirty="0">
                <a:latin typeface="Arial" charset="0"/>
                <a:cs typeface="Arial" charset="0"/>
              </a:rPr>
              <a:t> р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3960419" y="6672337"/>
            <a:ext cx="2043102" cy="100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r>
              <a:rPr lang="en-US" sz="5700" b="1" dirty="0">
                <a:latin typeface="Arial" charset="0"/>
              </a:rPr>
              <a:t>C</a:t>
            </a:r>
            <a:r>
              <a:rPr lang="ru-RU" sz="5700" b="1" dirty="0">
                <a:latin typeface="Arial" charset="0"/>
              </a:rPr>
              <a:t> </a:t>
            </a:r>
            <a:r>
              <a:rPr lang="ru-RU" sz="5700" b="1" dirty="0">
                <a:latin typeface="Cambria Math"/>
                <a:ea typeface="Cambria Math"/>
                <a:cs typeface="Arial" charset="0"/>
              </a:rPr>
              <a:t>∊</a:t>
            </a:r>
            <a:r>
              <a:rPr lang="ru-RU" sz="5700" b="1" dirty="0">
                <a:latin typeface="Arial" charset="0"/>
                <a:cs typeface="Arial" charset="0"/>
              </a:rPr>
              <a:t> р</a:t>
            </a:r>
          </a:p>
        </p:txBody>
      </p:sp>
      <p:sp>
        <p:nvSpPr>
          <p:cNvPr id="70688" name="Line 32"/>
          <p:cNvSpPr>
            <a:spLocks noChangeShapeType="1"/>
          </p:cNvSpPr>
          <p:nvPr/>
        </p:nvSpPr>
        <p:spPr bwMode="auto">
          <a:xfrm flipV="1">
            <a:off x="2130694" y="6874927"/>
            <a:ext cx="345440" cy="603884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 flipV="1">
            <a:off x="4862398" y="6874923"/>
            <a:ext cx="345440" cy="603886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5989322" y="5848897"/>
            <a:ext cx="4697526" cy="68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09" tIns="65305" rIns="130609" bIns="65305">
            <a:spAutoFit/>
          </a:bodyPr>
          <a:lstStyle/>
          <a:p>
            <a:r>
              <a:rPr lang="ru-RU" sz="3600" b="1" dirty="0">
                <a:latin typeface="Arial" charset="0"/>
              </a:rPr>
              <a:t>-лежат на прямой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6080466" y="6900637"/>
            <a:ext cx="4917842" cy="68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09" tIns="65305" rIns="130609" bIns="65305">
            <a:spAutoFit/>
          </a:bodyPr>
          <a:lstStyle/>
          <a:p>
            <a:r>
              <a:rPr lang="ru-RU" sz="3600" b="1" dirty="0">
                <a:latin typeface="Arial" charset="0"/>
              </a:rPr>
              <a:t>-не лежат на прямой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8576" y="364900"/>
            <a:ext cx="13298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Какую бы прямую ни взять на плоскости, существуют точки, лежащие на прямой и точки, не лежащие на ней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0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057400"/>
            <a:ext cx="12435840" cy="407804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Аксиома</a:t>
            </a: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591729"/>
            <a:ext cx="12435840" cy="1362992"/>
          </a:xfrm>
          <a:prstGeom prst="rect">
            <a:avLst/>
          </a:prstGeom>
        </p:spPr>
        <p:txBody>
          <a:bodyPr lIns="130609" tIns="65305" rIns="130609" bIns="65305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" charset="0"/>
              </a:rPr>
              <a:t>Через любые  две различные точки проходит</a:t>
            </a:r>
          </a:p>
          <a:p>
            <a:pPr algn="ctr"/>
            <a:r>
              <a:rPr lang="ru-RU" sz="4000" b="1" dirty="0">
                <a:solidFill>
                  <a:schemeClr val="tx1"/>
                </a:solidFill>
                <a:latin typeface="Arial" charset="0"/>
              </a:rPr>
              <a:t>одна и только одна прямая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981203" y="2971800"/>
            <a:ext cx="10944859" cy="328422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4861558" y="3749040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9237978" y="5046346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2" name="Прямоугольник 1"/>
          <p:cNvSpPr/>
          <p:nvPr/>
        </p:nvSpPr>
        <p:spPr>
          <a:xfrm>
            <a:off x="5844802" y="438242"/>
            <a:ext cx="2587678" cy="769433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Аксиома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81202" y="6256022"/>
            <a:ext cx="11498696" cy="885938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Аксиомы принадлежности</a:t>
            </a:r>
            <a:endParaRPr lang="ru-RU" sz="4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  <p:bldP spid="73734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074" y="2539165"/>
            <a:ext cx="13577528" cy="685883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 </a:t>
            </a:r>
            <a:r>
              <a:rPr lang="uz-Latn-UZ" sz="3600" b="1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Прямая разбивает плоскость на две полуплоскости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8500" y="395240"/>
            <a:ext cx="12673406" cy="962882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Аксиомы расположения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072" y="1349695"/>
            <a:ext cx="12903830" cy="1239881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/>
            <a:r>
              <a:rPr lang="ru-RU" sz="3600" b="1" dirty="0">
                <a:latin typeface="Arial" pitchFamily="34" charset="0"/>
                <a:cs typeface="Arial" pitchFamily="34" charset="0"/>
              </a:rPr>
              <a:t> </a:t>
            </a:r>
            <a:r>
              <a:rPr lang="uz-Latn-UZ" sz="3600" b="1" dirty="0"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Из трех точек на прямой одна и только одна лежит между двумя другими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7660839" y="3388626"/>
            <a:ext cx="5991064" cy="4268968"/>
            <a:chOff x="4788024" y="2823855"/>
            <a:chExt cx="3744415" cy="355747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788024" y="2823855"/>
              <a:ext cx="3744415" cy="355747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276422">
              <a:off x="5457913" y="3438760"/>
              <a:ext cx="2160240" cy="2304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92080" y="4718126"/>
              <a:ext cx="288032" cy="602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Cambria Math"/>
                  <a:ea typeface="Cambria Math"/>
                </a:rPr>
                <a:t>𝞪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5113495" y="3068960"/>
              <a:ext cx="2849076" cy="2987441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292080" y="2823855"/>
              <a:ext cx="288032" cy="602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с</a:t>
              </a:r>
            </a:p>
          </p:txBody>
        </p:sp>
      </p:grp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978498" y="4038600"/>
            <a:ext cx="5574704" cy="3618994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1711960" y="4471702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4800600" y="6480006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3048000" y="5379526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1894842" y="3676965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4674" y="4604748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3322" y="5638608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52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7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5677" y="399187"/>
            <a:ext cx="13019046" cy="962882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Аксиомы измерения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858" y="1335061"/>
            <a:ext cx="13400424" cy="2901875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3600" b="1" dirty="0">
                <a:latin typeface="Arial" pitchFamily="34" charset="0"/>
                <a:cs typeface="Arial" pitchFamily="34" charset="0"/>
              </a:rPr>
              <a:t> Каждый отрезок имеет определенную длину, являющуюся положительным числом </a:t>
            </a:r>
          </a:p>
          <a:p>
            <a:pPr lvl="0"/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3600" b="1" dirty="0">
                <a:latin typeface="Arial" pitchFamily="34" charset="0"/>
                <a:cs typeface="Arial" pitchFamily="34" charset="0"/>
              </a:rPr>
              <a:t>Длина отрезка равна сумме длин частей, на которые он разбивается любой его точкой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40784" y="4865919"/>
            <a:ext cx="6400800" cy="36163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268064" y="4736377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509566" y="5098015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064090" y="4995457"/>
            <a:ext cx="345440" cy="25908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endParaRPr lang="uz-Latn-UZ"/>
          </a:p>
        </p:txBody>
      </p:sp>
      <p:sp>
        <p:nvSpPr>
          <p:cNvPr id="9" name="TextBox 8"/>
          <p:cNvSpPr txBox="1"/>
          <p:nvPr/>
        </p:nvSpPr>
        <p:spPr>
          <a:xfrm>
            <a:off x="3158498" y="4995459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30182" y="5254539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9998" y="5264018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9356" y="6478472"/>
            <a:ext cx="3941638" cy="92332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5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АС=АВ+ВС</a:t>
            </a:r>
            <a:endParaRPr lang="uz-Latn-UZ" sz="5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13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312731" y="1199102"/>
                <a:ext cx="13019046" cy="2429507"/>
              </a:xfrm>
              <a:prstGeom prst="rect">
                <a:avLst/>
              </a:prstGeom>
            </p:spPr>
            <p:txBody>
              <a:bodyPr wrap="square" lIns="130609" tIns="65305" rIns="130609" bIns="65305">
                <a:spAutoFit/>
              </a:bodyPr>
              <a:lstStyle/>
              <a:p>
                <a:pPr algn="ctr"/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 Каждый угол имеет определенную градусную меру,  которая выражается положительным числом</a:t>
                </a:r>
              </a:p>
              <a:p>
                <a:pPr algn="ctr"/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3600" b="1" dirty="0">
                    <a:latin typeface="Arial" pitchFamily="34" charset="0"/>
                    <a:cs typeface="Arial" pitchFamily="34" charset="0"/>
                  </a:rPr>
                  <a:t> Развернутый угол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6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731" y="1199102"/>
                <a:ext cx="13019046" cy="2429507"/>
              </a:xfrm>
              <a:prstGeom prst="rect">
                <a:avLst/>
              </a:prstGeom>
              <a:blipFill rotWithShape="1">
                <a:blip r:embed="rId2"/>
                <a:stretch>
                  <a:fillRect t="-3015" b="-502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894479" y="336417"/>
            <a:ext cx="13019046" cy="885938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Аксиомы измерения</a:t>
            </a:r>
            <a:endParaRPr lang="ru-RU" sz="4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7356" y="3559557"/>
            <a:ext cx="1080414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2736" y="5708123"/>
            <a:ext cx="460851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1472" y="6328194"/>
            <a:ext cx="649574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687874" y="3813996"/>
            <a:ext cx="3908386" cy="2671627"/>
            <a:chOff x="1015532" y="1971824"/>
            <a:chExt cx="1733042" cy="191222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115616" y="1971824"/>
              <a:ext cx="1632958" cy="1912225"/>
              <a:chOff x="1115616" y="1971824"/>
              <a:chExt cx="1632958" cy="1912225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1115616" y="1971824"/>
                <a:ext cx="1632958" cy="1912225"/>
                <a:chOff x="1115616" y="1971824"/>
                <a:chExt cx="1632958" cy="1912225"/>
              </a:xfrm>
            </p:grpSpPr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flipH="1">
                  <a:off x="1115616" y="1971824"/>
                  <a:ext cx="1363707" cy="1601192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1115616" y="3573016"/>
                  <a:ext cx="1632958" cy="311033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Овал 14"/>
              <p:cNvSpPr/>
              <p:nvPr/>
            </p:nvSpPr>
            <p:spPr>
              <a:xfrm>
                <a:off x="1117832" y="3537016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Дуга 11"/>
            <p:cNvSpPr/>
            <p:nvPr/>
          </p:nvSpPr>
          <p:spPr>
            <a:xfrm rot="683137">
              <a:off x="1015532" y="3135593"/>
              <a:ext cx="646532" cy="717838"/>
            </a:xfrm>
            <a:prstGeom prst="arc">
              <a:avLst>
                <a:gd name="adj1" fmla="val 16836046"/>
                <a:gd name="adj2" fmla="val 921023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30591" y="5237395"/>
            <a:ext cx="2091272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Cambria" pitchFamily="18" charset="0"/>
              </a:rPr>
              <a:t>44°</a:t>
            </a:r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7149072" y="5465619"/>
            <a:ext cx="2945661" cy="62158"/>
          </a:xfrm>
          <a:custGeom>
            <a:avLst/>
            <a:gdLst>
              <a:gd name="T0" fmla="*/ 0 w 1572"/>
              <a:gd name="T1" fmla="*/ 4762 h 3"/>
              <a:gd name="T2" fmla="*/ 2495550 w 1572"/>
              <a:gd name="T3" fmla="*/ 0 h 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72" h="3">
                <a:moveTo>
                  <a:pt x="0" y="3"/>
                </a:moveTo>
                <a:lnTo>
                  <a:pt x="1572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 rot="5400000">
            <a:off x="9834699" y="4520022"/>
            <a:ext cx="520064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9766467" y="5664724"/>
            <a:ext cx="65650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>
                <a:latin typeface="Times New Roman" pitchFamily="18" charset="0"/>
              </a:rPr>
              <a:t>В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2946226" y="5442760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latin typeface="Times New Roman" pitchFamily="18" charset="0"/>
              </a:rPr>
              <a:t>D</a:t>
            </a:r>
            <a:endParaRPr lang="ru-RU" altLang="ru-RU" sz="4600" b="1">
              <a:latin typeface="Times New Roman" pitchFamily="18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803976" y="5629090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latin typeface="Times New Roman" pitchFamily="18" charset="0"/>
              </a:rPr>
              <a:t>А</a:t>
            </a:r>
          </a:p>
        </p:txBody>
      </p:sp>
      <p:sp>
        <p:nvSpPr>
          <p:cNvPr id="28" name="Freeform 14"/>
          <p:cNvSpPr>
            <a:spLocks/>
          </p:cNvSpPr>
          <p:nvPr/>
        </p:nvSpPr>
        <p:spPr bwMode="auto">
          <a:xfrm>
            <a:off x="10233738" y="5419903"/>
            <a:ext cx="3057586" cy="45719"/>
          </a:xfrm>
          <a:custGeom>
            <a:avLst/>
            <a:gdLst>
              <a:gd name="T0" fmla="*/ 3073400 w 1936"/>
              <a:gd name="T1" fmla="*/ 0 h 8"/>
              <a:gd name="T2" fmla="*/ 0 w 1936"/>
              <a:gd name="T3" fmla="*/ 1270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6" h="8">
                <a:moveTo>
                  <a:pt x="1936" y="0"/>
                </a:moveTo>
                <a:lnTo>
                  <a:pt x="0" y="8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361290" y="4131019"/>
                <a:ext cx="1597855" cy="784759"/>
              </a:xfrm>
              <a:prstGeom prst="rect">
                <a:avLst/>
              </a:prstGeom>
            </p:spPr>
            <p:txBody>
              <a:bodyPr wrap="none" lIns="91431" tIns="45716" rIns="91431" bIns="45716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ru-RU" sz="4400" b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290" y="4131019"/>
                <a:ext cx="1597855" cy="7847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22131" y="6637949"/>
                <a:ext cx="2807289" cy="721793"/>
              </a:xfrm>
              <a:prstGeom prst="rect">
                <a:avLst/>
              </a:prstGeom>
            </p:spPr>
            <p:txBody>
              <a:bodyPr wrap="none" lIns="91431" tIns="45716" rIns="91431" bIns="45716">
                <a:spAutoFit/>
              </a:bodyPr>
              <a:lstStyle/>
              <a:p>
                <a:r>
                  <a:rPr lang="ru-RU" sz="4000" b="1" dirty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АОВ=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latin typeface="Cambria Math"/>
                          </a:rPr>
                          <m:t>𝟒𝟒</m:t>
                        </m:r>
                      </m:e>
                      <m:sup>
                        <m:r>
                          <a:rPr lang="ru-RU" sz="4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131" y="6637949"/>
                <a:ext cx="2807289" cy="721793"/>
              </a:xfrm>
              <a:prstGeom prst="rect">
                <a:avLst/>
              </a:prstGeom>
              <a:blipFill rotWithShape="1">
                <a:blip r:embed="rId4"/>
                <a:stretch>
                  <a:fillRect l="-7592" t="-15254" b="-3389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019344" y="6597153"/>
                <a:ext cx="3091341" cy="721793"/>
              </a:xfrm>
              <a:prstGeom prst="rect">
                <a:avLst/>
              </a:prstGeom>
            </p:spPr>
            <p:txBody>
              <a:bodyPr wrap="none" lIns="91431" tIns="45716" rIns="91431" bIns="45716">
                <a:spAutoFit/>
              </a:bodyPr>
              <a:lstStyle/>
              <a:p>
                <a:r>
                  <a:rPr lang="ru-RU" sz="4000" b="1" dirty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АВ</a:t>
                </a:r>
                <a:r>
                  <a:rPr lang="uz-Latn-UZ" sz="4000" b="1" dirty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4000" b="1" dirty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sz="4000" b="1" i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4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344" y="6597153"/>
                <a:ext cx="3091341" cy="721793"/>
              </a:xfrm>
              <a:prstGeom prst="rect">
                <a:avLst/>
              </a:prstGeom>
              <a:blipFill rotWithShape="1">
                <a:blip r:embed="rId5"/>
                <a:stretch>
                  <a:fillRect l="-7101" t="-15126" b="-3277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26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/>
      <p:bldP spid="22" grpId="0" animBg="1"/>
      <p:bldP spid="23" grpId="0" animBg="1"/>
      <p:bldP spid="24" grpId="0"/>
      <p:bldP spid="25" grpId="0"/>
      <p:bldP spid="27" grpId="0"/>
      <p:bldP spid="28" grpId="0" animBg="1"/>
      <p:bldP spid="4" grpId="0"/>
      <p:bldP spid="8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09751" y="3807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35924461"/>
              </p:ext>
            </p:extLst>
          </p:nvPr>
        </p:nvGraphicFramePr>
        <p:xfrm>
          <a:off x="381000" y="1159297"/>
          <a:ext cx="140208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4215" y="817319"/>
            <a:ext cx="13019046" cy="2347877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algn="ctr"/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 Градусная мера угла равна сумме градусных мер углов, на которые он разбивается любым лучом, проходящим между его сторонами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677" y="399187"/>
            <a:ext cx="13019046" cy="962882"/>
          </a:xfrm>
          <a:prstGeom prst="rect">
            <a:avLst/>
          </a:prstGeom>
        </p:spPr>
        <p:txBody>
          <a:bodyPr wrap="square" lIns="130609" tIns="65305" rIns="130609" bIns="65305">
            <a:spAutoFit/>
          </a:bodyPr>
          <a:lstStyle/>
          <a:p>
            <a:pPr lvl="0" algn="ctr"/>
            <a:r>
              <a:rPr lang="ru-RU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Аксиомы измерения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0989" y="2690743"/>
            <a:ext cx="460851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789" y="5601025"/>
            <a:ext cx="460851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7160" y="6455045"/>
            <a:ext cx="460851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1011" y="4145689"/>
            <a:ext cx="460851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600" b="1" dirty="0">
                <a:latin typeface="Cambria" pitchFamily="18" charset="0"/>
              </a:rPr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9888" y="4757522"/>
            <a:ext cx="1143994" cy="608939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100" b="1" dirty="0">
                <a:latin typeface="Cambria" pitchFamily="18" charset="0"/>
              </a:rPr>
              <a:t>29°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504642" y="3403718"/>
            <a:ext cx="3925430" cy="3033613"/>
            <a:chOff x="1115616" y="2028721"/>
            <a:chExt cx="2088232" cy="1976343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115616" y="2028721"/>
              <a:ext cx="2088232" cy="1976343"/>
              <a:chOff x="1115616" y="2028721"/>
              <a:chExt cx="2088232" cy="1976343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115616" y="2028721"/>
                <a:ext cx="2088232" cy="1976343"/>
                <a:chOff x="1115616" y="2028721"/>
                <a:chExt cx="2088232" cy="1976343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H="1">
                  <a:off x="1115616" y="2028721"/>
                  <a:ext cx="1152128" cy="1544294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flipV="1">
                  <a:off x="1115616" y="2800868"/>
                  <a:ext cx="1944216" cy="772149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1115616" y="3573016"/>
                  <a:ext cx="2088232" cy="43204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Овал 13"/>
              <p:cNvSpPr/>
              <p:nvPr/>
            </p:nvSpPr>
            <p:spPr>
              <a:xfrm>
                <a:off x="1117832" y="3537016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Дуга 10"/>
            <p:cNvSpPr/>
            <p:nvPr/>
          </p:nvSpPr>
          <p:spPr>
            <a:xfrm>
              <a:off x="1153832" y="3315159"/>
              <a:ext cx="254899" cy="257857"/>
            </a:xfrm>
            <a:prstGeom prst="arc">
              <a:avLst>
                <a:gd name="adj1" fmla="val 17458164"/>
                <a:gd name="adj2" fmla="val 21428258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2" name="Дуга 11"/>
            <p:cNvSpPr/>
            <p:nvPr/>
          </p:nvSpPr>
          <p:spPr>
            <a:xfrm rot="2224511">
              <a:off x="1338330" y="3410762"/>
              <a:ext cx="294281" cy="287939"/>
            </a:xfrm>
            <a:prstGeom prst="arc">
              <a:avLst>
                <a:gd name="adj1" fmla="val 15392543"/>
                <a:gd name="adj2" fmla="val 472839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41869" y="5378351"/>
            <a:ext cx="1030282" cy="608939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100" b="1" dirty="0">
                <a:latin typeface="Cambria" pitchFamily="18" charset="0"/>
              </a:rPr>
              <a:t>44°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45227" y="4831586"/>
            <a:ext cx="5668457" cy="76943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АОВ=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АОС+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6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8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803" y="424716"/>
            <a:ext cx="6715025" cy="84637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092" y="1498725"/>
            <a:ext cx="13343710" cy="1354209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№ 4. Рассмотрите некоторую теорему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и разложите её на части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018" y="3034742"/>
            <a:ext cx="13565782" cy="198515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Теорема.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любую точку прямой можно провести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единственную перпендикулярную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ей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прямую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23616" y="4763674"/>
            <a:ext cx="0" cy="29149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95400" y="6242502"/>
            <a:ext cx="38012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023618" y="5785302"/>
            <a:ext cx="490728" cy="457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421048" y="5270670"/>
            <a:ext cx="1645162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uz-Latn-UZ" sz="3600" b="1" dirty="0">
                <a:latin typeface="Cambria" pitchFamily="18" charset="0"/>
              </a:rPr>
              <a:t>90</a:t>
            </a:r>
            <a:r>
              <a:rPr lang="ru-RU" sz="3600" b="1" dirty="0">
                <a:latin typeface="Cambria" pitchFamily="18" charset="0"/>
              </a:rPr>
              <a:t>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5860" y="4658263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3160" y="6133576"/>
            <a:ext cx="4668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258" y="6133574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4620" y="6230839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28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023616" y="4402036"/>
            <a:ext cx="0" cy="3276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5130" y="6080058"/>
            <a:ext cx="4419600" cy="30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23616" y="5613616"/>
            <a:ext cx="457200" cy="457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13" name="TextBox 12"/>
          <p:cNvSpPr txBox="1"/>
          <p:nvPr/>
        </p:nvSpPr>
        <p:spPr>
          <a:xfrm>
            <a:off x="3276602" y="4927723"/>
            <a:ext cx="2091272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uz-Latn-UZ" sz="3600" b="1" dirty="0">
                <a:latin typeface="Cambria" pitchFamily="18" charset="0"/>
              </a:rPr>
              <a:t>90</a:t>
            </a:r>
            <a:r>
              <a:rPr lang="ru-RU" sz="3600" b="1" dirty="0">
                <a:latin typeface="Cambria" pitchFamily="18" charset="0"/>
              </a:rPr>
              <a:t>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23162" y="4040401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3162" y="6133576"/>
            <a:ext cx="593414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6527" y="6077814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4618" y="6230839"/>
            <a:ext cx="564560" cy="72326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59767" y="336188"/>
            <a:ext cx="8883022" cy="135420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«через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любую точку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прямой»</a:t>
            </a:r>
            <a:endParaRPr lang="uz-Latn-UZ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5003" y="2055242"/>
            <a:ext cx="10392555" cy="198515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«можно провести единственную перпендикулярную ей прямую»</a:t>
            </a:r>
            <a:endParaRPr lang="uz-Latn-UZ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2" y="5270671"/>
            <a:ext cx="2819400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AB </a:t>
            </a:r>
            <a:r>
              <a:rPr lang="uz-Latn-UZ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3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01899" y="152401"/>
            <a:ext cx="6715025" cy="84637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8402" y="932488"/>
            <a:ext cx="10287000" cy="135420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7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 какой последовательности принимают геометрические понятия?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10896" y="2286703"/>
            <a:ext cx="4946904" cy="4952297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Вводятся основные понятия, лежащие в основе</a:t>
            </a:r>
          </a:p>
          <a:p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геометрии, и аксиомы, которые не доказываются</a:t>
            </a: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876800" y="2298895"/>
            <a:ext cx="5029200" cy="4952297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их помощью определяются новые понятия и уточняются их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свойства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9607296" y="2298895"/>
            <a:ext cx="4870704" cy="4952297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Теоремы,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которые доказываются при помощи логических рассуждений на основе аксиом и уже доказанных теорем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43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248400"/>
            <a:ext cx="12496800" cy="1676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uz-Cyrl-UZ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z-Cyrl-U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сновные понятия геометрии</a:t>
            </a:r>
          </a:p>
          <a:p>
            <a:pPr algn="ctr"/>
            <a:r>
              <a:rPr lang="uz-Cyrl-UZ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uz-Cyrl-U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очка, прямая, плоскость</a:t>
            </a:r>
            <a:endParaRPr lang="uz-Latn-UZ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2" y="3227832"/>
            <a:ext cx="110490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определения, свойства, аксиомы</a:t>
            </a:r>
            <a:endParaRPr lang="uz-Latn-UZ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14400" y="713232"/>
            <a:ext cx="12801600" cy="2514600"/>
          </a:xfrm>
          <a:prstGeom prst="triangle">
            <a:avLst>
              <a:gd name="adj" fmla="val 4985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теоремы</a:t>
            </a:r>
            <a:endParaRPr lang="uz-Latn-UZ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10000" y="3430524"/>
            <a:ext cx="1578864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sp>
        <p:nvSpPr>
          <p:cNvPr id="7" name="Прямоугольник 6"/>
          <p:cNvSpPr/>
          <p:nvPr/>
        </p:nvSpPr>
        <p:spPr>
          <a:xfrm>
            <a:off x="3810000" y="4002024"/>
            <a:ext cx="1578864" cy="931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2"/>
          </p:cNvCxnSpPr>
          <p:nvPr/>
        </p:nvCxnSpPr>
        <p:spPr>
          <a:xfrm>
            <a:off x="4599432" y="4002024"/>
            <a:ext cx="0" cy="9311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8915400" y="3490722"/>
            <a:ext cx="1578864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sp>
        <p:nvSpPr>
          <p:cNvPr id="12" name="Прямоугольник 11"/>
          <p:cNvSpPr/>
          <p:nvPr/>
        </p:nvSpPr>
        <p:spPr>
          <a:xfrm>
            <a:off x="8915400" y="4127754"/>
            <a:ext cx="1578864" cy="931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uz-Latn-UZ"/>
          </a:p>
        </p:txBody>
      </p:sp>
      <p:cxnSp>
        <p:nvCxnSpPr>
          <p:cNvPr id="14" name="Прямая соединительная линия 13"/>
          <p:cNvCxnSpPr>
            <a:stCxn id="12" idx="0"/>
            <a:endCxn id="12" idx="2"/>
          </p:cNvCxnSpPr>
          <p:nvPr/>
        </p:nvCxnSpPr>
        <p:spPr>
          <a:xfrm>
            <a:off x="9704832" y="4127754"/>
            <a:ext cx="0" cy="9311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897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039" y="180475"/>
            <a:ext cx="14387355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870" y="4609065"/>
            <a:ext cx="656882" cy="1179974"/>
          </a:xfrm>
          <a:prstGeom prst="rect">
            <a:avLst/>
          </a:prstGeom>
          <a:noFill/>
        </p:spPr>
        <p:txBody>
          <a:bodyPr wrap="none" lIns="231316" tIns="115651" rIns="231316" bIns="115651" rtlCol="0">
            <a:spAutoFit/>
          </a:bodyPr>
          <a:lstStyle/>
          <a:p>
            <a:pPr marL="32128" marR="12851" defTabSz="2313116">
              <a:lnSpc>
                <a:spcPct val="150000"/>
              </a:lnSpc>
            </a:pPr>
            <a:r>
              <a:rPr lang="ru-RU" spc="-1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6760" y="2215661"/>
            <a:ext cx="8722134" cy="3686996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№ 1,</a:t>
            </a:r>
            <a:r>
              <a:rPr lang="en-US" sz="7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7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6, 9. </a:t>
            </a:r>
          </a:p>
          <a:p>
            <a:pPr algn="ctr"/>
            <a:endParaRPr lang="ru-RU" sz="7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7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(стр. 37) </a:t>
            </a:r>
            <a:endParaRPr lang="uz-Latn-UZ" sz="7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Теорема Ферма и 380 лет на ее доказательство | Блог 4brai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2" y="3421876"/>
            <a:ext cx="4550837" cy="227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reeform 2"/>
          <p:cNvSpPr>
            <a:spLocks/>
          </p:cNvSpPr>
          <p:nvPr/>
        </p:nvSpPr>
        <p:spPr bwMode="auto">
          <a:xfrm>
            <a:off x="4814841" y="3162300"/>
            <a:ext cx="6510021" cy="3564256"/>
          </a:xfrm>
          <a:custGeom>
            <a:avLst/>
            <a:gdLst>
              <a:gd name="T0" fmla="*/ 0 w 2563"/>
              <a:gd name="T1" fmla="*/ 152400 h 1871"/>
              <a:gd name="T2" fmla="*/ 1087438 w 2563"/>
              <a:gd name="T3" fmla="*/ 2970213 h 1871"/>
              <a:gd name="T4" fmla="*/ 3894138 w 2563"/>
              <a:gd name="T5" fmla="*/ 2903538 h 1871"/>
              <a:gd name="T6" fmla="*/ 4068763 w 2563"/>
              <a:gd name="T7" fmla="*/ 2363788 h 1871"/>
              <a:gd name="T8" fmla="*/ 3868738 w 2563"/>
              <a:gd name="T9" fmla="*/ 1611313 h 1871"/>
              <a:gd name="T10" fmla="*/ 3490913 w 2563"/>
              <a:gd name="T11" fmla="*/ 1277938 h 1871"/>
              <a:gd name="T12" fmla="*/ 2838450 w 2563"/>
              <a:gd name="T13" fmla="*/ 557213 h 1871"/>
              <a:gd name="T14" fmla="*/ 1924050 w 2563"/>
              <a:gd name="T15" fmla="*/ 277813 h 1871"/>
              <a:gd name="T16" fmla="*/ 939800 w 2563"/>
              <a:gd name="T17" fmla="*/ 0 h 18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63" h="1871">
                <a:moveTo>
                  <a:pt x="0" y="96"/>
                </a:moveTo>
                <a:lnTo>
                  <a:pt x="685" y="1871"/>
                </a:lnTo>
                <a:lnTo>
                  <a:pt x="2453" y="1829"/>
                </a:lnTo>
                <a:lnTo>
                  <a:pt x="2563" y="1489"/>
                </a:lnTo>
                <a:lnTo>
                  <a:pt x="2437" y="1015"/>
                </a:lnTo>
                <a:lnTo>
                  <a:pt x="2199" y="805"/>
                </a:lnTo>
                <a:lnTo>
                  <a:pt x="1788" y="351"/>
                </a:lnTo>
                <a:lnTo>
                  <a:pt x="1212" y="175"/>
                </a:lnTo>
                <a:lnTo>
                  <a:pt x="592" y="0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198659" name="Freeform 3"/>
          <p:cNvSpPr>
            <a:spLocks/>
          </p:cNvSpPr>
          <p:nvPr/>
        </p:nvSpPr>
        <p:spPr bwMode="auto">
          <a:xfrm>
            <a:off x="2178319" y="4625340"/>
            <a:ext cx="4485640" cy="2185036"/>
          </a:xfrm>
          <a:custGeom>
            <a:avLst/>
            <a:gdLst>
              <a:gd name="T0" fmla="*/ 215900 w 1766"/>
              <a:gd name="T1" fmla="*/ 1820863 h 1147"/>
              <a:gd name="T2" fmla="*/ 2803525 w 1766"/>
              <a:gd name="T3" fmla="*/ 1752600 h 1147"/>
              <a:gd name="T4" fmla="*/ 174625 w 1766"/>
              <a:gd name="T5" fmla="*/ 0 h 1147"/>
              <a:gd name="T6" fmla="*/ 47625 w 1766"/>
              <a:gd name="T7" fmla="*/ 165100 h 1147"/>
              <a:gd name="T8" fmla="*/ 0 w 1766"/>
              <a:gd name="T9" fmla="*/ 596900 h 1147"/>
              <a:gd name="T10" fmla="*/ 0 w 1766"/>
              <a:gd name="T11" fmla="*/ 1100138 h 1147"/>
              <a:gd name="T12" fmla="*/ 0 w 1766"/>
              <a:gd name="T13" fmla="*/ 1820863 h 1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66" h="1147">
                <a:moveTo>
                  <a:pt x="136" y="1147"/>
                </a:moveTo>
                <a:lnTo>
                  <a:pt x="1766" y="1104"/>
                </a:lnTo>
                <a:lnTo>
                  <a:pt x="110" y="0"/>
                </a:lnTo>
                <a:lnTo>
                  <a:pt x="30" y="104"/>
                </a:lnTo>
                <a:lnTo>
                  <a:pt x="0" y="376"/>
                </a:lnTo>
                <a:lnTo>
                  <a:pt x="0" y="693"/>
                </a:lnTo>
                <a:lnTo>
                  <a:pt x="0" y="1147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7025" y="936363"/>
            <a:ext cx="13942059" cy="170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400" b="1" dirty="0">
                <a:solidFill>
                  <a:srgbClr val="000066"/>
                </a:solidFill>
              </a:rPr>
              <a:t>Углы АОМ и СОМ – смежные. ОК – биссектриса угла АОМ, причем угол АОК в 4 раза меньше, чем угол СОМ. </a:t>
            </a:r>
          </a:p>
          <a:p>
            <a:pPr algn="ctr" eaLnBrk="1" hangingPunct="1"/>
            <a:r>
              <a:rPr lang="ru-RU" altLang="ru-RU" sz="3400" b="1" dirty="0">
                <a:solidFill>
                  <a:srgbClr val="000066"/>
                </a:solidFill>
              </a:rPr>
              <a:t>Найдите угол КОМ</a:t>
            </a:r>
            <a:r>
              <a:rPr lang="en-US" altLang="ru-RU" sz="3400" b="1" dirty="0">
                <a:solidFill>
                  <a:srgbClr val="000066"/>
                </a:solidFill>
              </a:rPr>
              <a:t> </a:t>
            </a:r>
            <a:r>
              <a:rPr lang="ru-RU" altLang="ru-RU" sz="3400" b="1" dirty="0">
                <a:solidFill>
                  <a:srgbClr val="000066"/>
                </a:solidFill>
              </a:rPr>
              <a:t> 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139460" y="6713223"/>
            <a:ext cx="8465821" cy="811530"/>
            <a:chOff x="793" y="2472"/>
            <a:chExt cx="3333" cy="426"/>
          </a:xfrm>
        </p:grpSpPr>
        <p:sp>
          <p:nvSpPr>
            <p:cNvPr id="24599" name="Freeform 6"/>
            <p:cNvSpPr>
              <a:spLocks/>
            </p:cNvSpPr>
            <p:nvPr/>
          </p:nvSpPr>
          <p:spPr bwMode="auto">
            <a:xfrm>
              <a:off x="984" y="2479"/>
              <a:ext cx="3080" cy="33"/>
            </a:xfrm>
            <a:custGeom>
              <a:avLst/>
              <a:gdLst>
                <a:gd name="T0" fmla="*/ 4064 w 4064"/>
                <a:gd name="T1" fmla="*/ 0 h 80"/>
                <a:gd name="T2" fmla="*/ 0 w 4064"/>
                <a:gd name="T3" fmla="*/ 80 h 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64" h="80">
                  <a:moveTo>
                    <a:pt x="4064" y="0"/>
                  </a:moveTo>
                  <a:lnTo>
                    <a:pt x="0" y="80"/>
                  </a:lnTo>
                </a:path>
              </a:pathLst>
            </a:custGeom>
            <a:noFill/>
            <a:ln w="7620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600" name="Text Box 7"/>
            <p:cNvSpPr txBox="1">
              <a:spLocks noChangeArrowheads="1"/>
            </p:cNvSpPr>
            <p:nvPr/>
          </p:nvSpPr>
          <p:spPr bwMode="auto">
            <a:xfrm>
              <a:off x="793" y="2478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4600" b="1">
                  <a:solidFill>
                    <a:srgbClr val="0000CC"/>
                  </a:solidFill>
                </a:rPr>
                <a:t>А</a:t>
              </a:r>
            </a:p>
          </p:txBody>
        </p:sp>
        <p:sp>
          <p:nvSpPr>
            <p:cNvPr id="24601" name="Text Box 8"/>
            <p:cNvSpPr txBox="1">
              <a:spLocks noChangeArrowheads="1"/>
            </p:cNvSpPr>
            <p:nvPr/>
          </p:nvSpPr>
          <p:spPr bwMode="auto">
            <a:xfrm>
              <a:off x="3885" y="2472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4600" b="1" dirty="0">
                  <a:solidFill>
                    <a:srgbClr val="0000CC"/>
                  </a:solidFill>
                </a:rPr>
                <a:t>С</a:t>
              </a:r>
            </a:p>
          </p:txBody>
        </p:sp>
      </p:grpSp>
      <p:sp>
        <p:nvSpPr>
          <p:cNvPr id="198665" name="Text Box 9">
            <a:extLst>
              <a:ext uri="{FF2B5EF4-FFF2-40B4-BE49-F238E27FC236}">
                <a16:creationId xmlns="" xmlns:a16="http://schemas.microsoft.com/office/drawing/2014/main" id="{FCB2EF72-93B7-4B46-AFB7-5BFEB4611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518" y="6040756"/>
            <a:ext cx="627651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3" name="Freeform 15"/>
          <p:cNvSpPr>
            <a:spLocks/>
          </p:cNvSpPr>
          <p:nvPr/>
        </p:nvSpPr>
        <p:spPr bwMode="auto">
          <a:xfrm>
            <a:off x="4814839" y="3093720"/>
            <a:ext cx="1747518" cy="3597064"/>
          </a:xfrm>
          <a:custGeom>
            <a:avLst/>
            <a:gdLst>
              <a:gd name="T0" fmla="*/ 1117600 w 704"/>
              <a:gd name="T1" fmla="*/ 2933700 h 1848"/>
              <a:gd name="T2" fmla="*/ 0 w 704"/>
              <a:gd name="T3" fmla="*/ 0 h 18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04" h="1848">
                <a:moveTo>
                  <a:pt x="704" y="1848"/>
                </a:moveTo>
                <a:lnTo>
                  <a:pt x="0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4584" name="Text Box 16"/>
          <p:cNvSpPr txBox="1">
            <a:spLocks noChangeArrowheads="1"/>
          </p:cNvSpPr>
          <p:nvPr/>
        </p:nvSpPr>
        <p:spPr bwMode="auto">
          <a:xfrm>
            <a:off x="5048515" y="3077018"/>
            <a:ext cx="755891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600" b="1" dirty="0">
                <a:solidFill>
                  <a:srgbClr val="0000CC"/>
                </a:solidFill>
              </a:rPr>
              <a:t>М</a:t>
            </a:r>
          </a:p>
        </p:txBody>
      </p:sp>
      <p:grpSp>
        <p:nvGrpSpPr>
          <p:cNvPr id="198676" name="Group 20"/>
          <p:cNvGrpSpPr>
            <a:grpSpLocks/>
          </p:cNvGrpSpPr>
          <p:nvPr/>
        </p:nvGrpSpPr>
        <p:grpSpPr bwMode="auto">
          <a:xfrm>
            <a:off x="2061477" y="5810250"/>
            <a:ext cx="2997200" cy="1007746"/>
            <a:chOff x="3061" y="1570"/>
            <a:chExt cx="1180" cy="529"/>
          </a:xfrm>
        </p:grpSpPr>
        <p:sp>
          <p:nvSpPr>
            <p:cNvPr id="198677" name="Oval 21">
              <a:extLst>
                <a:ext uri="{FF2B5EF4-FFF2-40B4-BE49-F238E27FC236}">
                  <a16:creationId xmlns="" xmlns:a16="http://schemas.microsoft.com/office/drawing/2014/main" id="{12E3A8B3-F6FC-4967-A1E4-8203C57A4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1570"/>
              <a:ext cx="363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ru-RU" sz="63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&lt;</a:t>
              </a:r>
              <a:endParaRPr lang="ru-RU" altLang="ru-RU" sz="6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3061" y="1727"/>
              <a:ext cx="76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4000" b="1" dirty="0">
                  <a:solidFill>
                    <a:srgbClr val="000066"/>
                  </a:solidFill>
                </a:rPr>
                <a:t>в 4 раза</a:t>
              </a:r>
            </a:p>
          </p:txBody>
        </p:sp>
      </p:grpSp>
      <p:sp>
        <p:nvSpPr>
          <p:cNvPr id="198684" name="Freeform 28"/>
          <p:cNvSpPr>
            <a:spLocks/>
          </p:cNvSpPr>
          <p:nvPr/>
        </p:nvSpPr>
        <p:spPr bwMode="auto">
          <a:xfrm>
            <a:off x="2668536" y="3206116"/>
            <a:ext cx="3893821" cy="3484668"/>
          </a:xfrm>
          <a:custGeom>
            <a:avLst/>
            <a:gdLst>
              <a:gd name="T0" fmla="*/ 230188 w 1520"/>
              <a:gd name="T1" fmla="*/ 1454150 h 1817"/>
              <a:gd name="T2" fmla="*/ 2413000 w 1520"/>
              <a:gd name="T3" fmla="*/ 2884487 h 1817"/>
              <a:gd name="T4" fmla="*/ 1397000 w 1520"/>
              <a:gd name="T5" fmla="*/ 192087 h 1817"/>
              <a:gd name="T6" fmla="*/ 1052513 w 1520"/>
              <a:gd name="T7" fmla="*/ 71437 h 1817"/>
              <a:gd name="T8" fmla="*/ 1039813 w 1520"/>
              <a:gd name="T9" fmla="*/ 0 h 1817"/>
              <a:gd name="T10" fmla="*/ 754063 w 1520"/>
              <a:gd name="T11" fmla="*/ 327025 h 1817"/>
              <a:gd name="T12" fmla="*/ 465138 w 1520"/>
              <a:gd name="T13" fmla="*/ 739775 h 1817"/>
              <a:gd name="T14" fmla="*/ 0 w 1520"/>
              <a:gd name="T15" fmla="*/ 1182687 h 1817"/>
              <a:gd name="T16" fmla="*/ 52388 w 1520"/>
              <a:gd name="T17" fmla="*/ 1330325 h 18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20" h="1817">
                <a:moveTo>
                  <a:pt x="145" y="916"/>
                </a:moveTo>
                <a:lnTo>
                  <a:pt x="1520" y="1817"/>
                </a:lnTo>
                <a:lnTo>
                  <a:pt x="880" y="121"/>
                </a:lnTo>
                <a:lnTo>
                  <a:pt x="663" y="45"/>
                </a:lnTo>
                <a:lnTo>
                  <a:pt x="655" y="0"/>
                </a:lnTo>
                <a:lnTo>
                  <a:pt x="475" y="206"/>
                </a:lnTo>
                <a:lnTo>
                  <a:pt x="293" y="466"/>
                </a:lnTo>
                <a:lnTo>
                  <a:pt x="0" y="745"/>
                </a:lnTo>
                <a:lnTo>
                  <a:pt x="33" y="838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grpSp>
        <p:nvGrpSpPr>
          <p:cNvPr id="198667" name="Group 11"/>
          <p:cNvGrpSpPr>
            <a:grpSpLocks/>
          </p:cNvGrpSpPr>
          <p:nvPr/>
        </p:nvGrpSpPr>
        <p:grpSpPr bwMode="auto">
          <a:xfrm rot="307765">
            <a:off x="1323089" y="4323911"/>
            <a:ext cx="5349243" cy="2232660"/>
            <a:chOff x="870" y="1316"/>
            <a:chExt cx="2106" cy="1172"/>
          </a:xfrm>
        </p:grpSpPr>
        <p:sp>
          <p:nvSpPr>
            <p:cNvPr id="24595" name="Freeform 12"/>
            <p:cNvSpPr>
              <a:spLocks/>
            </p:cNvSpPr>
            <p:nvPr/>
          </p:nvSpPr>
          <p:spPr bwMode="auto">
            <a:xfrm>
              <a:off x="1200" y="1464"/>
              <a:ext cx="1776" cy="1024"/>
            </a:xfrm>
            <a:custGeom>
              <a:avLst/>
              <a:gdLst>
                <a:gd name="T0" fmla="*/ 1776 w 1776"/>
                <a:gd name="T1" fmla="*/ 1024 h 1024"/>
                <a:gd name="T2" fmla="*/ 0 w 1776"/>
                <a:gd name="T3" fmla="*/ 0 h 10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76" h="1024">
                  <a:moveTo>
                    <a:pt x="1776" y="1024"/>
                  </a:move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596" name="Text Box 13"/>
            <p:cNvSpPr txBox="1">
              <a:spLocks noChangeArrowheads="1"/>
            </p:cNvSpPr>
            <p:nvPr/>
          </p:nvSpPr>
          <p:spPr bwMode="auto">
            <a:xfrm>
              <a:off x="870" y="1316"/>
              <a:ext cx="215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4600" b="1">
                  <a:solidFill>
                    <a:srgbClr val="0000CC"/>
                  </a:solidFill>
                </a:rPr>
                <a:t>К</a:t>
              </a:r>
            </a:p>
          </p:txBody>
        </p:sp>
      </p:grpSp>
      <p:sp>
        <p:nvSpPr>
          <p:cNvPr id="24588" name="Text Box 25"/>
          <p:cNvSpPr txBox="1">
            <a:spLocks noChangeArrowheads="1"/>
          </p:cNvSpPr>
          <p:nvPr/>
        </p:nvSpPr>
        <p:spPr bwMode="auto">
          <a:xfrm>
            <a:off x="6326139" y="6637022"/>
            <a:ext cx="800099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O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24589" name="Oval 26"/>
          <p:cNvSpPr>
            <a:spLocks noChangeArrowheads="1"/>
          </p:cNvSpPr>
          <p:nvPr/>
        </p:nvSpPr>
        <p:spPr bwMode="auto">
          <a:xfrm>
            <a:off x="6440439" y="6637020"/>
            <a:ext cx="228600" cy="17335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198673" name="Text Box 17">
            <a:extLst>
              <a:ext uri="{FF2B5EF4-FFF2-40B4-BE49-F238E27FC236}">
                <a16:creationId xmlns="" xmlns:a16="http://schemas.microsoft.com/office/drawing/2014/main" id="{A51AF87B-7EF4-464C-BFB4-5A9C1070F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258" y="5608322"/>
            <a:ext cx="627651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8679" name="AutoShape 23"/>
          <p:cNvSpPr>
            <a:spLocks noChangeArrowheads="1"/>
          </p:cNvSpPr>
          <p:nvPr/>
        </p:nvSpPr>
        <p:spPr bwMode="auto">
          <a:xfrm rot="-5400000">
            <a:off x="5720348" y="3066416"/>
            <a:ext cx="1211580" cy="4378960"/>
          </a:xfrm>
          <a:prstGeom prst="curvedLeftArrow">
            <a:avLst>
              <a:gd name="adj1" fmla="val 54214"/>
              <a:gd name="adj2" fmla="val 108428"/>
              <a:gd name="adj3" fmla="val 33333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198685" name="Text Box 29">
            <a:extLst>
              <a:ext uri="{FF2B5EF4-FFF2-40B4-BE49-F238E27FC236}">
                <a16:creationId xmlns="" xmlns:a16="http://schemas.microsoft.com/office/drawing/2014/main" id="{CF5A0EE9-7150-4B71-8883-AB7BDB05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020" y="5774056"/>
            <a:ext cx="991532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8675" name="AutoShape 19"/>
          <p:cNvSpPr>
            <a:spLocks noChangeArrowheads="1"/>
          </p:cNvSpPr>
          <p:nvPr/>
        </p:nvSpPr>
        <p:spPr bwMode="auto">
          <a:xfrm rot="5387164" flipV="1">
            <a:off x="6237555" y="5830890"/>
            <a:ext cx="520064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019186" y="77201"/>
            <a:ext cx="2455458" cy="885938"/>
          </a:xfrm>
          <a:prstGeom prst="rect">
            <a:avLst/>
          </a:prstGeom>
        </p:spPr>
        <p:txBody>
          <a:bodyPr wrap="non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117158" y="2857201"/>
                <a:ext cx="3614433" cy="737502"/>
              </a:xfrm>
              <a:prstGeom prst="rect">
                <a:avLst/>
              </a:prstGeom>
              <a:noFill/>
            </p:spPr>
            <p:txBody>
              <a:bodyPr wrap="none" lIns="91431" tIns="45716" rIns="91431" bIns="45716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х+</a:t>
                </a:r>
                <a:r>
                  <a:rPr lang="uz-Latn-UZ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х=</a:t>
                </a:r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7156" y="2857201"/>
                <a:ext cx="3614451" cy="737510"/>
              </a:xfrm>
              <a:prstGeom prst="rect">
                <a:avLst/>
              </a:prstGeom>
              <a:blipFill rotWithShape="1">
                <a:blip r:embed="rId3"/>
                <a:stretch>
                  <a:fillRect l="-6239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117159" y="3695219"/>
                <a:ext cx="2415387" cy="737502"/>
              </a:xfrm>
              <a:prstGeom prst="rect">
                <a:avLst/>
              </a:prstGeom>
              <a:noFill/>
            </p:spPr>
            <p:txBody>
              <a:bodyPr wrap="none" lIns="91431" tIns="45716" rIns="91431" bIns="45716" rtlCol="0">
                <a:spAutoFit/>
              </a:bodyPr>
              <a:lstStyle/>
              <a:p>
                <a:r>
                  <a:rPr lang="uz-Latn-UZ" b="1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7156" y="3695219"/>
                <a:ext cx="2415405" cy="737510"/>
              </a:xfrm>
              <a:prstGeom prst="rect">
                <a:avLst/>
              </a:prstGeom>
              <a:blipFill rotWithShape="1">
                <a:blip r:embed="rId4"/>
                <a:stretch>
                  <a:fillRect l="-9343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238241" y="4672445"/>
                <a:ext cx="2735987" cy="737502"/>
              </a:xfrm>
              <a:prstGeom prst="rect">
                <a:avLst/>
              </a:prstGeom>
              <a:noFill/>
            </p:spPr>
            <p:txBody>
              <a:bodyPr wrap="none" lIns="91431" tIns="45716" rIns="91431" bIns="45716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х=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: 6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238" y="4672444"/>
                <a:ext cx="2736005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8259" t="-13223" r="-714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20123" y="5616468"/>
                <a:ext cx="1809452" cy="737502"/>
              </a:xfrm>
              <a:prstGeom prst="rect">
                <a:avLst/>
              </a:prstGeom>
              <a:noFill/>
            </p:spPr>
            <p:txBody>
              <a:bodyPr wrap="none" lIns="91431" tIns="45716" rIns="91431" bIns="45716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х=</a:t>
                </a:r>
                <a:r>
                  <a:rPr lang="ru-RU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Cyrl-UZ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0123" y="5616468"/>
                <a:ext cx="1809470" cy="737510"/>
              </a:xfrm>
              <a:prstGeom prst="rect">
                <a:avLst/>
              </a:prstGeom>
              <a:blipFill rotWithShape="1">
                <a:blip r:embed="rId6"/>
                <a:stretch>
                  <a:fillRect l="-12121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38963" y="6355713"/>
                <a:ext cx="3832503" cy="9029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9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ru-RU" altLang="ru-RU" sz="49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КОМ</a:t>
                </a:r>
                <a:r>
                  <a:rPr lang="en-US" altLang="ru-RU" sz="49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9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9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altLang="ru-RU" sz="49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9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9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38963" y="6355713"/>
                <a:ext cx="3832503" cy="902994"/>
              </a:xfrm>
              <a:prstGeom prst="rect">
                <a:avLst/>
              </a:prstGeom>
              <a:blipFill rotWithShape="1">
                <a:blip r:embed="rId7"/>
                <a:stretch>
                  <a:fillRect l="-6359" t="-11486" b="-337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2248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animBg="1"/>
      <p:bldP spid="198665" grpId="0"/>
      <p:bldP spid="198684" grpId="0" animBg="1"/>
      <p:bldP spid="198673" grpId="0"/>
      <p:bldP spid="198685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reeform 2"/>
          <p:cNvSpPr>
            <a:spLocks/>
          </p:cNvSpPr>
          <p:nvPr/>
        </p:nvSpPr>
        <p:spPr bwMode="auto">
          <a:xfrm>
            <a:off x="4306622" y="943036"/>
            <a:ext cx="7399021" cy="3345180"/>
          </a:xfrm>
          <a:custGeom>
            <a:avLst/>
            <a:gdLst>
              <a:gd name="T0" fmla="*/ 0 w 2913"/>
              <a:gd name="T1" fmla="*/ 603250 h 1756"/>
              <a:gd name="T2" fmla="*/ 1844675 w 2913"/>
              <a:gd name="T3" fmla="*/ 2787650 h 1756"/>
              <a:gd name="T4" fmla="*/ 4206875 w 2913"/>
              <a:gd name="T5" fmla="*/ 1644650 h 1756"/>
              <a:gd name="T6" fmla="*/ 4486275 w 2913"/>
              <a:gd name="T7" fmla="*/ 1492250 h 1756"/>
              <a:gd name="T8" fmla="*/ 4624388 w 2913"/>
              <a:gd name="T9" fmla="*/ 1443038 h 1756"/>
              <a:gd name="T10" fmla="*/ 4246563 w 2913"/>
              <a:gd name="T11" fmla="*/ 1109663 h 1756"/>
              <a:gd name="T12" fmla="*/ 3594100 w 2913"/>
              <a:gd name="T13" fmla="*/ 388938 h 1756"/>
              <a:gd name="T14" fmla="*/ 2644775 w 2913"/>
              <a:gd name="T15" fmla="*/ 0 h 1756"/>
              <a:gd name="T16" fmla="*/ 1054100 w 2913"/>
              <a:gd name="T17" fmla="*/ 136525 h 17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13" h="1756">
                <a:moveTo>
                  <a:pt x="0" y="380"/>
                </a:moveTo>
                <a:lnTo>
                  <a:pt x="1162" y="1756"/>
                </a:lnTo>
                <a:lnTo>
                  <a:pt x="2650" y="1036"/>
                </a:lnTo>
                <a:lnTo>
                  <a:pt x="2826" y="940"/>
                </a:lnTo>
                <a:lnTo>
                  <a:pt x="2913" y="909"/>
                </a:lnTo>
                <a:lnTo>
                  <a:pt x="2675" y="699"/>
                </a:lnTo>
                <a:lnTo>
                  <a:pt x="2264" y="245"/>
                </a:lnTo>
                <a:lnTo>
                  <a:pt x="1666" y="0"/>
                </a:lnTo>
                <a:lnTo>
                  <a:pt x="664" y="86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04803" name="Freeform 3"/>
          <p:cNvSpPr>
            <a:spLocks/>
          </p:cNvSpPr>
          <p:nvPr/>
        </p:nvSpPr>
        <p:spPr bwMode="auto">
          <a:xfrm>
            <a:off x="3261416" y="4184382"/>
            <a:ext cx="6778755" cy="3286126"/>
          </a:xfrm>
          <a:custGeom>
            <a:avLst/>
            <a:gdLst>
              <a:gd name="T0" fmla="*/ 4745038 w 2989"/>
              <a:gd name="T1" fmla="*/ 2246313 h 1725"/>
              <a:gd name="T2" fmla="*/ 2844800 w 2989"/>
              <a:gd name="T3" fmla="*/ 0 h 1725"/>
              <a:gd name="T4" fmla="*/ 50800 w 2989"/>
              <a:gd name="T5" fmla="*/ 1371600 h 1725"/>
              <a:gd name="T6" fmla="*/ 0 w 2989"/>
              <a:gd name="T7" fmla="*/ 1371600 h 1725"/>
              <a:gd name="T8" fmla="*/ 122238 w 2989"/>
              <a:gd name="T9" fmla="*/ 1404938 h 1725"/>
              <a:gd name="T10" fmla="*/ 500063 w 2989"/>
              <a:gd name="T11" fmla="*/ 1738313 h 1725"/>
              <a:gd name="T12" fmla="*/ 1150938 w 2989"/>
              <a:gd name="T13" fmla="*/ 2459038 h 1725"/>
              <a:gd name="T14" fmla="*/ 2065338 w 2989"/>
              <a:gd name="T15" fmla="*/ 2738438 h 1725"/>
              <a:gd name="T16" fmla="*/ 3690938 w 2989"/>
              <a:gd name="T17" fmla="*/ 2713038 h 17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89" h="1725">
                <a:moveTo>
                  <a:pt x="2989" y="1415"/>
                </a:moveTo>
                <a:lnTo>
                  <a:pt x="1792" y="0"/>
                </a:lnTo>
                <a:lnTo>
                  <a:pt x="32" y="864"/>
                </a:lnTo>
                <a:lnTo>
                  <a:pt x="0" y="864"/>
                </a:lnTo>
                <a:lnTo>
                  <a:pt x="77" y="885"/>
                </a:lnTo>
                <a:lnTo>
                  <a:pt x="315" y="1095"/>
                </a:lnTo>
                <a:lnTo>
                  <a:pt x="725" y="1549"/>
                </a:lnTo>
                <a:lnTo>
                  <a:pt x="1301" y="1725"/>
                </a:lnTo>
                <a:lnTo>
                  <a:pt x="2325" y="1709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grpSp>
        <p:nvGrpSpPr>
          <p:cNvPr id="204804" name="Group 4"/>
          <p:cNvGrpSpPr>
            <a:grpSpLocks/>
          </p:cNvGrpSpPr>
          <p:nvPr/>
        </p:nvGrpSpPr>
        <p:grpSpPr bwMode="auto">
          <a:xfrm>
            <a:off x="2860195" y="1703703"/>
            <a:ext cx="8719134" cy="5183504"/>
            <a:chOff x="1202" y="1162"/>
            <a:chExt cx="3475" cy="2678"/>
          </a:xfrm>
        </p:grpSpPr>
        <p:sp>
          <p:nvSpPr>
            <p:cNvPr id="28696" name="Freeform 5"/>
            <p:cNvSpPr>
              <a:spLocks/>
            </p:cNvSpPr>
            <p:nvPr/>
          </p:nvSpPr>
          <p:spPr bwMode="auto">
            <a:xfrm>
              <a:off x="2910" y="2433"/>
              <a:ext cx="1767" cy="1407"/>
            </a:xfrm>
            <a:custGeom>
              <a:avLst/>
              <a:gdLst>
                <a:gd name="T0" fmla="*/ 1630 w 1767"/>
                <a:gd name="T1" fmla="*/ 0 h 1407"/>
                <a:gd name="T2" fmla="*/ 0 w 1767"/>
                <a:gd name="T3" fmla="*/ 43 h 1407"/>
                <a:gd name="T4" fmla="*/ 1134 w 1767"/>
                <a:gd name="T5" fmla="*/ 1407 h 1407"/>
                <a:gd name="T6" fmla="*/ 1495 w 1767"/>
                <a:gd name="T7" fmla="*/ 1179 h 1407"/>
                <a:gd name="T8" fmla="*/ 1767 w 1767"/>
                <a:gd name="T9" fmla="*/ 771 h 1407"/>
                <a:gd name="T10" fmla="*/ 1767 w 1767"/>
                <a:gd name="T11" fmla="*/ 454 h 1407"/>
                <a:gd name="T12" fmla="*/ 1766 w 1767"/>
                <a:gd name="T13" fmla="*/ 0 h 14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7" h="1407">
                  <a:moveTo>
                    <a:pt x="1630" y="0"/>
                  </a:moveTo>
                  <a:lnTo>
                    <a:pt x="0" y="43"/>
                  </a:lnTo>
                  <a:lnTo>
                    <a:pt x="1134" y="1407"/>
                  </a:lnTo>
                  <a:lnTo>
                    <a:pt x="1495" y="1179"/>
                  </a:lnTo>
                  <a:lnTo>
                    <a:pt x="1767" y="771"/>
                  </a:lnTo>
                  <a:lnTo>
                    <a:pt x="1767" y="454"/>
                  </a:lnTo>
                  <a:lnTo>
                    <a:pt x="1766" y="0"/>
                  </a:lnTo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8697" name="Freeform 6"/>
            <p:cNvSpPr>
              <a:spLocks/>
            </p:cNvSpPr>
            <p:nvPr/>
          </p:nvSpPr>
          <p:spPr bwMode="auto">
            <a:xfrm>
              <a:off x="1202" y="1162"/>
              <a:ext cx="1766" cy="1361"/>
            </a:xfrm>
            <a:custGeom>
              <a:avLst/>
              <a:gdLst>
                <a:gd name="T0" fmla="*/ 136 w 1766"/>
                <a:gd name="T1" fmla="*/ 1361 h 1361"/>
                <a:gd name="T2" fmla="*/ 1766 w 1766"/>
                <a:gd name="T3" fmla="*/ 1318 h 1361"/>
                <a:gd name="T4" fmla="*/ 635 w 1766"/>
                <a:gd name="T5" fmla="*/ 0 h 1361"/>
                <a:gd name="T6" fmla="*/ 272 w 1766"/>
                <a:gd name="T7" fmla="*/ 182 h 1361"/>
                <a:gd name="T8" fmla="*/ 0 w 1766"/>
                <a:gd name="T9" fmla="*/ 590 h 1361"/>
                <a:gd name="T10" fmla="*/ 0 w 1766"/>
                <a:gd name="T11" fmla="*/ 907 h 1361"/>
                <a:gd name="T12" fmla="*/ 0 w 1766"/>
                <a:gd name="T13" fmla="*/ 1361 h 13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6" h="1361">
                  <a:moveTo>
                    <a:pt x="136" y="1361"/>
                  </a:moveTo>
                  <a:lnTo>
                    <a:pt x="1766" y="1318"/>
                  </a:lnTo>
                  <a:lnTo>
                    <a:pt x="635" y="0"/>
                  </a:lnTo>
                  <a:lnTo>
                    <a:pt x="272" y="182"/>
                  </a:lnTo>
                  <a:lnTo>
                    <a:pt x="0" y="590"/>
                  </a:lnTo>
                  <a:lnTo>
                    <a:pt x="0" y="907"/>
                  </a:lnTo>
                  <a:lnTo>
                    <a:pt x="0" y="1361"/>
                  </a:lnTo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99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8677" name="Freeform 8"/>
          <p:cNvSpPr>
            <a:spLocks/>
          </p:cNvSpPr>
          <p:nvPr/>
        </p:nvSpPr>
        <p:spPr bwMode="auto">
          <a:xfrm flipH="1">
            <a:off x="5075730" y="2295044"/>
            <a:ext cx="4437350" cy="4061460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4297686" y="1875153"/>
            <a:ext cx="755891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M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9016776" y="6047422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N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3262144" y="4034470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K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10746971" y="3791272"/>
            <a:ext cx="65650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P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7008013" y="3431536"/>
            <a:ext cx="800099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O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204816" name="Text Box 16">
            <a:extLst>
              <a:ext uri="{FF2B5EF4-FFF2-40B4-BE49-F238E27FC236}">
                <a16:creationId xmlns="" xmlns:a16="http://schemas.microsoft.com/office/drawing/2014/main" id="{A8BEB7A8-D503-49BC-9C26-693EACBF3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0034" y="4296406"/>
            <a:ext cx="1233586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30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17" name="Text Box 17">
            <a:extLst>
              <a:ext uri="{FF2B5EF4-FFF2-40B4-BE49-F238E27FC236}">
                <a16:creationId xmlns="" xmlns:a16="http://schemas.microsoft.com/office/drawing/2014/main" id="{D572F748-3E1A-4281-8FA1-C56187D49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0034" y="4304026"/>
            <a:ext cx="1233586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30</a:t>
            </a:r>
            <a:r>
              <a:rPr lang="ru-RU" altLang="ru-RU" sz="51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18" name="Text Box 18">
            <a:extLst>
              <a:ext uri="{FF2B5EF4-FFF2-40B4-BE49-F238E27FC236}">
                <a16:creationId xmlns="" xmlns:a16="http://schemas.microsoft.com/office/drawing/2014/main" id="{91AD3D2F-1BB1-4AD1-A03D-C5B78E60A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996" y="4641214"/>
            <a:ext cx="1597467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140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19" name="Text Box 19">
            <a:extLst>
              <a:ext uri="{FF2B5EF4-FFF2-40B4-BE49-F238E27FC236}">
                <a16:creationId xmlns="" xmlns:a16="http://schemas.microsoft.com/office/drawing/2014/main" id="{00CE46CD-3814-4C31-BF7E-96C5A6EE4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5996" y="4641214"/>
            <a:ext cx="1597467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140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10149835" y="2259975"/>
            <a:ext cx="62444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F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28689" name="Freeform 22"/>
          <p:cNvSpPr>
            <a:spLocks/>
          </p:cNvSpPr>
          <p:nvPr/>
        </p:nvSpPr>
        <p:spPr bwMode="auto">
          <a:xfrm>
            <a:off x="3696266" y="3121762"/>
            <a:ext cx="6723888" cy="2403758"/>
          </a:xfrm>
          <a:custGeom>
            <a:avLst/>
            <a:gdLst>
              <a:gd name="T0" fmla="*/ 5842000 w 3680"/>
              <a:gd name="T1" fmla="*/ 0 h 1744"/>
              <a:gd name="T2" fmla="*/ 0 w 3680"/>
              <a:gd name="T3" fmla="*/ 276860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80" h="1744">
                <a:moveTo>
                  <a:pt x="3680" y="0"/>
                </a:moveTo>
                <a:lnTo>
                  <a:pt x="0" y="1744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8690" name="Text Box 23"/>
          <p:cNvSpPr txBox="1">
            <a:spLocks noChangeArrowheads="1"/>
          </p:cNvSpPr>
          <p:nvPr/>
        </p:nvSpPr>
        <p:spPr bwMode="auto">
          <a:xfrm>
            <a:off x="3351170" y="5516722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D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204809" name="AutoShape 9"/>
          <p:cNvSpPr>
            <a:spLocks noChangeArrowheads="1"/>
          </p:cNvSpPr>
          <p:nvPr/>
        </p:nvSpPr>
        <p:spPr bwMode="auto">
          <a:xfrm rot="5565513" flipV="1">
            <a:off x="7036269" y="3400740"/>
            <a:ext cx="520066" cy="1267459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04824" name="Text Box 24">
            <a:extLst>
              <a:ext uri="{FF2B5EF4-FFF2-40B4-BE49-F238E27FC236}">
                <a16:creationId xmlns="" xmlns:a16="http://schemas.microsoft.com/office/drawing/2014/main" id="{33361944-546E-4F90-93E9-A0861C9B9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015" y="3602986"/>
            <a:ext cx="1233586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</a:t>
            </a:r>
            <a:r>
              <a:rPr lang="ru-RU" alt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25" name="Text Box 25">
            <a:extLst>
              <a:ext uri="{FF2B5EF4-FFF2-40B4-BE49-F238E27FC236}">
                <a16:creationId xmlns="" xmlns:a16="http://schemas.microsoft.com/office/drawing/2014/main" id="{B8F12221-0630-477A-BC1B-2A4C098C9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474" y="3612514"/>
            <a:ext cx="1233586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</a:t>
            </a:r>
            <a:r>
              <a:rPr lang="ru-RU" altLang="ru-RU" sz="51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94" name="Freeform 11"/>
          <p:cNvSpPr>
            <a:spLocks/>
          </p:cNvSpPr>
          <p:nvPr/>
        </p:nvSpPr>
        <p:spPr bwMode="auto">
          <a:xfrm>
            <a:off x="3929030" y="4239257"/>
            <a:ext cx="6878138" cy="55246"/>
          </a:xfrm>
          <a:custGeom>
            <a:avLst/>
            <a:gdLst>
              <a:gd name="T0" fmla="*/ 6807200 w 4288"/>
              <a:gd name="T1" fmla="*/ 0 h 56"/>
              <a:gd name="T2" fmla="*/ 0 w 4288"/>
              <a:gd name="T3" fmla="*/ 82550 h 56"/>
              <a:gd name="T4" fmla="*/ 25400 w 4288"/>
              <a:gd name="T5" fmla="*/ 88900 h 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88" h="56">
                <a:moveTo>
                  <a:pt x="4288" y="0"/>
                </a:moveTo>
                <a:lnTo>
                  <a:pt x="0" y="52"/>
                </a:lnTo>
                <a:lnTo>
                  <a:pt x="16" y="56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3947606" y="947524"/>
            <a:ext cx="6682741" cy="65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400" b="1" dirty="0">
                <a:solidFill>
                  <a:srgbClr val="000066"/>
                </a:solidFill>
              </a:rPr>
              <a:t>Найдите остальные углы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19186" y="77201"/>
            <a:ext cx="2455458" cy="885938"/>
          </a:xfrm>
          <a:prstGeom prst="rect">
            <a:avLst/>
          </a:prstGeom>
        </p:spPr>
        <p:txBody>
          <a:bodyPr wrap="non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</p:spTree>
    <p:extLst>
      <p:ext uri="{BB962C8B-B14F-4D97-AF65-F5344CB8AC3E}">
        <p14:creationId xmlns:p14="http://schemas.microsoft.com/office/powerpoint/2010/main" val="3832701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7 -0.09445 " pathEditMode="relative" ptsTypes="AA">
                                      <p:cBhvr>
                                        <p:cTn id="11" dur="2000" fill="hold"/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04931 -0.2148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-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0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23628 0.068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nimBg="1"/>
      <p:bldP spid="204803" grpId="0" animBg="1"/>
      <p:bldP spid="204817" grpId="0"/>
      <p:bldP spid="204819" grpId="0"/>
      <p:bldP spid="204824" grpId="0"/>
      <p:bldP spid="204824" grpId="1"/>
      <p:bldP spid="2048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9" name="Oval 21"/>
          <p:cNvSpPr>
            <a:spLocks noChangeArrowheads="1"/>
          </p:cNvSpPr>
          <p:nvPr/>
        </p:nvSpPr>
        <p:spPr bwMode="auto">
          <a:xfrm>
            <a:off x="228602" y="2317074"/>
            <a:ext cx="7018312" cy="542044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73" name="Freeform 5"/>
          <p:cNvSpPr>
            <a:spLocks/>
          </p:cNvSpPr>
          <p:nvPr/>
        </p:nvSpPr>
        <p:spPr bwMode="auto">
          <a:xfrm>
            <a:off x="3886954" y="5107306"/>
            <a:ext cx="4488181" cy="2680334"/>
          </a:xfrm>
          <a:custGeom>
            <a:avLst/>
            <a:gdLst>
              <a:gd name="T0" fmla="*/ 2587625 w 1767"/>
              <a:gd name="T1" fmla="*/ 0 h 1407"/>
              <a:gd name="T2" fmla="*/ 0 w 1767"/>
              <a:gd name="T3" fmla="*/ 68262 h 1407"/>
              <a:gd name="T4" fmla="*/ 1800225 w 1767"/>
              <a:gd name="T5" fmla="*/ 2233612 h 1407"/>
              <a:gd name="T6" fmla="*/ 2373313 w 1767"/>
              <a:gd name="T7" fmla="*/ 1871662 h 1407"/>
              <a:gd name="T8" fmla="*/ 2805113 w 1767"/>
              <a:gd name="T9" fmla="*/ 1223962 h 1407"/>
              <a:gd name="T10" fmla="*/ 2805113 w 1767"/>
              <a:gd name="T11" fmla="*/ 720725 h 1407"/>
              <a:gd name="T12" fmla="*/ 2803525 w 1767"/>
              <a:gd name="T13" fmla="*/ 0 h 14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67" h="1407">
                <a:moveTo>
                  <a:pt x="1630" y="0"/>
                </a:moveTo>
                <a:lnTo>
                  <a:pt x="0" y="43"/>
                </a:lnTo>
                <a:lnTo>
                  <a:pt x="1134" y="1407"/>
                </a:lnTo>
                <a:lnTo>
                  <a:pt x="1495" y="1179"/>
                </a:lnTo>
                <a:lnTo>
                  <a:pt x="1767" y="771"/>
                </a:lnTo>
                <a:lnTo>
                  <a:pt x="1767" y="454"/>
                </a:lnTo>
                <a:lnTo>
                  <a:pt x="1766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99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716782" y="811138"/>
            <a:ext cx="13248640" cy="170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400" b="1" dirty="0">
                <a:solidFill>
                  <a:srgbClr val="000066"/>
                </a:solidFill>
              </a:rPr>
              <a:t>Один из четырех углов, образовавшихся при пересечении двух прямых, в 11 раз меньше суммы трех остальных углов. Найдите эти четыре угла  </a:t>
            </a: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845032" y="2551168"/>
            <a:ext cx="755891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M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0" name="Text Box 12"/>
          <p:cNvSpPr txBox="1">
            <a:spLocks noChangeArrowheads="1"/>
          </p:cNvSpPr>
          <p:nvPr/>
        </p:nvSpPr>
        <p:spPr bwMode="auto">
          <a:xfrm>
            <a:off x="6125034" y="7088506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N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371685" y="5300518"/>
            <a:ext cx="690168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>
                <a:solidFill>
                  <a:srgbClr val="0000CC"/>
                </a:solidFill>
              </a:rPr>
              <a:t>K</a:t>
            </a:r>
            <a:endParaRPr lang="ru-RU" altLang="ru-RU" sz="4600" b="1">
              <a:solidFill>
                <a:srgbClr val="0000CC"/>
              </a:solidFill>
            </a:endParaRPr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7843063" y="4583432"/>
            <a:ext cx="656505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P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3" name="Text Box 15"/>
          <p:cNvSpPr txBox="1">
            <a:spLocks noChangeArrowheads="1"/>
          </p:cNvSpPr>
          <p:nvPr/>
        </p:nvSpPr>
        <p:spPr bwMode="auto">
          <a:xfrm>
            <a:off x="3719061" y="4438972"/>
            <a:ext cx="800099" cy="8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09" tIns="65305" rIns="130609" bIns="65305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600" b="1" dirty="0">
                <a:solidFill>
                  <a:srgbClr val="0000CC"/>
                </a:solidFill>
              </a:rPr>
              <a:t>O</a:t>
            </a:r>
            <a:endParaRPr lang="ru-RU" altLang="ru-RU" sz="4600" b="1" dirty="0">
              <a:solidFill>
                <a:srgbClr val="0000CC"/>
              </a:solidFill>
            </a:endParaRPr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465073" y="5105400"/>
            <a:ext cx="7308082" cy="152400"/>
          </a:xfrm>
          <a:custGeom>
            <a:avLst/>
            <a:gdLst>
              <a:gd name="T0" fmla="*/ 6451600 w 4064"/>
              <a:gd name="T1" fmla="*/ 0 h 80"/>
              <a:gd name="T2" fmla="*/ 0 w 4064"/>
              <a:gd name="T3" fmla="*/ 127000 h 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sp>
        <p:nvSpPr>
          <p:cNvPr id="36876" name="Freeform 8"/>
          <p:cNvSpPr>
            <a:spLocks/>
          </p:cNvSpPr>
          <p:nvPr/>
        </p:nvSpPr>
        <p:spPr bwMode="auto">
          <a:xfrm flipH="1">
            <a:off x="1600950" y="3007676"/>
            <a:ext cx="4592320" cy="4322766"/>
          </a:xfrm>
          <a:custGeom>
            <a:avLst/>
            <a:gdLst>
              <a:gd name="T0" fmla="*/ 0 w 2336"/>
              <a:gd name="T1" fmla="*/ 4470400 h 2816"/>
              <a:gd name="T2" fmla="*/ 3708400 w 2336"/>
              <a:gd name="T3" fmla="*/ 0 h 28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/>
          <a:lstStyle/>
          <a:p>
            <a:endParaRPr lang="uz-Latn-UZ"/>
          </a:p>
        </p:txBody>
      </p:sp>
      <p:grpSp>
        <p:nvGrpSpPr>
          <p:cNvPr id="211990" name="Group 22"/>
          <p:cNvGrpSpPr>
            <a:grpSpLocks/>
          </p:cNvGrpSpPr>
          <p:nvPr/>
        </p:nvGrpSpPr>
        <p:grpSpPr bwMode="auto">
          <a:xfrm>
            <a:off x="5502390" y="5278759"/>
            <a:ext cx="2997200" cy="1085849"/>
            <a:chOff x="3061" y="1570"/>
            <a:chExt cx="1180" cy="570"/>
          </a:xfrm>
        </p:grpSpPr>
        <p:sp>
          <p:nvSpPr>
            <p:cNvPr id="211991" name="Oval 23">
              <a:extLst>
                <a:ext uri="{FF2B5EF4-FFF2-40B4-BE49-F238E27FC236}">
                  <a16:creationId xmlns="" xmlns:a16="http://schemas.microsoft.com/office/drawing/2014/main" id="{AFE16215-B5F2-4EAC-A4AA-80BF0EA2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1570"/>
              <a:ext cx="363" cy="40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ru-RU" sz="63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&lt;</a:t>
              </a:r>
              <a:endParaRPr lang="ru-RU" altLang="ru-RU" sz="6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6885" name="Rectangle 24"/>
            <p:cNvSpPr>
              <a:spLocks noChangeArrowheads="1"/>
            </p:cNvSpPr>
            <p:nvPr/>
          </p:nvSpPr>
          <p:spPr bwMode="auto">
            <a:xfrm>
              <a:off x="3061" y="1768"/>
              <a:ext cx="76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4000" b="1">
                  <a:solidFill>
                    <a:srgbClr val="000066"/>
                  </a:solidFill>
                </a:rPr>
                <a:t>в 11 раз</a:t>
              </a:r>
            </a:p>
          </p:txBody>
        </p:sp>
      </p:grpSp>
      <p:sp>
        <p:nvSpPr>
          <p:cNvPr id="211993" name="AutoShape 25"/>
          <p:cNvSpPr>
            <a:spLocks noChangeArrowheads="1"/>
          </p:cNvSpPr>
          <p:nvPr/>
        </p:nvSpPr>
        <p:spPr bwMode="auto">
          <a:xfrm rot="7560200" flipH="1">
            <a:off x="5962132" y="3118489"/>
            <a:ext cx="693420" cy="2766059"/>
          </a:xfrm>
          <a:prstGeom prst="curvedLeftArrow">
            <a:avLst>
              <a:gd name="adj1" fmla="val 59835"/>
              <a:gd name="adj2" fmla="val 119670"/>
              <a:gd name="adj3" fmla="val 33333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p:sp>
        <p:nvSpPr>
          <p:cNvPr id="211994" name="Text Box 26">
            <a:extLst>
              <a:ext uri="{FF2B5EF4-FFF2-40B4-BE49-F238E27FC236}">
                <a16:creationId xmlns="" xmlns:a16="http://schemas.microsoft.com/office/drawing/2014/main" id="{072FE893-5056-4BE7-90B2-80DDE7F53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214" y="5027296"/>
            <a:ext cx="627651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en-US" alt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5" name="Text Box 27">
            <a:extLst>
              <a:ext uri="{FF2B5EF4-FFF2-40B4-BE49-F238E27FC236}">
                <a16:creationId xmlns="" xmlns:a16="http://schemas.microsoft.com/office/drawing/2014/main" id="{199F63D4-DD5D-43C4-9D15-E67EF6D1B14E}"/>
              </a:ext>
            </a:extLst>
          </p:cNvPr>
          <p:cNvSpPr txBox="1">
            <a:spLocks noChangeArrowheads="1"/>
          </p:cNvSpPr>
          <p:nvPr/>
        </p:nvSpPr>
        <p:spPr bwMode="auto">
          <a:xfrm rot="-2195260">
            <a:off x="2048233" y="3885804"/>
            <a:ext cx="1319314" cy="91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>
            <a:spAutoFit/>
          </a:bodyPr>
          <a:lstStyle/>
          <a:p>
            <a:pPr eaLnBrk="1" hangingPunct="1">
              <a:defRPr/>
            </a:pPr>
            <a:r>
              <a:rPr lang="ru-RU" alt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11</a:t>
            </a:r>
            <a:r>
              <a:rPr lang="en-US" alt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endParaRPr lang="ru-RU" alt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1996" name="Oval 28"/>
          <p:cNvSpPr>
            <a:spLocks noChangeArrowheads="1"/>
          </p:cNvSpPr>
          <p:nvPr/>
        </p:nvSpPr>
        <p:spPr bwMode="auto">
          <a:xfrm>
            <a:off x="3198615" y="4587240"/>
            <a:ext cx="1498600" cy="112204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09" tIns="65305" rIns="130609" bIns="65305" anchor="ctr"/>
          <a:lstStyle/>
          <a:p>
            <a:pPr eaLnBrk="1" hangingPunct="1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97" name="Text Box 29">
                <a:extLst>
                  <a:ext uri="{FF2B5EF4-FFF2-40B4-BE49-F238E27FC236}">
                    <a16:creationId xmlns="" xmlns:a16="http://schemas.microsoft.com/office/drawing/2014/main" id="{990CC172-F3D3-4A26-9D62-0AACA3232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86651" y="1967742"/>
                <a:ext cx="3386675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x+1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1х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1997" name="Text 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90CC172-F3D3-4A26-9D62-0AACA3232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86651" y="1967742"/>
                <a:ext cx="3386675" cy="824319"/>
              </a:xfrm>
              <a:prstGeom prst="rect">
                <a:avLst/>
              </a:prstGeom>
              <a:blipFill rotWithShape="1">
                <a:blip r:embed="rId3"/>
                <a:stretch>
                  <a:fillRect l="-6115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6019186" y="77201"/>
            <a:ext cx="2455458" cy="885938"/>
          </a:xfrm>
          <a:prstGeom prst="rect">
            <a:avLst/>
          </a:prstGeom>
        </p:spPr>
        <p:txBody>
          <a:bodyPr wrap="none" lIns="130609" tIns="65305" rIns="130609" bIns="65305">
            <a:spAutoFit/>
          </a:bodyPr>
          <a:lstStyle/>
          <a:p>
            <a:pPr lvl="0" algn="ctr"/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12135" y="2595510"/>
                <a:ext cx="313570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12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12135" y="2595510"/>
                <a:ext cx="3135709" cy="824319"/>
              </a:xfrm>
              <a:prstGeom prst="rect">
                <a:avLst/>
              </a:prstGeom>
              <a:blipFill rotWithShape="1">
                <a:blip r:embed="rId4"/>
                <a:stretch>
                  <a:fillRect l="-6615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3239553"/>
                <a:ext cx="3323261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:12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3239553"/>
                <a:ext cx="3323261" cy="824319"/>
              </a:xfrm>
              <a:prstGeom prst="rect">
                <a:avLst/>
              </a:prstGeom>
              <a:blipFill rotWithShape="1">
                <a:blip r:embed="rId5"/>
                <a:stretch>
                  <a:fillRect l="-6239" t="-10294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83683" y="3888642"/>
                <a:ext cx="2169099" cy="824319"/>
              </a:xfrm>
              <a:prstGeom prst="rect">
                <a:avLst/>
              </a:prstGeom>
              <a:blipFill rotWithShape="1">
                <a:blip r:embed="rId6"/>
                <a:stretch>
                  <a:fillRect l="-9551" t="-11111" b="-31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38" y="4476186"/>
                <a:ext cx="3441883" cy="824319"/>
              </a:xfrm>
              <a:prstGeom prst="rect">
                <a:avLst/>
              </a:prstGeom>
              <a:blipFill rotWithShape="1">
                <a:blip r:embed="rId7"/>
                <a:stretch>
                  <a:fillRect l="-6028" t="-11029" b="-316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0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uz-Latn-UZ" altLang="ru-RU" sz="4000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𝟏𝟓𝟎</m:t>
                        </m:r>
                      </m:e>
                      <m:sup>
                        <m:r>
                          <a:rPr lang="en-US" altLang="ru-RU" sz="4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altLang="ru-RU" sz="40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43062" y="5182661"/>
                <a:ext cx="6529651" cy="761353"/>
              </a:xfrm>
              <a:prstGeom prst="rect">
                <a:avLst/>
              </a:prstGeom>
              <a:blipFill rotWithShape="1">
                <a:blip r:embed="rId8"/>
                <a:stretch>
                  <a:fillRect l="-2708" t="-10400" b="-30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53963" y="5944026"/>
                <a:ext cx="5452049" cy="824319"/>
              </a:xfrm>
              <a:prstGeom prst="rect">
                <a:avLst/>
              </a:prstGeom>
              <a:blipFill rotWithShape="1">
                <a:blip r:embed="rId9"/>
                <a:stretch>
                  <a:fillRect l="-3803" t="-11111" b="-325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5">
                <a:extLst>
                  <a:ext uri="{FF2B5EF4-FFF2-40B4-BE49-F238E27FC236}">
                    <a16:creationId xmlns="" xmlns:a16="http://schemas.microsoft.com/office/drawing/2014/main" id="{E9E4241B-1726-4236-9005-A450EF5BE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09" tIns="65305" rIns="130609" bIns="65305">
                <a:spAutoFit/>
              </a:bodyPr>
              <a:lstStyle/>
              <a:p>
                <a:pPr>
                  <a:defRPr/>
                </a:pP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M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P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∠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K</a:t>
                </a:r>
                <a:r>
                  <a:rPr lang="ru-RU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О</a:t>
                </a:r>
                <a:r>
                  <a:rPr lang="uz-Latn-UZ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mbria Math"/>
                  </a:rPr>
                  <a:t>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z-Latn-UZ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𝟏𝟓𝟎</m:t>
                        </m:r>
                      </m:e>
                      <m:sup>
                        <m:r>
                          <a:rPr lang="en-US" altLang="ru-RU" sz="44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ru-RU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</a:t>
                </a:r>
                <a:endParaRPr lang="ru-RU" altLang="ru-RU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9E4241B-1726-4236-9005-A450EF5B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0848" y="6768357"/>
                <a:ext cx="5790282" cy="824319"/>
              </a:xfrm>
              <a:prstGeom prst="rect">
                <a:avLst/>
              </a:prstGeom>
              <a:blipFill rotWithShape="1">
                <a:blip r:embed="rId10"/>
                <a:stretch>
                  <a:fillRect l="-3579" t="-10294" b="-3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483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1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nimBg="1"/>
      <p:bldP spid="211994" grpId="0"/>
      <p:bldP spid="211995" grpId="0"/>
      <p:bldP spid="211997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4632" y="2094421"/>
            <a:ext cx="9448800" cy="47789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solidFill>
                  <a:srgbClr val="002060"/>
                </a:solidFill>
                <a:cs typeface="Browallia New" pitchFamily="34" charset="-34"/>
              </a:rPr>
              <a:t>ФАЛЕС ( 625 до н. э– 527 до н. э.), древнегреческий философ , математик, основатель милетской школы родом из </a:t>
            </a:r>
            <a:r>
              <a:rPr lang="ru-RU" sz="3600" b="1" dirty="0" err="1">
                <a:solidFill>
                  <a:srgbClr val="002060"/>
                </a:solidFill>
                <a:cs typeface="Browallia New" pitchFamily="34" charset="-34"/>
              </a:rPr>
              <a:t>Милета</a:t>
            </a:r>
            <a:r>
              <a:rPr lang="ru-RU" sz="3600" b="1" dirty="0">
                <a:solidFill>
                  <a:srgbClr val="002060"/>
                </a:solidFill>
                <a:cs typeface="Browallia New" pitchFamily="34" charset="-34"/>
              </a:rPr>
              <a:t>      ( Малая Азия )</a:t>
            </a: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rgbClr val="002060"/>
              </a:solidFill>
              <a:cs typeface="Browallia New" pitchFamily="34" charset="-34"/>
            </a:endParaRPr>
          </a:p>
          <a:p>
            <a:pPr>
              <a:lnSpc>
                <a:spcPct val="90000"/>
              </a:lnSpc>
            </a:pPr>
            <a:r>
              <a:rPr lang="ru-RU" sz="3600" b="1" dirty="0">
                <a:solidFill>
                  <a:srgbClr val="002060"/>
                </a:solidFill>
                <a:cs typeface="Browallia New" pitchFamily="34" charset="-34"/>
              </a:rPr>
              <a:t>Первым, кто ввел в математику принцип математического доказательства, доказал несколько теорем геометрии </a:t>
            </a:r>
            <a:br>
              <a:rPr lang="ru-RU" sz="3600" b="1" dirty="0">
                <a:solidFill>
                  <a:srgbClr val="002060"/>
                </a:solidFill>
                <a:cs typeface="Browallia New" pitchFamily="34" charset="-34"/>
              </a:rPr>
            </a:br>
            <a:endParaRPr lang="ru-RU" sz="3600" b="1" dirty="0">
              <a:solidFill>
                <a:srgbClr val="002060"/>
              </a:solidFill>
              <a:cs typeface="Browallia New" pitchFamily="34" charset="-34"/>
            </a:endParaRPr>
          </a:p>
        </p:txBody>
      </p:sp>
      <p:pic>
        <p:nvPicPr>
          <p:cNvPr id="5" name="Picture 2" descr="C:\Documents and Settings\Mufasa\Рабочий стол\фото для сайта\Рисунок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400" y="1676401"/>
            <a:ext cx="4114800" cy="56149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" y="654333"/>
            <a:ext cx="13716000" cy="120032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Последовательность рассуждений и их</a:t>
            </a:r>
          </a:p>
          <a:p>
            <a:pPr lvl="0" algn="ctr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взаимосвязь при изучении геометрии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1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978496" y="269762"/>
            <a:ext cx="13167360" cy="1330463"/>
          </a:xfrm>
          <a:prstGeom prst="rect">
            <a:avLst/>
          </a:prstGeom>
        </p:spPr>
        <p:txBody>
          <a:bodyPr wrap="square" lIns="130609" tIns="65305" rIns="130609" bIns="65305">
            <a:no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67188">
              <a:defRPr>
                <a:latin typeface="+mn-lt"/>
                <a:ea typeface="+mn-ea"/>
                <a:cs typeface="+mn-cs"/>
              </a:defRPr>
            </a:lvl2pPr>
            <a:lvl3pPr marL="2134365">
              <a:defRPr>
                <a:latin typeface="+mn-lt"/>
                <a:ea typeface="+mn-ea"/>
                <a:cs typeface="+mn-cs"/>
              </a:defRPr>
            </a:lvl3pPr>
            <a:lvl4pPr marL="3201551">
              <a:defRPr>
                <a:latin typeface="+mn-lt"/>
                <a:ea typeface="+mn-ea"/>
                <a:cs typeface="+mn-cs"/>
              </a:defRPr>
            </a:lvl4pPr>
            <a:lvl5pPr marL="4268735">
              <a:defRPr>
                <a:latin typeface="+mn-lt"/>
                <a:ea typeface="+mn-ea"/>
                <a:cs typeface="+mn-cs"/>
              </a:defRPr>
            </a:lvl5pPr>
            <a:lvl6pPr marL="5335922">
              <a:defRPr>
                <a:latin typeface="+mn-lt"/>
                <a:ea typeface="+mn-ea"/>
                <a:cs typeface="+mn-cs"/>
              </a:defRPr>
            </a:lvl6pPr>
            <a:lvl7pPr marL="6403104">
              <a:defRPr>
                <a:latin typeface="+mn-lt"/>
                <a:ea typeface="+mn-ea"/>
                <a:cs typeface="+mn-cs"/>
              </a:defRPr>
            </a:lvl7pPr>
            <a:lvl8pPr marL="7470289">
              <a:defRPr>
                <a:latin typeface="+mn-lt"/>
                <a:ea typeface="+mn-ea"/>
                <a:cs typeface="+mn-cs"/>
              </a:defRPr>
            </a:lvl8pPr>
            <a:lvl9pPr marL="8537473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Считается, что Фалес первым доказал несколько геометрических теорем, а именно</a:t>
            </a:r>
          </a:p>
          <a:p>
            <a:pPr algn="ctr"/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1155" y="2125913"/>
            <a:ext cx="12801600" cy="8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09" tIns="65305" rIns="130609" bIns="65305" numCol="1" anchor="ctr" anchorCtr="0" compatLnSpc="1">
            <a:prstTxWarp prst="textNoShape">
              <a:avLst/>
            </a:prstTxWarp>
            <a:spAutoFit/>
          </a:bodyPr>
          <a:lstStyle/>
          <a:p>
            <a:pPr defTabSz="130609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9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вертикальные углы равны 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9717" y="3660508"/>
            <a:ext cx="13553571" cy="16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09" tIns="65305" rIns="130609" bIns="65305" numCol="1" anchor="ctr" anchorCtr="0" compatLnSpc="1">
            <a:prstTxWarp prst="textNoShape">
              <a:avLst/>
            </a:prstTxWarp>
            <a:spAutoFit/>
          </a:bodyPr>
          <a:lstStyle/>
          <a:p>
            <a:pPr defTabSz="130609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9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углы при основании равнобедренного треугольника равны 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9717" y="5653032"/>
            <a:ext cx="10771584" cy="8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09" tIns="65305" rIns="130609" bIns="65305" numCol="1" anchor="ctr" anchorCtr="0" compatLnSpc="1">
            <a:prstTxWarp prst="textNoShape">
              <a:avLst/>
            </a:prstTxWarp>
            <a:spAutoFit/>
          </a:bodyPr>
          <a:lstStyle/>
          <a:p>
            <a:pPr defTabSz="130609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9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диаметр делит круг пополам 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Теорема Ферма и 380 лет на ее доказательство | Блог 4brai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2" y="4958291"/>
            <a:ext cx="4550837" cy="227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45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4260" y="838200"/>
            <a:ext cx="6028171" cy="1446542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называется  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доказательством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»?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1825" y="2489418"/>
            <a:ext cx="11507812" cy="2123650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Доказать 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некоторое утверждение –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это значит показать путём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логических рассуждений, что оно верно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781" y="4876800"/>
            <a:ext cx="12913132" cy="2123650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Утверждение, справедливость которого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устанавливается с помощью доказательства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называется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теоремой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66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2" y="609603"/>
            <a:ext cx="13944600" cy="3247035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Формулировка теоремы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состоит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обычно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условия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заключения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первой части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речь идет о том, что известно, в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заключении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 том, что требуется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доказать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834" y="3999878"/>
            <a:ext cx="13639800" cy="1323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rgbClr val="0070C0"/>
            </a:solidFill>
          </a:ln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Если смежные углы равны, </a:t>
            </a:r>
          </a:p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то каждый из них является прямым углом</a:t>
            </a:r>
            <a:endParaRPr lang="uz-Latn-U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458" y="3856645"/>
            <a:ext cx="1380744" cy="13249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5" name="Волна 4"/>
          <p:cNvSpPr/>
          <p:nvPr/>
        </p:nvSpPr>
        <p:spPr>
          <a:xfrm>
            <a:off x="527304" y="3999877"/>
            <a:ext cx="914400" cy="820073"/>
          </a:xfrm>
          <a:prstGeom prst="wave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7304" y="3999877"/>
            <a:ext cx="0" cy="1059821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331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6928</TotalTime>
  <Words>832</Words>
  <Application>Microsoft Office PowerPoint</Application>
  <PresentationFormat>Произвольный</PresentationFormat>
  <Paragraphs>219</Paragraphs>
  <Slides>25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Office Theme</vt:lpstr>
      <vt:lpstr>Тема Office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Аксиома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469</cp:revision>
  <dcterms:created xsi:type="dcterms:W3CDTF">2020-04-09T07:32:19Z</dcterms:created>
  <dcterms:modified xsi:type="dcterms:W3CDTF">2021-02-18T17:17:54Z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