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2" r:id="rId2"/>
  </p:sldMasterIdLst>
  <p:notesMasterIdLst>
    <p:notesMasterId r:id="rId28"/>
  </p:notesMasterIdLst>
  <p:sldIdLst>
    <p:sldId id="459" r:id="rId3"/>
    <p:sldId id="405" r:id="rId4"/>
    <p:sldId id="432" r:id="rId5"/>
    <p:sldId id="433" r:id="rId6"/>
    <p:sldId id="434" r:id="rId7"/>
    <p:sldId id="438" r:id="rId8"/>
    <p:sldId id="441" r:id="rId9"/>
    <p:sldId id="436" r:id="rId10"/>
    <p:sldId id="442" r:id="rId11"/>
    <p:sldId id="443" r:id="rId12"/>
    <p:sldId id="445" r:id="rId13"/>
    <p:sldId id="446" r:id="rId14"/>
    <p:sldId id="448" r:id="rId15"/>
    <p:sldId id="464" r:id="rId16"/>
    <p:sldId id="454" r:id="rId17"/>
    <p:sldId id="453" r:id="rId18"/>
    <p:sldId id="455" r:id="rId19"/>
    <p:sldId id="456" r:id="rId20"/>
    <p:sldId id="457" r:id="rId21"/>
    <p:sldId id="458" r:id="rId22"/>
    <p:sldId id="450" r:id="rId23"/>
    <p:sldId id="463" r:id="rId24"/>
    <p:sldId id="462" r:id="rId25"/>
    <p:sldId id="461" r:id="rId26"/>
    <p:sldId id="404" r:id="rId27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459"/>
            <p14:sldId id="405"/>
            <p14:sldId id="432"/>
            <p14:sldId id="433"/>
            <p14:sldId id="434"/>
            <p14:sldId id="438"/>
            <p14:sldId id="441"/>
            <p14:sldId id="436"/>
            <p14:sldId id="442"/>
            <p14:sldId id="443"/>
            <p14:sldId id="445"/>
            <p14:sldId id="446"/>
            <p14:sldId id="448"/>
            <p14:sldId id="464"/>
            <p14:sldId id="454"/>
            <p14:sldId id="453"/>
            <p14:sldId id="455"/>
            <p14:sldId id="456"/>
            <p14:sldId id="457"/>
            <p14:sldId id="458"/>
            <p14:sldId id="450"/>
            <p14:sldId id="463"/>
            <p14:sldId id="462"/>
            <p14:sldId id="461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CCFFFF"/>
    <a:srgbClr val="FF99FF"/>
    <a:srgbClr val="FF6B6B"/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48" autoAdjust="0"/>
    <p:restoredTop sz="94600" autoAdjust="0"/>
  </p:normalViewPr>
  <p:slideViewPr>
    <p:cSldViewPr>
      <p:cViewPr varScale="1">
        <p:scale>
          <a:sx n="52" d="100"/>
          <a:sy n="52" d="100"/>
        </p:scale>
        <p:origin x="-468" y="-90"/>
      </p:cViewPr>
      <p:guideLst>
        <p:guide orient="horz" pos="1330"/>
        <p:guide orient="horz" pos="7304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96CA10-D10C-4DE6-B3F1-2B0D84780544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937B604C-F65E-40F6-8C3A-1F67BAC46F11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ru-RU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Повторение </a:t>
          </a:r>
        </a:p>
        <a:p>
          <a:r>
            <a:rPr lang="ru-RU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пройденного</a:t>
          </a:r>
          <a:endParaRPr lang="uz-Latn-UZ" sz="36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6BFDC83F-198B-4657-9518-31068FC60DE9}" type="parTrans" cxnId="{93EAEBA0-D2BD-4339-84F5-F5E1B72254F4}">
      <dgm:prSet/>
      <dgm:spPr/>
      <dgm:t>
        <a:bodyPr/>
        <a:lstStyle/>
        <a:p>
          <a:endParaRPr lang="uz-Latn-UZ" sz="2000" b="1">
            <a:solidFill>
              <a:srgbClr val="C00000"/>
            </a:solidFill>
            <a:latin typeface="Arial" pitchFamily="34" charset="0"/>
            <a:cs typeface="Arial" pitchFamily="34" charset="0"/>
          </a:endParaRPr>
        </a:p>
      </dgm:t>
    </dgm:pt>
    <dgm:pt modelId="{467C3E65-4162-41E8-AEE5-0AC2F54805DD}" type="sibTrans" cxnId="{93EAEBA0-D2BD-4339-84F5-F5E1B72254F4}">
      <dgm:prSet/>
      <dgm:spPr/>
      <dgm:t>
        <a:bodyPr/>
        <a:lstStyle/>
        <a:p>
          <a:endParaRPr lang="uz-Latn-UZ" sz="2000" b="1">
            <a:solidFill>
              <a:srgbClr val="C00000"/>
            </a:solidFill>
            <a:latin typeface="Arial" pitchFamily="34" charset="0"/>
            <a:cs typeface="Arial" pitchFamily="34" charset="0"/>
          </a:endParaRPr>
        </a:p>
      </dgm:t>
    </dgm:pt>
    <dgm:pt modelId="{0826039D-0573-4159-BCE6-23BE893C7831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ru-RU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Последователь </a:t>
          </a:r>
          <a:r>
            <a:rPr lang="ru-RU" sz="3600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ность</a:t>
          </a:r>
          <a:r>
            <a:rPr lang="ru-RU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рассуждений и их взаимосвязь при изучении геометрии</a:t>
          </a:r>
          <a:endParaRPr lang="uz-Latn-UZ" sz="36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11BEC586-D5CB-4FEC-84B8-CB9DD60A8B9E}" type="parTrans" cxnId="{9B78B757-999E-4583-BD0E-CDEEA2DCC79B}">
      <dgm:prSet/>
      <dgm:spPr/>
      <dgm:t>
        <a:bodyPr/>
        <a:lstStyle/>
        <a:p>
          <a:endParaRPr lang="uz-Latn-UZ" sz="2000" b="1">
            <a:solidFill>
              <a:srgbClr val="C00000"/>
            </a:solidFill>
            <a:latin typeface="Arial" pitchFamily="34" charset="0"/>
            <a:cs typeface="Arial" pitchFamily="34" charset="0"/>
          </a:endParaRPr>
        </a:p>
      </dgm:t>
    </dgm:pt>
    <dgm:pt modelId="{BF8E4A7E-9AB2-4DFE-9E36-649A35FAB7E0}" type="sibTrans" cxnId="{9B78B757-999E-4583-BD0E-CDEEA2DCC79B}">
      <dgm:prSet/>
      <dgm:spPr/>
      <dgm:t>
        <a:bodyPr/>
        <a:lstStyle/>
        <a:p>
          <a:endParaRPr lang="uz-Latn-UZ" sz="2000" b="1">
            <a:solidFill>
              <a:srgbClr val="C00000"/>
            </a:solidFill>
            <a:latin typeface="Arial" pitchFamily="34" charset="0"/>
            <a:cs typeface="Arial" pitchFamily="34" charset="0"/>
          </a:endParaRPr>
        </a:p>
      </dgm:t>
    </dgm:pt>
    <dgm:pt modelId="{1F7D2D42-AB09-4738-96CC-AD52C20E30B1}">
      <dgm:prSet phldrT="[Текст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ru-RU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Задания для закреп </a:t>
          </a:r>
          <a:r>
            <a:rPr lang="ru-RU" sz="3600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ления</a:t>
          </a:r>
          <a:endParaRPr lang="uz-Latn-UZ" sz="36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EF5217A1-E7BB-4E8A-BFD4-5C8D78679964}" type="parTrans" cxnId="{A6D18B5F-59B2-4650-8883-6EBF208360A0}">
      <dgm:prSet/>
      <dgm:spPr/>
      <dgm:t>
        <a:bodyPr/>
        <a:lstStyle/>
        <a:p>
          <a:endParaRPr lang="uz-Latn-UZ" sz="2000" b="1">
            <a:solidFill>
              <a:srgbClr val="C00000"/>
            </a:solidFill>
            <a:latin typeface="Arial" pitchFamily="34" charset="0"/>
            <a:cs typeface="Arial" pitchFamily="34" charset="0"/>
          </a:endParaRPr>
        </a:p>
      </dgm:t>
    </dgm:pt>
    <dgm:pt modelId="{201CA731-F529-47FB-8E05-61ADA8148202}" type="sibTrans" cxnId="{A6D18B5F-59B2-4650-8883-6EBF208360A0}">
      <dgm:prSet/>
      <dgm:spPr/>
      <dgm:t>
        <a:bodyPr/>
        <a:lstStyle/>
        <a:p>
          <a:endParaRPr lang="uz-Latn-UZ" sz="2000" b="1">
            <a:solidFill>
              <a:srgbClr val="C00000"/>
            </a:solidFill>
            <a:latin typeface="Arial" pitchFamily="34" charset="0"/>
            <a:cs typeface="Arial" pitchFamily="34" charset="0"/>
          </a:endParaRPr>
        </a:p>
      </dgm:t>
    </dgm:pt>
    <dgm:pt modelId="{C0F89791-749D-4A67-87C3-61F62F5FA8E4}" type="pres">
      <dgm:prSet presAssocID="{4296CA10-D10C-4DE6-B3F1-2B0D84780544}" presName="Name0" presStyleCnt="0">
        <dgm:presLayoutVars>
          <dgm:dir/>
          <dgm:resizeHandles val="exact"/>
        </dgm:presLayoutVars>
      </dgm:prSet>
      <dgm:spPr/>
    </dgm:pt>
    <dgm:pt modelId="{336DE0B3-1AF5-4CD3-8FA9-3555C6979C53}" type="pres">
      <dgm:prSet presAssocID="{937B604C-F65E-40F6-8C3A-1F67BAC46F11}" presName="parTxOnly" presStyleLbl="node1" presStyleIdx="0" presStyleCnt="3" custScaleX="53868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1B7E341C-B73F-4741-9AF1-B9353811DC7C}" type="pres">
      <dgm:prSet presAssocID="{467C3E65-4162-41E8-AEE5-0AC2F54805DD}" presName="parSpace" presStyleCnt="0"/>
      <dgm:spPr/>
    </dgm:pt>
    <dgm:pt modelId="{824B36E2-D2FC-4EB9-A733-19E7E6B9B766}" type="pres">
      <dgm:prSet presAssocID="{0826039D-0573-4159-BCE6-23BE893C7831}" presName="parTxOnly" presStyleLbl="node1" presStyleIdx="1" presStyleCnt="3" custScaleX="97725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B0331248-B221-4025-9043-EBA51EF011C3}" type="pres">
      <dgm:prSet presAssocID="{BF8E4A7E-9AB2-4DFE-9E36-649A35FAB7E0}" presName="parSpace" presStyleCnt="0"/>
      <dgm:spPr/>
    </dgm:pt>
    <dgm:pt modelId="{37E4B5AD-261B-4436-B45C-5A38E5ACA90E}" type="pres">
      <dgm:prSet presAssocID="{1F7D2D42-AB09-4738-96CC-AD52C20E30B1}" presName="parTxOnly" presStyleLbl="node1" presStyleIdx="2" presStyleCnt="3" custScaleX="68630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</dgm:ptLst>
  <dgm:cxnLst>
    <dgm:cxn modelId="{93EAEBA0-D2BD-4339-84F5-F5E1B72254F4}" srcId="{4296CA10-D10C-4DE6-B3F1-2B0D84780544}" destId="{937B604C-F65E-40F6-8C3A-1F67BAC46F11}" srcOrd="0" destOrd="0" parTransId="{6BFDC83F-198B-4657-9518-31068FC60DE9}" sibTransId="{467C3E65-4162-41E8-AEE5-0AC2F54805DD}"/>
    <dgm:cxn modelId="{30F43742-B3BB-4C0C-9BDC-EB783BB896B0}" type="presOf" srcId="{0826039D-0573-4159-BCE6-23BE893C7831}" destId="{824B36E2-D2FC-4EB9-A733-19E7E6B9B766}" srcOrd="0" destOrd="0" presId="urn:microsoft.com/office/officeart/2005/8/layout/hChevron3"/>
    <dgm:cxn modelId="{FE7F99EC-FA51-4FA4-A826-BE76BCDEBC65}" type="presOf" srcId="{1F7D2D42-AB09-4738-96CC-AD52C20E30B1}" destId="{37E4B5AD-261B-4436-B45C-5A38E5ACA90E}" srcOrd="0" destOrd="0" presId="urn:microsoft.com/office/officeart/2005/8/layout/hChevron3"/>
    <dgm:cxn modelId="{80965089-E6CB-4DB2-9DF3-0D575280BDD1}" type="presOf" srcId="{4296CA10-D10C-4DE6-B3F1-2B0D84780544}" destId="{C0F89791-749D-4A67-87C3-61F62F5FA8E4}" srcOrd="0" destOrd="0" presId="urn:microsoft.com/office/officeart/2005/8/layout/hChevron3"/>
    <dgm:cxn modelId="{C3B0E82B-DD70-4F52-8C5F-7F953CD8B395}" type="presOf" srcId="{937B604C-F65E-40F6-8C3A-1F67BAC46F11}" destId="{336DE0B3-1AF5-4CD3-8FA9-3555C6979C53}" srcOrd="0" destOrd="0" presId="urn:microsoft.com/office/officeart/2005/8/layout/hChevron3"/>
    <dgm:cxn modelId="{9B78B757-999E-4583-BD0E-CDEEA2DCC79B}" srcId="{4296CA10-D10C-4DE6-B3F1-2B0D84780544}" destId="{0826039D-0573-4159-BCE6-23BE893C7831}" srcOrd="1" destOrd="0" parTransId="{11BEC586-D5CB-4FEC-84B8-CB9DD60A8B9E}" sibTransId="{BF8E4A7E-9AB2-4DFE-9E36-649A35FAB7E0}"/>
    <dgm:cxn modelId="{A6D18B5F-59B2-4650-8883-6EBF208360A0}" srcId="{4296CA10-D10C-4DE6-B3F1-2B0D84780544}" destId="{1F7D2D42-AB09-4738-96CC-AD52C20E30B1}" srcOrd="2" destOrd="0" parTransId="{EF5217A1-E7BB-4E8A-BFD4-5C8D78679964}" sibTransId="{201CA731-F529-47FB-8E05-61ADA8148202}"/>
    <dgm:cxn modelId="{B5AEFC21-07BD-4248-A072-32F7D9FD7B8C}" type="presParOf" srcId="{C0F89791-749D-4A67-87C3-61F62F5FA8E4}" destId="{336DE0B3-1AF5-4CD3-8FA9-3555C6979C53}" srcOrd="0" destOrd="0" presId="urn:microsoft.com/office/officeart/2005/8/layout/hChevron3"/>
    <dgm:cxn modelId="{15839B33-058C-492E-900C-1280400EFFDC}" type="presParOf" srcId="{C0F89791-749D-4A67-87C3-61F62F5FA8E4}" destId="{1B7E341C-B73F-4741-9AF1-B9353811DC7C}" srcOrd="1" destOrd="0" presId="urn:microsoft.com/office/officeart/2005/8/layout/hChevron3"/>
    <dgm:cxn modelId="{D3538B51-B510-4DF9-ADD2-8EECF27A1635}" type="presParOf" srcId="{C0F89791-749D-4A67-87C3-61F62F5FA8E4}" destId="{824B36E2-D2FC-4EB9-A733-19E7E6B9B766}" srcOrd="2" destOrd="0" presId="urn:microsoft.com/office/officeart/2005/8/layout/hChevron3"/>
    <dgm:cxn modelId="{448383F6-79BE-4358-B9D8-C536A7F13D28}" type="presParOf" srcId="{C0F89791-749D-4A67-87C3-61F62F5FA8E4}" destId="{B0331248-B221-4025-9043-EBA51EF011C3}" srcOrd="3" destOrd="0" presId="urn:microsoft.com/office/officeart/2005/8/layout/hChevron3"/>
    <dgm:cxn modelId="{F9C61907-37EB-4B28-8C25-74BE6EFD8C91}" type="presParOf" srcId="{C0F89791-749D-4A67-87C3-61F62F5FA8E4}" destId="{37E4B5AD-261B-4436-B45C-5A38E5ACA90E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6DE0B3-1AF5-4CD3-8FA9-3555C6979C53}">
      <dsp:nvSpPr>
        <dsp:cNvPr id="0" name=""/>
        <dsp:cNvSpPr/>
      </dsp:nvSpPr>
      <dsp:spPr>
        <a:xfrm>
          <a:off x="2282" y="1695767"/>
          <a:ext cx="4189401" cy="3110865"/>
        </a:xfrm>
        <a:prstGeom prst="homePlate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92024" tIns="96012" rIns="48006" bIns="9601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Повторение 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пройденного</a:t>
          </a:r>
          <a:endParaRPr lang="uz-Latn-UZ" sz="36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2282" y="1695767"/>
        <a:ext cx="3411685" cy="3110865"/>
      </dsp:txXfrm>
    </dsp:sp>
    <dsp:sp modelId="{824B36E2-D2FC-4EB9-A733-19E7E6B9B766}">
      <dsp:nvSpPr>
        <dsp:cNvPr id="0" name=""/>
        <dsp:cNvSpPr/>
      </dsp:nvSpPr>
      <dsp:spPr>
        <a:xfrm>
          <a:off x="2636251" y="1695767"/>
          <a:ext cx="7600232" cy="3110864"/>
        </a:xfrm>
        <a:prstGeom prst="chevron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44018" tIns="96012" rIns="48006" bIns="9601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Последователь </a:t>
          </a:r>
          <a:r>
            <a:rPr lang="ru-RU" sz="36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ность</a:t>
          </a:r>
          <a:r>
            <a:rPr lang="ru-RU" sz="36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рассуждений и их взаимосвязь при изучении геометрии</a:t>
          </a:r>
          <a:endParaRPr lang="uz-Latn-UZ" sz="36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4191683" y="1695767"/>
        <a:ext cx="4489368" cy="3110864"/>
      </dsp:txXfrm>
    </dsp:sp>
    <dsp:sp modelId="{37E4B5AD-261B-4436-B45C-5A38E5ACA90E}">
      <dsp:nvSpPr>
        <dsp:cNvPr id="0" name=""/>
        <dsp:cNvSpPr/>
      </dsp:nvSpPr>
      <dsp:spPr>
        <a:xfrm>
          <a:off x="8681051" y="1695767"/>
          <a:ext cx="5337466" cy="3110864"/>
        </a:xfrm>
        <a:prstGeom prst="chevron">
          <a:avLst/>
        </a:prstGeom>
        <a:solidFill>
          <a:srgbClr val="92D050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144018" tIns="96012" rIns="48006" bIns="9601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Задания для закреп </a:t>
          </a:r>
          <a:r>
            <a:rPr lang="ru-RU" sz="36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ления</a:t>
          </a:r>
          <a:endParaRPr lang="uz-Latn-UZ" sz="36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10236483" y="1695767"/>
        <a:ext cx="2226602" cy="31108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01813" y="242888"/>
            <a:ext cx="2162175" cy="1217612"/>
          </a:xfrm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01813" y="242888"/>
            <a:ext cx="2162175" cy="1217612"/>
          </a:xfrm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01813" y="242888"/>
            <a:ext cx="2162175" cy="1217612"/>
          </a:xfrm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801813" y="242888"/>
            <a:ext cx="2162175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z-Latn-U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CEBC4-7F60-46A9-8417-0DDF722E941E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348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E350-D209-420B-BD04-92BDA7D229B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C87D-4CF6-42C1-98DB-17953AB57F0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650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5701" y="5288283"/>
            <a:ext cx="12435840" cy="1634490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55701" y="3488056"/>
            <a:ext cx="12435840" cy="1800224"/>
          </a:xfrm>
        </p:spPr>
        <p:txBody>
          <a:bodyPr anchor="b"/>
          <a:lstStyle>
            <a:lvl1pPr marL="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1pPr>
            <a:lvl2pPr marL="653044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09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13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61218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6522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91827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7131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22435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E350-D209-420B-BD04-92BDA7D229B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C87D-4CF6-42C1-98DB-17953AB57F0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940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31520" y="1920240"/>
            <a:ext cx="6461760" cy="543115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437120" y="1920240"/>
            <a:ext cx="6461760" cy="543115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E350-D209-420B-BD04-92BDA7D229B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C87D-4CF6-42C1-98DB-17953AB57F0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76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31520" y="1842136"/>
            <a:ext cx="6464301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044" indent="0">
              <a:buNone/>
              <a:defRPr sz="2900" b="1"/>
            </a:lvl2pPr>
            <a:lvl3pPr marL="1306090" indent="0">
              <a:buNone/>
              <a:defRPr sz="2600" b="1"/>
            </a:lvl3pPr>
            <a:lvl4pPr marL="1959135" indent="0">
              <a:buNone/>
              <a:defRPr sz="2300" b="1"/>
            </a:lvl4pPr>
            <a:lvl5pPr marL="2612181" indent="0">
              <a:buNone/>
              <a:defRPr sz="2300" b="1"/>
            </a:lvl5pPr>
            <a:lvl6pPr marL="3265225" indent="0">
              <a:buNone/>
              <a:defRPr sz="2300" b="1"/>
            </a:lvl6pPr>
            <a:lvl7pPr marL="3918270" indent="0">
              <a:buNone/>
              <a:defRPr sz="2300" b="1"/>
            </a:lvl7pPr>
            <a:lvl8pPr marL="4571314" indent="0">
              <a:buNone/>
              <a:defRPr sz="2300" b="1"/>
            </a:lvl8pPr>
            <a:lvl9pPr marL="5224359" indent="0">
              <a:buNone/>
              <a:defRPr sz="2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31520" y="2609850"/>
            <a:ext cx="6464301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7432042" y="1842136"/>
            <a:ext cx="6466840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044" indent="0">
              <a:buNone/>
              <a:defRPr sz="2900" b="1"/>
            </a:lvl2pPr>
            <a:lvl3pPr marL="1306090" indent="0">
              <a:buNone/>
              <a:defRPr sz="2600" b="1"/>
            </a:lvl3pPr>
            <a:lvl4pPr marL="1959135" indent="0">
              <a:buNone/>
              <a:defRPr sz="2300" b="1"/>
            </a:lvl4pPr>
            <a:lvl5pPr marL="2612181" indent="0">
              <a:buNone/>
              <a:defRPr sz="2300" b="1"/>
            </a:lvl5pPr>
            <a:lvl6pPr marL="3265225" indent="0">
              <a:buNone/>
              <a:defRPr sz="2300" b="1"/>
            </a:lvl6pPr>
            <a:lvl7pPr marL="3918270" indent="0">
              <a:buNone/>
              <a:defRPr sz="2300" b="1"/>
            </a:lvl7pPr>
            <a:lvl8pPr marL="4571314" indent="0">
              <a:buNone/>
              <a:defRPr sz="2300" b="1"/>
            </a:lvl8pPr>
            <a:lvl9pPr marL="5224359" indent="0">
              <a:buNone/>
              <a:defRPr sz="2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7432042" y="2609850"/>
            <a:ext cx="6466840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E350-D209-420B-BD04-92BDA7D229B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C87D-4CF6-42C1-98DB-17953AB57F0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05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E350-D209-420B-BD04-92BDA7D229B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C87D-4CF6-42C1-98DB-17953AB57F0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669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E350-D209-420B-BD04-92BDA7D229B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C87D-4CF6-42C1-98DB-17953AB57F0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4137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4" y="327660"/>
            <a:ext cx="4813301" cy="1394460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20080" y="327660"/>
            <a:ext cx="8178800" cy="7023736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31524" y="1722120"/>
            <a:ext cx="4813301" cy="5629276"/>
          </a:xfrm>
        </p:spPr>
        <p:txBody>
          <a:bodyPr/>
          <a:lstStyle>
            <a:lvl1pPr marL="0" indent="0">
              <a:buNone/>
              <a:defRPr sz="2000"/>
            </a:lvl1pPr>
            <a:lvl2pPr marL="653044" indent="0">
              <a:buNone/>
              <a:defRPr sz="1700"/>
            </a:lvl2pPr>
            <a:lvl3pPr marL="1306090" indent="0">
              <a:buNone/>
              <a:defRPr sz="1400"/>
            </a:lvl3pPr>
            <a:lvl4pPr marL="1959135" indent="0">
              <a:buNone/>
              <a:defRPr sz="1300"/>
            </a:lvl4pPr>
            <a:lvl5pPr marL="2612181" indent="0">
              <a:buNone/>
              <a:defRPr sz="1300"/>
            </a:lvl5pPr>
            <a:lvl6pPr marL="3265225" indent="0">
              <a:buNone/>
              <a:defRPr sz="1300"/>
            </a:lvl6pPr>
            <a:lvl7pPr marL="3918270" indent="0">
              <a:buNone/>
              <a:defRPr sz="1300"/>
            </a:lvl7pPr>
            <a:lvl8pPr marL="4571314" indent="0">
              <a:buNone/>
              <a:defRPr sz="1300"/>
            </a:lvl8pPr>
            <a:lvl9pPr marL="5224359" indent="0">
              <a:buNone/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E350-D209-420B-BD04-92BDA7D229B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C87D-4CF6-42C1-98DB-17953AB57F0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1895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67661" y="5760720"/>
            <a:ext cx="8778240" cy="680086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867661" y="735330"/>
            <a:ext cx="8778240" cy="4937760"/>
          </a:xfrm>
        </p:spPr>
        <p:txBody>
          <a:bodyPr/>
          <a:lstStyle>
            <a:lvl1pPr marL="0" indent="0">
              <a:buNone/>
              <a:defRPr sz="4600"/>
            </a:lvl1pPr>
            <a:lvl2pPr marL="653044" indent="0">
              <a:buNone/>
              <a:defRPr sz="4000"/>
            </a:lvl2pPr>
            <a:lvl3pPr marL="1306090" indent="0">
              <a:buNone/>
              <a:defRPr sz="3400"/>
            </a:lvl3pPr>
            <a:lvl4pPr marL="1959135" indent="0">
              <a:buNone/>
              <a:defRPr sz="2900"/>
            </a:lvl4pPr>
            <a:lvl5pPr marL="2612181" indent="0">
              <a:buNone/>
              <a:defRPr sz="2900"/>
            </a:lvl5pPr>
            <a:lvl6pPr marL="3265225" indent="0">
              <a:buNone/>
              <a:defRPr sz="2900"/>
            </a:lvl6pPr>
            <a:lvl7pPr marL="3918270" indent="0">
              <a:buNone/>
              <a:defRPr sz="2900"/>
            </a:lvl7pPr>
            <a:lvl8pPr marL="4571314" indent="0">
              <a:buNone/>
              <a:defRPr sz="2900"/>
            </a:lvl8pPr>
            <a:lvl9pPr marL="5224359" indent="0">
              <a:buNone/>
              <a:defRPr sz="29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867661" y="6440806"/>
            <a:ext cx="8778240" cy="965834"/>
          </a:xfrm>
        </p:spPr>
        <p:txBody>
          <a:bodyPr/>
          <a:lstStyle>
            <a:lvl1pPr marL="0" indent="0">
              <a:buNone/>
              <a:defRPr sz="2000"/>
            </a:lvl1pPr>
            <a:lvl2pPr marL="653044" indent="0">
              <a:buNone/>
              <a:defRPr sz="1700"/>
            </a:lvl2pPr>
            <a:lvl3pPr marL="1306090" indent="0">
              <a:buNone/>
              <a:defRPr sz="1400"/>
            </a:lvl3pPr>
            <a:lvl4pPr marL="1959135" indent="0">
              <a:buNone/>
              <a:defRPr sz="1300"/>
            </a:lvl4pPr>
            <a:lvl5pPr marL="2612181" indent="0">
              <a:buNone/>
              <a:defRPr sz="1300"/>
            </a:lvl5pPr>
            <a:lvl6pPr marL="3265225" indent="0">
              <a:buNone/>
              <a:defRPr sz="1300"/>
            </a:lvl6pPr>
            <a:lvl7pPr marL="3918270" indent="0">
              <a:buNone/>
              <a:defRPr sz="1300"/>
            </a:lvl7pPr>
            <a:lvl8pPr marL="4571314" indent="0">
              <a:buNone/>
              <a:defRPr sz="1300"/>
            </a:lvl8pPr>
            <a:lvl9pPr marL="5224359" indent="0">
              <a:buNone/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E350-D209-420B-BD04-92BDA7D229B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C87D-4CF6-42C1-98DB-17953AB57F0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2040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E350-D209-420B-BD04-92BDA7D229B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C87D-4CF6-42C1-98DB-17953AB57F0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7458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0607040" y="329566"/>
            <a:ext cx="3291840" cy="702183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31520" y="329566"/>
            <a:ext cx="9631680" cy="702183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E350-D209-420B-BD04-92BDA7D229B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C87D-4CF6-42C1-98DB-17953AB57F0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887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>
            <a:extLst>
              <a:ext uri="{FF2B5EF4-FFF2-40B4-BE49-F238E27FC236}">
                <a16:creationId xmlns="" xmlns:a16="http://schemas.microsoft.com/office/drawing/2014/main" id="{2B9DDC62-5F77-4EA1-9D18-D8587A370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C82F2-221D-4E50-B1C6-B805A6089BCE}" type="datetime1">
              <a:rPr lang="ru-RU" altLang="ru-RU"/>
              <a:pPr>
                <a:defRPr/>
              </a:pPr>
              <a:t>18.02.2021</a:t>
            </a:fld>
            <a:endParaRPr lang="ru-RU" altLang="ru-RU"/>
          </a:p>
        </p:txBody>
      </p:sp>
      <p:sp>
        <p:nvSpPr>
          <p:cNvPr id="3" name="Rectangle 66">
            <a:extLst>
              <a:ext uri="{FF2B5EF4-FFF2-40B4-BE49-F238E27FC236}">
                <a16:creationId xmlns="" xmlns:a16="http://schemas.microsoft.com/office/drawing/2014/main" id="{E7D7143A-C82E-4AD4-9A99-6FB9EFD009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7">
            <a:extLst>
              <a:ext uri="{FF2B5EF4-FFF2-40B4-BE49-F238E27FC236}">
                <a16:creationId xmlns="" xmlns:a16="http://schemas.microsoft.com/office/drawing/2014/main" id="{81E83171-0F9F-4A60-B359-DCD72D4E4E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4C2072-718E-4DBE-BAD6-8B12BA212E8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47028009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2600" y="274320"/>
            <a:ext cx="13665200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82602" y="1920243"/>
            <a:ext cx="6710680" cy="14465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437122" y="1920243"/>
            <a:ext cx="6710680" cy="14465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82602" y="7494270"/>
            <a:ext cx="3662680" cy="630942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998720" y="7494270"/>
            <a:ext cx="4632960" cy="630942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485122" y="7494270"/>
            <a:ext cx="3662680" cy="630942"/>
          </a:xfrm>
        </p:spPr>
        <p:txBody>
          <a:bodyPr/>
          <a:lstStyle>
            <a:lvl1pPr>
              <a:defRPr/>
            </a:lvl1pPr>
          </a:lstStyle>
          <a:p>
            <a:fld id="{AAD6AB95-CA49-49CF-9507-8F0556C9AA0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29945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2556513"/>
            <a:ext cx="12435840" cy="176403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4560" y="4663440"/>
            <a:ext cx="10241280" cy="21031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E350-D209-420B-BD04-92BDA7D229B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BC87D-4CF6-42C1-98DB-17953AB57F0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517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0" r:id="rId7"/>
    <p:sldLayoutId id="2147483671" r:id="rId8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  <a:prstGeom prst="rect">
            <a:avLst/>
          </a:prstGeom>
        </p:spPr>
        <p:txBody>
          <a:bodyPr vert="horz" lIns="130609" tIns="65305" rIns="130609" bIns="65305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31520" y="1920240"/>
            <a:ext cx="13167360" cy="5431156"/>
          </a:xfrm>
          <a:prstGeom prst="rect">
            <a:avLst/>
          </a:prstGeom>
        </p:spPr>
        <p:txBody>
          <a:bodyPr vert="horz" lIns="130609" tIns="65305" rIns="130609" bIns="6530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31520" y="7627623"/>
            <a:ext cx="3413760" cy="438150"/>
          </a:xfrm>
          <a:prstGeom prst="rect">
            <a:avLst/>
          </a:prstGeom>
        </p:spPr>
        <p:txBody>
          <a:bodyPr vert="horz" lIns="130609" tIns="65305" rIns="130609" bIns="65305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306090"/>
            <a:fld id="{4861E350-D209-420B-BD04-92BDA7D229B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306090"/>
              <a:t>18.02.2021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998720" y="7627623"/>
            <a:ext cx="4632960" cy="438150"/>
          </a:xfrm>
          <a:prstGeom prst="rect">
            <a:avLst/>
          </a:prstGeom>
        </p:spPr>
        <p:txBody>
          <a:bodyPr vert="horz" lIns="130609" tIns="65305" rIns="130609" bIns="65305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30609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485120" y="7627623"/>
            <a:ext cx="3413760" cy="438150"/>
          </a:xfrm>
          <a:prstGeom prst="rect">
            <a:avLst/>
          </a:prstGeom>
        </p:spPr>
        <p:txBody>
          <a:bodyPr vert="horz" lIns="130609" tIns="65305" rIns="130609" bIns="65305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306090"/>
            <a:fld id="{B85BC87D-4CF6-42C1-98DB-17953AB57F0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30609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620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1306090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784" indent="-489784" algn="l" defTabSz="1306090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198" indent="-408154" algn="l" defTabSz="1306090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13" indent="-326522" algn="l" defTabSz="130609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657" indent="-326522" algn="l" defTabSz="1306090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02" indent="-326522" algn="l" defTabSz="1306090" rtl="0" eaLnBrk="1" latinLnBrk="0" hangingPunct="1">
        <a:spcBef>
          <a:spcPct val="20000"/>
        </a:spcBef>
        <a:buFont typeface="Arial" pitchFamily="34" charset="0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746" indent="-326522" algn="l" defTabSz="130609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791" indent="-326522" algn="l" defTabSz="130609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837" indent="-326522" algn="l" defTabSz="130609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550882" indent="-326522" algn="l" defTabSz="130609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0609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44" algn="l" defTabSz="130609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090" algn="l" defTabSz="130609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135" algn="l" defTabSz="130609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181" algn="l" defTabSz="130609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225" algn="l" defTabSz="130609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270" algn="l" defTabSz="130609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314" algn="l" defTabSz="130609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359" algn="l" defTabSz="130609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2149035" y="1374492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113142" y="317330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113142" y="532573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970894" y="2593571"/>
            <a:ext cx="8532320" cy="4857312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marL="42966" algn="ctr">
              <a:lnSpc>
                <a:spcPts val="4558"/>
              </a:lnSpc>
              <a:spcBef>
                <a:spcPts val="257"/>
              </a:spcBef>
            </a:pPr>
            <a:endParaRPr lang="ru-RU" sz="60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42966">
              <a:lnSpc>
                <a:spcPts val="4558"/>
              </a:lnSpc>
              <a:spcBef>
                <a:spcPts val="257"/>
              </a:spcBef>
            </a:pPr>
            <a:r>
              <a:rPr lang="ru-RU" sz="600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sz="49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r>
              <a:rPr lang="ru-RU" sz="4000" dirty="0">
                <a:solidFill>
                  <a:srgbClr val="002060"/>
                </a:solidFill>
                <a:latin typeface="Arial"/>
                <a:cs typeface="Arial"/>
              </a:rPr>
              <a:t>   </a:t>
            </a:r>
          </a:p>
          <a:p>
            <a:pPr marL="42966" algn="ctr"/>
            <a:r>
              <a:rPr lang="ru-RU" sz="4900" b="1" dirty="0">
                <a:solidFill>
                  <a:srgbClr val="002060"/>
                </a:solidFill>
                <a:latin typeface="Arial"/>
                <a:cs typeface="Arial"/>
              </a:rPr>
              <a:t>Последовательность рассуждений и их взаимосвязь при изучении геометрии</a:t>
            </a:r>
          </a:p>
          <a:p>
            <a:pPr marL="42966">
              <a:lnSpc>
                <a:spcPts val="4558"/>
              </a:lnSpc>
            </a:pPr>
            <a:endParaRPr lang="en-US" sz="50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pic>
        <p:nvPicPr>
          <p:cNvPr id="17" name="Picture 2" descr="Теорема Ферма и 380 лет на ее доказательство | Блог 4brain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10000" r="987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3882" y="3505200"/>
            <a:ext cx="4191000" cy="2275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286000" y="6909697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83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2" y="838201"/>
            <a:ext cx="13792200" cy="2800759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pPr algn="ctr"/>
            <a:r>
              <a:rPr lang="ru-RU" sz="4400" b="1" dirty="0">
                <a:latin typeface="Arial" pitchFamily="34" charset="0"/>
                <a:cs typeface="Arial" pitchFamily="34" charset="0"/>
              </a:rPr>
              <a:t>Условие этой теоремы </a:t>
            </a:r>
            <a:endParaRPr lang="uz-Latn-UZ" sz="44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dirty="0">
                <a:latin typeface="Arial" pitchFamily="34" charset="0"/>
                <a:cs typeface="Arial" pitchFamily="34" charset="0"/>
              </a:rPr>
              <a:t>“</a:t>
            </a:r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равенство смежных    углов</a:t>
            </a:r>
            <a:r>
              <a:rPr lang="ru-RU" sz="4400" b="1" dirty="0">
                <a:latin typeface="Arial" pitchFamily="34" charset="0"/>
                <a:cs typeface="Arial" pitchFamily="34" charset="0"/>
              </a:rPr>
              <a:t>”</a:t>
            </a:r>
            <a:r>
              <a:rPr lang="ru-RU" sz="4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ru-RU" sz="4400" b="1" dirty="0">
                <a:latin typeface="Arial" pitchFamily="34" charset="0"/>
                <a:cs typeface="Arial" pitchFamily="34" charset="0"/>
              </a:rPr>
              <a:t>Заключение</a:t>
            </a:r>
            <a:endParaRPr lang="uz-Latn-UZ" sz="44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400" b="1" dirty="0">
                <a:latin typeface="Arial" pitchFamily="34" charset="0"/>
                <a:cs typeface="Arial" pitchFamily="34" charset="0"/>
              </a:rPr>
              <a:t>“</a:t>
            </a:r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каждый из них является прямым углом</a:t>
            </a:r>
            <a:r>
              <a:rPr lang="ru-RU" sz="4400" b="1" dirty="0">
                <a:latin typeface="Arial" pitchFamily="34" charset="0"/>
                <a:cs typeface="Arial" pitchFamily="34" charset="0"/>
              </a:rPr>
              <a:t>”</a:t>
            </a:r>
            <a:endParaRPr lang="uz-Latn-UZ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602" y="3986784"/>
            <a:ext cx="8458200" cy="1600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Дано: 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ea typeface="Cambria Math"/>
                <a:cs typeface="Arial" pitchFamily="34" charset="0"/>
              </a:rPr>
              <a:t>∠А и ∠В смежные углы, ∠А=∠В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9677402" y="3986784"/>
                <a:ext cx="4556760" cy="1600200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31" tIns="45716" rIns="91431" bIns="45716" rtlCol="0" anchor="ctr"/>
              <a:lstStyle/>
              <a:p>
                <a:pPr algn="ctr"/>
                <a:r>
                  <a:rPr lang="ru-RU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Надо доказать: </a:t>
                </a:r>
                <a:endParaRPr lang="ru-RU" b="1" dirty="0">
                  <a:solidFill>
                    <a:schemeClr val="tx1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  <a:p>
                <a:pPr algn="ctr"/>
                <a:r>
                  <a:rPr lang="ru-RU" b="1" dirty="0" smtClean="0">
                    <a:solidFill>
                      <a:schemeClr val="tx1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∠А=∠В=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𝟗𝟎</m:t>
                        </m:r>
                      </m:e>
                      <m:sup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7400" y="3986784"/>
                <a:ext cx="4556760" cy="1600200"/>
              </a:xfrm>
              <a:prstGeom prst="rect">
                <a:avLst/>
              </a:prstGeom>
              <a:blipFill rotWithShape="1">
                <a:blip r:embed="rId2"/>
                <a:stretch>
                  <a:fillRect r="-3329" b="-7865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Стрелка вправо 3"/>
          <p:cNvSpPr/>
          <p:nvPr/>
        </p:nvSpPr>
        <p:spPr>
          <a:xfrm>
            <a:off x="8746239" y="4544568"/>
            <a:ext cx="838200" cy="484632"/>
          </a:xfrm>
          <a:prstGeom prst="rightArrow">
            <a:avLst/>
          </a:prstGeom>
          <a:ln w="889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31" tIns="45716" rIns="91431" bIns="45716" rtlCol="0" anchor="ctr"/>
          <a:lstStyle/>
          <a:p>
            <a:pPr algn="ctr"/>
            <a:endParaRPr lang="uz-Latn-UZ"/>
          </a:p>
        </p:txBody>
      </p:sp>
      <p:sp>
        <p:nvSpPr>
          <p:cNvPr id="6" name="Овал 5"/>
          <p:cNvSpPr/>
          <p:nvPr/>
        </p:nvSpPr>
        <p:spPr>
          <a:xfrm>
            <a:off x="1447802" y="6528816"/>
            <a:ext cx="4421125" cy="914400"/>
          </a:xfrm>
          <a:prstGeom prst="ellipse">
            <a:avLst/>
          </a:prstGeom>
          <a:ln w="1016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ru-RU" sz="3600" b="1" i="1" dirty="0">
                <a:latin typeface="Arial" pitchFamily="34" charset="0"/>
                <a:cs typeface="Arial" pitchFamily="34" charset="0"/>
              </a:rPr>
              <a:t>Условие теоремы</a:t>
            </a:r>
            <a:endParaRPr lang="uz-Latn-UZ" sz="36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9860282" y="6528816"/>
            <a:ext cx="4191000" cy="914400"/>
          </a:xfrm>
          <a:prstGeom prst="ellipse">
            <a:avLst/>
          </a:prstGeom>
          <a:ln w="1016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ru-RU" sz="3600" b="1" i="1" dirty="0">
                <a:latin typeface="Arial" pitchFamily="34" charset="0"/>
                <a:cs typeface="Arial" pitchFamily="34" charset="0"/>
              </a:rPr>
              <a:t>заключение теоремы</a:t>
            </a:r>
            <a:endParaRPr lang="uz-Latn-UZ" sz="3600" b="1" i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V="1">
            <a:off x="3658362" y="5753100"/>
            <a:ext cx="0" cy="685800"/>
          </a:xfrm>
          <a:prstGeom prst="straightConnector1">
            <a:avLst/>
          </a:prstGeom>
          <a:ln w="1016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11952733" y="5699760"/>
            <a:ext cx="0" cy="685800"/>
          </a:xfrm>
          <a:prstGeom prst="straightConnector1">
            <a:avLst/>
          </a:prstGeom>
          <a:ln w="1016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168716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Oval 4"/>
          <p:cNvSpPr>
            <a:spLocks noChangeArrowheads="1"/>
          </p:cNvSpPr>
          <p:nvPr/>
        </p:nvSpPr>
        <p:spPr bwMode="auto">
          <a:xfrm>
            <a:off x="2313051" y="4107563"/>
            <a:ext cx="206691" cy="255772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 anchor="ctr"/>
          <a:lstStyle/>
          <a:p>
            <a:endParaRPr lang="uz-Latn-UZ"/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1298895" y="4363335"/>
            <a:ext cx="2441673" cy="1009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r>
              <a:rPr lang="ru-RU" sz="5700" b="1" dirty="0">
                <a:latin typeface="Arial" charset="0"/>
              </a:rPr>
              <a:t>точка </a:t>
            </a:r>
          </a:p>
        </p:txBody>
      </p:sp>
      <p:sp>
        <p:nvSpPr>
          <p:cNvPr id="68614" name="Line 6"/>
          <p:cNvSpPr>
            <a:spLocks noChangeShapeType="1"/>
          </p:cNvSpPr>
          <p:nvPr/>
        </p:nvSpPr>
        <p:spPr bwMode="auto">
          <a:xfrm>
            <a:off x="9796358" y="4323780"/>
            <a:ext cx="3919642" cy="3594197"/>
          </a:xfrm>
          <a:prstGeom prst="line">
            <a:avLst/>
          </a:prstGeom>
          <a:noFill/>
          <a:ln w="539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/>
          <a:lstStyle/>
          <a:p>
            <a:endParaRPr lang="uz-Latn-UZ"/>
          </a:p>
        </p:txBody>
      </p:sp>
      <p:sp>
        <p:nvSpPr>
          <p:cNvPr id="68615" name="Text Box 7"/>
          <p:cNvSpPr txBox="1">
            <a:spLocks noChangeArrowheads="1"/>
          </p:cNvSpPr>
          <p:nvPr/>
        </p:nvSpPr>
        <p:spPr bwMode="auto">
          <a:xfrm>
            <a:off x="11014852" y="4800601"/>
            <a:ext cx="2932769" cy="1009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r>
              <a:rPr lang="ru-RU" sz="5700" b="1" dirty="0">
                <a:latin typeface="Arial" charset="0"/>
              </a:rPr>
              <a:t>прямая</a:t>
            </a:r>
          </a:p>
        </p:txBody>
      </p:sp>
      <p:sp>
        <p:nvSpPr>
          <p:cNvPr id="2" name="Параллелограмм 1"/>
          <p:cNvSpPr/>
          <p:nvPr/>
        </p:nvSpPr>
        <p:spPr>
          <a:xfrm>
            <a:off x="2726434" y="4885944"/>
            <a:ext cx="7315200" cy="2819400"/>
          </a:xfrm>
          <a:prstGeom prst="parallelogram">
            <a:avLst>
              <a:gd name="adj" fmla="val 69108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uz-Latn-UZ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4556662" y="5807635"/>
            <a:ext cx="4011590" cy="1009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r>
              <a:rPr lang="ru-RU" sz="5700" b="1" dirty="0">
                <a:latin typeface="Arial" charset="0"/>
              </a:rPr>
              <a:t>плоскость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990602" y="267327"/>
            <a:ext cx="12573000" cy="769433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pPr algn="ctr"/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Основные понятия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4774" y="1219203"/>
            <a:ext cx="13490448" cy="1985151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Точка, прямая и плоскость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считаются</a:t>
            </a:r>
          </a:p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основными понятиями геометрии. Мы не определяем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их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040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7621" y="609603"/>
            <a:ext cx="13258800" cy="2616093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Основные понятия геометрии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- это понятия, ясные сами по себе.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С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помощью основных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понятий даются 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определения</a:t>
            </a:r>
            <a:r>
              <a:rPr lang="ru-RU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новых понятий и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фигур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43002" y="3606703"/>
            <a:ext cx="13030200" cy="3247035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В учебнике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определения 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выделены значком            , потому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что они 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важны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при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изучении геометрии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7303010" y="4799406"/>
            <a:ext cx="1295400" cy="914400"/>
          </a:xfrm>
          <a:prstGeom prst="snip2DiagRect">
            <a:avLst>
              <a:gd name="adj1" fmla="val 0"/>
              <a:gd name="adj2" fmla="val 38000"/>
            </a:avLst>
          </a:prstGeom>
          <a:ln w="88900">
            <a:solidFill>
              <a:srgbClr val="C0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uz-Latn-UZ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74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023" y="4574767"/>
            <a:ext cx="1191387" cy="1102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813401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1295400" y="914402"/>
            <a:ext cx="12192000" cy="3095774"/>
          </a:xfrm>
          <a:prstGeom prst="rect">
            <a:avLst/>
          </a:prstGeom>
        </p:spPr>
        <p:txBody>
          <a:bodyPr lIns="130609" tIns="65305" rIns="130609" bIns="65305"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5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Аксиома</a:t>
            </a:r>
            <a:r>
              <a:rPr lang="ru-RU" sz="5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утверждение о свойствах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геометрических фигур, принимаются в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качестве исходных(начальных)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положений, которые используются для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доказательства теорем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066800" y="5257803"/>
            <a:ext cx="12954000" cy="1985151"/>
          </a:xfrm>
          <a:prstGeom prst="rect">
            <a:avLst/>
          </a:prstGeom>
          <a:ln w="76200">
            <a:solidFill>
              <a:srgbClr val="C00000"/>
            </a:solidFill>
          </a:ln>
        </p:spPr>
        <p:txBody>
          <a:bodyPr wrap="square" lIns="91431" tIns="45716" rIns="91431" bIns="45716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Какую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бы прямую ни взять на плоскости, существуют точки,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лежащие на прямой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и точки, н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е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лежащие на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ней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с двумя вырезанными противолежащими углами 5"/>
          <p:cNvSpPr/>
          <p:nvPr/>
        </p:nvSpPr>
        <p:spPr>
          <a:xfrm>
            <a:off x="584263" y="4812792"/>
            <a:ext cx="1295400" cy="914400"/>
          </a:xfrm>
          <a:prstGeom prst="snip2DiagRect">
            <a:avLst>
              <a:gd name="adj1" fmla="val 0"/>
              <a:gd name="adj2" fmla="val 38000"/>
            </a:avLst>
          </a:prstGeom>
          <a:ln w="88900">
            <a:solidFill>
              <a:srgbClr val="C0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uz-Latn-UZ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963738" y="5269992"/>
            <a:ext cx="448434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Дуга 3"/>
          <p:cNvSpPr/>
          <p:nvPr/>
        </p:nvSpPr>
        <p:spPr>
          <a:xfrm>
            <a:off x="963738" y="4949952"/>
            <a:ext cx="461010" cy="1307592"/>
          </a:xfrm>
          <a:prstGeom prst="arc">
            <a:avLst>
              <a:gd name="adj1" fmla="val 11823549"/>
              <a:gd name="adj2" fmla="val 20479652"/>
            </a:avLst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31" tIns="45716" rIns="91431" bIns="45716" rtlCol="0" anchor="ctr"/>
          <a:lstStyle/>
          <a:p>
            <a:pPr algn="ctr"/>
            <a:endParaRPr lang="uz-Latn-UZ">
              <a:solidFill>
                <a:srgbClr val="C0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84263" y="3970249"/>
            <a:ext cx="13479896" cy="1009049"/>
          </a:xfrm>
          <a:prstGeom prst="rect">
            <a:avLst/>
          </a:prstGeom>
        </p:spPr>
        <p:txBody>
          <a:bodyPr wrap="square" lIns="130609" tIns="65305" rIns="130609" bIns="65305">
            <a:spAutoFit/>
          </a:bodyPr>
          <a:lstStyle/>
          <a:p>
            <a:pPr lvl="0" algn="ctr"/>
            <a:r>
              <a:rPr lang="ru-RU" sz="5700" b="1" dirty="0">
                <a:latin typeface="Arial" pitchFamily="34" charset="0"/>
                <a:cs typeface="Arial" pitchFamily="34" charset="0"/>
              </a:rPr>
              <a:t>Аксиомы принадлежности</a:t>
            </a:r>
            <a:endParaRPr lang="ru-RU" sz="57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541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 animBg="1"/>
      <p:bldP spid="4" grpId="0" animBg="1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943600" y="2920877"/>
            <a:ext cx="2999283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uz-Cyrl-UZ" sz="4800" b="1" dirty="0" smtClean="0">
                <a:latin typeface="Arial" pitchFamily="34" charset="0"/>
                <a:cs typeface="Arial" pitchFamily="34" charset="0"/>
              </a:rPr>
              <a:t>Аксиомы</a:t>
            </a:r>
            <a:endParaRPr lang="uz-Latn-UZ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0" y="838200"/>
            <a:ext cx="4578561" cy="135421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uz-Cyrl-UZ" b="1" dirty="0" smtClean="0">
                <a:latin typeface="Arial" pitchFamily="34" charset="0"/>
                <a:cs typeface="Arial" pitchFamily="34" charset="0"/>
              </a:rPr>
              <a:t>Аксиомы </a:t>
            </a:r>
          </a:p>
          <a:p>
            <a:pPr algn="ctr"/>
            <a:r>
              <a:rPr lang="uz-Cyrl-UZ" b="1" dirty="0" smtClean="0">
                <a:latin typeface="Arial" pitchFamily="34" charset="0"/>
                <a:cs typeface="Arial" pitchFamily="34" charset="0"/>
              </a:rPr>
              <a:t>принадлежности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63168" y="3429000"/>
            <a:ext cx="3959545" cy="135421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uz-Cyrl-UZ" b="1" dirty="0" smtClean="0">
                <a:latin typeface="Arial" pitchFamily="34" charset="0"/>
                <a:cs typeface="Arial" pitchFamily="34" charset="0"/>
              </a:rPr>
              <a:t>Аксиомы </a:t>
            </a:r>
          </a:p>
          <a:p>
            <a:pPr algn="ctr"/>
            <a:r>
              <a:rPr lang="uz-Cyrl-UZ" b="1" dirty="0" smtClean="0">
                <a:latin typeface="Arial" pitchFamily="34" charset="0"/>
                <a:cs typeface="Arial" pitchFamily="34" charset="0"/>
              </a:rPr>
              <a:t>расположения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210800" y="3886200"/>
            <a:ext cx="2997680" cy="1354217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pPr algn="ctr"/>
            <a:r>
              <a:rPr lang="uz-Cyrl-UZ" b="1" dirty="0" smtClean="0">
                <a:latin typeface="Arial" pitchFamily="34" charset="0"/>
                <a:cs typeface="Arial" pitchFamily="34" charset="0"/>
              </a:rPr>
              <a:t>Аксиомы </a:t>
            </a:r>
          </a:p>
          <a:p>
            <a:pPr algn="ctr"/>
            <a:r>
              <a:rPr lang="uz-Cyrl-UZ" b="1" dirty="0" smtClean="0">
                <a:latin typeface="Arial" pitchFamily="34" charset="0"/>
                <a:cs typeface="Arial" pitchFamily="34" charset="0"/>
              </a:rPr>
              <a:t>измерения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0" y="5548265"/>
            <a:ext cx="2989216" cy="1354217"/>
          </a:xfrm>
          <a:prstGeom prst="rect">
            <a:avLst/>
          </a:prstGeom>
          <a:solidFill>
            <a:srgbClr val="FF99FF"/>
          </a:solidFill>
        </p:spPr>
        <p:txBody>
          <a:bodyPr wrap="none" rtlCol="0">
            <a:spAutoFit/>
          </a:bodyPr>
          <a:lstStyle/>
          <a:p>
            <a:pPr algn="ctr"/>
            <a:r>
              <a:rPr lang="uz-Cyrl-UZ" b="1" dirty="0" smtClean="0">
                <a:latin typeface="Arial" pitchFamily="34" charset="0"/>
                <a:cs typeface="Arial" pitchFamily="34" charset="0"/>
              </a:rPr>
              <a:t>Аксиомы </a:t>
            </a:r>
          </a:p>
          <a:p>
            <a:pPr algn="ctr"/>
            <a:r>
              <a:rPr lang="uz-Cyrl-UZ" b="1" dirty="0" smtClean="0">
                <a:latin typeface="Arial" pitchFamily="34" charset="0"/>
                <a:cs typeface="Arial" pitchFamily="34" charset="0"/>
              </a:rPr>
              <a:t>отложения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915400" y="685800"/>
            <a:ext cx="4519763" cy="1354217"/>
          </a:xfrm>
          <a:prstGeom prst="rect">
            <a:avLst/>
          </a:prstGeom>
          <a:solidFill>
            <a:srgbClr val="CCFFFF"/>
          </a:solidFill>
        </p:spPr>
        <p:txBody>
          <a:bodyPr wrap="none" rtlCol="0">
            <a:spAutoFit/>
          </a:bodyPr>
          <a:lstStyle/>
          <a:p>
            <a:pPr algn="ctr"/>
            <a:r>
              <a:rPr lang="uz-Cyrl-UZ" b="1" dirty="0" smtClean="0">
                <a:latin typeface="Arial" pitchFamily="34" charset="0"/>
                <a:cs typeface="Arial" pitchFamily="34" charset="0"/>
              </a:rPr>
              <a:t>Аксиомы </a:t>
            </a:r>
          </a:p>
          <a:p>
            <a:pPr algn="ctr"/>
            <a:r>
              <a:rPr lang="uz-Cyrl-UZ" b="1" dirty="0" smtClean="0">
                <a:latin typeface="Arial" pitchFamily="34" charset="0"/>
                <a:cs typeface="Arial" pitchFamily="34" charset="0"/>
              </a:rPr>
              <a:t>параллельности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flipH="1">
            <a:off x="4980665" y="3751874"/>
            <a:ext cx="962935" cy="811434"/>
          </a:xfrm>
          <a:prstGeom prst="straightConnector1">
            <a:avLst/>
          </a:prstGeom>
          <a:ln w="889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8521880" y="2040017"/>
            <a:ext cx="850720" cy="880861"/>
          </a:xfrm>
          <a:prstGeom prst="straightConnector1">
            <a:avLst/>
          </a:prstGeom>
          <a:ln w="889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8915400" y="3892296"/>
            <a:ext cx="914400" cy="914400"/>
          </a:xfrm>
          <a:prstGeom prst="straightConnector1">
            <a:avLst/>
          </a:prstGeom>
          <a:ln w="889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7443241" y="4106108"/>
            <a:ext cx="6768" cy="1222248"/>
          </a:xfrm>
          <a:prstGeom prst="straightConnector1">
            <a:avLst/>
          </a:prstGeom>
          <a:ln w="889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 flipV="1">
            <a:off x="5721562" y="2040017"/>
            <a:ext cx="1017606" cy="880860"/>
          </a:xfrm>
          <a:prstGeom prst="straightConnector1">
            <a:avLst/>
          </a:prstGeom>
          <a:ln w="889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9309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Text Box 3"/>
          <p:cNvSpPr txBox="1">
            <a:spLocks noChangeArrowheads="1"/>
          </p:cNvSpPr>
          <p:nvPr/>
        </p:nvSpPr>
        <p:spPr bwMode="auto">
          <a:xfrm>
            <a:off x="518160" y="6015991"/>
            <a:ext cx="467351" cy="1009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r>
              <a:rPr lang="en-US" sz="5700" b="1">
                <a:latin typeface="Arial" charset="0"/>
              </a:rPr>
              <a:t> </a:t>
            </a:r>
            <a:endParaRPr lang="ru-RU" sz="5700" b="1">
              <a:latin typeface="Arial" charset="0"/>
            </a:endParaRPr>
          </a:p>
        </p:txBody>
      </p:sp>
      <p:sp>
        <p:nvSpPr>
          <p:cNvPr id="70660" name="Line 4"/>
          <p:cNvSpPr>
            <a:spLocks noChangeShapeType="1"/>
          </p:cNvSpPr>
          <p:nvPr/>
        </p:nvSpPr>
        <p:spPr bwMode="auto">
          <a:xfrm>
            <a:off x="2245360" y="2213610"/>
            <a:ext cx="10944861" cy="3284220"/>
          </a:xfrm>
          <a:prstGeom prst="line">
            <a:avLst/>
          </a:prstGeom>
          <a:noFill/>
          <a:ln w="539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/>
          <a:lstStyle/>
          <a:p>
            <a:endParaRPr lang="uz-Latn-UZ"/>
          </a:p>
        </p:txBody>
      </p:sp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1307426" y="5597185"/>
            <a:ext cx="2043102" cy="1009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r>
              <a:rPr lang="ru-RU" sz="5700" b="1" dirty="0">
                <a:latin typeface="Arial" charset="0"/>
              </a:rPr>
              <a:t>А </a:t>
            </a:r>
            <a:r>
              <a:rPr lang="ru-RU" sz="5700" b="1" dirty="0">
                <a:latin typeface="Cambria Math"/>
                <a:ea typeface="Cambria Math"/>
                <a:cs typeface="Arial" charset="0"/>
              </a:rPr>
              <a:t>∊</a:t>
            </a:r>
            <a:r>
              <a:rPr lang="ru-RU" sz="5700" b="1" dirty="0">
                <a:latin typeface="Arial" charset="0"/>
                <a:cs typeface="Arial" charset="0"/>
              </a:rPr>
              <a:t> р</a:t>
            </a:r>
          </a:p>
        </p:txBody>
      </p:sp>
      <p:sp>
        <p:nvSpPr>
          <p:cNvPr id="70663" name="Oval 7"/>
          <p:cNvSpPr>
            <a:spLocks noChangeArrowheads="1"/>
          </p:cNvSpPr>
          <p:nvPr/>
        </p:nvSpPr>
        <p:spPr bwMode="auto">
          <a:xfrm>
            <a:off x="3053080" y="2386966"/>
            <a:ext cx="345440" cy="259080"/>
          </a:xfrm>
          <a:prstGeom prst="ellipse">
            <a:avLst/>
          </a:prstGeom>
          <a:solidFill>
            <a:srgbClr val="00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 anchor="ctr"/>
          <a:lstStyle/>
          <a:p>
            <a:endParaRPr lang="uz-Latn-UZ"/>
          </a:p>
        </p:txBody>
      </p:sp>
      <p:sp>
        <p:nvSpPr>
          <p:cNvPr id="70665" name="Oval 9"/>
          <p:cNvSpPr>
            <a:spLocks noChangeArrowheads="1"/>
          </p:cNvSpPr>
          <p:nvPr/>
        </p:nvSpPr>
        <p:spPr bwMode="auto">
          <a:xfrm>
            <a:off x="5389642" y="4732282"/>
            <a:ext cx="345440" cy="25908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 anchor="ctr"/>
          <a:lstStyle/>
          <a:p>
            <a:endParaRPr lang="uz-Latn-UZ"/>
          </a:p>
        </p:txBody>
      </p:sp>
      <p:sp>
        <p:nvSpPr>
          <p:cNvPr id="70666" name="Oval 10"/>
          <p:cNvSpPr>
            <a:spLocks noChangeArrowheads="1"/>
          </p:cNvSpPr>
          <p:nvPr/>
        </p:nvSpPr>
        <p:spPr bwMode="auto">
          <a:xfrm>
            <a:off x="10541000" y="4632960"/>
            <a:ext cx="345440" cy="259080"/>
          </a:xfrm>
          <a:prstGeom prst="ellipse">
            <a:avLst/>
          </a:prstGeom>
          <a:solidFill>
            <a:srgbClr val="00FF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 anchor="ctr"/>
          <a:lstStyle/>
          <a:p>
            <a:endParaRPr lang="uz-Latn-UZ"/>
          </a:p>
        </p:txBody>
      </p:sp>
      <p:sp>
        <p:nvSpPr>
          <p:cNvPr id="70668" name="Oval 12"/>
          <p:cNvSpPr>
            <a:spLocks noChangeArrowheads="1"/>
          </p:cNvSpPr>
          <p:nvPr/>
        </p:nvSpPr>
        <p:spPr bwMode="auto">
          <a:xfrm>
            <a:off x="6865332" y="2645373"/>
            <a:ext cx="345440" cy="25908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 anchor="ctr"/>
          <a:lstStyle/>
          <a:p>
            <a:endParaRPr lang="uz-Latn-UZ"/>
          </a:p>
        </p:txBody>
      </p:sp>
      <p:sp>
        <p:nvSpPr>
          <p:cNvPr id="70670" name="Text Box 14"/>
          <p:cNvSpPr txBox="1">
            <a:spLocks noChangeArrowheads="1"/>
          </p:cNvSpPr>
          <p:nvPr/>
        </p:nvSpPr>
        <p:spPr bwMode="auto">
          <a:xfrm>
            <a:off x="2362203" y="2472691"/>
            <a:ext cx="994738" cy="1009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r>
              <a:rPr lang="ru-RU" sz="5700" b="1">
                <a:latin typeface="Arial" charset="0"/>
              </a:rPr>
              <a:t>А </a:t>
            </a:r>
          </a:p>
        </p:txBody>
      </p:sp>
      <p:sp>
        <p:nvSpPr>
          <p:cNvPr id="70672" name="Text Box 16"/>
          <p:cNvSpPr txBox="1">
            <a:spLocks noChangeArrowheads="1"/>
          </p:cNvSpPr>
          <p:nvPr/>
        </p:nvSpPr>
        <p:spPr bwMode="auto">
          <a:xfrm>
            <a:off x="5880751" y="4183591"/>
            <a:ext cx="791157" cy="1009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r>
              <a:rPr lang="ru-RU" sz="5700" b="1" dirty="0">
                <a:latin typeface="Arial" charset="0"/>
              </a:rPr>
              <a:t>С</a:t>
            </a:r>
          </a:p>
        </p:txBody>
      </p:sp>
      <p:sp>
        <p:nvSpPr>
          <p:cNvPr id="70675" name="Text Box 19"/>
          <p:cNvSpPr txBox="1">
            <a:spLocks noChangeArrowheads="1"/>
          </p:cNvSpPr>
          <p:nvPr/>
        </p:nvSpPr>
        <p:spPr bwMode="auto">
          <a:xfrm>
            <a:off x="5989294" y="1882441"/>
            <a:ext cx="994738" cy="1009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r>
              <a:rPr lang="en-US" sz="5700" b="1" dirty="0">
                <a:latin typeface="Arial" charset="0"/>
              </a:rPr>
              <a:t>D</a:t>
            </a:r>
            <a:r>
              <a:rPr lang="ru-RU" sz="5700" b="1" dirty="0">
                <a:latin typeface="Arial" charset="0"/>
              </a:rPr>
              <a:t> </a:t>
            </a:r>
          </a:p>
        </p:txBody>
      </p:sp>
      <p:sp>
        <p:nvSpPr>
          <p:cNvPr id="70677" name="Text Box 21"/>
          <p:cNvSpPr txBox="1">
            <a:spLocks noChangeArrowheads="1"/>
          </p:cNvSpPr>
          <p:nvPr/>
        </p:nvSpPr>
        <p:spPr bwMode="auto">
          <a:xfrm>
            <a:off x="10541002" y="3682368"/>
            <a:ext cx="914588" cy="1009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r>
              <a:rPr lang="en-US" sz="5700" b="1">
                <a:latin typeface="Arial" charset="0"/>
              </a:rPr>
              <a:t>F</a:t>
            </a:r>
            <a:r>
              <a:rPr lang="ru-RU" sz="5700" b="1">
                <a:latin typeface="Arial" charset="0"/>
              </a:rPr>
              <a:t> </a:t>
            </a:r>
          </a:p>
        </p:txBody>
      </p:sp>
      <p:sp>
        <p:nvSpPr>
          <p:cNvPr id="70678" name="Text Box 22"/>
          <p:cNvSpPr txBox="1">
            <a:spLocks noChangeArrowheads="1"/>
          </p:cNvSpPr>
          <p:nvPr/>
        </p:nvSpPr>
        <p:spPr bwMode="auto">
          <a:xfrm>
            <a:off x="12730483" y="4547238"/>
            <a:ext cx="711007" cy="1009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r>
              <a:rPr lang="ru-RU" sz="5700" b="1">
                <a:latin typeface="Arial" charset="0"/>
              </a:rPr>
              <a:t>р</a:t>
            </a:r>
            <a:endParaRPr lang="ru-RU" sz="5700" b="1">
              <a:latin typeface="Arial" charset="0"/>
              <a:cs typeface="Arial" charset="0"/>
            </a:endParaRPr>
          </a:p>
        </p:txBody>
      </p:sp>
      <p:sp>
        <p:nvSpPr>
          <p:cNvPr id="70680" name="Text Box 24"/>
          <p:cNvSpPr txBox="1">
            <a:spLocks noChangeArrowheads="1"/>
          </p:cNvSpPr>
          <p:nvPr/>
        </p:nvSpPr>
        <p:spPr bwMode="auto">
          <a:xfrm>
            <a:off x="4026342" y="5604882"/>
            <a:ext cx="1962952" cy="1009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r>
              <a:rPr lang="en-US" sz="5700" b="1" dirty="0">
                <a:latin typeface="Arial" charset="0"/>
              </a:rPr>
              <a:t>F</a:t>
            </a:r>
            <a:r>
              <a:rPr lang="ru-RU" sz="5700" b="1" dirty="0">
                <a:latin typeface="Arial" charset="0"/>
              </a:rPr>
              <a:t> </a:t>
            </a:r>
            <a:r>
              <a:rPr lang="ru-RU" sz="5700" b="1" dirty="0">
                <a:latin typeface="Cambria Math"/>
                <a:ea typeface="Cambria Math"/>
                <a:cs typeface="Arial" charset="0"/>
              </a:rPr>
              <a:t>∊</a:t>
            </a:r>
            <a:r>
              <a:rPr lang="ru-RU" sz="5700" b="1" dirty="0">
                <a:latin typeface="Arial" charset="0"/>
                <a:cs typeface="Arial" charset="0"/>
              </a:rPr>
              <a:t> р</a:t>
            </a:r>
          </a:p>
        </p:txBody>
      </p:sp>
      <p:sp>
        <p:nvSpPr>
          <p:cNvPr id="70683" name="Text Box 27"/>
          <p:cNvSpPr txBox="1">
            <a:spLocks noChangeArrowheads="1"/>
          </p:cNvSpPr>
          <p:nvPr/>
        </p:nvSpPr>
        <p:spPr bwMode="auto">
          <a:xfrm>
            <a:off x="1182392" y="6664644"/>
            <a:ext cx="2043102" cy="1009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r>
              <a:rPr lang="en-US" sz="5700" b="1" dirty="0">
                <a:latin typeface="Arial" charset="0"/>
              </a:rPr>
              <a:t>D</a:t>
            </a:r>
            <a:r>
              <a:rPr lang="ru-RU" sz="5700" b="1" dirty="0">
                <a:latin typeface="Arial" charset="0"/>
              </a:rPr>
              <a:t> </a:t>
            </a:r>
            <a:r>
              <a:rPr lang="ru-RU" sz="5700" b="1" dirty="0">
                <a:latin typeface="Arial" charset="0"/>
                <a:ea typeface="Cambria Math"/>
                <a:cs typeface="Arial" charset="0"/>
              </a:rPr>
              <a:t>∊</a:t>
            </a:r>
            <a:r>
              <a:rPr lang="ru-RU" sz="5700" b="1" dirty="0">
                <a:latin typeface="Arial" charset="0"/>
                <a:cs typeface="Arial" charset="0"/>
              </a:rPr>
              <a:t> р</a:t>
            </a:r>
          </a:p>
        </p:txBody>
      </p:sp>
      <p:sp>
        <p:nvSpPr>
          <p:cNvPr id="70684" name="Text Box 28"/>
          <p:cNvSpPr txBox="1">
            <a:spLocks noChangeArrowheads="1"/>
          </p:cNvSpPr>
          <p:nvPr/>
        </p:nvSpPr>
        <p:spPr bwMode="auto">
          <a:xfrm>
            <a:off x="3960419" y="6672337"/>
            <a:ext cx="2043102" cy="1009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r>
              <a:rPr lang="en-US" sz="5700" b="1" dirty="0">
                <a:latin typeface="Arial" charset="0"/>
              </a:rPr>
              <a:t>C</a:t>
            </a:r>
            <a:r>
              <a:rPr lang="ru-RU" sz="5700" b="1" dirty="0">
                <a:latin typeface="Arial" charset="0"/>
              </a:rPr>
              <a:t> </a:t>
            </a:r>
            <a:r>
              <a:rPr lang="ru-RU" sz="5700" b="1" dirty="0">
                <a:latin typeface="Cambria Math"/>
                <a:ea typeface="Cambria Math"/>
                <a:cs typeface="Arial" charset="0"/>
              </a:rPr>
              <a:t>∊</a:t>
            </a:r>
            <a:r>
              <a:rPr lang="ru-RU" sz="5700" b="1" dirty="0">
                <a:latin typeface="Arial" charset="0"/>
                <a:cs typeface="Arial" charset="0"/>
              </a:rPr>
              <a:t> р</a:t>
            </a:r>
          </a:p>
        </p:txBody>
      </p:sp>
      <p:sp>
        <p:nvSpPr>
          <p:cNvPr id="70688" name="Line 32"/>
          <p:cNvSpPr>
            <a:spLocks noChangeShapeType="1"/>
          </p:cNvSpPr>
          <p:nvPr/>
        </p:nvSpPr>
        <p:spPr bwMode="auto">
          <a:xfrm flipV="1">
            <a:off x="2130694" y="6874927"/>
            <a:ext cx="345440" cy="603884"/>
          </a:xfrm>
          <a:prstGeom prst="line">
            <a:avLst/>
          </a:prstGeom>
          <a:noFill/>
          <a:ln w="539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/>
          <a:lstStyle/>
          <a:p>
            <a:endParaRPr lang="uz-Latn-UZ"/>
          </a:p>
        </p:txBody>
      </p:sp>
      <p:sp>
        <p:nvSpPr>
          <p:cNvPr id="70690" name="Line 34"/>
          <p:cNvSpPr>
            <a:spLocks noChangeShapeType="1"/>
          </p:cNvSpPr>
          <p:nvPr/>
        </p:nvSpPr>
        <p:spPr bwMode="auto">
          <a:xfrm flipV="1">
            <a:off x="4862398" y="6874923"/>
            <a:ext cx="345440" cy="603886"/>
          </a:xfrm>
          <a:prstGeom prst="line">
            <a:avLst/>
          </a:prstGeom>
          <a:noFill/>
          <a:ln w="539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/>
          <a:lstStyle/>
          <a:p>
            <a:endParaRPr lang="uz-Latn-UZ"/>
          </a:p>
        </p:txBody>
      </p:sp>
      <p:sp>
        <p:nvSpPr>
          <p:cNvPr id="70691" name="Text Box 35"/>
          <p:cNvSpPr txBox="1">
            <a:spLocks noChangeArrowheads="1"/>
          </p:cNvSpPr>
          <p:nvPr/>
        </p:nvSpPr>
        <p:spPr bwMode="auto">
          <a:xfrm>
            <a:off x="5989322" y="5848897"/>
            <a:ext cx="4697526" cy="685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09" tIns="65305" rIns="130609" bIns="65305">
            <a:spAutoFit/>
          </a:bodyPr>
          <a:lstStyle/>
          <a:p>
            <a:r>
              <a:rPr lang="ru-RU" sz="3600" b="1" dirty="0">
                <a:latin typeface="Arial" charset="0"/>
              </a:rPr>
              <a:t>-лежат на прямой</a:t>
            </a:r>
            <a:endParaRPr lang="ru-RU" sz="3600" b="1" dirty="0">
              <a:latin typeface="Arial" charset="0"/>
              <a:cs typeface="Arial" charset="0"/>
            </a:endParaRPr>
          </a:p>
        </p:txBody>
      </p:sp>
      <p:sp>
        <p:nvSpPr>
          <p:cNvPr id="70692" name="Text Box 36"/>
          <p:cNvSpPr txBox="1">
            <a:spLocks noChangeArrowheads="1"/>
          </p:cNvSpPr>
          <p:nvPr/>
        </p:nvSpPr>
        <p:spPr bwMode="auto">
          <a:xfrm>
            <a:off x="6080466" y="6900637"/>
            <a:ext cx="4917842" cy="685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09" tIns="65305" rIns="130609" bIns="65305">
            <a:spAutoFit/>
          </a:bodyPr>
          <a:lstStyle/>
          <a:p>
            <a:r>
              <a:rPr lang="ru-RU" sz="3600" b="1" dirty="0">
                <a:latin typeface="Arial" charset="0"/>
              </a:rPr>
              <a:t>-не лежат на прямой</a:t>
            </a:r>
            <a:endParaRPr lang="ru-RU" sz="3600" b="1" dirty="0">
              <a:latin typeface="Arial" charset="0"/>
              <a:cs typeface="Arial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98576" y="364900"/>
            <a:ext cx="132984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Какую бы прямую ни взять на плоскости, существуют точки, лежащие на прямой и точки, не лежащие на ней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408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2057400"/>
            <a:ext cx="12435840" cy="407804"/>
          </a:xfrm>
        </p:spPr>
        <p:txBody>
          <a:bodyPr/>
          <a:lstStyle/>
          <a:p>
            <a:r>
              <a:rPr lang="ru-RU" smtClean="0">
                <a:latin typeface="Arial" charset="0"/>
              </a:rPr>
              <a:t>Аксиома</a:t>
            </a:r>
          </a:p>
        </p:txBody>
      </p:sp>
      <p:sp>
        <p:nvSpPr>
          <p:cNvPr id="737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1295400" y="1591729"/>
            <a:ext cx="12435840" cy="1362992"/>
          </a:xfrm>
          <a:prstGeom prst="rect">
            <a:avLst/>
          </a:prstGeom>
        </p:spPr>
        <p:txBody>
          <a:bodyPr lIns="130609" tIns="65305" rIns="130609" bIns="65305"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Arial" charset="0"/>
              </a:rPr>
              <a:t>Через любые  две различные точки проходит</a:t>
            </a:r>
          </a:p>
          <a:p>
            <a:pPr algn="ctr"/>
            <a:r>
              <a:rPr lang="ru-RU" sz="4000" b="1" dirty="0">
                <a:solidFill>
                  <a:schemeClr val="tx1"/>
                </a:solidFill>
                <a:latin typeface="Arial" charset="0"/>
              </a:rPr>
              <a:t>одна и только одна прямая</a:t>
            </a:r>
          </a:p>
        </p:txBody>
      </p:sp>
      <p:sp>
        <p:nvSpPr>
          <p:cNvPr id="73732" name="Line 4"/>
          <p:cNvSpPr>
            <a:spLocks noChangeShapeType="1"/>
          </p:cNvSpPr>
          <p:nvPr/>
        </p:nvSpPr>
        <p:spPr bwMode="auto">
          <a:xfrm>
            <a:off x="1981203" y="2971800"/>
            <a:ext cx="10944859" cy="3284220"/>
          </a:xfrm>
          <a:prstGeom prst="line">
            <a:avLst/>
          </a:prstGeom>
          <a:noFill/>
          <a:ln w="539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/>
          <a:lstStyle/>
          <a:p>
            <a:endParaRPr lang="uz-Latn-UZ"/>
          </a:p>
        </p:txBody>
      </p:sp>
      <p:sp>
        <p:nvSpPr>
          <p:cNvPr id="73733" name="Oval 5"/>
          <p:cNvSpPr>
            <a:spLocks noChangeArrowheads="1"/>
          </p:cNvSpPr>
          <p:nvPr/>
        </p:nvSpPr>
        <p:spPr bwMode="auto">
          <a:xfrm>
            <a:off x="4861558" y="3749040"/>
            <a:ext cx="345440" cy="25908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 anchor="ctr"/>
          <a:lstStyle/>
          <a:p>
            <a:endParaRPr lang="uz-Latn-UZ"/>
          </a:p>
        </p:txBody>
      </p:sp>
      <p:sp>
        <p:nvSpPr>
          <p:cNvPr id="73734" name="Oval 6"/>
          <p:cNvSpPr>
            <a:spLocks noChangeArrowheads="1"/>
          </p:cNvSpPr>
          <p:nvPr/>
        </p:nvSpPr>
        <p:spPr bwMode="auto">
          <a:xfrm>
            <a:off x="9237978" y="5046346"/>
            <a:ext cx="345440" cy="25908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 anchor="ctr"/>
          <a:lstStyle/>
          <a:p>
            <a:endParaRPr lang="uz-Latn-UZ"/>
          </a:p>
        </p:txBody>
      </p:sp>
      <p:sp>
        <p:nvSpPr>
          <p:cNvPr id="2" name="Прямоугольник 1"/>
          <p:cNvSpPr/>
          <p:nvPr/>
        </p:nvSpPr>
        <p:spPr>
          <a:xfrm>
            <a:off x="5844802" y="438242"/>
            <a:ext cx="2587678" cy="769433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Аксиома</a:t>
            </a:r>
            <a:endParaRPr lang="uz-Latn-UZ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981202" y="6256022"/>
            <a:ext cx="11498696" cy="885938"/>
          </a:xfrm>
          <a:prstGeom prst="rect">
            <a:avLst/>
          </a:prstGeom>
        </p:spPr>
        <p:txBody>
          <a:bodyPr wrap="square" lIns="130609" tIns="65305" rIns="130609" bIns="65305">
            <a:spAutoFit/>
          </a:bodyPr>
          <a:lstStyle/>
          <a:p>
            <a:pPr lvl="0" algn="ctr"/>
            <a:r>
              <a:rPr lang="ru-RU" sz="49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Аксиомы принадлежности</a:t>
            </a:r>
            <a:endParaRPr lang="ru-RU" sz="49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072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2" grpId="0" animBg="1"/>
      <p:bldP spid="73733" grpId="0" animBg="1"/>
      <p:bldP spid="73734" grpId="0" animBg="1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48074" y="2539165"/>
            <a:ext cx="13577528" cy="685883"/>
          </a:xfrm>
          <a:prstGeom prst="rect">
            <a:avLst/>
          </a:prstGeom>
        </p:spPr>
        <p:txBody>
          <a:bodyPr wrap="square" lIns="130609" tIns="65305" rIns="130609" bIns="65305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 </a:t>
            </a:r>
            <a:r>
              <a:rPr lang="uz-Latn-UZ" sz="3600" b="1" dirty="0">
                <a:latin typeface="Arial" pitchFamily="34" charset="0"/>
                <a:cs typeface="Arial" pitchFamily="34" charset="0"/>
              </a:rPr>
              <a:t>2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Прямая разбивает плоскость на две полуплоскости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8500" y="395240"/>
            <a:ext cx="12673406" cy="962882"/>
          </a:xfrm>
          <a:prstGeom prst="rect">
            <a:avLst/>
          </a:prstGeom>
        </p:spPr>
        <p:txBody>
          <a:bodyPr wrap="square" lIns="130609" tIns="65305" rIns="130609" bIns="65305">
            <a:spAutoFit/>
          </a:bodyPr>
          <a:lstStyle/>
          <a:p>
            <a:pPr lvl="0" algn="ctr"/>
            <a:r>
              <a:rPr lang="ru-RU" sz="5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Аксиомы расположения</a:t>
            </a:r>
            <a:endParaRPr lang="ru-RU" sz="5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48072" y="1349695"/>
            <a:ext cx="12903830" cy="1239881"/>
          </a:xfrm>
          <a:prstGeom prst="rect">
            <a:avLst/>
          </a:prstGeom>
        </p:spPr>
        <p:txBody>
          <a:bodyPr wrap="square" lIns="130609" tIns="65305" rIns="130609" bIns="65305">
            <a:spAutoFit/>
          </a:bodyPr>
          <a:lstStyle/>
          <a:p>
            <a:pPr lvl="0"/>
            <a:r>
              <a:rPr lang="ru-RU" sz="3600" b="1" dirty="0">
                <a:latin typeface="Arial" pitchFamily="34" charset="0"/>
                <a:cs typeface="Arial" pitchFamily="34" charset="0"/>
              </a:rPr>
              <a:t> </a:t>
            </a:r>
            <a:r>
              <a:rPr lang="uz-Latn-UZ" sz="3600" b="1" dirty="0">
                <a:latin typeface="Arial" pitchFamily="34" charset="0"/>
                <a:cs typeface="Arial" pitchFamily="34" charset="0"/>
              </a:rPr>
              <a:t>1 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Из трех точек на прямой одна и только одна лежит между двумя другими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7660839" y="3388626"/>
            <a:ext cx="5991064" cy="4268968"/>
            <a:chOff x="4788024" y="2823855"/>
            <a:chExt cx="3744415" cy="3557473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4788024" y="2823855"/>
              <a:ext cx="3744415" cy="355747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 rot="1276422">
              <a:off x="5457913" y="3438760"/>
              <a:ext cx="2160240" cy="23042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292080" y="4718126"/>
              <a:ext cx="288032" cy="6027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>
                  <a:latin typeface="Cambria Math"/>
                  <a:ea typeface="Cambria Math"/>
                </a:rPr>
                <a:t>𝞪</a:t>
              </a:r>
              <a:endParaRPr lang="ru-RU" dirty="0"/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5113495" y="3068960"/>
              <a:ext cx="2849076" cy="2987441"/>
            </a:xfrm>
            <a:prstGeom prst="line">
              <a:avLst/>
            </a:prstGeom>
            <a:ln w="762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5292080" y="2823855"/>
              <a:ext cx="288032" cy="6027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/>
                <a:t>с</a:t>
              </a:r>
            </a:p>
          </p:txBody>
        </p:sp>
      </p:grpSp>
      <p:sp>
        <p:nvSpPr>
          <p:cNvPr id="13" name="Line 4"/>
          <p:cNvSpPr>
            <a:spLocks noChangeShapeType="1"/>
          </p:cNvSpPr>
          <p:nvPr/>
        </p:nvSpPr>
        <p:spPr bwMode="auto">
          <a:xfrm>
            <a:off x="978498" y="4038600"/>
            <a:ext cx="5574704" cy="3618994"/>
          </a:xfrm>
          <a:prstGeom prst="line">
            <a:avLst/>
          </a:prstGeom>
          <a:noFill/>
          <a:ln w="539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/>
          <a:lstStyle/>
          <a:p>
            <a:endParaRPr lang="uz-Latn-UZ"/>
          </a:p>
        </p:txBody>
      </p:sp>
      <p:sp>
        <p:nvSpPr>
          <p:cNvPr id="14" name="Oval 5"/>
          <p:cNvSpPr>
            <a:spLocks noChangeArrowheads="1"/>
          </p:cNvSpPr>
          <p:nvPr/>
        </p:nvSpPr>
        <p:spPr bwMode="auto">
          <a:xfrm>
            <a:off x="1711960" y="4471702"/>
            <a:ext cx="345440" cy="25908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 anchor="ctr"/>
          <a:lstStyle/>
          <a:p>
            <a:endParaRPr lang="uz-Latn-UZ"/>
          </a:p>
        </p:txBody>
      </p:sp>
      <p:sp>
        <p:nvSpPr>
          <p:cNvPr id="15" name="Oval 6"/>
          <p:cNvSpPr>
            <a:spLocks noChangeArrowheads="1"/>
          </p:cNvSpPr>
          <p:nvPr/>
        </p:nvSpPr>
        <p:spPr bwMode="auto">
          <a:xfrm>
            <a:off x="4800600" y="6480006"/>
            <a:ext cx="345440" cy="25908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 anchor="ctr"/>
          <a:lstStyle/>
          <a:p>
            <a:endParaRPr lang="uz-Latn-UZ"/>
          </a:p>
        </p:txBody>
      </p:sp>
      <p:sp>
        <p:nvSpPr>
          <p:cNvPr id="16" name="Oval 6"/>
          <p:cNvSpPr>
            <a:spLocks noChangeArrowheads="1"/>
          </p:cNvSpPr>
          <p:nvPr/>
        </p:nvSpPr>
        <p:spPr bwMode="auto">
          <a:xfrm>
            <a:off x="3048000" y="5379526"/>
            <a:ext cx="345440" cy="25908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 anchor="ctr"/>
          <a:lstStyle/>
          <a:p>
            <a:endParaRPr lang="uz-Latn-UZ"/>
          </a:p>
        </p:txBody>
      </p:sp>
      <p:sp>
        <p:nvSpPr>
          <p:cNvPr id="7" name="TextBox 6"/>
          <p:cNvSpPr txBox="1"/>
          <p:nvPr/>
        </p:nvSpPr>
        <p:spPr>
          <a:xfrm>
            <a:off x="1894842" y="3676965"/>
            <a:ext cx="564560" cy="723267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А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34674" y="4604748"/>
            <a:ext cx="564560" cy="723267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В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73322" y="5638608"/>
            <a:ext cx="564560" cy="723267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С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1529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7" grpId="0"/>
      <p:bldP spid="17" grpId="0"/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05677" y="399187"/>
            <a:ext cx="13019046" cy="962882"/>
          </a:xfrm>
          <a:prstGeom prst="rect">
            <a:avLst/>
          </a:prstGeom>
        </p:spPr>
        <p:txBody>
          <a:bodyPr wrap="square" lIns="130609" tIns="65305" rIns="130609" bIns="65305">
            <a:spAutoFit/>
          </a:bodyPr>
          <a:lstStyle/>
          <a:p>
            <a:pPr lvl="0" algn="ctr"/>
            <a:r>
              <a:rPr lang="ru-RU" sz="5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Аксиомы измерения</a:t>
            </a:r>
            <a:endParaRPr lang="ru-RU" sz="5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2858" y="1335061"/>
            <a:ext cx="13400424" cy="2901875"/>
          </a:xfrm>
          <a:prstGeom prst="rect">
            <a:avLst/>
          </a:prstGeom>
        </p:spPr>
        <p:txBody>
          <a:bodyPr wrap="square" lIns="130609" tIns="65305" rIns="130609" bIns="65305">
            <a:spAutoFit/>
          </a:bodyPr>
          <a:lstStyle/>
          <a:p>
            <a:pPr lvl="0" algn="ctr"/>
            <a:r>
              <a:rPr lang="ru-RU" sz="3600" b="1" dirty="0">
                <a:latin typeface="Arial" pitchFamily="34" charset="0"/>
                <a:cs typeface="Arial" pitchFamily="34" charset="0"/>
              </a:rPr>
              <a:t> Каждый отрезок имеет определенную длину, являющуюся положительным числом </a:t>
            </a:r>
          </a:p>
          <a:p>
            <a:pPr lvl="0"/>
            <a:endParaRPr lang="ru-RU" sz="3600" b="1" dirty="0"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3600" b="1" dirty="0">
                <a:latin typeface="Arial" pitchFamily="34" charset="0"/>
                <a:cs typeface="Arial" pitchFamily="34" charset="0"/>
              </a:rPr>
              <a:t>Длина отрезка равна сумме длин частей, на которые он разбивается любой его точкой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3440784" y="4865919"/>
            <a:ext cx="6400800" cy="361638"/>
          </a:xfrm>
          <a:prstGeom prst="line">
            <a:avLst/>
          </a:prstGeom>
          <a:noFill/>
          <a:ln w="539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/>
          <a:lstStyle/>
          <a:p>
            <a:endParaRPr lang="uz-Latn-UZ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3268064" y="4736377"/>
            <a:ext cx="345440" cy="25908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 anchor="ctr"/>
          <a:lstStyle/>
          <a:p>
            <a:endParaRPr lang="uz-Latn-UZ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9509566" y="5098015"/>
            <a:ext cx="345440" cy="25908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 anchor="ctr"/>
          <a:lstStyle/>
          <a:p>
            <a:endParaRPr lang="uz-Latn-UZ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7064090" y="4995457"/>
            <a:ext cx="345440" cy="25908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 anchor="ctr"/>
          <a:lstStyle/>
          <a:p>
            <a:endParaRPr lang="uz-Latn-UZ"/>
          </a:p>
        </p:txBody>
      </p:sp>
      <p:sp>
        <p:nvSpPr>
          <p:cNvPr id="9" name="TextBox 8"/>
          <p:cNvSpPr txBox="1"/>
          <p:nvPr/>
        </p:nvSpPr>
        <p:spPr>
          <a:xfrm>
            <a:off x="3158498" y="4995459"/>
            <a:ext cx="564560" cy="723267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А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30182" y="5254539"/>
            <a:ext cx="564560" cy="723267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В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399998" y="5264018"/>
            <a:ext cx="564560" cy="723267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С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59356" y="6478472"/>
            <a:ext cx="3941638" cy="923322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5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АС=АВ+ВС</a:t>
            </a:r>
            <a:endParaRPr lang="uz-Latn-UZ" sz="54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9137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/>
      <p:bldP spid="10" grpId="0"/>
      <p:bldP spid="11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312731" y="1199102"/>
                <a:ext cx="13019046" cy="2429507"/>
              </a:xfrm>
              <a:prstGeom prst="rect">
                <a:avLst/>
              </a:prstGeom>
            </p:spPr>
            <p:txBody>
              <a:bodyPr wrap="square" lIns="130609" tIns="65305" rIns="130609" bIns="65305">
                <a:spAutoFit/>
              </a:bodyPr>
              <a:lstStyle/>
              <a:p>
                <a:pPr algn="ctr"/>
                <a:r>
                  <a:rPr lang="ru-RU" sz="3600" b="1" dirty="0">
                    <a:latin typeface="Arial" pitchFamily="34" charset="0"/>
                    <a:cs typeface="Arial" pitchFamily="34" charset="0"/>
                  </a:rPr>
                  <a:t> Каждый угол имеет определенную градусную меру,  которая выражается положительным числом</a:t>
                </a:r>
              </a:p>
              <a:p>
                <a:pPr algn="ctr"/>
                <a:endParaRPr lang="ru-RU" sz="3600" b="1" dirty="0">
                  <a:latin typeface="Arial" pitchFamily="34" charset="0"/>
                  <a:cs typeface="Arial" pitchFamily="34" charset="0"/>
                </a:endParaRPr>
              </a:p>
              <a:p>
                <a:pPr algn="ctr"/>
                <a:r>
                  <a:rPr lang="ru-RU" sz="3600" b="1" dirty="0">
                    <a:latin typeface="Arial" pitchFamily="34" charset="0"/>
                    <a:cs typeface="Arial" pitchFamily="34" charset="0"/>
                  </a:rPr>
                  <a:t> Развернутый угол равен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ru-RU" sz="3600" b="1">
                            <a:latin typeface="Cambria Math"/>
                          </a:rPr>
                          <m:t>𝟏𝟖𝟎</m:t>
                        </m:r>
                      </m:e>
                      <m:sup>
                        <m:r>
                          <a:rPr lang="ru-RU" sz="3600" b="1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ru-RU" sz="36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2731" y="1199102"/>
                <a:ext cx="13019046" cy="2429507"/>
              </a:xfrm>
              <a:prstGeom prst="rect">
                <a:avLst/>
              </a:prstGeom>
              <a:blipFill rotWithShape="1">
                <a:blip r:embed="rId2"/>
                <a:stretch>
                  <a:fillRect t="-3015" b="-5025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894479" y="336417"/>
            <a:ext cx="13019046" cy="885938"/>
          </a:xfrm>
          <a:prstGeom prst="rect">
            <a:avLst/>
          </a:prstGeom>
        </p:spPr>
        <p:txBody>
          <a:bodyPr wrap="square" lIns="130609" tIns="65305" rIns="130609" bIns="65305">
            <a:spAutoFit/>
          </a:bodyPr>
          <a:lstStyle/>
          <a:p>
            <a:pPr lvl="0" algn="ctr"/>
            <a:r>
              <a:rPr lang="ru-RU" sz="49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Аксиомы измерения</a:t>
            </a:r>
            <a:endParaRPr lang="ru-RU" sz="49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97356" y="3559557"/>
            <a:ext cx="1080414" cy="685883"/>
          </a:xfrm>
          <a:prstGeom prst="rect">
            <a:avLst/>
          </a:prstGeom>
          <a:noFill/>
        </p:spPr>
        <p:txBody>
          <a:bodyPr wrap="square" lIns="130609" tIns="65305" rIns="130609" bIns="65305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52736" y="5708123"/>
            <a:ext cx="460851" cy="685883"/>
          </a:xfrm>
          <a:prstGeom prst="rect">
            <a:avLst/>
          </a:prstGeom>
          <a:noFill/>
        </p:spPr>
        <p:txBody>
          <a:bodyPr wrap="square" lIns="130609" tIns="65305" rIns="130609" bIns="65305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71472" y="6328194"/>
            <a:ext cx="649574" cy="685883"/>
          </a:xfrm>
          <a:prstGeom prst="rect">
            <a:avLst/>
          </a:prstGeom>
          <a:noFill/>
        </p:spPr>
        <p:txBody>
          <a:bodyPr wrap="square" lIns="130609" tIns="65305" rIns="130609" bIns="65305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В</a:t>
            </a:r>
          </a:p>
        </p:txBody>
      </p:sp>
      <p:grpSp>
        <p:nvGrpSpPr>
          <p:cNvPr id="10" name="Группа 9"/>
          <p:cNvGrpSpPr/>
          <p:nvPr/>
        </p:nvGrpSpPr>
        <p:grpSpPr>
          <a:xfrm>
            <a:off x="1687874" y="3813996"/>
            <a:ext cx="3908386" cy="2671627"/>
            <a:chOff x="1015532" y="1971824"/>
            <a:chExt cx="1733042" cy="1912225"/>
          </a:xfrm>
        </p:grpSpPr>
        <p:grpSp>
          <p:nvGrpSpPr>
            <p:cNvPr id="11" name="Группа 10"/>
            <p:cNvGrpSpPr/>
            <p:nvPr/>
          </p:nvGrpSpPr>
          <p:grpSpPr>
            <a:xfrm>
              <a:off x="1115616" y="1971824"/>
              <a:ext cx="1632958" cy="1912225"/>
              <a:chOff x="1115616" y="1971824"/>
              <a:chExt cx="1632958" cy="1912225"/>
            </a:xfrm>
          </p:grpSpPr>
          <p:grpSp>
            <p:nvGrpSpPr>
              <p:cNvPr id="14" name="Группа 13"/>
              <p:cNvGrpSpPr/>
              <p:nvPr/>
            </p:nvGrpSpPr>
            <p:grpSpPr>
              <a:xfrm>
                <a:off x="1115616" y="1971824"/>
                <a:ext cx="1632958" cy="1912225"/>
                <a:chOff x="1115616" y="1971824"/>
                <a:chExt cx="1632958" cy="1912225"/>
              </a:xfrm>
            </p:grpSpPr>
            <p:cxnSp>
              <p:nvCxnSpPr>
                <p:cNvPr id="16" name="Прямая соединительная линия 15"/>
                <p:cNvCxnSpPr/>
                <p:nvPr/>
              </p:nvCxnSpPr>
              <p:spPr>
                <a:xfrm flipH="1">
                  <a:off x="1115616" y="1971824"/>
                  <a:ext cx="1363707" cy="1601192"/>
                </a:xfrm>
                <a:prstGeom prst="line">
                  <a:avLst/>
                </a:prstGeom>
                <a:ln w="762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Прямая соединительная линия 17"/>
                <p:cNvCxnSpPr/>
                <p:nvPr/>
              </p:nvCxnSpPr>
              <p:spPr>
                <a:xfrm>
                  <a:off x="1115616" y="3573016"/>
                  <a:ext cx="1632958" cy="311033"/>
                </a:xfrm>
                <a:prstGeom prst="line">
                  <a:avLst/>
                </a:prstGeom>
                <a:ln w="762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" name="Овал 14"/>
              <p:cNvSpPr/>
              <p:nvPr/>
            </p:nvSpPr>
            <p:spPr>
              <a:xfrm>
                <a:off x="1117832" y="3537016"/>
                <a:ext cx="72000" cy="72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2" name="Дуга 11"/>
            <p:cNvSpPr/>
            <p:nvPr/>
          </p:nvSpPr>
          <p:spPr>
            <a:xfrm rot="683137">
              <a:off x="1015532" y="3135593"/>
              <a:ext cx="646532" cy="717838"/>
            </a:xfrm>
            <a:prstGeom prst="arc">
              <a:avLst>
                <a:gd name="adj1" fmla="val 16836046"/>
                <a:gd name="adj2" fmla="val 921023"/>
              </a:avLst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>
                <a:ln w="38100">
                  <a:solidFill>
                    <a:schemeClr val="tx1"/>
                  </a:solidFill>
                </a:ln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3230591" y="5237395"/>
            <a:ext cx="2091272" cy="685883"/>
          </a:xfrm>
          <a:prstGeom prst="rect">
            <a:avLst/>
          </a:prstGeom>
          <a:noFill/>
        </p:spPr>
        <p:txBody>
          <a:bodyPr wrap="square" lIns="130609" tIns="65305" rIns="130609" bIns="65305" rtlCol="0">
            <a:spAutoFit/>
          </a:bodyPr>
          <a:lstStyle/>
          <a:p>
            <a:r>
              <a:rPr lang="ru-RU" sz="3600" b="1" dirty="0">
                <a:latin typeface="Cambria" pitchFamily="18" charset="0"/>
              </a:rPr>
              <a:t>44°</a:t>
            </a:r>
          </a:p>
        </p:txBody>
      </p:sp>
      <p:sp>
        <p:nvSpPr>
          <p:cNvPr id="22" name="Freeform 8"/>
          <p:cNvSpPr>
            <a:spLocks/>
          </p:cNvSpPr>
          <p:nvPr/>
        </p:nvSpPr>
        <p:spPr bwMode="auto">
          <a:xfrm>
            <a:off x="7149072" y="5465619"/>
            <a:ext cx="2945661" cy="62158"/>
          </a:xfrm>
          <a:custGeom>
            <a:avLst/>
            <a:gdLst>
              <a:gd name="T0" fmla="*/ 0 w 1572"/>
              <a:gd name="T1" fmla="*/ 4762 h 3"/>
              <a:gd name="T2" fmla="*/ 2495550 w 1572"/>
              <a:gd name="T3" fmla="*/ 0 h 3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72" h="3">
                <a:moveTo>
                  <a:pt x="0" y="3"/>
                </a:moveTo>
                <a:lnTo>
                  <a:pt x="1572" y="0"/>
                </a:ln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sm" len="sm"/>
            <a:tailEnd type="oval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/>
          <a:lstStyle/>
          <a:p>
            <a:endParaRPr lang="uz-Latn-UZ"/>
          </a:p>
        </p:txBody>
      </p:sp>
      <p:sp>
        <p:nvSpPr>
          <p:cNvPr id="23" name="AutoShape 9"/>
          <p:cNvSpPr>
            <a:spLocks noChangeArrowheads="1"/>
          </p:cNvSpPr>
          <p:nvPr/>
        </p:nvSpPr>
        <p:spPr bwMode="auto">
          <a:xfrm rot="5400000">
            <a:off x="9834699" y="4520022"/>
            <a:ext cx="520064" cy="1267459"/>
          </a:xfrm>
          <a:prstGeom prst="moon">
            <a:avLst>
              <a:gd name="adj" fmla="val 30403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 anchor="ctr"/>
          <a:lstStyle/>
          <a:p>
            <a:pPr eaLnBrk="1" hangingPunct="1"/>
            <a:endParaRPr lang="ru-RU"/>
          </a:p>
        </p:txBody>
      </p:sp>
      <p:sp>
        <p:nvSpPr>
          <p:cNvPr id="24" name="Text Box 10"/>
          <p:cNvSpPr txBox="1">
            <a:spLocks noChangeArrowheads="1"/>
          </p:cNvSpPr>
          <p:nvPr/>
        </p:nvSpPr>
        <p:spPr bwMode="auto">
          <a:xfrm>
            <a:off x="9766467" y="5664724"/>
            <a:ext cx="656505" cy="8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600" b="1">
                <a:latin typeface="Times New Roman" pitchFamily="18" charset="0"/>
              </a:rPr>
              <a:t>В</a:t>
            </a: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12946226" y="5442760"/>
            <a:ext cx="690168" cy="8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>
                <a:latin typeface="Times New Roman" pitchFamily="18" charset="0"/>
              </a:rPr>
              <a:t>D</a:t>
            </a:r>
            <a:endParaRPr lang="ru-RU" altLang="ru-RU" sz="4600" b="1">
              <a:latin typeface="Times New Roman" pitchFamily="18" charset="0"/>
            </a:endParaRPr>
          </a:p>
        </p:txBody>
      </p:sp>
      <p:sp>
        <p:nvSpPr>
          <p:cNvPr id="27" name="Text Box 13"/>
          <p:cNvSpPr txBox="1">
            <a:spLocks noChangeArrowheads="1"/>
          </p:cNvSpPr>
          <p:nvPr/>
        </p:nvSpPr>
        <p:spPr bwMode="auto">
          <a:xfrm>
            <a:off x="6803976" y="5629090"/>
            <a:ext cx="690168" cy="8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600" b="1" dirty="0">
                <a:latin typeface="Times New Roman" pitchFamily="18" charset="0"/>
              </a:rPr>
              <a:t>А</a:t>
            </a:r>
          </a:p>
        </p:txBody>
      </p:sp>
      <p:sp>
        <p:nvSpPr>
          <p:cNvPr id="28" name="Freeform 14"/>
          <p:cNvSpPr>
            <a:spLocks/>
          </p:cNvSpPr>
          <p:nvPr/>
        </p:nvSpPr>
        <p:spPr bwMode="auto">
          <a:xfrm>
            <a:off x="10233738" y="5419903"/>
            <a:ext cx="3057586" cy="45719"/>
          </a:xfrm>
          <a:custGeom>
            <a:avLst/>
            <a:gdLst>
              <a:gd name="T0" fmla="*/ 3073400 w 1936"/>
              <a:gd name="T1" fmla="*/ 0 h 8"/>
              <a:gd name="T2" fmla="*/ 0 w 1936"/>
              <a:gd name="T3" fmla="*/ 12700 h 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936" h="8">
                <a:moveTo>
                  <a:pt x="1936" y="0"/>
                </a:moveTo>
                <a:lnTo>
                  <a:pt x="0" y="8"/>
                </a:ln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round/>
            <a:headEnd type="none" w="sm" len="sm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/>
          <a:lstStyle/>
          <a:p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9361290" y="4131019"/>
                <a:ext cx="1597855" cy="784759"/>
              </a:xfrm>
              <a:prstGeom prst="rect">
                <a:avLst/>
              </a:prstGeom>
            </p:spPr>
            <p:txBody>
              <a:bodyPr wrap="none" lIns="91431" tIns="45716" rIns="91431" bIns="45716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400" b="1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4400" b="1">
                              <a:latin typeface="Cambria Math"/>
                            </a:rPr>
                            <m:t>𝟏𝟖𝟎</m:t>
                          </m:r>
                        </m:e>
                        <m:sup>
                          <m:r>
                            <a:rPr lang="ru-RU" sz="4400" b="1">
                              <a:latin typeface="Cambria Math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1290" y="4131019"/>
                <a:ext cx="1597855" cy="78475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222131" y="6637949"/>
                <a:ext cx="2807289" cy="721793"/>
              </a:xfrm>
              <a:prstGeom prst="rect">
                <a:avLst/>
              </a:prstGeom>
            </p:spPr>
            <p:txBody>
              <a:bodyPr wrap="none" lIns="91431" tIns="45716" rIns="91431" bIns="45716">
                <a:spAutoFit/>
              </a:bodyPr>
              <a:lstStyle/>
              <a:p>
                <a:r>
                  <a:rPr lang="ru-RU" sz="4000" b="1" dirty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4000" b="1" dirty="0">
                    <a:latin typeface="Arial" pitchFamily="34" charset="0"/>
                    <a:cs typeface="Arial" pitchFamily="34" charset="0"/>
                  </a:rPr>
                  <a:t>АОВ=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ru-RU" sz="4000" b="1" i="1">
                            <a:latin typeface="Cambria Math"/>
                          </a:rPr>
                          <m:t>𝟒𝟒</m:t>
                        </m:r>
                      </m:e>
                      <m:sup>
                        <m:r>
                          <a:rPr lang="ru-RU" sz="4000" b="1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2131" y="6637949"/>
                <a:ext cx="2807289" cy="721793"/>
              </a:xfrm>
              <a:prstGeom prst="rect">
                <a:avLst/>
              </a:prstGeom>
              <a:blipFill rotWithShape="1">
                <a:blip r:embed="rId4"/>
                <a:stretch>
                  <a:fillRect l="-7592" t="-15254" b="-3389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9019344" y="6597153"/>
                <a:ext cx="3091341" cy="721793"/>
              </a:xfrm>
              <a:prstGeom prst="rect">
                <a:avLst/>
              </a:prstGeom>
            </p:spPr>
            <p:txBody>
              <a:bodyPr wrap="none" lIns="91431" tIns="45716" rIns="91431" bIns="45716">
                <a:spAutoFit/>
              </a:bodyPr>
              <a:lstStyle/>
              <a:p>
                <a:r>
                  <a:rPr lang="ru-RU" sz="4000" b="1" dirty="0"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4000" b="1" dirty="0">
                    <a:latin typeface="Arial" pitchFamily="34" charset="0"/>
                    <a:cs typeface="Arial" pitchFamily="34" charset="0"/>
                  </a:rPr>
                  <a:t>АВ</a:t>
                </a:r>
                <a:r>
                  <a:rPr lang="uz-Latn-UZ" sz="4000" b="1" dirty="0">
                    <a:latin typeface="Arial" pitchFamily="34" charset="0"/>
                    <a:cs typeface="Arial" pitchFamily="34" charset="0"/>
                  </a:rPr>
                  <a:t>D</a:t>
                </a:r>
                <a:r>
                  <a:rPr lang="ru-RU" sz="4000" b="1" dirty="0"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uz-Latn-UZ" sz="4000" b="1" i="1">
                            <a:latin typeface="Cambria Math"/>
                          </a:rPr>
                          <m:t>𝟏𝟖𝟎</m:t>
                        </m:r>
                      </m:e>
                      <m:sup>
                        <m:r>
                          <a:rPr lang="ru-RU" sz="4000" b="1"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uz-Latn-UZ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19344" y="6597153"/>
                <a:ext cx="3091341" cy="721793"/>
              </a:xfrm>
              <a:prstGeom prst="rect">
                <a:avLst/>
              </a:prstGeom>
              <a:blipFill rotWithShape="1">
                <a:blip r:embed="rId5"/>
                <a:stretch>
                  <a:fillRect l="-7101" t="-15126" b="-3277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12633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9" grpId="0"/>
      <p:bldP spid="22" grpId="0" animBg="1"/>
      <p:bldP spid="23" grpId="0" animBg="1"/>
      <p:bldP spid="24" grpId="0"/>
      <p:bldP spid="25" grpId="0"/>
      <p:bldP spid="27" grpId="0"/>
      <p:bldP spid="28" grpId="0" animBg="1"/>
      <p:bldP spid="4" grpId="0"/>
      <p:bldP spid="8" grpId="0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09751" y="380707"/>
            <a:ext cx="3656204" cy="793975"/>
          </a:xfrm>
          <a:prstGeom prst="rect">
            <a:avLst/>
          </a:prstGeom>
        </p:spPr>
        <p:txBody>
          <a:bodyPr wrap="none" lIns="39534" tIns="19768" rIns="39534" bIns="19768">
            <a:spAutoFit/>
          </a:bodyPr>
          <a:lstStyle/>
          <a:p>
            <a:pPr lvl="0"/>
            <a:r>
              <a:rPr lang="ru-RU" sz="49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4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835924461"/>
              </p:ext>
            </p:extLst>
          </p:nvPr>
        </p:nvGraphicFramePr>
        <p:xfrm>
          <a:off x="381000" y="1159297"/>
          <a:ext cx="14020800" cy="650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74215" y="817319"/>
            <a:ext cx="13019046" cy="2347877"/>
          </a:xfrm>
          <a:prstGeom prst="rect">
            <a:avLst/>
          </a:prstGeom>
        </p:spPr>
        <p:txBody>
          <a:bodyPr wrap="square" lIns="130609" tIns="65305" rIns="130609" bIns="65305">
            <a:spAutoFit/>
          </a:bodyPr>
          <a:lstStyle/>
          <a:p>
            <a:pPr algn="ctr"/>
            <a:endParaRPr lang="ru-RU" sz="36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600" b="1" dirty="0">
                <a:latin typeface="Arial" pitchFamily="34" charset="0"/>
                <a:cs typeface="Arial" pitchFamily="34" charset="0"/>
              </a:rPr>
              <a:t> Градусная мера угла равна сумме градусных мер углов, на которые он разбивается любым лучом, проходящим между его сторонами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05677" y="399187"/>
            <a:ext cx="13019046" cy="962882"/>
          </a:xfrm>
          <a:prstGeom prst="rect">
            <a:avLst/>
          </a:prstGeom>
        </p:spPr>
        <p:txBody>
          <a:bodyPr wrap="square" lIns="130609" tIns="65305" rIns="130609" bIns="65305">
            <a:spAutoFit/>
          </a:bodyPr>
          <a:lstStyle/>
          <a:p>
            <a:pPr lvl="0" algn="ctr"/>
            <a:r>
              <a:rPr lang="ru-RU" sz="5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Аксиомы измерения</a:t>
            </a:r>
            <a:endParaRPr lang="ru-RU" sz="5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00989" y="2690743"/>
            <a:ext cx="460851" cy="685883"/>
          </a:xfrm>
          <a:prstGeom prst="rect">
            <a:avLst/>
          </a:prstGeom>
          <a:noFill/>
        </p:spPr>
        <p:txBody>
          <a:bodyPr wrap="square" lIns="130609" tIns="65305" rIns="130609" bIns="65305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43789" y="5601025"/>
            <a:ext cx="460851" cy="685883"/>
          </a:xfrm>
          <a:prstGeom prst="rect">
            <a:avLst/>
          </a:prstGeom>
          <a:noFill/>
        </p:spPr>
        <p:txBody>
          <a:bodyPr wrap="square" lIns="130609" tIns="65305" rIns="130609" bIns="65305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О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87160" y="6455045"/>
            <a:ext cx="460851" cy="685883"/>
          </a:xfrm>
          <a:prstGeom prst="rect">
            <a:avLst/>
          </a:prstGeom>
          <a:noFill/>
        </p:spPr>
        <p:txBody>
          <a:bodyPr wrap="square" lIns="130609" tIns="65305" rIns="130609" bIns="65305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91011" y="4145689"/>
            <a:ext cx="460851" cy="685883"/>
          </a:xfrm>
          <a:prstGeom prst="rect">
            <a:avLst/>
          </a:prstGeom>
          <a:noFill/>
        </p:spPr>
        <p:txBody>
          <a:bodyPr wrap="square" lIns="130609" tIns="65305" rIns="130609" bIns="65305" rtlCol="0">
            <a:spAutoFit/>
          </a:bodyPr>
          <a:lstStyle/>
          <a:p>
            <a:r>
              <a:rPr lang="ru-RU" sz="3600" b="1" dirty="0">
                <a:latin typeface="Cambria" pitchFamily="18" charset="0"/>
              </a:rPr>
              <a:t>С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99888" y="4757522"/>
            <a:ext cx="1143994" cy="608939"/>
          </a:xfrm>
          <a:prstGeom prst="rect">
            <a:avLst/>
          </a:prstGeom>
          <a:noFill/>
        </p:spPr>
        <p:txBody>
          <a:bodyPr wrap="square" lIns="130609" tIns="65305" rIns="130609" bIns="65305" rtlCol="0">
            <a:spAutoFit/>
          </a:bodyPr>
          <a:lstStyle/>
          <a:p>
            <a:r>
              <a:rPr lang="ru-RU" sz="3100" b="1" dirty="0">
                <a:latin typeface="Cambria" pitchFamily="18" charset="0"/>
              </a:rPr>
              <a:t>29°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1504642" y="3403718"/>
            <a:ext cx="3925430" cy="3033613"/>
            <a:chOff x="1115616" y="2028721"/>
            <a:chExt cx="2088232" cy="1976343"/>
          </a:xfrm>
        </p:grpSpPr>
        <p:grpSp>
          <p:nvGrpSpPr>
            <p:cNvPr id="10" name="Группа 9"/>
            <p:cNvGrpSpPr/>
            <p:nvPr/>
          </p:nvGrpSpPr>
          <p:grpSpPr>
            <a:xfrm>
              <a:off x="1115616" y="2028721"/>
              <a:ext cx="2088232" cy="1976343"/>
              <a:chOff x="1115616" y="2028721"/>
              <a:chExt cx="2088232" cy="1976343"/>
            </a:xfrm>
          </p:grpSpPr>
          <p:grpSp>
            <p:nvGrpSpPr>
              <p:cNvPr id="13" name="Группа 12"/>
              <p:cNvGrpSpPr/>
              <p:nvPr/>
            </p:nvGrpSpPr>
            <p:grpSpPr>
              <a:xfrm>
                <a:off x="1115616" y="2028721"/>
                <a:ext cx="2088232" cy="1976343"/>
                <a:chOff x="1115616" y="2028721"/>
                <a:chExt cx="2088232" cy="1976343"/>
              </a:xfrm>
            </p:grpSpPr>
            <p:cxnSp>
              <p:nvCxnSpPr>
                <p:cNvPr id="15" name="Прямая соединительная линия 14"/>
                <p:cNvCxnSpPr/>
                <p:nvPr/>
              </p:nvCxnSpPr>
              <p:spPr>
                <a:xfrm flipH="1">
                  <a:off x="1115616" y="2028721"/>
                  <a:ext cx="1152128" cy="1544294"/>
                </a:xfrm>
                <a:prstGeom prst="line">
                  <a:avLst/>
                </a:prstGeom>
                <a:ln w="762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Прямая соединительная линия 15"/>
                <p:cNvCxnSpPr/>
                <p:nvPr/>
              </p:nvCxnSpPr>
              <p:spPr>
                <a:xfrm flipV="1">
                  <a:off x="1115616" y="2800868"/>
                  <a:ext cx="1944216" cy="772149"/>
                </a:xfrm>
                <a:prstGeom prst="line">
                  <a:avLst/>
                </a:prstGeom>
                <a:ln w="762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Прямая соединительная линия 16"/>
                <p:cNvCxnSpPr/>
                <p:nvPr/>
              </p:nvCxnSpPr>
              <p:spPr>
                <a:xfrm>
                  <a:off x="1115616" y="3573016"/>
                  <a:ext cx="2088232" cy="432048"/>
                </a:xfrm>
                <a:prstGeom prst="line">
                  <a:avLst/>
                </a:prstGeom>
                <a:ln w="762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" name="Овал 13"/>
              <p:cNvSpPr/>
              <p:nvPr/>
            </p:nvSpPr>
            <p:spPr>
              <a:xfrm>
                <a:off x="1117832" y="3537016"/>
                <a:ext cx="72000" cy="72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b="1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Дуга 10"/>
            <p:cNvSpPr/>
            <p:nvPr/>
          </p:nvSpPr>
          <p:spPr>
            <a:xfrm>
              <a:off x="1153832" y="3315159"/>
              <a:ext cx="254899" cy="257857"/>
            </a:xfrm>
            <a:prstGeom prst="arc">
              <a:avLst>
                <a:gd name="adj1" fmla="val 17458164"/>
                <a:gd name="adj2" fmla="val 21428258"/>
              </a:avLst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b="1">
                <a:ln w="38100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2" name="Дуга 11"/>
            <p:cNvSpPr/>
            <p:nvPr/>
          </p:nvSpPr>
          <p:spPr>
            <a:xfrm rot="2224511">
              <a:off x="1338330" y="3410762"/>
              <a:ext cx="294281" cy="287939"/>
            </a:xfrm>
            <a:prstGeom prst="arc">
              <a:avLst>
                <a:gd name="adj1" fmla="val 15392543"/>
                <a:gd name="adj2" fmla="val 472839"/>
              </a:avLst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b="1">
                <a:ln w="38100">
                  <a:solidFill>
                    <a:schemeClr val="tx1"/>
                  </a:solidFill>
                </a:ln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741869" y="5378351"/>
            <a:ext cx="1030282" cy="608939"/>
          </a:xfrm>
          <a:prstGeom prst="rect">
            <a:avLst/>
          </a:prstGeom>
          <a:noFill/>
        </p:spPr>
        <p:txBody>
          <a:bodyPr wrap="square" lIns="130609" tIns="65305" rIns="130609" bIns="65305" rtlCol="0">
            <a:spAutoFit/>
          </a:bodyPr>
          <a:lstStyle/>
          <a:p>
            <a:r>
              <a:rPr lang="ru-RU" sz="3100" b="1" dirty="0">
                <a:latin typeface="Cambria" pitchFamily="18" charset="0"/>
              </a:rPr>
              <a:t>44°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745227" y="4831586"/>
            <a:ext cx="5668457" cy="769433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4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АОВ=</a:t>
            </a:r>
            <a:r>
              <a:rPr lang="ru-RU" sz="44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АОС+</a:t>
            </a:r>
            <a:r>
              <a:rPr lang="ru-RU" sz="44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СОВ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3467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8" grpId="0"/>
      <p:bldP spid="2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95803" y="424716"/>
            <a:ext cx="6715025" cy="846377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sz="49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7092" y="1498725"/>
            <a:ext cx="13343710" cy="1354209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№ 4. Рассмотрите некоторую теорему </a:t>
            </a:r>
          </a:p>
          <a:p>
            <a:pPr algn="ctr"/>
            <a:r>
              <a:rPr lang="ru-RU" b="1" dirty="0" smtClean="0">
                <a:latin typeface="Arial" pitchFamily="34" charset="0"/>
                <a:cs typeface="Arial" pitchFamily="34" charset="0"/>
              </a:rPr>
              <a:t>и разложите её на части 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5018" y="3034742"/>
            <a:ext cx="13565782" cy="1985151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Теорема.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Через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любую точку прямой можно провести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единственную перпендикулярную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ей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прямую</a:t>
            </a:r>
            <a:endParaRPr lang="uz-Latn-UZ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023616" y="4763674"/>
            <a:ext cx="0" cy="291496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295400" y="6242502"/>
            <a:ext cx="380129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3023618" y="5785302"/>
            <a:ext cx="490728" cy="4572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spcCol="0" rtlCol="0" anchor="ctr"/>
          <a:lstStyle/>
          <a:p>
            <a:pPr algn="ctr"/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3421048" y="5270670"/>
            <a:ext cx="1645162" cy="685883"/>
          </a:xfrm>
          <a:prstGeom prst="rect">
            <a:avLst/>
          </a:prstGeom>
          <a:noFill/>
        </p:spPr>
        <p:txBody>
          <a:bodyPr wrap="square" lIns="130609" tIns="65305" rIns="130609" bIns="65305" rtlCol="0">
            <a:spAutoFit/>
          </a:bodyPr>
          <a:lstStyle/>
          <a:p>
            <a:r>
              <a:rPr lang="uz-Latn-UZ" sz="3600" b="1" dirty="0">
                <a:latin typeface="Cambria" pitchFamily="18" charset="0"/>
              </a:rPr>
              <a:t>90</a:t>
            </a:r>
            <a:r>
              <a:rPr lang="ru-RU" sz="3600" b="1" dirty="0">
                <a:latin typeface="Cambria" pitchFamily="18" charset="0"/>
              </a:rPr>
              <a:t>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45860" y="4658263"/>
            <a:ext cx="444142" cy="723267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uz-Latn-UZ" b="1" dirty="0" smtClean="0">
                <a:latin typeface="Arial" pitchFamily="34" charset="0"/>
                <a:cs typeface="Arial" pitchFamily="34" charset="0"/>
              </a:rPr>
              <a:t>C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23160" y="6133576"/>
            <a:ext cx="466842" cy="723267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uz-Latn-UZ" b="1" dirty="0">
                <a:latin typeface="Arial" pitchFamily="34" charset="0"/>
                <a:cs typeface="Arial" pitchFamily="34" charset="0"/>
              </a:rPr>
              <a:t>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1258" y="6133574"/>
            <a:ext cx="444142" cy="723267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uz-Latn-UZ" b="1" dirty="0" smtClean="0">
                <a:latin typeface="Arial" pitchFamily="34" charset="0"/>
                <a:cs typeface="Arial" pitchFamily="34" charset="0"/>
              </a:rPr>
              <a:t>A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74620" y="6230839"/>
            <a:ext cx="444142" cy="723267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uz-Latn-UZ" b="1" dirty="0">
                <a:latin typeface="Arial" pitchFamily="34" charset="0"/>
                <a:cs typeface="Arial" pitchFamily="34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262802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 animBg="1"/>
      <p:bldP spid="12" grpId="0"/>
      <p:bldP spid="13" grpId="0"/>
      <p:bldP spid="14" grpId="0"/>
      <p:bldP spid="15" grpId="0"/>
      <p:bldP spid="1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3023616" y="4402036"/>
            <a:ext cx="0" cy="32766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885130" y="6080058"/>
            <a:ext cx="4419600" cy="3048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023616" y="5613616"/>
            <a:ext cx="457200" cy="4572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spcCol="0" rtlCol="0" anchor="ctr"/>
          <a:lstStyle/>
          <a:p>
            <a:pPr algn="ctr"/>
            <a:endParaRPr lang="uz-Latn-UZ"/>
          </a:p>
        </p:txBody>
      </p:sp>
      <p:sp>
        <p:nvSpPr>
          <p:cNvPr id="13" name="TextBox 12"/>
          <p:cNvSpPr txBox="1"/>
          <p:nvPr/>
        </p:nvSpPr>
        <p:spPr>
          <a:xfrm>
            <a:off x="3276602" y="4927723"/>
            <a:ext cx="2091272" cy="685883"/>
          </a:xfrm>
          <a:prstGeom prst="rect">
            <a:avLst/>
          </a:prstGeom>
          <a:noFill/>
        </p:spPr>
        <p:txBody>
          <a:bodyPr wrap="square" lIns="130609" tIns="65305" rIns="130609" bIns="65305" rtlCol="0">
            <a:spAutoFit/>
          </a:bodyPr>
          <a:lstStyle/>
          <a:p>
            <a:r>
              <a:rPr lang="uz-Latn-UZ" sz="3600" b="1" dirty="0">
                <a:latin typeface="Cambria" pitchFamily="18" charset="0"/>
              </a:rPr>
              <a:t>90</a:t>
            </a:r>
            <a:r>
              <a:rPr lang="ru-RU" sz="3600" b="1" dirty="0">
                <a:latin typeface="Cambria" pitchFamily="18" charset="0"/>
              </a:rPr>
              <a:t>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23162" y="4040401"/>
            <a:ext cx="564560" cy="723267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uz-Latn-UZ" b="1" dirty="0" smtClean="0">
                <a:latin typeface="Arial" pitchFamily="34" charset="0"/>
                <a:cs typeface="Arial" pitchFamily="34" charset="0"/>
              </a:rPr>
              <a:t>C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23162" y="6133576"/>
            <a:ext cx="593414" cy="723267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uz-Latn-UZ" b="1" dirty="0">
                <a:latin typeface="Arial" pitchFamily="34" charset="0"/>
                <a:cs typeface="Arial" pitchFamily="34" charset="0"/>
              </a:rPr>
              <a:t>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6527" y="6077814"/>
            <a:ext cx="564560" cy="723267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uz-Latn-UZ" b="1" dirty="0" smtClean="0">
                <a:latin typeface="Arial" pitchFamily="34" charset="0"/>
                <a:cs typeface="Arial" pitchFamily="34" charset="0"/>
              </a:rPr>
              <a:t>A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874618" y="6230839"/>
            <a:ext cx="564560" cy="723267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uz-Latn-UZ" b="1" dirty="0">
                <a:latin typeface="Arial" pitchFamily="34" charset="0"/>
                <a:cs typeface="Arial" pitchFamily="34" charset="0"/>
              </a:rPr>
              <a:t>B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659767" y="336188"/>
            <a:ext cx="8883022" cy="1354209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Условие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«через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любую точку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прямой»</a:t>
            </a:r>
            <a:endParaRPr lang="uz-Latn-UZ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905003" y="2055242"/>
            <a:ext cx="10392555" cy="1985151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Заключение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«можно провести единственную перпендикулярную ей прямую»</a:t>
            </a:r>
            <a:endParaRPr lang="uz-Latn-UZ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467602" y="5270671"/>
            <a:ext cx="2819400" cy="723267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uz-Latn-UZ" b="1" dirty="0" smtClean="0">
                <a:latin typeface="Arial" pitchFamily="34" charset="0"/>
                <a:cs typeface="Arial" pitchFamily="34" charset="0"/>
              </a:rPr>
              <a:t>AB </a:t>
            </a:r>
            <a:r>
              <a:rPr lang="uz-Latn-UZ" b="1" dirty="0" smtClean="0">
                <a:solidFill>
                  <a:prstClr val="black"/>
                </a:solidFill>
                <a:latin typeface="Cambria Math"/>
                <a:ea typeface="Cambria Math"/>
                <a:cs typeface="Arial" pitchFamily="34" charset="0"/>
              </a:rPr>
              <a:t>⊥ </a:t>
            </a:r>
            <a:r>
              <a:rPr lang="uz-Latn-UZ" b="1" dirty="0" smtClean="0">
                <a:latin typeface="Arial" pitchFamily="34" charset="0"/>
                <a:cs typeface="Arial" pitchFamily="34" charset="0"/>
              </a:rPr>
              <a:t>OC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032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4501899" y="152401"/>
            <a:ext cx="6715025" cy="846377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sz="49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438402" y="932488"/>
            <a:ext cx="10287000" cy="1354209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7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В какой последовательности принимают геометрические понятия?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Выноска со стрелкой вправо 4"/>
          <p:cNvSpPr/>
          <p:nvPr/>
        </p:nvSpPr>
        <p:spPr>
          <a:xfrm>
            <a:off x="310896" y="2286703"/>
            <a:ext cx="4946904" cy="4952297"/>
          </a:xfrm>
          <a:prstGeom prst="rightArrow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Вводятся основные понятия, лежащие в основе</a:t>
            </a:r>
          </a:p>
          <a:p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геометрии, и аксиомы, которые не доказываются</a:t>
            </a:r>
          </a:p>
        </p:txBody>
      </p:sp>
      <p:sp>
        <p:nvSpPr>
          <p:cNvPr id="7" name="Выноска со стрелкой вправо 6"/>
          <p:cNvSpPr/>
          <p:nvPr/>
        </p:nvSpPr>
        <p:spPr>
          <a:xfrm>
            <a:off x="4876800" y="2298895"/>
            <a:ext cx="5029200" cy="4952297"/>
          </a:xfrm>
          <a:prstGeom prst="rightArrow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 их помощью определяются новые понятия и уточняются их </a:t>
            </a:r>
            <a:r>
              <a:rPr lang="ru-RU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свойства</a:t>
            </a:r>
            <a:endParaRPr lang="ru-RU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Выноска со стрелкой вправо 7"/>
          <p:cNvSpPr/>
          <p:nvPr/>
        </p:nvSpPr>
        <p:spPr>
          <a:xfrm>
            <a:off x="9607296" y="2298895"/>
            <a:ext cx="4870704" cy="4952297"/>
          </a:xfrm>
          <a:prstGeom prst="rightArrow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r>
              <a:rPr lang="ru-RU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Теоремы, </a:t>
            </a:r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которые доказываются при помощи логических рассуждений на основе аксиом и уже доказанных теорем</a:t>
            </a:r>
            <a:endParaRPr lang="ru-RU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437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800" y="6248400"/>
            <a:ext cx="12496800" cy="1676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uz-Cyrl-UZ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о</a:t>
            </a:r>
            <a:r>
              <a:rPr lang="uz-Cyrl-UZ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сновные понятия геометрии</a:t>
            </a:r>
          </a:p>
          <a:p>
            <a:pPr algn="ctr"/>
            <a:r>
              <a:rPr lang="uz-Cyrl-UZ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uz-Cyrl-UZ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очка, прямая, плоскость</a:t>
            </a:r>
            <a:endParaRPr lang="uz-Latn-UZ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76402" y="3227832"/>
            <a:ext cx="11049000" cy="304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ru-RU" b="1" i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b="1" i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определения, свойства, аксиомы</a:t>
            </a:r>
            <a:endParaRPr lang="uz-Latn-UZ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914400" y="713232"/>
            <a:ext cx="12801600" cy="2514600"/>
          </a:xfrm>
          <a:prstGeom prst="triangle">
            <a:avLst>
              <a:gd name="adj" fmla="val 49858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теоремы</a:t>
            </a:r>
            <a:endParaRPr lang="uz-Latn-UZ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810000" y="3430524"/>
            <a:ext cx="1578864" cy="11430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uz-Latn-UZ"/>
          </a:p>
        </p:txBody>
      </p:sp>
      <p:sp>
        <p:nvSpPr>
          <p:cNvPr id="7" name="Прямоугольник 6"/>
          <p:cNvSpPr/>
          <p:nvPr/>
        </p:nvSpPr>
        <p:spPr>
          <a:xfrm>
            <a:off x="3810000" y="4002024"/>
            <a:ext cx="1578864" cy="93116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uz-Latn-UZ"/>
          </a:p>
        </p:txBody>
      </p:sp>
      <p:cxnSp>
        <p:nvCxnSpPr>
          <p:cNvPr id="9" name="Прямая соединительная линия 8"/>
          <p:cNvCxnSpPr>
            <a:stCxn id="7" idx="0"/>
            <a:endCxn id="7" idx="2"/>
          </p:cNvCxnSpPr>
          <p:nvPr/>
        </p:nvCxnSpPr>
        <p:spPr>
          <a:xfrm>
            <a:off x="4599432" y="4002024"/>
            <a:ext cx="0" cy="93116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8915400" y="3490722"/>
            <a:ext cx="1578864" cy="11430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uz-Latn-UZ"/>
          </a:p>
        </p:txBody>
      </p:sp>
      <p:sp>
        <p:nvSpPr>
          <p:cNvPr id="12" name="Прямоугольник 11"/>
          <p:cNvSpPr/>
          <p:nvPr/>
        </p:nvSpPr>
        <p:spPr>
          <a:xfrm>
            <a:off x="8915400" y="4127754"/>
            <a:ext cx="1578864" cy="93116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endParaRPr lang="uz-Latn-UZ"/>
          </a:p>
        </p:txBody>
      </p:sp>
      <p:cxnSp>
        <p:nvCxnSpPr>
          <p:cNvPr id="14" name="Прямая соединительная линия 13"/>
          <p:cNvCxnSpPr>
            <a:stCxn id="12" idx="0"/>
            <a:endCxn id="12" idx="2"/>
          </p:cNvCxnSpPr>
          <p:nvPr/>
        </p:nvCxnSpPr>
        <p:spPr>
          <a:xfrm>
            <a:off x="9704832" y="4127754"/>
            <a:ext cx="0" cy="93116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88979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1039" y="180475"/>
            <a:ext cx="14387355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17870" y="4609065"/>
            <a:ext cx="656882" cy="1179974"/>
          </a:xfrm>
          <a:prstGeom prst="rect">
            <a:avLst/>
          </a:prstGeom>
          <a:noFill/>
        </p:spPr>
        <p:txBody>
          <a:bodyPr wrap="none" lIns="231316" tIns="115651" rIns="231316" bIns="115651" rtlCol="0">
            <a:spAutoFit/>
          </a:bodyPr>
          <a:lstStyle/>
          <a:p>
            <a:pPr marL="32128" marR="12851" defTabSz="2313116">
              <a:lnSpc>
                <a:spcPct val="150000"/>
              </a:lnSpc>
            </a:pPr>
            <a:r>
              <a:rPr lang="ru-RU" spc="-13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36760" y="2215661"/>
            <a:ext cx="8722134" cy="3686996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79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№ 1,</a:t>
            </a:r>
            <a:r>
              <a:rPr lang="en-US" sz="79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79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6, 9. </a:t>
            </a:r>
          </a:p>
          <a:p>
            <a:pPr algn="ctr"/>
            <a:endParaRPr lang="ru-RU" sz="7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79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(стр. 37) </a:t>
            </a:r>
            <a:endParaRPr lang="uz-Latn-UZ" sz="7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Теорема Ферма и 380 лет на ее доказательство | Блог 4brain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10000" r="987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2" y="3421876"/>
            <a:ext cx="4550837" cy="2275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Freeform 2"/>
          <p:cNvSpPr>
            <a:spLocks/>
          </p:cNvSpPr>
          <p:nvPr/>
        </p:nvSpPr>
        <p:spPr bwMode="auto">
          <a:xfrm>
            <a:off x="4814841" y="3162300"/>
            <a:ext cx="6510021" cy="3564256"/>
          </a:xfrm>
          <a:custGeom>
            <a:avLst/>
            <a:gdLst>
              <a:gd name="T0" fmla="*/ 0 w 2563"/>
              <a:gd name="T1" fmla="*/ 152400 h 1871"/>
              <a:gd name="T2" fmla="*/ 1087438 w 2563"/>
              <a:gd name="T3" fmla="*/ 2970213 h 1871"/>
              <a:gd name="T4" fmla="*/ 3894138 w 2563"/>
              <a:gd name="T5" fmla="*/ 2903538 h 1871"/>
              <a:gd name="T6" fmla="*/ 4068763 w 2563"/>
              <a:gd name="T7" fmla="*/ 2363788 h 1871"/>
              <a:gd name="T8" fmla="*/ 3868738 w 2563"/>
              <a:gd name="T9" fmla="*/ 1611313 h 1871"/>
              <a:gd name="T10" fmla="*/ 3490913 w 2563"/>
              <a:gd name="T11" fmla="*/ 1277938 h 1871"/>
              <a:gd name="T12" fmla="*/ 2838450 w 2563"/>
              <a:gd name="T13" fmla="*/ 557213 h 1871"/>
              <a:gd name="T14" fmla="*/ 1924050 w 2563"/>
              <a:gd name="T15" fmla="*/ 277813 h 1871"/>
              <a:gd name="T16" fmla="*/ 939800 w 2563"/>
              <a:gd name="T17" fmla="*/ 0 h 187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563" h="1871">
                <a:moveTo>
                  <a:pt x="0" y="96"/>
                </a:moveTo>
                <a:lnTo>
                  <a:pt x="685" y="1871"/>
                </a:lnTo>
                <a:lnTo>
                  <a:pt x="2453" y="1829"/>
                </a:lnTo>
                <a:lnTo>
                  <a:pt x="2563" y="1489"/>
                </a:lnTo>
                <a:lnTo>
                  <a:pt x="2437" y="1015"/>
                </a:lnTo>
                <a:lnTo>
                  <a:pt x="2199" y="805"/>
                </a:lnTo>
                <a:lnTo>
                  <a:pt x="1788" y="351"/>
                </a:lnTo>
                <a:lnTo>
                  <a:pt x="1212" y="175"/>
                </a:lnTo>
                <a:lnTo>
                  <a:pt x="592" y="0"/>
                </a:lnTo>
              </a:path>
            </a:pathLst>
          </a:custGeom>
          <a:gradFill rotWithShape="1">
            <a:gsLst>
              <a:gs pos="0">
                <a:srgbClr val="CC0099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99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/>
          <a:lstStyle/>
          <a:p>
            <a:endParaRPr lang="uz-Latn-UZ"/>
          </a:p>
        </p:txBody>
      </p:sp>
      <p:sp>
        <p:nvSpPr>
          <p:cNvPr id="198659" name="Freeform 3"/>
          <p:cNvSpPr>
            <a:spLocks/>
          </p:cNvSpPr>
          <p:nvPr/>
        </p:nvSpPr>
        <p:spPr bwMode="auto">
          <a:xfrm>
            <a:off x="2178319" y="4625340"/>
            <a:ext cx="4485640" cy="2185036"/>
          </a:xfrm>
          <a:custGeom>
            <a:avLst/>
            <a:gdLst>
              <a:gd name="T0" fmla="*/ 215900 w 1766"/>
              <a:gd name="T1" fmla="*/ 1820863 h 1147"/>
              <a:gd name="T2" fmla="*/ 2803525 w 1766"/>
              <a:gd name="T3" fmla="*/ 1752600 h 1147"/>
              <a:gd name="T4" fmla="*/ 174625 w 1766"/>
              <a:gd name="T5" fmla="*/ 0 h 1147"/>
              <a:gd name="T6" fmla="*/ 47625 w 1766"/>
              <a:gd name="T7" fmla="*/ 165100 h 1147"/>
              <a:gd name="T8" fmla="*/ 0 w 1766"/>
              <a:gd name="T9" fmla="*/ 596900 h 1147"/>
              <a:gd name="T10" fmla="*/ 0 w 1766"/>
              <a:gd name="T11" fmla="*/ 1100138 h 1147"/>
              <a:gd name="T12" fmla="*/ 0 w 1766"/>
              <a:gd name="T13" fmla="*/ 1820863 h 11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766" h="1147">
                <a:moveTo>
                  <a:pt x="136" y="1147"/>
                </a:moveTo>
                <a:lnTo>
                  <a:pt x="1766" y="1104"/>
                </a:lnTo>
                <a:lnTo>
                  <a:pt x="110" y="0"/>
                </a:lnTo>
                <a:lnTo>
                  <a:pt x="30" y="104"/>
                </a:lnTo>
                <a:lnTo>
                  <a:pt x="0" y="376"/>
                </a:lnTo>
                <a:lnTo>
                  <a:pt x="0" y="693"/>
                </a:lnTo>
                <a:lnTo>
                  <a:pt x="0" y="1147"/>
                </a:lnTo>
              </a:path>
            </a:pathLst>
          </a:custGeom>
          <a:gradFill rotWithShape="1">
            <a:gsLst>
              <a:gs pos="0">
                <a:srgbClr val="0099FF"/>
              </a:gs>
              <a:gs pos="100000">
                <a:schemeClr val="bg1"/>
              </a:gs>
            </a:gsLst>
            <a:path path="rect">
              <a:fillToRect l="100000" t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99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/>
          <a:lstStyle/>
          <a:p>
            <a:endParaRPr lang="uz-Latn-UZ"/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87025" y="936363"/>
            <a:ext cx="13942059" cy="17015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3400" b="1" dirty="0">
                <a:solidFill>
                  <a:srgbClr val="000066"/>
                </a:solidFill>
              </a:rPr>
              <a:t>Углы АОМ и СОМ – смежные. ОК – биссектриса угла АОМ, причем угол АОК в 4 раза меньше, чем угол СОМ. </a:t>
            </a:r>
          </a:p>
          <a:p>
            <a:pPr algn="ctr" eaLnBrk="1" hangingPunct="1"/>
            <a:r>
              <a:rPr lang="ru-RU" altLang="ru-RU" sz="3400" b="1" dirty="0">
                <a:solidFill>
                  <a:srgbClr val="000066"/>
                </a:solidFill>
              </a:rPr>
              <a:t>Найдите угол КОМ</a:t>
            </a:r>
            <a:r>
              <a:rPr lang="en-US" altLang="ru-RU" sz="3400" b="1" dirty="0">
                <a:solidFill>
                  <a:srgbClr val="000066"/>
                </a:solidFill>
              </a:rPr>
              <a:t> </a:t>
            </a:r>
            <a:r>
              <a:rPr lang="ru-RU" altLang="ru-RU" sz="3400" b="1" dirty="0">
                <a:solidFill>
                  <a:srgbClr val="000066"/>
                </a:solidFill>
              </a:rPr>
              <a:t> </a:t>
            </a:r>
          </a:p>
        </p:txBody>
      </p:sp>
      <p:grpSp>
        <p:nvGrpSpPr>
          <p:cNvPr id="24581" name="Group 5"/>
          <p:cNvGrpSpPr>
            <a:grpSpLocks/>
          </p:cNvGrpSpPr>
          <p:nvPr/>
        </p:nvGrpSpPr>
        <p:grpSpPr bwMode="auto">
          <a:xfrm>
            <a:off x="1139460" y="6713223"/>
            <a:ext cx="8465821" cy="811530"/>
            <a:chOff x="793" y="2472"/>
            <a:chExt cx="3333" cy="426"/>
          </a:xfrm>
        </p:grpSpPr>
        <p:sp>
          <p:nvSpPr>
            <p:cNvPr id="24599" name="Freeform 6"/>
            <p:cNvSpPr>
              <a:spLocks/>
            </p:cNvSpPr>
            <p:nvPr/>
          </p:nvSpPr>
          <p:spPr bwMode="auto">
            <a:xfrm>
              <a:off x="984" y="2479"/>
              <a:ext cx="3080" cy="33"/>
            </a:xfrm>
            <a:custGeom>
              <a:avLst/>
              <a:gdLst>
                <a:gd name="T0" fmla="*/ 4064 w 4064"/>
                <a:gd name="T1" fmla="*/ 0 h 80"/>
                <a:gd name="T2" fmla="*/ 0 w 4064"/>
                <a:gd name="T3" fmla="*/ 80 h 8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064" h="80">
                  <a:moveTo>
                    <a:pt x="4064" y="0"/>
                  </a:moveTo>
                  <a:lnTo>
                    <a:pt x="0" y="80"/>
                  </a:lnTo>
                </a:path>
              </a:pathLst>
            </a:custGeom>
            <a:noFill/>
            <a:ln w="76200" cap="flat" cmpd="sng">
              <a:solidFill>
                <a:srgbClr val="000099"/>
              </a:solidFill>
              <a:prstDash val="solid"/>
              <a:round/>
              <a:headEnd type="none" w="sm" len="sm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4600" name="Text Box 7"/>
            <p:cNvSpPr txBox="1">
              <a:spLocks noChangeArrowheads="1"/>
            </p:cNvSpPr>
            <p:nvPr/>
          </p:nvSpPr>
          <p:spPr bwMode="auto">
            <a:xfrm>
              <a:off x="793" y="2478"/>
              <a:ext cx="241" cy="4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altLang="ru-RU" sz="4600" b="1">
                  <a:solidFill>
                    <a:srgbClr val="0000CC"/>
                  </a:solidFill>
                </a:rPr>
                <a:t>А</a:t>
              </a:r>
            </a:p>
          </p:txBody>
        </p:sp>
        <p:sp>
          <p:nvSpPr>
            <p:cNvPr id="24601" name="Text Box 8"/>
            <p:cNvSpPr txBox="1">
              <a:spLocks noChangeArrowheads="1"/>
            </p:cNvSpPr>
            <p:nvPr/>
          </p:nvSpPr>
          <p:spPr bwMode="auto">
            <a:xfrm>
              <a:off x="3885" y="2472"/>
              <a:ext cx="241" cy="4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altLang="ru-RU" sz="4600" b="1" dirty="0">
                  <a:solidFill>
                    <a:srgbClr val="0000CC"/>
                  </a:solidFill>
                </a:rPr>
                <a:t>С</a:t>
              </a:r>
            </a:p>
          </p:txBody>
        </p:sp>
      </p:grpSp>
      <p:sp>
        <p:nvSpPr>
          <p:cNvPr id="198665" name="Text Box 9">
            <a:extLst>
              <a:ext uri="{FF2B5EF4-FFF2-40B4-BE49-F238E27FC236}">
                <a16:creationId xmlns="" xmlns:a16="http://schemas.microsoft.com/office/drawing/2014/main" id="{FCB2EF72-93B7-4B46-AFB7-5BFEB46112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518" y="6040756"/>
            <a:ext cx="627651" cy="91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pPr eaLnBrk="1" hangingPunct="1">
              <a:defRPr/>
            </a:pPr>
            <a:r>
              <a:rPr lang="en-US" altLang="ru-RU" sz="51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x</a:t>
            </a:r>
            <a:endParaRPr lang="ru-RU" altLang="ru-RU" sz="51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4583" name="Freeform 15"/>
          <p:cNvSpPr>
            <a:spLocks/>
          </p:cNvSpPr>
          <p:nvPr/>
        </p:nvSpPr>
        <p:spPr bwMode="auto">
          <a:xfrm>
            <a:off x="4814839" y="3093720"/>
            <a:ext cx="1747518" cy="3597064"/>
          </a:xfrm>
          <a:custGeom>
            <a:avLst/>
            <a:gdLst>
              <a:gd name="T0" fmla="*/ 1117600 w 704"/>
              <a:gd name="T1" fmla="*/ 2933700 h 1848"/>
              <a:gd name="T2" fmla="*/ 0 w 704"/>
              <a:gd name="T3" fmla="*/ 0 h 184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04" h="1848">
                <a:moveTo>
                  <a:pt x="704" y="1848"/>
                </a:moveTo>
                <a:lnTo>
                  <a:pt x="0" y="0"/>
                </a:lnTo>
              </a:path>
            </a:pathLst>
          </a:custGeom>
          <a:noFill/>
          <a:ln w="76200" cmpd="sng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/>
          <a:lstStyle/>
          <a:p>
            <a:endParaRPr lang="uz-Latn-UZ"/>
          </a:p>
        </p:txBody>
      </p:sp>
      <p:sp>
        <p:nvSpPr>
          <p:cNvPr id="24584" name="Text Box 16"/>
          <p:cNvSpPr txBox="1">
            <a:spLocks noChangeArrowheads="1"/>
          </p:cNvSpPr>
          <p:nvPr/>
        </p:nvSpPr>
        <p:spPr bwMode="auto">
          <a:xfrm>
            <a:off x="5048515" y="3077018"/>
            <a:ext cx="755891" cy="8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4600" b="1" dirty="0">
                <a:solidFill>
                  <a:srgbClr val="0000CC"/>
                </a:solidFill>
              </a:rPr>
              <a:t>М</a:t>
            </a:r>
          </a:p>
        </p:txBody>
      </p:sp>
      <p:grpSp>
        <p:nvGrpSpPr>
          <p:cNvPr id="198676" name="Group 20"/>
          <p:cNvGrpSpPr>
            <a:grpSpLocks/>
          </p:cNvGrpSpPr>
          <p:nvPr/>
        </p:nvGrpSpPr>
        <p:grpSpPr bwMode="auto">
          <a:xfrm>
            <a:off x="2061477" y="5810250"/>
            <a:ext cx="2997200" cy="1007746"/>
            <a:chOff x="3061" y="1570"/>
            <a:chExt cx="1180" cy="529"/>
          </a:xfrm>
        </p:grpSpPr>
        <p:sp>
          <p:nvSpPr>
            <p:cNvPr id="198677" name="Oval 21">
              <a:extLst>
                <a:ext uri="{FF2B5EF4-FFF2-40B4-BE49-F238E27FC236}">
                  <a16:creationId xmlns="" xmlns:a16="http://schemas.microsoft.com/office/drawing/2014/main" id="{12E3A8B3-F6FC-4967-A1E4-8203C57A4D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570"/>
              <a:ext cx="363" cy="408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FFFF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altLang="ru-RU" sz="63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&lt;</a:t>
              </a:r>
              <a:endParaRPr lang="ru-RU" altLang="ru-RU" sz="63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24598" name="Rectangle 22"/>
            <p:cNvSpPr>
              <a:spLocks noChangeArrowheads="1"/>
            </p:cNvSpPr>
            <p:nvPr/>
          </p:nvSpPr>
          <p:spPr bwMode="auto">
            <a:xfrm>
              <a:off x="3061" y="1727"/>
              <a:ext cx="760" cy="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 altLang="ru-RU" sz="4000" b="1" dirty="0">
                  <a:solidFill>
                    <a:srgbClr val="000066"/>
                  </a:solidFill>
                </a:rPr>
                <a:t>в 4 раза</a:t>
              </a:r>
            </a:p>
          </p:txBody>
        </p:sp>
      </p:grpSp>
      <p:sp>
        <p:nvSpPr>
          <p:cNvPr id="198684" name="Freeform 28"/>
          <p:cNvSpPr>
            <a:spLocks/>
          </p:cNvSpPr>
          <p:nvPr/>
        </p:nvSpPr>
        <p:spPr bwMode="auto">
          <a:xfrm>
            <a:off x="2668536" y="3206116"/>
            <a:ext cx="3893821" cy="3484668"/>
          </a:xfrm>
          <a:custGeom>
            <a:avLst/>
            <a:gdLst>
              <a:gd name="T0" fmla="*/ 230188 w 1520"/>
              <a:gd name="T1" fmla="*/ 1454150 h 1817"/>
              <a:gd name="T2" fmla="*/ 2413000 w 1520"/>
              <a:gd name="T3" fmla="*/ 2884487 h 1817"/>
              <a:gd name="T4" fmla="*/ 1397000 w 1520"/>
              <a:gd name="T5" fmla="*/ 192087 h 1817"/>
              <a:gd name="T6" fmla="*/ 1052513 w 1520"/>
              <a:gd name="T7" fmla="*/ 71437 h 1817"/>
              <a:gd name="T8" fmla="*/ 1039813 w 1520"/>
              <a:gd name="T9" fmla="*/ 0 h 1817"/>
              <a:gd name="T10" fmla="*/ 754063 w 1520"/>
              <a:gd name="T11" fmla="*/ 327025 h 1817"/>
              <a:gd name="T12" fmla="*/ 465138 w 1520"/>
              <a:gd name="T13" fmla="*/ 739775 h 1817"/>
              <a:gd name="T14" fmla="*/ 0 w 1520"/>
              <a:gd name="T15" fmla="*/ 1182687 h 1817"/>
              <a:gd name="T16" fmla="*/ 52388 w 1520"/>
              <a:gd name="T17" fmla="*/ 1330325 h 181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520" h="1817">
                <a:moveTo>
                  <a:pt x="145" y="916"/>
                </a:moveTo>
                <a:lnTo>
                  <a:pt x="1520" y="1817"/>
                </a:lnTo>
                <a:lnTo>
                  <a:pt x="880" y="121"/>
                </a:lnTo>
                <a:lnTo>
                  <a:pt x="663" y="45"/>
                </a:lnTo>
                <a:lnTo>
                  <a:pt x="655" y="0"/>
                </a:lnTo>
                <a:lnTo>
                  <a:pt x="475" y="206"/>
                </a:lnTo>
                <a:lnTo>
                  <a:pt x="293" y="466"/>
                </a:lnTo>
                <a:lnTo>
                  <a:pt x="0" y="745"/>
                </a:lnTo>
                <a:lnTo>
                  <a:pt x="33" y="838"/>
                </a:lnTo>
              </a:path>
            </a:pathLst>
          </a:custGeom>
          <a:gradFill rotWithShape="1">
            <a:gsLst>
              <a:gs pos="0">
                <a:srgbClr val="0099FF"/>
              </a:gs>
              <a:gs pos="100000">
                <a:schemeClr val="bg1"/>
              </a:gs>
            </a:gsLst>
            <a:path path="rect">
              <a:fillToRect l="100000" t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99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/>
          <a:lstStyle/>
          <a:p>
            <a:endParaRPr lang="uz-Latn-UZ"/>
          </a:p>
        </p:txBody>
      </p:sp>
      <p:grpSp>
        <p:nvGrpSpPr>
          <p:cNvPr id="198667" name="Group 11"/>
          <p:cNvGrpSpPr>
            <a:grpSpLocks/>
          </p:cNvGrpSpPr>
          <p:nvPr/>
        </p:nvGrpSpPr>
        <p:grpSpPr bwMode="auto">
          <a:xfrm rot="307765">
            <a:off x="1323089" y="4323911"/>
            <a:ext cx="5349243" cy="2232660"/>
            <a:chOff x="870" y="1316"/>
            <a:chExt cx="2106" cy="1172"/>
          </a:xfrm>
        </p:grpSpPr>
        <p:sp>
          <p:nvSpPr>
            <p:cNvPr id="24595" name="Freeform 12"/>
            <p:cNvSpPr>
              <a:spLocks/>
            </p:cNvSpPr>
            <p:nvPr/>
          </p:nvSpPr>
          <p:spPr bwMode="auto">
            <a:xfrm>
              <a:off x="1200" y="1464"/>
              <a:ext cx="1776" cy="1024"/>
            </a:xfrm>
            <a:custGeom>
              <a:avLst/>
              <a:gdLst>
                <a:gd name="T0" fmla="*/ 1776 w 1776"/>
                <a:gd name="T1" fmla="*/ 1024 h 1024"/>
                <a:gd name="T2" fmla="*/ 0 w 1776"/>
                <a:gd name="T3" fmla="*/ 0 h 102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76" h="1024">
                  <a:moveTo>
                    <a:pt x="1776" y="1024"/>
                  </a:moveTo>
                  <a:lnTo>
                    <a:pt x="0" y="0"/>
                  </a:lnTo>
                </a:path>
              </a:pathLst>
            </a:custGeom>
            <a:noFill/>
            <a:ln w="76200" cmpd="sng">
              <a:solidFill>
                <a:srgbClr val="000099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4596" name="Text Box 13"/>
            <p:cNvSpPr txBox="1">
              <a:spLocks noChangeArrowheads="1"/>
            </p:cNvSpPr>
            <p:nvPr/>
          </p:nvSpPr>
          <p:spPr bwMode="auto">
            <a:xfrm>
              <a:off x="870" y="1316"/>
              <a:ext cx="215" cy="4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ru-RU" altLang="ru-RU" sz="4600" b="1">
                  <a:solidFill>
                    <a:srgbClr val="0000CC"/>
                  </a:solidFill>
                </a:rPr>
                <a:t>К</a:t>
              </a:r>
            </a:p>
          </p:txBody>
        </p:sp>
      </p:grpSp>
      <p:sp>
        <p:nvSpPr>
          <p:cNvPr id="24588" name="Text Box 25"/>
          <p:cNvSpPr txBox="1">
            <a:spLocks noChangeArrowheads="1"/>
          </p:cNvSpPr>
          <p:nvPr/>
        </p:nvSpPr>
        <p:spPr bwMode="auto">
          <a:xfrm>
            <a:off x="6326139" y="6637022"/>
            <a:ext cx="800099" cy="8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>
                <a:solidFill>
                  <a:srgbClr val="0000CC"/>
                </a:solidFill>
              </a:rPr>
              <a:t>O</a:t>
            </a:r>
            <a:endParaRPr lang="ru-RU" altLang="ru-RU" sz="4600" b="1">
              <a:solidFill>
                <a:srgbClr val="0000CC"/>
              </a:solidFill>
            </a:endParaRPr>
          </a:p>
        </p:txBody>
      </p:sp>
      <p:sp>
        <p:nvSpPr>
          <p:cNvPr id="24589" name="Oval 26"/>
          <p:cNvSpPr>
            <a:spLocks noChangeArrowheads="1"/>
          </p:cNvSpPr>
          <p:nvPr/>
        </p:nvSpPr>
        <p:spPr bwMode="auto">
          <a:xfrm>
            <a:off x="6440439" y="6637020"/>
            <a:ext cx="228600" cy="173356"/>
          </a:xfrm>
          <a:prstGeom prst="ellipse">
            <a:avLst/>
          </a:prstGeom>
          <a:solidFill>
            <a:srgbClr val="FF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 anchor="ctr"/>
          <a:lstStyle/>
          <a:p>
            <a:pPr eaLnBrk="1" hangingPunct="1"/>
            <a:endParaRPr lang="ru-RU"/>
          </a:p>
        </p:txBody>
      </p:sp>
      <p:sp>
        <p:nvSpPr>
          <p:cNvPr id="198673" name="Text Box 17">
            <a:extLst>
              <a:ext uri="{FF2B5EF4-FFF2-40B4-BE49-F238E27FC236}">
                <a16:creationId xmlns="" xmlns:a16="http://schemas.microsoft.com/office/drawing/2014/main" id="{A51AF87B-7EF4-464C-BFB4-5A9C1070F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258" y="5608322"/>
            <a:ext cx="627651" cy="91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pPr eaLnBrk="1" hangingPunct="1">
              <a:defRPr/>
            </a:pPr>
            <a:r>
              <a:rPr lang="en-US" altLang="ru-RU" sz="51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x</a:t>
            </a:r>
            <a:endParaRPr lang="ru-RU" altLang="ru-RU" sz="51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98679" name="AutoShape 23"/>
          <p:cNvSpPr>
            <a:spLocks noChangeArrowheads="1"/>
          </p:cNvSpPr>
          <p:nvPr/>
        </p:nvSpPr>
        <p:spPr bwMode="auto">
          <a:xfrm rot="-5400000">
            <a:off x="5720348" y="3066416"/>
            <a:ext cx="1211580" cy="4378960"/>
          </a:xfrm>
          <a:prstGeom prst="curvedLeftArrow">
            <a:avLst>
              <a:gd name="adj1" fmla="val 54214"/>
              <a:gd name="adj2" fmla="val 108428"/>
              <a:gd name="adj3" fmla="val 33333"/>
            </a:avLst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 anchor="ctr"/>
          <a:lstStyle/>
          <a:p>
            <a:pPr eaLnBrk="1" hangingPunct="1"/>
            <a:endParaRPr lang="ru-RU"/>
          </a:p>
        </p:txBody>
      </p:sp>
      <p:sp>
        <p:nvSpPr>
          <p:cNvPr id="198685" name="Text Box 29">
            <a:extLst>
              <a:ext uri="{FF2B5EF4-FFF2-40B4-BE49-F238E27FC236}">
                <a16:creationId xmlns="" xmlns:a16="http://schemas.microsoft.com/office/drawing/2014/main" id="{CF5A0EE9-7150-4B71-8883-AB7BDB05B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7020" y="5774056"/>
            <a:ext cx="991532" cy="91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pPr eaLnBrk="1" hangingPunct="1">
              <a:defRPr/>
            </a:pPr>
            <a:r>
              <a:rPr lang="en-US" altLang="ru-RU" sz="51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4x</a:t>
            </a:r>
            <a:endParaRPr lang="ru-RU" altLang="ru-RU" sz="51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98675" name="AutoShape 19"/>
          <p:cNvSpPr>
            <a:spLocks noChangeArrowheads="1"/>
          </p:cNvSpPr>
          <p:nvPr/>
        </p:nvSpPr>
        <p:spPr bwMode="auto">
          <a:xfrm rot="5387164" flipV="1">
            <a:off x="6237555" y="5830890"/>
            <a:ext cx="520064" cy="1267459"/>
          </a:xfrm>
          <a:prstGeom prst="moon">
            <a:avLst>
              <a:gd name="adj" fmla="val 30403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 anchor="ctr"/>
          <a:lstStyle/>
          <a:p>
            <a:pPr eaLnBrk="1" hangingPunct="1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6019186" y="77201"/>
            <a:ext cx="2455458" cy="885938"/>
          </a:xfrm>
          <a:prstGeom prst="rect">
            <a:avLst/>
          </a:prstGeom>
        </p:spPr>
        <p:txBody>
          <a:bodyPr wrap="none" lIns="130609" tIns="65305" rIns="130609" bIns="65305">
            <a:spAutoFit/>
          </a:bodyPr>
          <a:lstStyle/>
          <a:p>
            <a:pPr lvl="0" algn="ctr"/>
            <a:r>
              <a:rPr lang="ru-RU" sz="4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0117158" y="2857201"/>
                <a:ext cx="3614433" cy="737502"/>
              </a:xfrm>
              <a:prstGeom prst="rect">
                <a:avLst/>
              </a:prstGeom>
              <a:noFill/>
            </p:spPr>
            <p:txBody>
              <a:bodyPr wrap="none" lIns="91431" tIns="45716" rIns="91431" bIns="45716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х+</a:t>
                </a:r>
                <a:r>
                  <a:rPr lang="uz-Latn-UZ" b="1" dirty="0" smtClean="0"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+</a:t>
                </a:r>
                <a:r>
                  <a:rPr lang="ru-RU" b="1" dirty="0">
                    <a:latin typeface="Arial" pitchFamily="34" charset="0"/>
                    <a:cs typeface="Arial" pitchFamily="34" charset="0"/>
                  </a:rPr>
                  <a:t>4</a:t>
                </a:r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х=</a:t>
                </a:r>
                <a:r>
                  <a:rPr lang="ru-RU" b="1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latin typeface="Cambria Math"/>
                            <a:cs typeface="Arial" pitchFamily="34" charset="0"/>
                          </a:rPr>
                          <m:t>𝟏𝟖</m:t>
                        </m:r>
                        <m:r>
                          <a:rPr lang="ru-RU" b="1" i="1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ru-RU" b="1" i="1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7156" y="2857201"/>
                <a:ext cx="3614451" cy="737510"/>
              </a:xfrm>
              <a:prstGeom prst="rect">
                <a:avLst/>
              </a:prstGeom>
              <a:blipFill rotWithShape="1">
                <a:blip r:embed="rId3"/>
                <a:stretch>
                  <a:fillRect l="-6239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10117159" y="3695219"/>
                <a:ext cx="2415387" cy="737502"/>
              </a:xfrm>
              <a:prstGeom prst="rect">
                <a:avLst/>
              </a:prstGeom>
              <a:noFill/>
            </p:spPr>
            <p:txBody>
              <a:bodyPr wrap="none" lIns="91431" tIns="45716" rIns="91431" bIns="45716" rtlCol="0">
                <a:spAutoFit/>
              </a:bodyPr>
              <a:lstStyle/>
              <a:p>
                <a:r>
                  <a:rPr lang="uz-Latn-UZ" b="1" dirty="0">
                    <a:latin typeface="Arial" pitchFamily="34" charset="0"/>
                    <a:cs typeface="Arial" pitchFamily="34" charset="0"/>
                  </a:rPr>
                  <a:t>6</a:t>
                </a:r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х=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latin typeface="Cambria Math"/>
                            <a:cs typeface="Arial" pitchFamily="34" charset="0"/>
                          </a:rPr>
                          <m:t>𝟏𝟖</m:t>
                        </m:r>
                        <m:r>
                          <a:rPr lang="ru-RU" b="1" i="1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ru-RU" b="1" i="1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7156" y="3695219"/>
                <a:ext cx="2415405" cy="737510"/>
              </a:xfrm>
              <a:prstGeom prst="rect">
                <a:avLst/>
              </a:prstGeom>
              <a:blipFill rotWithShape="1">
                <a:blip r:embed="rId4"/>
                <a:stretch>
                  <a:fillRect l="-9343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0238241" y="4672445"/>
                <a:ext cx="2735987" cy="737502"/>
              </a:xfrm>
              <a:prstGeom prst="rect">
                <a:avLst/>
              </a:prstGeom>
              <a:noFill/>
            </p:spPr>
            <p:txBody>
              <a:bodyPr wrap="none" lIns="91431" tIns="45716" rIns="91431" bIns="45716" rtlCol="0">
                <a:spAutoFit/>
              </a:bodyPr>
              <a:lstStyle/>
              <a:p>
                <a:r>
                  <a:rPr lang="ru-RU" b="1" dirty="0" smtClean="0">
                    <a:latin typeface="Arial" pitchFamily="34" charset="0"/>
                    <a:cs typeface="Arial" pitchFamily="34" charset="0"/>
                  </a:rPr>
                  <a:t>х=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b="1" i="1" smtClean="0">
                            <a:latin typeface="Cambria Math"/>
                            <a:cs typeface="Arial" pitchFamily="34" charset="0"/>
                          </a:rPr>
                          <m:t>𝟏𝟖</m:t>
                        </m:r>
                        <m:r>
                          <a:rPr lang="ru-RU" b="1" i="1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ru-RU" b="1" i="1"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uz-Cyrl-UZ" b="1" dirty="0" smtClean="0">
                    <a:latin typeface="Arial" pitchFamily="34" charset="0"/>
                    <a:cs typeface="Arial" pitchFamily="34" charset="0"/>
                  </a:rPr>
                  <a:t>: 6</a:t>
                </a:r>
                <a:endParaRPr lang="uz-Latn-UZ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8238" y="4672444"/>
                <a:ext cx="2736005" cy="737510"/>
              </a:xfrm>
              <a:prstGeom prst="rect">
                <a:avLst/>
              </a:prstGeom>
              <a:blipFill rotWithShape="1">
                <a:blip r:embed="rId5"/>
                <a:stretch>
                  <a:fillRect l="-8259" t="-13223" r="-714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0420123" y="5616468"/>
                <a:ext cx="1809452" cy="737502"/>
              </a:xfrm>
              <a:prstGeom prst="rect">
                <a:avLst/>
              </a:prstGeom>
              <a:noFill/>
            </p:spPr>
            <p:txBody>
              <a:bodyPr wrap="none" lIns="91431" tIns="45716" rIns="91431" bIns="45716" rtlCol="0">
                <a:spAutoFit/>
              </a:bodyPr>
              <a:lstStyle/>
              <a:p>
                <a:r>
                  <a:rPr lang="ru-RU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х=</a:t>
                </a:r>
                <a:r>
                  <a:rPr lang="ru-RU" b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Cyrl-UZ" b="1" i="1" smtClean="0">
                            <a:solidFill>
                              <a:srgbClr val="C00000"/>
                            </a:solidFill>
                            <a:latin typeface="Cambria Math"/>
                            <a:cs typeface="Arial" pitchFamily="34" charset="0"/>
                          </a:rPr>
                          <m:t>𝟑𝟎</m:t>
                        </m:r>
                      </m:e>
                      <m:sup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b="1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20123" y="5616468"/>
                <a:ext cx="1809470" cy="737510"/>
              </a:xfrm>
              <a:prstGeom prst="rect">
                <a:avLst/>
              </a:prstGeom>
              <a:blipFill rotWithShape="1">
                <a:blip r:embed="rId6"/>
                <a:stretch>
                  <a:fillRect l="-12121" t="-13223" b="-34711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 Box 35">
                <a:extLst>
                  <a:ext uri="{FF2B5EF4-FFF2-40B4-BE49-F238E27FC236}">
                    <a16:creationId xmlns="" xmlns:a16="http://schemas.microsoft.com/office/drawing/2014/main" id="{E9E4241B-1726-4236-9005-A450EF5BEF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938963" y="6355713"/>
                <a:ext cx="3832503" cy="9029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09" tIns="65305" rIns="130609" bIns="65305">
                <a:spAutoFit/>
              </a:bodyPr>
              <a:lstStyle/>
              <a:p>
                <a:pPr>
                  <a:defRPr/>
                </a:pPr>
                <a:r>
                  <a:rPr lang="en-US" altLang="ru-RU" sz="49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∠</a:t>
                </a:r>
                <a:r>
                  <a:rPr lang="ru-RU" altLang="ru-RU" sz="49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КОМ</a:t>
                </a:r>
                <a:r>
                  <a:rPr lang="en-US" altLang="ru-RU" sz="49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49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altLang="ru-RU" sz="49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𝟑𝟎</m:t>
                        </m:r>
                      </m:e>
                      <m:sup>
                        <m:r>
                          <a:rPr lang="en-US" altLang="ru-RU" sz="49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altLang="ru-RU" sz="49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 </a:t>
                </a:r>
                <a:endParaRPr lang="ru-RU" altLang="ru-RU" sz="49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Text Box 35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E9E4241B-1726-4236-9005-A450EF5BEF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938963" y="6355713"/>
                <a:ext cx="3832503" cy="902994"/>
              </a:xfrm>
              <a:prstGeom prst="rect">
                <a:avLst/>
              </a:prstGeom>
              <a:blipFill rotWithShape="1">
                <a:blip r:embed="rId7"/>
                <a:stretch>
                  <a:fillRect l="-6359" t="-11486" b="-3378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22486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98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8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9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19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98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98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8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8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9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986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9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9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986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986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86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86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86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86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86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867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986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9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9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986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986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86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86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86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86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86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8679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98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8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198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8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8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8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86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86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86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86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86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86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86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86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58" grpId="0" animBg="1"/>
      <p:bldP spid="198659" grpId="0" animBg="1"/>
      <p:bldP spid="198665" grpId="0"/>
      <p:bldP spid="198684" grpId="0" animBg="1"/>
      <p:bldP spid="198673" grpId="0"/>
      <p:bldP spid="198685" grpId="0"/>
      <p:bldP spid="27" grpId="0"/>
      <p:bldP spid="28" grpId="0"/>
      <p:bldP spid="29" grpId="0"/>
      <p:bldP spid="30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Freeform 2"/>
          <p:cNvSpPr>
            <a:spLocks/>
          </p:cNvSpPr>
          <p:nvPr/>
        </p:nvSpPr>
        <p:spPr bwMode="auto">
          <a:xfrm>
            <a:off x="4306622" y="943036"/>
            <a:ext cx="7399021" cy="3345180"/>
          </a:xfrm>
          <a:custGeom>
            <a:avLst/>
            <a:gdLst>
              <a:gd name="T0" fmla="*/ 0 w 2913"/>
              <a:gd name="T1" fmla="*/ 603250 h 1756"/>
              <a:gd name="T2" fmla="*/ 1844675 w 2913"/>
              <a:gd name="T3" fmla="*/ 2787650 h 1756"/>
              <a:gd name="T4" fmla="*/ 4206875 w 2913"/>
              <a:gd name="T5" fmla="*/ 1644650 h 1756"/>
              <a:gd name="T6" fmla="*/ 4486275 w 2913"/>
              <a:gd name="T7" fmla="*/ 1492250 h 1756"/>
              <a:gd name="T8" fmla="*/ 4624388 w 2913"/>
              <a:gd name="T9" fmla="*/ 1443038 h 1756"/>
              <a:gd name="T10" fmla="*/ 4246563 w 2913"/>
              <a:gd name="T11" fmla="*/ 1109663 h 1756"/>
              <a:gd name="T12" fmla="*/ 3594100 w 2913"/>
              <a:gd name="T13" fmla="*/ 388938 h 1756"/>
              <a:gd name="T14" fmla="*/ 2644775 w 2913"/>
              <a:gd name="T15" fmla="*/ 0 h 1756"/>
              <a:gd name="T16" fmla="*/ 1054100 w 2913"/>
              <a:gd name="T17" fmla="*/ 136525 h 175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913" h="1756">
                <a:moveTo>
                  <a:pt x="0" y="380"/>
                </a:moveTo>
                <a:lnTo>
                  <a:pt x="1162" y="1756"/>
                </a:lnTo>
                <a:lnTo>
                  <a:pt x="2650" y="1036"/>
                </a:lnTo>
                <a:lnTo>
                  <a:pt x="2826" y="940"/>
                </a:lnTo>
                <a:lnTo>
                  <a:pt x="2913" y="909"/>
                </a:lnTo>
                <a:lnTo>
                  <a:pt x="2675" y="699"/>
                </a:lnTo>
                <a:lnTo>
                  <a:pt x="2264" y="245"/>
                </a:lnTo>
                <a:lnTo>
                  <a:pt x="1666" y="0"/>
                </a:lnTo>
                <a:lnTo>
                  <a:pt x="664" y="86"/>
                </a:lnTo>
              </a:path>
            </a:pathLst>
          </a:custGeom>
          <a:gradFill rotWithShape="1">
            <a:gsLst>
              <a:gs pos="0">
                <a:srgbClr val="CC0099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99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/>
          <a:lstStyle/>
          <a:p>
            <a:endParaRPr lang="uz-Latn-UZ"/>
          </a:p>
        </p:txBody>
      </p:sp>
      <p:sp>
        <p:nvSpPr>
          <p:cNvPr id="204803" name="Freeform 3"/>
          <p:cNvSpPr>
            <a:spLocks/>
          </p:cNvSpPr>
          <p:nvPr/>
        </p:nvSpPr>
        <p:spPr bwMode="auto">
          <a:xfrm>
            <a:off x="3261416" y="4184382"/>
            <a:ext cx="6778755" cy="3286126"/>
          </a:xfrm>
          <a:custGeom>
            <a:avLst/>
            <a:gdLst>
              <a:gd name="T0" fmla="*/ 4745038 w 2989"/>
              <a:gd name="T1" fmla="*/ 2246313 h 1725"/>
              <a:gd name="T2" fmla="*/ 2844800 w 2989"/>
              <a:gd name="T3" fmla="*/ 0 h 1725"/>
              <a:gd name="T4" fmla="*/ 50800 w 2989"/>
              <a:gd name="T5" fmla="*/ 1371600 h 1725"/>
              <a:gd name="T6" fmla="*/ 0 w 2989"/>
              <a:gd name="T7" fmla="*/ 1371600 h 1725"/>
              <a:gd name="T8" fmla="*/ 122238 w 2989"/>
              <a:gd name="T9" fmla="*/ 1404938 h 1725"/>
              <a:gd name="T10" fmla="*/ 500063 w 2989"/>
              <a:gd name="T11" fmla="*/ 1738313 h 1725"/>
              <a:gd name="T12" fmla="*/ 1150938 w 2989"/>
              <a:gd name="T13" fmla="*/ 2459038 h 1725"/>
              <a:gd name="T14" fmla="*/ 2065338 w 2989"/>
              <a:gd name="T15" fmla="*/ 2738438 h 1725"/>
              <a:gd name="T16" fmla="*/ 3690938 w 2989"/>
              <a:gd name="T17" fmla="*/ 2713038 h 172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989" h="1725">
                <a:moveTo>
                  <a:pt x="2989" y="1415"/>
                </a:moveTo>
                <a:lnTo>
                  <a:pt x="1792" y="0"/>
                </a:lnTo>
                <a:lnTo>
                  <a:pt x="32" y="864"/>
                </a:lnTo>
                <a:lnTo>
                  <a:pt x="0" y="864"/>
                </a:lnTo>
                <a:lnTo>
                  <a:pt x="77" y="885"/>
                </a:lnTo>
                <a:lnTo>
                  <a:pt x="315" y="1095"/>
                </a:lnTo>
                <a:lnTo>
                  <a:pt x="725" y="1549"/>
                </a:lnTo>
                <a:lnTo>
                  <a:pt x="1301" y="1725"/>
                </a:lnTo>
                <a:lnTo>
                  <a:pt x="2325" y="1709"/>
                </a:lnTo>
              </a:path>
            </a:pathLst>
          </a:custGeom>
          <a:gradFill rotWithShape="1">
            <a:gsLst>
              <a:gs pos="0">
                <a:srgbClr val="CC0099"/>
              </a:gs>
              <a:gs pos="100000">
                <a:schemeClr val="bg1"/>
              </a:gs>
            </a:gsLst>
            <a:path path="rect">
              <a:fillToRect l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99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/>
          <a:lstStyle/>
          <a:p>
            <a:endParaRPr lang="uz-Latn-UZ"/>
          </a:p>
        </p:txBody>
      </p:sp>
      <p:grpSp>
        <p:nvGrpSpPr>
          <p:cNvPr id="204804" name="Group 4"/>
          <p:cNvGrpSpPr>
            <a:grpSpLocks/>
          </p:cNvGrpSpPr>
          <p:nvPr/>
        </p:nvGrpSpPr>
        <p:grpSpPr bwMode="auto">
          <a:xfrm>
            <a:off x="2860195" y="1703703"/>
            <a:ext cx="8719134" cy="5183504"/>
            <a:chOff x="1202" y="1162"/>
            <a:chExt cx="3475" cy="2678"/>
          </a:xfrm>
        </p:grpSpPr>
        <p:sp>
          <p:nvSpPr>
            <p:cNvPr id="28696" name="Freeform 5"/>
            <p:cNvSpPr>
              <a:spLocks/>
            </p:cNvSpPr>
            <p:nvPr/>
          </p:nvSpPr>
          <p:spPr bwMode="auto">
            <a:xfrm>
              <a:off x="2910" y="2433"/>
              <a:ext cx="1767" cy="1407"/>
            </a:xfrm>
            <a:custGeom>
              <a:avLst/>
              <a:gdLst>
                <a:gd name="T0" fmla="*/ 1630 w 1767"/>
                <a:gd name="T1" fmla="*/ 0 h 1407"/>
                <a:gd name="T2" fmla="*/ 0 w 1767"/>
                <a:gd name="T3" fmla="*/ 43 h 1407"/>
                <a:gd name="T4" fmla="*/ 1134 w 1767"/>
                <a:gd name="T5" fmla="*/ 1407 h 1407"/>
                <a:gd name="T6" fmla="*/ 1495 w 1767"/>
                <a:gd name="T7" fmla="*/ 1179 h 1407"/>
                <a:gd name="T8" fmla="*/ 1767 w 1767"/>
                <a:gd name="T9" fmla="*/ 771 h 1407"/>
                <a:gd name="T10" fmla="*/ 1767 w 1767"/>
                <a:gd name="T11" fmla="*/ 454 h 1407"/>
                <a:gd name="T12" fmla="*/ 1766 w 1767"/>
                <a:gd name="T13" fmla="*/ 0 h 14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67" h="1407">
                  <a:moveTo>
                    <a:pt x="1630" y="0"/>
                  </a:moveTo>
                  <a:lnTo>
                    <a:pt x="0" y="43"/>
                  </a:lnTo>
                  <a:lnTo>
                    <a:pt x="1134" y="1407"/>
                  </a:lnTo>
                  <a:lnTo>
                    <a:pt x="1495" y="1179"/>
                  </a:lnTo>
                  <a:lnTo>
                    <a:pt x="1767" y="771"/>
                  </a:lnTo>
                  <a:lnTo>
                    <a:pt x="1767" y="454"/>
                  </a:lnTo>
                  <a:lnTo>
                    <a:pt x="1766" y="0"/>
                  </a:lnTo>
                </a:path>
              </a:pathLst>
            </a:custGeom>
            <a:gradFill rotWithShape="1">
              <a:gsLst>
                <a:gs pos="0">
                  <a:srgbClr val="0099FF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99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8697" name="Freeform 6"/>
            <p:cNvSpPr>
              <a:spLocks/>
            </p:cNvSpPr>
            <p:nvPr/>
          </p:nvSpPr>
          <p:spPr bwMode="auto">
            <a:xfrm>
              <a:off x="1202" y="1162"/>
              <a:ext cx="1766" cy="1361"/>
            </a:xfrm>
            <a:custGeom>
              <a:avLst/>
              <a:gdLst>
                <a:gd name="T0" fmla="*/ 136 w 1766"/>
                <a:gd name="T1" fmla="*/ 1361 h 1361"/>
                <a:gd name="T2" fmla="*/ 1766 w 1766"/>
                <a:gd name="T3" fmla="*/ 1318 h 1361"/>
                <a:gd name="T4" fmla="*/ 635 w 1766"/>
                <a:gd name="T5" fmla="*/ 0 h 1361"/>
                <a:gd name="T6" fmla="*/ 272 w 1766"/>
                <a:gd name="T7" fmla="*/ 182 h 1361"/>
                <a:gd name="T8" fmla="*/ 0 w 1766"/>
                <a:gd name="T9" fmla="*/ 590 h 1361"/>
                <a:gd name="T10" fmla="*/ 0 w 1766"/>
                <a:gd name="T11" fmla="*/ 907 h 1361"/>
                <a:gd name="T12" fmla="*/ 0 w 1766"/>
                <a:gd name="T13" fmla="*/ 1361 h 136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66" h="1361">
                  <a:moveTo>
                    <a:pt x="136" y="1361"/>
                  </a:moveTo>
                  <a:lnTo>
                    <a:pt x="1766" y="1318"/>
                  </a:lnTo>
                  <a:lnTo>
                    <a:pt x="635" y="0"/>
                  </a:lnTo>
                  <a:lnTo>
                    <a:pt x="272" y="182"/>
                  </a:lnTo>
                  <a:lnTo>
                    <a:pt x="0" y="590"/>
                  </a:lnTo>
                  <a:lnTo>
                    <a:pt x="0" y="907"/>
                  </a:lnTo>
                  <a:lnTo>
                    <a:pt x="0" y="1361"/>
                  </a:lnTo>
                </a:path>
              </a:pathLst>
            </a:custGeom>
            <a:gradFill rotWithShape="1">
              <a:gsLst>
                <a:gs pos="0">
                  <a:srgbClr val="0099FF"/>
                </a:gs>
                <a:gs pos="100000">
                  <a:schemeClr val="bg1"/>
                </a:gs>
              </a:gsLst>
              <a:path path="rect">
                <a:fillToRect l="100000" t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99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28677" name="Freeform 8"/>
          <p:cNvSpPr>
            <a:spLocks/>
          </p:cNvSpPr>
          <p:nvPr/>
        </p:nvSpPr>
        <p:spPr bwMode="auto">
          <a:xfrm flipH="1">
            <a:off x="5075730" y="2295044"/>
            <a:ext cx="4437350" cy="4061460"/>
          </a:xfrm>
          <a:custGeom>
            <a:avLst/>
            <a:gdLst>
              <a:gd name="T0" fmla="*/ 0 w 2336"/>
              <a:gd name="T1" fmla="*/ 4470400 h 2816"/>
              <a:gd name="T2" fmla="*/ 3708400 w 2336"/>
              <a:gd name="T3" fmla="*/ 0 h 281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336" h="2816">
                <a:moveTo>
                  <a:pt x="0" y="2816"/>
                </a:moveTo>
                <a:lnTo>
                  <a:pt x="2336" y="0"/>
                </a:lnTo>
              </a:path>
            </a:pathLst>
          </a:custGeom>
          <a:noFill/>
          <a:ln w="76200" cmpd="sng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/>
          <a:lstStyle/>
          <a:p>
            <a:endParaRPr lang="uz-Latn-UZ"/>
          </a:p>
        </p:txBody>
      </p:sp>
      <p:sp>
        <p:nvSpPr>
          <p:cNvPr id="28678" name="Text Box 10"/>
          <p:cNvSpPr txBox="1">
            <a:spLocks noChangeArrowheads="1"/>
          </p:cNvSpPr>
          <p:nvPr/>
        </p:nvSpPr>
        <p:spPr bwMode="auto">
          <a:xfrm>
            <a:off x="4297686" y="1875153"/>
            <a:ext cx="755891" cy="8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 dirty="0">
                <a:solidFill>
                  <a:srgbClr val="0000CC"/>
                </a:solidFill>
              </a:rPr>
              <a:t>M</a:t>
            </a:r>
            <a:endParaRPr lang="ru-RU" altLang="ru-RU" sz="4600" b="1" dirty="0">
              <a:solidFill>
                <a:srgbClr val="0000CC"/>
              </a:solidFill>
            </a:endParaRPr>
          </a:p>
        </p:txBody>
      </p:sp>
      <p:sp>
        <p:nvSpPr>
          <p:cNvPr id="28679" name="Text Box 12"/>
          <p:cNvSpPr txBox="1">
            <a:spLocks noChangeArrowheads="1"/>
          </p:cNvSpPr>
          <p:nvPr/>
        </p:nvSpPr>
        <p:spPr bwMode="auto">
          <a:xfrm>
            <a:off x="9016776" y="6047422"/>
            <a:ext cx="690168" cy="8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 dirty="0">
                <a:solidFill>
                  <a:srgbClr val="0000CC"/>
                </a:solidFill>
              </a:rPr>
              <a:t>N</a:t>
            </a:r>
            <a:endParaRPr lang="ru-RU" altLang="ru-RU" sz="4600" b="1" dirty="0">
              <a:solidFill>
                <a:srgbClr val="0000CC"/>
              </a:solidFill>
            </a:endParaRPr>
          </a:p>
        </p:txBody>
      </p:sp>
      <p:sp>
        <p:nvSpPr>
          <p:cNvPr id="28680" name="Text Box 13"/>
          <p:cNvSpPr txBox="1">
            <a:spLocks noChangeArrowheads="1"/>
          </p:cNvSpPr>
          <p:nvPr/>
        </p:nvSpPr>
        <p:spPr bwMode="auto">
          <a:xfrm>
            <a:off x="3262144" y="4034470"/>
            <a:ext cx="690168" cy="8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 dirty="0">
                <a:solidFill>
                  <a:srgbClr val="0000CC"/>
                </a:solidFill>
              </a:rPr>
              <a:t>K</a:t>
            </a:r>
            <a:endParaRPr lang="ru-RU" altLang="ru-RU" sz="4600" b="1" dirty="0">
              <a:solidFill>
                <a:srgbClr val="0000CC"/>
              </a:solidFill>
            </a:endParaRPr>
          </a:p>
        </p:txBody>
      </p:sp>
      <p:sp>
        <p:nvSpPr>
          <p:cNvPr id="28681" name="Text Box 14"/>
          <p:cNvSpPr txBox="1">
            <a:spLocks noChangeArrowheads="1"/>
          </p:cNvSpPr>
          <p:nvPr/>
        </p:nvSpPr>
        <p:spPr bwMode="auto">
          <a:xfrm>
            <a:off x="10746971" y="3791272"/>
            <a:ext cx="656505" cy="8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>
                <a:solidFill>
                  <a:srgbClr val="0000CC"/>
                </a:solidFill>
              </a:rPr>
              <a:t>P</a:t>
            </a:r>
            <a:endParaRPr lang="ru-RU" altLang="ru-RU" sz="4600" b="1">
              <a:solidFill>
                <a:srgbClr val="0000CC"/>
              </a:solidFill>
            </a:endParaRPr>
          </a:p>
        </p:txBody>
      </p:sp>
      <p:sp>
        <p:nvSpPr>
          <p:cNvPr id="28682" name="Text Box 15"/>
          <p:cNvSpPr txBox="1">
            <a:spLocks noChangeArrowheads="1"/>
          </p:cNvSpPr>
          <p:nvPr/>
        </p:nvSpPr>
        <p:spPr bwMode="auto">
          <a:xfrm>
            <a:off x="7008013" y="3431536"/>
            <a:ext cx="800099" cy="8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>
                <a:solidFill>
                  <a:srgbClr val="0000CC"/>
                </a:solidFill>
              </a:rPr>
              <a:t>O</a:t>
            </a:r>
            <a:endParaRPr lang="ru-RU" altLang="ru-RU" sz="4600" b="1">
              <a:solidFill>
                <a:srgbClr val="0000CC"/>
              </a:solidFill>
            </a:endParaRPr>
          </a:p>
        </p:txBody>
      </p:sp>
      <p:sp>
        <p:nvSpPr>
          <p:cNvPr id="204816" name="Text Box 16">
            <a:extLst>
              <a:ext uri="{FF2B5EF4-FFF2-40B4-BE49-F238E27FC236}">
                <a16:creationId xmlns="" xmlns:a16="http://schemas.microsoft.com/office/drawing/2014/main" id="{A8BEB7A8-D503-49BC-9C26-693EACBF3D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0034" y="4296406"/>
            <a:ext cx="1233586" cy="91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pPr eaLnBrk="1" hangingPunct="1">
              <a:defRPr/>
            </a:pPr>
            <a:r>
              <a:rPr lang="ru-RU" altLang="ru-RU" sz="51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30</a:t>
            </a:r>
            <a:r>
              <a:rPr lang="ru-RU" altLang="ru-RU" sz="5100" b="1" baseline="30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0</a:t>
            </a:r>
            <a:endParaRPr lang="ru-RU" altLang="ru-RU" sz="51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04817" name="Text Box 17">
            <a:extLst>
              <a:ext uri="{FF2B5EF4-FFF2-40B4-BE49-F238E27FC236}">
                <a16:creationId xmlns="" xmlns:a16="http://schemas.microsoft.com/office/drawing/2014/main" id="{D572F748-3E1A-4281-8FA1-C56187D49B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0034" y="4304026"/>
            <a:ext cx="1233586" cy="91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pPr eaLnBrk="1" hangingPunct="1">
              <a:defRPr/>
            </a:pPr>
            <a:r>
              <a:rPr lang="ru-RU" altLang="ru-RU" sz="5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30</a:t>
            </a:r>
            <a:r>
              <a:rPr lang="ru-RU" altLang="ru-RU" sz="5100" b="1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0</a:t>
            </a:r>
            <a:endParaRPr lang="ru-RU" altLang="ru-RU" sz="51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04818" name="Text Box 18">
            <a:extLst>
              <a:ext uri="{FF2B5EF4-FFF2-40B4-BE49-F238E27FC236}">
                <a16:creationId xmlns="" xmlns:a16="http://schemas.microsoft.com/office/drawing/2014/main" id="{91AD3D2F-1BB1-4AD1-A03D-C5B78E60A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5996" y="4641214"/>
            <a:ext cx="1597467" cy="91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pPr eaLnBrk="1" hangingPunct="1">
              <a:defRPr/>
            </a:pPr>
            <a:r>
              <a:rPr lang="ru-RU" altLang="ru-RU" sz="51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140</a:t>
            </a:r>
            <a:r>
              <a:rPr lang="ru-RU" altLang="ru-RU" sz="5100" b="1" baseline="30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0</a:t>
            </a:r>
            <a:endParaRPr lang="ru-RU" altLang="ru-RU" sz="51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04819" name="Text Box 19">
            <a:extLst>
              <a:ext uri="{FF2B5EF4-FFF2-40B4-BE49-F238E27FC236}">
                <a16:creationId xmlns="" xmlns:a16="http://schemas.microsoft.com/office/drawing/2014/main" id="{00CE46CD-3814-4C31-BF7E-96C5A6EE4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5996" y="4641214"/>
            <a:ext cx="1597467" cy="91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pPr eaLnBrk="1" hangingPunct="1">
              <a:defRPr/>
            </a:pPr>
            <a:r>
              <a:rPr lang="ru-RU" altLang="ru-RU" sz="51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140</a:t>
            </a:r>
            <a:r>
              <a:rPr lang="ru-RU" altLang="ru-RU" sz="5100" b="1" baseline="30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0</a:t>
            </a:r>
            <a:endParaRPr lang="ru-RU" altLang="ru-RU" sz="51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8688" name="Text Box 21"/>
          <p:cNvSpPr txBox="1">
            <a:spLocks noChangeArrowheads="1"/>
          </p:cNvSpPr>
          <p:nvPr/>
        </p:nvSpPr>
        <p:spPr bwMode="auto">
          <a:xfrm>
            <a:off x="10149835" y="2259975"/>
            <a:ext cx="624445" cy="8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 dirty="0">
                <a:solidFill>
                  <a:srgbClr val="0000CC"/>
                </a:solidFill>
              </a:rPr>
              <a:t>F</a:t>
            </a:r>
            <a:endParaRPr lang="ru-RU" altLang="ru-RU" sz="4600" b="1" dirty="0">
              <a:solidFill>
                <a:srgbClr val="0000CC"/>
              </a:solidFill>
            </a:endParaRPr>
          </a:p>
        </p:txBody>
      </p:sp>
      <p:sp>
        <p:nvSpPr>
          <p:cNvPr id="28689" name="Freeform 22"/>
          <p:cNvSpPr>
            <a:spLocks/>
          </p:cNvSpPr>
          <p:nvPr/>
        </p:nvSpPr>
        <p:spPr bwMode="auto">
          <a:xfrm>
            <a:off x="3696266" y="3121762"/>
            <a:ext cx="6723888" cy="2403758"/>
          </a:xfrm>
          <a:custGeom>
            <a:avLst/>
            <a:gdLst>
              <a:gd name="T0" fmla="*/ 5842000 w 3680"/>
              <a:gd name="T1" fmla="*/ 0 h 1744"/>
              <a:gd name="T2" fmla="*/ 0 w 3680"/>
              <a:gd name="T3" fmla="*/ 2768600 h 174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680" h="1744">
                <a:moveTo>
                  <a:pt x="3680" y="0"/>
                </a:moveTo>
                <a:lnTo>
                  <a:pt x="0" y="1744"/>
                </a:lnTo>
              </a:path>
            </a:pathLst>
          </a:custGeom>
          <a:noFill/>
          <a:ln w="76200" cap="flat" cmpd="sng">
            <a:solidFill>
              <a:srgbClr val="000099"/>
            </a:solidFill>
            <a:prstDash val="solid"/>
            <a:round/>
            <a:headEnd type="none" w="sm" len="sm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/>
          <a:lstStyle/>
          <a:p>
            <a:endParaRPr lang="uz-Latn-UZ"/>
          </a:p>
        </p:txBody>
      </p:sp>
      <p:sp>
        <p:nvSpPr>
          <p:cNvPr id="28690" name="Text Box 23"/>
          <p:cNvSpPr txBox="1">
            <a:spLocks noChangeArrowheads="1"/>
          </p:cNvSpPr>
          <p:nvPr/>
        </p:nvSpPr>
        <p:spPr bwMode="auto">
          <a:xfrm>
            <a:off x="3351170" y="5516722"/>
            <a:ext cx="690168" cy="8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 dirty="0">
                <a:solidFill>
                  <a:srgbClr val="0000CC"/>
                </a:solidFill>
              </a:rPr>
              <a:t>D</a:t>
            </a:r>
            <a:endParaRPr lang="ru-RU" altLang="ru-RU" sz="4600" b="1" dirty="0">
              <a:solidFill>
                <a:srgbClr val="0000CC"/>
              </a:solidFill>
            </a:endParaRPr>
          </a:p>
        </p:txBody>
      </p:sp>
      <p:sp>
        <p:nvSpPr>
          <p:cNvPr id="204809" name="AutoShape 9"/>
          <p:cNvSpPr>
            <a:spLocks noChangeArrowheads="1"/>
          </p:cNvSpPr>
          <p:nvPr/>
        </p:nvSpPr>
        <p:spPr bwMode="auto">
          <a:xfrm rot="5565513" flipV="1">
            <a:off x="7036269" y="3400740"/>
            <a:ext cx="520066" cy="1267459"/>
          </a:xfrm>
          <a:prstGeom prst="moon">
            <a:avLst>
              <a:gd name="adj" fmla="val 30403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 anchor="ctr"/>
          <a:lstStyle/>
          <a:p>
            <a:pPr eaLnBrk="1" hangingPunct="1"/>
            <a:endParaRPr lang="ru-RU"/>
          </a:p>
        </p:txBody>
      </p:sp>
      <p:sp>
        <p:nvSpPr>
          <p:cNvPr id="204824" name="Text Box 24">
            <a:extLst>
              <a:ext uri="{FF2B5EF4-FFF2-40B4-BE49-F238E27FC236}">
                <a16:creationId xmlns="" xmlns:a16="http://schemas.microsoft.com/office/drawing/2014/main" id="{33361944-546E-4F90-93E9-A0861C9B92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8015" y="3602986"/>
            <a:ext cx="1233586" cy="91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pPr eaLnBrk="1" hangingPunct="1">
              <a:defRPr/>
            </a:pPr>
            <a:r>
              <a:rPr lang="ru-RU" altLang="ru-RU" sz="51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10</a:t>
            </a:r>
            <a:r>
              <a:rPr lang="ru-RU" altLang="ru-RU" sz="5100" b="1" baseline="30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0</a:t>
            </a:r>
            <a:endParaRPr lang="ru-RU" altLang="ru-RU" sz="51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04825" name="Text Box 25">
            <a:extLst>
              <a:ext uri="{FF2B5EF4-FFF2-40B4-BE49-F238E27FC236}">
                <a16:creationId xmlns="" xmlns:a16="http://schemas.microsoft.com/office/drawing/2014/main" id="{B8F12221-0630-477A-BC1B-2A4C098C91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5474" y="3612514"/>
            <a:ext cx="1233586" cy="91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pPr eaLnBrk="1" hangingPunct="1">
              <a:defRPr/>
            </a:pPr>
            <a:r>
              <a:rPr lang="ru-RU" altLang="ru-RU" sz="5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10</a:t>
            </a:r>
            <a:r>
              <a:rPr lang="ru-RU" altLang="ru-RU" sz="5100" b="1" baseline="30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0</a:t>
            </a:r>
            <a:endParaRPr lang="ru-RU" altLang="ru-RU" sz="51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8694" name="Freeform 11"/>
          <p:cNvSpPr>
            <a:spLocks/>
          </p:cNvSpPr>
          <p:nvPr/>
        </p:nvSpPr>
        <p:spPr bwMode="auto">
          <a:xfrm>
            <a:off x="3929030" y="4239257"/>
            <a:ext cx="6878138" cy="55246"/>
          </a:xfrm>
          <a:custGeom>
            <a:avLst/>
            <a:gdLst>
              <a:gd name="T0" fmla="*/ 6807200 w 4288"/>
              <a:gd name="T1" fmla="*/ 0 h 56"/>
              <a:gd name="T2" fmla="*/ 0 w 4288"/>
              <a:gd name="T3" fmla="*/ 82550 h 56"/>
              <a:gd name="T4" fmla="*/ 25400 w 4288"/>
              <a:gd name="T5" fmla="*/ 88900 h 5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288" h="56">
                <a:moveTo>
                  <a:pt x="4288" y="0"/>
                </a:moveTo>
                <a:lnTo>
                  <a:pt x="0" y="52"/>
                </a:lnTo>
                <a:lnTo>
                  <a:pt x="16" y="56"/>
                </a:lnTo>
              </a:path>
            </a:pathLst>
          </a:custGeom>
          <a:noFill/>
          <a:ln w="76200" cap="flat" cmpd="sng">
            <a:solidFill>
              <a:srgbClr val="000099"/>
            </a:solidFill>
            <a:prstDash val="solid"/>
            <a:round/>
            <a:headEnd type="none" w="sm" len="sm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/>
          <a:lstStyle/>
          <a:p>
            <a:endParaRPr lang="uz-Latn-UZ"/>
          </a:p>
        </p:txBody>
      </p:sp>
      <p:sp>
        <p:nvSpPr>
          <p:cNvPr id="28695" name="Text Box 26"/>
          <p:cNvSpPr txBox="1">
            <a:spLocks noChangeArrowheads="1"/>
          </p:cNvSpPr>
          <p:nvPr/>
        </p:nvSpPr>
        <p:spPr bwMode="auto">
          <a:xfrm>
            <a:off x="3947606" y="947524"/>
            <a:ext cx="6682741" cy="655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3400" b="1" dirty="0">
                <a:solidFill>
                  <a:srgbClr val="000066"/>
                </a:solidFill>
              </a:rPr>
              <a:t>Найдите остальные углы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6019186" y="77201"/>
            <a:ext cx="2455458" cy="885938"/>
          </a:xfrm>
          <a:prstGeom prst="rect">
            <a:avLst/>
          </a:prstGeom>
        </p:spPr>
        <p:txBody>
          <a:bodyPr wrap="none" lIns="130609" tIns="65305" rIns="130609" bIns="65305">
            <a:spAutoFit/>
          </a:bodyPr>
          <a:lstStyle/>
          <a:p>
            <a:pPr lvl="0" algn="ctr"/>
            <a:r>
              <a:rPr lang="ru-RU" sz="4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</a:t>
            </a:r>
          </a:p>
        </p:txBody>
      </p:sp>
    </p:spTree>
    <p:extLst>
      <p:ext uri="{BB962C8B-B14F-4D97-AF65-F5344CB8AC3E}">
        <p14:creationId xmlns:p14="http://schemas.microsoft.com/office/powerpoint/2010/main" val="38327019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4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8107 -0.09445 " pathEditMode="relative" ptsTypes="AA">
                                      <p:cBhvr>
                                        <p:cTn id="11" dur="2000" fill="hold"/>
                                        <p:tgtEl>
                                          <p:spTgt spid="2048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04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04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7.40741E-7 L 0.04931 -0.21481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2048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65" y="-10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4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4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4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48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48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48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48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48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48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48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48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4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20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20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33333E-6 L -0.23628 0.06875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2048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23" y="3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2" grpId="0" animBg="1"/>
      <p:bldP spid="204803" grpId="0" animBg="1"/>
      <p:bldP spid="204817" grpId="0"/>
      <p:bldP spid="204819" grpId="0"/>
      <p:bldP spid="204824" grpId="0"/>
      <p:bldP spid="204824" grpId="1"/>
      <p:bldP spid="2048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89" name="Oval 21"/>
          <p:cNvSpPr>
            <a:spLocks noChangeArrowheads="1"/>
          </p:cNvSpPr>
          <p:nvPr/>
        </p:nvSpPr>
        <p:spPr bwMode="auto">
          <a:xfrm>
            <a:off x="228602" y="2317074"/>
            <a:ext cx="7018312" cy="5420443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 anchor="ctr"/>
          <a:lstStyle/>
          <a:p>
            <a:pPr eaLnBrk="1" hangingPunct="1"/>
            <a:endParaRPr lang="ru-RU"/>
          </a:p>
        </p:txBody>
      </p:sp>
      <p:sp>
        <p:nvSpPr>
          <p:cNvPr id="211973" name="Freeform 5"/>
          <p:cNvSpPr>
            <a:spLocks/>
          </p:cNvSpPr>
          <p:nvPr/>
        </p:nvSpPr>
        <p:spPr bwMode="auto">
          <a:xfrm>
            <a:off x="3886954" y="5107306"/>
            <a:ext cx="4488181" cy="2680334"/>
          </a:xfrm>
          <a:custGeom>
            <a:avLst/>
            <a:gdLst>
              <a:gd name="T0" fmla="*/ 2587625 w 1767"/>
              <a:gd name="T1" fmla="*/ 0 h 1407"/>
              <a:gd name="T2" fmla="*/ 0 w 1767"/>
              <a:gd name="T3" fmla="*/ 68262 h 1407"/>
              <a:gd name="T4" fmla="*/ 1800225 w 1767"/>
              <a:gd name="T5" fmla="*/ 2233612 h 1407"/>
              <a:gd name="T6" fmla="*/ 2373313 w 1767"/>
              <a:gd name="T7" fmla="*/ 1871662 h 1407"/>
              <a:gd name="T8" fmla="*/ 2805113 w 1767"/>
              <a:gd name="T9" fmla="*/ 1223962 h 1407"/>
              <a:gd name="T10" fmla="*/ 2805113 w 1767"/>
              <a:gd name="T11" fmla="*/ 720725 h 1407"/>
              <a:gd name="T12" fmla="*/ 2803525 w 1767"/>
              <a:gd name="T13" fmla="*/ 0 h 140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767" h="1407">
                <a:moveTo>
                  <a:pt x="1630" y="0"/>
                </a:moveTo>
                <a:lnTo>
                  <a:pt x="0" y="43"/>
                </a:lnTo>
                <a:lnTo>
                  <a:pt x="1134" y="1407"/>
                </a:lnTo>
                <a:lnTo>
                  <a:pt x="1495" y="1179"/>
                </a:lnTo>
                <a:lnTo>
                  <a:pt x="1767" y="771"/>
                </a:lnTo>
                <a:lnTo>
                  <a:pt x="1767" y="454"/>
                </a:lnTo>
                <a:lnTo>
                  <a:pt x="1766" y="0"/>
                </a:lnTo>
              </a:path>
            </a:pathLst>
          </a:custGeom>
          <a:gradFill rotWithShape="1">
            <a:gsLst>
              <a:gs pos="0">
                <a:srgbClr val="0099FF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99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/>
          <a:lstStyle/>
          <a:p>
            <a:endParaRPr lang="uz-Latn-UZ"/>
          </a:p>
        </p:txBody>
      </p:sp>
      <p:sp>
        <p:nvSpPr>
          <p:cNvPr id="36868" name="Text Box 7"/>
          <p:cNvSpPr txBox="1">
            <a:spLocks noChangeArrowheads="1"/>
          </p:cNvSpPr>
          <p:nvPr/>
        </p:nvSpPr>
        <p:spPr bwMode="auto">
          <a:xfrm>
            <a:off x="716782" y="811138"/>
            <a:ext cx="13248640" cy="17015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3400" b="1" dirty="0">
                <a:solidFill>
                  <a:srgbClr val="000066"/>
                </a:solidFill>
              </a:rPr>
              <a:t>Один из четырех углов, образовавшихся при пересечении двух прямых, в 11 раз меньше суммы трех остальных углов. Найдите эти четыре угла  </a:t>
            </a:r>
          </a:p>
        </p:txBody>
      </p:sp>
      <p:sp>
        <p:nvSpPr>
          <p:cNvPr id="36869" name="Text Box 10"/>
          <p:cNvSpPr txBox="1">
            <a:spLocks noChangeArrowheads="1"/>
          </p:cNvSpPr>
          <p:nvPr/>
        </p:nvSpPr>
        <p:spPr bwMode="auto">
          <a:xfrm>
            <a:off x="845032" y="2551168"/>
            <a:ext cx="755891" cy="8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 dirty="0">
                <a:solidFill>
                  <a:srgbClr val="0000CC"/>
                </a:solidFill>
              </a:rPr>
              <a:t>M</a:t>
            </a:r>
            <a:endParaRPr lang="ru-RU" altLang="ru-RU" sz="4600" b="1" dirty="0">
              <a:solidFill>
                <a:srgbClr val="0000CC"/>
              </a:solidFill>
            </a:endParaRPr>
          </a:p>
        </p:txBody>
      </p:sp>
      <p:sp>
        <p:nvSpPr>
          <p:cNvPr id="36870" name="Text Box 12"/>
          <p:cNvSpPr txBox="1">
            <a:spLocks noChangeArrowheads="1"/>
          </p:cNvSpPr>
          <p:nvPr/>
        </p:nvSpPr>
        <p:spPr bwMode="auto">
          <a:xfrm>
            <a:off x="6125034" y="7088506"/>
            <a:ext cx="690168" cy="8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>
                <a:solidFill>
                  <a:srgbClr val="0000CC"/>
                </a:solidFill>
              </a:rPr>
              <a:t>N</a:t>
            </a:r>
            <a:endParaRPr lang="ru-RU" altLang="ru-RU" sz="4600" b="1">
              <a:solidFill>
                <a:srgbClr val="0000CC"/>
              </a:solidFill>
            </a:endParaRPr>
          </a:p>
        </p:txBody>
      </p:sp>
      <p:sp>
        <p:nvSpPr>
          <p:cNvPr id="36871" name="Text Box 13"/>
          <p:cNvSpPr txBox="1">
            <a:spLocks noChangeArrowheads="1"/>
          </p:cNvSpPr>
          <p:nvPr/>
        </p:nvSpPr>
        <p:spPr bwMode="auto">
          <a:xfrm>
            <a:off x="371685" y="5300518"/>
            <a:ext cx="690168" cy="8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>
                <a:solidFill>
                  <a:srgbClr val="0000CC"/>
                </a:solidFill>
              </a:rPr>
              <a:t>K</a:t>
            </a:r>
            <a:endParaRPr lang="ru-RU" altLang="ru-RU" sz="4600" b="1">
              <a:solidFill>
                <a:srgbClr val="0000CC"/>
              </a:solidFill>
            </a:endParaRPr>
          </a:p>
        </p:txBody>
      </p:sp>
      <p:sp>
        <p:nvSpPr>
          <p:cNvPr id="36872" name="Text Box 14"/>
          <p:cNvSpPr txBox="1">
            <a:spLocks noChangeArrowheads="1"/>
          </p:cNvSpPr>
          <p:nvPr/>
        </p:nvSpPr>
        <p:spPr bwMode="auto">
          <a:xfrm>
            <a:off x="7843063" y="4583432"/>
            <a:ext cx="656505" cy="8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 dirty="0">
                <a:solidFill>
                  <a:srgbClr val="0000CC"/>
                </a:solidFill>
              </a:rPr>
              <a:t>P</a:t>
            </a:r>
            <a:endParaRPr lang="ru-RU" altLang="ru-RU" sz="4600" b="1" dirty="0">
              <a:solidFill>
                <a:srgbClr val="0000CC"/>
              </a:solidFill>
            </a:endParaRPr>
          </a:p>
        </p:txBody>
      </p:sp>
      <p:sp>
        <p:nvSpPr>
          <p:cNvPr id="36873" name="Text Box 15"/>
          <p:cNvSpPr txBox="1">
            <a:spLocks noChangeArrowheads="1"/>
          </p:cNvSpPr>
          <p:nvPr/>
        </p:nvSpPr>
        <p:spPr bwMode="auto">
          <a:xfrm>
            <a:off x="3719061" y="4438972"/>
            <a:ext cx="800099" cy="8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09" tIns="65305" rIns="130609" bIns="65305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ru-RU" sz="4600" b="1" dirty="0">
                <a:solidFill>
                  <a:srgbClr val="0000CC"/>
                </a:solidFill>
              </a:rPr>
              <a:t>O</a:t>
            </a:r>
            <a:endParaRPr lang="ru-RU" altLang="ru-RU" sz="4600" b="1" dirty="0">
              <a:solidFill>
                <a:srgbClr val="0000CC"/>
              </a:solidFill>
            </a:endParaRPr>
          </a:p>
        </p:txBody>
      </p:sp>
      <p:sp>
        <p:nvSpPr>
          <p:cNvPr id="36875" name="Freeform 11"/>
          <p:cNvSpPr>
            <a:spLocks/>
          </p:cNvSpPr>
          <p:nvPr/>
        </p:nvSpPr>
        <p:spPr bwMode="auto">
          <a:xfrm>
            <a:off x="465073" y="5105400"/>
            <a:ext cx="7308082" cy="152400"/>
          </a:xfrm>
          <a:custGeom>
            <a:avLst/>
            <a:gdLst>
              <a:gd name="T0" fmla="*/ 6451600 w 4064"/>
              <a:gd name="T1" fmla="*/ 0 h 80"/>
              <a:gd name="T2" fmla="*/ 0 w 4064"/>
              <a:gd name="T3" fmla="*/ 127000 h 8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064" h="80">
                <a:moveTo>
                  <a:pt x="4064" y="0"/>
                </a:moveTo>
                <a:lnTo>
                  <a:pt x="0" y="80"/>
                </a:lnTo>
              </a:path>
            </a:pathLst>
          </a:custGeom>
          <a:noFill/>
          <a:ln w="76200" cap="flat" cmpd="sng">
            <a:solidFill>
              <a:srgbClr val="000099"/>
            </a:solidFill>
            <a:prstDash val="solid"/>
            <a:round/>
            <a:headEnd type="none" w="sm" len="sm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/>
          <a:lstStyle/>
          <a:p>
            <a:endParaRPr lang="uz-Latn-UZ"/>
          </a:p>
        </p:txBody>
      </p:sp>
      <p:sp>
        <p:nvSpPr>
          <p:cNvPr id="36876" name="Freeform 8"/>
          <p:cNvSpPr>
            <a:spLocks/>
          </p:cNvSpPr>
          <p:nvPr/>
        </p:nvSpPr>
        <p:spPr bwMode="auto">
          <a:xfrm flipH="1">
            <a:off x="1600950" y="3007676"/>
            <a:ext cx="4592320" cy="4322766"/>
          </a:xfrm>
          <a:custGeom>
            <a:avLst/>
            <a:gdLst>
              <a:gd name="T0" fmla="*/ 0 w 2336"/>
              <a:gd name="T1" fmla="*/ 4470400 h 2816"/>
              <a:gd name="T2" fmla="*/ 3708400 w 2336"/>
              <a:gd name="T3" fmla="*/ 0 h 281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336" h="2816">
                <a:moveTo>
                  <a:pt x="0" y="2816"/>
                </a:moveTo>
                <a:lnTo>
                  <a:pt x="2336" y="0"/>
                </a:lnTo>
              </a:path>
            </a:pathLst>
          </a:custGeom>
          <a:noFill/>
          <a:ln w="76200" cmpd="sng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/>
          <a:lstStyle/>
          <a:p>
            <a:endParaRPr lang="uz-Latn-UZ"/>
          </a:p>
        </p:txBody>
      </p:sp>
      <p:grpSp>
        <p:nvGrpSpPr>
          <p:cNvPr id="211990" name="Group 22"/>
          <p:cNvGrpSpPr>
            <a:grpSpLocks/>
          </p:cNvGrpSpPr>
          <p:nvPr/>
        </p:nvGrpSpPr>
        <p:grpSpPr bwMode="auto">
          <a:xfrm>
            <a:off x="5502390" y="5278759"/>
            <a:ext cx="2997200" cy="1085849"/>
            <a:chOff x="3061" y="1570"/>
            <a:chExt cx="1180" cy="570"/>
          </a:xfrm>
        </p:grpSpPr>
        <p:sp>
          <p:nvSpPr>
            <p:cNvPr id="211991" name="Oval 23">
              <a:extLst>
                <a:ext uri="{FF2B5EF4-FFF2-40B4-BE49-F238E27FC236}">
                  <a16:creationId xmlns="" xmlns:a16="http://schemas.microsoft.com/office/drawing/2014/main" id="{AFE16215-B5F2-4EAC-A4AA-80BF0EA2FF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570"/>
              <a:ext cx="363" cy="408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FFFF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altLang="ru-RU" sz="63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</a:rPr>
                <a:t>&lt;</a:t>
              </a:r>
              <a:endParaRPr lang="ru-RU" altLang="ru-RU" sz="63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endParaRPr>
            </a:p>
          </p:txBody>
        </p:sp>
        <p:sp>
          <p:nvSpPr>
            <p:cNvPr id="36885" name="Rectangle 24"/>
            <p:cNvSpPr>
              <a:spLocks noChangeArrowheads="1"/>
            </p:cNvSpPr>
            <p:nvPr/>
          </p:nvSpPr>
          <p:spPr bwMode="auto">
            <a:xfrm>
              <a:off x="3061" y="1768"/>
              <a:ext cx="762" cy="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/>
              <a:r>
                <a:rPr lang="ru-RU" altLang="ru-RU" sz="4000" b="1">
                  <a:solidFill>
                    <a:srgbClr val="000066"/>
                  </a:solidFill>
                </a:rPr>
                <a:t>в 11 раз</a:t>
              </a:r>
            </a:p>
          </p:txBody>
        </p:sp>
      </p:grpSp>
      <p:sp>
        <p:nvSpPr>
          <p:cNvPr id="211993" name="AutoShape 25"/>
          <p:cNvSpPr>
            <a:spLocks noChangeArrowheads="1"/>
          </p:cNvSpPr>
          <p:nvPr/>
        </p:nvSpPr>
        <p:spPr bwMode="auto">
          <a:xfrm rot="7560200" flipH="1">
            <a:off x="5962132" y="3118489"/>
            <a:ext cx="693420" cy="2766059"/>
          </a:xfrm>
          <a:prstGeom prst="curvedLeftArrow">
            <a:avLst>
              <a:gd name="adj1" fmla="val 59835"/>
              <a:gd name="adj2" fmla="val 119670"/>
              <a:gd name="adj3" fmla="val 33333"/>
            </a:avLst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 anchor="ctr"/>
          <a:lstStyle/>
          <a:p>
            <a:pPr eaLnBrk="1" hangingPunct="1"/>
            <a:endParaRPr lang="ru-RU"/>
          </a:p>
        </p:txBody>
      </p:sp>
      <p:sp>
        <p:nvSpPr>
          <p:cNvPr id="211994" name="Text Box 26">
            <a:extLst>
              <a:ext uri="{FF2B5EF4-FFF2-40B4-BE49-F238E27FC236}">
                <a16:creationId xmlns="" xmlns:a16="http://schemas.microsoft.com/office/drawing/2014/main" id="{072FE893-5056-4BE7-90B2-80DDE7F536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0214" y="5027296"/>
            <a:ext cx="627651" cy="91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pPr eaLnBrk="1" hangingPunct="1">
              <a:defRPr/>
            </a:pPr>
            <a:r>
              <a:rPr lang="en-US" altLang="ru-RU" sz="51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x</a:t>
            </a:r>
            <a:endParaRPr lang="ru-RU" altLang="ru-RU" sz="5100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11995" name="Text Box 27">
            <a:extLst>
              <a:ext uri="{FF2B5EF4-FFF2-40B4-BE49-F238E27FC236}">
                <a16:creationId xmlns="" xmlns:a16="http://schemas.microsoft.com/office/drawing/2014/main" id="{199F63D4-DD5D-43C4-9D15-E67EF6D1B14E}"/>
              </a:ext>
            </a:extLst>
          </p:cNvPr>
          <p:cNvSpPr txBox="1">
            <a:spLocks noChangeArrowheads="1"/>
          </p:cNvSpPr>
          <p:nvPr/>
        </p:nvSpPr>
        <p:spPr bwMode="auto">
          <a:xfrm rot="-2195260">
            <a:off x="2048233" y="3885804"/>
            <a:ext cx="1319314" cy="916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>
            <a:spAutoFit/>
          </a:bodyPr>
          <a:lstStyle/>
          <a:p>
            <a:pPr eaLnBrk="1" hangingPunct="1">
              <a:defRPr/>
            </a:pPr>
            <a:r>
              <a:rPr lang="ru-RU" altLang="ru-RU" sz="5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11</a:t>
            </a:r>
            <a:r>
              <a:rPr lang="en-US" altLang="ru-RU" sz="51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x</a:t>
            </a:r>
            <a:endParaRPr lang="ru-RU" altLang="ru-RU" sz="51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11996" name="Oval 28"/>
          <p:cNvSpPr>
            <a:spLocks noChangeArrowheads="1"/>
          </p:cNvSpPr>
          <p:nvPr/>
        </p:nvSpPr>
        <p:spPr bwMode="auto">
          <a:xfrm>
            <a:off x="3198615" y="4587240"/>
            <a:ext cx="1498600" cy="1122046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09" tIns="65305" rIns="130609" bIns="65305" anchor="ctr"/>
          <a:lstStyle/>
          <a:p>
            <a:pPr eaLnBrk="1" hangingPunct="1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1997" name="Text Box 29">
                <a:extLst>
                  <a:ext uri="{FF2B5EF4-FFF2-40B4-BE49-F238E27FC236}">
                    <a16:creationId xmlns="" xmlns:a16="http://schemas.microsoft.com/office/drawing/2014/main" id="{990CC172-F3D3-4A26-9D62-0AACA32328F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986651" y="1967742"/>
                <a:ext cx="3386675" cy="8243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09" tIns="65305" rIns="130609" bIns="65305">
                <a:spAutoFit/>
              </a:bodyPr>
              <a:lstStyle/>
              <a:p>
                <a:pPr>
                  <a:defRPr/>
                </a:pP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x+1</a:t>
                </a:r>
                <a:r>
                  <a:rPr lang="ru-RU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1х</a:t>
                </a: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=</a:t>
                </a:r>
                <a:r>
                  <a:rPr lang="ru-RU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36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e>
                      <m:sup>
                        <m: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ru-RU" altLang="ru-RU" sz="4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1997" name="Text Box 29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990CC172-F3D3-4A26-9D62-0AACA32328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986651" y="1967742"/>
                <a:ext cx="3386675" cy="824319"/>
              </a:xfrm>
              <a:prstGeom prst="rect">
                <a:avLst/>
              </a:prstGeom>
              <a:blipFill rotWithShape="1">
                <a:blip r:embed="rId3"/>
                <a:stretch>
                  <a:fillRect l="-6115" t="-11111" b="-3185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Прямоугольник 21"/>
          <p:cNvSpPr/>
          <p:nvPr/>
        </p:nvSpPr>
        <p:spPr>
          <a:xfrm>
            <a:off x="6019186" y="77201"/>
            <a:ext cx="2455458" cy="885938"/>
          </a:xfrm>
          <a:prstGeom prst="rect">
            <a:avLst/>
          </a:prstGeom>
        </p:spPr>
        <p:txBody>
          <a:bodyPr wrap="none" lIns="130609" tIns="65305" rIns="130609" bIns="65305">
            <a:spAutoFit/>
          </a:bodyPr>
          <a:lstStyle/>
          <a:p>
            <a:pPr lvl="0" algn="ctr"/>
            <a:r>
              <a:rPr lang="ru-RU" sz="49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 Box 35">
                <a:extLst>
                  <a:ext uri="{FF2B5EF4-FFF2-40B4-BE49-F238E27FC236}">
                    <a16:creationId xmlns="" xmlns:a16="http://schemas.microsoft.com/office/drawing/2014/main" id="{E9E4241B-1726-4236-9005-A450EF5BEF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12135" y="2595510"/>
                <a:ext cx="3135709" cy="8243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09" tIns="65305" rIns="130609" bIns="65305">
                <a:spAutoFit/>
              </a:bodyPr>
              <a:lstStyle/>
              <a:p>
                <a:pPr>
                  <a:defRPr/>
                </a:pPr>
                <a:r>
                  <a:rPr lang="ru-RU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12</a:t>
                </a: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x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𝟑𝟔𝟎</m:t>
                        </m:r>
                      </m:e>
                      <m:sup>
                        <m: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</a:t>
                </a:r>
                <a:endParaRPr lang="ru-RU" altLang="ru-RU" sz="4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 Box 35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E9E4241B-1726-4236-9005-A450EF5BEF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112135" y="2595510"/>
                <a:ext cx="3135709" cy="824319"/>
              </a:xfrm>
              <a:prstGeom prst="rect">
                <a:avLst/>
              </a:prstGeom>
              <a:blipFill rotWithShape="1">
                <a:blip r:embed="rId4"/>
                <a:stretch>
                  <a:fillRect l="-6615" t="-11111" b="-3185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 Box 35">
                <a:extLst>
                  <a:ext uri="{FF2B5EF4-FFF2-40B4-BE49-F238E27FC236}">
                    <a16:creationId xmlns="" xmlns:a16="http://schemas.microsoft.com/office/drawing/2014/main" id="{E9E4241B-1726-4236-9005-A450EF5BEF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228638" y="3239553"/>
                <a:ext cx="3323261" cy="8243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09" tIns="65305" rIns="130609" bIns="65305">
                <a:spAutoFit/>
              </a:bodyPr>
              <a:lstStyle/>
              <a:p>
                <a:pPr>
                  <a:defRPr/>
                </a:pP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x=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𝟑𝟔𝟎</m:t>
                        </m:r>
                      </m:e>
                      <m:sup>
                        <m: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:12</a:t>
                </a: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 </a:t>
                </a:r>
                <a:endParaRPr lang="ru-RU" altLang="ru-RU" sz="4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Text Box 35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E9E4241B-1726-4236-9005-A450EF5BEF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228638" y="3239553"/>
                <a:ext cx="3323261" cy="824319"/>
              </a:xfrm>
              <a:prstGeom prst="rect">
                <a:avLst/>
              </a:prstGeom>
              <a:blipFill rotWithShape="1">
                <a:blip r:embed="rId5"/>
                <a:stretch>
                  <a:fillRect l="-6239" t="-10294" b="-3161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 Box 35">
                <a:extLst>
                  <a:ext uri="{FF2B5EF4-FFF2-40B4-BE49-F238E27FC236}">
                    <a16:creationId xmlns="" xmlns:a16="http://schemas.microsoft.com/office/drawing/2014/main" id="{E9E4241B-1726-4236-9005-A450EF5BEF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283683" y="3888642"/>
                <a:ext cx="2169099" cy="8243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09" tIns="65305" rIns="130609" bIns="65305">
                <a:spAutoFit/>
              </a:bodyPr>
              <a:lstStyle/>
              <a:p>
                <a:pPr>
                  <a:defRPr/>
                </a:pP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x=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𝟑𝟎</m:t>
                        </m:r>
                      </m:e>
                      <m:sup>
                        <m: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 </a:t>
                </a:r>
                <a:endParaRPr lang="ru-RU" altLang="ru-RU" sz="4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Text Box 35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E9E4241B-1726-4236-9005-A450EF5BEF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283683" y="3888642"/>
                <a:ext cx="2169099" cy="824319"/>
              </a:xfrm>
              <a:prstGeom prst="rect">
                <a:avLst/>
              </a:prstGeom>
              <a:blipFill rotWithShape="1">
                <a:blip r:embed="rId6"/>
                <a:stretch>
                  <a:fillRect l="-9551" t="-11111" b="-3185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 Box 35">
                <a:extLst>
                  <a:ext uri="{FF2B5EF4-FFF2-40B4-BE49-F238E27FC236}">
                    <a16:creationId xmlns="" xmlns:a16="http://schemas.microsoft.com/office/drawing/2014/main" id="{E9E4241B-1726-4236-9005-A450EF5BEF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228638" y="4476186"/>
                <a:ext cx="3441883" cy="8243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09" tIns="65305" rIns="130609" bIns="65305">
                <a:spAutoFit/>
              </a:bodyPr>
              <a:lstStyle/>
              <a:p>
                <a:pPr>
                  <a:defRPr/>
                </a:pP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∠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N</a:t>
                </a:r>
                <a:r>
                  <a:rPr lang="ru-RU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О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P</a:t>
                </a: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uz-Latn-UZ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𝟑𝟎</m:t>
                        </m:r>
                      </m:e>
                      <m:sup>
                        <m: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 </a:t>
                </a:r>
                <a:endParaRPr lang="ru-RU" altLang="ru-RU" sz="4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Text Box 35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E9E4241B-1726-4236-9005-A450EF5BEF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228638" y="4476186"/>
                <a:ext cx="3441883" cy="824319"/>
              </a:xfrm>
              <a:prstGeom prst="rect">
                <a:avLst/>
              </a:prstGeom>
              <a:blipFill rotWithShape="1">
                <a:blip r:embed="rId7"/>
                <a:stretch>
                  <a:fillRect l="-6028" t="-11029" b="-3161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 Box 35">
                <a:extLst>
                  <a:ext uri="{FF2B5EF4-FFF2-40B4-BE49-F238E27FC236}">
                    <a16:creationId xmlns="" xmlns:a16="http://schemas.microsoft.com/office/drawing/2014/main" id="{E9E4241B-1726-4236-9005-A450EF5BEF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843062" y="5182661"/>
                <a:ext cx="6529651" cy="7613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09" tIns="65305" rIns="130609" bIns="65305">
                <a:spAutoFit/>
              </a:bodyPr>
              <a:lstStyle/>
              <a:p>
                <a:pPr>
                  <a:defRPr/>
                </a:pPr>
                <a:r>
                  <a:rPr lang="en-US" altLang="ru-RU" sz="40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∠</a:t>
                </a:r>
                <a:r>
                  <a:rPr lang="uz-Latn-UZ" altLang="ru-RU" sz="40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M</a:t>
                </a:r>
                <a:r>
                  <a:rPr lang="ru-RU" altLang="ru-RU" sz="40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О</a:t>
                </a:r>
                <a:r>
                  <a:rPr lang="uz-Latn-UZ" altLang="ru-RU" sz="40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P</a:t>
                </a:r>
                <a:r>
                  <a:rPr lang="en-US" altLang="ru-RU" sz="40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uz-Latn-UZ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𝟏𝟖𝟎</m:t>
                        </m:r>
                      </m:e>
                      <m:sup>
                        <m:r>
                          <a:rPr lang="en-US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uz-Latn-UZ" altLang="ru-RU" sz="4000" b="1">
                        <a:solidFill>
                          <a:srgbClr val="000000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uz-Latn-UZ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𝟑𝟎</m:t>
                        </m:r>
                      </m:e>
                      <m:sup>
                        <m:r>
                          <a:rPr lang="en-US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uz-Latn-UZ" altLang="ru-RU" sz="4000" b="1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uz-Latn-UZ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𝟏𝟓𝟎</m:t>
                        </m:r>
                      </m:e>
                      <m:sup>
                        <m:r>
                          <a:rPr lang="en-US" altLang="ru-RU" sz="40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ru-RU" altLang="ru-RU" sz="40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Text Box 35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E9E4241B-1726-4236-9005-A450EF5BEF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843062" y="5182661"/>
                <a:ext cx="6529651" cy="761353"/>
              </a:xfrm>
              <a:prstGeom prst="rect">
                <a:avLst/>
              </a:prstGeom>
              <a:blipFill rotWithShape="1">
                <a:blip r:embed="rId8"/>
                <a:stretch>
                  <a:fillRect l="-2708" t="-10400" b="-3040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 Box 35">
                <a:extLst>
                  <a:ext uri="{FF2B5EF4-FFF2-40B4-BE49-F238E27FC236}">
                    <a16:creationId xmlns="" xmlns:a16="http://schemas.microsoft.com/office/drawing/2014/main" id="{E9E4241B-1726-4236-9005-A450EF5BEF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953963" y="5944026"/>
                <a:ext cx="5452049" cy="8243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09" tIns="65305" rIns="130609" bIns="65305">
                <a:spAutoFit/>
              </a:bodyPr>
              <a:lstStyle/>
              <a:p>
                <a:pPr>
                  <a:defRPr/>
                </a:pP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∠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K</a:t>
                </a:r>
                <a:r>
                  <a:rPr lang="ru-RU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О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M</a:t>
                </a: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=</a:t>
                </a: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∠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N</a:t>
                </a:r>
                <a:r>
                  <a:rPr lang="ru-RU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О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P=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uz-Latn-UZ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𝟑𝟎</m:t>
                        </m:r>
                      </m:e>
                      <m:sup>
                        <m: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 </a:t>
                </a:r>
                <a:endParaRPr lang="ru-RU" altLang="ru-RU" sz="4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Text Box 35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E9E4241B-1726-4236-9005-A450EF5BEF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953963" y="5944026"/>
                <a:ext cx="5452049" cy="824319"/>
              </a:xfrm>
              <a:prstGeom prst="rect">
                <a:avLst/>
              </a:prstGeom>
              <a:blipFill rotWithShape="1">
                <a:blip r:embed="rId9"/>
                <a:stretch>
                  <a:fillRect l="-3803" t="-11111" b="-3259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 Box 35">
                <a:extLst>
                  <a:ext uri="{FF2B5EF4-FFF2-40B4-BE49-F238E27FC236}">
                    <a16:creationId xmlns="" xmlns:a16="http://schemas.microsoft.com/office/drawing/2014/main" id="{E9E4241B-1726-4236-9005-A450EF5BEF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60848" y="6768357"/>
                <a:ext cx="5790282" cy="8243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30609" tIns="65305" rIns="130609" bIns="65305">
                <a:spAutoFit/>
              </a:bodyPr>
              <a:lstStyle/>
              <a:p>
                <a:pPr>
                  <a:defRPr/>
                </a:pP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∠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M</a:t>
                </a:r>
                <a:r>
                  <a:rPr lang="ru-RU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О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P</a:t>
                </a: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=</a:t>
                </a:r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∠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K</a:t>
                </a:r>
                <a:r>
                  <a:rPr lang="ru-RU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О</a:t>
                </a:r>
                <a:r>
                  <a:rPr lang="uz-Latn-UZ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mbria Math"/>
                  </a:rPr>
                  <a:t>N=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uz-Latn-UZ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𝟏𝟓𝟎</m:t>
                        </m:r>
                      </m:e>
                      <m:sup>
                        <m:r>
                          <a:rPr lang="en-US" altLang="ru-RU" sz="4400" b="1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en-US" altLang="ru-RU" sz="440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 </a:t>
                </a:r>
                <a:endParaRPr lang="ru-RU" altLang="ru-RU" sz="4400" b="1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" name="Text Box 35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E9E4241B-1726-4236-9005-A450EF5BEF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060848" y="6768357"/>
                <a:ext cx="5790282" cy="824319"/>
              </a:xfrm>
              <a:prstGeom prst="rect">
                <a:avLst/>
              </a:prstGeom>
              <a:blipFill rotWithShape="1">
                <a:blip r:embed="rId10"/>
                <a:stretch>
                  <a:fillRect l="-3579" t="-10294" b="-3235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94837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1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119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19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19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19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1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21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1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1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211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1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1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211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119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119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11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211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6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8" presetID="26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11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11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21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3" grpId="0" animBg="1"/>
      <p:bldP spid="211994" grpId="0"/>
      <p:bldP spid="211995" grpId="0"/>
      <p:bldP spid="211997" grpId="0"/>
      <p:bldP spid="23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6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84632" y="2094421"/>
            <a:ext cx="9448800" cy="477895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b="1" dirty="0">
                <a:solidFill>
                  <a:srgbClr val="002060"/>
                </a:solidFill>
                <a:cs typeface="Browallia New" pitchFamily="34" charset="-34"/>
              </a:rPr>
              <a:t>ФАЛЕС ( 625 до н. э– 527 до н. э.), древнегреческий философ , математик, основатель милетской школы родом из </a:t>
            </a:r>
            <a:r>
              <a:rPr lang="ru-RU" sz="3600" b="1" dirty="0" err="1">
                <a:solidFill>
                  <a:srgbClr val="002060"/>
                </a:solidFill>
                <a:cs typeface="Browallia New" pitchFamily="34" charset="-34"/>
              </a:rPr>
              <a:t>Милета</a:t>
            </a:r>
            <a:r>
              <a:rPr lang="ru-RU" sz="3600" b="1" dirty="0">
                <a:solidFill>
                  <a:srgbClr val="002060"/>
                </a:solidFill>
                <a:cs typeface="Browallia New" pitchFamily="34" charset="-34"/>
              </a:rPr>
              <a:t>      ( Малая Азия )</a:t>
            </a:r>
          </a:p>
          <a:p>
            <a:pPr>
              <a:lnSpc>
                <a:spcPct val="90000"/>
              </a:lnSpc>
            </a:pPr>
            <a:endParaRPr lang="ru-RU" sz="3600" b="1" dirty="0">
              <a:solidFill>
                <a:srgbClr val="002060"/>
              </a:solidFill>
              <a:cs typeface="Browallia New" pitchFamily="34" charset="-34"/>
            </a:endParaRPr>
          </a:p>
          <a:p>
            <a:pPr>
              <a:lnSpc>
                <a:spcPct val="90000"/>
              </a:lnSpc>
            </a:pPr>
            <a:r>
              <a:rPr lang="ru-RU" sz="3600" b="1" dirty="0">
                <a:solidFill>
                  <a:srgbClr val="002060"/>
                </a:solidFill>
                <a:cs typeface="Browallia New" pitchFamily="34" charset="-34"/>
              </a:rPr>
              <a:t>Первым, кто ввел в математику принцип математического доказательства, доказал несколько теорем геометрии </a:t>
            </a:r>
            <a:br>
              <a:rPr lang="ru-RU" sz="3600" b="1" dirty="0">
                <a:solidFill>
                  <a:srgbClr val="002060"/>
                </a:solidFill>
                <a:cs typeface="Browallia New" pitchFamily="34" charset="-34"/>
              </a:rPr>
            </a:br>
            <a:endParaRPr lang="ru-RU" sz="3600" b="1" dirty="0">
              <a:solidFill>
                <a:srgbClr val="002060"/>
              </a:solidFill>
              <a:cs typeface="Browallia New" pitchFamily="34" charset="-34"/>
            </a:endParaRPr>
          </a:p>
        </p:txBody>
      </p:sp>
      <p:pic>
        <p:nvPicPr>
          <p:cNvPr id="5" name="Picture 2" descr="C:\Documents and Settings\Mufasa\Рабочий стол\фото для сайта\Рисунок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58400" y="1676401"/>
            <a:ext cx="4114800" cy="561499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457200" y="654333"/>
            <a:ext cx="13716000" cy="1200321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pPr lvl="0" algn="ctr"/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Последовательность рассуждений и их</a:t>
            </a:r>
          </a:p>
          <a:p>
            <a:pPr lvl="0" algn="ctr"/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взаимосвязь при изучении геометрии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2179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 txBox="1">
            <a:spLocks/>
          </p:cNvSpPr>
          <p:nvPr/>
        </p:nvSpPr>
        <p:spPr>
          <a:xfrm>
            <a:off x="978496" y="269762"/>
            <a:ext cx="13167360" cy="1330463"/>
          </a:xfrm>
          <a:prstGeom prst="rect">
            <a:avLst/>
          </a:prstGeom>
        </p:spPr>
        <p:txBody>
          <a:bodyPr wrap="square" lIns="130609" tIns="65305" rIns="130609" bIns="65305">
            <a:no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67188">
              <a:defRPr>
                <a:latin typeface="+mn-lt"/>
                <a:ea typeface="+mn-ea"/>
                <a:cs typeface="+mn-cs"/>
              </a:defRPr>
            </a:lvl2pPr>
            <a:lvl3pPr marL="2134365">
              <a:defRPr>
                <a:latin typeface="+mn-lt"/>
                <a:ea typeface="+mn-ea"/>
                <a:cs typeface="+mn-cs"/>
              </a:defRPr>
            </a:lvl3pPr>
            <a:lvl4pPr marL="3201551">
              <a:defRPr>
                <a:latin typeface="+mn-lt"/>
                <a:ea typeface="+mn-ea"/>
                <a:cs typeface="+mn-cs"/>
              </a:defRPr>
            </a:lvl4pPr>
            <a:lvl5pPr marL="4268735">
              <a:defRPr>
                <a:latin typeface="+mn-lt"/>
                <a:ea typeface="+mn-ea"/>
                <a:cs typeface="+mn-cs"/>
              </a:defRPr>
            </a:lvl5pPr>
            <a:lvl6pPr marL="5335922">
              <a:defRPr>
                <a:latin typeface="+mn-lt"/>
                <a:ea typeface="+mn-ea"/>
                <a:cs typeface="+mn-cs"/>
              </a:defRPr>
            </a:lvl6pPr>
            <a:lvl7pPr marL="6403104">
              <a:defRPr>
                <a:latin typeface="+mn-lt"/>
                <a:ea typeface="+mn-ea"/>
                <a:cs typeface="+mn-cs"/>
              </a:defRPr>
            </a:lvl7pPr>
            <a:lvl8pPr marL="7470289">
              <a:defRPr>
                <a:latin typeface="+mn-lt"/>
                <a:ea typeface="+mn-ea"/>
                <a:cs typeface="+mn-cs"/>
              </a:defRPr>
            </a:lvl8pPr>
            <a:lvl9pPr marL="8537473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Считается, что Фалес первым доказал несколько геометрических теорем, а именно</a:t>
            </a:r>
          </a:p>
          <a:p>
            <a:pPr algn="ctr"/>
            <a:endParaRPr lang="ru-RU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11155" y="2125913"/>
            <a:ext cx="12801600" cy="8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09" tIns="65305" rIns="130609" bIns="65305" numCol="1" anchor="ctr" anchorCtr="0" compatLnSpc="1">
            <a:prstTxWarp prst="textNoShape">
              <a:avLst/>
            </a:prstTxWarp>
            <a:spAutoFit/>
          </a:bodyPr>
          <a:lstStyle/>
          <a:p>
            <a:pPr defTabSz="130609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9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вертикальные углы равны </a:t>
            </a:r>
            <a:endParaRPr lang="ru-RU" sz="4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19717" y="3660508"/>
            <a:ext cx="13553571" cy="1639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09" tIns="65305" rIns="130609" bIns="65305" numCol="1" anchor="ctr" anchorCtr="0" compatLnSpc="1">
            <a:prstTxWarp prst="textNoShape">
              <a:avLst/>
            </a:prstTxWarp>
            <a:spAutoFit/>
          </a:bodyPr>
          <a:lstStyle/>
          <a:p>
            <a:pPr defTabSz="130609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9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углы при основании равнобедренного треугольника равны </a:t>
            </a:r>
            <a:endParaRPr lang="ru-RU" sz="4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619717" y="5653032"/>
            <a:ext cx="10771584" cy="8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09" tIns="65305" rIns="130609" bIns="65305" numCol="1" anchor="ctr" anchorCtr="0" compatLnSpc="1">
            <a:prstTxWarp prst="textNoShape">
              <a:avLst/>
            </a:prstTxWarp>
            <a:spAutoFit/>
          </a:bodyPr>
          <a:lstStyle/>
          <a:p>
            <a:pPr defTabSz="130609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49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диаметр делит круг пополам </a:t>
            </a:r>
            <a:endParaRPr lang="ru-RU" sz="4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Теорема Ферма и 380 лет на ее доказательство | Блог 4brain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10000" r="987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2" y="4958291"/>
            <a:ext cx="4550837" cy="2275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14450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34260" y="838200"/>
            <a:ext cx="6028171" cy="1446542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pPr algn="ctr"/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Что называется   </a:t>
            </a:r>
          </a:p>
          <a:p>
            <a:pPr algn="ctr"/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доказательством</a:t>
            </a:r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»?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11825" y="2489418"/>
            <a:ext cx="11507812" cy="2123650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Доказать  </a:t>
            </a:r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некоторое утверждение –</a:t>
            </a:r>
          </a:p>
          <a:p>
            <a:pPr algn="ctr"/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это значит показать путём </a:t>
            </a:r>
          </a:p>
          <a:p>
            <a:pPr algn="ctr"/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логических рассуждений, что оно верно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1781" y="4876800"/>
            <a:ext cx="12913132" cy="2123650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Утверждение, справедливость которого</a:t>
            </a:r>
          </a:p>
          <a:p>
            <a:pPr algn="ctr"/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устанавливается с помощью доказательства</a:t>
            </a:r>
          </a:p>
          <a:p>
            <a:pPr algn="ctr"/>
            <a:r>
              <a:rPr lang="ru-RU" sz="4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называется</a:t>
            </a:r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теоремой</a:t>
            </a:r>
            <a:endParaRPr lang="uz-Latn-UZ" sz="4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06622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2" y="609603"/>
            <a:ext cx="13944600" cy="3247035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Формулировка теоремы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состоит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обычно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из 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условия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заключения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первой части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условии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теоремы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речь идет о том, что известно, в 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заключении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 том, что требуется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доказать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0834" y="3999878"/>
            <a:ext cx="13639800" cy="13234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0">
            <a:solidFill>
              <a:srgbClr val="0070C0"/>
            </a:solidFill>
          </a:ln>
        </p:spPr>
        <p:txBody>
          <a:bodyPr wrap="square" lIns="91431" tIns="45716" rIns="91431" bIns="45716">
            <a:spAutoFit/>
          </a:bodyPr>
          <a:lstStyle/>
          <a:p>
            <a:pPr algn="ctr"/>
            <a:r>
              <a:rPr lang="ru-RU" sz="4000" b="1" dirty="0">
                <a:latin typeface="Arial" pitchFamily="34" charset="0"/>
                <a:cs typeface="Arial" pitchFamily="34" charset="0"/>
              </a:rPr>
              <a:t>Если смежные углы равны, </a:t>
            </a:r>
          </a:p>
          <a:p>
            <a:pPr algn="ctr"/>
            <a:r>
              <a:rPr lang="ru-RU" sz="4000" b="1" dirty="0">
                <a:latin typeface="Arial" pitchFamily="34" charset="0"/>
                <a:cs typeface="Arial" pitchFamily="34" charset="0"/>
              </a:rPr>
              <a:t>то каждый из них является прямым углом</a:t>
            </a:r>
            <a:endParaRPr lang="uz-Latn-UZ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9458" y="3856645"/>
            <a:ext cx="1380744" cy="132495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spcCol="0" rtlCol="0" anchor="ctr"/>
          <a:lstStyle/>
          <a:p>
            <a:pPr algn="ctr"/>
            <a:endParaRPr lang="uz-Latn-UZ"/>
          </a:p>
        </p:txBody>
      </p:sp>
      <p:sp>
        <p:nvSpPr>
          <p:cNvPr id="5" name="Волна 4"/>
          <p:cNvSpPr/>
          <p:nvPr/>
        </p:nvSpPr>
        <p:spPr>
          <a:xfrm>
            <a:off x="527304" y="3999877"/>
            <a:ext cx="914400" cy="820073"/>
          </a:xfrm>
          <a:prstGeom prst="wave">
            <a:avLst/>
          </a:prstGeom>
          <a:solidFill>
            <a:schemeClr val="tx2">
              <a:lumMod val="60000"/>
              <a:lumOff val="40000"/>
            </a:schemeClr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spcCol="0" rtlCol="0" anchor="ctr"/>
          <a:lstStyle/>
          <a:p>
            <a:pPr algn="ctr"/>
            <a:endParaRPr lang="uz-Latn-UZ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27304" y="3999877"/>
            <a:ext cx="0" cy="1059821"/>
          </a:xfrm>
          <a:prstGeom prst="line">
            <a:avLst/>
          </a:prstGeom>
          <a:ln w="889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733172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6928</TotalTime>
  <Words>832</Words>
  <Application>Microsoft Office PowerPoint</Application>
  <PresentationFormat>Произвольный</PresentationFormat>
  <Paragraphs>219</Paragraphs>
  <Slides>25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25</vt:i4>
      </vt:variant>
    </vt:vector>
  </HeadingPairs>
  <TitlesOfParts>
    <vt:vector size="27" baseType="lpstr">
      <vt:lpstr>Office Theme</vt:lpstr>
      <vt:lpstr>Тема Office</vt:lpstr>
      <vt:lpstr>   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Аксиома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469</cp:revision>
  <dcterms:created xsi:type="dcterms:W3CDTF">2020-04-09T07:32:19Z</dcterms:created>
  <dcterms:modified xsi:type="dcterms:W3CDTF">2021-02-18T17:17:54Z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