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64" r:id="rId2"/>
    <p:sldId id="405" r:id="rId3"/>
    <p:sldId id="513" r:id="rId4"/>
    <p:sldId id="515" r:id="rId5"/>
    <p:sldId id="544" r:id="rId6"/>
    <p:sldId id="512" r:id="rId7"/>
    <p:sldId id="518" r:id="rId8"/>
    <p:sldId id="519" r:id="rId9"/>
    <p:sldId id="520" r:id="rId10"/>
    <p:sldId id="522" r:id="rId11"/>
    <p:sldId id="523" r:id="rId12"/>
    <p:sldId id="524" r:id="rId13"/>
    <p:sldId id="525" r:id="rId14"/>
    <p:sldId id="526" r:id="rId15"/>
    <p:sldId id="534" r:id="rId16"/>
    <p:sldId id="535" r:id="rId17"/>
    <p:sldId id="527" r:id="rId18"/>
    <p:sldId id="536" r:id="rId19"/>
    <p:sldId id="528" r:id="rId20"/>
    <p:sldId id="529" r:id="rId21"/>
    <p:sldId id="537" r:id="rId22"/>
    <p:sldId id="530" r:id="rId23"/>
    <p:sldId id="533" r:id="rId24"/>
    <p:sldId id="545" r:id="rId25"/>
    <p:sldId id="531" r:id="rId26"/>
    <p:sldId id="532" r:id="rId27"/>
    <p:sldId id="510" r:id="rId28"/>
    <p:sldId id="538" r:id="rId29"/>
    <p:sldId id="539" r:id="rId30"/>
    <p:sldId id="542" r:id="rId31"/>
    <p:sldId id="543" r:id="rId32"/>
    <p:sldId id="404" r:id="rId33"/>
  </p:sldIdLst>
  <p:sldSz cx="35021838" cy="17830800"/>
  <p:notesSz cx="5765800" cy="3244850"/>
  <p:defaultTextStyle>
    <a:defPPr>
      <a:defRPr lang="ru-RU"/>
    </a:defPPr>
    <a:lvl1pPr marL="0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1pPr>
    <a:lvl2pPr marL="2468166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2pPr>
    <a:lvl3pPr marL="4936305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3pPr>
    <a:lvl4pPr marL="7404468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4pPr>
    <a:lvl5pPr marL="9872624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5pPr>
    <a:lvl6pPr marL="12340787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6pPr>
    <a:lvl7pPr marL="14808939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7pPr>
    <a:lvl8pPr marL="17277099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8pPr>
    <a:lvl9pPr marL="19745255" algn="l" defTabSz="4936305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264"/>
            <p14:sldId id="405"/>
            <p14:sldId id="513"/>
            <p14:sldId id="515"/>
            <p14:sldId id="544"/>
            <p14:sldId id="512"/>
            <p14:sldId id="518"/>
            <p14:sldId id="519"/>
            <p14:sldId id="520"/>
            <p14:sldId id="522"/>
            <p14:sldId id="523"/>
            <p14:sldId id="524"/>
            <p14:sldId id="525"/>
            <p14:sldId id="526"/>
            <p14:sldId id="534"/>
            <p14:sldId id="535"/>
            <p14:sldId id="527"/>
            <p14:sldId id="536"/>
            <p14:sldId id="528"/>
            <p14:sldId id="529"/>
            <p14:sldId id="537"/>
            <p14:sldId id="530"/>
            <p14:sldId id="533"/>
            <p14:sldId id="545"/>
            <p14:sldId id="531"/>
            <p14:sldId id="532"/>
            <p14:sldId id="510"/>
            <p14:sldId id="538"/>
            <p14:sldId id="539"/>
            <p14:sldId id="542"/>
            <p14:sldId id="543"/>
          </p14:sldIdLst>
        </p14:section>
        <p14:section name="Раздел без заголовка" id="{67AF348A-95E5-4FA6-B08C-FB3DF7B22B4F}">
          <p14:sldIdLst>
            <p14:sldId id="40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5826">
          <p15:clr>
            <a:srgbClr val="A4A3A4"/>
          </p15:clr>
        </p15:guide>
        <p15:guide id="4" pos="1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B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8" autoAdjust="0"/>
    <p:restoredTop sz="94600" autoAdjust="0"/>
  </p:normalViewPr>
  <p:slideViewPr>
    <p:cSldViewPr>
      <p:cViewPr>
        <p:scale>
          <a:sx n="24" d="100"/>
          <a:sy n="24" d="100"/>
        </p:scale>
        <p:origin x="-228" y="-96"/>
      </p:cViewPr>
      <p:guideLst>
        <p:guide orient="horz" pos="2881"/>
        <p:guide orient="horz" pos="15826"/>
        <p:guide pos="2160"/>
        <p:guide pos="13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687513" y="242888"/>
            <a:ext cx="23907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2468166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4936305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7404468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9872624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12340787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4808939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7277099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9745255" algn="l" defTabSz="4936305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418281" indent="-160877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643509" indent="-128702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900913" indent="-128702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1158316" indent="-128702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28DED5-E0A7-43F8-9642-BB9B800CEBA3}" type="slidenum">
              <a:rPr lang="ru-RU" sz="700"/>
              <a:pPr eaLnBrk="1" hangingPunct="1"/>
              <a:t>4</a:t>
            </a:fld>
            <a:endParaRPr lang="ru-RU" sz="7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87513" y="242888"/>
            <a:ext cx="23907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87513" y="242888"/>
            <a:ext cx="23907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87513" y="242888"/>
            <a:ext cx="23907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87513" y="242888"/>
            <a:ext cx="23907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87513" y="242888"/>
            <a:ext cx="23907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87513" y="242888"/>
            <a:ext cx="23907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B0F0B4-1425-4B6C-8369-44CBF1B679B7}" type="slidenum">
              <a:rPr lang="ru-RU"/>
              <a:pPr eaLnBrk="1" hangingPunct="1"/>
              <a:t>17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Технологию работы смотри в поле заметок предыдущего слайда.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765066-2F2C-4D4F-8730-C88862F7DBD1}" type="slidenum">
              <a:rPr lang="ru-RU"/>
              <a:pPr eaLnBrk="1" hangingPunct="1"/>
              <a:t>19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Технологию работы смотри в поле заметок предыдущего слайда.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z-Latn-UZ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C4B0F45-2577-446B-AE59-56D8139535B0}" type="slidenum">
              <a:rPr lang="ru-RU"/>
              <a:pPr eaLnBrk="1" hangingPunct="1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87513" y="242888"/>
            <a:ext cx="23907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87513" y="242888"/>
            <a:ext cx="23907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26638" y="5527546"/>
            <a:ext cx="2976856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253279" y="9985248"/>
            <a:ext cx="2451528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18046" y="7375532"/>
            <a:ext cx="9785747" cy="2185214"/>
          </a:xfrm>
        </p:spPr>
        <p:txBody>
          <a:bodyPr lIns="0" tIns="0" rIns="0" bIns="0"/>
          <a:lstStyle>
            <a:lvl1pPr>
              <a:defRPr sz="1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27109" y="5398234"/>
            <a:ext cx="24167627" cy="1831271"/>
          </a:xfrm>
        </p:spPr>
        <p:txBody>
          <a:bodyPr lIns="0" tIns="0" rIns="0" bIns="0"/>
          <a:lstStyle>
            <a:lvl1pPr>
              <a:defRPr sz="119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5995" y="2946302"/>
            <a:ext cx="34323715" cy="14557748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06041" y="391024"/>
            <a:ext cx="34323715" cy="235882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18046" y="7375532"/>
            <a:ext cx="9785747" cy="2185214"/>
          </a:xfrm>
        </p:spPr>
        <p:txBody>
          <a:bodyPr lIns="0" tIns="0" rIns="0" bIns="0"/>
          <a:lstStyle>
            <a:lvl1pPr>
              <a:defRPr sz="1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07046" y="3960690"/>
            <a:ext cx="11081248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8036250" y="4101084"/>
            <a:ext cx="152345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606277" y="5804554"/>
            <a:ext cx="15925679" cy="568422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18046" y="7375532"/>
            <a:ext cx="9785747" cy="2185214"/>
          </a:xfrm>
        </p:spPr>
        <p:txBody>
          <a:bodyPr lIns="0" tIns="0" rIns="0" bIns="0"/>
          <a:lstStyle>
            <a:lvl1pPr>
              <a:defRPr sz="1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653" y="727899"/>
            <a:ext cx="29768570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26643" y="3632210"/>
            <a:ext cx="9560966" cy="88593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730447" y="3632210"/>
            <a:ext cx="9560966" cy="88593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2834236" y="3632210"/>
            <a:ext cx="9560966" cy="88593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26643" y="12949485"/>
            <a:ext cx="9560966" cy="249301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89106" indent="-389106">
              <a:buFont typeface="Arial" panose="020B0604020202020204" pitchFamily="34" charset="0"/>
              <a:buChar char="•"/>
              <a:defRPr sz="4000"/>
            </a:lvl2pPr>
            <a:lvl3pPr marL="778226" indent="-389106">
              <a:defRPr sz="4000"/>
            </a:lvl3pPr>
            <a:lvl4pPr marL="1361883" indent="-583664">
              <a:defRPr sz="4000"/>
            </a:lvl4pPr>
            <a:lvl5pPr marL="1945544" indent="-583664"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730447" y="12949485"/>
            <a:ext cx="9560966" cy="249301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89106" indent="-389106">
              <a:buFont typeface="Arial" panose="020B0604020202020204" pitchFamily="34" charset="0"/>
              <a:buChar char="•"/>
              <a:defRPr sz="4000"/>
            </a:lvl2pPr>
            <a:lvl3pPr marL="778226" indent="-389106">
              <a:defRPr sz="4000"/>
            </a:lvl3pPr>
            <a:lvl4pPr marL="1361883" indent="-583664">
              <a:defRPr sz="4000"/>
            </a:lvl4pPr>
            <a:lvl5pPr marL="1945544" indent="-583664"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2834236" y="12949485"/>
            <a:ext cx="9560966" cy="249301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89106" indent="-389106">
              <a:buFont typeface="Arial" panose="020B0604020202020204" pitchFamily="34" charset="0"/>
              <a:buChar char="•"/>
              <a:defRPr sz="4000"/>
            </a:lvl2pPr>
            <a:lvl3pPr marL="778226" indent="-389106">
              <a:defRPr sz="4000"/>
            </a:lvl3pPr>
            <a:lvl4pPr marL="1361883" indent="-583664">
              <a:defRPr sz="4000"/>
            </a:lvl4pPr>
            <a:lvl5pPr marL="1945544" indent="-583664"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2626653" y="2427003"/>
            <a:ext cx="29768570" cy="105663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751092" y="16582646"/>
            <a:ext cx="8055023" cy="14773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67570-2D35-4B7C-80E8-037A66D7749D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907425" y="16582646"/>
            <a:ext cx="11206988" cy="14773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5215723" y="16582646"/>
            <a:ext cx="8055023" cy="14773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BA08-83AF-4095-A07B-4F4B65DB9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4835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97A29-A4EB-4A2A-BE12-6DA590396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922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5261" y="5537960"/>
            <a:ext cx="29771320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6037" y="10102372"/>
            <a:ext cx="24515285" cy="338554"/>
          </a:xfrm>
        </p:spPr>
        <p:txBody>
          <a:bodyPr/>
          <a:lstStyle>
            <a:lvl1pPr marL="0" indent="0" algn="ctr">
              <a:buNone/>
              <a:defRPr/>
            </a:lvl1pPr>
            <a:lvl2pPr marL="1369817" indent="0" algn="ctr">
              <a:buNone/>
              <a:defRPr/>
            </a:lvl2pPr>
            <a:lvl3pPr marL="2739634" indent="0" algn="ctr">
              <a:buNone/>
              <a:defRPr/>
            </a:lvl3pPr>
            <a:lvl4pPr marL="4109451" indent="0" algn="ctr">
              <a:buNone/>
              <a:defRPr/>
            </a:lvl4pPr>
            <a:lvl5pPr marL="5479268" indent="0" algn="ctr">
              <a:buNone/>
              <a:defRPr/>
            </a:lvl5pPr>
            <a:lvl6pPr marL="6849085" indent="0" algn="ctr">
              <a:buNone/>
              <a:defRPr/>
            </a:lvl6pPr>
            <a:lvl7pPr marL="8218902" indent="0" algn="ctr">
              <a:buNone/>
              <a:defRPr/>
            </a:lvl7pPr>
            <a:lvl8pPr marL="9588718" indent="0" algn="ctr">
              <a:buNone/>
              <a:defRPr/>
            </a:lvl8pPr>
            <a:lvl9pPr marL="1095853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34843-08DC-4C28-A71D-D05E80BA1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92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5995" y="2946302"/>
            <a:ext cx="34323715" cy="14557748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18046" y="7375532"/>
            <a:ext cx="978574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27109" y="5398232"/>
            <a:ext cx="2416762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907425" y="16582641"/>
            <a:ext cx="112069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751092" y="16582641"/>
            <a:ext cx="8055023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5215723" y="16582641"/>
            <a:ext cx="8055023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68166">
        <a:defRPr>
          <a:latin typeface="+mn-lt"/>
          <a:ea typeface="+mn-ea"/>
          <a:cs typeface="+mn-cs"/>
        </a:defRPr>
      </a:lvl2pPr>
      <a:lvl3pPr marL="4936305">
        <a:defRPr>
          <a:latin typeface="+mn-lt"/>
          <a:ea typeface="+mn-ea"/>
          <a:cs typeface="+mn-cs"/>
        </a:defRPr>
      </a:lvl3pPr>
      <a:lvl4pPr marL="7404468">
        <a:defRPr>
          <a:latin typeface="+mn-lt"/>
          <a:ea typeface="+mn-ea"/>
          <a:cs typeface="+mn-cs"/>
        </a:defRPr>
      </a:lvl4pPr>
      <a:lvl5pPr marL="9872624">
        <a:defRPr>
          <a:latin typeface="+mn-lt"/>
          <a:ea typeface="+mn-ea"/>
          <a:cs typeface="+mn-cs"/>
        </a:defRPr>
      </a:lvl5pPr>
      <a:lvl6pPr marL="12340787">
        <a:defRPr>
          <a:latin typeface="+mn-lt"/>
          <a:ea typeface="+mn-ea"/>
          <a:cs typeface="+mn-cs"/>
        </a:defRPr>
      </a:lvl6pPr>
      <a:lvl7pPr marL="14808939">
        <a:defRPr>
          <a:latin typeface="+mn-lt"/>
          <a:ea typeface="+mn-ea"/>
          <a:cs typeface="+mn-cs"/>
        </a:defRPr>
      </a:lvl7pPr>
      <a:lvl8pPr marL="17277099">
        <a:defRPr>
          <a:latin typeface="+mn-lt"/>
          <a:ea typeface="+mn-ea"/>
          <a:cs typeface="+mn-cs"/>
        </a:defRPr>
      </a:lvl8pPr>
      <a:lvl9pPr marL="1974525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68166">
        <a:defRPr>
          <a:latin typeface="+mn-lt"/>
          <a:ea typeface="+mn-ea"/>
          <a:cs typeface="+mn-cs"/>
        </a:defRPr>
      </a:lvl2pPr>
      <a:lvl3pPr marL="4936305">
        <a:defRPr>
          <a:latin typeface="+mn-lt"/>
          <a:ea typeface="+mn-ea"/>
          <a:cs typeface="+mn-cs"/>
        </a:defRPr>
      </a:lvl3pPr>
      <a:lvl4pPr marL="7404468">
        <a:defRPr>
          <a:latin typeface="+mn-lt"/>
          <a:ea typeface="+mn-ea"/>
          <a:cs typeface="+mn-cs"/>
        </a:defRPr>
      </a:lvl4pPr>
      <a:lvl5pPr marL="9872624">
        <a:defRPr>
          <a:latin typeface="+mn-lt"/>
          <a:ea typeface="+mn-ea"/>
          <a:cs typeface="+mn-cs"/>
        </a:defRPr>
      </a:lvl5pPr>
      <a:lvl6pPr marL="12340787">
        <a:defRPr>
          <a:latin typeface="+mn-lt"/>
          <a:ea typeface="+mn-ea"/>
          <a:cs typeface="+mn-cs"/>
        </a:defRPr>
      </a:lvl6pPr>
      <a:lvl7pPr marL="14808939">
        <a:defRPr>
          <a:latin typeface="+mn-lt"/>
          <a:ea typeface="+mn-ea"/>
          <a:cs typeface="+mn-cs"/>
        </a:defRPr>
      </a:lvl7pPr>
      <a:lvl8pPr marL="17277099">
        <a:defRPr>
          <a:latin typeface="+mn-lt"/>
          <a:ea typeface="+mn-ea"/>
          <a:cs typeface="+mn-cs"/>
        </a:defRPr>
      </a:lvl8pPr>
      <a:lvl9pPr marL="1974525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6434" y="8451"/>
            <a:ext cx="34974292" cy="56109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59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98016" y="1224418"/>
            <a:ext cx="14512534" cy="2926514"/>
          </a:xfrm>
          <a:prstGeom prst="rect">
            <a:avLst/>
          </a:prstGeom>
        </p:spPr>
        <p:txBody>
          <a:bodyPr vert="horz" wrap="square" lIns="0" tIns="78811" rIns="0" bIns="0" rtlCol="0" anchor="ctr">
            <a:spAutoFit/>
          </a:bodyPr>
          <a:lstStyle/>
          <a:p>
            <a:pPr marL="68540" algn="l">
              <a:spcBef>
                <a:spcPts val="618"/>
              </a:spcBef>
            </a:pPr>
            <a:r>
              <a:rPr lang="ru-RU" sz="18500" spc="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sz="18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858893" y="5201854"/>
            <a:ext cx="23697308" cy="8255291"/>
          </a:xfrm>
          <a:prstGeom prst="rect">
            <a:avLst/>
          </a:prstGeom>
        </p:spPr>
        <p:txBody>
          <a:bodyPr vert="horz" wrap="square" lIns="0" tIns="75393" rIns="0" bIns="0" rtlCol="0">
            <a:spAutoFit/>
          </a:bodyPr>
          <a:lstStyle/>
          <a:p>
            <a:pPr marL="99385" algn="ctr">
              <a:lnSpc>
                <a:spcPts val="10543"/>
              </a:lnSpc>
              <a:spcBef>
                <a:spcPts val="595"/>
              </a:spcBef>
            </a:pPr>
            <a:endParaRPr lang="ru-RU" sz="139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99385">
              <a:lnSpc>
                <a:spcPts val="10543"/>
              </a:lnSpc>
              <a:spcBef>
                <a:spcPts val="595"/>
              </a:spcBef>
            </a:pPr>
            <a:r>
              <a:rPr lang="ru-RU" sz="139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3900" b="1" dirty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lang="ru-RU" sz="139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139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99385">
              <a:spcBef>
                <a:spcPts val="595"/>
              </a:spcBef>
            </a:pPr>
            <a:r>
              <a:rPr lang="ru-RU" sz="9200" dirty="0">
                <a:solidFill>
                  <a:srgbClr val="002060"/>
                </a:solidFill>
                <a:latin typeface="Arial"/>
                <a:cs typeface="Arial"/>
              </a:rPr>
              <a:t>             </a:t>
            </a:r>
          </a:p>
          <a:p>
            <a:pPr marL="99385"/>
            <a:r>
              <a:rPr lang="ru-RU" sz="11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700" b="1" dirty="0">
                <a:solidFill>
                  <a:srgbClr val="002060"/>
                </a:solidFill>
                <a:latin typeface="Arial"/>
                <a:cs typeface="Arial"/>
              </a:rPr>
              <a:t>О</a:t>
            </a:r>
            <a:r>
              <a:rPr lang="ru-RU" sz="16700" b="1" dirty="0" smtClean="0">
                <a:solidFill>
                  <a:srgbClr val="002060"/>
                </a:solidFill>
                <a:latin typeface="Arial"/>
                <a:cs typeface="Arial"/>
              </a:rPr>
              <a:t>кружность и круг</a:t>
            </a:r>
            <a:endParaRPr lang="ru-RU" sz="20200" b="1" dirty="0" smtClean="0">
              <a:solidFill>
                <a:srgbClr val="7030A0"/>
              </a:solidFill>
              <a:latin typeface="Arial"/>
              <a:cs typeface="Arial"/>
            </a:endParaRPr>
          </a:p>
          <a:p>
            <a:pPr marL="99385">
              <a:lnSpc>
                <a:spcPts val="10543"/>
              </a:lnSpc>
            </a:pPr>
            <a:r>
              <a:rPr lang="ru-RU" sz="11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11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29867" y="7772399"/>
            <a:ext cx="2089744" cy="70075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59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28556201" y="1253466"/>
            <a:ext cx="3666695" cy="331841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59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28556201" y="1253466"/>
            <a:ext cx="3666695" cy="331841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59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29905417" y="1368404"/>
            <a:ext cx="1052585" cy="1917792"/>
          </a:xfrm>
          <a:prstGeom prst="rect">
            <a:avLst/>
          </a:prstGeom>
        </p:spPr>
        <p:txBody>
          <a:bodyPr vert="horz" wrap="square" lIns="0" tIns="85685" rIns="0" bIns="0" rtlCol="0">
            <a:spAutoFit/>
          </a:bodyPr>
          <a:lstStyle/>
          <a:p>
            <a:pPr>
              <a:spcBef>
                <a:spcPts val="677"/>
              </a:spcBef>
            </a:pPr>
            <a:r>
              <a:rPr lang="uz-Latn-UZ" sz="11900" b="1" spc="53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119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29082017" y="2978066"/>
            <a:ext cx="3140851" cy="1127570"/>
          </a:xfrm>
          <a:prstGeom prst="rect">
            <a:avLst/>
          </a:prstGeom>
        </p:spPr>
        <p:txBody>
          <a:bodyPr vert="horz" wrap="square" lIns="0" tIns="65105" rIns="0" bIns="0" rtlCol="0">
            <a:spAutoFit/>
          </a:bodyPr>
          <a:lstStyle/>
          <a:p>
            <a:pPr>
              <a:spcBef>
                <a:spcPts val="515"/>
              </a:spcBef>
            </a:pPr>
            <a:r>
              <a:rPr lang="ru-RU" sz="6900" spc="-26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6900" dirty="0">
              <a:latin typeface="Arial"/>
              <a:cs typeface="Arial"/>
            </a:endParaRPr>
          </a:p>
        </p:txBody>
      </p:sp>
      <p:pic>
        <p:nvPicPr>
          <p:cNvPr id="4100" name="Picture 4" descr="Урок геометрии &quot;Окружность и круг&quot;. 5-й клас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50" b="64306" l="36146" r="532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35" t="39993" r="45678" b="34358"/>
          <a:stretch/>
        </p:blipFill>
        <p:spPr bwMode="auto">
          <a:xfrm>
            <a:off x="26332260" y="8501247"/>
            <a:ext cx="5890608" cy="61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Урок геометрии &quot;Окружность и круг&quot;. 5-й клас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0" b="65000" l="64688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84" t="39606" r="12933" b="34283"/>
          <a:stretch/>
        </p:blipFill>
        <p:spPr bwMode="auto">
          <a:xfrm>
            <a:off x="28557205" y="5619389"/>
            <a:ext cx="6464633" cy="51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Урок геометрии &quot;Окружность и круг&quot;. 5-й класс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06" b="36389" l="35313" r="5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93" t="8262" r="42585" b="66284"/>
          <a:stretch/>
        </p:blipFill>
        <p:spPr bwMode="auto">
          <a:xfrm>
            <a:off x="29968519" y="12773602"/>
            <a:ext cx="5032918" cy="45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858893" y="15184557"/>
            <a:ext cx="19505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7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28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10138032" y="8237034"/>
            <a:ext cx="496373" cy="336995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>
              <a:solidFill>
                <a:srgbClr val="C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909719" y="7520192"/>
            <a:ext cx="1654575" cy="307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0" b="1" dirty="0">
                <a:solidFill>
                  <a:srgbClr val="C00000"/>
                </a:solidFill>
                <a:latin typeface="Century Schoolbook" pitchFamily="18" charset="0"/>
              </a:rPr>
              <a:t>О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3490120" y="1557670"/>
            <a:ext cx="13792200" cy="14041474"/>
          </a:xfrm>
          <a:prstGeom prst="ellipse">
            <a:avLst/>
          </a:prstGeom>
          <a:noFill/>
          <a:ln w="76200">
            <a:solidFill>
              <a:srgbClr val="002060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168123" y="8166523"/>
            <a:ext cx="3855162" cy="17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282320" y="914400"/>
            <a:ext cx="11664756" cy="396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r>
              <a:rPr lang="ru-RU" sz="7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Отметьте в тетради точку  и назовите её буквой О.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752560" y="5240166"/>
            <a:ext cx="11802635" cy="470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r>
              <a:rPr lang="ru-RU" sz="7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Возьмите циркуль , раздвиньте «ножки»  циркуля  на расстояние 3 см.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49119" y="10595118"/>
            <a:ext cx="15087600" cy="470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3963" tIns="136982" rIns="273963" bIns="136982">
            <a:spAutoFit/>
          </a:bodyPr>
          <a:lstStyle/>
          <a:p>
            <a:r>
              <a:rPr lang="ru-RU" sz="7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Поставьте иголку циркуля в точку О, а другой «ножкой» циркуля проведите замкнутую линию.</a:t>
            </a:r>
          </a:p>
        </p:txBody>
      </p:sp>
    </p:spTree>
    <p:extLst>
      <p:ext uri="{BB962C8B-B14F-4D97-AF65-F5344CB8AC3E}">
        <p14:creationId xmlns:p14="http://schemas.microsoft.com/office/powerpoint/2010/main" val="101321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/>
      <p:bldP spid="9220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3" name="Oval 93"/>
          <p:cNvSpPr>
            <a:spLocks noChangeArrowheads="1"/>
          </p:cNvSpPr>
          <p:nvPr/>
        </p:nvSpPr>
        <p:spPr bwMode="auto">
          <a:xfrm flipH="1">
            <a:off x="9143852" y="10221139"/>
            <a:ext cx="553298" cy="375604"/>
          </a:xfrm>
          <a:prstGeom prst="ellipse">
            <a:avLst/>
          </a:prstGeom>
          <a:solidFill>
            <a:srgbClr val="3333CC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17" name="Oval 37"/>
          <p:cNvSpPr>
            <a:spLocks noChangeArrowheads="1"/>
          </p:cNvSpPr>
          <p:nvPr/>
        </p:nvSpPr>
        <p:spPr bwMode="auto">
          <a:xfrm>
            <a:off x="4295346" y="5128091"/>
            <a:ext cx="10476151" cy="10187292"/>
          </a:xfrm>
          <a:prstGeom prst="ellipse">
            <a:avLst/>
          </a:prstGeom>
          <a:noFill/>
          <a:ln w="1651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1280319" y="938282"/>
            <a:ext cx="32385000" cy="39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02008" tIns="151004" rIns="302008" bIns="151004">
            <a:spAutoFit/>
          </a:bodyPr>
          <a:lstStyle/>
          <a:p>
            <a:r>
              <a:rPr lang="ru-RU" sz="8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Окружностью называется геометрическая </a:t>
            </a:r>
            <a:r>
              <a:rPr lang="ru-RU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фигура, состоящая </a:t>
            </a:r>
            <a:r>
              <a:rPr lang="ru-RU" sz="8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всех точек, расположенных на заданном </a:t>
            </a:r>
            <a:r>
              <a:rPr lang="ru-RU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расстоянии </a:t>
            </a:r>
            <a:r>
              <a:rPr lang="ru-RU" sz="8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данной точки.</a:t>
            </a:r>
          </a:p>
        </p:txBody>
      </p:sp>
      <p:grpSp>
        <p:nvGrpSpPr>
          <p:cNvPr id="225374" name="Group 94"/>
          <p:cNvGrpSpPr>
            <a:grpSpLocks/>
          </p:cNvGrpSpPr>
          <p:nvPr/>
        </p:nvGrpSpPr>
        <p:grpSpPr bwMode="auto">
          <a:xfrm>
            <a:off x="9441791" y="5483398"/>
            <a:ext cx="2696839" cy="5071269"/>
            <a:chOff x="4058" y="1963"/>
            <a:chExt cx="402" cy="922"/>
          </a:xfrm>
        </p:grpSpPr>
        <p:sp>
          <p:nvSpPr>
            <p:cNvPr id="225318" name="Line 38"/>
            <p:cNvSpPr>
              <a:spLocks noChangeShapeType="1"/>
            </p:cNvSpPr>
            <p:nvPr/>
          </p:nvSpPr>
          <p:spPr bwMode="auto">
            <a:xfrm flipV="1">
              <a:off x="4058" y="1979"/>
              <a:ext cx="364" cy="9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225321" name="Oval 41"/>
            <p:cNvSpPr>
              <a:spLocks noChangeArrowheads="1"/>
            </p:cNvSpPr>
            <p:nvPr/>
          </p:nvSpPr>
          <p:spPr bwMode="auto">
            <a:xfrm>
              <a:off x="4390" y="1963"/>
              <a:ext cx="70" cy="7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</p:grpSp>
      <p:grpSp>
        <p:nvGrpSpPr>
          <p:cNvPr id="225376" name="Group 96"/>
          <p:cNvGrpSpPr>
            <a:grpSpLocks/>
          </p:cNvGrpSpPr>
          <p:nvPr/>
        </p:nvGrpSpPr>
        <p:grpSpPr bwMode="auto">
          <a:xfrm>
            <a:off x="9189893" y="6286821"/>
            <a:ext cx="4052869" cy="4267846"/>
            <a:chOff x="4064" y="2144"/>
            <a:chExt cx="708" cy="752"/>
          </a:xfrm>
        </p:grpSpPr>
        <p:sp>
          <p:nvSpPr>
            <p:cNvPr id="225319" name="Freeform 39"/>
            <p:cNvSpPr>
              <a:spLocks/>
            </p:cNvSpPr>
            <p:nvPr/>
          </p:nvSpPr>
          <p:spPr bwMode="auto">
            <a:xfrm>
              <a:off x="4064" y="2160"/>
              <a:ext cx="680" cy="736"/>
            </a:xfrm>
            <a:custGeom>
              <a:avLst/>
              <a:gdLst>
                <a:gd name="T0" fmla="*/ 0 w 680"/>
                <a:gd name="T1" fmla="*/ 736 h 736"/>
                <a:gd name="T2" fmla="*/ 680 w 680"/>
                <a:gd name="T3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736">
                  <a:moveTo>
                    <a:pt x="0" y="736"/>
                  </a:moveTo>
                  <a:lnTo>
                    <a:pt x="68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225322" name="Oval 42"/>
            <p:cNvSpPr>
              <a:spLocks noChangeArrowheads="1"/>
            </p:cNvSpPr>
            <p:nvPr/>
          </p:nvSpPr>
          <p:spPr bwMode="auto">
            <a:xfrm>
              <a:off x="4702" y="2144"/>
              <a:ext cx="70" cy="7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</p:grpSp>
      <p:grpSp>
        <p:nvGrpSpPr>
          <p:cNvPr id="225377" name="Group 97"/>
          <p:cNvGrpSpPr>
            <a:grpSpLocks/>
          </p:cNvGrpSpPr>
          <p:nvPr/>
        </p:nvGrpSpPr>
        <p:grpSpPr bwMode="auto">
          <a:xfrm>
            <a:off x="9189893" y="6787126"/>
            <a:ext cx="4633094" cy="3767542"/>
            <a:chOff x="4072" y="2267"/>
            <a:chExt cx="807" cy="629"/>
          </a:xfrm>
        </p:grpSpPr>
        <p:sp>
          <p:nvSpPr>
            <p:cNvPr id="225320" name="Freeform 40"/>
            <p:cNvSpPr>
              <a:spLocks/>
            </p:cNvSpPr>
            <p:nvPr/>
          </p:nvSpPr>
          <p:spPr bwMode="auto">
            <a:xfrm>
              <a:off x="4072" y="2288"/>
              <a:ext cx="776" cy="608"/>
            </a:xfrm>
            <a:custGeom>
              <a:avLst/>
              <a:gdLst>
                <a:gd name="T0" fmla="*/ 0 w 776"/>
                <a:gd name="T1" fmla="*/ 608 h 608"/>
                <a:gd name="T2" fmla="*/ 776 w 776"/>
                <a:gd name="T3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6" h="608">
                  <a:moveTo>
                    <a:pt x="0" y="608"/>
                  </a:moveTo>
                  <a:lnTo>
                    <a:pt x="776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225323" name="Oval 43"/>
            <p:cNvSpPr>
              <a:spLocks noChangeArrowheads="1"/>
            </p:cNvSpPr>
            <p:nvPr/>
          </p:nvSpPr>
          <p:spPr bwMode="auto">
            <a:xfrm>
              <a:off x="4809" y="2267"/>
              <a:ext cx="70" cy="7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</p:grpSp>
      <p:sp>
        <p:nvSpPr>
          <p:cNvPr id="225283" name="Oval 3"/>
          <p:cNvSpPr>
            <a:spLocks noChangeArrowheads="1"/>
          </p:cNvSpPr>
          <p:nvPr/>
        </p:nvSpPr>
        <p:spPr bwMode="auto">
          <a:xfrm flipH="1">
            <a:off x="9152231" y="10221142"/>
            <a:ext cx="553298" cy="375601"/>
          </a:xfrm>
          <a:prstGeom prst="ellipse">
            <a:avLst/>
          </a:prstGeom>
          <a:solidFill>
            <a:srgbClr val="00CCFF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24" name="Oval 44"/>
          <p:cNvSpPr>
            <a:spLocks noChangeArrowheads="1"/>
          </p:cNvSpPr>
          <p:nvPr/>
        </p:nvSpPr>
        <p:spPr bwMode="auto">
          <a:xfrm>
            <a:off x="13780425" y="7386176"/>
            <a:ext cx="425613" cy="288925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25" name="Oval 45"/>
          <p:cNvSpPr>
            <a:spLocks noChangeArrowheads="1"/>
          </p:cNvSpPr>
          <p:nvPr/>
        </p:nvSpPr>
        <p:spPr bwMode="auto">
          <a:xfrm>
            <a:off x="14248600" y="8262810"/>
            <a:ext cx="425613" cy="288925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grpSp>
        <p:nvGrpSpPr>
          <p:cNvPr id="225375" name="Group 95"/>
          <p:cNvGrpSpPr>
            <a:grpSpLocks/>
          </p:cNvGrpSpPr>
          <p:nvPr/>
        </p:nvGrpSpPr>
        <p:grpSpPr bwMode="auto">
          <a:xfrm>
            <a:off x="9199242" y="5841924"/>
            <a:ext cx="3508370" cy="4754819"/>
            <a:chOff x="4064" y="2016"/>
            <a:chExt cx="519" cy="872"/>
          </a:xfrm>
        </p:grpSpPr>
        <p:sp>
          <p:nvSpPr>
            <p:cNvPr id="225327" name="Freeform 47"/>
            <p:cNvSpPr>
              <a:spLocks/>
            </p:cNvSpPr>
            <p:nvPr/>
          </p:nvSpPr>
          <p:spPr bwMode="auto">
            <a:xfrm>
              <a:off x="4064" y="2056"/>
              <a:ext cx="480" cy="832"/>
            </a:xfrm>
            <a:custGeom>
              <a:avLst/>
              <a:gdLst>
                <a:gd name="T0" fmla="*/ 0 w 480"/>
                <a:gd name="T1" fmla="*/ 832 h 832"/>
                <a:gd name="T2" fmla="*/ 480 w 480"/>
                <a:gd name="T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0" h="832">
                  <a:moveTo>
                    <a:pt x="0" y="832"/>
                  </a:moveTo>
                  <a:lnTo>
                    <a:pt x="48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225326" name="Oval 46"/>
            <p:cNvSpPr>
              <a:spLocks noChangeArrowheads="1"/>
            </p:cNvSpPr>
            <p:nvPr/>
          </p:nvSpPr>
          <p:spPr bwMode="auto">
            <a:xfrm>
              <a:off x="4513" y="2016"/>
              <a:ext cx="70" cy="7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</p:grpSp>
      <p:sp>
        <p:nvSpPr>
          <p:cNvPr id="225328" name="Oval 48"/>
          <p:cNvSpPr>
            <a:spLocks noChangeArrowheads="1"/>
          </p:cNvSpPr>
          <p:nvPr/>
        </p:nvSpPr>
        <p:spPr bwMode="auto">
          <a:xfrm>
            <a:off x="11273525" y="5238766"/>
            <a:ext cx="425613" cy="288925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29" name="Oval 49"/>
          <p:cNvSpPr>
            <a:spLocks noChangeArrowheads="1"/>
          </p:cNvSpPr>
          <p:nvPr/>
        </p:nvSpPr>
        <p:spPr bwMode="auto">
          <a:xfrm>
            <a:off x="14024327" y="7727319"/>
            <a:ext cx="425613" cy="288925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30" name="Oval 50"/>
          <p:cNvSpPr>
            <a:spLocks noChangeArrowheads="1"/>
          </p:cNvSpPr>
          <p:nvPr/>
        </p:nvSpPr>
        <p:spPr bwMode="auto">
          <a:xfrm>
            <a:off x="14461406" y="8840335"/>
            <a:ext cx="425613" cy="288925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31" name="Oval 51"/>
          <p:cNvSpPr>
            <a:spLocks noChangeArrowheads="1"/>
          </p:cNvSpPr>
          <p:nvPr/>
        </p:nvSpPr>
        <p:spPr bwMode="auto">
          <a:xfrm>
            <a:off x="14618438" y="9371249"/>
            <a:ext cx="425613" cy="288925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32" name="Oval 52"/>
          <p:cNvSpPr>
            <a:spLocks noChangeArrowheads="1"/>
          </p:cNvSpPr>
          <p:nvPr/>
        </p:nvSpPr>
        <p:spPr bwMode="auto">
          <a:xfrm>
            <a:off x="14558690" y="10026909"/>
            <a:ext cx="425613" cy="288925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33" name="Oval 53"/>
          <p:cNvSpPr>
            <a:spLocks noChangeArrowheads="1"/>
          </p:cNvSpPr>
          <p:nvPr/>
        </p:nvSpPr>
        <p:spPr bwMode="auto">
          <a:xfrm>
            <a:off x="14448567" y="10679667"/>
            <a:ext cx="425613" cy="288925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34" name="Oval 54"/>
          <p:cNvSpPr>
            <a:spLocks noChangeArrowheads="1"/>
          </p:cNvSpPr>
          <p:nvPr/>
        </p:nvSpPr>
        <p:spPr bwMode="auto">
          <a:xfrm>
            <a:off x="14192825" y="11513421"/>
            <a:ext cx="425613" cy="288925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35" name="Oval 55"/>
          <p:cNvSpPr>
            <a:spLocks noChangeArrowheads="1"/>
          </p:cNvSpPr>
          <p:nvPr/>
        </p:nvSpPr>
        <p:spPr bwMode="auto">
          <a:xfrm>
            <a:off x="13822987" y="12527084"/>
            <a:ext cx="425613" cy="288925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36" name="Oval 56"/>
          <p:cNvSpPr>
            <a:spLocks noChangeArrowheads="1"/>
          </p:cNvSpPr>
          <p:nvPr/>
        </p:nvSpPr>
        <p:spPr bwMode="auto">
          <a:xfrm>
            <a:off x="13988715" y="12041743"/>
            <a:ext cx="425613" cy="288925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37" name="Oval 57"/>
          <p:cNvSpPr>
            <a:spLocks noChangeArrowheads="1"/>
          </p:cNvSpPr>
          <p:nvPr/>
        </p:nvSpPr>
        <p:spPr bwMode="auto">
          <a:xfrm rot="6750486">
            <a:off x="13596871" y="13026776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38" name="Oval 58"/>
          <p:cNvSpPr>
            <a:spLocks noChangeArrowheads="1"/>
          </p:cNvSpPr>
          <p:nvPr/>
        </p:nvSpPr>
        <p:spPr bwMode="auto">
          <a:xfrm rot="6750486">
            <a:off x="12472305" y="14076776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39" name="Oval 59"/>
          <p:cNvSpPr>
            <a:spLocks noChangeArrowheads="1"/>
          </p:cNvSpPr>
          <p:nvPr/>
        </p:nvSpPr>
        <p:spPr bwMode="auto">
          <a:xfrm rot="6750486">
            <a:off x="11951753" y="14396305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40" name="Oval 60"/>
          <p:cNvSpPr>
            <a:spLocks noChangeArrowheads="1"/>
          </p:cNvSpPr>
          <p:nvPr/>
        </p:nvSpPr>
        <p:spPr bwMode="auto">
          <a:xfrm rot="6750486">
            <a:off x="10517988" y="15030085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41" name="Oval 61"/>
          <p:cNvSpPr>
            <a:spLocks noChangeArrowheads="1"/>
          </p:cNvSpPr>
          <p:nvPr/>
        </p:nvSpPr>
        <p:spPr bwMode="auto">
          <a:xfrm rot="6750486">
            <a:off x="9045431" y="15126810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42" name="Oval 62"/>
          <p:cNvSpPr>
            <a:spLocks noChangeArrowheads="1"/>
          </p:cNvSpPr>
          <p:nvPr/>
        </p:nvSpPr>
        <p:spPr bwMode="auto">
          <a:xfrm rot="6750486">
            <a:off x="13125230" y="13547604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43" name="Oval 63"/>
          <p:cNvSpPr>
            <a:spLocks noChangeArrowheads="1"/>
          </p:cNvSpPr>
          <p:nvPr/>
        </p:nvSpPr>
        <p:spPr bwMode="auto">
          <a:xfrm rot="6750486">
            <a:off x="11112212" y="14887653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44" name="Oval 64"/>
          <p:cNvSpPr>
            <a:spLocks noChangeArrowheads="1"/>
          </p:cNvSpPr>
          <p:nvPr/>
        </p:nvSpPr>
        <p:spPr bwMode="auto">
          <a:xfrm rot="6750486">
            <a:off x="9745822" y="15199881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45" name="Oval 65"/>
          <p:cNvSpPr>
            <a:spLocks noChangeArrowheads="1"/>
          </p:cNvSpPr>
          <p:nvPr/>
        </p:nvSpPr>
        <p:spPr bwMode="auto">
          <a:xfrm rot="6750486">
            <a:off x="8242847" y="14974091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46" name="Oval 66"/>
          <p:cNvSpPr>
            <a:spLocks noChangeArrowheads="1"/>
          </p:cNvSpPr>
          <p:nvPr/>
        </p:nvSpPr>
        <p:spPr bwMode="auto">
          <a:xfrm rot="6750486">
            <a:off x="7476744" y="14759461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47" name="Oval 67"/>
          <p:cNvSpPr>
            <a:spLocks noChangeArrowheads="1"/>
          </p:cNvSpPr>
          <p:nvPr/>
        </p:nvSpPr>
        <p:spPr bwMode="auto">
          <a:xfrm rot="6750486">
            <a:off x="6868726" y="14561341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48" name="Oval 68"/>
          <p:cNvSpPr>
            <a:spLocks noChangeArrowheads="1"/>
          </p:cNvSpPr>
          <p:nvPr/>
        </p:nvSpPr>
        <p:spPr bwMode="auto">
          <a:xfrm rot="6750486">
            <a:off x="6388397" y="14131495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49" name="Oval 69"/>
          <p:cNvSpPr>
            <a:spLocks noChangeArrowheads="1"/>
          </p:cNvSpPr>
          <p:nvPr/>
        </p:nvSpPr>
        <p:spPr bwMode="auto">
          <a:xfrm rot="6750486">
            <a:off x="5844071" y="13861852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50" name="Oval 70"/>
          <p:cNvSpPr>
            <a:spLocks noChangeArrowheads="1"/>
          </p:cNvSpPr>
          <p:nvPr/>
        </p:nvSpPr>
        <p:spPr bwMode="auto">
          <a:xfrm rot="6750486">
            <a:off x="5248149" y="13026775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51" name="Oval 71"/>
          <p:cNvSpPr>
            <a:spLocks noChangeArrowheads="1"/>
          </p:cNvSpPr>
          <p:nvPr/>
        </p:nvSpPr>
        <p:spPr bwMode="auto">
          <a:xfrm rot="6750486">
            <a:off x="5557275" y="13512664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53" name="Oval 73"/>
          <p:cNvSpPr>
            <a:spLocks noChangeArrowheads="1"/>
          </p:cNvSpPr>
          <p:nvPr/>
        </p:nvSpPr>
        <p:spPr bwMode="auto">
          <a:xfrm rot="8257732">
            <a:off x="4897283" y="12844974"/>
            <a:ext cx="425613" cy="288925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54" name="Oval 74"/>
          <p:cNvSpPr>
            <a:spLocks noChangeArrowheads="1"/>
          </p:cNvSpPr>
          <p:nvPr/>
        </p:nvSpPr>
        <p:spPr bwMode="auto">
          <a:xfrm rot="8257732">
            <a:off x="4700972" y="12344683"/>
            <a:ext cx="425613" cy="288925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55" name="Oval 75"/>
          <p:cNvSpPr>
            <a:spLocks noChangeArrowheads="1"/>
          </p:cNvSpPr>
          <p:nvPr/>
        </p:nvSpPr>
        <p:spPr bwMode="auto">
          <a:xfrm rot="8257732">
            <a:off x="4358180" y="11445408"/>
            <a:ext cx="425613" cy="288925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56" name="Oval 76"/>
          <p:cNvSpPr>
            <a:spLocks noChangeArrowheads="1"/>
          </p:cNvSpPr>
          <p:nvPr/>
        </p:nvSpPr>
        <p:spPr bwMode="auto">
          <a:xfrm rot="8257732">
            <a:off x="4475282" y="11936060"/>
            <a:ext cx="425613" cy="288925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57" name="Oval 77"/>
          <p:cNvSpPr>
            <a:spLocks noChangeArrowheads="1"/>
          </p:cNvSpPr>
          <p:nvPr/>
        </p:nvSpPr>
        <p:spPr bwMode="auto">
          <a:xfrm rot="15008218">
            <a:off x="4265507" y="10816909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58" name="Oval 78"/>
          <p:cNvSpPr>
            <a:spLocks noChangeArrowheads="1"/>
          </p:cNvSpPr>
          <p:nvPr/>
        </p:nvSpPr>
        <p:spPr bwMode="auto">
          <a:xfrm rot="15008218">
            <a:off x="4132644" y="9386070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59" name="Oval 79"/>
          <p:cNvSpPr>
            <a:spLocks noChangeArrowheads="1"/>
          </p:cNvSpPr>
          <p:nvPr/>
        </p:nvSpPr>
        <p:spPr bwMode="auto">
          <a:xfrm rot="15008218">
            <a:off x="4289049" y="8673084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60" name="Oval 80"/>
          <p:cNvSpPr>
            <a:spLocks noChangeArrowheads="1"/>
          </p:cNvSpPr>
          <p:nvPr/>
        </p:nvSpPr>
        <p:spPr bwMode="auto">
          <a:xfrm rot="15008218">
            <a:off x="4903982" y="7381544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61" name="Oval 81"/>
          <p:cNvSpPr>
            <a:spLocks noChangeArrowheads="1"/>
          </p:cNvSpPr>
          <p:nvPr/>
        </p:nvSpPr>
        <p:spPr bwMode="auto">
          <a:xfrm rot="15008218">
            <a:off x="6557013" y="5748080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62" name="Oval 82"/>
          <p:cNvSpPr>
            <a:spLocks noChangeArrowheads="1"/>
          </p:cNvSpPr>
          <p:nvPr/>
        </p:nvSpPr>
        <p:spPr bwMode="auto">
          <a:xfrm rot="15008218">
            <a:off x="4169125" y="10049984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63" name="Oval 83"/>
          <p:cNvSpPr>
            <a:spLocks noChangeArrowheads="1"/>
          </p:cNvSpPr>
          <p:nvPr/>
        </p:nvSpPr>
        <p:spPr bwMode="auto">
          <a:xfrm rot="15008218">
            <a:off x="4538281" y="8021053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64" name="Oval 84"/>
          <p:cNvSpPr>
            <a:spLocks noChangeArrowheads="1"/>
          </p:cNvSpPr>
          <p:nvPr/>
        </p:nvSpPr>
        <p:spPr bwMode="auto">
          <a:xfrm rot="15008218">
            <a:off x="5224503" y="6908621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65" name="Oval 85"/>
          <p:cNvSpPr>
            <a:spLocks noChangeArrowheads="1"/>
          </p:cNvSpPr>
          <p:nvPr/>
        </p:nvSpPr>
        <p:spPr bwMode="auto">
          <a:xfrm rot="15008218">
            <a:off x="7682760" y="5209605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66" name="Oval 86"/>
          <p:cNvSpPr>
            <a:spLocks noChangeArrowheads="1"/>
          </p:cNvSpPr>
          <p:nvPr/>
        </p:nvSpPr>
        <p:spPr bwMode="auto">
          <a:xfrm rot="15008218" flipH="1">
            <a:off x="8396374" y="5027001"/>
            <a:ext cx="394969" cy="442831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67" name="Oval 87"/>
          <p:cNvSpPr>
            <a:spLocks noChangeArrowheads="1"/>
          </p:cNvSpPr>
          <p:nvPr/>
        </p:nvSpPr>
        <p:spPr bwMode="auto">
          <a:xfrm rot="15008218">
            <a:off x="5760269" y="6366145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68" name="Oval 88"/>
          <p:cNvSpPr>
            <a:spLocks noChangeArrowheads="1"/>
          </p:cNvSpPr>
          <p:nvPr/>
        </p:nvSpPr>
        <p:spPr bwMode="auto">
          <a:xfrm rot="15008218">
            <a:off x="6174511" y="5949797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69" name="Oval 89"/>
          <p:cNvSpPr>
            <a:spLocks noChangeArrowheads="1"/>
          </p:cNvSpPr>
          <p:nvPr/>
        </p:nvSpPr>
        <p:spPr bwMode="auto">
          <a:xfrm rot="15008218">
            <a:off x="7040864" y="5498408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70" name="Oval 90"/>
          <p:cNvSpPr>
            <a:spLocks noChangeArrowheads="1"/>
          </p:cNvSpPr>
          <p:nvPr/>
        </p:nvSpPr>
        <p:spPr bwMode="auto">
          <a:xfrm rot="15008218">
            <a:off x="10468137" y="4982519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225371" name="Oval 91"/>
          <p:cNvSpPr>
            <a:spLocks noChangeArrowheads="1"/>
          </p:cNvSpPr>
          <p:nvPr/>
        </p:nvSpPr>
        <p:spPr bwMode="auto">
          <a:xfrm rot="15008218">
            <a:off x="9496590" y="5034298"/>
            <a:ext cx="288925" cy="4256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grpSp>
        <p:nvGrpSpPr>
          <p:cNvPr id="225389" name="Group 109"/>
          <p:cNvGrpSpPr>
            <a:grpSpLocks/>
          </p:cNvGrpSpPr>
          <p:nvPr/>
        </p:nvGrpSpPr>
        <p:grpSpPr bwMode="auto">
          <a:xfrm>
            <a:off x="3148780" y="5800981"/>
            <a:ext cx="28728849" cy="11367135"/>
            <a:chOff x="521" y="1162"/>
            <a:chExt cx="4725" cy="2754"/>
          </a:xfrm>
        </p:grpSpPr>
        <p:grpSp>
          <p:nvGrpSpPr>
            <p:cNvPr id="225378" name="Group 98"/>
            <p:cNvGrpSpPr>
              <a:grpSpLocks/>
            </p:cNvGrpSpPr>
            <p:nvPr/>
          </p:nvGrpSpPr>
          <p:grpSpPr bwMode="auto">
            <a:xfrm rot="21233622" flipH="1">
              <a:off x="3916" y="1162"/>
              <a:ext cx="883" cy="2020"/>
              <a:chOff x="746" y="796"/>
              <a:chExt cx="910" cy="1999"/>
            </a:xfrm>
          </p:grpSpPr>
          <p:sp>
            <p:nvSpPr>
              <p:cNvPr id="225379" name="Freeform 99"/>
              <p:cNvSpPr>
                <a:spLocks/>
              </p:cNvSpPr>
              <p:nvPr/>
            </p:nvSpPr>
            <p:spPr bwMode="auto">
              <a:xfrm rot="78698">
                <a:off x="808" y="796"/>
                <a:ext cx="848" cy="1909"/>
              </a:xfrm>
              <a:custGeom>
                <a:avLst/>
                <a:gdLst>
                  <a:gd name="T0" fmla="*/ 0 w 1252"/>
                  <a:gd name="T1" fmla="*/ 90 h 3125"/>
                  <a:gd name="T2" fmla="*/ 227 w 1252"/>
                  <a:gd name="T3" fmla="*/ 0 h 3125"/>
                  <a:gd name="T4" fmla="*/ 1179 w 1252"/>
                  <a:gd name="T5" fmla="*/ 2540 h 3125"/>
                  <a:gd name="T6" fmla="*/ 1252 w 1252"/>
                  <a:gd name="T7" fmla="*/ 3125 h 3125"/>
                  <a:gd name="T8" fmla="*/ 952 w 1252"/>
                  <a:gd name="T9" fmla="*/ 2630 h 3125"/>
                  <a:gd name="T10" fmla="*/ 0 w 1252"/>
                  <a:gd name="T11" fmla="*/ 90 h 3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2" h="3125">
                    <a:moveTo>
                      <a:pt x="0" y="90"/>
                    </a:moveTo>
                    <a:lnTo>
                      <a:pt x="227" y="0"/>
                    </a:lnTo>
                    <a:lnTo>
                      <a:pt x="1179" y="2540"/>
                    </a:lnTo>
                    <a:lnTo>
                      <a:pt x="1252" y="3125"/>
                    </a:lnTo>
                    <a:lnTo>
                      <a:pt x="952" y="263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z-Latn-UZ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380" name="Freeform 100"/>
              <p:cNvSpPr>
                <a:spLocks/>
              </p:cNvSpPr>
              <p:nvPr/>
            </p:nvSpPr>
            <p:spPr bwMode="auto">
              <a:xfrm rot="78698">
                <a:off x="1429" y="2356"/>
                <a:ext cx="214" cy="371"/>
              </a:xfrm>
              <a:custGeom>
                <a:avLst/>
                <a:gdLst>
                  <a:gd name="T0" fmla="*/ 316 w 316"/>
                  <a:gd name="T1" fmla="*/ 608 h 608"/>
                  <a:gd name="T2" fmla="*/ 227 w 316"/>
                  <a:gd name="T3" fmla="*/ 0 h 608"/>
                  <a:gd name="T4" fmla="*/ 0 w 316"/>
                  <a:gd name="T5" fmla="*/ 90 h 608"/>
                  <a:gd name="T6" fmla="*/ 316 w 316"/>
                  <a:gd name="T7" fmla="*/ 608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6" h="608">
                    <a:moveTo>
                      <a:pt x="316" y="608"/>
                    </a:moveTo>
                    <a:lnTo>
                      <a:pt x="227" y="0"/>
                    </a:lnTo>
                    <a:lnTo>
                      <a:pt x="0" y="90"/>
                    </a:lnTo>
                    <a:lnTo>
                      <a:pt x="316" y="6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9900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z-Latn-UZ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381" name="Freeform 101"/>
              <p:cNvSpPr>
                <a:spLocks/>
              </p:cNvSpPr>
              <p:nvPr/>
            </p:nvSpPr>
            <p:spPr bwMode="auto">
              <a:xfrm rot="78698">
                <a:off x="1554" y="2578"/>
                <a:ext cx="82" cy="141"/>
              </a:xfrm>
              <a:custGeom>
                <a:avLst/>
                <a:gdLst>
                  <a:gd name="T0" fmla="*/ 85 w 121"/>
                  <a:gd name="T1" fmla="*/ 0 h 230"/>
                  <a:gd name="T2" fmla="*/ 0 w 121"/>
                  <a:gd name="T3" fmla="*/ 25 h 230"/>
                  <a:gd name="T4" fmla="*/ 121 w 121"/>
                  <a:gd name="T5" fmla="*/ 230 h 230"/>
                  <a:gd name="T6" fmla="*/ 85 w 121"/>
                  <a:gd name="T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30">
                    <a:moveTo>
                      <a:pt x="85" y="0"/>
                    </a:moveTo>
                    <a:lnTo>
                      <a:pt x="0" y="25"/>
                    </a:lnTo>
                    <a:lnTo>
                      <a:pt x="121" y="23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z-Latn-UZ" b="1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25382" name="Group 102"/>
              <p:cNvGrpSpPr>
                <a:grpSpLocks/>
              </p:cNvGrpSpPr>
              <p:nvPr/>
            </p:nvGrpSpPr>
            <p:grpSpPr bwMode="auto">
              <a:xfrm>
                <a:off x="746" y="807"/>
                <a:ext cx="864" cy="1988"/>
                <a:chOff x="738" y="806"/>
                <a:chExt cx="864" cy="1988"/>
              </a:xfrm>
            </p:grpSpPr>
            <p:sp>
              <p:nvSpPr>
                <p:cNvPr id="225383" name="Freeform 103"/>
                <p:cNvSpPr>
                  <a:spLocks/>
                </p:cNvSpPr>
                <p:nvPr/>
              </p:nvSpPr>
              <p:spPr bwMode="auto">
                <a:xfrm rot="78698">
                  <a:off x="861" y="806"/>
                  <a:ext cx="741" cy="1595"/>
                </a:xfrm>
                <a:custGeom>
                  <a:avLst/>
                  <a:gdLst>
                    <a:gd name="T0" fmla="*/ 867 w 1094"/>
                    <a:gd name="T1" fmla="*/ 2612 h 2612"/>
                    <a:gd name="T2" fmla="*/ 1094 w 1094"/>
                    <a:gd name="T3" fmla="*/ 2522 h 2612"/>
                    <a:gd name="T4" fmla="*/ 1016 w 1094"/>
                    <a:gd name="T5" fmla="*/ 2554 h 2612"/>
                    <a:gd name="T6" fmla="*/ 84 w 1094"/>
                    <a:gd name="T7" fmla="*/ 0 h 2612"/>
                    <a:gd name="T8" fmla="*/ 0 w 1094"/>
                    <a:gd name="T9" fmla="*/ 30 h 2612"/>
                    <a:gd name="T10" fmla="*/ 940 w 1094"/>
                    <a:gd name="T11" fmla="*/ 2584 h 2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94" h="2612">
                      <a:moveTo>
                        <a:pt x="867" y="2612"/>
                      </a:moveTo>
                      <a:lnTo>
                        <a:pt x="1094" y="2522"/>
                      </a:lnTo>
                      <a:lnTo>
                        <a:pt x="1016" y="2554"/>
                      </a:lnTo>
                      <a:lnTo>
                        <a:pt x="84" y="0"/>
                      </a:lnTo>
                      <a:lnTo>
                        <a:pt x="0" y="30"/>
                      </a:lnTo>
                      <a:lnTo>
                        <a:pt x="940" y="2584"/>
                      </a:lnTo>
                    </a:path>
                  </a:pathLst>
                </a:custGeom>
                <a:solidFill>
                  <a:srgbClr val="33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uz-Latn-UZ" b="1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25384" name="Group 104"/>
                <p:cNvGrpSpPr>
                  <a:grpSpLocks/>
                </p:cNvGrpSpPr>
                <p:nvPr/>
              </p:nvGrpSpPr>
              <p:grpSpPr bwMode="auto">
                <a:xfrm rot="78698">
                  <a:off x="738" y="936"/>
                  <a:ext cx="382" cy="1858"/>
                  <a:chOff x="1292" y="1570"/>
                  <a:chExt cx="363" cy="1905"/>
                </a:xfrm>
              </p:grpSpPr>
              <p:sp>
                <p:nvSpPr>
                  <p:cNvPr id="225385" name="Freeform 105"/>
                  <p:cNvSpPr>
                    <a:spLocks/>
                  </p:cNvSpPr>
                  <p:nvPr/>
                </p:nvSpPr>
                <p:spPr bwMode="auto">
                  <a:xfrm>
                    <a:off x="1292" y="1616"/>
                    <a:ext cx="227" cy="1859"/>
                  </a:xfrm>
                  <a:custGeom>
                    <a:avLst/>
                    <a:gdLst>
                      <a:gd name="T0" fmla="*/ 227 w 227"/>
                      <a:gd name="T1" fmla="*/ 136 h 1859"/>
                      <a:gd name="T2" fmla="*/ 0 w 227"/>
                      <a:gd name="T3" fmla="*/ 1859 h 1859"/>
                      <a:gd name="T4" fmla="*/ 0 w 227"/>
                      <a:gd name="T5" fmla="*/ 1633 h 1859"/>
                      <a:gd name="T6" fmla="*/ 137 w 227"/>
                      <a:gd name="T7" fmla="*/ 0 h 18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27" h="1859">
                        <a:moveTo>
                          <a:pt x="227" y="136"/>
                        </a:moveTo>
                        <a:lnTo>
                          <a:pt x="0" y="1859"/>
                        </a:lnTo>
                        <a:lnTo>
                          <a:pt x="0" y="1633"/>
                        </a:lnTo>
                        <a:lnTo>
                          <a:pt x="137" y="0"/>
                        </a:lnTo>
                      </a:path>
                    </a:pathLst>
                  </a:custGeom>
                  <a:solidFill>
                    <a:srgbClr val="777777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uz-Latn-UZ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5386" name="Oval 10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383" y="1570"/>
                    <a:ext cx="272" cy="272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uz-Latn-UZ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25387" name="Text Box 107"/>
            <p:cNvSpPr txBox="1">
              <a:spLocks noChangeArrowheads="1"/>
            </p:cNvSpPr>
            <p:nvPr/>
          </p:nvSpPr>
          <p:spPr bwMode="auto">
            <a:xfrm>
              <a:off x="521" y="3566"/>
              <a:ext cx="4725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8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Инструмент для построения окружности - циркуль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6549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2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2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2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2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2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2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2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2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2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2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2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22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22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7" grpId="0" animBg="1"/>
      <p:bldP spid="225283" grpId="0" animBg="1"/>
      <p:bldP spid="225324" grpId="0" animBg="1"/>
      <p:bldP spid="225325" grpId="0" animBg="1"/>
      <p:bldP spid="225328" grpId="0" animBg="1"/>
      <p:bldP spid="225329" grpId="0" animBg="1"/>
      <p:bldP spid="225330" grpId="0" animBg="1"/>
      <p:bldP spid="225331" grpId="0" animBg="1"/>
      <p:bldP spid="225332" grpId="0" animBg="1"/>
      <p:bldP spid="225333" grpId="0" animBg="1"/>
      <p:bldP spid="225334" grpId="0" animBg="1"/>
      <p:bldP spid="225335" grpId="0" animBg="1"/>
      <p:bldP spid="225336" grpId="0" animBg="1"/>
      <p:bldP spid="225337" grpId="0" animBg="1"/>
      <p:bldP spid="225338" grpId="0" animBg="1"/>
      <p:bldP spid="225339" grpId="0" animBg="1"/>
      <p:bldP spid="225340" grpId="0" animBg="1"/>
      <p:bldP spid="225341" grpId="0" animBg="1"/>
      <p:bldP spid="225342" grpId="0" animBg="1"/>
      <p:bldP spid="225343" grpId="0" animBg="1"/>
      <p:bldP spid="225344" grpId="0" animBg="1"/>
      <p:bldP spid="225345" grpId="0" animBg="1"/>
      <p:bldP spid="225346" grpId="0" animBg="1"/>
      <p:bldP spid="225347" grpId="0" animBg="1"/>
      <p:bldP spid="225348" grpId="0" animBg="1"/>
      <p:bldP spid="225349" grpId="0" animBg="1"/>
      <p:bldP spid="225350" grpId="0" animBg="1"/>
      <p:bldP spid="225351" grpId="0" animBg="1"/>
      <p:bldP spid="225353" grpId="0" animBg="1"/>
      <p:bldP spid="225354" grpId="0" animBg="1"/>
      <p:bldP spid="225355" grpId="0" animBg="1"/>
      <p:bldP spid="225356" grpId="0" animBg="1"/>
      <p:bldP spid="225357" grpId="0" animBg="1"/>
      <p:bldP spid="225358" grpId="0" animBg="1"/>
      <p:bldP spid="225359" grpId="0" animBg="1"/>
      <p:bldP spid="225360" grpId="0" animBg="1"/>
      <p:bldP spid="225361" grpId="0" animBg="1"/>
      <p:bldP spid="225362" grpId="0" animBg="1"/>
      <p:bldP spid="225363" grpId="0" animBg="1"/>
      <p:bldP spid="225364" grpId="0" animBg="1"/>
      <p:bldP spid="225365" grpId="0" animBg="1"/>
      <p:bldP spid="225366" grpId="0" animBg="1"/>
      <p:bldP spid="225367" grpId="0" animBg="1"/>
      <p:bldP spid="225368" grpId="0" animBg="1"/>
      <p:bldP spid="225369" grpId="0" animBg="1"/>
      <p:bldP spid="225370" grpId="0" animBg="1"/>
      <p:bldP spid="2253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Отсканировано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" r="9700" b="8475"/>
          <a:stretch>
            <a:fillRect/>
          </a:stretch>
        </p:blipFill>
        <p:spPr bwMode="auto">
          <a:xfrm>
            <a:off x="4023519" y="6324600"/>
            <a:ext cx="10983620" cy="1025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val 4"/>
          <p:cNvSpPr>
            <a:spLocks noChangeArrowheads="1"/>
          </p:cNvSpPr>
          <p:nvPr/>
        </p:nvSpPr>
        <p:spPr bwMode="auto">
          <a:xfrm>
            <a:off x="1459243" y="990600"/>
            <a:ext cx="6450475" cy="653796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pic>
        <p:nvPicPr>
          <p:cNvPr id="11268" name="Picture 2" descr="3de5b06d8be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29406" y="2773680"/>
            <a:ext cx="12962944" cy="9992679"/>
          </a:xfrm>
          <a:prstGeom prst="rect">
            <a:avLst/>
          </a:prstGeom>
        </p:spPr>
      </p:pic>
      <p:sp>
        <p:nvSpPr>
          <p:cNvPr id="11269" name="Заголовок 1"/>
          <p:cNvSpPr>
            <a:spLocks noGrp="1"/>
          </p:cNvSpPr>
          <p:nvPr>
            <p:ph type="title"/>
          </p:nvPr>
        </p:nvSpPr>
        <p:spPr>
          <a:xfrm>
            <a:off x="12549492" y="714059"/>
            <a:ext cx="20721254" cy="2031325"/>
          </a:xfrm>
        </p:spPr>
        <p:txBody>
          <a:bodyPr/>
          <a:lstStyle/>
          <a:p>
            <a:pPr eaLnBrk="1" hangingPunct="1"/>
            <a:r>
              <a:rPr lang="ru-RU" sz="13200">
                <a:solidFill>
                  <a:srgbClr val="0000FF"/>
                </a:solidFill>
                <a:latin typeface="Times New Roman" pitchFamily="18" charset="0"/>
              </a:rPr>
              <a:t>Ц</a:t>
            </a:r>
            <a:r>
              <a:rPr lang="ru-RU" sz="13200" u="sng">
                <a:solidFill>
                  <a:srgbClr val="FF3300"/>
                </a:solidFill>
                <a:latin typeface="Times New Roman" pitchFamily="18" charset="0"/>
              </a:rPr>
              <a:t>и</a:t>
            </a:r>
            <a:r>
              <a:rPr lang="en-US" sz="132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ru-RU" sz="13200">
                <a:solidFill>
                  <a:srgbClr val="0000FF"/>
                </a:solidFill>
                <a:latin typeface="Times New Roman" pitchFamily="18" charset="0"/>
              </a:rPr>
              <a:t>ркуль</a:t>
            </a:r>
            <a:endParaRPr lang="ru-RU" sz="13200"/>
          </a:p>
        </p:txBody>
      </p:sp>
      <p:sp>
        <p:nvSpPr>
          <p:cNvPr id="10" name="Содержимое 5"/>
          <p:cNvSpPr txBox="1">
            <a:spLocks/>
          </p:cNvSpPr>
          <p:nvPr/>
        </p:nvSpPr>
        <p:spPr>
          <a:xfrm>
            <a:off x="16927222" y="12481560"/>
            <a:ext cx="18094616" cy="2959419"/>
          </a:xfrm>
          <a:prstGeom prst="rect">
            <a:avLst/>
          </a:prstGeom>
        </p:spPr>
        <p:txBody>
          <a:bodyPr lIns="302008" tIns="151004" rIns="302008" bIns="151004"/>
          <a:lstStyle/>
          <a:p>
            <a:pPr marL="1132530" indent="-1132530" algn="ctr">
              <a:spcBef>
                <a:spcPct val="20000"/>
              </a:spcBef>
              <a:defRPr/>
            </a:pPr>
            <a:r>
              <a:rPr lang="ru-RU" sz="10600" b="1" kern="0" dirty="0">
                <a:solidFill>
                  <a:srgbClr val="0000FF"/>
                </a:solidFill>
                <a:latin typeface="Times New Roman" pitchFamily="18" charset="0"/>
              </a:rPr>
              <a:t>Циркуль, цирк (от латинского слова «</a:t>
            </a:r>
            <a:r>
              <a:rPr lang="ru-RU" sz="10600" b="1" kern="0" dirty="0" err="1">
                <a:solidFill>
                  <a:srgbClr val="0000FF"/>
                </a:solidFill>
                <a:latin typeface="Times New Roman" pitchFamily="18" charset="0"/>
              </a:rPr>
              <a:t>циркулюс</a:t>
            </a:r>
            <a:r>
              <a:rPr lang="ru-RU" sz="10600" b="1" kern="0" dirty="0">
                <a:solidFill>
                  <a:srgbClr val="0000FF"/>
                </a:solidFill>
                <a:latin typeface="Times New Roman" pitchFamily="18" charset="0"/>
              </a:rPr>
              <a:t>» - круг)</a:t>
            </a:r>
            <a:endParaRPr lang="ru-RU" sz="10600" kern="0" dirty="0"/>
          </a:p>
        </p:txBody>
      </p:sp>
    </p:spTree>
    <p:extLst>
      <p:ext uri="{BB962C8B-B14F-4D97-AF65-F5344CB8AC3E}">
        <p14:creationId xmlns:p14="http://schemas.microsoft.com/office/powerpoint/2010/main" val="3239327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2940" y="9965848"/>
            <a:ext cx="30935957" cy="5537159"/>
          </a:xfrm>
          <a:prstGeom prst="rect">
            <a:avLst/>
          </a:prstGeom>
          <a:solidFill>
            <a:schemeClr val="bg1"/>
          </a:solidFill>
        </p:spPr>
        <p:txBody>
          <a:bodyPr lIns="302008" tIns="151004" rIns="302008" bIns="151004"/>
          <a:lstStyle/>
          <a:p>
            <a:pPr eaLnBrk="1" hangingPunct="1">
              <a:buFontTx/>
              <a:buNone/>
            </a:pPr>
            <a:r>
              <a:rPr lang="ru-RU" dirty="0" smtClean="0"/>
              <a:t>          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</a:t>
            </a:r>
            <a:r>
              <a:rPr lang="ru-RU" sz="15900" b="1" dirty="0">
                <a:solidFill>
                  <a:srgbClr val="3333FF"/>
                </a:solidFill>
              </a:rPr>
              <a:t>круг        </a:t>
            </a:r>
          </a:p>
          <a:p>
            <a:pPr eaLnBrk="1" hangingPunct="1">
              <a:buFontTx/>
              <a:buNone/>
            </a:pPr>
            <a:r>
              <a:rPr lang="ru-RU" sz="15900" b="1" dirty="0">
                <a:solidFill>
                  <a:srgbClr val="3333FF"/>
                </a:solidFill>
              </a:rPr>
              <a:t>                         </a:t>
            </a:r>
            <a:r>
              <a:rPr lang="ru-RU" sz="15900" b="1" dirty="0" smtClean="0">
                <a:solidFill>
                  <a:srgbClr val="3333FF"/>
                </a:solidFill>
              </a:rPr>
              <a:t>     окружность        </a:t>
            </a:r>
            <a:endParaRPr lang="ru-RU" sz="15900" b="1" dirty="0">
              <a:solidFill>
                <a:srgbClr val="3333FF"/>
              </a:solidFill>
            </a:endParaRPr>
          </a:p>
        </p:txBody>
      </p:sp>
      <p:sp>
        <p:nvSpPr>
          <p:cNvPr id="9219" name="Oval 9"/>
          <p:cNvSpPr>
            <a:spLocks noChangeArrowheads="1"/>
          </p:cNvSpPr>
          <p:nvPr/>
        </p:nvSpPr>
        <p:spPr bwMode="auto">
          <a:xfrm>
            <a:off x="4377730" y="1188720"/>
            <a:ext cx="9551789" cy="902208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20149897" y="2590800"/>
            <a:ext cx="8533778" cy="8915400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tx1"/>
            </a:solidFill>
            <a:round/>
            <a:headEnd/>
            <a:tailEnd/>
          </a:ln>
        </p:spPr>
        <p:txBody>
          <a:bodyPr wrap="none" lIns="302008" tIns="151004" rIns="302008" bIns="151004" anchor="ctr"/>
          <a:lstStyle/>
          <a:p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549226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092" y="714059"/>
            <a:ext cx="31519654" cy="2123658"/>
          </a:xfrm>
        </p:spPr>
        <p:txBody>
          <a:bodyPr/>
          <a:lstStyle/>
          <a:p>
            <a:pPr algn="ctr" eaLnBrk="1" hangingPunct="1"/>
            <a:r>
              <a:rPr lang="ru-RU" sz="13800" b="1" smtClean="0">
                <a:solidFill>
                  <a:srgbClr val="0D4E89"/>
                </a:solidFill>
                <a:latin typeface="Arial" pitchFamily="34" charset="0"/>
                <a:cs typeface="Arial" pitchFamily="34" charset="0"/>
              </a:rPr>
              <a:t>Запомните!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26638" y="4160521"/>
            <a:ext cx="33854443" cy="11767504"/>
          </a:xfrm>
          <a:prstGeom prst="rect">
            <a:avLst/>
          </a:prstGeom>
        </p:spPr>
        <p:txBody>
          <a:bodyPr lIns="302008" tIns="151004" rIns="302008" bIns="151004"/>
          <a:lstStyle/>
          <a:p>
            <a:pPr eaLnBrk="1" hangingPunct="1">
              <a:buFontTx/>
              <a:buNone/>
            </a:pPr>
            <a:r>
              <a:rPr lang="ru-RU" sz="13200" b="1" i="1" dirty="0">
                <a:solidFill>
                  <a:srgbClr val="3333FF"/>
                </a:solidFill>
              </a:rPr>
              <a:t>Окружность</a:t>
            </a:r>
            <a:r>
              <a:rPr lang="ru-RU" b="1" dirty="0" smtClean="0"/>
              <a:t> </a:t>
            </a:r>
            <a:r>
              <a:rPr lang="ru-RU" sz="13200" b="1" dirty="0">
                <a:solidFill>
                  <a:schemeClr val="accent2"/>
                </a:solidFill>
              </a:rPr>
              <a:t>– это </a:t>
            </a:r>
            <a:r>
              <a:rPr lang="ru-RU" sz="13200" b="1" dirty="0" smtClean="0">
                <a:solidFill>
                  <a:schemeClr val="accent2"/>
                </a:solidFill>
              </a:rPr>
              <a:t>граница круга.</a:t>
            </a:r>
            <a:endParaRPr lang="ru-RU" sz="13200" b="1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ru-RU" sz="13200" b="1" dirty="0"/>
          </a:p>
          <a:p>
            <a:pPr eaLnBrk="1" hangingPunct="1">
              <a:buFontTx/>
              <a:buNone/>
            </a:pPr>
            <a:r>
              <a:rPr lang="ru-RU" sz="13200" b="1" i="1" dirty="0">
                <a:solidFill>
                  <a:srgbClr val="3333FF"/>
                </a:solidFill>
              </a:rPr>
              <a:t>Круг </a:t>
            </a:r>
            <a:r>
              <a:rPr lang="ru-RU" sz="13200" b="1" dirty="0">
                <a:solidFill>
                  <a:schemeClr val="accent2"/>
                </a:solidFill>
              </a:rPr>
              <a:t>– это часть плоскости, ограниченная окружностью.</a:t>
            </a:r>
          </a:p>
        </p:txBody>
      </p:sp>
    </p:spTree>
    <p:extLst>
      <p:ext uri="{BB962C8B-B14F-4D97-AF65-F5344CB8AC3E}">
        <p14:creationId xmlns:p14="http://schemas.microsoft.com/office/powerpoint/2010/main" val="2435428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3503657" y="7762223"/>
            <a:ext cx="5033691" cy="3210576"/>
          </a:xfrm>
          <a:prstGeom prst="line">
            <a:avLst/>
          </a:prstGeom>
          <a:noFill/>
          <a:ln w="152400">
            <a:solidFill>
              <a:srgbClr val="C0000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5998354" y="2375105"/>
            <a:ext cx="2651604" cy="5470272"/>
          </a:xfrm>
          <a:prstGeom prst="line">
            <a:avLst/>
          </a:prstGeom>
          <a:noFill/>
          <a:ln w="152400">
            <a:solidFill>
              <a:srgbClr val="C0000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8410756" y="7562761"/>
            <a:ext cx="496373" cy="33699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8907129" y="5764328"/>
            <a:ext cx="1654575" cy="19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О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371559" y="1669999"/>
            <a:ext cx="12574769" cy="12122521"/>
          </a:xfrm>
          <a:prstGeom prst="ellipse">
            <a:avLst/>
          </a:prstGeom>
          <a:noFill/>
          <a:ln w="1397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27168123" y="8166523"/>
            <a:ext cx="3855162" cy="17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943401" y="666717"/>
            <a:ext cx="2200587" cy="19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М</a:t>
            </a: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5597980" y="2075640"/>
            <a:ext cx="546008" cy="37069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6308595" y="710018"/>
            <a:ext cx="11835727" cy="418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точка 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О –называется </a:t>
            </a:r>
            <a:r>
              <a:rPr lang="ru-RU" sz="7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центром окружности</a:t>
            </a:r>
          </a:p>
          <a:p>
            <a:pPr algn="ctr">
              <a:spcBef>
                <a:spcPct val="50000"/>
              </a:spcBef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406390" y="9948788"/>
            <a:ext cx="1930338" cy="19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 dirty="0">
                <a:latin typeface="Century Schoolbook" pitchFamily="18" charset="0"/>
              </a:rPr>
              <a:t>А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255471" y="10804302"/>
            <a:ext cx="496373" cy="33699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722830" y="3272515"/>
            <a:ext cx="10920195" cy="360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r>
              <a:rPr lang="ru-RU" sz="7200" b="1">
                <a:latin typeface="Arial" pitchFamily="34" charset="0"/>
                <a:cs typeface="Arial" pitchFamily="34" charset="0"/>
              </a:rPr>
              <a:t>Отметим на окружности две точки А и М.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971018" y="8786986"/>
            <a:ext cx="10672007" cy="470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r>
              <a:rPr lang="ru-RU" sz="7200" b="1" dirty="0">
                <a:latin typeface="Arial" pitchFamily="34" charset="0"/>
                <a:cs typeface="Arial" pitchFamily="34" charset="0"/>
              </a:rPr>
              <a:t>Отрезки ОА и ОМ – называются </a:t>
            </a:r>
            <a:r>
              <a:rPr lang="ru-RU" sz="7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радиусами окружности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21506" y="13457828"/>
            <a:ext cx="30664790" cy="360062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r>
              <a:rPr lang="ru-RU" sz="7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Определение:</a:t>
            </a:r>
          </a:p>
          <a:p>
            <a:r>
              <a:rPr lang="ru-RU" sz="7200" b="1" dirty="0">
                <a:latin typeface="Arial" pitchFamily="34" charset="0"/>
                <a:cs typeface="Arial" pitchFamily="34" charset="0"/>
              </a:rPr>
              <a:t>Отрезок, соединяющий  центр окружности с точкой, лежащей на окружности, называется </a:t>
            </a:r>
            <a:r>
              <a:rPr lang="ru-RU" sz="7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радиусом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248946" y="6796126"/>
            <a:ext cx="11058075" cy="249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r>
              <a:rPr lang="ru-RU" sz="7200" b="1" dirty="0">
                <a:latin typeface="Arial" pitchFamily="34" charset="0"/>
                <a:cs typeface="Arial" pitchFamily="34" charset="0"/>
              </a:rPr>
              <a:t>Соединим точки О и М, О и А.</a:t>
            </a:r>
          </a:p>
        </p:txBody>
      </p:sp>
    </p:spTree>
    <p:extLst>
      <p:ext uri="{BB962C8B-B14F-4D97-AF65-F5344CB8AC3E}">
        <p14:creationId xmlns:p14="http://schemas.microsoft.com/office/powerpoint/2010/main" val="1166478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105" grpId="0" animBg="1"/>
      <p:bldP spid="4107" grpId="0"/>
      <p:bldP spid="4108" grpId="0" animBg="1"/>
      <p:bldP spid="4109" grpId="0"/>
      <p:bldP spid="4113" grpId="0"/>
      <p:bldP spid="4115" grpId="0" animBg="1"/>
      <p:bldP spid="16" grpId="0"/>
      <p:bldP spid="17" grpId="0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9"/>
          <p:cNvSpPr>
            <a:spLocks noChangeShapeType="1"/>
          </p:cNvSpPr>
          <p:nvPr/>
        </p:nvSpPr>
        <p:spPr bwMode="auto">
          <a:xfrm flipH="1" flipV="1">
            <a:off x="6450087" y="2242323"/>
            <a:ext cx="3184854" cy="5634568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12291" name="Line 9"/>
          <p:cNvSpPr>
            <a:spLocks noChangeShapeType="1"/>
          </p:cNvSpPr>
          <p:nvPr/>
        </p:nvSpPr>
        <p:spPr bwMode="auto">
          <a:xfrm flipH="1">
            <a:off x="4556919" y="8166523"/>
            <a:ext cx="4927120" cy="4624325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0007872" y="6644994"/>
            <a:ext cx="1654575" cy="19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О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371559" y="1609504"/>
            <a:ext cx="14224960" cy="12974323"/>
          </a:xfrm>
          <a:prstGeom prst="ellipse">
            <a:avLst/>
          </a:prstGeom>
          <a:noFill/>
          <a:ln w="1397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27168123" y="8166523"/>
            <a:ext cx="3855162" cy="17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5349794" y="490518"/>
            <a:ext cx="2200587" cy="19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М</a:t>
            </a:r>
          </a:p>
        </p:txBody>
      </p:sp>
      <p:sp>
        <p:nvSpPr>
          <p:cNvPr id="12297" name="Oval 12"/>
          <p:cNvSpPr>
            <a:spLocks noChangeArrowheads="1"/>
          </p:cNvSpPr>
          <p:nvPr/>
        </p:nvSpPr>
        <p:spPr bwMode="auto">
          <a:xfrm>
            <a:off x="6177083" y="2149095"/>
            <a:ext cx="546008" cy="37069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3116120" y="12959347"/>
            <a:ext cx="1930338" cy="19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326883" y="1211133"/>
            <a:ext cx="12161125" cy="249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r>
              <a:rPr lang="ru-RU" sz="7200" b="1" dirty="0">
                <a:latin typeface="Century Schoolbook" pitchFamily="18" charset="0"/>
              </a:rPr>
              <a:t>Сколько радиусов у окружности?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847928" y="4604604"/>
            <a:ext cx="11664756" cy="249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r>
              <a:rPr lang="ru-RU" sz="7200" b="1" dirty="0">
                <a:latin typeface="Century Schoolbook" pitchFamily="18" charset="0"/>
              </a:rPr>
              <a:t>Что можно сказать про них?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092319" y="7839753"/>
            <a:ext cx="11168383" cy="470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r>
              <a:rPr lang="ru-RU" sz="7200" b="1" dirty="0">
                <a:latin typeface="Century Schoolbook" pitchFamily="18" charset="0"/>
              </a:rPr>
              <a:t>Запишите в тетради:</a:t>
            </a:r>
          </a:p>
          <a:p>
            <a:pPr algn="ctr"/>
            <a:r>
              <a:rPr lang="ru-RU" sz="12000" b="1" dirty="0">
                <a:solidFill>
                  <a:srgbClr val="C00000"/>
                </a:solidFill>
                <a:latin typeface="Century Schoolbook" pitchFamily="18" charset="0"/>
              </a:rPr>
              <a:t>ОА=ОМ=</a:t>
            </a:r>
            <a:r>
              <a:rPr lang="en-US" sz="12000" b="1" dirty="0">
                <a:solidFill>
                  <a:srgbClr val="C00000"/>
                </a:solidFill>
                <a:latin typeface="Century Schoolbook" pitchFamily="18" charset="0"/>
              </a:rPr>
              <a:t>r</a:t>
            </a:r>
            <a:endParaRPr lang="ru-RU" sz="12000" b="1" dirty="0">
              <a:solidFill>
                <a:srgbClr val="C00000"/>
              </a:solidFill>
              <a:latin typeface="Century Schoolbook" pitchFamily="18" charset="0"/>
            </a:endParaRPr>
          </a:p>
          <a:p>
            <a:endParaRPr lang="ru-RU" dirty="0"/>
          </a:p>
        </p:txBody>
      </p:sp>
      <p:sp>
        <p:nvSpPr>
          <p:cNvPr id="12302" name="Oval 19"/>
          <p:cNvSpPr>
            <a:spLocks noChangeArrowheads="1"/>
          </p:cNvSpPr>
          <p:nvPr/>
        </p:nvSpPr>
        <p:spPr bwMode="auto">
          <a:xfrm>
            <a:off x="4308732" y="12622350"/>
            <a:ext cx="496373" cy="33699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9636439" y="2519790"/>
            <a:ext cx="3496598" cy="5799134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9634941" y="7161667"/>
            <a:ext cx="6926963" cy="930205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2435622" y="7549780"/>
            <a:ext cx="7417280" cy="385704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9733686" y="8045389"/>
            <a:ext cx="4272032" cy="4913958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9758560" y="8166523"/>
            <a:ext cx="249311" cy="6417304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12292" name="Oval 5"/>
          <p:cNvSpPr>
            <a:spLocks noChangeArrowheads="1"/>
          </p:cNvSpPr>
          <p:nvPr/>
        </p:nvSpPr>
        <p:spPr bwMode="auto">
          <a:xfrm>
            <a:off x="9386755" y="7876892"/>
            <a:ext cx="496373" cy="33699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837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2506932" y="1799590"/>
            <a:ext cx="11099987" cy="10669589"/>
          </a:xfrm>
          <a:prstGeom prst="ellipse">
            <a:avLst/>
          </a:prstGeom>
          <a:ln w="1524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02008" tIns="151004" rIns="302008" bIns="15100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1085314" y="10685484"/>
            <a:ext cx="14786998" cy="356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0600" b="1" dirty="0" smtClean="0">
                <a:cs typeface="Arial" pitchFamily="34" charset="0"/>
              </a:rPr>
              <a:t>ОА</a:t>
            </a:r>
            <a:r>
              <a:rPr lang="ru-RU" sz="106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10600" b="1" dirty="0" smtClean="0">
                <a:solidFill>
                  <a:srgbClr val="C00000"/>
                </a:solidFill>
                <a:cs typeface="Arial" pitchFamily="34" charset="0"/>
              </a:rPr>
              <a:t>- </a:t>
            </a:r>
            <a:r>
              <a:rPr lang="ru-RU" sz="10600" b="1" dirty="0">
                <a:solidFill>
                  <a:srgbClr val="C00000"/>
                </a:solidFill>
                <a:cs typeface="Arial" pitchFamily="34" charset="0"/>
              </a:rPr>
              <a:t>радиус </a:t>
            </a:r>
            <a:r>
              <a:rPr lang="ru-RU" sz="10600" b="1" dirty="0" smtClean="0">
                <a:solidFill>
                  <a:srgbClr val="C00000"/>
                </a:solidFill>
                <a:cs typeface="Arial" pitchFamily="34" charset="0"/>
              </a:rPr>
              <a:t>окружности</a:t>
            </a:r>
            <a:endParaRPr lang="ru-RU" sz="10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63992" y="7134384"/>
            <a:ext cx="1286382" cy="1520675"/>
          </a:xfrm>
          <a:prstGeom prst="rect">
            <a:avLst/>
          </a:prstGeom>
          <a:noFill/>
          <a:ln w="152400">
            <a:noFill/>
          </a:ln>
        </p:spPr>
        <p:txBody>
          <a:bodyPr wrap="none" lIns="302008" tIns="151004" rIns="302008" bIns="151004">
            <a:spAutoFit/>
          </a:bodyPr>
          <a:lstStyle/>
          <a:p>
            <a:pPr>
              <a:defRPr/>
            </a:pPr>
            <a:r>
              <a:rPr lang="ru-RU" sz="7900" b="1" i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</a:t>
            </a:r>
          </a:p>
        </p:txBody>
      </p:sp>
      <p:cxnSp>
        <p:nvCxnSpPr>
          <p:cNvPr id="16" name="Прямая соединительная линия 15"/>
          <p:cNvCxnSpPr>
            <a:endCxn id="13332" idx="0"/>
          </p:cNvCxnSpPr>
          <p:nvPr/>
        </p:nvCxnSpPr>
        <p:spPr>
          <a:xfrm>
            <a:off x="15660505" y="2496429"/>
            <a:ext cx="2492566" cy="4848457"/>
          </a:xfrm>
          <a:prstGeom prst="line">
            <a:avLst/>
          </a:prstGeom>
          <a:ln w="152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681700" y="1452480"/>
            <a:ext cx="1223865" cy="1520675"/>
          </a:xfrm>
          <a:prstGeom prst="rect">
            <a:avLst/>
          </a:prstGeom>
          <a:noFill/>
          <a:ln w="152400">
            <a:noFill/>
          </a:ln>
        </p:spPr>
        <p:txBody>
          <a:bodyPr wrap="none" lIns="302008" tIns="151004" rIns="302008" bIns="151004">
            <a:spAutoFit/>
          </a:bodyPr>
          <a:lstStyle/>
          <a:p>
            <a:pPr>
              <a:defRPr/>
            </a:pPr>
            <a:r>
              <a:rPr lang="ru-RU" sz="7900" b="1" i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016119" y="10735015"/>
            <a:ext cx="11765151" cy="356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0600" b="1" dirty="0">
                <a:cs typeface="Arial" pitchFamily="34" charset="0"/>
              </a:rPr>
              <a:t>ОВ </a:t>
            </a:r>
            <a:r>
              <a:rPr lang="ru-RU" sz="10600" b="1" dirty="0">
                <a:solidFill>
                  <a:srgbClr val="C00000"/>
                </a:solidFill>
                <a:cs typeface="Arial" pitchFamily="34" charset="0"/>
              </a:rPr>
              <a:t>- радиус окружности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8228380" y="3451401"/>
            <a:ext cx="3721072" cy="4118434"/>
          </a:xfrm>
          <a:prstGeom prst="line">
            <a:avLst/>
          </a:prstGeom>
          <a:ln w="152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321" name="Овал 12"/>
          <p:cNvGrpSpPr>
            <a:grpSpLocks/>
          </p:cNvGrpSpPr>
          <p:nvPr/>
        </p:nvGrpSpPr>
        <p:grpSpPr bwMode="auto">
          <a:xfrm>
            <a:off x="17490330" y="7134384"/>
            <a:ext cx="1307241" cy="870901"/>
            <a:chOff x="2726" y="1617"/>
            <a:chExt cx="215" cy="211"/>
          </a:xfrm>
        </p:grpSpPr>
        <p:pic>
          <p:nvPicPr>
            <p:cNvPr id="13331" name="Овал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" y="1617"/>
              <a:ext cx="215" cy="211"/>
            </a:xfrm>
            <a:prstGeom prst="rect">
              <a:avLst/>
            </a:prstGeom>
            <a:noFill/>
            <a:ln w="152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2" name="Text Box 9"/>
            <p:cNvSpPr txBox="1">
              <a:spLocks noChangeArrowheads="1"/>
            </p:cNvSpPr>
            <p:nvPr/>
          </p:nvSpPr>
          <p:spPr bwMode="auto">
            <a:xfrm>
              <a:off x="2787" y="1668"/>
              <a:ext cx="96" cy="89"/>
            </a:xfrm>
            <a:prstGeom prst="rect">
              <a:avLst/>
            </a:prstGeom>
            <a:noFill/>
            <a:ln w="152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uz-Latn-UZ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177649" y="2142174"/>
            <a:ext cx="1915259" cy="1520675"/>
          </a:xfrm>
          <a:prstGeom prst="rect">
            <a:avLst/>
          </a:prstGeom>
          <a:noFill/>
          <a:ln w="152400">
            <a:noFill/>
          </a:ln>
        </p:spPr>
        <p:txBody>
          <a:bodyPr lIns="302008" tIns="151004" rIns="302008" bIns="151004">
            <a:spAutoFit/>
          </a:bodyPr>
          <a:lstStyle/>
          <a:p>
            <a:pPr>
              <a:defRPr/>
            </a:pPr>
            <a:r>
              <a:rPr lang="ru-RU" sz="7900" b="1" i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</a:t>
            </a:r>
          </a:p>
        </p:txBody>
      </p:sp>
      <p:grpSp>
        <p:nvGrpSpPr>
          <p:cNvPr id="13323" name="Овал 31"/>
          <p:cNvGrpSpPr>
            <a:grpSpLocks/>
          </p:cNvGrpSpPr>
          <p:nvPr/>
        </p:nvGrpSpPr>
        <p:grpSpPr bwMode="auto">
          <a:xfrm>
            <a:off x="14905565" y="2102254"/>
            <a:ext cx="1331558" cy="870901"/>
            <a:chOff x="1993" y="595"/>
            <a:chExt cx="219" cy="211"/>
          </a:xfrm>
        </p:grpSpPr>
        <p:pic>
          <p:nvPicPr>
            <p:cNvPr id="13329" name="Овал 3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" y="595"/>
              <a:ext cx="219" cy="211"/>
            </a:xfrm>
            <a:prstGeom prst="rect">
              <a:avLst/>
            </a:prstGeom>
            <a:noFill/>
            <a:ln w="152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0" name="Text Box 13"/>
            <p:cNvSpPr txBox="1">
              <a:spLocks noChangeArrowheads="1"/>
            </p:cNvSpPr>
            <p:nvPr/>
          </p:nvSpPr>
          <p:spPr bwMode="auto">
            <a:xfrm>
              <a:off x="2057" y="646"/>
              <a:ext cx="95" cy="89"/>
            </a:xfrm>
            <a:prstGeom prst="rect">
              <a:avLst/>
            </a:prstGeom>
            <a:noFill/>
            <a:ln w="152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uz-Latn-UZ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</p:grpSp>
      <p:grpSp>
        <p:nvGrpSpPr>
          <p:cNvPr id="4" name="Овал 32"/>
          <p:cNvGrpSpPr>
            <a:grpSpLocks/>
          </p:cNvGrpSpPr>
          <p:nvPr/>
        </p:nvGrpSpPr>
        <p:grpSpPr bwMode="auto">
          <a:xfrm>
            <a:off x="21329360" y="3015949"/>
            <a:ext cx="1307241" cy="870904"/>
            <a:chOff x="3610" y="676"/>
            <a:chExt cx="215" cy="211"/>
          </a:xfrm>
        </p:grpSpPr>
        <p:pic>
          <p:nvPicPr>
            <p:cNvPr id="13327" name="Овал 3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" y="676"/>
              <a:ext cx="215" cy="211"/>
            </a:xfrm>
            <a:prstGeom prst="rect">
              <a:avLst/>
            </a:prstGeom>
            <a:noFill/>
            <a:ln w="152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3672" y="727"/>
              <a:ext cx="95" cy="89"/>
            </a:xfrm>
            <a:prstGeom prst="rect">
              <a:avLst/>
            </a:prstGeom>
            <a:noFill/>
            <a:ln w="152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uz-Latn-UZ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</p:grpSp>
      <p:pic>
        <p:nvPicPr>
          <p:cNvPr id="13325" name="Picture 4" descr="http://img1.liveinternet.ru/images/attach/c/3/77/864/77864371_7159fae7396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4903469"/>
            <a:ext cx="6140982" cy="525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370982" y="14252873"/>
            <a:ext cx="24620655" cy="193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2008" tIns="151004" rIns="302008" bIns="151004">
            <a:spAutoFit/>
          </a:bodyPr>
          <a:lstStyle/>
          <a:p>
            <a:r>
              <a:rPr lang="ru-RU" sz="10600" b="1" dirty="0">
                <a:latin typeface="Arial" pitchFamily="34" charset="0"/>
                <a:cs typeface="Arial" pitchFamily="34" charset="0"/>
              </a:rPr>
              <a:t>Радиусы одной окружности </a:t>
            </a:r>
            <a:r>
              <a:rPr lang="ru-RU" sz="10600" b="1" dirty="0" smtClean="0">
                <a:latin typeface="Arial" pitchFamily="34" charset="0"/>
                <a:cs typeface="Arial" pitchFamily="34" charset="0"/>
              </a:rPr>
              <a:t>равны.</a:t>
            </a:r>
            <a:endParaRPr lang="ru-RU" sz="10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66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9"/>
          <p:cNvSpPr>
            <a:spLocks noChangeShapeType="1"/>
          </p:cNvSpPr>
          <p:nvPr/>
        </p:nvSpPr>
        <p:spPr bwMode="auto">
          <a:xfrm flipH="1">
            <a:off x="4712780" y="8746903"/>
            <a:ext cx="5129185" cy="3645101"/>
          </a:xfrm>
          <a:prstGeom prst="line">
            <a:avLst/>
          </a:prstGeom>
          <a:noFill/>
          <a:ln w="139700">
            <a:solidFill>
              <a:srgbClr val="C0000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14340" name="Oval 5"/>
          <p:cNvSpPr>
            <a:spLocks noChangeArrowheads="1"/>
          </p:cNvSpPr>
          <p:nvPr/>
        </p:nvSpPr>
        <p:spPr bwMode="auto">
          <a:xfrm>
            <a:off x="9618596" y="8578407"/>
            <a:ext cx="496373" cy="33699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3364304" y="2343990"/>
            <a:ext cx="12574769" cy="12272813"/>
          </a:xfrm>
          <a:prstGeom prst="ellipse">
            <a:avLst/>
          </a:prstGeom>
          <a:noFill/>
          <a:ln w="1524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27168123" y="8166523"/>
            <a:ext cx="3855162" cy="17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2670913" y="12180601"/>
            <a:ext cx="1930338" cy="19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 dirty="0">
                <a:latin typeface="Century Schoolbook" pitchFamily="18" charset="0"/>
              </a:rPr>
              <a:t>А</a:t>
            </a:r>
          </a:p>
        </p:txBody>
      </p:sp>
      <p:sp>
        <p:nvSpPr>
          <p:cNvPr id="14346" name="Oval 19"/>
          <p:cNvSpPr>
            <a:spLocks noChangeArrowheads="1"/>
          </p:cNvSpPr>
          <p:nvPr/>
        </p:nvSpPr>
        <p:spPr bwMode="auto">
          <a:xfrm>
            <a:off x="4577661" y="12055009"/>
            <a:ext cx="496373" cy="33699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968119" y="996010"/>
            <a:ext cx="13539937" cy="360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r>
              <a:rPr lang="ru-RU" sz="7200" b="1" dirty="0">
                <a:latin typeface="Arial" pitchFamily="34" charset="0"/>
                <a:cs typeface="Arial" pitchFamily="34" charset="0"/>
              </a:rPr>
              <a:t>Продлите отрезок АО до пересечения с окружностью.</a:t>
            </a:r>
          </a:p>
        </p:txBody>
      </p:sp>
      <p:sp>
        <p:nvSpPr>
          <p:cNvPr id="14348" name="Text Box 6"/>
          <p:cNvSpPr txBox="1">
            <a:spLocks noChangeArrowheads="1"/>
          </p:cNvSpPr>
          <p:nvPr/>
        </p:nvSpPr>
        <p:spPr bwMode="auto">
          <a:xfrm>
            <a:off x="9820258" y="8864119"/>
            <a:ext cx="1654575" cy="19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 dirty="0">
                <a:latin typeface="Century Schoolbook" pitchFamily="18" charset="0"/>
              </a:rPr>
              <a:t>О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686969" y="5056264"/>
            <a:ext cx="11416568" cy="249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r>
              <a:rPr lang="ru-RU" sz="7200" b="1" dirty="0">
                <a:latin typeface="Arial" pitchFamily="34" charset="0"/>
                <a:cs typeface="Arial" pitchFamily="34" charset="0"/>
              </a:rPr>
              <a:t>Обозначьте точку пересечения  буквой К.</a:t>
            </a: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14718577" y="4883642"/>
            <a:ext cx="546011" cy="37069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4644868" y="2781202"/>
            <a:ext cx="1930338" cy="19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 dirty="0">
                <a:latin typeface="Century Schoolbook" pitchFamily="18" charset="0"/>
              </a:rPr>
              <a:t>К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330319" y="8316062"/>
            <a:ext cx="13043565" cy="261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r>
              <a:rPr lang="ru-RU" sz="7200" b="1" dirty="0">
                <a:latin typeface="Arial" pitchFamily="34" charset="0"/>
                <a:cs typeface="Arial" pitchFamily="34" charset="0"/>
              </a:rPr>
              <a:t>Отрезок  АК – называется </a:t>
            </a:r>
            <a:r>
              <a:rPr lang="ru-RU" sz="8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диаметром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 окружности.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202933" y="11793221"/>
            <a:ext cx="18761486" cy="470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3963" tIns="136982" rIns="273963" bIns="136982">
            <a:spAutoFit/>
          </a:bodyPr>
          <a:lstStyle/>
          <a:p>
            <a:r>
              <a:rPr lang="ru-RU" sz="7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Определение:</a:t>
            </a:r>
          </a:p>
          <a:p>
            <a:r>
              <a:rPr lang="ru-RU" sz="7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Диаметр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 – это отрезок, 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соединяющий</a:t>
            </a:r>
            <a:endParaRPr lang="uz-Latn-UZ" sz="7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7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две точки 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на окружности, который </a:t>
            </a:r>
            <a:endParaRPr lang="uz-Latn-UZ" sz="7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7200" b="1" dirty="0" smtClean="0">
                <a:latin typeface="Arial" pitchFamily="34" charset="0"/>
                <a:cs typeface="Arial" pitchFamily="34" charset="0"/>
              </a:rPr>
              <a:t> проходит 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через её центр.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9994364" y="5068990"/>
            <a:ext cx="5129185" cy="3645101"/>
          </a:xfrm>
          <a:prstGeom prst="line">
            <a:avLst/>
          </a:prstGeom>
          <a:noFill/>
          <a:ln w="139700">
            <a:solidFill>
              <a:srgbClr val="C0000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4825847" y="5191098"/>
            <a:ext cx="10046130" cy="7111611"/>
          </a:xfrm>
          <a:prstGeom prst="line">
            <a:avLst/>
          </a:prstGeom>
          <a:noFill/>
          <a:ln w="139700">
            <a:solidFill>
              <a:srgbClr val="00B05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15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  <p:bldP spid="20" grpId="0"/>
      <p:bldP spid="24" grpId="0"/>
      <p:bldP spid="25" grpId="0"/>
      <p:bldP spid="21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8968270" y="1613855"/>
            <a:ext cx="10981049" cy="10669586"/>
          </a:xfrm>
          <a:prstGeom prst="ellipse">
            <a:avLst/>
          </a:prstGeom>
          <a:ln w="1524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02008" tIns="151004" rIns="302008" bIns="15100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93708" y="9465115"/>
            <a:ext cx="10542909" cy="356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02008" tIns="151004" rIns="302008" bIns="1510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0600" b="1" dirty="0">
                <a:cs typeface="Arial" pitchFamily="34" charset="0"/>
              </a:rPr>
              <a:t>ОА - радиус окружности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58742" y="7082792"/>
            <a:ext cx="1286382" cy="1520675"/>
          </a:xfrm>
          <a:prstGeom prst="rect">
            <a:avLst/>
          </a:prstGeom>
          <a:noFill/>
          <a:ln w="152400">
            <a:noFill/>
          </a:ln>
        </p:spPr>
        <p:txBody>
          <a:bodyPr wrap="none" lIns="302008" tIns="151004" rIns="302008" bIns="151004">
            <a:spAutoFit/>
          </a:bodyPr>
          <a:lstStyle/>
          <a:p>
            <a:pPr>
              <a:defRPr/>
            </a:pPr>
            <a:r>
              <a:rPr lang="ru-RU" sz="7900" b="1" i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01482" y="1686505"/>
            <a:ext cx="1223865" cy="1520675"/>
          </a:xfrm>
          <a:prstGeom prst="rect">
            <a:avLst/>
          </a:prstGeom>
          <a:noFill/>
          <a:ln w="152400">
            <a:noFill/>
          </a:ln>
        </p:spPr>
        <p:txBody>
          <a:bodyPr wrap="none" lIns="302008" tIns="151004" rIns="302008" bIns="151004">
            <a:spAutoFit/>
          </a:bodyPr>
          <a:lstStyle/>
          <a:p>
            <a:pPr>
              <a:defRPr/>
            </a:pPr>
            <a:r>
              <a:rPr lang="ru-RU" sz="7900" b="1" i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611434" y="12956225"/>
            <a:ext cx="12598133" cy="356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0600" b="1" dirty="0">
                <a:cs typeface="Arial" pitchFamily="34" charset="0"/>
              </a:rPr>
              <a:t>АВ - диаметр окружности</a:t>
            </a:r>
          </a:p>
        </p:txBody>
      </p:sp>
      <p:cxnSp>
        <p:nvCxnSpPr>
          <p:cNvPr id="20" name="Прямая соединительная линия 19"/>
          <p:cNvCxnSpPr>
            <a:endCxn id="12292" idx="5"/>
          </p:cNvCxnSpPr>
          <p:nvPr/>
        </p:nvCxnSpPr>
        <p:spPr>
          <a:xfrm>
            <a:off x="10586205" y="3174049"/>
            <a:ext cx="7754977" cy="7546867"/>
          </a:xfrm>
          <a:prstGeom prst="line">
            <a:avLst/>
          </a:prstGeom>
          <a:ln w="152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Овал 12"/>
          <p:cNvGrpSpPr>
            <a:grpSpLocks/>
          </p:cNvGrpSpPr>
          <p:nvPr/>
        </p:nvGrpSpPr>
        <p:grpSpPr bwMode="auto">
          <a:xfrm>
            <a:off x="13805175" y="6513196"/>
            <a:ext cx="1307237" cy="870904"/>
            <a:chOff x="2669" y="1590"/>
            <a:chExt cx="215" cy="211"/>
          </a:xfrm>
        </p:grpSpPr>
        <p:pic>
          <p:nvPicPr>
            <p:cNvPr id="16396" name="Овал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" y="1590"/>
              <a:ext cx="215" cy="211"/>
            </a:xfrm>
            <a:prstGeom prst="rect">
              <a:avLst/>
            </a:prstGeom>
            <a:noFill/>
            <a:ln w="152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7" name="Text Box 8"/>
            <p:cNvSpPr txBox="1">
              <a:spLocks noChangeArrowheads="1"/>
            </p:cNvSpPr>
            <p:nvPr/>
          </p:nvSpPr>
          <p:spPr bwMode="auto">
            <a:xfrm>
              <a:off x="2729" y="1639"/>
              <a:ext cx="96" cy="89"/>
            </a:xfrm>
            <a:prstGeom prst="rect">
              <a:avLst/>
            </a:prstGeom>
            <a:noFill/>
            <a:ln w="152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uz-Latn-UZ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006961" y="10353971"/>
            <a:ext cx="1177378" cy="1520675"/>
          </a:xfrm>
          <a:prstGeom prst="rect">
            <a:avLst/>
          </a:prstGeom>
          <a:noFill/>
          <a:ln w="152400">
            <a:noFill/>
          </a:ln>
        </p:spPr>
        <p:txBody>
          <a:bodyPr wrap="none" lIns="302008" tIns="151004" rIns="302008" bIns="151004">
            <a:spAutoFit/>
          </a:bodyPr>
          <a:lstStyle/>
          <a:p>
            <a:pPr>
              <a:defRPr/>
            </a:pPr>
            <a:r>
              <a:rPr lang="ru-RU" sz="7900" b="1" i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В</a:t>
            </a:r>
          </a:p>
        </p:txBody>
      </p:sp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137" y="2738598"/>
            <a:ext cx="1331561" cy="870904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403" y="10243408"/>
            <a:ext cx="1331558" cy="870901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31804" y="13335000"/>
            <a:ext cx="10542909" cy="356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02008" tIns="151004" rIns="302008" bIns="1510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0600" b="1" dirty="0" smtClean="0">
                <a:cs typeface="Arial" pitchFamily="34" charset="0"/>
              </a:rPr>
              <a:t>ОВ </a:t>
            </a:r>
            <a:r>
              <a:rPr lang="ru-RU" sz="10600" b="1" dirty="0">
                <a:cs typeface="Arial" pitchFamily="34" charset="0"/>
              </a:rPr>
              <a:t>- радиус окружности</a:t>
            </a:r>
          </a:p>
        </p:txBody>
      </p:sp>
    </p:spTree>
    <p:extLst>
      <p:ext uri="{BB962C8B-B14F-4D97-AF65-F5344CB8AC3E}">
        <p14:creationId xmlns:p14="http://schemas.microsoft.com/office/powerpoint/2010/main" val="2505204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049" y="391030"/>
            <a:ext cx="34323715" cy="235882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5350249"/>
            <a:r>
              <a:rPr lang="ru-RU" sz="11600" spc="8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sz="11600" b="1" spc="8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План урока:</a:t>
            </a:r>
            <a:endParaRPr sz="1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3301098" y="7229935"/>
            <a:ext cx="1388529" cy="1256182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5034" tIns="267504" rIns="535034" bIns="267504" rtlCol="0" anchor="ctr"/>
          <a:lstStyle/>
          <a:p>
            <a:pPr algn="ctr" defTabSz="5350249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2302" y="6572052"/>
            <a:ext cx="26136602" cy="2482496"/>
          </a:xfrm>
          <a:prstGeom prst="rect">
            <a:avLst/>
          </a:prstGeom>
          <a:noFill/>
        </p:spPr>
        <p:txBody>
          <a:bodyPr wrap="square" lIns="535034" tIns="267504" rIns="535034" bIns="267504" rtlCol="0">
            <a:spAutoFit/>
          </a:bodyPr>
          <a:lstStyle/>
          <a:p>
            <a:pPr marL="74313" marR="29725" defTabSz="5350249">
              <a:lnSpc>
                <a:spcPct val="150000"/>
              </a:lnSpc>
            </a:pPr>
            <a:r>
              <a:rPr lang="ru-RU" b="1" spc="-3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Окружность и круг</a:t>
            </a:r>
            <a:endParaRPr lang="ru-RU" b="1" spc="-3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3301098" y="10527266"/>
            <a:ext cx="1388529" cy="1256182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5034" tIns="267504" rIns="535034" bIns="267504" rtlCol="0" anchor="ctr"/>
          <a:lstStyle/>
          <a:p>
            <a:pPr algn="ctr" defTabSz="5350249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3301098" y="13849909"/>
            <a:ext cx="1388529" cy="1256182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5034" tIns="267504" rIns="535034" bIns="267504" rtlCol="0" anchor="ctr"/>
          <a:lstStyle/>
          <a:p>
            <a:pPr algn="ctr" defTabSz="5350249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7383" y="13469220"/>
            <a:ext cx="17273669" cy="2017560"/>
          </a:xfrm>
          <a:prstGeom prst="rect">
            <a:avLst/>
          </a:prstGeom>
          <a:noFill/>
        </p:spPr>
        <p:txBody>
          <a:bodyPr wrap="none" lIns="535034" tIns="267504" rIns="535034" bIns="267504" rtlCol="0">
            <a:spAutoFit/>
          </a:bodyPr>
          <a:lstStyle/>
          <a:p>
            <a:pPr defTabSz="5350249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Задания для закрепления 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3301098" y="4389303"/>
            <a:ext cx="1388529" cy="1256182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5034" tIns="267504" rIns="535034" bIns="267504" rtlCol="0" anchor="ctr"/>
          <a:lstStyle/>
          <a:p>
            <a:pPr algn="ctr" defTabSz="5350249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1578" y="4210640"/>
            <a:ext cx="26180141" cy="1569495"/>
          </a:xfrm>
          <a:prstGeom prst="rect">
            <a:avLst/>
          </a:prstGeom>
          <a:noFill/>
        </p:spPr>
        <p:txBody>
          <a:bodyPr wrap="square" lIns="91256" tIns="45638" rIns="91256" bIns="45638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овторение пройденного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2319" y="10250318"/>
            <a:ext cx="11353801" cy="1569495"/>
          </a:xfrm>
          <a:prstGeom prst="rect">
            <a:avLst/>
          </a:prstGeom>
          <a:noFill/>
        </p:spPr>
        <p:txBody>
          <a:bodyPr wrap="square" lIns="91256" tIns="45638" rIns="91256" bIns="45638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Решение задач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337" y="9807397"/>
            <a:ext cx="6100058" cy="426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823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194719" y="2819400"/>
            <a:ext cx="15303815" cy="395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2008" tIns="151004" rIns="302008" bIns="151004">
            <a:spAutoFit/>
          </a:bodyPr>
          <a:lstStyle/>
          <a:p>
            <a:pPr algn="ctr"/>
            <a:r>
              <a:rPr lang="ru-RU" sz="7900" b="1" dirty="0">
                <a:latin typeface="Arial" pitchFamily="34" charset="0"/>
                <a:cs typeface="Arial" pitchFamily="34" charset="0"/>
              </a:rPr>
              <a:t>Посмотрите на рисунок и сравните длину радиуса с длиной диаметра.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16977519" y="6921812"/>
            <a:ext cx="4815503" cy="1469390"/>
          </a:xfrm>
          <a:prstGeom prst="rightArrow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02008" tIns="151004" rIns="302008" bIns="15100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162292" y="12543183"/>
            <a:ext cx="2703381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latin typeface="Arial" pitchFamily="34" charset="0"/>
                <a:cs typeface="Arial" pitchFamily="34" charset="0"/>
              </a:rPr>
              <a:t>Диаметр в два раза больше радиуса</a:t>
            </a:r>
            <a:endParaRPr lang="uz-Latn-UZ" sz="1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119" y="3868274"/>
            <a:ext cx="7674378" cy="717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403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9"/>
          <p:cNvSpPr>
            <a:spLocks noChangeShapeType="1"/>
          </p:cNvSpPr>
          <p:nvPr/>
        </p:nvSpPr>
        <p:spPr bwMode="auto">
          <a:xfrm flipH="1" flipV="1">
            <a:off x="5437356" y="2503176"/>
            <a:ext cx="3589483" cy="540124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8778652" y="7796956"/>
            <a:ext cx="496373" cy="33699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371559" y="1669999"/>
            <a:ext cx="13310560" cy="12974323"/>
          </a:xfrm>
          <a:prstGeom prst="ellipse">
            <a:avLst/>
          </a:prstGeom>
          <a:noFill/>
          <a:ln w="1397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27168123" y="8166523"/>
            <a:ext cx="3855162" cy="17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5349794" y="490518"/>
            <a:ext cx="2200587" cy="19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М</a:t>
            </a:r>
          </a:p>
        </p:txBody>
      </p:sp>
      <p:sp>
        <p:nvSpPr>
          <p:cNvPr id="15368" name="Oval 12"/>
          <p:cNvSpPr>
            <a:spLocks noChangeArrowheads="1"/>
          </p:cNvSpPr>
          <p:nvPr/>
        </p:nvSpPr>
        <p:spPr bwMode="auto">
          <a:xfrm>
            <a:off x="5300159" y="2317829"/>
            <a:ext cx="546008" cy="37069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5369" name="Text Box 17"/>
          <p:cNvSpPr txBox="1">
            <a:spLocks noChangeArrowheads="1"/>
          </p:cNvSpPr>
          <p:nvPr/>
        </p:nvSpPr>
        <p:spPr bwMode="auto">
          <a:xfrm>
            <a:off x="2018049" y="11276684"/>
            <a:ext cx="1930338" cy="19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А</a:t>
            </a:r>
          </a:p>
        </p:txBody>
      </p:sp>
      <p:sp>
        <p:nvSpPr>
          <p:cNvPr id="15370" name="Oval 19"/>
          <p:cNvSpPr>
            <a:spLocks noChangeArrowheads="1"/>
          </p:cNvSpPr>
          <p:nvPr/>
        </p:nvSpPr>
        <p:spPr bwMode="auto">
          <a:xfrm>
            <a:off x="3318131" y="11566302"/>
            <a:ext cx="496373" cy="33699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5371" name="Text Box 6"/>
          <p:cNvSpPr txBox="1">
            <a:spLocks noChangeArrowheads="1"/>
          </p:cNvSpPr>
          <p:nvPr/>
        </p:nvSpPr>
        <p:spPr bwMode="auto">
          <a:xfrm>
            <a:off x="8907455" y="5407256"/>
            <a:ext cx="1654575" cy="19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О</a:t>
            </a:r>
          </a:p>
        </p:txBody>
      </p:sp>
      <p:sp>
        <p:nvSpPr>
          <p:cNvPr id="15372" name="Line 9"/>
          <p:cNvSpPr>
            <a:spLocks noChangeShapeType="1"/>
          </p:cNvSpPr>
          <p:nvPr/>
        </p:nvSpPr>
        <p:spPr bwMode="auto">
          <a:xfrm flipH="1">
            <a:off x="3566318" y="4365964"/>
            <a:ext cx="10744200" cy="7368836"/>
          </a:xfrm>
          <a:prstGeom prst="line">
            <a:avLst/>
          </a:prstGeom>
          <a:noFill/>
          <a:ln w="127000">
            <a:solidFill>
              <a:srgbClr val="00B05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15373" name="Oval 12"/>
          <p:cNvSpPr>
            <a:spLocks noChangeArrowheads="1"/>
          </p:cNvSpPr>
          <p:nvPr/>
        </p:nvSpPr>
        <p:spPr bwMode="auto">
          <a:xfrm>
            <a:off x="14037512" y="4180616"/>
            <a:ext cx="546011" cy="37069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5374" name="Text Box 17"/>
          <p:cNvSpPr txBox="1">
            <a:spLocks noChangeArrowheads="1"/>
          </p:cNvSpPr>
          <p:nvPr/>
        </p:nvSpPr>
        <p:spPr bwMode="auto">
          <a:xfrm>
            <a:off x="14212488" y="2688523"/>
            <a:ext cx="1930338" cy="19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К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606717" y="1810119"/>
            <a:ext cx="11416568" cy="37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r>
              <a:rPr lang="ru-RU" sz="8000" b="1" dirty="0">
                <a:latin typeface="Arial" pitchFamily="34" charset="0"/>
                <a:cs typeface="Arial" pitchFamily="34" charset="0"/>
              </a:rPr>
              <a:t>Запишите в тетради:</a:t>
            </a:r>
          </a:p>
          <a:p>
            <a:pPr algn="ctr"/>
            <a:r>
              <a:rPr lang="ru-RU" sz="1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АК=</a:t>
            </a:r>
            <a:r>
              <a:rPr lang="en-US" sz="1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ru-RU" sz="1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9" name="TextBox 22"/>
          <p:cNvSpPr txBox="1">
            <a:spLocks noChangeArrowheads="1"/>
          </p:cNvSpPr>
          <p:nvPr/>
        </p:nvSpPr>
        <p:spPr bwMode="auto">
          <a:xfrm>
            <a:off x="20088009" y="6042547"/>
            <a:ext cx="10920195" cy="37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r>
              <a:rPr lang="ru-RU" sz="8000" b="1" dirty="0">
                <a:latin typeface="Arial" pitchFamily="34" charset="0"/>
                <a:cs typeface="Arial" pitchFamily="34" charset="0"/>
              </a:rPr>
              <a:t>Запишите:</a:t>
            </a:r>
          </a:p>
          <a:p>
            <a:pPr algn="ctr"/>
            <a:r>
              <a:rPr lang="en-US" sz="1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d=2r</a:t>
            </a:r>
            <a:endParaRPr lang="ru-RU" sz="1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20126109" y="9948788"/>
            <a:ext cx="10920195" cy="37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r>
              <a:rPr lang="ru-RU" sz="8000" b="1" dirty="0">
                <a:latin typeface="Arial" pitchFamily="34" charset="0"/>
                <a:cs typeface="Arial" pitchFamily="34" charset="0"/>
              </a:rPr>
              <a:t>Запишите:</a:t>
            </a:r>
          </a:p>
          <a:p>
            <a:pPr algn="ctr"/>
            <a:r>
              <a:rPr lang="en-US" sz="1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r=d</a:t>
            </a:r>
            <a:r>
              <a:rPr lang="ru-RU" sz="1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40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209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371558" y="1164507"/>
            <a:ext cx="13402059" cy="12974323"/>
          </a:xfrm>
          <a:prstGeom prst="ellipse">
            <a:avLst/>
          </a:prstGeom>
          <a:noFill/>
          <a:ln w="1524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6398" name="Line 9"/>
          <p:cNvSpPr>
            <a:spLocks noChangeShapeType="1"/>
          </p:cNvSpPr>
          <p:nvPr/>
        </p:nvSpPr>
        <p:spPr bwMode="auto">
          <a:xfrm flipH="1">
            <a:off x="5869184" y="6331679"/>
            <a:ext cx="9927452" cy="7023740"/>
          </a:xfrm>
          <a:prstGeom prst="line">
            <a:avLst/>
          </a:prstGeom>
          <a:noFill/>
          <a:ln w="152400">
            <a:solidFill>
              <a:srgbClr val="00B05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15300263" y="6268420"/>
            <a:ext cx="496373" cy="336995"/>
          </a:xfrm>
          <a:prstGeom prst="ellipse">
            <a:avLst/>
          </a:prstGeom>
          <a:solidFill>
            <a:schemeClr val="tx1"/>
          </a:solidFill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27168123" y="8166523"/>
            <a:ext cx="3855162" cy="17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4" name="Oval 12"/>
          <p:cNvSpPr>
            <a:spLocks noChangeArrowheads="1"/>
          </p:cNvSpPr>
          <p:nvPr/>
        </p:nvSpPr>
        <p:spPr bwMode="auto">
          <a:xfrm>
            <a:off x="9193353" y="7651668"/>
            <a:ext cx="546008" cy="370694"/>
          </a:xfrm>
          <a:prstGeom prst="ellipse">
            <a:avLst/>
          </a:prstGeom>
          <a:solidFill>
            <a:schemeClr val="tx1"/>
          </a:solidFill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4392242" y="13144899"/>
            <a:ext cx="1930338" cy="1966931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А</a:t>
            </a:r>
          </a:p>
        </p:txBody>
      </p:sp>
      <p:sp>
        <p:nvSpPr>
          <p:cNvPr id="16396" name="Oval 19"/>
          <p:cNvSpPr>
            <a:spLocks noChangeArrowheads="1"/>
          </p:cNvSpPr>
          <p:nvPr/>
        </p:nvSpPr>
        <p:spPr bwMode="auto">
          <a:xfrm>
            <a:off x="5826207" y="13144899"/>
            <a:ext cx="496373" cy="336995"/>
          </a:xfrm>
          <a:prstGeom prst="ellipse">
            <a:avLst/>
          </a:prstGeom>
          <a:solidFill>
            <a:schemeClr val="tx1"/>
          </a:solidFill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6397" name="Text Box 6"/>
          <p:cNvSpPr txBox="1">
            <a:spLocks noChangeArrowheads="1"/>
          </p:cNvSpPr>
          <p:nvPr/>
        </p:nvSpPr>
        <p:spPr bwMode="auto">
          <a:xfrm>
            <a:off x="7368492" y="7183057"/>
            <a:ext cx="1654575" cy="1966931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 dirty="0">
                <a:latin typeface="Century Schoolbook" pitchFamily="18" charset="0"/>
              </a:rPr>
              <a:t>О</a:t>
            </a: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15300263" y="4638484"/>
            <a:ext cx="1930338" cy="1966931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 dirty="0">
                <a:latin typeface="Century Schoolbook" pitchFamily="18" charset="0"/>
              </a:rPr>
              <a:t>К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342943" y="6268420"/>
            <a:ext cx="13868400" cy="150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3963" tIns="136982" rIns="273963" bIns="136982">
            <a:spAutoFit/>
          </a:bodyPr>
          <a:lstStyle/>
          <a:p>
            <a:pPr algn="ctr"/>
            <a:r>
              <a:rPr lang="ru-RU" sz="8000" b="1" dirty="0">
                <a:latin typeface="Arial" pitchFamily="34" charset="0"/>
                <a:cs typeface="Arial" pitchFamily="34" charset="0"/>
              </a:rPr>
              <a:t>Соедините 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точки А </a:t>
            </a:r>
            <a:r>
              <a:rPr lang="ru-RU" sz="8000" b="1" dirty="0">
                <a:latin typeface="Arial" pitchFamily="34" charset="0"/>
                <a:cs typeface="Arial" pitchFamily="34" charset="0"/>
              </a:rPr>
              <a:t>и К,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0692953" y="8022362"/>
            <a:ext cx="11168380" cy="396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pPr algn="ctr"/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Отрезок АК называется </a:t>
            </a:r>
            <a:r>
              <a:rPr lang="ru-RU" sz="8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хордой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b="1" dirty="0">
                <a:latin typeface="Arial" pitchFamily="34" charset="0"/>
                <a:cs typeface="Arial" pitchFamily="34" charset="0"/>
              </a:rPr>
              <a:t>окружности.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148400" y="11988751"/>
            <a:ext cx="15062943" cy="520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3963" tIns="136982" rIns="273963" bIns="136982">
            <a:spAutoFit/>
          </a:bodyPr>
          <a:lstStyle/>
          <a:p>
            <a:r>
              <a:rPr lang="ru-RU" sz="8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Определение:</a:t>
            </a:r>
          </a:p>
          <a:p>
            <a:r>
              <a:rPr lang="ru-RU" sz="8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Хорда</a:t>
            </a:r>
            <a:r>
              <a:rPr lang="ru-RU" sz="8000" b="1" dirty="0">
                <a:latin typeface="Arial" pitchFamily="34" charset="0"/>
                <a:cs typeface="Arial" pitchFamily="34" charset="0"/>
              </a:rPr>
              <a:t> – это отрезок, соединяющий две точки </a:t>
            </a:r>
            <a:endParaRPr lang="ru-RU" sz="8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8000" b="1" dirty="0">
                <a:latin typeface="Arial" pitchFamily="34" charset="0"/>
                <a:cs typeface="Arial" pitchFamily="34" charset="0"/>
              </a:rPr>
              <a:t>окружности.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63010" y="1123669"/>
            <a:ext cx="139649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8000" b="1" dirty="0" smtClean="0">
                <a:latin typeface="Arial" pitchFamily="34" charset="0"/>
                <a:cs typeface="Arial" pitchFamily="34" charset="0"/>
              </a:rPr>
              <a:t>Начертите окружность и </a:t>
            </a:r>
          </a:p>
          <a:p>
            <a:r>
              <a:rPr lang="uz-Cyrl-UZ" sz="8000" b="1" dirty="0">
                <a:latin typeface="Arial" pitchFamily="34" charset="0"/>
                <a:cs typeface="Arial" pitchFamily="34" charset="0"/>
              </a:rPr>
              <a:t>п</a:t>
            </a:r>
            <a:r>
              <a:rPr lang="uz-Cyrl-UZ" sz="8000" b="1" dirty="0" smtClean="0">
                <a:latin typeface="Arial" pitchFamily="34" charset="0"/>
                <a:cs typeface="Arial" pitchFamily="34" charset="0"/>
              </a:rPr>
              <a:t>оставьте две точки А и К, </a:t>
            </a:r>
          </a:p>
          <a:p>
            <a:r>
              <a:rPr lang="uz-Cyrl-UZ" sz="8000" b="1" dirty="0" smtClean="0">
                <a:latin typeface="Arial" pitchFamily="34" charset="0"/>
                <a:cs typeface="Arial" pitchFamily="34" charset="0"/>
              </a:rPr>
              <a:t>лежа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щ</a:t>
            </a:r>
            <a:r>
              <a:rPr lang="uz-Cyrl-UZ" sz="8000" b="1" dirty="0" smtClean="0">
                <a:latin typeface="Arial" pitchFamily="34" charset="0"/>
                <a:cs typeface="Arial" pitchFamily="34" charset="0"/>
              </a:rPr>
              <a:t>ие на окружности</a:t>
            </a:r>
            <a:endParaRPr lang="uz-Latn-UZ" sz="8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27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390" grpId="0" animBg="1"/>
      <p:bldP spid="16395" grpId="0"/>
      <p:bldP spid="16396" grpId="0" animBg="1"/>
      <p:bldP spid="16400" grpId="0"/>
      <p:bldP spid="18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371559" y="1669999"/>
            <a:ext cx="13767760" cy="12974323"/>
          </a:xfrm>
          <a:prstGeom prst="ellipse">
            <a:avLst/>
          </a:prstGeom>
          <a:noFill/>
          <a:ln w="1524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6398" name="Line 9"/>
          <p:cNvSpPr>
            <a:spLocks noChangeShapeType="1"/>
          </p:cNvSpPr>
          <p:nvPr/>
        </p:nvSpPr>
        <p:spPr bwMode="auto">
          <a:xfrm flipH="1">
            <a:off x="3826297" y="3805430"/>
            <a:ext cx="10712822" cy="8351675"/>
          </a:xfrm>
          <a:prstGeom prst="line">
            <a:avLst/>
          </a:prstGeom>
          <a:noFill/>
          <a:ln w="152400">
            <a:solidFill>
              <a:srgbClr val="00B05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3833102" y="2821963"/>
            <a:ext cx="1505711" cy="9166643"/>
          </a:xfrm>
          <a:prstGeom prst="line">
            <a:avLst/>
          </a:prstGeom>
          <a:noFill/>
          <a:ln w="152400">
            <a:solidFill>
              <a:srgbClr val="00B0F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5622796" y="2815135"/>
            <a:ext cx="8744429" cy="1090845"/>
          </a:xfrm>
          <a:prstGeom prst="line">
            <a:avLst/>
          </a:prstGeom>
          <a:noFill/>
          <a:ln w="152400">
            <a:solidFill>
              <a:srgbClr val="00B0F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16388" name="Line 9"/>
          <p:cNvSpPr>
            <a:spLocks noChangeShapeType="1"/>
          </p:cNvSpPr>
          <p:nvPr/>
        </p:nvSpPr>
        <p:spPr bwMode="auto">
          <a:xfrm flipH="1" flipV="1">
            <a:off x="5338813" y="2815136"/>
            <a:ext cx="3916625" cy="4982955"/>
          </a:xfrm>
          <a:prstGeom prst="line">
            <a:avLst/>
          </a:prstGeom>
          <a:noFill/>
          <a:ln w="152400">
            <a:solidFill>
              <a:srgbClr val="C0000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14119040" y="3737484"/>
            <a:ext cx="496373" cy="336995"/>
          </a:xfrm>
          <a:prstGeom prst="ellipse">
            <a:avLst/>
          </a:prstGeom>
          <a:solidFill>
            <a:schemeClr val="tx1"/>
          </a:solidFill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28635198" y="7525583"/>
            <a:ext cx="5338917" cy="17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-хорда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5349794" y="490518"/>
            <a:ext cx="2200587" cy="1966931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М</a:t>
            </a:r>
          </a:p>
        </p:txBody>
      </p:sp>
      <p:sp>
        <p:nvSpPr>
          <p:cNvPr id="16394" name="Oval 12"/>
          <p:cNvSpPr>
            <a:spLocks noChangeArrowheads="1"/>
          </p:cNvSpPr>
          <p:nvPr/>
        </p:nvSpPr>
        <p:spPr bwMode="auto">
          <a:xfrm>
            <a:off x="5076790" y="2636617"/>
            <a:ext cx="546008" cy="370694"/>
          </a:xfrm>
          <a:prstGeom prst="ellipse">
            <a:avLst/>
          </a:prstGeom>
          <a:solidFill>
            <a:schemeClr val="tx1"/>
          </a:solidFill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3116120" y="12959347"/>
            <a:ext cx="1930338" cy="1966931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А</a:t>
            </a:r>
          </a:p>
        </p:txBody>
      </p:sp>
      <p:sp>
        <p:nvSpPr>
          <p:cNvPr id="16396" name="Oval 19"/>
          <p:cNvSpPr>
            <a:spLocks noChangeArrowheads="1"/>
          </p:cNvSpPr>
          <p:nvPr/>
        </p:nvSpPr>
        <p:spPr bwMode="auto">
          <a:xfrm>
            <a:off x="3584916" y="11820110"/>
            <a:ext cx="496373" cy="336995"/>
          </a:xfrm>
          <a:prstGeom prst="ellipse">
            <a:avLst/>
          </a:prstGeom>
          <a:solidFill>
            <a:schemeClr val="tx1"/>
          </a:solidFill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6397" name="Text Box 6"/>
          <p:cNvSpPr txBox="1">
            <a:spLocks noChangeArrowheads="1"/>
          </p:cNvSpPr>
          <p:nvPr/>
        </p:nvSpPr>
        <p:spPr bwMode="auto">
          <a:xfrm>
            <a:off x="9528444" y="7860042"/>
            <a:ext cx="1654575" cy="1966931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О</a:t>
            </a:r>
          </a:p>
        </p:txBody>
      </p:sp>
      <p:sp>
        <p:nvSpPr>
          <p:cNvPr id="16399" name="Oval 12"/>
          <p:cNvSpPr>
            <a:spLocks noChangeArrowheads="1"/>
          </p:cNvSpPr>
          <p:nvPr/>
        </p:nvSpPr>
        <p:spPr bwMode="auto">
          <a:xfrm>
            <a:off x="8982433" y="7674694"/>
            <a:ext cx="546011" cy="370696"/>
          </a:xfrm>
          <a:prstGeom prst="ellipse">
            <a:avLst/>
          </a:prstGeom>
          <a:solidFill>
            <a:schemeClr val="tx1"/>
          </a:solidFill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14540603" y="2285840"/>
            <a:ext cx="1930338" cy="1966931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К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730085" y="1164507"/>
            <a:ext cx="12161128" cy="249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3963" tIns="136982" rIns="273963" bIns="136982">
            <a:spAutoFit/>
          </a:bodyPr>
          <a:lstStyle/>
          <a:p>
            <a:pPr algn="ctr"/>
            <a:r>
              <a:rPr lang="ru-RU" sz="7200" b="1" dirty="0">
                <a:latin typeface="Arial" pitchFamily="34" charset="0"/>
                <a:cs typeface="Arial" pitchFamily="34" charset="0"/>
              </a:rPr>
              <a:t>Соедините точки </a:t>
            </a:r>
          </a:p>
          <a:p>
            <a:pPr algn="ctr"/>
            <a:r>
              <a:rPr lang="ru-RU" sz="7200" b="1" dirty="0">
                <a:latin typeface="Arial" pitchFamily="34" charset="0"/>
                <a:cs typeface="Arial" pitchFamily="34" charset="0"/>
              </a:rPr>
              <a:t>М и К, А и М.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663899" y="10803691"/>
            <a:ext cx="8991600" cy="581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3963" tIns="136982" rIns="273963" bIns="136982">
            <a:spAutoFit/>
          </a:bodyPr>
          <a:lstStyle/>
          <a:p>
            <a:r>
              <a:rPr lang="ru-RU" sz="7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Можно ли дать другое определение  диаметра окружности?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55499" y="7702316"/>
            <a:ext cx="2167581" cy="8956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МК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МА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ОМ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ОА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ОК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АК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87319" y="3657138"/>
            <a:ext cx="149942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Определите название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элементов окружности: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23080" y="10423043"/>
            <a:ext cx="49085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-радиус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635198" y="13446915"/>
            <a:ext cx="49085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-радиус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823078" y="11877255"/>
            <a:ext cx="49085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-радиус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8502191" y="8843507"/>
            <a:ext cx="5338917" cy="17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-хорда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8502191" y="14862507"/>
            <a:ext cx="6019800" cy="17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-диметр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14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6392" grpId="0"/>
      <p:bldP spid="18" grpId="0"/>
      <p:bldP spid="25" grpId="0"/>
      <p:bldP spid="3" grpId="0"/>
      <p:bldP spid="4" grpId="0"/>
      <p:bldP spid="5" grpId="0"/>
      <p:bldP spid="26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371559" y="1669999"/>
            <a:ext cx="13767760" cy="12974323"/>
          </a:xfrm>
          <a:prstGeom prst="ellipse">
            <a:avLst/>
          </a:prstGeom>
          <a:noFill/>
          <a:ln w="1524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6398" name="Line 9"/>
          <p:cNvSpPr>
            <a:spLocks noChangeShapeType="1"/>
          </p:cNvSpPr>
          <p:nvPr/>
        </p:nvSpPr>
        <p:spPr bwMode="auto">
          <a:xfrm flipH="1">
            <a:off x="3833102" y="3802138"/>
            <a:ext cx="10712822" cy="8186469"/>
          </a:xfrm>
          <a:prstGeom prst="line">
            <a:avLst/>
          </a:prstGeom>
          <a:noFill/>
          <a:ln w="152400">
            <a:solidFill>
              <a:srgbClr val="00B05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14119040" y="3737484"/>
            <a:ext cx="496373" cy="336995"/>
          </a:xfrm>
          <a:prstGeom prst="ellipse">
            <a:avLst/>
          </a:prstGeom>
          <a:solidFill>
            <a:schemeClr val="tx1"/>
          </a:solidFill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1836998" y="11479984"/>
            <a:ext cx="1930338" cy="1966931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А</a:t>
            </a:r>
          </a:p>
        </p:txBody>
      </p:sp>
      <p:sp>
        <p:nvSpPr>
          <p:cNvPr id="16396" name="Oval 19"/>
          <p:cNvSpPr>
            <a:spLocks noChangeArrowheads="1"/>
          </p:cNvSpPr>
          <p:nvPr/>
        </p:nvSpPr>
        <p:spPr bwMode="auto">
          <a:xfrm>
            <a:off x="3584916" y="11820110"/>
            <a:ext cx="496373" cy="336995"/>
          </a:xfrm>
          <a:prstGeom prst="ellipse">
            <a:avLst/>
          </a:prstGeom>
          <a:solidFill>
            <a:schemeClr val="tx1"/>
          </a:solidFill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6397" name="Text Box 6"/>
          <p:cNvSpPr txBox="1">
            <a:spLocks noChangeArrowheads="1"/>
          </p:cNvSpPr>
          <p:nvPr/>
        </p:nvSpPr>
        <p:spPr bwMode="auto">
          <a:xfrm>
            <a:off x="6723093" y="5517725"/>
            <a:ext cx="1654575" cy="1966931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 dirty="0">
                <a:latin typeface="Century Schoolbook" pitchFamily="18" charset="0"/>
              </a:rPr>
              <a:t>О</a:t>
            </a:r>
          </a:p>
        </p:txBody>
      </p:sp>
      <p:sp>
        <p:nvSpPr>
          <p:cNvPr id="16399" name="Oval 12"/>
          <p:cNvSpPr>
            <a:spLocks noChangeArrowheads="1"/>
          </p:cNvSpPr>
          <p:nvPr/>
        </p:nvSpPr>
        <p:spPr bwMode="auto">
          <a:xfrm>
            <a:off x="8982433" y="7674694"/>
            <a:ext cx="546011" cy="370696"/>
          </a:xfrm>
          <a:prstGeom prst="ellipse">
            <a:avLst/>
          </a:prstGeom>
          <a:solidFill>
            <a:schemeClr val="tx1"/>
          </a:solidFill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14540603" y="2285840"/>
            <a:ext cx="1930338" cy="1966931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К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0635119" y="1638647"/>
            <a:ext cx="8991600" cy="581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3963" tIns="136982" rIns="273963" bIns="136982">
            <a:spAutoFit/>
          </a:bodyPr>
          <a:lstStyle/>
          <a:p>
            <a:r>
              <a:rPr lang="ru-RU" sz="7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Можно ли дать другое определение  диаметра окружности?</a:t>
            </a: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6004718" y="6387145"/>
            <a:ext cx="9961591" cy="7633655"/>
          </a:xfrm>
          <a:prstGeom prst="line">
            <a:avLst/>
          </a:prstGeom>
          <a:noFill/>
          <a:ln w="152400">
            <a:solidFill>
              <a:srgbClr val="C0000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568319" y="9416461"/>
            <a:ext cx="128530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 smtClean="0">
                <a:latin typeface="Arial" pitchFamily="34" charset="0"/>
                <a:cs typeface="Arial" pitchFamily="34" charset="0"/>
              </a:rPr>
              <a:t>Диаметр - это </a:t>
            </a:r>
          </a:p>
          <a:p>
            <a:r>
              <a:rPr lang="uz-Cyrl-U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самая большая хода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98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4878E-6 2.05128E-6 C -0.00309 -0.00908 -0.00367 -0.0195 -0.00544 -0.02992 C -0.00581 -0.03205 -0.0059 -0.03446 -0.00653 -0.03633 C -0.00893 -0.04345 -0.01283 -0.04844 -0.01524 -0.05556 C -0.01773 -0.06295 -0.02018 -0.06776 -0.02394 -0.07265 C -0.02598 -0.08476 -0.02421 -0.07746 -0.03156 -0.09188 C -0.03582 -0.10025 -0.03936 -0.10933 -0.04353 -0.11753 C -0.04389 -0.11966 -0.04389 -0.12215 -0.04462 -0.12394 C -0.04543 -0.12598 -0.04788 -0.12821 -0.04788 -0.12821 " pathEditMode="relative" ptsTypes="ffffffff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ine 18"/>
          <p:cNvSpPr>
            <a:spLocks noChangeShapeType="1"/>
          </p:cNvSpPr>
          <p:nvPr/>
        </p:nvSpPr>
        <p:spPr bwMode="auto">
          <a:xfrm flipV="1">
            <a:off x="5395120" y="9440456"/>
            <a:ext cx="13218852" cy="4366711"/>
          </a:xfrm>
          <a:prstGeom prst="line">
            <a:avLst/>
          </a:prstGeom>
          <a:noFill/>
          <a:ln w="139700">
            <a:solidFill>
              <a:srgbClr val="666633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10823445" y="1610088"/>
            <a:ext cx="0" cy="14232439"/>
          </a:xfrm>
          <a:prstGeom prst="line">
            <a:avLst/>
          </a:prstGeom>
          <a:noFill/>
          <a:ln w="139700">
            <a:solidFill>
              <a:srgbClr val="3333CC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6909788" y="2839839"/>
            <a:ext cx="7934131" cy="11743264"/>
          </a:xfrm>
          <a:prstGeom prst="line">
            <a:avLst/>
          </a:prstGeom>
          <a:noFill/>
          <a:ln w="139700">
            <a:solidFill>
              <a:srgbClr val="00CC0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3032919" y="8746902"/>
            <a:ext cx="7790526" cy="74891"/>
          </a:xfrm>
          <a:prstGeom prst="line">
            <a:avLst/>
          </a:prstGeom>
          <a:noFill/>
          <a:ln w="139700">
            <a:solidFill>
              <a:srgbClr val="FF330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5395120" y="2839839"/>
            <a:ext cx="1514668" cy="11056445"/>
          </a:xfrm>
          <a:prstGeom prst="line">
            <a:avLst/>
          </a:prstGeom>
          <a:noFill/>
          <a:ln w="139700">
            <a:solidFill>
              <a:srgbClr val="7030A0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14843919" y="2928115"/>
            <a:ext cx="386068" cy="11797992"/>
          </a:xfrm>
          <a:prstGeom prst="line">
            <a:avLst/>
          </a:prstGeom>
          <a:noFill/>
          <a:ln w="139700">
            <a:solidFill>
              <a:schemeClr val="tx1"/>
            </a:solidFill>
            <a:round/>
            <a:headEnd/>
            <a:tailEnd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6636784" y="2595429"/>
            <a:ext cx="546008" cy="378183"/>
          </a:xfrm>
          <a:prstGeom prst="ellipse">
            <a:avLst/>
          </a:prstGeom>
          <a:solidFill>
            <a:schemeClr val="tx1"/>
          </a:solidFill>
          <a:ln w="1397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5119357" y="13547876"/>
            <a:ext cx="551525" cy="378185"/>
          </a:xfrm>
          <a:prstGeom prst="ellipse">
            <a:avLst/>
          </a:prstGeom>
          <a:solidFill>
            <a:schemeClr val="tx1"/>
          </a:solidFill>
          <a:ln w="1397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7418" name="Oval 9"/>
          <p:cNvSpPr>
            <a:spLocks noChangeArrowheads="1"/>
          </p:cNvSpPr>
          <p:nvPr/>
        </p:nvSpPr>
        <p:spPr bwMode="auto">
          <a:xfrm>
            <a:off x="10475984" y="1625370"/>
            <a:ext cx="546008" cy="378183"/>
          </a:xfrm>
          <a:prstGeom prst="ellipse">
            <a:avLst/>
          </a:prstGeom>
          <a:solidFill>
            <a:schemeClr val="tx1"/>
          </a:solidFill>
          <a:ln w="1397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7419" name="Oval 14"/>
          <p:cNvSpPr>
            <a:spLocks noChangeArrowheads="1"/>
          </p:cNvSpPr>
          <p:nvPr/>
        </p:nvSpPr>
        <p:spPr bwMode="auto">
          <a:xfrm>
            <a:off x="14956981" y="2839839"/>
            <a:ext cx="546011" cy="378183"/>
          </a:xfrm>
          <a:prstGeom prst="ellipse">
            <a:avLst/>
          </a:prstGeom>
          <a:solidFill>
            <a:schemeClr val="tx1"/>
          </a:solidFill>
          <a:ln w="1397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7420" name="Oval 21"/>
          <p:cNvSpPr>
            <a:spLocks noChangeArrowheads="1"/>
          </p:cNvSpPr>
          <p:nvPr/>
        </p:nvSpPr>
        <p:spPr bwMode="auto">
          <a:xfrm>
            <a:off x="10550441" y="15653435"/>
            <a:ext cx="546008" cy="378183"/>
          </a:xfrm>
          <a:prstGeom prst="ellipse">
            <a:avLst/>
          </a:prstGeom>
          <a:solidFill>
            <a:schemeClr val="tx1"/>
          </a:solidFill>
          <a:ln w="1397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7421" name="Oval 4"/>
          <p:cNvSpPr>
            <a:spLocks noChangeArrowheads="1"/>
          </p:cNvSpPr>
          <p:nvPr/>
        </p:nvSpPr>
        <p:spPr bwMode="auto">
          <a:xfrm>
            <a:off x="3032919" y="1801056"/>
            <a:ext cx="15581052" cy="14041474"/>
          </a:xfrm>
          <a:prstGeom prst="ellipse">
            <a:avLst/>
          </a:prstGeom>
          <a:noFill/>
          <a:ln w="139700">
            <a:solidFill>
              <a:srgbClr val="0070C0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7422" name="Oval 5"/>
          <p:cNvSpPr>
            <a:spLocks noChangeArrowheads="1"/>
          </p:cNvSpPr>
          <p:nvPr/>
        </p:nvSpPr>
        <p:spPr bwMode="auto">
          <a:xfrm>
            <a:off x="10475984" y="8638316"/>
            <a:ext cx="694922" cy="561659"/>
          </a:xfrm>
          <a:prstGeom prst="ellipse">
            <a:avLst/>
          </a:prstGeom>
          <a:solidFill>
            <a:schemeClr val="tx1"/>
          </a:solidFill>
          <a:ln w="1397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7423" name="Oval 6"/>
          <p:cNvSpPr>
            <a:spLocks noChangeArrowheads="1"/>
          </p:cNvSpPr>
          <p:nvPr/>
        </p:nvSpPr>
        <p:spPr bwMode="auto">
          <a:xfrm>
            <a:off x="2918824" y="8612104"/>
            <a:ext cx="546008" cy="378183"/>
          </a:xfrm>
          <a:prstGeom prst="ellipse">
            <a:avLst/>
          </a:prstGeom>
          <a:solidFill>
            <a:schemeClr val="tx1"/>
          </a:solidFill>
          <a:ln w="1397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7424" name="Oval 11"/>
          <p:cNvSpPr>
            <a:spLocks noChangeArrowheads="1"/>
          </p:cNvSpPr>
          <p:nvPr/>
        </p:nvSpPr>
        <p:spPr bwMode="auto">
          <a:xfrm>
            <a:off x="14683977" y="14535143"/>
            <a:ext cx="546008" cy="381928"/>
          </a:xfrm>
          <a:prstGeom prst="ellipse">
            <a:avLst/>
          </a:prstGeom>
          <a:solidFill>
            <a:schemeClr val="tx1"/>
          </a:solidFill>
          <a:ln w="1397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7425" name="Oval 12"/>
          <p:cNvSpPr>
            <a:spLocks noChangeArrowheads="1"/>
          </p:cNvSpPr>
          <p:nvPr/>
        </p:nvSpPr>
        <p:spPr bwMode="auto">
          <a:xfrm>
            <a:off x="18340966" y="9298615"/>
            <a:ext cx="546011" cy="378183"/>
          </a:xfrm>
          <a:prstGeom prst="ellipse">
            <a:avLst/>
          </a:prstGeom>
          <a:solidFill>
            <a:schemeClr val="tx1"/>
          </a:solidFill>
          <a:ln w="139700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17426" name="Text Box 22"/>
          <p:cNvSpPr txBox="1">
            <a:spLocks noChangeArrowheads="1"/>
          </p:cNvSpPr>
          <p:nvPr/>
        </p:nvSpPr>
        <p:spPr bwMode="auto">
          <a:xfrm>
            <a:off x="746919" y="7473525"/>
            <a:ext cx="1930338" cy="1966931"/>
          </a:xfrm>
          <a:prstGeom prst="rect">
            <a:avLst/>
          </a:prstGeom>
          <a:noFill/>
          <a:ln w="139700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А</a:t>
            </a:r>
          </a:p>
        </p:txBody>
      </p:sp>
      <p:sp>
        <p:nvSpPr>
          <p:cNvPr id="17427" name="Text Box 23"/>
          <p:cNvSpPr txBox="1">
            <a:spLocks noChangeArrowheads="1"/>
          </p:cNvSpPr>
          <p:nvPr/>
        </p:nvSpPr>
        <p:spPr bwMode="auto">
          <a:xfrm>
            <a:off x="5081011" y="817590"/>
            <a:ext cx="1930338" cy="1966931"/>
          </a:xfrm>
          <a:prstGeom prst="rect">
            <a:avLst/>
          </a:prstGeom>
          <a:noFill/>
          <a:ln w="139700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 dirty="0">
                <a:latin typeface="Century Schoolbook" pitchFamily="18" charset="0"/>
              </a:rPr>
              <a:t>В</a:t>
            </a:r>
          </a:p>
        </p:txBody>
      </p:sp>
      <p:sp>
        <p:nvSpPr>
          <p:cNvPr id="17428" name="Text Box 24"/>
          <p:cNvSpPr txBox="1">
            <a:spLocks noChangeArrowheads="1"/>
          </p:cNvSpPr>
          <p:nvPr/>
        </p:nvSpPr>
        <p:spPr bwMode="auto">
          <a:xfrm>
            <a:off x="10056434" y="36622"/>
            <a:ext cx="1660092" cy="19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800" b="1">
                <a:latin typeface="Century Schoolbook" pitchFamily="18" charset="0"/>
              </a:rPr>
              <a:t>С</a:t>
            </a:r>
          </a:p>
        </p:txBody>
      </p:sp>
      <p:sp>
        <p:nvSpPr>
          <p:cNvPr id="17429" name="Text Box 25"/>
          <p:cNvSpPr txBox="1">
            <a:spLocks noChangeArrowheads="1"/>
          </p:cNvSpPr>
          <p:nvPr/>
        </p:nvSpPr>
        <p:spPr bwMode="auto">
          <a:xfrm>
            <a:off x="14956981" y="887990"/>
            <a:ext cx="1378813" cy="1966931"/>
          </a:xfrm>
          <a:prstGeom prst="rect">
            <a:avLst/>
          </a:prstGeom>
          <a:noFill/>
          <a:ln w="139700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800" b="1">
                <a:latin typeface="Century Schoolbook" pitchFamily="18" charset="0"/>
              </a:rPr>
              <a:t>D</a:t>
            </a:r>
            <a:endParaRPr lang="ru-RU" sz="10800" b="1">
              <a:latin typeface="Century Schoolbook" pitchFamily="18" charset="0"/>
            </a:endParaRPr>
          </a:p>
        </p:txBody>
      </p:sp>
      <p:sp>
        <p:nvSpPr>
          <p:cNvPr id="17430" name="Text Box 26"/>
          <p:cNvSpPr txBox="1">
            <a:spLocks noChangeArrowheads="1"/>
          </p:cNvSpPr>
          <p:nvPr/>
        </p:nvSpPr>
        <p:spPr bwMode="auto">
          <a:xfrm>
            <a:off x="17985230" y="7885942"/>
            <a:ext cx="2752112" cy="1966931"/>
          </a:xfrm>
          <a:prstGeom prst="rect">
            <a:avLst/>
          </a:prstGeom>
          <a:noFill/>
          <a:ln w="139700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800" b="1">
                <a:latin typeface="Century Schoolbook" pitchFamily="18" charset="0"/>
              </a:rPr>
              <a:t>E</a:t>
            </a:r>
            <a:endParaRPr lang="ru-RU" sz="10800" b="1">
              <a:latin typeface="Century Schoolbook" pitchFamily="18" charset="0"/>
            </a:endParaRPr>
          </a:p>
        </p:txBody>
      </p:sp>
      <p:sp>
        <p:nvSpPr>
          <p:cNvPr id="17431" name="Text Box 27"/>
          <p:cNvSpPr txBox="1">
            <a:spLocks noChangeArrowheads="1"/>
          </p:cNvSpPr>
          <p:nvPr/>
        </p:nvSpPr>
        <p:spPr bwMode="auto">
          <a:xfrm>
            <a:off x="14843919" y="14946659"/>
            <a:ext cx="1654575" cy="1966931"/>
          </a:xfrm>
          <a:prstGeom prst="rect">
            <a:avLst/>
          </a:prstGeom>
          <a:noFill/>
          <a:ln w="139700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800" b="1">
                <a:latin typeface="Century Schoolbook" pitchFamily="18" charset="0"/>
              </a:rPr>
              <a:t>F</a:t>
            </a:r>
            <a:endParaRPr lang="ru-RU" sz="10800" b="1">
              <a:latin typeface="Century Schoolbook" pitchFamily="18" charset="0"/>
            </a:endParaRPr>
          </a:p>
        </p:txBody>
      </p:sp>
      <p:sp>
        <p:nvSpPr>
          <p:cNvPr id="17432" name="Text Box 28"/>
          <p:cNvSpPr txBox="1">
            <a:spLocks noChangeArrowheads="1"/>
          </p:cNvSpPr>
          <p:nvPr/>
        </p:nvSpPr>
        <p:spPr bwMode="auto">
          <a:xfrm>
            <a:off x="9918552" y="15653435"/>
            <a:ext cx="1935855" cy="19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800" b="1">
                <a:latin typeface="Century Schoolbook" pitchFamily="18" charset="0"/>
              </a:rPr>
              <a:t>K</a:t>
            </a:r>
            <a:endParaRPr lang="ru-RU" sz="10800" b="1">
              <a:latin typeface="Century Schoolbook" pitchFamily="18" charset="0"/>
            </a:endParaRPr>
          </a:p>
        </p:txBody>
      </p:sp>
      <p:sp>
        <p:nvSpPr>
          <p:cNvPr id="17433" name="Text Box 29"/>
          <p:cNvSpPr txBox="1">
            <a:spLocks noChangeArrowheads="1"/>
          </p:cNvSpPr>
          <p:nvPr/>
        </p:nvSpPr>
        <p:spPr bwMode="auto">
          <a:xfrm>
            <a:off x="3464832" y="13599638"/>
            <a:ext cx="1097533" cy="1966931"/>
          </a:xfrm>
          <a:prstGeom prst="rect">
            <a:avLst/>
          </a:prstGeom>
          <a:noFill/>
          <a:ln w="139700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800" b="1">
                <a:latin typeface="Century Schoolbook" pitchFamily="18" charset="0"/>
              </a:rPr>
              <a:t>L</a:t>
            </a:r>
            <a:endParaRPr lang="ru-RU" sz="10800" b="1">
              <a:latin typeface="Century Schoolbook" pitchFamily="18" charset="0"/>
            </a:endParaRPr>
          </a:p>
        </p:txBody>
      </p:sp>
      <p:sp>
        <p:nvSpPr>
          <p:cNvPr id="17434" name="Text Box 30"/>
          <p:cNvSpPr txBox="1">
            <a:spLocks noChangeArrowheads="1"/>
          </p:cNvSpPr>
          <p:nvPr/>
        </p:nvSpPr>
        <p:spPr bwMode="auto">
          <a:xfrm>
            <a:off x="10751357" y="7709867"/>
            <a:ext cx="2206100" cy="1966931"/>
          </a:xfrm>
          <a:prstGeom prst="rect">
            <a:avLst/>
          </a:prstGeom>
          <a:noFill/>
          <a:ln w="139700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800" b="1" dirty="0">
                <a:latin typeface="Century Schoolbook" pitchFamily="18" charset="0"/>
              </a:rPr>
              <a:t>O</a:t>
            </a:r>
            <a:endParaRPr lang="ru-RU" sz="10800" b="1" dirty="0">
              <a:latin typeface="Century Schoolbook" pitchFamily="18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20280413" y="2003553"/>
            <a:ext cx="14284498" cy="399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latin typeface="Arial" pitchFamily="34" charset="0"/>
                <a:cs typeface="Arial" pitchFamily="34" charset="0"/>
              </a:rPr>
              <a:t>   Перечислите все 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радиусы, </a:t>
            </a:r>
            <a:r>
              <a:rPr lang="ru-RU" sz="8000" b="1" dirty="0">
                <a:latin typeface="Arial" pitchFamily="34" charset="0"/>
                <a:cs typeface="Arial" pitchFamily="34" charset="0"/>
              </a:rPr>
              <a:t>диаметры и хорды окружности.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32656" y="6800413"/>
            <a:ext cx="1310589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Радиусы: АО, ОС, ОК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ОВ, О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817492" y="10838981"/>
            <a:ext cx="115303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Диаметры: КС, В</a:t>
            </a:r>
            <a:r>
              <a:rPr lang="uz-Latn-UZ" b="1" dirty="0">
                <a:latin typeface="Arial" pitchFamily="34" charset="0"/>
                <a:cs typeface="Arial" pitchFamily="34" charset="0"/>
              </a:rPr>
              <a:t>F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737342" y="13736968"/>
            <a:ext cx="11610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 smtClean="0">
                <a:latin typeface="Arial" pitchFamily="34" charset="0"/>
                <a:cs typeface="Arial" pitchFamily="34" charset="0"/>
              </a:rPr>
              <a:t>Хорд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В</a:t>
            </a:r>
            <a:r>
              <a:rPr lang="uz-Latn-UZ" b="1" dirty="0">
                <a:latin typeface="Arial" pitchFamily="34" charset="0"/>
                <a:cs typeface="Arial" pitchFamily="34" charset="0"/>
              </a:rPr>
              <a:t>L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LE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DF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25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3" grpId="0"/>
      <p:bldP spid="2" grpId="0"/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5928897" y="1801056"/>
            <a:ext cx="14891175" cy="14041474"/>
          </a:xfrm>
          <a:prstGeom prst="ellipse">
            <a:avLst/>
          </a:prstGeom>
          <a:noFill/>
          <a:ln w="152400">
            <a:solidFill>
              <a:srgbClr val="7030A0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4274321" y="14157552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lIns="301989" tIns="150994" rIns="301989" bIns="150994"/>
          <a:lstStyle/>
          <a:p>
            <a:endParaRPr lang="ru-RU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3126297" y="8241412"/>
            <a:ext cx="496373" cy="33699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3521663" y="7745995"/>
            <a:ext cx="1654575" cy="21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0" b="1" dirty="0">
                <a:latin typeface="Century Schoolbook" pitchFamily="18" charset="0"/>
              </a:rPr>
              <a:t>О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993043" y="7601118"/>
            <a:ext cx="1384330" cy="21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0" b="1">
                <a:latin typeface="Century Schoolbook" pitchFamily="18" charset="0"/>
              </a:rPr>
              <a:t>А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791015" y="2815365"/>
            <a:ext cx="1378813" cy="21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0" b="1">
                <a:latin typeface="Century Schoolbook" pitchFamily="18" charset="0"/>
              </a:rPr>
              <a:t>В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7798015" y="1739567"/>
            <a:ext cx="1654575" cy="21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0" b="1" dirty="0">
                <a:latin typeface="Century Schoolbook" pitchFamily="18" charset="0"/>
              </a:rPr>
              <a:t>С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9713556" y="15180552"/>
            <a:ext cx="1378813" cy="21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>
                <a:latin typeface="Century Schoolbook" pitchFamily="18" charset="0"/>
              </a:rPr>
              <a:t>D</a:t>
            </a:r>
            <a:endParaRPr lang="ru-RU" sz="12000" b="1">
              <a:latin typeface="Century Schoolbook" pitchFamily="18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1917607" y="7843348"/>
            <a:ext cx="1108564" cy="21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>
                <a:latin typeface="Century Schoolbook" pitchFamily="18" charset="0"/>
              </a:rPr>
              <a:t>E</a:t>
            </a:r>
            <a:endParaRPr lang="ru-RU" sz="12000" b="1">
              <a:latin typeface="Century Schoolbook" pitchFamily="18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9247313" y="13031089"/>
            <a:ext cx="1378813" cy="21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>
                <a:latin typeface="Century Schoolbook" pitchFamily="18" charset="0"/>
              </a:rPr>
              <a:t>F</a:t>
            </a:r>
            <a:endParaRPr lang="ru-RU" sz="12000" b="1">
              <a:latin typeface="Century Schoolbook" pitchFamily="18" charset="0"/>
            </a:endParaRPr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>
            <a:off x="13161594" y="15373050"/>
            <a:ext cx="3590426" cy="17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4979924" y="15373050"/>
            <a:ext cx="1654575" cy="21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>
                <a:latin typeface="Century Schoolbook" pitchFamily="18" charset="0"/>
              </a:rPr>
              <a:t>M</a:t>
            </a:r>
            <a:endParaRPr lang="ru-RU" sz="12000" b="1" dirty="0">
              <a:latin typeface="Century Schoolbook" pitchFamily="18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480422" y="13221454"/>
            <a:ext cx="1930338" cy="21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>
                <a:latin typeface="Century Schoolbook" pitchFamily="18" charset="0"/>
              </a:rPr>
              <a:t>N</a:t>
            </a:r>
            <a:endParaRPr lang="ru-RU" sz="12000" b="1">
              <a:latin typeface="Century Schoolbook" pitchFamily="18" charset="0"/>
            </a:endParaRPr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5653133" y="8540963"/>
            <a:ext cx="546008" cy="37818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8337502" y="3251293"/>
            <a:ext cx="546008" cy="38192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17240675" y="2855570"/>
            <a:ext cx="546008" cy="37818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10832899" y="15325709"/>
            <a:ext cx="546011" cy="37818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3096" name="Oval 24"/>
          <p:cNvSpPr>
            <a:spLocks noChangeArrowheads="1"/>
          </p:cNvSpPr>
          <p:nvPr/>
        </p:nvSpPr>
        <p:spPr bwMode="auto">
          <a:xfrm>
            <a:off x="7445591" y="13181407"/>
            <a:ext cx="551525" cy="37818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14956807" y="15416827"/>
            <a:ext cx="546008" cy="37818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>
            <a:off x="18619484" y="13228942"/>
            <a:ext cx="546008" cy="37818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3099" name="Oval 27"/>
          <p:cNvSpPr>
            <a:spLocks noChangeArrowheads="1"/>
          </p:cNvSpPr>
          <p:nvPr/>
        </p:nvSpPr>
        <p:spPr bwMode="auto">
          <a:xfrm>
            <a:off x="22499715" y="15180552"/>
            <a:ext cx="546011" cy="38192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3026171" y="14344500"/>
            <a:ext cx="1378813" cy="21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>
                <a:latin typeface="Century Schoolbook" pitchFamily="18" charset="0"/>
              </a:rPr>
              <a:t>P</a:t>
            </a:r>
            <a:endParaRPr lang="ru-RU" sz="12000" b="1">
              <a:latin typeface="Century Schoolbook" pitchFamily="18" charset="0"/>
            </a:endParaRPr>
          </a:p>
        </p:txBody>
      </p:sp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25579614" y="8298733"/>
            <a:ext cx="546011" cy="37818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24892964" y="8989469"/>
            <a:ext cx="1373299" cy="21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>
                <a:latin typeface="Century Schoolbook" pitchFamily="18" charset="0"/>
              </a:rPr>
              <a:t>K</a:t>
            </a:r>
            <a:endParaRPr lang="ru-RU" sz="12000" b="1">
              <a:latin typeface="Century Schoolbook" pitchFamily="18" charset="0"/>
            </a:endParaRPr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>
            <a:off x="1516696" y="5915220"/>
            <a:ext cx="551525" cy="38192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1000292" y="4101996"/>
            <a:ext cx="1108567" cy="21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>
                <a:latin typeface="Century Schoolbook" pitchFamily="18" charset="0"/>
              </a:rPr>
              <a:t>L</a:t>
            </a:r>
            <a:endParaRPr lang="ru-RU" sz="12000" b="1">
              <a:latin typeface="Century Schoolbook" pitchFamily="18" charset="0"/>
            </a:endParaRPr>
          </a:p>
        </p:txBody>
      </p:sp>
      <p:sp>
        <p:nvSpPr>
          <p:cNvPr id="3106" name="Oval 34"/>
          <p:cNvSpPr>
            <a:spLocks noChangeArrowheads="1"/>
          </p:cNvSpPr>
          <p:nvPr/>
        </p:nvSpPr>
        <p:spPr bwMode="auto">
          <a:xfrm>
            <a:off x="2068221" y="15093651"/>
            <a:ext cx="546008" cy="38192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2895510" y="14719212"/>
            <a:ext cx="1924821" cy="21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>
                <a:latin typeface="Century Schoolbook" pitchFamily="18" charset="0"/>
              </a:rPr>
              <a:t>S</a:t>
            </a:r>
            <a:endParaRPr lang="ru-RU" sz="12000" b="1">
              <a:latin typeface="Century Schoolbook" pitchFamily="18" charset="0"/>
            </a:endParaRPr>
          </a:p>
        </p:txBody>
      </p:sp>
      <p:sp>
        <p:nvSpPr>
          <p:cNvPr id="3108" name="Oval 36"/>
          <p:cNvSpPr>
            <a:spLocks noChangeArrowheads="1"/>
          </p:cNvSpPr>
          <p:nvPr/>
        </p:nvSpPr>
        <p:spPr bwMode="auto">
          <a:xfrm>
            <a:off x="8337502" y="5915220"/>
            <a:ext cx="546008" cy="37818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8610506" y="5732668"/>
            <a:ext cx="1103050" cy="21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>
                <a:latin typeface="Century Schoolbook" pitchFamily="18" charset="0"/>
              </a:rPr>
              <a:t>T</a:t>
            </a:r>
            <a:endParaRPr lang="ru-RU" sz="12000" b="1">
              <a:latin typeface="Century Schoolbook" pitchFamily="18" charset="0"/>
            </a:endParaRPr>
          </a:p>
        </p:txBody>
      </p:sp>
      <p:sp>
        <p:nvSpPr>
          <p:cNvPr id="3110" name="Oval 38"/>
          <p:cNvSpPr>
            <a:spLocks noChangeArrowheads="1"/>
          </p:cNvSpPr>
          <p:nvPr/>
        </p:nvSpPr>
        <p:spPr bwMode="auto">
          <a:xfrm>
            <a:off x="8883510" y="10464424"/>
            <a:ext cx="546008" cy="38192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9729849" y="10429058"/>
            <a:ext cx="2206100" cy="21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 dirty="0">
                <a:latin typeface="Century Schoolbook" pitchFamily="18" charset="0"/>
              </a:rPr>
              <a:t>Z</a:t>
            </a:r>
            <a:endParaRPr lang="ru-RU" sz="12000" b="1" dirty="0">
              <a:latin typeface="Century Schoolbook" pitchFamily="18" charset="0"/>
            </a:endParaRPr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16021805" y="5409458"/>
            <a:ext cx="546008" cy="38192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16959395" y="4333660"/>
            <a:ext cx="1378813" cy="21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uz-Latn-UZ" sz="12000" b="1" dirty="0">
                <a:latin typeface="Century Schoolbook" pitchFamily="18" charset="0"/>
              </a:rPr>
              <a:t>R</a:t>
            </a:r>
            <a:endParaRPr lang="ru-RU" sz="12000" b="1" dirty="0">
              <a:latin typeface="Century Schoolbook" pitchFamily="18" charset="0"/>
            </a:endParaRPr>
          </a:p>
        </p:txBody>
      </p:sp>
      <p:sp>
        <p:nvSpPr>
          <p:cNvPr id="3114" name="Oval 42"/>
          <p:cNvSpPr>
            <a:spLocks noChangeArrowheads="1"/>
          </p:cNvSpPr>
          <p:nvPr/>
        </p:nvSpPr>
        <p:spPr bwMode="auto">
          <a:xfrm>
            <a:off x="17160265" y="11349258"/>
            <a:ext cx="546011" cy="38192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17311462" y="10464424"/>
            <a:ext cx="1935851" cy="215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1989" tIns="150994" rIns="301989" bIns="150994">
            <a:spAutoFit/>
          </a:bodyPr>
          <a:lstStyle/>
          <a:p>
            <a:pPr>
              <a:spcBef>
                <a:spcPct val="50000"/>
              </a:spcBef>
            </a:pPr>
            <a:r>
              <a:rPr lang="uz-Latn-UZ" sz="12000" b="1" dirty="0">
                <a:latin typeface="Century Schoolbook" pitchFamily="18" charset="0"/>
              </a:rPr>
              <a:t>Q</a:t>
            </a:r>
            <a:endParaRPr lang="ru-RU" sz="12000" b="1" dirty="0">
              <a:latin typeface="Century Schoolbook" pitchFamily="18" charset="0"/>
            </a:endParaRPr>
          </a:p>
        </p:txBody>
      </p:sp>
      <p:sp>
        <p:nvSpPr>
          <p:cNvPr id="3121" name="Oval 49"/>
          <p:cNvSpPr>
            <a:spLocks noChangeArrowheads="1"/>
          </p:cNvSpPr>
          <p:nvPr/>
        </p:nvSpPr>
        <p:spPr bwMode="auto">
          <a:xfrm>
            <a:off x="20532084" y="8052320"/>
            <a:ext cx="546011" cy="37818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01989" tIns="150994" rIns="301989" bIns="150994" anchor="ctr"/>
          <a:lstStyle/>
          <a:p>
            <a:endParaRPr lang="ru-RU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0626126" y="4101996"/>
            <a:ext cx="13466510" cy="273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3963" tIns="136982" rIns="273963" bIns="136982">
            <a:spAutoFit/>
          </a:bodyPr>
          <a:lstStyle/>
          <a:p>
            <a:r>
              <a:rPr lang="ru-RU" sz="8000" b="1" dirty="0">
                <a:latin typeface="Arial" pitchFamily="34" charset="0"/>
                <a:cs typeface="Arial" pitchFamily="34" charset="0"/>
              </a:rPr>
              <a:t>Назовите точки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,</a:t>
            </a:r>
            <a:endParaRPr lang="uz-Latn-UZ" sz="8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b="1" dirty="0">
                <a:latin typeface="Arial" pitchFamily="34" charset="0"/>
                <a:cs typeface="Arial" pitchFamily="34" charset="0"/>
              </a:rPr>
              <a:t>лежащие на окружности.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0532084" y="1779047"/>
            <a:ext cx="13977898" cy="273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3963" tIns="136982" rIns="273963" bIns="136982">
            <a:spAutoFit/>
          </a:bodyPr>
          <a:lstStyle/>
          <a:p>
            <a:r>
              <a:rPr lang="ru-RU" sz="8000" b="1" dirty="0">
                <a:latin typeface="Arial" pitchFamily="34" charset="0"/>
                <a:cs typeface="Arial" pitchFamily="34" charset="0"/>
              </a:rPr>
              <a:t>Назовите точки, не лежащие на окружности.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0780069" y="3259752"/>
            <a:ext cx="9841084" cy="273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3963" tIns="136982" rIns="273963" bIns="136982">
            <a:spAutoFit/>
          </a:bodyPr>
          <a:lstStyle/>
          <a:p>
            <a:r>
              <a:rPr lang="ru-RU" sz="8000" b="1" dirty="0">
                <a:latin typeface="Arial" pitchFamily="34" charset="0"/>
                <a:cs typeface="Arial" pitchFamily="34" charset="0"/>
              </a:rPr>
              <a:t>Назовите точки, лежащие 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на круге.</a:t>
            </a:r>
            <a:endParaRPr lang="ru-RU" sz="8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4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50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7" grpId="0" animBg="1"/>
      <p:bldP spid="3078" grpId="0"/>
      <p:bldP spid="3082" grpId="0"/>
      <p:bldP spid="3083" grpId="0"/>
      <p:bldP spid="3084" grpId="0"/>
      <p:bldP spid="3085" grpId="0"/>
      <p:bldP spid="3086" grpId="0"/>
      <p:bldP spid="3087" grpId="0"/>
      <p:bldP spid="3089" grpId="0"/>
      <p:bldP spid="3090" grpId="0"/>
      <p:bldP spid="3091" grpId="0" animBg="1"/>
      <p:bldP spid="3092" grpId="0" animBg="1"/>
      <p:bldP spid="3093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1" grpId="0"/>
      <p:bldP spid="3102" grpId="0" animBg="1"/>
      <p:bldP spid="3103" grpId="0"/>
      <p:bldP spid="3104" grpId="0" animBg="1"/>
      <p:bldP spid="3105" grpId="0"/>
      <p:bldP spid="3106" grpId="0" animBg="1"/>
      <p:bldP spid="3107" grpId="0"/>
      <p:bldP spid="3108" grpId="0" animBg="1"/>
      <p:bldP spid="3109" grpId="0"/>
      <p:bldP spid="3110" grpId="0" animBg="1"/>
      <p:bldP spid="3111" grpId="0"/>
      <p:bldP spid="3112" grpId="0" animBg="1"/>
      <p:bldP spid="3113" grpId="0"/>
      <p:bldP spid="3114" grpId="0" animBg="1"/>
      <p:bldP spid="3115" grpId="0"/>
      <p:bldP spid="3121" grpId="0" animBg="1"/>
      <p:bldP spid="39" grpId="0"/>
      <p:bldP spid="39" grpId="1"/>
      <p:bldP spid="40" grpId="0"/>
      <p:bldP spid="40" grpId="1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170924" y="96351"/>
            <a:ext cx="18678259" cy="2336283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200" b="1" i="1" spc="16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ru-RU" sz="13200" b="1" i="1" spc="16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27919" y="3038335"/>
            <a:ext cx="3238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9.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Найдите радиус окружности, диаметр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которой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равен: а) 18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мм;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б) 45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см.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709319" y="7473982"/>
            <a:ext cx="8082704" cy="7356868"/>
          </a:xfrm>
          <a:prstGeom prst="ellipse">
            <a:avLst/>
          </a:prstGeom>
          <a:ln w="152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4" name="Прямая соединительная линия 3"/>
          <p:cNvCxnSpPr>
            <a:stCxn id="2" idx="2"/>
            <a:endCxn id="2" idx="6"/>
          </p:cNvCxnSpPr>
          <p:nvPr/>
        </p:nvCxnSpPr>
        <p:spPr>
          <a:xfrm>
            <a:off x="4709319" y="11152416"/>
            <a:ext cx="8082704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8522071" y="1092381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8126526" y="8168760"/>
            <a:ext cx="1248289" cy="7549304"/>
          </a:xfrm>
          <a:prstGeom prst="rightBrac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1" name="TextBox 10"/>
          <p:cNvSpPr txBox="1"/>
          <p:nvPr/>
        </p:nvSpPr>
        <p:spPr>
          <a:xfrm>
            <a:off x="6883660" y="12581415"/>
            <a:ext cx="3716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18 мм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21892" y="9534427"/>
            <a:ext cx="679705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d=18 </a:t>
            </a:r>
            <a:r>
              <a:rPr lang="uz-Cyrl-UZ" b="1" dirty="0" smtClean="0">
                <a:latin typeface="Arial" pitchFamily="34" charset="0"/>
                <a:cs typeface="Arial" pitchFamily="34" charset="0"/>
              </a:rPr>
              <a:t>мм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r=d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:2=9 мм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68719" y="9534427"/>
            <a:ext cx="889859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d=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45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uz-Cyrl-UZ" b="1" dirty="0" smtClean="0">
                <a:latin typeface="Arial" pitchFamily="34" charset="0"/>
                <a:cs typeface="Arial" pitchFamily="34" charset="0"/>
              </a:rPr>
              <a:t>м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r=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45:2=22,5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34519" y="8153400"/>
            <a:ext cx="11753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</a:t>
            </a:r>
            <a:r>
              <a:rPr lang="ru-RU" b="1" dirty="0" smtClean="0"/>
              <a:t>)</a:t>
            </a:r>
            <a:endParaRPr lang="uz-Latn-UZ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759319" y="8153400"/>
            <a:ext cx="12137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б</a:t>
            </a:r>
            <a:r>
              <a:rPr lang="ru-RU" b="1" dirty="0" smtClean="0"/>
              <a:t>)</a:t>
            </a:r>
            <a:endParaRPr lang="uz-Latn-UZ" b="1" dirty="0"/>
          </a:p>
        </p:txBody>
      </p:sp>
      <p:sp>
        <p:nvSpPr>
          <p:cNvPr id="15" name="Правая фигурная скобка 14"/>
          <p:cNvSpPr/>
          <p:nvPr/>
        </p:nvSpPr>
        <p:spPr>
          <a:xfrm rot="16200000">
            <a:off x="10084085" y="8640944"/>
            <a:ext cx="1248289" cy="3774654"/>
          </a:xfrm>
          <a:prstGeom prst="rightBrac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" name="TextBox 2"/>
          <p:cNvSpPr txBox="1"/>
          <p:nvPr/>
        </p:nvSpPr>
        <p:spPr>
          <a:xfrm>
            <a:off x="9950859" y="8938230"/>
            <a:ext cx="6639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r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63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32" grpId="0"/>
      <p:bldP spid="15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170924" y="96351"/>
            <a:ext cx="18678259" cy="2336283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200" b="1" i="1" spc="16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ru-RU" sz="13200" b="1" i="1" spc="16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27919" y="3038335"/>
            <a:ext cx="32385000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12. </a:t>
            </a:r>
            <a:r>
              <a:rPr lang="ru-RU" dirty="0">
                <a:latin typeface="Arial" pitchFamily="34" charset="0"/>
                <a:cs typeface="Arial" pitchFamily="34" charset="0"/>
              </a:rPr>
              <a:t>Которое из следующих выражений определяет точку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А,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принадлежащую окружности </a:t>
            </a:r>
            <a:r>
              <a:rPr lang="ru-RU" dirty="0">
                <a:latin typeface="Arial" pitchFamily="34" charset="0"/>
                <a:cs typeface="Arial" pitchFamily="34" charset="0"/>
              </a:rPr>
              <a:t>или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кругу, с центром </a:t>
            </a:r>
            <a:r>
              <a:rPr lang="ru-RU" dirty="0">
                <a:latin typeface="Arial" pitchFamily="34" charset="0"/>
                <a:cs typeface="Arial" pitchFamily="34" charset="0"/>
              </a:rPr>
              <a:t>в точке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О </a:t>
            </a:r>
            <a:r>
              <a:rPr lang="ru-RU" dirty="0">
                <a:latin typeface="Arial" pitchFamily="34" charset="0"/>
                <a:cs typeface="Arial" pitchFamily="34" charset="0"/>
              </a:rPr>
              <a:t>и радиусом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R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1500" b="1" i="1" dirty="0" smtClean="0">
                <a:latin typeface="Arial" pitchFamily="34" charset="0"/>
                <a:cs typeface="Arial" pitchFamily="34" charset="0"/>
              </a:rPr>
              <a:t>               ОА </a:t>
            </a:r>
            <a:r>
              <a:rPr lang="ru-RU" sz="11500" b="1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11500" b="1" i="1" dirty="0">
                <a:latin typeface="Arial" pitchFamily="34" charset="0"/>
                <a:cs typeface="Arial" pitchFamily="34" charset="0"/>
              </a:rPr>
              <a:t>R</a:t>
            </a:r>
            <a:r>
              <a:rPr lang="ru-RU" sz="11500" b="1" i="1" dirty="0" smtClean="0">
                <a:latin typeface="Arial" pitchFamily="34" charset="0"/>
                <a:cs typeface="Arial" pitchFamily="34" charset="0"/>
              </a:rPr>
              <a:t>,    ОA </a:t>
            </a:r>
            <a:r>
              <a:rPr lang="ru-RU" sz="11500" b="1" i="1" dirty="0">
                <a:latin typeface="Arial" pitchFamily="34" charset="0"/>
                <a:cs typeface="Arial" pitchFamily="34" charset="0"/>
              </a:rPr>
              <a:t>&lt;R, </a:t>
            </a:r>
            <a:r>
              <a:rPr lang="ru-RU" sz="11500" b="1" i="1" dirty="0" smtClean="0">
                <a:latin typeface="Arial" pitchFamily="34" charset="0"/>
                <a:cs typeface="Arial" pitchFamily="34" charset="0"/>
              </a:rPr>
              <a:t>     АО˃R</a:t>
            </a:r>
            <a:endParaRPr lang="uz-Latn-UZ" sz="1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2468701" y="9874176"/>
            <a:ext cx="8082704" cy="7356868"/>
          </a:xfrm>
          <a:prstGeom prst="ellipse">
            <a:avLst/>
          </a:prstGeom>
          <a:ln w="152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4" name="Прямая соединительная линия 3"/>
          <p:cNvCxnSpPr>
            <a:endCxn id="2" idx="6"/>
          </p:cNvCxnSpPr>
          <p:nvPr/>
        </p:nvCxnSpPr>
        <p:spPr>
          <a:xfrm>
            <a:off x="16510053" y="13552610"/>
            <a:ext cx="4041352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6281453" y="132533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8" name="Прямоугольник 7"/>
          <p:cNvSpPr/>
          <p:nvPr/>
        </p:nvSpPr>
        <p:spPr>
          <a:xfrm>
            <a:off x="15139794" y="12925755"/>
            <a:ext cx="11416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О</a:t>
            </a:r>
            <a:endParaRPr lang="uz-Latn-UZ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586562" y="11683725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R</a:t>
            </a:r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3801388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170924" y="96351"/>
            <a:ext cx="18678259" cy="2336283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200" b="1" i="1" spc="16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ru-RU" sz="13200" b="1" i="1" spc="16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63119" y="6323473"/>
            <a:ext cx="1295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i="1" dirty="0" smtClean="0">
                <a:latin typeface="Arial" pitchFamily="34" charset="0"/>
                <a:cs typeface="Arial" pitchFamily="34" charset="0"/>
              </a:rPr>
              <a:t>               ОА </a:t>
            </a:r>
            <a:r>
              <a:rPr lang="ru-RU" sz="115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ru-RU" sz="11500" b="1" i="1" dirty="0" smtClean="0">
                <a:latin typeface="Arial" pitchFamily="34" charset="0"/>
                <a:cs typeface="Arial" pitchFamily="34" charset="0"/>
              </a:rPr>
              <a:t>R   </a:t>
            </a:r>
            <a:endParaRPr lang="uz-Latn-UZ" sz="1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129571" y="6105238"/>
            <a:ext cx="10876147" cy="9896761"/>
          </a:xfrm>
          <a:prstGeom prst="ellipse">
            <a:avLst/>
          </a:prstGeom>
          <a:ln w="152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4" name="Прямая соединительная линия 3"/>
          <p:cNvCxnSpPr>
            <a:stCxn id="5" idx="6"/>
            <a:endCxn id="2" idx="6"/>
          </p:cNvCxnSpPr>
          <p:nvPr/>
        </p:nvCxnSpPr>
        <p:spPr>
          <a:xfrm>
            <a:off x="8796244" y="11053618"/>
            <a:ext cx="5209474" cy="1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8339044" y="1082501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8" name="Прямоугольник 7"/>
          <p:cNvSpPr/>
          <p:nvPr/>
        </p:nvSpPr>
        <p:spPr>
          <a:xfrm>
            <a:off x="7301156" y="11124498"/>
            <a:ext cx="11416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О</a:t>
            </a:r>
            <a:endParaRPr lang="uz-Latn-UZ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63814" y="9431873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R</a:t>
            </a:r>
            <a:endParaRPr lang="uz-Latn-UZ" dirty="0"/>
          </a:p>
        </p:txBody>
      </p:sp>
      <p:sp>
        <p:nvSpPr>
          <p:cNvPr id="9" name="TextBox 8"/>
          <p:cNvSpPr txBox="1"/>
          <p:nvPr/>
        </p:nvSpPr>
        <p:spPr>
          <a:xfrm>
            <a:off x="9136575" y="4399716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516998" y="605623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567644" y="6284834"/>
            <a:ext cx="1247075" cy="4730145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206119" y="10825018"/>
            <a:ext cx="150036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Точка А лежит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окружности</a:t>
            </a:r>
            <a:endParaRPr lang="uz-Latn-UZ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25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7308379" y="8713155"/>
            <a:ext cx="3860916" cy="243109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>
            <a:flatTx/>
          </a:bodyPr>
          <a:lstStyle/>
          <a:p>
            <a:pPr algn="ctr"/>
            <a:r>
              <a:rPr lang="ru-RU" sz="10600" b="1">
                <a:latin typeface="Times New Roman" pitchFamily="18" charset="0"/>
              </a:rPr>
              <a:t>1см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14476913" y="8713155"/>
            <a:ext cx="4140601" cy="243109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>
            <a:flatTx/>
          </a:bodyPr>
          <a:lstStyle/>
          <a:p>
            <a:pPr algn="ctr"/>
            <a:r>
              <a:rPr lang="ru-RU" sz="10600" b="1">
                <a:latin typeface="Times New Roman" pitchFamily="18" charset="0"/>
              </a:rPr>
              <a:t>1дм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22478428" y="8527416"/>
            <a:ext cx="4134523" cy="262096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>
            <a:flatTx/>
          </a:bodyPr>
          <a:lstStyle/>
          <a:p>
            <a:pPr algn="ctr"/>
            <a:r>
              <a:rPr lang="ru-RU" sz="10600" b="1">
                <a:latin typeface="Times New Roman" pitchFamily="18" charset="0"/>
              </a:rPr>
              <a:t>1м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29926649" y="8527416"/>
            <a:ext cx="3854834" cy="2620964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>
            <a:flatTx/>
          </a:bodyPr>
          <a:lstStyle/>
          <a:p>
            <a:pPr algn="ctr"/>
            <a:r>
              <a:rPr lang="ru-RU" sz="10600" b="1">
                <a:latin typeface="Times New Roman" pitchFamily="18" charset="0"/>
              </a:rPr>
              <a:t>1км</a:t>
            </a:r>
          </a:p>
        </p:txBody>
      </p:sp>
      <p:sp>
        <p:nvSpPr>
          <p:cNvPr id="31750" name="Oval 46"/>
          <p:cNvSpPr>
            <a:spLocks noChangeArrowheads="1"/>
          </p:cNvSpPr>
          <p:nvPr/>
        </p:nvSpPr>
        <p:spPr bwMode="auto">
          <a:xfrm>
            <a:off x="413454" y="8709025"/>
            <a:ext cx="3860916" cy="243109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02008" tIns="151004" rIns="302008" bIns="151004" anchor="ctr">
            <a:flatTx/>
          </a:bodyPr>
          <a:lstStyle/>
          <a:p>
            <a:pPr algn="ctr"/>
            <a:r>
              <a:rPr lang="ru-RU" sz="10600" b="1">
                <a:latin typeface="Times New Roman" pitchFamily="18" charset="0"/>
              </a:rPr>
              <a:t>1мм</a:t>
            </a:r>
          </a:p>
        </p:txBody>
      </p:sp>
      <p:grpSp>
        <p:nvGrpSpPr>
          <p:cNvPr id="235579" name="Group 59"/>
          <p:cNvGrpSpPr>
            <a:grpSpLocks/>
          </p:cNvGrpSpPr>
          <p:nvPr/>
        </p:nvGrpSpPr>
        <p:grpSpPr bwMode="auto">
          <a:xfrm>
            <a:off x="2699600" y="5155250"/>
            <a:ext cx="30060411" cy="3112135"/>
            <a:chOff x="444" y="935"/>
            <a:chExt cx="4944" cy="754"/>
          </a:xfrm>
        </p:grpSpPr>
        <p:graphicFrame>
          <p:nvGraphicFramePr>
            <p:cNvPr id="31762" name="Object 47"/>
            <p:cNvGraphicFramePr>
              <a:graphicFrameLocks noChangeAspect="1"/>
            </p:cNvGraphicFramePr>
            <p:nvPr/>
          </p:nvGraphicFramePr>
          <p:xfrm>
            <a:off x="793" y="948"/>
            <a:ext cx="540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" name="Формула" r:id="rId3" imgW="228402" imgH="177646" progId="Equation.3">
                    <p:embed/>
                  </p:oleObj>
                </mc:Choice>
                <mc:Fallback>
                  <p:oleObj name="Формула" r:id="rId3" imgW="228402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948"/>
                          <a:ext cx="540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63" name="Freeform 48"/>
            <p:cNvSpPr>
              <a:spLocks/>
            </p:cNvSpPr>
            <p:nvPr/>
          </p:nvSpPr>
          <p:spPr bwMode="auto">
            <a:xfrm flipV="1">
              <a:off x="1624" y="1417"/>
              <a:ext cx="1134" cy="272"/>
            </a:xfrm>
            <a:custGeom>
              <a:avLst/>
              <a:gdLst>
                <a:gd name="T0" fmla="*/ 0 w 1542"/>
                <a:gd name="T1" fmla="*/ 0 h 453"/>
                <a:gd name="T2" fmla="*/ 307 w 1542"/>
                <a:gd name="T3" fmla="*/ 98 h 453"/>
                <a:gd name="T4" fmla="*/ 613 w 1542"/>
                <a:gd name="T5" fmla="*/ 0 h 4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2" h="453">
                  <a:moveTo>
                    <a:pt x="0" y="0"/>
                  </a:moveTo>
                  <a:cubicBezTo>
                    <a:pt x="257" y="226"/>
                    <a:pt x="514" y="453"/>
                    <a:pt x="771" y="453"/>
                  </a:cubicBezTo>
                  <a:cubicBezTo>
                    <a:pt x="1028" y="453"/>
                    <a:pt x="1414" y="83"/>
                    <a:pt x="1542" y="0"/>
                  </a:cubicBezTo>
                </a:path>
              </a:pathLst>
            </a:custGeom>
            <a:noFill/>
            <a:ln w="57150" cmpd="sng">
              <a:solidFill>
                <a:srgbClr val="3399FF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764" name="Freeform 49"/>
            <p:cNvSpPr>
              <a:spLocks/>
            </p:cNvSpPr>
            <p:nvPr/>
          </p:nvSpPr>
          <p:spPr bwMode="auto">
            <a:xfrm flipV="1">
              <a:off x="2894" y="1417"/>
              <a:ext cx="1314" cy="272"/>
            </a:xfrm>
            <a:custGeom>
              <a:avLst/>
              <a:gdLst>
                <a:gd name="T0" fmla="*/ 0 w 1497"/>
                <a:gd name="T1" fmla="*/ 0 h 544"/>
                <a:gd name="T2" fmla="*/ 460 w 1497"/>
                <a:gd name="T3" fmla="*/ 68 h 544"/>
                <a:gd name="T4" fmla="*/ 1012 w 1497"/>
                <a:gd name="T5" fmla="*/ 0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544">
                  <a:moveTo>
                    <a:pt x="0" y="0"/>
                  </a:moveTo>
                  <a:cubicBezTo>
                    <a:pt x="215" y="272"/>
                    <a:pt x="431" y="544"/>
                    <a:pt x="680" y="544"/>
                  </a:cubicBezTo>
                  <a:cubicBezTo>
                    <a:pt x="929" y="544"/>
                    <a:pt x="1361" y="91"/>
                    <a:pt x="1497" y="0"/>
                  </a:cubicBezTo>
                </a:path>
              </a:pathLst>
            </a:custGeom>
            <a:noFill/>
            <a:ln w="57150" cmpd="sng">
              <a:solidFill>
                <a:srgbClr val="3399FF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765" name="Freeform 50"/>
            <p:cNvSpPr>
              <a:spLocks/>
            </p:cNvSpPr>
            <p:nvPr/>
          </p:nvSpPr>
          <p:spPr bwMode="auto">
            <a:xfrm flipV="1">
              <a:off x="4209" y="1417"/>
              <a:ext cx="1179" cy="272"/>
            </a:xfrm>
            <a:custGeom>
              <a:avLst/>
              <a:gdLst>
                <a:gd name="T0" fmla="*/ 0 w 1497"/>
                <a:gd name="T1" fmla="*/ 0 h 589"/>
                <a:gd name="T2" fmla="*/ 354 w 1497"/>
                <a:gd name="T3" fmla="*/ 58 h 589"/>
                <a:gd name="T4" fmla="*/ 732 w 1497"/>
                <a:gd name="T5" fmla="*/ 0 h 5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589">
                  <a:moveTo>
                    <a:pt x="0" y="0"/>
                  </a:moveTo>
                  <a:cubicBezTo>
                    <a:pt x="238" y="294"/>
                    <a:pt x="477" y="589"/>
                    <a:pt x="726" y="589"/>
                  </a:cubicBezTo>
                  <a:cubicBezTo>
                    <a:pt x="975" y="589"/>
                    <a:pt x="1369" y="98"/>
                    <a:pt x="1497" y="0"/>
                  </a:cubicBezTo>
                </a:path>
              </a:pathLst>
            </a:custGeom>
            <a:noFill/>
            <a:ln w="57150" cmpd="sng">
              <a:solidFill>
                <a:srgbClr val="3399FF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766" name="Freeform 51"/>
            <p:cNvSpPr>
              <a:spLocks/>
            </p:cNvSpPr>
            <p:nvPr/>
          </p:nvSpPr>
          <p:spPr bwMode="auto">
            <a:xfrm flipV="1">
              <a:off x="444" y="1415"/>
              <a:ext cx="1134" cy="272"/>
            </a:xfrm>
            <a:custGeom>
              <a:avLst/>
              <a:gdLst>
                <a:gd name="T0" fmla="*/ 0 w 1542"/>
                <a:gd name="T1" fmla="*/ 0 h 453"/>
                <a:gd name="T2" fmla="*/ 307 w 1542"/>
                <a:gd name="T3" fmla="*/ 98 h 453"/>
                <a:gd name="T4" fmla="*/ 613 w 1542"/>
                <a:gd name="T5" fmla="*/ 0 h 4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2" h="453">
                  <a:moveTo>
                    <a:pt x="0" y="0"/>
                  </a:moveTo>
                  <a:cubicBezTo>
                    <a:pt x="257" y="226"/>
                    <a:pt x="514" y="453"/>
                    <a:pt x="771" y="453"/>
                  </a:cubicBezTo>
                  <a:cubicBezTo>
                    <a:pt x="1028" y="453"/>
                    <a:pt x="1414" y="83"/>
                    <a:pt x="1542" y="0"/>
                  </a:cubicBezTo>
                </a:path>
              </a:pathLst>
            </a:custGeom>
            <a:noFill/>
            <a:ln w="57150" cmpd="sng">
              <a:solidFill>
                <a:srgbClr val="3399FF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graphicFrame>
          <p:nvGraphicFramePr>
            <p:cNvPr id="31767" name="Object 52"/>
            <p:cNvGraphicFramePr>
              <a:graphicFrameLocks noChangeAspect="1"/>
            </p:cNvGraphicFramePr>
            <p:nvPr/>
          </p:nvGraphicFramePr>
          <p:xfrm>
            <a:off x="1882" y="935"/>
            <a:ext cx="540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" name="Формула" r:id="rId5" imgW="228402" imgH="177646" progId="Equation.3">
                    <p:embed/>
                  </p:oleObj>
                </mc:Choice>
                <mc:Fallback>
                  <p:oleObj name="Формула" r:id="rId5" imgW="228402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2" y="935"/>
                          <a:ext cx="540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8" name="Object 53"/>
            <p:cNvGraphicFramePr>
              <a:graphicFrameLocks noChangeAspect="1"/>
            </p:cNvGraphicFramePr>
            <p:nvPr/>
          </p:nvGraphicFramePr>
          <p:xfrm>
            <a:off x="3243" y="935"/>
            <a:ext cx="540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" name="Формула" r:id="rId6" imgW="228402" imgH="177646" progId="Equation.3">
                    <p:embed/>
                  </p:oleObj>
                </mc:Choice>
                <mc:Fallback>
                  <p:oleObj name="Формула" r:id="rId6" imgW="228402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935"/>
                          <a:ext cx="540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9" name="Object 54"/>
            <p:cNvGraphicFramePr>
              <a:graphicFrameLocks noChangeAspect="1"/>
            </p:cNvGraphicFramePr>
            <p:nvPr/>
          </p:nvGraphicFramePr>
          <p:xfrm>
            <a:off x="4379" y="935"/>
            <a:ext cx="900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" name="Формула" r:id="rId7" imgW="380670" imgH="177646" progId="Equation.3">
                    <p:embed/>
                  </p:oleObj>
                </mc:Choice>
                <mc:Fallback>
                  <p:oleObj name="Формула" r:id="rId7" imgW="380670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9" y="935"/>
                          <a:ext cx="900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580" name="Group 60"/>
          <p:cNvGrpSpPr>
            <a:grpSpLocks/>
          </p:cNvGrpSpPr>
          <p:nvPr/>
        </p:nvGrpSpPr>
        <p:grpSpPr bwMode="auto">
          <a:xfrm>
            <a:off x="2067261" y="11140125"/>
            <a:ext cx="30060411" cy="2831465"/>
            <a:chOff x="340" y="2385"/>
            <a:chExt cx="4944" cy="686"/>
          </a:xfrm>
        </p:grpSpPr>
        <p:sp>
          <p:nvSpPr>
            <p:cNvPr id="31754" name="Freeform 6"/>
            <p:cNvSpPr>
              <a:spLocks/>
            </p:cNvSpPr>
            <p:nvPr/>
          </p:nvSpPr>
          <p:spPr bwMode="auto">
            <a:xfrm>
              <a:off x="1520" y="2387"/>
              <a:ext cx="1134" cy="272"/>
            </a:xfrm>
            <a:custGeom>
              <a:avLst/>
              <a:gdLst>
                <a:gd name="T0" fmla="*/ 0 w 1542"/>
                <a:gd name="T1" fmla="*/ 0 h 453"/>
                <a:gd name="T2" fmla="*/ 307 w 1542"/>
                <a:gd name="T3" fmla="*/ 98 h 453"/>
                <a:gd name="T4" fmla="*/ 613 w 1542"/>
                <a:gd name="T5" fmla="*/ 0 h 4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2" h="453">
                  <a:moveTo>
                    <a:pt x="0" y="0"/>
                  </a:moveTo>
                  <a:cubicBezTo>
                    <a:pt x="257" y="226"/>
                    <a:pt x="514" y="453"/>
                    <a:pt x="771" y="453"/>
                  </a:cubicBezTo>
                  <a:cubicBezTo>
                    <a:pt x="1028" y="453"/>
                    <a:pt x="1414" y="83"/>
                    <a:pt x="1542" y="0"/>
                  </a:cubicBezTo>
                </a:path>
              </a:pathLst>
            </a:custGeom>
            <a:noFill/>
            <a:ln w="57150" cmpd="sng">
              <a:solidFill>
                <a:srgbClr val="3399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755" name="Freeform 7"/>
            <p:cNvSpPr>
              <a:spLocks/>
            </p:cNvSpPr>
            <p:nvPr/>
          </p:nvSpPr>
          <p:spPr bwMode="auto">
            <a:xfrm>
              <a:off x="2790" y="2387"/>
              <a:ext cx="1314" cy="272"/>
            </a:xfrm>
            <a:custGeom>
              <a:avLst/>
              <a:gdLst>
                <a:gd name="T0" fmla="*/ 0 w 1497"/>
                <a:gd name="T1" fmla="*/ 0 h 544"/>
                <a:gd name="T2" fmla="*/ 460 w 1497"/>
                <a:gd name="T3" fmla="*/ 68 h 544"/>
                <a:gd name="T4" fmla="*/ 1012 w 1497"/>
                <a:gd name="T5" fmla="*/ 0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544">
                  <a:moveTo>
                    <a:pt x="0" y="0"/>
                  </a:moveTo>
                  <a:cubicBezTo>
                    <a:pt x="215" y="272"/>
                    <a:pt x="431" y="544"/>
                    <a:pt x="680" y="544"/>
                  </a:cubicBezTo>
                  <a:cubicBezTo>
                    <a:pt x="929" y="544"/>
                    <a:pt x="1361" y="91"/>
                    <a:pt x="1497" y="0"/>
                  </a:cubicBezTo>
                </a:path>
              </a:pathLst>
            </a:custGeom>
            <a:noFill/>
            <a:ln w="57150" cmpd="sng">
              <a:solidFill>
                <a:srgbClr val="3399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756" name="Freeform 8"/>
            <p:cNvSpPr>
              <a:spLocks/>
            </p:cNvSpPr>
            <p:nvPr/>
          </p:nvSpPr>
          <p:spPr bwMode="auto">
            <a:xfrm>
              <a:off x="4105" y="2387"/>
              <a:ext cx="1179" cy="272"/>
            </a:xfrm>
            <a:custGeom>
              <a:avLst/>
              <a:gdLst>
                <a:gd name="T0" fmla="*/ 0 w 1497"/>
                <a:gd name="T1" fmla="*/ 0 h 589"/>
                <a:gd name="T2" fmla="*/ 354 w 1497"/>
                <a:gd name="T3" fmla="*/ 58 h 589"/>
                <a:gd name="T4" fmla="*/ 732 w 1497"/>
                <a:gd name="T5" fmla="*/ 0 h 5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589">
                  <a:moveTo>
                    <a:pt x="0" y="0"/>
                  </a:moveTo>
                  <a:cubicBezTo>
                    <a:pt x="238" y="294"/>
                    <a:pt x="477" y="589"/>
                    <a:pt x="726" y="589"/>
                  </a:cubicBezTo>
                  <a:cubicBezTo>
                    <a:pt x="975" y="589"/>
                    <a:pt x="1369" y="98"/>
                    <a:pt x="1497" y="0"/>
                  </a:cubicBezTo>
                </a:path>
              </a:pathLst>
            </a:custGeom>
            <a:noFill/>
            <a:ln w="57150" cmpd="sng">
              <a:solidFill>
                <a:srgbClr val="3399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31757" name="Freeform 45"/>
            <p:cNvSpPr>
              <a:spLocks/>
            </p:cNvSpPr>
            <p:nvPr/>
          </p:nvSpPr>
          <p:spPr bwMode="auto">
            <a:xfrm>
              <a:off x="340" y="2385"/>
              <a:ext cx="1134" cy="272"/>
            </a:xfrm>
            <a:custGeom>
              <a:avLst/>
              <a:gdLst>
                <a:gd name="T0" fmla="*/ 0 w 1542"/>
                <a:gd name="T1" fmla="*/ 0 h 453"/>
                <a:gd name="T2" fmla="*/ 307 w 1542"/>
                <a:gd name="T3" fmla="*/ 98 h 453"/>
                <a:gd name="T4" fmla="*/ 613 w 1542"/>
                <a:gd name="T5" fmla="*/ 0 h 4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2" h="453">
                  <a:moveTo>
                    <a:pt x="0" y="0"/>
                  </a:moveTo>
                  <a:cubicBezTo>
                    <a:pt x="257" y="226"/>
                    <a:pt x="514" y="453"/>
                    <a:pt x="771" y="453"/>
                  </a:cubicBezTo>
                  <a:cubicBezTo>
                    <a:pt x="1028" y="453"/>
                    <a:pt x="1414" y="83"/>
                    <a:pt x="1542" y="0"/>
                  </a:cubicBezTo>
                </a:path>
              </a:pathLst>
            </a:custGeom>
            <a:noFill/>
            <a:ln w="57150" cmpd="sng">
              <a:solidFill>
                <a:srgbClr val="3399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graphicFrame>
          <p:nvGraphicFramePr>
            <p:cNvPr id="31758" name="Object 55"/>
            <p:cNvGraphicFramePr>
              <a:graphicFrameLocks noChangeAspect="1"/>
            </p:cNvGraphicFramePr>
            <p:nvPr/>
          </p:nvGraphicFramePr>
          <p:xfrm>
            <a:off x="4273" y="2659"/>
            <a:ext cx="930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" name="Формула" r:id="rId9" imgW="393359" imgH="177646" progId="Equation.3">
                    <p:embed/>
                  </p:oleObj>
                </mc:Choice>
                <mc:Fallback>
                  <p:oleObj name="Формула" r:id="rId9" imgW="39335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" y="2659"/>
                          <a:ext cx="930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9" name="Object 56"/>
            <p:cNvGraphicFramePr>
              <a:graphicFrameLocks noChangeAspect="1"/>
            </p:cNvGraphicFramePr>
            <p:nvPr/>
          </p:nvGraphicFramePr>
          <p:xfrm>
            <a:off x="3138" y="2659"/>
            <a:ext cx="570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" name="Формула" r:id="rId11" imgW="241091" imgH="177646" progId="Equation.3">
                    <p:embed/>
                  </p:oleObj>
                </mc:Choice>
                <mc:Fallback>
                  <p:oleObj name="Формула" r:id="rId11" imgW="241091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8" y="2659"/>
                          <a:ext cx="570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0" name="Object 57"/>
            <p:cNvGraphicFramePr>
              <a:graphicFrameLocks noChangeAspect="1"/>
            </p:cNvGraphicFramePr>
            <p:nvPr/>
          </p:nvGraphicFramePr>
          <p:xfrm>
            <a:off x="1792" y="2659"/>
            <a:ext cx="570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" name="Формула" r:id="rId13" imgW="241091" imgH="177646" progId="Equation.3">
                    <p:embed/>
                  </p:oleObj>
                </mc:Choice>
                <mc:Fallback>
                  <p:oleObj name="Формула" r:id="rId13" imgW="241091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2" y="2659"/>
                          <a:ext cx="570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1" name="Object 58"/>
            <p:cNvGraphicFramePr>
              <a:graphicFrameLocks noChangeAspect="1"/>
            </p:cNvGraphicFramePr>
            <p:nvPr/>
          </p:nvGraphicFramePr>
          <p:xfrm>
            <a:off x="612" y="2614"/>
            <a:ext cx="570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" name="Формула" r:id="rId14" imgW="241091" imgH="177646" progId="Equation.3">
                    <p:embed/>
                  </p:oleObj>
                </mc:Choice>
                <mc:Fallback>
                  <p:oleObj name="Формула" r:id="rId14" imgW="241091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2614"/>
                          <a:ext cx="570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753" name="Text Box 61"/>
          <p:cNvSpPr txBox="1">
            <a:spLocks noChangeArrowheads="1"/>
          </p:cNvSpPr>
          <p:nvPr/>
        </p:nvSpPr>
        <p:spPr bwMode="auto">
          <a:xfrm>
            <a:off x="7423788" y="1088158"/>
            <a:ext cx="21238071" cy="207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11500" b="1">
                <a:latin typeface="Arial" charset="0"/>
              </a:rPr>
              <a:t>Единицы измерения.  </a:t>
            </a:r>
          </a:p>
        </p:txBody>
      </p:sp>
    </p:spTree>
    <p:extLst>
      <p:ext uri="{BB962C8B-B14F-4D97-AF65-F5344CB8AC3E}">
        <p14:creationId xmlns:p14="http://schemas.microsoft.com/office/powerpoint/2010/main" val="1778325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3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170924" y="96351"/>
            <a:ext cx="18678259" cy="2336283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200" b="1" i="1" spc="16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ru-RU" sz="13200" b="1" i="1" spc="16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317048" y="5582410"/>
            <a:ext cx="678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500" b="1" i="1" dirty="0">
                <a:latin typeface="Arial" pitchFamily="34" charset="0"/>
                <a:cs typeface="Arial" pitchFamily="34" charset="0"/>
              </a:rPr>
              <a:t>ОA &lt;R </a:t>
            </a:r>
            <a:r>
              <a:rPr lang="ru-RU" sz="11500" b="1" i="1" dirty="0" smtClean="0">
                <a:latin typeface="Arial" pitchFamily="34" charset="0"/>
                <a:cs typeface="Arial" pitchFamily="34" charset="0"/>
              </a:rPr>
              <a:t>   </a:t>
            </a:r>
            <a:endParaRPr lang="uz-Latn-UZ" sz="1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129571" y="6105238"/>
            <a:ext cx="10876147" cy="9896761"/>
          </a:xfrm>
          <a:prstGeom prst="ellipse">
            <a:avLst/>
          </a:prstGeom>
          <a:ln w="152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4" name="Прямая соединительная линия 3"/>
          <p:cNvCxnSpPr>
            <a:stCxn id="5" idx="6"/>
            <a:endCxn id="2" idx="6"/>
          </p:cNvCxnSpPr>
          <p:nvPr/>
        </p:nvCxnSpPr>
        <p:spPr>
          <a:xfrm>
            <a:off x="8796244" y="11053618"/>
            <a:ext cx="5209474" cy="1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8339044" y="1082501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8" name="Прямоугольник 7"/>
          <p:cNvSpPr/>
          <p:nvPr/>
        </p:nvSpPr>
        <p:spPr>
          <a:xfrm>
            <a:off x="7301156" y="11124498"/>
            <a:ext cx="11416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О</a:t>
            </a:r>
            <a:endParaRPr lang="uz-Latn-UZ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63814" y="9431873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R</a:t>
            </a:r>
            <a:endParaRPr lang="uz-Latn-UZ" dirty="0"/>
          </a:p>
        </p:txBody>
      </p:sp>
      <p:sp>
        <p:nvSpPr>
          <p:cNvPr id="9" name="TextBox 8"/>
          <p:cNvSpPr txBox="1"/>
          <p:nvPr/>
        </p:nvSpPr>
        <p:spPr>
          <a:xfrm>
            <a:off x="8116848" y="6901841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032948" y="7924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567644" y="8153400"/>
            <a:ext cx="623537" cy="286158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206119" y="10825018"/>
            <a:ext cx="150036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Точка А лежит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внутри окружности</a:t>
            </a:r>
            <a:endParaRPr lang="uz-Latn-UZ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86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170924" y="96351"/>
            <a:ext cx="18678259" cy="2336283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200" b="1" i="1" spc="16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ru-RU" sz="13200" b="1" i="1" spc="16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317048" y="5582410"/>
            <a:ext cx="678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500" b="1" i="1" dirty="0">
                <a:latin typeface="Arial" pitchFamily="34" charset="0"/>
                <a:cs typeface="Arial" pitchFamily="34" charset="0"/>
              </a:rPr>
              <a:t>ОA ˃ </a:t>
            </a:r>
            <a:r>
              <a:rPr lang="ru-RU" sz="11500" b="1" i="1" dirty="0" smtClean="0">
                <a:latin typeface="Arial" pitchFamily="34" charset="0"/>
                <a:cs typeface="Arial" pitchFamily="34" charset="0"/>
              </a:rPr>
              <a:t>R    </a:t>
            </a:r>
            <a:endParaRPr lang="uz-Latn-UZ" sz="1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129571" y="6105238"/>
            <a:ext cx="10876147" cy="9896761"/>
          </a:xfrm>
          <a:prstGeom prst="ellipse">
            <a:avLst/>
          </a:prstGeom>
          <a:ln w="152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4" name="Прямая соединительная линия 3"/>
          <p:cNvCxnSpPr>
            <a:stCxn id="5" idx="6"/>
            <a:endCxn id="2" idx="6"/>
          </p:cNvCxnSpPr>
          <p:nvPr/>
        </p:nvCxnSpPr>
        <p:spPr>
          <a:xfrm>
            <a:off x="8796244" y="11053618"/>
            <a:ext cx="5209474" cy="1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8339044" y="1082501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8" name="Прямоугольник 7"/>
          <p:cNvSpPr/>
          <p:nvPr/>
        </p:nvSpPr>
        <p:spPr>
          <a:xfrm>
            <a:off x="7301156" y="11124498"/>
            <a:ext cx="11416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О</a:t>
            </a:r>
            <a:endParaRPr lang="uz-Latn-UZ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63814" y="9431873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R</a:t>
            </a:r>
            <a:endParaRPr lang="uz-Latn-UZ" dirty="0"/>
          </a:p>
        </p:txBody>
      </p:sp>
      <p:sp>
        <p:nvSpPr>
          <p:cNvPr id="9" name="TextBox 8"/>
          <p:cNvSpPr txBox="1"/>
          <p:nvPr/>
        </p:nvSpPr>
        <p:spPr>
          <a:xfrm>
            <a:off x="10863813" y="2773740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325379" y="4114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13" name="Прямая соединительная линия 12"/>
          <p:cNvCxnSpPr>
            <a:endCxn id="10" idx="4"/>
          </p:cNvCxnSpPr>
          <p:nvPr/>
        </p:nvCxnSpPr>
        <p:spPr>
          <a:xfrm flipV="1">
            <a:off x="8567644" y="4572000"/>
            <a:ext cx="1986335" cy="644298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206119" y="10825018"/>
            <a:ext cx="150036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Точка А лежит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окружностью</a:t>
            </a:r>
            <a:endParaRPr lang="uz-Latn-UZ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721" y="391030"/>
            <a:ext cx="34440044" cy="235882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5350249"/>
            <a:r>
              <a:rPr lang="ru-RU" sz="11600" spc="8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1600" b="1" spc="89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Задания </a:t>
            </a:r>
            <a:r>
              <a:rPr lang="ru-RU" sz="11600" b="1" spc="8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для закрепления</a:t>
            </a:r>
            <a:endParaRPr sz="1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0323" y="9986293"/>
            <a:ext cx="1523268" cy="2756224"/>
          </a:xfrm>
          <a:prstGeom prst="rect">
            <a:avLst/>
          </a:prstGeom>
          <a:noFill/>
        </p:spPr>
        <p:txBody>
          <a:bodyPr wrap="none" lIns="535034" tIns="267504" rIns="535034" bIns="267504" rtlCol="0">
            <a:spAutoFit/>
          </a:bodyPr>
          <a:lstStyle/>
          <a:p>
            <a:pPr marL="74313" marR="29725" defTabSz="5350249">
              <a:lnSpc>
                <a:spcPct val="150000"/>
              </a:lnSpc>
            </a:pPr>
            <a:r>
              <a:rPr lang="ru-RU"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38719" y="4800600"/>
            <a:ext cx="20878800" cy="8494468"/>
          </a:xfrm>
          <a:prstGeom prst="rect">
            <a:avLst/>
          </a:prstGeom>
          <a:noFill/>
        </p:spPr>
        <p:txBody>
          <a:bodyPr wrap="square" lIns="91256" tIns="45638" rIns="91256" bIns="45638" rtlCol="0">
            <a:spAutoFit/>
          </a:bodyPr>
          <a:lstStyle/>
          <a:p>
            <a:pPr algn="ctr"/>
            <a:r>
              <a:rPr lang="ru-RU" sz="18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№ 3, 8, 10, 14. </a:t>
            </a:r>
            <a:endParaRPr lang="ru-RU" sz="18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8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стр.19) </a:t>
            </a:r>
            <a:endParaRPr lang="uz-Latn-UZ" sz="18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29" y="8585881"/>
            <a:ext cx="7356890" cy="8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107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6638" y="304800"/>
            <a:ext cx="29768562" cy="1831271"/>
          </a:xfrm>
        </p:spPr>
        <p:txBody>
          <a:bodyPr/>
          <a:lstStyle/>
          <a:p>
            <a:pPr algn="ctr" eaLnBrk="1" hangingPunct="1"/>
            <a:r>
              <a:rPr lang="ru-RU" sz="11900" dirty="0" smtClean="0">
                <a:solidFill>
                  <a:srgbClr val="FF3300"/>
                </a:solidFill>
              </a:rPr>
              <a:t>Задание </a:t>
            </a:r>
            <a:endParaRPr lang="ru-RU" sz="11900" dirty="0">
              <a:solidFill>
                <a:srgbClr val="FF33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07408" y="1524000"/>
            <a:ext cx="31811503" cy="488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1900" dirty="0">
                <a:latin typeface="Arial" pitchFamily="34" charset="0"/>
                <a:cs typeface="Arial" pitchFamily="34" charset="0"/>
              </a:rPr>
              <a:t>Чему равна длина </a:t>
            </a:r>
            <a:r>
              <a:rPr lang="ru-RU" sz="11900" dirty="0" smtClean="0">
                <a:latin typeface="Arial" pitchFamily="34" charset="0"/>
                <a:cs typeface="Arial" pitchFamily="34" charset="0"/>
              </a:rPr>
              <a:t>отрезка: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19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119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11900" i="1" dirty="0">
                <a:latin typeface="Arial" pitchFamily="34" charset="0"/>
                <a:cs typeface="Arial" pitchFamily="34" charset="0"/>
              </a:rPr>
              <a:t>AB</a:t>
            </a:r>
            <a:r>
              <a:rPr lang="en-US" sz="11900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11900" dirty="0">
                <a:latin typeface="Arial" pitchFamily="34" charset="0"/>
                <a:cs typeface="Arial" pitchFamily="34" charset="0"/>
              </a:rPr>
              <a:t>б) </a:t>
            </a:r>
            <a:r>
              <a:rPr lang="en-US" sz="11900" i="1" dirty="0">
                <a:latin typeface="Arial" pitchFamily="34" charset="0"/>
                <a:cs typeface="Arial" pitchFamily="34" charset="0"/>
              </a:rPr>
              <a:t>AC</a:t>
            </a:r>
            <a:r>
              <a:rPr lang="en-US" sz="119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11900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en-US" sz="11900" i="1" dirty="0" smtClean="0">
                <a:latin typeface="Arial" pitchFamily="34" charset="0"/>
                <a:cs typeface="Arial" pitchFamily="34" charset="0"/>
              </a:rPr>
              <a:t>AD</a:t>
            </a:r>
            <a:r>
              <a:rPr lang="en-US" sz="11900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11900" dirty="0">
                <a:latin typeface="Arial" pitchFamily="34" charset="0"/>
                <a:cs typeface="Arial" pitchFamily="34" charset="0"/>
              </a:rPr>
              <a:t>г) </a:t>
            </a:r>
            <a:r>
              <a:rPr lang="en-US" sz="11900" i="1" dirty="0">
                <a:latin typeface="Arial" pitchFamily="34" charset="0"/>
                <a:cs typeface="Arial" pitchFamily="34" charset="0"/>
              </a:rPr>
              <a:t>BC</a:t>
            </a:r>
            <a:r>
              <a:rPr lang="en-US" sz="11900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11900" dirty="0">
                <a:latin typeface="Arial" pitchFamily="34" charset="0"/>
                <a:cs typeface="Arial" pitchFamily="34" charset="0"/>
              </a:rPr>
              <a:t>д) </a:t>
            </a:r>
            <a:r>
              <a:rPr lang="en-US" sz="11900" i="1" dirty="0">
                <a:latin typeface="Arial" pitchFamily="34" charset="0"/>
                <a:cs typeface="Arial" pitchFamily="34" charset="0"/>
              </a:rPr>
              <a:t>BD</a:t>
            </a:r>
            <a:r>
              <a:rPr lang="en-US" sz="11900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11900" dirty="0">
                <a:latin typeface="Arial" pitchFamily="34" charset="0"/>
                <a:cs typeface="Arial" pitchFamily="34" charset="0"/>
              </a:rPr>
              <a:t>е) </a:t>
            </a:r>
            <a:r>
              <a:rPr lang="en-US" sz="11900" i="1" dirty="0">
                <a:latin typeface="Arial" pitchFamily="34" charset="0"/>
                <a:cs typeface="Arial" pitchFamily="34" charset="0"/>
              </a:rPr>
              <a:t>CD</a:t>
            </a:r>
            <a:r>
              <a:rPr lang="en-US" sz="11900" dirty="0">
                <a:latin typeface="Arial" pitchFamily="34" charset="0"/>
                <a:cs typeface="Arial" pitchFamily="34" charset="0"/>
              </a:rPr>
              <a:t>?</a:t>
            </a:r>
            <a:endParaRPr lang="ru-RU" sz="1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73" y="6934200"/>
            <a:ext cx="2361542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210335" y="11094720"/>
            <a:ext cx="11673946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9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Ответ:</a:t>
            </a:r>
            <a:r>
              <a:rPr lang="ru-RU" sz="119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900" dirty="0">
                <a:latin typeface="Arial" pitchFamily="34" charset="0"/>
                <a:cs typeface="Arial" pitchFamily="34" charset="0"/>
              </a:rPr>
              <a:t>а) </a:t>
            </a:r>
            <a:r>
              <a:rPr lang="en-US" sz="119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11900" dirty="0">
                <a:latin typeface="Arial" pitchFamily="34" charset="0"/>
                <a:cs typeface="Arial" pitchFamily="34" charset="0"/>
              </a:rPr>
              <a:t> см</a:t>
            </a:r>
            <a:r>
              <a:rPr lang="en-US" sz="11900" dirty="0">
                <a:latin typeface="Arial" pitchFamily="34" charset="0"/>
                <a:cs typeface="Arial" pitchFamily="34" charset="0"/>
              </a:rPr>
              <a:t>;</a:t>
            </a:r>
            <a:endParaRPr lang="ru-RU" sz="1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4592433" y="11094720"/>
            <a:ext cx="9047308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900" dirty="0">
                <a:latin typeface="Arial" pitchFamily="34" charset="0"/>
                <a:cs typeface="Arial" pitchFamily="34" charset="0"/>
              </a:rPr>
              <a:t>б) </a:t>
            </a:r>
            <a:r>
              <a:rPr lang="en-US" sz="11900" dirty="0">
                <a:latin typeface="Arial" pitchFamily="34" charset="0"/>
                <a:cs typeface="Arial" pitchFamily="34" charset="0"/>
              </a:rPr>
              <a:t>5,2</a:t>
            </a:r>
            <a:r>
              <a:rPr lang="ru-RU" sz="11900" dirty="0">
                <a:latin typeface="Arial" pitchFamily="34" charset="0"/>
                <a:cs typeface="Arial" pitchFamily="34" charset="0"/>
              </a:rPr>
              <a:t> см</a:t>
            </a:r>
            <a:r>
              <a:rPr lang="en-US" sz="11900" dirty="0">
                <a:latin typeface="Arial" pitchFamily="34" charset="0"/>
                <a:cs typeface="Arial" pitchFamily="34" charset="0"/>
              </a:rPr>
              <a:t>;</a:t>
            </a:r>
            <a:r>
              <a:rPr lang="ru-RU" sz="119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2180497" y="11094720"/>
            <a:ext cx="9047308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900">
                <a:latin typeface="Arial" pitchFamily="34" charset="0"/>
                <a:cs typeface="Arial" pitchFamily="34" charset="0"/>
              </a:rPr>
              <a:t>в) 6,5 см</a:t>
            </a:r>
            <a:r>
              <a:rPr lang="en-US" sz="11900">
                <a:latin typeface="Arial" pitchFamily="34" charset="0"/>
                <a:cs typeface="Arial" pitchFamily="34" charset="0"/>
              </a:rPr>
              <a:t>;</a:t>
            </a:r>
            <a:r>
              <a:rPr lang="ru-RU" sz="1190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8463611" y="12877800"/>
            <a:ext cx="9047308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900" dirty="0">
                <a:latin typeface="Arial" pitchFamily="34" charset="0"/>
                <a:cs typeface="Arial" pitchFamily="34" charset="0"/>
              </a:rPr>
              <a:t>г) 1,2 см</a:t>
            </a:r>
            <a:r>
              <a:rPr lang="en-US" sz="11900" dirty="0">
                <a:latin typeface="Arial" pitchFamily="34" charset="0"/>
                <a:cs typeface="Arial" pitchFamily="34" charset="0"/>
              </a:rPr>
              <a:t>;</a:t>
            </a:r>
            <a:r>
              <a:rPr lang="ru-RU" sz="119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5759827" y="12877800"/>
            <a:ext cx="8463611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900" dirty="0">
                <a:latin typeface="Arial" pitchFamily="34" charset="0"/>
                <a:cs typeface="Arial" pitchFamily="34" charset="0"/>
              </a:rPr>
              <a:t>д) 2,5 см</a:t>
            </a:r>
            <a:r>
              <a:rPr lang="en-US" sz="11900" dirty="0">
                <a:latin typeface="Arial" pitchFamily="34" charset="0"/>
                <a:cs typeface="Arial" pitchFamily="34" charset="0"/>
              </a:rPr>
              <a:t>;</a:t>
            </a:r>
            <a:r>
              <a:rPr lang="ru-RU" sz="119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3347892" y="12877800"/>
            <a:ext cx="9631005" cy="21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02008" tIns="151004" rIns="302008" bIns="151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900">
                <a:latin typeface="Arial" pitchFamily="34" charset="0"/>
                <a:cs typeface="Arial" pitchFamily="34" charset="0"/>
              </a:rPr>
              <a:t>е) 1,3 см.</a:t>
            </a:r>
            <a:r>
              <a:rPr lang="ru-RU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9284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utoUpdateAnimBg="0"/>
      <p:bldP spid="53254" grpId="0" autoUpdateAnimBg="0"/>
      <p:bldP spid="53255" grpId="0" autoUpdateAnimBg="0"/>
      <p:bldP spid="53256" grpId="0" autoUpdateAnimBg="0"/>
      <p:bldP spid="53257" grpId="0" autoUpdateAnimBg="0"/>
      <p:bldP spid="5325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64254" y="677456"/>
            <a:ext cx="7245238" cy="3567590"/>
            <a:chOff x="15940" y="260560"/>
            <a:chExt cx="1891690" cy="1372150"/>
          </a:xfrm>
        </p:grpSpPr>
        <p:sp useBgFill="1">
          <p:nvSpPr>
            <p:cNvPr id="6" name="TextBox 5"/>
            <p:cNvSpPr txBox="1"/>
            <p:nvPr/>
          </p:nvSpPr>
          <p:spPr>
            <a:xfrm>
              <a:off x="35370" y="260560"/>
              <a:ext cx="1872260" cy="580040"/>
            </a:xfrm>
            <a:prstGeom prst="rect">
              <a:avLst/>
            </a:prstGeom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2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Дано: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940" y="1052670"/>
              <a:ext cx="1872260" cy="58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2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Найти: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387736" y="677456"/>
            <a:ext cx="19466808" cy="1720729"/>
          </a:xfrm>
          <a:prstGeom prst="rect">
            <a:avLst/>
          </a:prstGeom>
        </p:spPr>
        <p:txBody>
          <a:bodyPr wrap="none" lIns="302008" tIns="151004" rIns="302008" bIns="151004">
            <a:spAutoFit/>
          </a:bodyPr>
          <a:lstStyle/>
          <a:p>
            <a:pPr lvl="0" algn="ctr"/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А, В, С </a:t>
            </a:r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 а, АВ = 12 см, ВС = 13,5 см</a:t>
            </a:r>
            <a:endParaRPr lang="ru-RU" sz="9200" b="1" i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69904" y="3047502"/>
            <a:ext cx="3727242" cy="1720729"/>
          </a:xfrm>
          <a:prstGeom prst="rect">
            <a:avLst/>
          </a:prstGeom>
        </p:spPr>
        <p:txBody>
          <a:bodyPr wrap="none" lIns="302008" tIns="151004" rIns="302008" bIns="151004">
            <a:spAutoFit/>
          </a:bodyPr>
          <a:lstStyle/>
          <a:p>
            <a:pPr lvl="0" algn="ctr"/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 - 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5178" y="4047524"/>
            <a:ext cx="5831345" cy="1720729"/>
          </a:xfrm>
          <a:prstGeom prst="rect">
            <a:avLst/>
          </a:prstGeom>
        </p:spPr>
        <p:txBody>
          <a:bodyPr wrap="none" lIns="302008" tIns="151004" rIns="302008" bIns="151004">
            <a:spAutoFit/>
          </a:bodyPr>
          <a:lstStyle/>
          <a:p>
            <a:pPr lvl="0" algn="ctr"/>
            <a:r>
              <a:rPr lang="ru-RU" sz="9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Решение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4395171" y="6908950"/>
            <a:ext cx="23533748" cy="3514493"/>
            <a:chOff x="1567854" y="3065041"/>
            <a:chExt cx="6144526" cy="1351728"/>
          </a:xfrm>
        </p:grpSpPr>
        <p:grpSp>
          <p:nvGrpSpPr>
            <p:cNvPr id="15" name="Группа 19"/>
            <p:cNvGrpSpPr/>
            <p:nvPr/>
          </p:nvGrpSpPr>
          <p:grpSpPr>
            <a:xfrm rot="19698085">
              <a:off x="1567854" y="3065041"/>
              <a:ext cx="6144526" cy="739848"/>
              <a:chOff x="483568" y="2217900"/>
              <a:chExt cx="6144526" cy="73984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 rot="1747181">
                <a:off x="483568" y="2627089"/>
                <a:ext cx="6144526" cy="294308"/>
              </a:xfrm>
              <a:prstGeom prst="line">
                <a:avLst/>
              </a:prstGeom>
              <a:ln w="17780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 Box 12"/>
              <p:cNvSpPr txBox="1">
                <a:spLocks noChangeArrowheads="1"/>
              </p:cNvSpPr>
              <p:nvPr/>
            </p:nvSpPr>
            <p:spPr bwMode="auto">
              <a:xfrm rot="1901915">
                <a:off x="2508415" y="2217900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В</a:t>
                </a: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1907630" y="3550248"/>
              <a:ext cx="5753379" cy="866521"/>
              <a:chOff x="1907630" y="2986368"/>
              <a:chExt cx="5753379" cy="866521"/>
            </a:xfrm>
          </p:grpSpPr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7347024" y="3113041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C</a:t>
                </a:r>
                <a:endParaRPr lang="ru-RU" sz="11900" b="1" i="1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923910" y="2993574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1907630" y="2986368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7557981" y="2994946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38" name="Прямоугольник 37"/>
          <p:cNvSpPr/>
          <p:nvPr/>
        </p:nvSpPr>
        <p:spPr>
          <a:xfrm>
            <a:off x="20731939" y="3907866"/>
            <a:ext cx="11753734" cy="1720729"/>
          </a:xfrm>
          <a:prstGeom prst="rect">
            <a:avLst/>
          </a:prstGeom>
        </p:spPr>
        <p:txBody>
          <a:bodyPr wrap="none" lIns="302008" tIns="151004" rIns="302008" bIns="151004">
            <a:spAutoFit/>
          </a:bodyPr>
          <a:lstStyle/>
          <a:p>
            <a:pPr lvl="0" algn="ctr"/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Возможны случаи: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7483013" y="7018586"/>
            <a:ext cx="14908414" cy="1508104"/>
            <a:chOff x="1115520" y="2204830"/>
            <a:chExt cx="3892501" cy="58004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115520" y="2204830"/>
              <a:ext cx="781070" cy="580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200" b="1" i="1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12 см</a:t>
              </a:r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995920" y="2204830"/>
              <a:ext cx="1012101" cy="580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200" b="1" i="1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13,5 см</a:t>
              </a:r>
              <a:endParaRPr lang="ru-RU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164253" y="11658600"/>
            <a:ext cx="28767265" cy="4736940"/>
          </a:xfrm>
          <a:prstGeom prst="rect">
            <a:avLst/>
          </a:prstGeom>
          <a:noFill/>
        </p:spPr>
        <p:txBody>
          <a:bodyPr wrap="square" lIns="302008" tIns="151004" rIns="302008" bIns="151004" rtlCol="0">
            <a:spAutoFit/>
          </a:bodyPr>
          <a:lstStyle/>
          <a:p>
            <a:pPr algn="ctr"/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а) точка В лежит между  А и С, </a:t>
            </a:r>
            <a:endParaRPr lang="ru-RU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тогда </a:t>
            </a: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 = АВ + ВС,</a:t>
            </a:r>
          </a:p>
          <a:p>
            <a:pPr algn="ctr"/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 = 12 + 13,5 = 25,5 (см).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5262003" y="8663752"/>
            <a:ext cx="1202573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1900" b="1" i="1" dirty="0">
                <a:solidFill>
                  <a:schemeClr val="tx2"/>
                </a:solidFill>
                <a:latin typeface="Times New Roman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612397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8" grpId="0"/>
      <p:bldP spid="45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64254" y="677456"/>
            <a:ext cx="7245238" cy="3567590"/>
            <a:chOff x="15940" y="260560"/>
            <a:chExt cx="1891690" cy="1372150"/>
          </a:xfrm>
        </p:grpSpPr>
        <p:sp useBgFill="1">
          <p:nvSpPr>
            <p:cNvPr id="6" name="TextBox 5"/>
            <p:cNvSpPr txBox="1"/>
            <p:nvPr/>
          </p:nvSpPr>
          <p:spPr>
            <a:xfrm>
              <a:off x="35370" y="260560"/>
              <a:ext cx="1872260" cy="580040"/>
            </a:xfrm>
            <a:prstGeom prst="rect">
              <a:avLst/>
            </a:prstGeom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2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Дано: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940" y="1052670"/>
              <a:ext cx="1872260" cy="58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92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Найти: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387736" y="677456"/>
            <a:ext cx="19466808" cy="1720729"/>
          </a:xfrm>
          <a:prstGeom prst="rect">
            <a:avLst/>
          </a:prstGeom>
        </p:spPr>
        <p:txBody>
          <a:bodyPr wrap="none" lIns="302008" tIns="151004" rIns="302008" bIns="151004">
            <a:spAutoFit/>
          </a:bodyPr>
          <a:lstStyle/>
          <a:p>
            <a:pPr lvl="0" algn="ctr"/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А, В, С </a:t>
            </a:r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 а, АВ = 12 см, ВС = 13,5 см</a:t>
            </a:r>
            <a:endParaRPr lang="ru-RU" sz="9200" b="1" i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97577" y="2398185"/>
            <a:ext cx="3727242" cy="1720729"/>
          </a:xfrm>
          <a:prstGeom prst="rect">
            <a:avLst/>
          </a:prstGeom>
        </p:spPr>
        <p:txBody>
          <a:bodyPr wrap="none" lIns="302008" tIns="151004" rIns="302008" bIns="151004">
            <a:spAutoFit/>
          </a:bodyPr>
          <a:lstStyle/>
          <a:p>
            <a:pPr lvl="0" algn="ctr"/>
            <a:r>
              <a:rPr lang="ru-RU" sz="92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 - 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212736" y="3384681"/>
            <a:ext cx="5831345" cy="1720729"/>
          </a:xfrm>
          <a:prstGeom prst="rect">
            <a:avLst/>
          </a:prstGeom>
        </p:spPr>
        <p:txBody>
          <a:bodyPr wrap="none" lIns="302008" tIns="151004" rIns="302008" bIns="151004">
            <a:spAutoFit/>
          </a:bodyPr>
          <a:lstStyle/>
          <a:p>
            <a:pPr lvl="0" algn="ctr"/>
            <a:r>
              <a:rPr lang="ru-RU" sz="9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Решение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5637491" y="1085487"/>
            <a:ext cx="23805737" cy="12858358"/>
            <a:chOff x="1907630" y="1613082"/>
            <a:chExt cx="6215541" cy="4945522"/>
          </a:xfrm>
        </p:grpSpPr>
        <p:grpSp>
          <p:nvGrpSpPr>
            <p:cNvPr id="29" name="Группа 19"/>
            <p:cNvGrpSpPr/>
            <p:nvPr/>
          </p:nvGrpSpPr>
          <p:grpSpPr>
            <a:xfrm rot="19698085">
              <a:off x="1975878" y="1613082"/>
              <a:ext cx="6147293" cy="4945522"/>
              <a:chOff x="488513" y="883967"/>
              <a:chExt cx="6147293" cy="4945522"/>
            </a:xfrm>
          </p:grpSpPr>
          <p:cxnSp>
            <p:nvCxnSpPr>
              <p:cNvPr id="35" name="Прямая соединительная линия 34"/>
              <p:cNvCxnSpPr/>
              <p:nvPr/>
            </p:nvCxnSpPr>
            <p:spPr>
              <a:xfrm rot="1901915" flipV="1">
                <a:off x="488513" y="2747743"/>
                <a:ext cx="6147293" cy="64953"/>
              </a:xfrm>
              <a:prstGeom prst="line">
                <a:avLst/>
              </a:prstGeom>
              <a:ln w="17780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auto">
              <a:xfrm rot="2087297">
                <a:off x="757779" y="883967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37" name="Text Box 12"/>
              <p:cNvSpPr txBox="1">
                <a:spLocks noChangeArrowheads="1"/>
              </p:cNvSpPr>
              <p:nvPr/>
            </p:nvSpPr>
            <p:spPr bwMode="auto">
              <a:xfrm rot="1901915">
                <a:off x="5437332" y="5089641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В</a:t>
                </a:r>
              </a:p>
            </p:txBody>
          </p:sp>
        </p:grpSp>
        <p:grpSp>
          <p:nvGrpSpPr>
            <p:cNvPr id="30" name="Группа 25"/>
            <p:cNvGrpSpPr/>
            <p:nvPr/>
          </p:nvGrpSpPr>
          <p:grpSpPr>
            <a:xfrm>
              <a:off x="1907630" y="3490849"/>
              <a:ext cx="5678981" cy="1205748"/>
              <a:chOff x="1907630" y="2926969"/>
              <a:chExt cx="5678981" cy="1205748"/>
            </a:xfrm>
          </p:grpSpPr>
          <p:sp>
            <p:nvSpPr>
              <p:cNvPr id="31" name="Text Box 12"/>
              <p:cNvSpPr txBox="1">
                <a:spLocks noChangeArrowheads="1"/>
              </p:cNvSpPr>
              <p:nvPr/>
            </p:nvSpPr>
            <p:spPr bwMode="auto">
              <a:xfrm>
                <a:off x="3766917" y="3392869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923910" y="2993574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1907630" y="2986368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7540892" y="2926969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44" name="Группа 43"/>
          <p:cNvGrpSpPr/>
          <p:nvPr/>
        </p:nvGrpSpPr>
        <p:grpSpPr>
          <a:xfrm>
            <a:off x="15769675" y="6587713"/>
            <a:ext cx="5842610" cy="3577579"/>
            <a:chOff x="4189382" y="2572510"/>
            <a:chExt cx="1525472" cy="137599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933784" y="2572510"/>
              <a:ext cx="781070" cy="580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200" b="1" i="1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12 см</a:t>
              </a:r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189382" y="3368462"/>
              <a:ext cx="1012101" cy="580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200" b="1" i="1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13,5 см</a:t>
              </a:r>
              <a:endParaRPr lang="ru-RU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38672" y="12237968"/>
            <a:ext cx="31523955" cy="3136502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</a:bodyPr>
          <a:lstStyle/>
          <a:p>
            <a:r>
              <a:rPr lang="ru-RU" sz="9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б) точка А лежит между  В и С, тогда АС = СВ - АВ,</a:t>
            </a:r>
          </a:p>
          <a:p>
            <a:r>
              <a:rPr lang="ru-RU" sz="9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 = 13,5 - 12 = 1,5 (см).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6947231" y="15281084"/>
            <a:ext cx="16482337" cy="1720729"/>
          </a:xfrm>
          <a:prstGeom prst="rect">
            <a:avLst/>
          </a:prstGeom>
        </p:spPr>
        <p:txBody>
          <a:bodyPr wrap="none" lIns="302008" tIns="151004" rIns="302008" bIns="151004">
            <a:spAutoFit/>
          </a:bodyPr>
          <a:lstStyle/>
          <a:p>
            <a:pPr lvl="0" algn="ctr"/>
            <a:r>
              <a:rPr lang="ru-RU" sz="9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9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25,5 см или 1,5 см.</a:t>
            </a:r>
          </a:p>
        </p:txBody>
      </p:sp>
      <p:sp>
        <p:nvSpPr>
          <p:cNvPr id="12" name="Дуга 11"/>
          <p:cNvSpPr/>
          <p:nvPr/>
        </p:nvSpPr>
        <p:spPr>
          <a:xfrm rot="10800000">
            <a:off x="6064608" y="2398184"/>
            <a:ext cx="21017304" cy="6224841"/>
          </a:xfrm>
          <a:prstGeom prst="arc">
            <a:avLst>
              <a:gd name="adj1" fmla="val 10939948"/>
              <a:gd name="adj2" fmla="val 2140119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415563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6" grpId="0"/>
      <p:bldP spid="47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606167" y="96351"/>
            <a:ext cx="25807775" cy="2336283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200" b="1" i="1" spc="16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учебника(стр.23)</a:t>
            </a:r>
            <a:endParaRPr lang="ru-RU" sz="13200" b="1" i="1" spc="16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46736" y="3276600"/>
            <a:ext cx="321605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8800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3. На отрезке </a:t>
            </a:r>
            <a:r>
              <a:rPr lang="ru-RU" sz="8800" b="1" i="1" dirty="0">
                <a:latin typeface="Arial" pitchFamily="34" charset="0"/>
                <a:cs typeface="Arial" pitchFamily="34" charset="0"/>
              </a:rPr>
              <a:t>АВ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длиной 15 </a:t>
            </a:r>
            <a:r>
              <a:rPr lang="ru-RU" sz="8800" b="1" i="1" dirty="0">
                <a:latin typeface="Arial" pitchFamily="34" charset="0"/>
                <a:cs typeface="Arial" pitchFamily="34" charset="0"/>
              </a:rPr>
              <a:t>м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обозначена точка С</a:t>
            </a:r>
            <a:r>
              <a:rPr lang="ru-RU" sz="88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8800" b="1" dirty="0" smtClean="0">
                <a:latin typeface="Arial" pitchFamily="34" charset="0"/>
                <a:cs typeface="Arial" pitchFamily="34" charset="0"/>
              </a:rPr>
              <a:t>Найдите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длины отрезков </a:t>
            </a:r>
            <a:r>
              <a:rPr lang="ru-RU" sz="8800" b="1" i="1" dirty="0" smtClean="0">
                <a:latin typeface="Arial" pitchFamily="34" charset="0"/>
                <a:cs typeface="Arial" pitchFamily="34" charset="0"/>
              </a:rPr>
              <a:t>АС </a:t>
            </a:r>
            <a:r>
              <a:rPr lang="ru-RU" sz="88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8800" b="1" i="1" dirty="0">
                <a:latin typeface="Arial" pitchFamily="34" charset="0"/>
                <a:cs typeface="Arial" pitchFamily="34" charset="0"/>
              </a:rPr>
              <a:t>ВС,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если:</a:t>
            </a:r>
          </a:p>
          <a:p>
            <a:r>
              <a:rPr lang="ru-RU" sz="8800" b="1" dirty="0">
                <a:latin typeface="Arial" pitchFamily="34" charset="0"/>
                <a:cs typeface="Arial" pitchFamily="34" charset="0"/>
              </a:rPr>
              <a:t>а) отрезок </a:t>
            </a:r>
            <a:r>
              <a:rPr lang="ru-RU" sz="8800" b="1" i="1" dirty="0">
                <a:latin typeface="Arial" pitchFamily="34" charset="0"/>
                <a:cs typeface="Arial" pitchFamily="34" charset="0"/>
              </a:rPr>
              <a:t>АС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больше отрезка </a:t>
            </a:r>
            <a:r>
              <a:rPr lang="ru-RU" sz="8800" b="1" i="1" dirty="0">
                <a:latin typeface="Arial" pitchFamily="34" charset="0"/>
                <a:cs typeface="Arial" pitchFamily="34" charset="0"/>
              </a:rPr>
              <a:t>ВС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на 3 </a:t>
            </a:r>
            <a:r>
              <a:rPr lang="ru-RU" sz="8800" b="1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4692251" y="3300836"/>
            <a:ext cx="24192468" cy="13602233"/>
            <a:chOff x="1937023" y="1337084"/>
            <a:chExt cx="6316514" cy="5231628"/>
          </a:xfrm>
        </p:grpSpPr>
        <p:grpSp>
          <p:nvGrpSpPr>
            <p:cNvPr id="33" name="Группа 19"/>
            <p:cNvGrpSpPr/>
            <p:nvPr/>
          </p:nvGrpSpPr>
          <p:grpSpPr>
            <a:xfrm rot="19698085">
              <a:off x="1994014" y="1337084"/>
              <a:ext cx="6259523" cy="5231628"/>
              <a:chOff x="565430" y="666819"/>
              <a:chExt cx="6259523" cy="5231628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rot="1901915" flipV="1">
                <a:off x="565430" y="2855542"/>
                <a:ext cx="6259523" cy="43141"/>
              </a:xfrm>
              <a:prstGeom prst="line">
                <a:avLst/>
              </a:prstGeom>
              <a:ln w="17780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 Box 12"/>
              <p:cNvSpPr txBox="1">
                <a:spLocks noChangeArrowheads="1"/>
              </p:cNvSpPr>
              <p:nvPr/>
            </p:nvSpPr>
            <p:spPr bwMode="auto">
              <a:xfrm rot="2087297">
                <a:off x="701216" y="666819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41" name="Text Box 12"/>
              <p:cNvSpPr txBox="1">
                <a:spLocks noChangeArrowheads="1"/>
              </p:cNvSpPr>
              <p:nvPr/>
            </p:nvSpPr>
            <p:spPr bwMode="auto">
              <a:xfrm rot="1901915">
                <a:off x="5654010" y="5158599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В</a:t>
                </a:r>
              </a:p>
            </p:txBody>
          </p:sp>
        </p:grpSp>
        <p:grpSp>
          <p:nvGrpSpPr>
            <p:cNvPr id="34" name="Группа 25"/>
            <p:cNvGrpSpPr/>
            <p:nvPr/>
          </p:nvGrpSpPr>
          <p:grpSpPr>
            <a:xfrm>
              <a:off x="1937023" y="3508434"/>
              <a:ext cx="5914071" cy="1011272"/>
              <a:chOff x="1937023" y="2944554"/>
              <a:chExt cx="5914071" cy="1011272"/>
            </a:xfrm>
          </p:grpSpPr>
          <p:sp>
            <p:nvSpPr>
              <p:cNvPr id="35" name="Text Box 12"/>
              <p:cNvSpPr txBox="1">
                <a:spLocks noChangeArrowheads="1"/>
              </p:cNvSpPr>
              <p:nvPr/>
            </p:nvSpPr>
            <p:spPr bwMode="auto">
              <a:xfrm>
                <a:off x="5116000" y="3215978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C</a:t>
                </a:r>
                <a:endParaRPr lang="ru-RU" sz="11900" b="1" i="1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5213795" y="2971981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1937023" y="2986368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7805375" y="2944554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346736" y="11791231"/>
            <a:ext cx="33213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ВС=х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1895" y="11835948"/>
            <a:ext cx="47418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АС=3+х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3310" y="11835948"/>
            <a:ext cx="69315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АС+СВ=АВ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94336" y="11679212"/>
            <a:ext cx="576632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х+3+х=15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2х+3=15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Х=6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4509" y="15418697"/>
            <a:ext cx="1623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ВС=6 м, АС=9 м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31895" y="13405608"/>
            <a:ext cx="61460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АС=3+6=9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28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606167" y="96351"/>
            <a:ext cx="25807775" cy="2336283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200" b="1" i="1" spc="16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учебника(стр.23)</a:t>
            </a:r>
            <a:endParaRPr lang="ru-RU" sz="13200" b="1" i="1" spc="16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46736" y="3276600"/>
            <a:ext cx="321605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8800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3. На отрезке </a:t>
            </a:r>
            <a:r>
              <a:rPr lang="ru-RU" sz="8800" b="1" i="1" dirty="0">
                <a:latin typeface="Arial" pitchFamily="34" charset="0"/>
                <a:cs typeface="Arial" pitchFamily="34" charset="0"/>
              </a:rPr>
              <a:t>АВ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длиной 15 </a:t>
            </a:r>
            <a:r>
              <a:rPr lang="ru-RU" sz="8800" b="1" i="1" dirty="0">
                <a:latin typeface="Arial" pitchFamily="34" charset="0"/>
                <a:cs typeface="Arial" pitchFamily="34" charset="0"/>
              </a:rPr>
              <a:t>м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обозначена точка С</a:t>
            </a:r>
            <a:r>
              <a:rPr lang="ru-RU" sz="88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8800" b="1" dirty="0" smtClean="0">
                <a:latin typeface="Arial" pitchFamily="34" charset="0"/>
                <a:cs typeface="Arial" pitchFamily="34" charset="0"/>
              </a:rPr>
              <a:t>Найдите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длины отрезков </a:t>
            </a:r>
            <a:r>
              <a:rPr lang="ru-RU" sz="8800" b="1" i="1" dirty="0" smtClean="0">
                <a:latin typeface="Arial" pitchFamily="34" charset="0"/>
                <a:cs typeface="Arial" pitchFamily="34" charset="0"/>
              </a:rPr>
              <a:t>АС </a:t>
            </a:r>
            <a:r>
              <a:rPr lang="ru-RU" sz="88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8800" b="1" i="1" dirty="0">
                <a:latin typeface="Arial" pitchFamily="34" charset="0"/>
                <a:cs typeface="Arial" pitchFamily="34" charset="0"/>
              </a:rPr>
              <a:t>ВС,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если:</a:t>
            </a:r>
          </a:p>
          <a:p>
            <a:r>
              <a:rPr lang="ru-RU" sz="8800" b="1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) точка С - середина отрезка </a:t>
            </a:r>
            <a:r>
              <a:rPr lang="ru-RU" sz="8800" b="1" i="1" dirty="0" smtClean="0">
                <a:latin typeface="Arial" pitchFamily="34" charset="0"/>
                <a:cs typeface="Arial" pitchFamily="34" charset="0"/>
              </a:rPr>
              <a:t>АВ.</a:t>
            </a:r>
            <a:endParaRPr lang="ru-RU" sz="88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753018" y="3276600"/>
            <a:ext cx="24350948" cy="13602233"/>
            <a:chOff x="1937023" y="1311528"/>
            <a:chExt cx="6357892" cy="5231628"/>
          </a:xfrm>
        </p:grpSpPr>
        <p:grpSp>
          <p:nvGrpSpPr>
            <p:cNvPr id="33" name="Группа 19"/>
            <p:cNvGrpSpPr/>
            <p:nvPr/>
          </p:nvGrpSpPr>
          <p:grpSpPr>
            <a:xfrm rot="19698085">
              <a:off x="2035392" y="1311528"/>
              <a:ext cx="6259523" cy="5231628"/>
              <a:chOff x="614063" y="666819"/>
              <a:chExt cx="6259523" cy="5231628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rot="1901915" flipV="1">
                <a:off x="614063" y="2861371"/>
                <a:ext cx="6259523" cy="43141"/>
              </a:xfrm>
              <a:prstGeom prst="line">
                <a:avLst/>
              </a:prstGeom>
              <a:ln w="17780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 Box 12"/>
              <p:cNvSpPr txBox="1">
                <a:spLocks noChangeArrowheads="1"/>
              </p:cNvSpPr>
              <p:nvPr/>
            </p:nvSpPr>
            <p:spPr bwMode="auto">
              <a:xfrm rot="2087297">
                <a:off x="701216" y="666819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41" name="Text Box 12"/>
              <p:cNvSpPr txBox="1">
                <a:spLocks noChangeArrowheads="1"/>
              </p:cNvSpPr>
              <p:nvPr/>
            </p:nvSpPr>
            <p:spPr bwMode="auto">
              <a:xfrm rot="1901915">
                <a:off x="5654010" y="5158599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В</a:t>
                </a:r>
              </a:p>
            </p:txBody>
          </p:sp>
        </p:grpSp>
        <p:grpSp>
          <p:nvGrpSpPr>
            <p:cNvPr id="34" name="Группа 25"/>
            <p:cNvGrpSpPr/>
            <p:nvPr/>
          </p:nvGrpSpPr>
          <p:grpSpPr>
            <a:xfrm>
              <a:off x="1937023" y="3508434"/>
              <a:ext cx="5914071" cy="1011271"/>
              <a:chOff x="1937023" y="2944554"/>
              <a:chExt cx="5914071" cy="1011271"/>
            </a:xfrm>
          </p:grpSpPr>
          <p:sp>
            <p:nvSpPr>
              <p:cNvPr id="35" name="Text Box 12"/>
              <p:cNvSpPr txBox="1">
                <a:spLocks noChangeArrowheads="1"/>
              </p:cNvSpPr>
              <p:nvPr/>
            </p:nvSpPr>
            <p:spPr bwMode="auto">
              <a:xfrm>
                <a:off x="4709107" y="3215977"/>
                <a:ext cx="313985" cy="739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1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C</a:t>
                </a:r>
                <a:endParaRPr lang="ru-RU" sz="11900" b="1" i="1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866100" y="2971981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1937023" y="2986368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7805375" y="2944554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2432174" y="12535959"/>
            <a:ext cx="14892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АС=СВ=АВ:2=15:2=7,5 м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39718" y="14859000"/>
            <a:ext cx="123905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АС=ВС=7,5 м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24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606167" y="96351"/>
            <a:ext cx="25807775" cy="2336283"/>
          </a:xfrm>
          <a:prstGeom prst="rect">
            <a:avLst/>
          </a:prstGeom>
          <a:noFill/>
        </p:spPr>
        <p:txBody>
          <a:bodyPr wrap="none" lIns="302008" tIns="151004" rIns="302008" bIns="15100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200" b="1" i="1" spc="16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учебника(стр.23)</a:t>
            </a:r>
            <a:endParaRPr lang="ru-RU" sz="13200" b="1" i="1" spc="16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46736" y="3276600"/>
            <a:ext cx="321605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8800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3. На отрезке </a:t>
            </a:r>
            <a:r>
              <a:rPr lang="ru-RU" sz="8800" b="1" i="1" dirty="0">
                <a:latin typeface="Arial" pitchFamily="34" charset="0"/>
                <a:cs typeface="Arial" pitchFamily="34" charset="0"/>
              </a:rPr>
              <a:t>АВ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длиной 15 </a:t>
            </a:r>
            <a:r>
              <a:rPr lang="ru-RU" sz="8800" b="1" i="1" dirty="0">
                <a:latin typeface="Arial" pitchFamily="34" charset="0"/>
                <a:cs typeface="Arial" pitchFamily="34" charset="0"/>
              </a:rPr>
              <a:t>м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обозначена точка С</a:t>
            </a:r>
            <a:r>
              <a:rPr lang="ru-RU" sz="88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8800" b="1" dirty="0" smtClean="0">
                <a:latin typeface="Arial" pitchFamily="34" charset="0"/>
                <a:cs typeface="Arial" pitchFamily="34" charset="0"/>
              </a:rPr>
              <a:t>Найдите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длины отрезков </a:t>
            </a:r>
            <a:r>
              <a:rPr lang="ru-RU" sz="8800" b="1" i="1" dirty="0" smtClean="0">
                <a:latin typeface="Arial" pitchFamily="34" charset="0"/>
                <a:cs typeface="Arial" pitchFamily="34" charset="0"/>
              </a:rPr>
              <a:t>АС </a:t>
            </a:r>
            <a:r>
              <a:rPr lang="ru-RU" sz="88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8800" b="1" i="1" dirty="0">
                <a:latin typeface="Arial" pitchFamily="34" charset="0"/>
                <a:cs typeface="Arial" pitchFamily="34" charset="0"/>
              </a:rPr>
              <a:t>ВС,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если:</a:t>
            </a:r>
          </a:p>
          <a:p>
            <a:r>
              <a:rPr lang="ru-RU" sz="8800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) длины отрезков </a:t>
            </a:r>
            <a:r>
              <a:rPr lang="ru-RU" sz="8800" b="1" i="1" dirty="0">
                <a:latin typeface="Arial" pitchFamily="34" charset="0"/>
                <a:cs typeface="Arial" pitchFamily="34" charset="0"/>
              </a:rPr>
              <a:t>АС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8800" b="1" i="1" dirty="0">
                <a:latin typeface="Arial" pitchFamily="34" charset="0"/>
                <a:cs typeface="Arial" pitchFamily="34" charset="0"/>
              </a:rPr>
              <a:t>ВС </a:t>
            </a:r>
            <a:r>
              <a:rPr lang="ru-RU" sz="8800" b="1" dirty="0">
                <a:latin typeface="Arial" pitchFamily="34" charset="0"/>
                <a:cs typeface="Arial" pitchFamily="34" charset="0"/>
              </a:rPr>
              <a:t>относятся как 2 : 3</a:t>
            </a:r>
            <a:r>
              <a:rPr lang="ru-RU" sz="8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z-Cyrl-UZ" sz="88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4890179" y="2432634"/>
            <a:ext cx="24282835" cy="13118459"/>
            <a:chOff x="1937023" y="1375765"/>
            <a:chExt cx="6340108" cy="5045561"/>
          </a:xfrm>
        </p:grpSpPr>
        <p:grpSp>
          <p:nvGrpSpPr>
            <p:cNvPr id="33" name="Группа 19"/>
            <p:cNvGrpSpPr/>
            <p:nvPr/>
          </p:nvGrpSpPr>
          <p:grpSpPr>
            <a:xfrm rot="19698085">
              <a:off x="2017608" y="1375765"/>
              <a:ext cx="6259523" cy="5045561"/>
              <a:chOff x="614063" y="726007"/>
              <a:chExt cx="6259523" cy="5045561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rot="1901915" flipV="1">
                <a:off x="614063" y="2861371"/>
                <a:ext cx="6259523" cy="43141"/>
              </a:xfrm>
              <a:prstGeom prst="line">
                <a:avLst/>
              </a:prstGeom>
              <a:ln w="17780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 Box 12"/>
              <p:cNvSpPr txBox="1">
                <a:spLocks noChangeArrowheads="1"/>
              </p:cNvSpPr>
              <p:nvPr/>
            </p:nvSpPr>
            <p:spPr bwMode="auto">
              <a:xfrm rot="2087297">
                <a:off x="723608" y="726007"/>
                <a:ext cx="269201" cy="621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9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</a:p>
            </p:txBody>
          </p:sp>
          <p:sp>
            <p:nvSpPr>
              <p:cNvPr id="41" name="Text Box 12"/>
              <p:cNvSpPr txBox="1">
                <a:spLocks noChangeArrowheads="1"/>
              </p:cNvSpPr>
              <p:nvPr/>
            </p:nvSpPr>
            <p:spPr bwMode="auto">
              <a:xfrm rot="1901915">
                <a:off x="5678463" y="5150096"/>
                <a:ext cx="269201" cy="621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9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В</a:t>
                </a:r>
              </a:p>
            </p:txBody>
          </p:sp>
        </p:grpSp>
        <p:grpSp>
          <p:nvGrpSpPr>
            <p:cNvPr id="34" name="Группа 25"/>
            <p:cNvGrpSpPr/>
            <p:nvPr/>
          </p:nvGrpSpPr>
          <p:grpSpPr>
            <a:xfrm>
              <a:off x="1937023" y="3508434"/>
              <a:ext cx="5914071" cy="1005097"/>
              <a:chOff x="1937023" y="2944554"/>
              <a:chExt cx="5914071" cy="1005097"/>
            </a:xfrm>
          </p:grpSpPr>
          <p:sp>
            <p:nvSpPr>
              <p:cNvPr id="35" name="Text Box 12"/>
              <p:cNvSpPr txBox="1">
                <a:spLocks noChangeArrowheads="1"/>
              </p:cNvSpPr>
              <p:nvPr/>
            </p:nvSpPr>
            <p:spPr bwMode="auto">
              <a:xfrm>
                <a:off x="4200418" y="3328179"/>
                <a:ext cx="269201" cy="621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9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C</a:t>
                </a:r>
                <a:endParaRPr lang="ru-RU" sz="9900" b="1" i="1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311692" y="2972956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1937023" y="2986368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7805375" y="2944554"/>
                <a:ext cx="45719" cy="1440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4176726" y="11231745"/>
            <a:ext cx="98918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АС=2х,   ВС=3х  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2247" y="14859000"/>
            <a:ext cx="139839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АС=6 м, ВС=9 м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51800" y="11231745"/>
            <a:ext cx="69315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АС+СВ=АВ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10901" y="11229329"/>
            <a:ext cx="573105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2х+3х=15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5х=15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Х=3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2247" y="12801405"/>
            <a:ext cx="158871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АС=2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∙3=6 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  ВС=3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∙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3=9 м  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14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3916</TotalTime>
  <Words>1081</Words>
  <Application>Microsoft Office PowerPoint</Application>
  <PresentationFormat>Произвольный</PresentationFormat>
  <Paragraphs>290</Paragraphs>
  <Slides>32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Office Theme</vt:lpstr>
      <vt:lpstr>Формула</vt:lpstr>
      <vt:lpstr>Геометрия</vt:lpstr>
      <vt:lpstr>Презентация PowerPoint</vt:lpstr>
      <vt:lpstr>Презентация PowerPoint</vt:lpstr>
      <vt:lpstr>Задание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Ци́ркуль</vt:lpstr>
      <vt:lpstr>Презентация PowerPoint</vt:lpstr>
      <vt:lpstr>Запомните!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320</cp:revision>
  <dcterms:created xsi:type="dcterms:W3CDTF">2020-04-09T07:32:19Z</dcterms:created>
  <dcterms:modified xsi:type="dcterms:W3CDTF">2021-02-18T17:14:42Z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