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4" r:id="rId2"/>
    <p:sldId id="405" r:id="rId3"/>
    <p:sldId id="565" r:id="rId4"/>
    <p:sldId id="568" r:id="rId5"/>
    <p:sldId id="569" r:id="rId6"/>
    <p:sldId id="570" r:id="rId7"/>
    <p:sldId id="583" r:id="rId8"/>
    <p:sldId id="585" r:id="rId9"/>
    <p:sldId id="584" r:id="rId10"/>
    <p:sldId id="573" r:id="rId11"/>
    <p:sldId id="574" r:id="rId12"/>
    <p:sldId id="576" r:id="rId13"/>
    <p:sldId id="577" r:id="rId14"/>
    <p:sldId id="578" r:id="rId15"/>
    <p:sldId id="579" r:id="rId16"/>
    <p:sldId id="580" r:id="rId17"/>
    <p:sldId id="581" r:id="rId18"/>
    <p:sldId id="582" r:id="rId19"/>
    <p:sldId id="510" r:id="rId20"/>
    <p:sldId id="586" r:id="rId21"/>
    <p:sldId id="587" r:id="rId22"/>
    <p:sldId id="588" r:id="rId23"/>
    <p:sldId id="589" r:id="rId24"/>
    <p:sldId id="590" r:id="rId25"/>
    <p:sldId id="404" r:id="rId26"/>
  </p:sldIdLst>
  <p:sldSz cx="14630400" cy="8229600"/>
  <p:notesSz cx="5765800" cy="3244850"/>
  <p:defaultTextStyle>
    <a:defPPr>
      <a:defRPr lang="ru-RU"/>
    </a:defPPr>
    <a:lvl1pPr marL="0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67188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134365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201551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268735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335922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403104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470289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537473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264"/>
            <p14:sldId id="405"/>
            <p14:sldId id="565"/>
            <p14:sldId id="568"/>
            <p14:sldId id="569"/>
            <p14:sldId id="570"/>
            <p14:sldId id="583"/>
            <p14:sldId id="585"/>
            <p14:sldId id="584"/>
            <p14:sldId id="573"/>
            <p14:sldId id="574"/>
            <p14:sldId id="576"/>
            <p14:sldId id="577"/>
            <p14:sldId id="578"/>
            <p14:sldId id="579"/>
            <p14:sldId id="580"/>
            <p14:sldId id="581"/>
            <p14:sldId id="582"/>
            <p14:sldId id="510"/>
            <p14:sldId id="586"/>
            <p14:sldId id="587"/>
            <p14:sldId id="588"/>
            <p14:sldId id="589"/>
            <p14:sldId id="590"/>
          </p14:sldIdLst>
        </p14:section>
        <p14:section name="Раздел без заголовка" id="{67AF348A-95E5-4FA6-B08C-FB3DF7B22B4F}">
          <p14:sldIdLst>
            <p14:sldId id="40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5826">
          <p15:clr>
            <a:srgbClr val="A4A3A4"/>
          </p15:clr>
        </p15:guide>
        <p15:guide id="4" pos="1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8" autoAdjust="0"/>
    <p:restoredTop sz="94600" autoAdjust="0"/>
  </p:normalViewPr>
  <p:slideViewPr>
    <p:cSldViewPr>
      <p:cViewPr varScale="1">
        <p:scale>
          <a:sx n="52" d="100"/>
          <a:sy n="52" d="100"/>
        </p:scale>
        <p:origin x="-468" y="-90"/>
      </p:cViewPr>
      <p:guideLst>
        <p:guide orient="horz" pos="1330"/>
        <p:guide orient="horz" pos="7304"/>
        <p:guide pos="902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67188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34365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01551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268735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335922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403104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470289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537473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ADF9C8-373E-40A1-B8C1-F21F979E6E42}" type="slidenum">
              <a:rPr lang="ru-RU">
                <a:latin typeface="Arial" charset="0"/>
              </a:rPr>
              <a:pPr eaLnBrk="1" hangingPunct="1"/>
              <a:t>17</a:t>
            </a:fld>
            <a:endParaRPr lang="ru-RU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№1</a:t>
            </a:r>
            <a:r>
              <a:rPr lang="en-US" smtClean="0"/>
              <a:t>620</a:t>
            </a:r>
            <a:r>
              <a:rPr lang="ru-RU" smtClean="0"/>
              <a:t>.</a:t>
            </a:r>
            <a:r>
              <a:rPr lang="en-US" smtClean="0"/>
              <a:t> </a:t>
            </a:r>
            <a:r>
              <a:rPr lang="ru-RU" smtClean="0"/>
              <a:t> Математика 5 класс. Н.Я.Виленкин.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6D0021-8320-4CF9-9C87-F3C7EAF69FB2}" type="slidenum">
              <a:rPr lang="ru-RU">
                <a:latin typeface="Arial" charset="0"/>
              </a:rPr>
              <a:pPr eaLnBrk="1" hangingPunct="1"/>
              <a:t>18</a:t>
            </a:fld>
            <a:endParaRPr lang="ru-RU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774" y="1541304"/>
            <a:ext cx="4228253" cy="146018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№1</a:t>
            </a:r>
            <a:r>
              <a:rPr lang="en-US" smtClean="0"/>
              <a:t>62</a:t>
            </a:r>
            <a:r>
              <a:rPr lang="ru-RU" smtClean="0"/>
              <a:t>7.</a:t>
            </a:r>
            <a:r>
              <a:rPr lang="en-US" smtClean="0"/>
              <a:t> </a:t>
            </a:r>
            <a:r>
              <a:rPr lang="ru-RU" smtClean="0"/>
              <a:t> Математика 5 класс. Н.Я.Виленкин.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№49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2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3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4" y="180473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0" y="1828017"/>
            <a:ext cx="46292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8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34" y="267903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7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9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7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9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61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1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731520" y="7653529"/>
            <a:ext cx="3364992" cy="6309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67570-2D35-4B7C-80E8-037A66D7749D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74336" y="7653529"/>
            <a:ext cx="4681728" cy="6309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33888" y="7653529"/>
            <a:ext cx="3364992" cy="6309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BA08-83AF-4095-A07B-4F4B65DB9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3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2"/>
            <a:ext cx="4088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7"/>
            <a:ext cx="468172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67188">
        <a:defRPr>
          <a:latin typeface="+mn-lt"/>
          <a:ea typeface="+mn-ea"/>
          <a:cs typeface="+mn-cs"/>
        </a:defRPr>
      </a:lvl2pPr>
      <a:lvl3pPr marL="2134365">
        <a:defRPr>
          <a:latin typeface="+mn-lt"/>
          <a:ea typeface="+mn-ea"/>
          <a:cs typeface="+mn-cs"/>
        </a:defRPr>
      </a:lvl3pPr>
      <a:lvl4pPr marL="3201551">
        <a:defRPr>
          <a:latin typeface="+mn-lt"/>
          <a:ea typeface="+mn-ea"/>
          <a:cs typeface="+mn-cs"/>
        </a:defRPr>
      </a:lvl4pPr>
      <a:lvl5pPr marL="4268735">
        <a:defRPr>
          <a:latin typeface="+mn-lt"/>
          <a:ea typeface="+mn-ea"/>
          <a:cs typeface="+mn-cs"/>
        </a:defRPr>
      </a:lvl5pPr>
      <a:lvl6pPr marL="5335922">
        <a:defRPr>
          <a:latin typeface="+mn-lt"/>
          <a:ea typeface="+mn-ea"/>
          <a:cs typeface="+mn-cs"/>
        </a:defRPr>
      </a:lvl6pPr>
      <a:lvl7pPr marL="6403104">
        <a:defRPr>
          <a:latin typeface="+mn-lt"/>
          <a:ea typeface="+mn-ea"/>
          <a:cs typeface="+mn-cs"/>
        </a:defRPr>
      </a:lvl7pPr>
      <a:lvl8pPr marL="7470289">
        <a:defRPr>
          <a:latin typeface="+mn-lt"/>
          <a:ea typeface="+mn-ea"/>
          <a:cs typeface="+mn-cs"/>
        </a:defRPr>
      </a:lvl8pPr>
      <a:lvl9pPr marL="85374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67188">
        <a:defRPr>
          <a:latin typeface="+mn-lt"/>
          <a:ea typeface="+mn-ea"/>
          <a:cs typeface="+mn-cs"/>
        </a:defRPr>
      </a:lvl2pPr>
      <a:lvl3pPr marL="2134365">
        <a:defRPr>
          <a:latin typeface="+mn-lt"/>
          <a:ea typeface="+mn-ea"/>
          <a:cs typeface="+mn-cs"/>
        </a:defRPr>
      </a:lvl3pPr>
      <a:lvl4pPr marL="3201551">
        <a:defRPr>
          <a:latin typeface="+mn-lt"/>
          <a:ea typeface="+mn-ea"/>
          <a:cs typeface="+mn-cs"/>
        </a:defRPr>
      </a:lvl4pPr>
      <a:lvl5pPr marL="4268735">
        <a:defRPr>
          <a:latin typeface="+mn-lt"/>
          <a:ea typeface="+mn-ea"/>
          <a:cs typeface="+mn-cs"/>
        </a:defRPr>
      </a:lvl5pPr>
      <a:lvl6pPr marL="5335922">
        <a:defRPr>
          <a:latin typeface="+mn-lt"/>
          <a:ea typeface="+mn-ea"/>
          <a:cs typeface="+mn-cs"/>
        </a:defRPr>
      </a:lvl6pPr>
      <a:lvl7pPr marL="6403104">
        <a:defRPr>
          <a:latin typeface="+mn-lt"/>
          <a:ea typeface="+mn-ea"/>
          <a:cs typeface="+mn-cs"/>
        </a:defRPr>
      </a:lvl7pPr>
      <a:lvl8pPr marL="7470289">
        <a:defRPr>
          <a:latin typeface="+mn-lt"/>
          <a:ea typeface="+mn-ea"/>
          <a:cs typeface="+mn-cs"/>
        </a:defRPr>
      </a:lvl8pPr>
      <a:lvl9pPr marL="853747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8" y="3905"/>
            <a:ext cx="14610538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5676" y="607711"/>
            <a:ext cx="6062622" cy="1265516"/>
          </a:xfrm>
          <a:prstGeom prst="rect">
            <a:avLst/>
          </a:prstGeom>
        </p:spPr>
        <p:txBody>
          <a:bodyPr vert="horz" wrap="square" lIns="0" tIns="34077" rIns="0" bIns="0" rtlCol="0" anchor="ctr">
            <a:spAutoFit/>
          </a:bodyPr>
          <a:lstStyle/>
          <a:p>
            <a:pPr marL="29636" algn="l">
              <a:spcBef>
                <a:spcPts val="267"/>
              </a:spcBef>
            </a:pPr>
            <a:r>
              <a:rPr lang="ru-RU" sz="8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39990" y="3075662"/>
            <a:ext cx="8532320" cy="4034012"/>
          </a:xfrm>
          <a:prstGeom prst="rect">
            <a:avLst/>
          </a:prstGeom>
        </p:spPr>
        <p:txBody>
          <a:bodyPr vert="horz" wrap="square" lIns="0" tIns="32598" rIns="0" bIns="0" rtlCol="0">
            <a:spAutoFit/>
          </a:bodyPr>
          <a:lstStyle/>
          <a:p>
            <a:pPr marL="42972" algn="ctr">
              <a:lnSpc>
                <a:spcPts val="4558"/>
              </a:lnSpc>
              <a:spcBef>
                <a:spcPts val="257"/>
              </a:spcBef>
            </a:pPr>
            <a:endParaRPr lang="ru-RU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2972">
              <a:lnSpc>
                <a:spcPts val="4558"/>
              </a:lnSpc>
              <a:spcBef>
                <a:spcPts val="257"/>
              </a:spcBef>
            </a:pPr>
            <a:r>
              <a:rPr lang="ru-RU" sz="6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</a:p>
          <a:p>
            <a:pPr marL="42972">
              <a:spcBef>
                <a:spcPts val="257"/>
              </a:spcBef>
            </a:pPr>
            <a:r>
              <a:rPr lang="ru-RU" sz="4000" dirty="0">
                <a:solidFill>
                  <a:srgbClr val="002060"/>
                </a:solidFill>
                <a:latin typeface="Arial"/>
                <a:cs typeface="Arial"/>
              </a:rPr>
              <a:t>             </a:t>
            </a:r>
          </a:p>
          <a:p>
            <a:pPr marL="42972"/>
            <a:r>
              <a:rPr lang="ru-RU" sz="5000" b="1" dirty="0" smtClean="0">
                <a:solidFill>
                  <a:srgbClr val="002060"/>
                </a:solidFill>
                <a:latin typeface="Arial"/>
                <a:cs typeface="Arial"/>
              </a:rPr>
              <a:t>Измерение углов.      Транспортир.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ru-RU" sz="87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42972">
              <a:lnSpc>
                <a:spcPts val="4558"/>
              </a:lnSpc>
            </a:pPr>
            <a:r>
              <a:rPr lang="ru-RU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5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80878" y="3587261"/>
            <a:ext cx="872992" cy="32342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80" y="578529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80" y="578529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1"/>
            <a:ext cx="439718" cy="822240"/>
          </a:xfrm>
          <a:prstGeom prst="rect">
            <a:avLst/>
          </a:prstGeom>
        </p:spPr>
        <p:txBody>
          <a:bodyPr vert="horz" wrap="square" lIns="0" tIns="37048" rIns="0" bIns="0" rtlCol="0">
            <a:spAutoFit/>
          </a:bodyPr>
          <a:lstStyle/>
          <a:p>
            <a:pPr>
              <a:spcBef>
                <a:spcPts val="293"/>
              </a:spcBef>
            </a:pPr>
            <a:r>
              <a:rPr lang="uz-Latn-UZ" sz="5100" b="1" spc="2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1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2149035" y="1374492"/>
            <a:ext cx="1312093" cy="490090"/>
          </a:xfrm>
          <a:prstGeom prst="rect">
            <a:avLst/>
          </a:prstGeom>
        </p:spPr>
        <p:txBody>
          <a:bodyPr vert="horz" wrap="square" lIns="0" tIns="28150" rIns="0" bIns="0" rtlCol="0">
            <a:spAutoFit/>
          </a:bodyPr>
          <a:lstStyle/>
          <a:p>
            <a:pPr>
              <a:spcBef>
                <a:spcPts val="223"/>
              </a:spcBef>
            </a:pPr>
            <a:r>
              <a:rPr lang="ru-RU" sz="30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856" y="5204394"/>
            <a:ext cx="3331878" cy="263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9990" y="657106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95" t="16997" r="2583" b="8640"/>
          <a:stretch>
            <a:fillRect/>
          </a:stretch>
        </p:blipFill>
        <p:spPr bwMode="auto">
          <a:xfrm>
            <a:off x="1219200" y="1981200"/>
            <a:ext cx="1264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70456" y="857234"/>
            <a:ext cx="10681446" cy="1316799"/>
          </a:xfrm>
          <a:prstGeom prst="rect">
            <a:avLst/>
          </a:prstGeom>
          <a:noFill/>
        </p:spPr>
        <p:txBody>
          <a:bodyPr wrap="none" lIns="130586" tIns="65292" rIns="130586" bIns="6529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Шкала транспортира</a:t>
            </a:r>
          </a:p>
        </p:txBody>
      </p:sp>
    </p:spTree>
    <p:extLst>
      <p:ext uri="{BB962C8B-B14F-4D97-AF65-F5344CB8AC3E}">
        <p14:creationId xmlns:p14="http://schemas.microsoft.com/office/powerpoint/2010/main" val="21189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371559" y="2914642"/>
          <a:ext cx="44754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Формула" r:id="rId3" imgW="495000" imgH="203040" progId="Equation.3">
                  <p:embed/>
                </p:oleObj>
              </mc:Choice>
              <mc:Fallback>
                <p:oleObj name="Формула" r:id="rId3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559" y="2914642"/>
                        <a:ext cx="447548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71881" y="4543435"/>
          <a:ext cx="5173979" cy="151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Формула" r:id="rId5" imgW="495000" imgH="190440" progId="Equation.3">
                  <p:embed/>
                </p:oleObj>
              </mc:Choice>
              <mc:Fallback>
                <p:oleObj name="Формула" r:id="rId5" imgW="495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881" y="4543435"/>
                        <a:ext cx="5173979" cy="1510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6743696" y="6257940"/>
          <a:ext cx="6423069" cy="145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Формула" r:id="rId7" imgW="660240" imgH="203040" progId="Equation.3">
                  <p:embed/>
                </p:oleObj>
              </mc:Choice>
              <mc:Fallback>
                <p:oleObj name="Формула" r:id="rId7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696" y="6257940"/>
                        <a:ext cx="6423069" cy="14573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2851" y="124596"/>
            <a:ext cx="13144592" cy="276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86" tIns="65292" rIns="130586" bIns="6529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5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измерении углов </a:t>
            </a:r>
          </a:p>
          <a:p>
            <a:pPr algn="ctr"/>
            <a:r>
              <a:rPr lang="ru-RU" sz="5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используют доли градуса: </a:t>
            </a:r>
          </a:p>
          <a:p>
            <a:pPr algn="ctr"/>
            <a:r>
              <a:rPr lang="ru-RU" sz="57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минуты</a:t>
            </a:r>
            <a:r>
              <a:rPr lang="ru-RU" sz="5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5100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5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5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5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7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секунды</a:t>
            </a:r>
            <a:r>
              <a:rPr lang="ru-RU" sz="5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5700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ru-RU" sz="5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721726"/>
            <a:ext cx="263787" cy="7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0586" tIns="65292" rIns="130586" bIns="6529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1421132" y="1921201"/>
            <a:ext cx="9464037" cy="3552824"/>
            <a:chOff x="551" y="754"/>
            <a:chExt cx="3726" cy="1865"/>
          </a:xfrm>
        </p:grpSpPr>
        <p:sp>
          <p:nvSpPr>
            <p:cNvPr id="4122" name="Freeform 3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4123" name="Oval 4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4124" name="Text Box 5"/>
            <p:cNvSpPr txBox="1">
              <a:spLocks noChangeArrowheads="1"/>
            </p:cNvSpPr>
            <p:nvPr/>
          </p:nvSpPr>
          <p:spPr bwMode="auto">
            <a:xfrm>
              <a:off x="4040" y="209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4125" name="Text Box 6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4126" name="Text Box 7"/>
            <p:cNvSpPr txBox="1">
              <a:spLocks noChangeArrowheads="1"/>
            </p:cNvSpPr>
            <p:nvPr/>
          </p:nvSpPr>
          <p:spPr bwMode="auto">
            <a:xfrm>
              <a:off x="3512" y="119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4127" name="Text Box 8"/>
            <p:cNvSpPr txBox="1">
              <a:spLocks noChangeArrowheads="1"/>
            </p:cNvSpPr>
            <p:nvPr/>
          </p:nvSpPr>
          <p:spPr bwMode="auto">
            <a:xfrm>
              <a:off x="3272" y="102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4128" name="Text Box 9"/>
            <p:cNvSpPr txBox="1">
              <a:spLocks noChangeArrowheads="1"/>
            </p:cNvSpPr>
            <p:nvPr/>
          </p:nvSpPr>
          <p:spPr bwMode="auto">
            <a:xfrm>
              <a:off x="2997" y="8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4129" name="Text Box 10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4130" name="Text Box 11"/>
            <p:cNvSpPr txBox="1">
              <a:spLocks noChangeArrowheads="1"/>
            </p:cNvSpPr>
            <p:nvPr/>
          </p:nvSpPr>
          <p:spPr bwMode="auto">
            <a:xfrm>
              <a:off x="2347" y="956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4131" name="Text Box 12"/>
            <p:cNvSpPr txBox="1">
              <a:spLocks noChangeArrowheads="1"/>
            </p:cNvSpPr>
            <p:nvPr/>
          </p:nvSpPr>
          <p:spPr bwMode="auto">
            <a:xfrm>
              <a:off x="2070" y="760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4132" name="Text Box 13"/>
            <p:cNvSpPr txBox="1">
              <a:spLocks noChangeArrowheads="1"/>
            </p:cNvSpPr>
            <p:nvPr/>
          </p:nvSpPr>
          <p:spPr bwMode="auto">
            <a:xfrm>
              <a:off x="1759" y="836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4133" name="Text Box 14"/>
            <p:cNvSpPr txBox="1">
              <a:spLocks noChangeArrowheads="1"/>
            </p:cNvSpPr>
            <p:nvPr/>
          </p:nvSpPr>
          <p:spPr bwMode="auto">
            <a:xfrm>
              <a:off x="1524" y="947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4134" name="Text Box 15"/>
            <p:cNvSpPr txBox="1">
              <a:spLocks noChangeArrowheads="1"/>
            </p:cNvSpPr>
            <p:nvPr/>
          </p:nvSpPr>
          <p:spPr bwMode="auto">
            <a:xfrm>
              <a:off x="1279" y="114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4135" name="Text Box 16"/>
            <p:cNvSpPr txBox="1">
              <a:spLocks noChangeArrowheads="1"/>
            </p:cNvSpPr>
            <p:nvPr/>
          </p:nvSpPr>
          <p:spPr bwMode="auto">
            <a:xfrm>
              <a:off x="1077" y="1298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4136" name="Text Box 17"/>
            <p:cNvSpPr txBox="1">
              <a:spLocks noChangeArrowheads="1"/>
            </p:cNvSpPr>
            <p:nvPr/>
          </p:nvSpPr>
          <p:spPr bwMode="auto">
            <a:xfrm>
              <a:off x="912" y="1534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4137" name="Text Box 18"/>
            <p:cNvSpPr txBox="1">
              <a:spLocks noChangeArrowheads="1"/>
            </p:cNvSpPr>
            <p:nvPr/>
          </p:nvSpPr>
          <p:spPr bwMode="auto">
            <a:xfrm>
              <a:off x="735" y="1809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4138" name="Text Box 19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4139" name="Text Box 20"/>
            <p:cNvSpPr txBox="1">
              <a:spLocks noChangeArrowheads="1"/>
            </p:cNvSpPr>
            <p:nvPr/>
          </p:nvSpPr>
          <p:spPr bwMode="auto">
            <a:xfrm>
              <a:off x="551" y="2365"/>
              <a:ext cx="30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4140" name="Text Box 21"/>
            <p:cNvSpPr txBox="1">
              <a:spLocks noChangeArrowheads="1"/>
            </p:cNvSpPr>
            <p:nvPr/>
          </p:nvSpPr>
          <p:spPr bwMode="auto">
            <a:xfrm>
              <a:off x="3717" y="2356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4141" name="Text Box 22"/>
            <p:cNvSpPr txBox="1">
              <a:spLocks noChangeArrowheads="1"/>
            </p:cNvSpPr>
            <p:nvPr/>
          </p:nvSpPr>
          <p:spPr bwMode="auto">
            <a:xfrm>
              <a:off x="3671" y="215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4142" name="Text Box 23"/>
            <p:cNvSpPr txBox="1">
              <a:spLocks noChangeArrowheads="1"/>
            </p:cNvSpPr>
            <p:nvPr/>
          </p:nvSpPr>
          <p:spPr bwMode="auto">
            <a:xfrm>
              <a:off x="3592" y="1959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3502" y="182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4144" name="Text Box 25"/>
            <p:cNvSpPr txBox="1">
              <a:spLocks noChangeArrowheads="1"/>
            </p:cNvSpPr>
            <p:nvPr/>
          </p:nvSpPr>
          <p:spPr bwMode="auto">
            <a:xfrm>
              <a:off x="3399" y="1652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4145" name="Text Box 26"/>
            <p:cNvSpPr txBox="1">
              <a:spLocks noChangeArrowheads="1"/>
            </p:cNvSpPr>
            <p:nvPr/>
          </p:nvSpPr>
          <p:spPr bwMode="auto">
            <a:xfrm>
              <a:off x="3230" y="147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4146" name="Text Box 27"/>
            <p:cNvSpPr txBox="1">
              <a:spLocks noChangeArrowheads="1"/>
            </p:cNvSpPr>
            <p:nvPr/>
          </p:nvSpPr>
          <p:spPr bwMode="auto">
            <a:xfrm>
              <a:off x="3048" y="1335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4147" name="Text Box 28"/>
            <p:cNvSpPr txBox="1">
              <a:spLocks noChangeArrowheads="1"/>
            </p:cNvSpPr>
            <p:nvPr/>
          </p:nvSpPr>
          <p:spPr bwMode="auto">
            <a:xfrm>
              <a:off x="2813" y="1233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4148" name="Text Box 29"/>
            <p:cNvSpPr txBox="1">
              <a:spLocks noChangeArrowheads="1"/>
            </p:cNvSpPr>
            <p:nvPr/>
          </p:nvSpPr>
          <p:spPr bwMode="auto">
            <a:xfrm>
              <a:off x="2583" y="115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4149" name="Text Box 30"/>
            <p:cNvSpPr txBox="1">
              <a:spLocks noChangeArrowheads="1"/>
            </p:cNvSpPr>
            <p:nvPr/>
          </p:nvSpPr>
          <p:spPr bwMode="auto">
            <a:xfrm>
              <a:off x="2180" y="118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4150" name="Text Box 31"/>
            <p:cNvSpPr txBox="1">
              <a:spLocks noChangeArrowheads="1"/>
            </p:cNvSpPr>
            <p:nvPr/>
          </p:nvSpPr>
          <p:spPr bwMode="auto">
            <a:xfrm>
              <a:off x="1054" y="2378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151" name="Text Box 32"/>
            <p:cNvSpPr txBox="1">
              <a:spLocks noChangeArrowheads="1"/>
            </p:cNvSpPr>
            <p:nvPr/>
          </p:nvSpPr>
          <p:spPr bwMode="auto">
            <a:xfrm>
              <a:off x="1046" y="2183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4152" name="Text Box 33"/>
            <p:cNvSpPr txBox="1">
              <a:spLocks noChangeArrowheads="1"/>
            </p:cNvSpPr>
            <p:nvPr/>
          </p:nvSpPr>
          <p:spPr bwMode="auto">
            <a:xfrm>
              <a:off x="1138" y="19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4153" name="Text Box 34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154" name="Text Box 35"/>
            <p:cNvSpPr txBox="1">
              <a:spLocks noChangeArrowheads="1"/>
            </p:cNvSpPr>
            <p:nvPr/>
          </p:nvSpPr>
          <p:spPr bwMode="auto">
            <a:xfrm>
              <a:off x="1409" y="160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4155" name="Text Box 36"/>
            <p:cNvSpPr txBox="1">
              <a:spLocks noChangeArrowheads="1"/>
            </p:cNvSpPr>
            <p:nvPr/>
          </p:nvSpPr>
          <p:spPr bwMode="auto">
            <a:xfrm>
              <a:off x="1545" y="147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4156" name="Text Box 37"/>
            <p:cNvSpPr txBox="1">
              <a:spLocks noChangeArrowheads="1"/>
            </p:cNvSpPr>
            <p:nvPr/>
          </p:nvSpPr>
          <p:spPr bwMode="auto">
            <a:xfrm>
              <a:off x="1726" y="1335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4157" name="Text Box 38"/>
            <p:cNvSpPr txBox="1">
              <a:spLocks noChangeArrowheads="1"/>
            </p:cNvSpPr>
            <p:nvPr/>
          </p:nvSpPr>
          <p:spPr bwMode="auto">
            <a:xfrm>
              <a:off x="1953" y="125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4158" name="Text Box 39"/>
            <p:cNvSpPr txBox="1">
              <a:spLocks noChangeArrowheads="1"/>
            </p:cNvSpPr>
            <p:nvPr/>
          </p:nvSpPr>
          <p:spPr bwMode="auto">
            <a:xfrm>
              <a:off x="4093" y="2349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159" name="Text Box 40"/>
            <p:cNvSpPr txBox="1">
              <a:spLocks noChangeArrowheads="1"/>
            </p:cNvSpPr>
            <p:nvPr/>
          </p:nvSpPr>
          <p:spPr bwMode="auto">
            <a:xfrm>
              <a:off x="3686" y="141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4160" name="Text Box 41"/>
            <p:cNvSpPr txBox="1">
              <a:spLocks noChangeArrowheads="1"/>
            </p:cNvSpPr>
            <p:nvPr/>
          </p:nvSpPr>
          <p:spPr bwMode="auto">
            <a:xfrm>
              <a:off x="3837" y="163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4161" name="Freeform 42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4162" name="Freeform 43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635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dirty="0"/>
            </a:p>
          </p:txBody>
        </p:sp>
        <p:sp>
          <p:nvSpPr>
            <p:cNvPr id="4163" name="Freeform 44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4164" name="Freeform 45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65" name="Freeform 46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66" name="Freeform 47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67" name="Freeform 48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68" name="Freeform 49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69" name="Freeform 50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70" name="Freeform 51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71" name="Freeform 52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72" name="Freeform 53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73" name="Freeform 54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74" name="Freeform 55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75" name="Freeform 56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76" name="Freeform 57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77" name="Freeform 58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78" name="Freeform 59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79" name="Freeform 60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80" name="Freeform 61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81" name="Freeform 62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82" name="Freeform 63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83" name="Freeform 64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84" name="Freeform 65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85" name="Freeform 66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86" name="Freeform 67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87" name="Freeform 68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88" name="Freeform 69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89" name="Freeform 70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90" name="Freeform 71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91" name="Freeform 72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92" name="Freeform 73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93" name="Freeform 74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94" name="Freeform 75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95" name="Freeform 76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96" name="Freeform 77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97" name="Freeform 78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98" name="Freeform 79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99" name="Freeform 80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4099" name="Text Box 82"/>
          <p:cNvSpPr txBox="1">
            <a:spLocks noChangeArrowheads="1"/>
          </p:cNvSpPr>
          <p:nvPr/>
        </p:nvSpPr>
        <p:spPr bwMode="auto">
          <a:xfrm>
            <a:off x="400048" y="5283525"/>
            <a:ext cx="736609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С</a:t>
            </a:r>
          </a:p>
        </p:txBody>
      </p:sp>
      <p:sp>
        <p:nvSpPr>
          <p:cNvPr id="4100" name="Text Box 83"/>
          <p:cNvSpPr txBox="1">
            <a:spLocks noChangeArrowheads="1"/>
          </p:cNvSpPr>
          <p:nvPr/>
        </p:nvSpPr>
        <p:spPr bwMode="auto">
          <a:xfrm>
            <a:off x="11804648" y="5205421"/>
            <a:ext cx="736609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100" b="1"/>
              <a:t>N</a:t>
            </a:r>
            <a:endParaRPr lang="ru-RU" sz="5100" b="1"/>
          </a:p>
        </p:txBody>
      </p:sp>
      <p:sp>
        <p:nvSpPr>
          <p:cNvPr id="4101" name="Text Box 84"/>
          <p:cNvSpPr txBox="1">
            <a:spLocks noChangeArrowheads="1"/>
          </p:cNvSpPr>
          <p:nvPr/>
        </p:nvSpPr>
        <p:spPr bwMode="auto">
          <a:xfrm>
            <a:off x="6043930" y="5283525"/>
            <a:ext cx="738211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К</a:t>
            </a:r>
          </a:p>
        </p:txBody>
      </p:sp>
      <p:grpSp>
        <p:nvGrpSpPr>
          <p:cNvPr id="69717" name="Group 85"/>
          <p:cNvGrpSpPr>
            <a:grpSpLocks/>
          </p:cNvGrpSpPr>
          <p:nvPr/>
        </p:nvGrpSpPr>
        <p:grpSpPr bwMode="auto">
          <a:xfrm>
            <a:off x="9504683" y="1350656"/>
            <a:ext cx="4112262" cy="876301"/>
            <a:chOff x="2562" y="3203"/>
            <a:chExt cx="1619" cy="460"/>
          </a:xfrm>
        </p:grpSpPr>
        <p:sp>
          <p:nvSpPr>
            <p:cNvPr id="4120" name="Text Box 86"/>
            <p:cNvSpPr txBox="1">
              <a:spLocks noChangeArrowheads="1"/>
            </p:cNvSpPr>
            <p:nvPr/>
          </p:nvSpPr>
          <p:spPr bwMode="auto">
            <a:xfrm>
              <a:off x="2789" y="3203"/>
              <a:ext cx="1392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5100" b="1"/>
                <a:t>CKN</a:t>
              </a:r>
              <a:r>
                <a:rPr lang="ru-RU" sz="5100" b="1"/>
                <a:t> = </a:t>
              </a:r>
              <a:r>
                <a:rPr lang="en-US" sz="5100" b="1"/>
                <a:t>18</a:t>
              </a:r>
              <a:r>
                <a:rPr lang="ru-RU" sz="5100" b="1"/>
                <a:t>0</a:t>
              </a:r>
              <a:r>
                <a:rPr lang="ru-RU" sz="5100" b="1" baseline="30000"/>
                <a:t>0</a:t>
              </a:r>
              <a:endParaRPr lang="ru-RU" sz="5100" b="1"/>
            </a:p>
          </p:txBody>
        </p:sp>
        <p:graphicFrame>
          <p:nvGraphicFramePr>
            <p:cNvPr id="4121" name="Object 87"/>
            <p:cNvGraphicFramePr>
              <a:graphicFrameLocks noChangeAspect="1"/>
            </p:cNvGraphicFramePr>
            <p:nvPr/>
          </p:nvGraphicFramePr>
          <p:xfrm>
            <a:off x="2562" y="3294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1" name="Формула" r:id="rId3" imgW="164957" imgH="152268" progId="Equation.3">
                    <p:embed/>
                  </p:oleObj>
                </mc:Choice>
                <mc:Fallback>
                  <p:oleObj name="Формула" r:id="rId3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294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3" name="Text Box 89"/>
          <p:cNvSpPr txBox="1">
            <a:spLocks noChangeArrowheads="1"/>
          </p:cNvSpPr>
          <p:nvPr/>
        </p:nvSpPr>
        <p:spPr bwMode="auto">
          <a:xfrm>
            <a:off x="749301" y="3"/>
            <a:ext cx="6993129" cy="131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7700">
                <a:solidFill>
                  <a:srgbClr val="0000FF"/>
                </a:solidFill>
                <a:latin typeface="Monotype Corsiva" pitchFamily="66" charset="0"/>
              </a:rPr>
              <a:t>Развернутый угол</a:t>
            </a:r>
          </a:p>
        </p:txBody>
      </p:sp>
      <p:grpSp>
        <p:nvGrpSpPr>
          <p:cNvPr id="4104" name="Group 91"/>
          <p:cNvGrpSpPr>
            <a:grpSpLocks/>
          </p:cNvGrpSpPr>
          <p:nvPr/>
        </p:nvGrpSpPr>
        <p:grpSpPr bwMode="auto">
          <a:xfrm>
            <a:off x="450855" y="5283525"/>
            <a:ext cx="12148821" cy="173356"/>
            <a:chOff x="224" y="3158"/>
            <a:chExt cx="4783" cy="91"/>
          </a:xfrm>
        </p:grpSpPr>
        <p:sp>
          <p:nvSpPr>
            <p:cNvPr id="4118" name="Freeform 81"/>
            <p:cNvSpPr>
              <a:spLocks/>
            </p:cNvSpPr>
            <p:nvPr/>
          </p:nvSpPr>
          <p:spPr bwMode="auto">
            <a:xfrm>
              <a:off x="224" y="3186"/>
              <a:ext cx="4783" cy="14"/>
            </a:xfrm>
            <a:custGeom>
              <a:avLst/>
              <a:gdLst>
                <a:gd name="T0" fmla="*/ 4783 w 4783"/>
                <a:gd name="T1" fmla="*/ 0 h 14"/>
                <a:gd name="T2" fmla="*/ 2280 w 4783"/>
                <a:gd name="T3" fmla="*/ 14 h 14"/>
                <a:gd name="T4" fmla="*/ 0 w 4783"/>
                <a:gd name="T5" fmla="*/ 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83" h="14">
                  <a:moveTo>
                    <a:pt x="4783" y="0"/>
                  </a:moveTo>
                  <a:lnTo>
                    <a:pt x="2280" y="14"/>
                  </a:lnTo>
                  <a:lnTo>
                    <a:pt x="0" y="6"/>
                  </a:lnTo>
                </a:path>
              </a:pathLst>
            </a:custGeom>
            <a:noFill/>
            <a:ln w="635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4119" name="Oval 90"/>
            <p:cNvSpPr>
              <a:spLocks noChangeArrowheads="1"/>
            </p:cNvSpPr>
            <p:nvPr/>
          </p:nvSpPr>
          <p:spPr bwMode="auto">
            <a:xfrm>
              <a:off x="2472" y="3158"/>
              <a:ext cx="90" cy="91"/>
            </a:xfrm>
            <a:prstGeom prst="ellipse">
              <a:avLst/>
            </a:prstGeom>
            <a:solidFill>
              <a:srgbClr val="FF0000"/>
            </a:solidFill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grpSp>
        <p:nvGrpSpPr>
          <p:cNvPr id="69727" name="Group 95"/>
          <p:cNvGrpSpPr>
            <a:grpSpLocks/>
          </p:cNvGrpSpPr>
          <p:nvPr/>
        </p:nvGrpSpPr>
        <p:grpSpPr bwMode="auto">
          <a:xfrm>
            <a:off x="979171" y="1648780"/>
            <a:ext cx="10365741" cy="3802380"/>
            <a:chOff x="432" y="1250"/>
            <a:chExt cx="4081" cy="1996"/>
          </a:xfrm>
        </p:grpSpPr>
        <p:sp>
          <p:nvSpPr>
            <p:cNvPr id="4116" name="Arc 93"/>
            <p:cNvSpPr>
              <a:spLocks/>
            </p:cNvSpPr>
            <p:nvPr/>
          </p:nvSpPr>
          <p:spPr bwMode="auto">
            <a:xfrm>
              <a:off x="432" y="1250"/>
              <a:ext cx="4081" cy="1996"/>
            </a:xfrm>
            <a:custGeom>
              <a:avLst/>
              <a:gdLst>
                <a:gd name="T0" fmla="*/ 0 w 43163"/>
                <a:gd name="T1" fmla="*/ 1907 h 21600"/>
                <a:gd name="T2" fmla="*/ 4081 w 43163"/>
                <a:gd name="T3" fmla="*/ 1922 h 21600"/>
                <a:gd name="T4" fmla="*/ 2040 w 43163"/>
                <a:gd name="T5" fmla="*/ 19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63" h="21600" fill="none" extrusionOk="0">
                  <a:moveTo>
                    <a:pt x="-1" y="20634"/>
                  </a:moveTo>
                  <a:cubicBezTo>
                    <a:pt x="515" y="9092"/>
                    <a:pt x="10023" y="-1"/>
                    <a:pt x="21578" y="0"/>
                  </a:cubicBezTo>
                  <a:cubicBezTo>
                    <a:pt x="33194" y="0"/>
                    <a:pt x="42730" y="9187"/>
                    <a:pt x="43163" y="20795"/>
                  </a:cubicBezTo>
                </a:path>
                <a:path w="43163" h="21600" stroke="0" extrusionOk="0">
                  <a:moveTo>
                    <a:pt x="-1" y="20634"/>
                  </a:moveTo>
                  <a:cubicBezTo>
                    <a:pt x="515" y="9092"/>
                    <a:pt x="10023" y="-1"/>
                    <a:pt x="21578" y="0"/>
                  </a:cubicBezTo>
                  <a:cubicBezTo>
                    <a:pt x="33194" y="0"/>
                    <a:pt x="42730" y="9187"/>
                    <a:pt x="43163" y="20795"/>
                  </a:cubicBezTo>
                  <a:lnTo>
                    <a:pt x="21578" y="21600"/>
                  </a:lnTo>
                  <a:lnTo>
                    <a:pt x="-1" y="20634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4117" name="Oval 94"/>
            <p:cNvSpPr>
              <a:spLocks noChangeArrowheads="1"/>
            </p:cNvSpPr>
            <p:nvPr/>
          </p:nvSpPr>
          <p:spPr bwMode="auto">
            <a:xfrm>
              <a:off x="4059" y="2928"/>
              <a:ext cx="318" cy="31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91542" y="6200248"/>
            <a:ext cx="12966699" cy="1523470"/>
          </a:xfrm>
          <a:prstGeom prst="rect">
            <a:avLst/>
          </a:prstGeom>
        </p:spPr>
        <p:txBody>
          <a:bodyPr wrap="square" lIns="91415" tIns="45708" rIns="91415" bIns="45708">
            <a:spAutoFit/>
          </a:bodyPr>
          <a:lstStyle/>
          <a:p>
            <a:r>
              <a:rPr lang="ru-RU" sz="3100" b="1" i="1" dirty="0">
                <a:latin typeface="Arial" pitchFamily="34" charset="0"/>
                <a:cs typeface="Arial" pitchFamily="34" charset="0"/>
              </a:rPr>
              <a:t>Каждый угол имеет определенную градусную меру, которая выражается положительным числом. 180°- градусная </a:t>
            </a:r>
            <a:endParaRPr lang="ru-RU" sz="3100" b="1" dirty="0">
              <a:latin typeface="Arial" pitchFamily="34" charset="0"/>
              <a:cs typeface="Arial" pitchFamily="34" charset="0"/>
            </a:endParaRPr>
          </a:p>
          <a:p>
            <a:r>
              <a:rPr lang="ru-RU" sz="3100" b="1" i="1" dirty="0">
                <a:latin typeface="Arial" pitchFamily="34" charset="0"/>
                <a:cs typeface="Arial" pitchFamily="34" charset="0"/>
              </a:rPr>
              <a:t>мера развернутого угла.</a:t>
            </a:r>
            <a:endParaRPr lang="uz-Latn-UZ" sz="3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18" name="Group 106"/>
          <p:cNvGrpSpPr>
            <a:grpSpLocks/>
          </p:cNvGrpSpPr>
          <p:nvPr/>
        </p:nvGrpSpPr>
        <p:grpSpPr bwMode="auto">
          <a:xfrm>
            <a:off x="1534164" y="2653671"/>
            <a:ext cx="9464037" cy="3552824"/>
            <a:chOff x="551" y="754"/>
            <a:chExt cx="3726" cy="1865"/>
          </a:xfrm>
        </p:grpSpPr>
        <p:sp>
          <p:nvSpPr>
            <p:cNvPr id="5145" name="Freeform 5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635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5146" name="Oval 6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5147" name="Text Box 7"/>
            <p:cNvSpPr txBox="1">
              <a:spLocks noChangeArrowheads="1"/>
            </p:cNvSpPr>
            <p:nvPr/>
          </p:nvSpPr>
          <p:spPr bwMode="auto">
            <a:xfrm>
              <a:off x="4040" y="209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5148" name="Text Box 8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5149" name="Text Box 9"/>
            <p:cNvSpPr txBox="1">
              <a:spLocks noChangeArrowheads="1"/>
            </p:cNvSpPr>
            <p:nvPr/>
          </p:nvSpPr>
          <p:spPr bwMode="auto">
            <a:xfrm>
              <a:off x="3512" y="119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5150" name="Text Box 10"/>
            <p:cNvSpPr txBox="1">
              <a:spLocks noChangeArrowheads="1"/>
            </p:cNvSpPr>
            <p:nvPr/>
          </p:nvSpPr>
          <p:spPr bwMode="auto">
            <a:xfrm>
              <a:off x="3272" y="102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5151" name="Text Box 11"/>
            <p:cNvSpPr txBox="1">
              <a:spLocks noChangeArrowheads="1"/>
            </p:cNvSpPr>
            <p:nvPr/>
          </p:nvSpPr>
          <p:spPr bwMode="auto">
            <a:xfrm>
              <a:off x="2997" y="8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5152" name="Text Box 12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5153" name="Text Box 13"/>
            <p:cNvSpPr txBox="1">
              <a:spLocks noChangeArrowheads="1"/>
            </p:cNvSpPr>
            <p:nvPr/>
          </p:nvSpPr>
          <p:spPr bwMode="auto">
            <a:xfrm>
              <a:off x="2347" y="956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5154" name="Text Box 14"/>
            <p:cNvSpPr txBox="1">
              <a:spLocks noChangeArrowheads="1"/>
            </p:cNvSpPr>
            <p:nvPr/>
          </p:nvSpPr>
          <p:spPr bwMode="auto">
            <a:xfrm>
              <a:off x="2070" y="760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5155" name="Text Box 15"/>
            <p:cNvSpPr txBox="1">
              <a:spLocks noChangeArrowheads="1"/>
            </p:cNvSpPr>
            <p:nvPr/>
          </p:nvSpPr>
          <p:spPr bwMode="auto">
            <a:xfrm>
              <a:off x="1759" y="836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5156" name="Text Box 16"/>
            <p:cNvSpPr txBox="1">
              <a:spLocks noChangeArrowheads="1"/>
            </p:cNvSpPr>
            <p:nvPr/>
          </p:nvSpPr>
          <p:spPr bwMode="auto">
            <a:xfrm>
              <a:off x="1524" y="947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5157" name="Text Box 17"/>
            <p:cNvSpPr txBox="1">
              <a:spLocks noChangeArrowheads="1"/>
            </p:cNvSpPr>
            <p:nvPr/>
          </p:nvSpPr>
          <p:spPr bwMode="auto">
            <a:xfrm>
              <a:off x="1279" y="114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5158" name="Text Box 18"/>
            <p:cNvSpPr txBox="1">
              <a:spLocks noChangeArrowheads="1"/>
            </p:cNvSpPr>
            <p:nvPr/>
          </p:nvSpPr>
          <p:spPr bwMode="auto">
            <a:xfrm>
              <a:off x="1077" y="1298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5159" name="Text Box 19"/>
            <p:cNvSpPr txBox="1">
              <a:spLocks noChangeArrowheads="1"/>
            </p:cNvSpPr>
            <p:nvPr/>
          </p:nvSpPr>
          <p:spPr bwMode="auto">
            <a:xfrm>
              <a:off x="912" y="1534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5160" name="Text Box 20"/>
            <p:cNvSpPr txBox="1">
              <a:spLocks noChangeArrowheads="1"/>
            </p:cNvSpPr>
            <p:nvPr/>
          </p:nvSpPr>
          <p:spPr bwMode="auto">
            <a:xfrm>
              <a:off x="735" y="1809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5161" name="Text Box 21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5162" name="Text Box 22"/>
            <p:cNvSpPr txBox="1">
              <a:spLocks noChangeArrowheads="1"/>
            </p:cNvSpPr>
            <p:nvPr/>
          </p:nvSpPr>
          <p:spPr bwMode="auto">
            <a:xfrm>
              <a:off x="551" y="2365"/>
              <a:ext cx="30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5163" name="Text Box 23"/>
            <p:cNvSpPr txBox="1">
              <a:spLocks noChangeArrowheads="1"/>
            </p:cNvSpPr>
            <p:nvPr/>
          </p:nvSpPr>
          <p:spPr bwMode="auto">
            <a:xfrm>
              <a:off x="3717" y="2356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5164" name="Text Box 24"/>
            <p:cNvSpPr txBox="1">
              <a:spLocks noChangeArrowheads="1"/>
            </p:cNvSpPr>
            <p:nvPr/>
          </p:nvSpPr>
          <p:spPr bwMode="auto">
            <a:xfrm>
              <a:off x="3671" y="215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5165" name="Text Box 25"/>
            <p:cNvSpPr txBox="1">
              <a:spLocks noChangeArrowheads="1"/>
            </p:cNvSpPr>
            <p:nvPr/>
          </p:nvSpPr>
          <p:spPr bwMode="auto">
            <a:xfrm>
              <a:off x="3592" y="1959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5166" name="Text Box 26"/>
            <p:cNvSpPr txBox="1">
              <a:spLocks noChangeArrowheads="1"/>
            </p:cNvSpPr>
            <p:nvPr/>
          </p:nvSpPr>
          <p:spPr bwMode="auto">
            <a:xfrm>
              <a:off x="3502" y="182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5167" name="Text Box 27"/>
            <p:cNvSpPr txBox="1">
              <a:spLocks noChangeArrowheads="1"/>
            </p:cNvSpPr>
            <p:nvPr/>
          </p:nvSpPr>
          <p:spPr bwMode="auto">
            <a:xfrm>
              <a:off x="3399" y="1652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5168" name="Text Box 28"/>
            <p:cNvSpPr txBox="1">
              <a:spLocks noChangeArrowheads="1"/>
            </p:cNvSpPr>
            <p:nvPr/>
          </p:nvSpPr>
          <p:spPr bwMode="auto">
            <a:xfrm>
              <a:off x="3230" y="147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5169" name="Text Box 29"/>
            <p:cNvSpPr txBox="1">
              <a:spLocks noChangeArrowheads="1"/>
            </p:cNvSpPr>
            <p:nvPr/>
          </p:nvSpPr>
          <p:spPr bwMode="auto">
            <a:xfrm>
              <a:off x="3048" y="1335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5170" name="Text Box 30"/>
            <p:cNvSpPr txBox="1">
              <a:spLocks noChangeArrowheads="1"/>
            </p:cNvSpPr>
            <p:nvPr/>
          </p:nvSpPr>
          <p:spPr bwMode="auto">
            <a:xfrm>
              <a:off x="2813" y="1233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5171" name="Text Box 31"/>
            <p:cNvSpPr txBox="1">
              <a:spLocks noChangeArrowheads="1"/>
            </p:cNvSpPr>
            <p:nvPr/>
          </p:nvSpPr>
          <p:spPr bwMode="auto">
            <a:xfrm>
              <a:off x="2583" y="115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5172" name="Text Box 32"/>
            <p:cNvSpPr txBox="1">
              <a:spLocks noChangeArrowheads="1"/>
            </p:cNvSpPr>
            <p:nvPr/>
          </p:nvSpPr>
          <p:spPr bwMode="auto">
            <a:xfrm>
              <a:off x="2180" y="118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5173" name="Text Box 33"/>
            <p:cNvSpPr txBox="1">
              <a:spLocks noChangeArrowheads="1"/>
            </p:cNvSpPr>
            <p:nvPr/>
          </p:nvSpPr>
          <p:spPr bwMode="auto">
            <a:xfrm>
              <a:off x="1054" y="2378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174" name="Text Box 34"/>
            <p:cNvSpPr txBox="1">
              <a:spLocks noChangeArrowheads="1"/>
            </p:cNvSpPr>
            <p:nvPr/>
          </p:nvSpPr>
          <p:spPr bwMode="auto">
            <a:xfrm>
              <a:off x="1046" y="2183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5175" name="Text Box 35"/>
            <p:cNvSpPr txBox="1">
              <a:spLocks noChangeArrowheads="1"/>
            </p:cNvSpPr>
            <p:nvPr/>
          </p:nvSpPr>
          <p:spPr bwMode="auto">
            <a:xfrm>
              <a:off x="1138" y="19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5176" name="Text Box 36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5177" name="Text Box 37"/>
            <p:cNvSpPr txBox="1">
              <a:spLocks noChangeArrowheads="1"/>
            </p:cNvSpPr>
            <p:nvPr/>
          </p:nvSpPr>
          <p:spPr bwMode="auto">
            <a:xfrm>
              <a:off x="1409" y="160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5178" name="Text Box 38"/>
            <p:cNvSpPr txBox="1">
              <a:spLocks noChangeArrowheads="1"/>
            </p:cNvSpPr>
            <p:nvPr/>
          </p:nvSpPr>
          <p:spPr bwMode="auto">
            <a:xfrm>
              <a:off x="1545" y="147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5179" name="Text Box 39"/>
            <p:cNvSpPr txBox="1">
              <a:spLocks noChangeArrowheads="1"/>
            </p:cNvSpPr>
            <p:nvPr/>
          </p:nvSpPr>
          <p:spPr bwMode="auto">
            <a:xfrm>
              <a:off x="1726" y="1335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5180" name="Text Box 40"/>
            <p:cNvSpPr txBox="1">
              <a:spLocks noChangeArrowheads="1"/>
            </p:cNvSpPr>
            <p:nvPr/>
          </p:nvSpPr>
          <p:spPr bwMode="auto">
            <a:xfrm>
              <a:off x="1953" y="125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5181" name="Text Box 41"/>
            <p:cNvSpPr txBox="1">
              <a:spLocks noChangeArrowheads="1"/>
            </p:cNvSpPr>
            <p:nvPr/>
          </p:nvSpPr>
          <p:spPr bwMode="auto">
            <a:xfrm>
              <a:off x="4093" y="2349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182" name="Text Box 42"/>
            <p:cNvSpPr txBox="1">
              <a:spLocks noChangeArrowheads="1"/>
            </p:cNvSpPr>
            <p:nvPr/>
          </p:nvSpPr>
          <p:spPr bwMode="auto">
            <a:xfrm>
              <a:off x="3686" y="141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5183" name="Text Box 43"/>
            <p:cNvSpPr txBox="1">
              <a:spLocks noChangeArrowheads="1"/>
            </p:cNvSpPr>
            <p:nvPr/>
          </p:nvSpPr>
          <p:spPr bwMode="auto">
            <a:xfrm>
              <a:off x="3837" y="163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5184" name="Freeform 44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5185" name="Freeform 45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5186" name="Freeform 46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5187" name="Freeform 47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88" name="Freeform 53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89" name="Freeform 65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0" name="Freeform 66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1" name="Freeform 67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2" name="Freeform 68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3" name="Freeform 69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4" name="Freeform 70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5" name="Freeform 71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6" name="Freeform 72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7" name="Freeform 73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8" name="Freeform 74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99" name="Freeform 75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0" name="Freeform 76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1" name="Freeform 77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2" name="Freeform 78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3" name="Freeform 79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4" name="Freeform 80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5" name="Freeform 81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6" name="Freeform 82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7" name="Freeform 83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8" name="Freeform 84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09" name="Freeform 85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0" name="Freeform 86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1" name="Freeform 87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2" name="Freeform 88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3" name="Freeform 89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4" name="Freeform 90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5" name="Freeform 91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6" name="Freeform 92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7" name="Freeform 93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8" name="Freeform 94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19" name="Freeform 95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20" name="Freeform 96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21" name="Freeform 97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222" name="Freeform 98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5123" name="Group 107"/>
          <p:cNvGrpSpPr>
            <a:grpSpLocks/>
          </p:cNvGrpSpPr>
          <p:nvPr/>
        </p:nvGrpSpPr>
        <p:grpSpPr bwMode="auto">
          <a:xfrm>
            <a:off x="6162040" y="1617352"/>
            <a:ext cx="6555741" cy="5196841"/>
            <a:chOff x="2426" y="210"/>
            <a:chExt cx="2581" cy="2728"/>
          </a:xfrm>
        </p:grpSpPr>
        <p:sp>
          <p:nvSpPr>
            <p:cNvPr id="5141" name="Freeform 63"/>
            <p:cNvSpPr>
              <a:spLocks/>
            </p:cNvSpPr>
            <p:nvPr/>
          </p:nvSpPr>
          <p:spPr bwMode="auto">
            <a:xfrm>
              <a:off x="2472" y="216"/>
              <a:ext cx="2535" cy="2352"/>
            </a:xfrm>
            <a:custGeom>
              <a:avLst/>
              <a:gdLst>
                <a:gd name="T0" fmla="*/ 2535 w 2535"/>
                <a:gd name="T1" fmla="*/ 2331 h 2352"/>
                <a:gd name="T2" fmla="*/ 0 w 2535"/>
                <a:gd name="T3" fmla="*/ 2352 h 2352"/>
                <a:gd name="T4" fmla="*/ 1584 w 2535"/>
                <a:gd name="T5" fmla="*/ 0 h 23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35" h="2352">
                  <a:moveTo>
                    <a:pt x="2535" y="2331"/>
                  </a:moveTo>
                  <a:lnTo>
                    <a:pt x="0" y="2352"/>
                  </a:lnTo>
                  <a:lnTo>
                    <a:pt x="1584" y="0"/>
                  </a:lnTo>
                </a:path>
              </a:pathLst>
            </a:custGeom>
            <a:noFill/>
            <a:ln w="635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5142" name="Text Box 99"/>
            <p:cNvSpPr txBox="1">
              <a:spLocks noChangeArrowheads="1"/>
            </p:cNvSpPr>
            <p:nvPr/>
          </p:nvSpPr>
          <p:spPr bwMode="auto">
            <a:xfrm>
              <a:off x="4014" y="210"/>
              <a:ext cx="25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А</a:t>
              </a:r>
            </a:p>
          </p:txBody>
        </p:sp>
        <p:sp>
          <p:nvSpPr>
            <p:cNvPr id="5143" name="Text Box 100"/>
            <p:cNvSpPr txBox="1">
              <a:spLocks noChangeArrowheads="1"/>
            </p:cNvSpPr>
            <p:nvPr/>
          </p:nvSpPr>
          <p:spPr bwMode="auto">
            <a:xfrm>
              <a:off x="4694" y="2478"/>
              <a:ext cx="24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В</a:t>
              </a:r>
            </a:p>
          </p:txBody>
        </p:sp>
        <p:sp>
          <p:nvSpPr>
            <p:cNvPr id="5144" name="Text Box 101"/>
            <p:cNvSpPr txBox="1">
              <a:spLocks noChangeArrowheads="1"/>
            </p:cNvSpPr>
            <p:nvPr/>
          </p:nvSpPr>
          <p:spPr bwMode="auto">
            <a:xfrm>
              <a:off x="2426" y="2478"/>
              <a:ext cx="273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О</a:t>
              </a:r>
            </a:p>
          </p:txBody>
        </p:sp>
      </p:grpSp>
      <p:grpSp>
        <p:nvGrpSpPr>
          <p:cNvPr id="64617" name="Group 105"/>
          <p:cNvGrpSpPr>
            <a:grpSpLocks/>
          </p:cNvGrpSpPr>
          <p:nvPr/>
        </p:nvGrpSpPr>
        <p:grpSpPr bwMode="auto">
          <a:xfrm>
            <a:off x="10195563" y="2394596"/>
            <a:ext cx="3716022" cy="876301"/>
            <a:chOff x="2562" y="3203"/>
            <a:chExt cx="1463" cy="460"/>
          </a:xfrm>
        </p:grpSpPr>
        <p:sp>
          <p:nvSpPr>
            <p:cNvPr id="5139" name="Text Box 102"/>
            <p:cNvSpPr txBox="1">
              <a:spLocks noChangeArrowheads="1"/>
            </p:cNvSpPr>
            <p:nvPr/>
          </p:nvSpPr>
          <p:spPr bwMode="auto">
            <a:xfrm>
              <a:off x="2789" y="3203"/>
              <a:ext cx="123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АОВ = 60</a:t>
              </a:r>
              <a:r>
                <a:rPr lang="ru-RU" sz="5100" b="1" baseline="30000"/>
                <a:t>0</a:t>
              </a:r>
            </a:p>
          </p:txBody>
        </p:sp>
        <p:graphicFrame>
          <p:nvGraphicFramePr>
            <p:cNvPr id="5140" name="Object 104"/>
            <p:cNvGraphicFramePr>
              <a:graphicFrameLocks noChangeAspect="1"/>
            </p:cNvGraphicFramePr>
            <p:nvPr/>
          </p:nvGraphicFramePr>
          <p:xfrm>
            <a:off x="2562" y="3294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Формула" r:id="rId3" imgW="164957" imgH="152268" progId="Equation.3">
                    <p:embed/>
                  </p:oleObj>
                </mc:Choice>
                <mc:Fallback>
                  <p:oleObj name="Формула" r:id="rId3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294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711" name="Group 199"/>
          <p:cNvGrpSpPr>
            <a:grpSpLocks/>
          </p:cNvGrpSpPr>
          <p:nvPr/>
        </p:nvGrpSpPr>
        <p:grpSpPr bwMode="auto">
          <a:xfrm>
            <a:off x="6047747" y="3070867"/>
            <a:ext cx="5184139" cy="3112770"/>
            <a:chOff x="2381" y="1612"/>
            <a:chExt cx="2041" cy="1634"/>
          </a:xfrm>
        </p:grpSpPr>
        <p:sp>
          <p:nvSpPr>
            <p:cNvPr id="5137" name="Arc 197"/>
            <p:cNvSpPr>
              <a:spLocks/>
            </p:cNvSpPr>
            <p:nvPr/>
          </p:nvSpPr>
          <p:spPr bwMode="auto">
            <a:xfrm>
              <a:off x="2381" y="1612"/>
              <a:ext cx="2041" cy="1632"/>
            </a:xfrm>
            <a:custGeom>
              <a:avLst/>
              <a:gdLst>
                <a:gd name="T0" fmla="*/ 1176 w 21585"/>
                <a:gd name="T1" fmla="*/ 0 h 17659"/>
                <a:gd name="T2" fmla="*/ 2041 w 21585"/>
                <a:gd name="T3" fmla="*/ 1558 h 17659"/>
                <a:gd name="T4" fmla="*/ 0 w 21585"/>
                <a:gd name="T5" fmla="*/ 1632 h 176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17659" fill="none" extrusionOk="0">
                  <a:moveTo>
                    <a:pt x="12438" y="0"/>
                  </a:moveTo>
                  <a:cubicBezTo>
                    <a:pt x="17951" y="3883"/>
                    <a:pt x="21334" y="10117"/>
                    <a:pt x="21585" y="16854"/>
                  </a:cubicBezTo>
                </a:path>
                <a:path w="21585" h="17659" stroke="0" extrusionOk="0">
                  <a:moveTo>
                    <a:pt x="12438" y="0"/>
                  </a:moveTo>
                  <a:cubicBezTo>
                    <a:pt x="17951" y="3883"/>
                    <a:pt x="21334" y="10117"/>
                    <a:pt x="21585" y="16854"/>
                  </a:cubicBezTo>
                  <a:lnTo>
                    <a:pt x="0" y="17659"/>
                  </a:lnTo>
                  <a:lnTo>
                    <a:pt x="12438" y="0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5138" name="Oval 198"/>
            <p:cNvSpPr>
              <a:spLocks noChangeArrowheads="1"/>
            </p:cNvSpPr>
            <p:nvPr/>
          </p:nvSpPr>
          <p:spPr bwMode="auto">
            <a:xfrm>
              <a:off x="4059" y="2928"/>
              <a:ext cx="318" cy="31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sp>
        <p:nvSpPr>
          <p:cNvPr id="5127" name="Text Box 201"/>
          <p:cNvSpPr txBox="1">
            <a:spLocks noChangeArrowheads="1"/>
          </p:cNvSpPr>
          <p:nvPr/>
        </p:nvSpPr>
        <p:spPr bwMode="auto">
          <a:xfrm>
            <a:off x="1209046" y="7225667"/>
            <a:ext cx="12788901" cy="74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/>
              <a:t>Транспортир применяют для измерения углов.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40898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 rot="7888261">
            <a:off x="4293818" y="3353964"/>
            <a:ext cx="6810355" cy="4061645"/>
            <a:chOff x="499" y="754"/>
            <a:chExt cx="3778" cy="1865"/>
          </a:xfrm>
        </p:grpSpPr>
        <p:sp>
          <p:nvSpPr>
            <p:cNvPr id="6160" name="Freeform 3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635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6161" name="Oval 4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6162" name="Text Box 5"/>
            <p:cNvSpPr txBox="1">
              <a:spLocks noChangeArrowheads="1"/>
            </p:cNvSpPr>
            <p:nvPr/>
          </p:nvSpPr>
          <p:spPr bwMode="auto">
            <a:xfrm>
              <a:off x="4011" y="2123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6163" name="Text Box 6"/>
            <p:cNvSpPr txBox="1">
              <a:spLocks noChangeArrowheads="1"/>
            </p:cNvSpPr>
            <p:nvPr/>
          </p:nvSpPr>
          <p:spPr bwMode="auto">
            <a:xfrm>
              <a:off x="3872" y="1872"/>
              <a:ext cx="32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6164" name="Text Box 7"/>
            <p:cNvSpPr txBox="1">
              <a:spLocks noChangeArrowheads="1"/>
            </p:cNvSpPr>
            <p:nvPr/>
          </p:nvSpPr>
          <p:spPr bwMode="auto">
            <a:xfrm>
              <a:off x="3483" y="1217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6165" name="Text Box 8"/>
            <p:cNvSpPr txBox="1">
              <a:spLocks noChangeArrowheads="1"/>
            </p:cNvSpPr>
            <p:nvPr/>
          </p:nvSpPr>
          <p:spPr bwMode="auto">
            <a:xfrm>
              <a:off x="3243" y="1053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6166" name="Text Box 9"/>
            <p:cNvSpPr txBox="1">
              <a:spLocks noChangeArrowheads="1"/>
            </p:cNvSpPr>
            <p:nvPr/>
          </p:nvSpPr>
          <p:spPr bwMode="auto">
            <a:xfrm>
              <a:off x="2968" y="896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6167" name="Text Box 10"/>
            <p:cNvSpPr txBox="1">
              <a:spLocks noChangeArrowheads="1"/>
            </p:cNvSpPr>
            <p:nvPr/>
          </p:nvSpPr>
          <p:spPr bwMode="auto">
            <a:xfrm>
              <a:off x="2629" y="786"/>
              <a:ext cx="345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6168" name="Text Box 11"/>
            <p:cNvSpPr txBox="1">
              <a:spLocks noChangeArrowheads="1"/>
            </p:cNvSpPr>
            <p:nvPr/>
          </p:nvSpPr>
          <p:spPr bwMode="auto">
            <a:xfrm>
              <a:off x="2347" y="915"/>
              <a:ext cx="274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6169" name="Text Box 12"/>
            <p:cNvSpPr txBox="1">
              <a:spLocks noChangeArrowheads="1"/>
            </p:cNvSpPr>
            <p:nvPr/>
          </p:nvSpPr>
          <p:spPr bwMode="auto">
            <a:xfrm>
              <a:off x="2032" y="786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6170" name="Text Box 13"/>
            <p:cNvSpPr txBox="1">
              <a:spLocks noChangeArrowheads="1"/>
            </p:cNvSpPr>
            <p:nvPr/>
          </p:nvSpPr>
          <p:spPr bwMode="auto">
            <a:xfrm>
              <a:off x="1720" y="862"/>
              <a:ext cx="291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6171" name="Text Box 14"/>
            <p:cNvSpPr txBox="1">
              <a:spLocks noChangeArrowheads="1"/>
            </p:cNvSpPr>
            <p:nvPr/>
          </p:nvSpPr>
          <p:spPr bwMode="auto">
            <a:xfrm>
              <a:off x="1486" y="973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6172" name="Text Box 15"/>
            <p:cNvSpPr txBox="1">
              <a:spLocks noChangeArrowheads="1"/>
            </p:cNvSpPr>
            <p:nvPr/>
          </p:nvSpPr>
          <p:spPr bwMode="auto">
            <a:xfrm>
              <a:off x="1241" y="1169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6173" name="Text Box 16"/>
            <p:cNvSpPr txBox="1">
              <a:spLocks noChangeArrowheads="1"/>
            </p:cNvSpPr>
            <p:nvPr/>
          </p:nvSpPr>
          <p:spPr bwMode="auto">
            <a:xfrm>
              <a:off x="1039" y="1324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6174" name="Text Box 17"/>
            <p:cNvSpPr txBox="1">
              <a:spLocks noChangeArrowheads="1"/>
            </p:cNvSpPr>
            <p:nvPr/>
          </p:nvSpPr>
          <p:spPr bwMode="auto">
            <a:xfrm>
              <a:off x="874" y="1560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6175" name="Text Box 18"/>
            <p:cNvSpPr txBox="1">
              <a:spLocks noChangeArrowheads="1"/>
            </p:cNvSpPr>
            <p:nvPr/>
          </p:nvSpPr>
          <p:spPr bwMode="auto">
            <a:xfrm>
              <a:off x="735" y="1776"/>
              <a:ext cx="286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6176" name="Text Box 19"/>
            <p:cNvSpPr txBox="1">
              <a:spLocks noChangeArrowheads="1"/>
            </p:cNvSpPr>
            <p:nvPr/>
          </p:nvSpPr>
          <p:spPr bwMode="auto">
            <a:xfrm>
              <a:off x="612" y="2099"/>
              <a:ext cx="40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6177" name="Text Box 20"/>
            <p:cNvSpPr txBox="1">
              <a:spLocks noChangeArrowheads="1"/>
            </p:cNvSpPr>
            <p:nvPr/>
          </p:nvSpPr>
          <p:spPr bwMode="auto">
            <a:xfrm>
              <a:off x="499" y="2391"/>
              <a:ext cx="400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6178" name="Text Box 21"/>
            <p:cNvSpPr txBox="1">
              <a:spLocks noChangeArrowheads="1"/>
            </p:cNvSpPr>
            <p:nvPr/>
          </p:nvSpPr>
          <p:spPr bwMode="auto">
            <a:xfrm>
              <a:off x="3679" y="2382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6179" name="Text Box 22"/>
            <p:cNvSpPr txBox="1">
              <a:spLocks noChangeArrowheads="1"/>
            </p:cNvSpPr>
            <p:nvPr/>
          </p:nvSpPr>
          <p:spPr bwMode="auto">
            <a:xfrm>
              <a:off x="3633" y="2177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6180" name="Text Box 23"/>
            <p:cNvSpPr txBox="1">
              <a:spLocks noChangeArrowheads="1"/>
            </p:cNvSpPr>
            <p:nvPr/>
          </p:nvSpPr>
          <p:spPr bwMode="auto">
            <a:xfrm>
              <a:off x="3554" y="1985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6181" name="Text Box 24"/>
            <p:cNvSpPr txBox="1">
              <a:spLocks noChangeArrowheads="1"/>
            </p:cNvSpPr>
            <p:nvPr/>
          </p:nvSpPr>
          <p:spPr bwMode="auto">
            <a:xfrm>
              <a:off x="3464" y="1849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6182" name="Text Box 25"/>
            <p:cNvSpPr txBox="1">
              <a:spLocks noChangeArrowheads="1"/>
            </p:cNvSpPr>
            <p:nvPr/>
          </p:nvSpPr>
          <p:spPr bwMode="auto">
            <a:xfrm>
              <a:off x="3361" y="1678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6183" name="Text Box 26"/>
            <p:cNvSpPr txBox="1">
              <a:spLocks noChangeArrowheads="1"/>
            </p:cNvSpPr>
            <p:nvPr/>
          </p:nvSpPr>
          <p:spPr bwMode="auto">
            <a:xfrm>
              <a:off x="3192" y="1497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6184" name="Text Box 27"/>
            <p:cNvSpPr txBox="1">
              <a:spLocks noChangeArrowheads="1"/>
            </p:cNvSpPr>
            <p:nvPr/>
          </p:nvSpPr>
          <p:spPr bwMode="auto">
            <a:xfrm>
              <a:off x="3010" y="1361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6185" name="Text Box 28"/>
            <p:cNvSpPr txBox="1">
              <a:spLocks noChangeArrowheads="1"/>
            </p:cNvSpPr>
            <p:nvPr/>
          </p:nvSpPr>
          <p:spPr bwMode="auto">
            <a:xfrm>
              <a:off x="2773" y="1259"/>
              <a:ext cx="291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6186" name="Text Box 29"/>
            <p:cNvSpPr txBox="1">
              <a:spLocks noChangeArrowheads="1"/>
            </p:cNvSpPr>
            <p:nvPr/>
          </p:nvSpPr>
          <p:spPr bwMode="auto">
            <a:xfrm>
              <a:off x="2545" y="1179"/>
              <a:ext cx="29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6187" name="Text Box 30"/>
            <p:cNvSpPr txBox="1">
              <a:spLocks noChangeArrowheads="1"/>
            </p:cNvSpPr>
            <p:nvPr/>
          </p:nvSpPr>
          <p:spPr bwMode="auto">
            <a:xfrm>
              <a:off x="2151" y="1207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6188" name="Text Box 31"/>
            <p:cNvSpPr txBox="1">
              <a:spLocks noChangeArrowheads="1"/>
            </p:cNvSpPr>
            <p:nvPr/>
          </p:nvSpPr>
          <p:spPr bwMode="auto">
            <a:xfrm>
              <a:off x="1034" y="2404"/>
              <a:ext cx="16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189" name="Text Box 32"/>
            <p:cNvSpPr txBox="1">
              <a:spLocks noChangeArrowheads="1"/>
            </p:cNvSpPr>
            <p:nvPr/>
          </p:nvSpPr>
          <p:spPr bwMode="auto">
            <a:xfrm>
              <a:off x="1017" y="2209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6190" name="Text Box 33"/>
            <p:cNvSpPr txBox="1">
              <a:spLocks noChangeArrowheads="1"/>
            </p:cNvSpPr>
            <p:nvPr/>
          </p:nvSpPr>
          <p:spPr bwMode="auto">
            <a:xfrm>
              <a:off x="1109" y="1996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6191" name="Text Box 34"/>
            <p:cNvSpPr txBox="1">
              <a:spLocks noChangeArrowheads="1"/>
            </p:cNvSpPr>
            <p:nvPr/>
          </p:nvSpPr>
          <p:spPr bwMode="auto">
            <a:xfrm>
              <a:off x="1202" y="1814"/>
              <a:ext cx="28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6192" name="Text Box 35"/>
            <p:cNvSpPr txBox="1">
              <a:spLocks noChangeArrowheads="1"/>
            </p:cNvSpPr>
            <p:nvPr/>
          </p:nvSpPr>
          <p:spPr bwMode="auto">
            <a:xfrm>
              <a:off x="1380" y="1633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6193" name="Text Box 36"/>
            <p:cNvSpPr txBox="1">
              <a:spLocks noChangeArrowheads="1"/>
            </p:cNvSpPr>
            <p:nvPr/>
          </p:nvSpPr>
          <p:spPr bwMode="auto">
            <a:xfrm>
              <a:off x="1516" y="1497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6194" name="Text Box 37"/>
            <p:cNvSpPr txBox="1">
              <a:spLocks noChangeArrowheads="1"/>
            </p:cNvSpPr>
            <p:nvPr/>
          </p:nvSpPr>
          <p:spPr bwMode="auto">
            <a:xfrm>
              <a:off x="1697" y="1361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6195" name="Text Box 38"/>
            <p:cNvSpPr txBox="1">
              <a:spLocks noChangeArrowheads="1"/>
            </p:cNvSpPr>
            <p:nvPr/>
          </p:nvSpPr>
          <p:spPr bwMode="auto">
            <a:xfrm>
              <a:off x="1924" y="1277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6196" name="Text Box 39"/>
            <p:cNvSpPr txBox="1">
              <a:spLocks noChangeArrowheads="1"/>
            </p:cNvSpPr>
            <p:nvPr/>
          </p:nvSpPr>
          <p:spPr bwMode="auto">
            <a:xfrm>
              <a:off x="4073" y="2375"/>
              <a:ext cx="16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197" name="Text Box 40"/>
            <p:cNvSpPr txBox="1">
              <a:spLocks noChangeArrowheads="1"/>
            </p:cNvSpPr>
            <p:nvPr/>
          </p:nvSpPr>
          <p:spPr bwMode="auto">
            <a:xfrm>
              <a:off x="3657" y="1436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6198" name="Text Box 41"/>
            <p:cNvSpPr txBox="1">
              <a:spLocks noChangeArrowheads="1"/>
            </p:cNvSpPr>
            <p:nvPr/>
          </p:nvSpPr>
          <p:spPr bwMode="auto">
            <a:xfrm>
              <a:off x="3808" y="1656"/>
              <a:ext cx="23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6199" name="Freeform 42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6200" name="Freeform 43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6201" name="Freeform 44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6202" name="Freeform 45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03" name="Freeform 46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04" name="Freeform 47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05" name="Freeform 48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06" name="Freeform 49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07" name="Freeform 50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08" name="Freeform 51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09" name="Freeform 52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10" name="Freeform 53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11" name="Freeform 54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12" name="Freeform 55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13" name="Freeform 56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14" name="Freeform 57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15" name="Freeform 58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16" name="Freeform 59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17" name="Freeform 60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18" name="Freeform 61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19" name="Freeform 62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20" name="Freeform 63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21" name="Freeform 64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22" name="Freeform 65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23" name="Freeform 66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24" name="Freeform 67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25" name="Freeform 68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26" name="Freeform 69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27" name="Freeform 70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28" name="Freeform 71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29" name="Freeform 72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30" name="Freeform 73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31" name="Freeform 74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32" name="Freeform 75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33" name="Freeform 76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34" name="Freeform 77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35" name="Freeform 78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36" name="Freeform 79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6237" name="Freeform 80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6148" name="Freeform 82"/>
          <p:cNvSpPr>
            <a:spLocks/>
          </p:cNvSpPr>
          <p:nvPr/>
        </p:nvSpPr>
        <p:spPr bwMode="auto">
          <a:xfrm rot="680335">
            <a:off x="6523788" y="514256"/>
            <a:ext cx="4765945" cy="4554438"/>
          </a:xfrm>
          <a:custGeom>
            <a:avLst/>
            <a:gdLst>
              <a:gd name="T0" fmla="*/ 4495800 w 2832"/>
              <a:gd name="T1" fmla="*/ 3776663 h 2379"/>
              <a:gd name="T2" fmla="*/ 0 w 2832"/>
              <a:gd name="T3" fmla="*/ 3540125 h 2379"/>
              <a:gd name="T4" fmla="*/ 2349500 w 2832"/>
              <a:gd name="T5" fmla="*/ 0 h 23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32" h="2379">
                <a:moveTo>
                  <a:pt x="2832" y="2379"/>
                </a:moveTo>
                <a:lnTo>
                  <a:pt x="0" y="2230"/>
                </a:lnTo>
                <a:lnTo>
                  <a:pt x="1480" y="0"/>
                </a:lnTo>
              </a:path>
            </a:pathLst>
          </a:custGeom>
          <a:noFill/>
          <a:ln w="635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6149" name="Text Box 83"/>
          <p:cNvSpPr txBox="1">
            <a:spLocks noChangeArrowheads="1"/>
          </p:cNvSpPr>
          <p:nvPr/>
        </p:nvSpPr>
        <p:spPr bwMode="auto">
          <a:xfrm>
            <a:off x="8659001" y="352048"/>
            <a:ext cx="736609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А</a:t>
            </a:r>
          </a:p>
        </p:txBody>
      </p:sp>
      <p:sp>
        <p:nvSpPr>
          <p:cNvPr id="6150" name="Text Box 84"/>
          <p:cNvSpPr txBox="1">
            <a:spLocks noChangeArrowheads="1"/>
          </p:cNvSpPr>
          <p:nvPr/>
        </p:nvSpPr>
        <p:spPr bwMode="auto">
          <a:xfrm>
            <a:off x="10325103" y="5470356"/>
            <a:ext cx="699739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 dirty="0"/>
              <a:t>В</a:t>
            </a:r>
          </a:p>
        </p:txBody>
      </p:sp>
      <p:sp>
        <p:nvSpPr>
          <p:cNvPr id="6151" name="Text Box 85"/>
          <p:cNvSpPr txBox="1">
            <a:spLocks noChangeArrowheads="1"/>
          </p:cNvSpPr>
          <p:nvPr/>
        </p:nvSpPr>
        <p:spPr bwMode="auto">
          <a:xfrm>
            <a:off x="5715000" y="4373884"/>
            <a:ext cx="771875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О</a:t>
            </a:r>
          </a:p>
        </p:txBody>
      </p:sp>
      <p:grpSp>
        <p:nvGrpSpPr>
          <p:cNvPr id="70742" name="Group 86"/>
          <p:cNvGrpSpPr>
            <a:grpSpLocks/>
          </p:cNvGrpSpPr>
          <p:nvPr/>
        </p:nvGrpSpPr>
        <p:grpSpPr bwMode="auto">
          <a:xfrm>
            <a:off x="9748523" y="830587"/>
            <a:ext cx="3716022" cy="876301"/>
            <a:chOff x="2562" y="3203"/>
            <a:chExt cx="1463" cy="460"/>
          </a:xfrm>
        </p:grpSpPr>
        <p:sp>
          <p:nvSpPr>
            <p:cNvPr id="6158" name="Text Box 87"/>
            <p:cNvSpPr txBox="1">
              <a:spLocks noChangeArrowheads="1"/>
            </p:cNvSpPr>
            <p:nvPr/>
          </p:nvSpPr>
          <p:spPr bwMode="auto">
            <a:xfrm>
              <a:off x="2789" y="3203"/>
              <a:ext cx="123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 dirty="0"/>
                <a:t>АОВ = 60</a:t>
              </a:r>
              <a:r>
                <a:rPr lang="ru-RU" sz="5100" b="1" baseline="30000" dirty="0"/>
                <a:t>0</a:t>
              </a:r>
            </a:p>
          </p:txBody>
        </p:sp>
        <p:graphicFrame>
          <p:nvGraphicFramePr>
            <p:cNvPr id="6159" name="Object 88"/>
            <p:cNvGraphicFramePr>
              <a:graphicFrameLocks noChangeAspect="1"/>
            </p:cNvGraphicFramePr>
            <p:nvPr/>
          </p:nvGraphicFramePr>
          <p:xfrm>
            <a:off x="2562" y="3294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Формула" r:id="rId3" imgW="164957" imgH="152268" progId="Equation.3">
                    <p:embed/>
                  </p:oleObj>
                </mc:Choice>
                <mc:Fallback>
                  <p:oleObj name="Формула" r:id="rId3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294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749" name="Group 93"/>
          <p:cNvGrpSpPr>
            <a:grpSpLocks/>
          </p:cNvGrpSpPr>
          <p:nvPr/>
        </p:nvGrpSpPr>
        <p:grpSpPr bwMode="auto">
          <a:xfrm rot="347735">
            <a:off x="5384298" y="2062127"/>
            <a:ext cx="3056968" cy="3110205"/>
            <a:chOff x="2337" y="1272"/>
            <a:chExt cx="1178" cy="1428"/>
          </a:xfrm>
        </p:grpSpPr>
        <p:sp>
          <p:nvSpPr>
            <p:cNvPr id="6156" name="Arc 90"/>
            <p:cNvSpPr>
              <a:spLocks/>
            </p:cNvSpPr>
            <p:nvPr/>
          </p:nvSpPr>
          <p:spPr bwMode="auto">
            <a:xfrm rot="15473481" flipH="1">
              <a:off x="2382" y="1568"/>
              <a:ext cx="1087" cy="1178"/>
            </a:xfrm>
            <a:custGeom>
              <a:avLst/>
              <a:gdLst>
                <a:gd name="T0" fmla="*/ 1046 w 13196"/>
                <a:gd name="T1" fmla="*/ 1178 h 21594"/>
                <a:gd name="T2" fmla="*/ 0 w 13196"/>
                <a:gd name="T3" fmla="*/ 933 h 21594"/>
                <a:gd name="T4" fmla="*/ 1087 w 13196"/>
                <a:gd name="T5" fmla="*/ 0 h 215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96" h="21594" fill="none" extrusionOk="0">
                  <a:moveTo>
                    <a:pt x="12696" y="21594"/>
                  </a:moveTo>
                  <a:cubicBezTo>
                    <a:pt x="8093" y="21487"/>
                    <a:pt x="3645" y="19913"/>
                    <a:pt x="0" y="17100"/>
                  </a:cubicBezTo>
                </a:path>
                <a:path w="13196" h="21594" stroke="0" extrusionOk="0">
                  <a:moveTo>
                    <a:pt x="12696" y="21594"/>
                  </a:moveTo>
                  <a:cubicBezTo>
                    <a:pt x="8093" y="21487"/>
                    <a:pt x="3645" y="19913"/>
                    <a:pt x="0" y="17100"/>
                  </a:cubicBezTo>
                  <a:lnTo>
                    <a:pt x="13196" y="0"/>
                  </a:lnTo>
                  <a:lnTo>
                    <a:pt x="12696" y="21594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6157" name="Oval 91"/>
            <p:cNvSpPr>
              <a:spLocks noChangeArrowheads="1"/>
            </p:cNvSpPr>
            <p:nvPr/>
          </p:nvSpPr>
          <p:spPr bwMode="auto">
            <a:xfrm rot="6911511" flipH="1">
              <a:off x="3154" y="1272"/>
              <a:ext cx="318" cy="31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sp>
        <p:nvSpPr>
          <p:cNvPr id="6155" name="Text Box 94"/>
          <p:cNvSpPr txBox="1">
            <a:spLocks noChangeArrowheads="1"/>
          </p:cNvSpPr>
          <p:nvPr/>
        </p:nvSpPr>
        <p:spPr bwMode="auto">
          <a:xfrm>
            <a:off x="401320" y="1868809"/>
            <a:ext cx="5210911" cy="128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400" b="1"/>
              <a:t>Можно приложить </a:t>
            </a:r>
          </a:p>
          <a:p>
            <a:pPr eaLnBrk="1" hangingPunct="1"/>
            <a:r>
              <a:rPr lang="ru-RU" sz="3400" b="1"/>
              <a:t>транспортир по другому</a:t>
            </a:r>
            <a:r>
              <a:rPr lang="ru-RU" b="1"/>
              <a:t>.</a:t>
            </a:r>
          </a:p>
        </p:txBody>
      </p:sp>
      <p:sp>
        <p:nvSpPr>
          <p:cNvPr id="2" name="Дуга 1"/>
          <p:cNvSpPr/>
          <p:nvPr/>
        </p:nvSpPr>
        <p:spPr>
          <a:xfrm rot="2623529">
            <a:off x="5813943" y="3664847"/>
            <a:ext cx="914400" cy="914400"/>
          </a:xfrm>
          <a:prstGeom prst="arc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" name="Прямоугольник 2"/>
          <p:cNvSpPr/>
          <p:nvPr/>
        </p:nvSpPr>
        <p:spPr>
          <a:xfrm>
            <a:off x="6778862" y="3662800"/>
            <a:ext cx="946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60</a:t>
            </a:r>
            <a:r>
              <a:rPr lang="ru-RU" sz="4400" b="1" baseline="30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5976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0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9"/>
          <p:cNvGrpSpPr>
            <a:grpSpLocks/>
          </p:cNvGrpSpPr>
          <p:nvPr/>
        </p:nvGrpSpPr>
        <p:grpSpPr bwMode="auto">
          <a:xfrm>
            <a:off x="2915924" y="485782"/>
            <a:ext cx="9857741" cy="5974081"/>
            <a:chOff x="792" y="981"/>
            <a:chExt cx="3881" cy="3136"/>
          </a:xfrm>
        </p:grpSpPr>
        <p:sp>
          <p:nvSpPr>
            <p:cNvPr id="7267" name="Freeform 90"/>
            <p:cNvSpPr>
              <a:spLocks/>
            </p:cNvSpPr>
            <p:nvPr/>
          </p:nvSpPr>
          <p:spPr bwMode="auto">
            <a:xfrm>
              <a:off x="792" y="1256"/>
              <a:ext cx="3881" cy="2391"/>
            </a:xfrm>
            <a:custGeom>
              <a:avLst/>
              <a:gdLst>
                <a:gd name="T0" fmla="*/ 3881 w 3881"/>
                <a:gd name="T1" fmla="*/ 2370 h 2391"/>
                <a:gd name="T2" fmla="*/ 1346 w 3881"/>
                <a:gd name="T3" fmla="*/ 2391 h 2391"/>
                <a:gd name="T4" fmla="*/ 0 w 3881"/>
                <a:gd name="T5" fmla="*/ 0 h 23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81" h="2391">
                  <a:moveTo>
                    <a:pt x="3881" y="2370"/>
                  </a:moveTo>
                  <a:lnTo>
                    <a:pt x="1346" y="2391"/>
                  </a:lnTo>
                  <a:lnTo>
                    <a:pt x="0" y="0"/>
                  </a:lnTo>
                </a:path>
              </a:pathLst>
            </a:custGeom>
            <a:noFill/>
            <a:ln w="635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8" name="Text Box 91"/>
            <p:cNvSpPr txBox="1">
              <a:spLocks noChangeArrowheads="1"/>
            </p:cNvSpPr>
            <p:nvPr/>
          </p:nvSpPr>
          <p:spPr bwMode="auto">
            <a:xfrm>
              <a:off x="793" y="981"/>
              <a:ext cx="31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М</a:t>
              </a:r>
            </a:p>
          </p:txBody>
        </p:sp>
        <p:sp>
          <p:nvSpPr>
            <p:cNvPr id="7269" name="Text Box 92"/>
            <p:cNvSpPr txBox="1">
              <a:spLocks noChangeArrowheads="1"/>
            </p:cNvSpPr>
            <p:nvPr/>
          </p:nvSpPr>
          <p:spPr bwMode="auto">
            <a:xfrm>
              <a:off x="4377" y="3657"/>
              <a:ext cx="25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5100" b="1"/>
                <a:t>D</a:t>
              </a:r>
              <a:endParaRPr lang="ru-RU" sz="5100" b="1"/>
            </a:p>
          </p:txBody>
        </p:sp>
        <p:sp>
          <p:nvSpPr>
            <p:cNvPr id="7270" name="Text Box 93"/>
            <p:cNvSpPr txBox="1">
              <a:spLocks noChangeArrowheads="1"/>
            </p:cNvSpPr>
            <p:nvPr/>
          </p:nvSpPr>
          <p:spPr bwMode="auto">
            <a:xfrm>
              <a:off x="2018" y="3657"/>
              <a:ext cx="23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Р</a:t>
              </a:r>
            </a:p>
          </p:txBody>
        </p:sp>
      </p:grpSp>
      <p:grpSp>
        <p:nvGrpSpPr>
          <p:cNvPr id="67678" name="Group 94"/>
          <p:cNvGrpSpPr>
            <a:grpSpLocks/>
          </p:cNvGrpSpPr>
          <p:nvPr/>
        </p:nvGrpSpPr>
        <p:grpSpPr bwMode="auto">
          <a:xfrm>
            <a:off x="1516387" y="2125980"/>
            <a:ext cx="9464043" cy="3552826"/>
            <a:chOff x="551" y="754"/>
            <a:chExt cx="3726" cy="1865"/>
          </a:xfrm>
        </p:grpSpPr>
        <p:sp>
          <p:nvSpPr>
            <p:cNvPr id="7189" name="Freeform 95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635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190" name="Oval 96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191" name="Text Box 97"/>
            <p:cNvSpPr txBox="1">
              <a:spLocks noChangeArrowheads="1"/>
            </p:cNvSpPr>
            <p:nvPr/>
          </p:nvSpPr>
          <p:spPr bwMode="auto">
            <a:xfrm>
              <a:off x="4040" y="209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7192" name="Text Box 98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7193" name="Text Box 99"/>
            <p:cNvSpPr txBox="1">
              <a:spLocks noChangeArrowheads="1"/>
            </p:cNvSpPr>
            <p:nvPr/>
          </p:nvSpPr>
          <p:spPr bwMode="auto">
            <a:xfrm>
              <a:off x="3512" y="119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7194" name="Text Box 100"/>
            <p:cNvSpPr txBox="1">
              <a:spLocks noChangeArrowheads="1"/>
            </p:cNvSpPr>
            <p:nvPr/>
          </p:nvSpPr>
          <p:spPr bwMode="auto">
            <a:xfrm>
              <a:off x="3272" y="102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7195" name="Text Box 101"/>
            <p:cNvSpPr txBox="1">
              <a:spLocks noChangeArrowheads="1"/>
            </p:cNvSpPr>
            <p:nvPr/>
          </p:nvSpPr>
          <p:spPr bwMode="auto">
            <a:xfrm>
              <a:off x="2997" y="8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7196" name="Text Box 102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7197" name="Text Box 103"/>
            <p:cNvSpPr txBox="1">
              <a:spLocks noChangeArrowheads="1"/>
            </p:cNvSpPr>
            <p:nvPr/>
          </p:nvSpPr>
          <p:spPr bwMode="auto">
            <a:xfrm>
              <a:off x="2347" y="956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7198" name="Text Box 104"/>
            <p:cNvSpPr txBox="1">
              <a:spLocks noChangeArrowheads="1"/>
            </p:cNvSpPr>
            <p:nvPr/>
          </p:nvSpPr>
          <p:spPr bwMode="auto">
            <a:xfrm>
              <a:off x="2070" y="760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7199" name="Text Box 105"/>
            <p:cNvSpPr txBox="1">
              <a:spLocks noChangeArrowheads="1"/>
            </p:cNvSpPr>
            <p:nvPr/>
          </p:nvSpPr>
          <p:spPr bwMode="auto">
            <a:xfrm>
              <a:off x="1759" y="836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7200" name="Text Box 106"/>
            <p:cNvSpPr txBox="1">
              <a:spLocks noChangeArrowheads="1"/>
            </p:cNvSpPr>
            <p:nvPr/>
          </p:nvSpPr>
          <p:spPr bwMode="auto">
            <a:xfrm>
              <a:off x="1524" y="947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7201" name="Text Box 107"/>
            <p:cNvSpPr txBox="1">
              <a:spLocks noChangeArrowheads="1"/>
            </p:cNvSpPr>
            <p:nvPr/>
          </p:nvSpPr>
          <p:spPr bwMode="auto">
            <a:xfrm>
              <a:off x="1279" y="114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7202" name="Text Box 108"/>
            <p:cNvSpPr txBox="1">
              <a:spLocks noChangeArrowheads="1"/>
            </p:cNvSpPr>
            <p:nvPr/>
          </p:nvSpPr>
          <p:spPr bwMode="auto">
            <a:xfrm>
              <a:off x="1077" y="1298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7203" name="Text Box 109"/>
            <p:cNvSpPr txBox="1">
              <a:spLocks noChangeArrowheads="1"/>
            </p:cNvSpPr>
            <p:nvPr/>
          </p:nvSpPr>
          <p:spPr bwMode="auto">
            <a:xfrm>
              <a:off x="912" y="1534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7204" name="Text Box 110"/>
            <p:cNvSpPr txBox="1">
              <a:spLocks noChangeArrowheads="1"/>
            </p:cNvSpPr>
            <p:nvPr/>
          </p:nvSpPr>
          <p:spPr bwMode="auto">
            <a:xfrm>
              <a:off x="735" y="1809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7205" name="Text Box 111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7206" name="Text Box 112"/>
            <p:cNvSpPr txBox="1">
              <a:spLocks noChangeArrowheads="1"/>
            </p:cNvSpPr>
            <p:nvPr/>
          </p:nvSpPr>
          <p:spPr bwMode="auto">
            <a:xfrm>
              <a:off x="551" y="2365"/>
              <a:ext cx="30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7207" name="Text Box 113"/>
            <p:cNvSpPr txBox="1">
              <a:spLocks noChangeArrowheads="1"/>
            </p:cNvSpPr>
            <p:nvPr/>
          </p:nvSpPr>
          <p:spPr bwMode="auto">
            <a:xfrm>
              <a:off x="3717" y="2356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7208" name="Text Box 114"/>
            <p:cNvSpPr txBox="1">
              <a:spLocks noChangeArrowheads="1"/>
            </p:cNvSpPr>
            <p:nvPr/>
          </p:nvSpPr>
          <p:spPr bwMode="auto">
            <a:xfrm>
              <a:off x="3671" y="215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7209" name="Text Box 115"/>
            <p:cNvSpPr txBox="1">
              <a:spLocks noChangeArrowheads="1"/>
            </p:cNvSpPr>
            <p:nvPr/>
          </p:nvSpPr>
          <p:spPr bwMode="auto">
            <a:xfrm>
              <a:off x="3592" y="1959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7210" name="Text Box 116"/>
            <p:cNvSpPr txBox="1">
              <a:spLocks noChangeArrowheads="1"/>
            </p:cNvSpPr>
            <p:nvPr/>
          </p:nvSpPr>
          <p:spPr bwMode="auto">
            <a:xfrm>
              <a:off x="3502" y="182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7211" name="Text Box 117"/>
            <p:cNvSpPr txBox="1">
              <a:spLocks noChangeArrowheads="1"/>
            </p:cNvSpPr>
            <p:nvPr/>
          </p:nvSpPr>
          <p:spPr bwMode="auto">
            <a:xfrm>
              <a:off x="3399" y="1652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7212" name="Text Box 118"/>
            <p:cNvSpPr txBox="1">
              <a:spLocks noChangeArrowheads="1"/>
            </p:cNvSpPr>
            <p:nvPr/>
          </p:nvSpPr>
          <p:spPr bwMode="auto">
            <a:xfrm>
              <a:off x="3230" y="147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7213" name="Text Box 119"/>
            <p:cNvSpPr txBox="1">
              <a:spLocks noChangeArrowheads="1"/>
            </p:cNvSpPr>
            <p:nvPr/>
          </p:nvSpPr>
          <p:spPr bwMode="auto">
            <a:xfrm>
              <a:off x="3048" y="1335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7214" name="Text Box 120"/>
            <p:cNvSpPr txBox="1">
              <a:spLocks noChangeArrowheads="1"/>
            </p:cNvSpPr>
            <p:nvPr/>
          </p:nvSpPr>
          <p:spPr bwMode="auto">
            <a:xfrm>
              <a:off x="2813" y="1233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7215" name="Text Box 121"/>
            <p:cNvSpPr txBox="1">
              <a:spLocks noChangeArrowheads="1"/>
            </p:cNvSpPr>
            <p:nvPr/>
          </p:nvSpPr>
          <p:spPr bwMode="auto">
            <a:xfrm>
              <a:off x="2583" y="115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7216" name="Text Box 122"/>
            <p:cNvSpPr txBox="1">
              <a:spLocks noChangeArrowheads="1"/>
            </p:cNvSpPr>
            <p:nvPr/>
          </p:nvSpPr>
          <p:spPr bwMode="auto">
            <a:xfrm>
              <a:off x="2180" y="118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7217" name="Text Box 123"/>
            <p:cNvSpPr txBox="1">
              <a:spLocks noChangeArrowheads="1"/>
            </p:cNvSpPr>
            <p:nvPr/>
          </p:nvSpPr>
          <p:spPr bwMode="auto">
            <a:xfrm>
              <a:off x="1054" y="2378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218" name="Text Box 124"/>
            <p:cNvSpPr txBox="1">
              <a:spLocks noChangeArrowheads="1"/>
            </p:cNvSpPr>
            <p:nvPr/>
          </p:nvSpPr>
          <p:spPr bwMode="auto">
            <a:xfrm>
              <a:off x="1046" y="2183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7219" name="Text Box 125"/>
            <p:cNvSpPr txBox="1">
              <a:spLocks noChangeArrowheads="1"/>
            </p:cNvSpPr>
            <p:nvPr/>
          </p:nvSpPr>
          <p:spPr bwMode="auto">
            <a:xfrm>
              <a:off x="1138" y="19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7220" name="Text Box 126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7221" name="Text Box 127"/>
            <p:cNvSpPr txBox="1">
              <a:spLocks noChangeArrowheads="1"/>
            </p:cNvSpPr>
            <p:nvPr/>
          </p:nvSpPr>
          <p:spPr bwMode="auto">
            <a:xfrm>
              <a:off x="1409" y="160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7222" name="Text Box 128"/>
            <p:cNvSpPr txBox="1">
              <a:spLocks noChangeArrowheads="1"/>
            </p:cNvSpPr>
            <p:nvPr/>
          </p:nvSpPr>
          <p:spPr bwMode="auto">
            <a:xfrm>
              <a:off x="1545" y="147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7223" name="Text Box 129"/>
            <p:cNvSpPr txBox="1">
              <a:spLocks noChangeArrowheads="1"/>
            </p:cNvSpPr>
            <p:nvPr/>
          </p:nvSpPr>
          <p:spPr bwMode="auto">
            <a:xfrm>
              <a:off x="1726" y="1335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7224" name="Text Box 130"/>
            <p:cNvSpPr txBox="1">
              <a:spLocks noChangeArrowheads="1"/>
            </p:cNvSpPr>
            <p:nvPr/>
          </p:nvSpPr>
          <p:spPr bwMode="auto">
            <a:xfrm>
              <a:off x="1953" y="125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7225" name="Text Box 131"/>
            <p:cNvSpPr txBox="1">
              <a:spLocks noChangeArrowheads="1"/>
            </p:cNvSpPr>
            <p:nvPr/>
          </p:nvSpPr>
          <p:spPr bwMode="auto">
            <a:xfrm>
              <a:off x="4093" y="2349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226" name="Text Box 132"/>
            <p:cNvSpPr txBox="1">
              <a:spLocks noChangeArrowheads="1"/>
            </p:cNvSpPr>
            <p:nvPr/>
          </p:nvSpPr>
          <p:spPr bwMode="auto">
            <a:xfrm>
              <a:off x="3686" y="141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7227" name="Text Box 133"/>
            <p:cNvSpPr txBox="1">
              <a:spLocks noChangeArrowheads="1"/>
            </p:cNvSpPr>
            <p:nvPr/>
          </p:nvSpPr>
          <p:spPr bwMode="auto">
            <a:xfrm>
              <a:off x="3837" y="163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7228" name="Freeform 134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229" name="Freeform 135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230" name="Freeform 136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231" name="Freeform 137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2" name="Freeform 138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3" name="Freeform 139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4" name="Freeform 140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5" name="Freeform 141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6" name="Freeform 142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7" name="Freeform 143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8" name="Freeform 144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39" name="Freeform 145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0" name="Freeform 146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1" name="Freeform 147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2" name="Freeform 148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3" name="Freeform 149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4" name="Freeform 150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5" name="Freeform 151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6" name="Freeform 152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7" name="Freeform 153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8" name="Freeform 154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49" name="Freeform 155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0" name="Freeform 156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1" name="Freeform 157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2" name="Freeform 158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3" name="Freeform 159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4" name="Freeform 160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5" name="Freeform 161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6" name="Freeform 162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7" name="Freeform 163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8" name="Freeform 164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59" name="Freeform 165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0" name="Freeform 166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1" name="Freeform 167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2" name="Freeform 168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3" name="Freeform 169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4" name="Freeform 170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5" name="Freeform 171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266" name="Freeform 172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67757" name="Group 173"/>
          <p:cNvGrpSpPr>
            <a:grpSpLocks/>
          </p:cNvGrpSpPr>
          <p:nvPr/>
        </p:nvGrpSpPr>
        <p:grpSpPr bwMode="auto">
          <a:xfrm>
            <a:off x="8928104" y="1522106"/>
            <a:ext cx="4147818" cy="876301"/>
            <a:chOff x="2562" y="3203"/>
            <a:chExt cx="1633" cy="460"/>
          </a:xfrm>
        </p:grpSpPr>
        <p:sp>
          <p:nvSpPr>
            <p:cNvPr id="7187" name="Text Box 174"/>
            <p:cNvSpPr txBox="1">
              <a:spLocks noChangeArrowheads="1"/>
            </p:cNvSpPr>
            <p:nvPr/>
          </p:nvSpPr>
          <p:spPr bwMode="auto">
            <a:xfrm>
              <a:off x="2789" y="3203"/>
              <a:ext cx="140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5100" b="1" dirty="0"/>
                <a:t>MPD</a:t>
              </a:r>
              <a:r>
                <a:rPr lang="ru-RU" sz="5100" b="1" dirty="0"/>
                <a:t> = </a:t>
              </a:r>
              <a:r>
                <a:rPr lang="en-US" sz="5100" b="1" dirty="0"/>
                <a:t>12</a:t>
              </a:r>
              <a:r>
                <a:rPr lang="ru-RU" sz="5100" b="1" dirty="0"/>
                <a:t>0</a:t>
              </a:r>
              <a:r>
                <a:rPr lang="ru-RU" sz="5100" b="1" baseline="30000" dirty="0"/>
                <a:t>0</a:t>
              </a:r>
              <a:endParaRPr lang="ru-RU" sz="5100" b="1" dirty="0"/>
            </a:p>
          </p:txBody>
        </p:sp>
        <p:graphicFrame>
          <p:nvGraphicFramePr>
            <p:cNvPr id="7188" name="Object 175"/>
            <p:cNvGraphicFramePr>
              <a:graphicFrameLocks noChangeAspect="1"/>
            </p:cNvGraphicFramePr>
            <p:nvPr/>
          </p:nvGraphicFramePr>
          <p:xfrm>
            <a:off x="2562" y="3294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name="Формула" r:id="rId3" imgW="164957" imgH="152268" progId="Equation.3">
                    <p:embed/>
                  </p:oleObj>
                </mc:Choice>
                <mc:Fallback>
                  <p:oleObj name="Формула" r:id="rId3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294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763" name="Group 179"/>
          <p:cNvGrpSpPr>
            <a:grpSpLocks/>
          </p:cNvGrpSpPr>
          <p:nvPr/>
        </p:nvGrpSpPr>
        <p:grpSpPr bwMode="auto">
          <a:xfrm>
            <a:off x="3967480" y="1865001"/>
            <a:ext cx="7378701" cy="3804284"/>
            <a:chOff x="1562" y="979"/>
            <a:chExt cx="2905" cy="1997"/>
          </a:xfrm>
        </p:grpSpPr>
        <p:sp>
          <p:nvSpPr>
            <p:cNvPr id="7185" name="Arc 177"/>
            <p:cNvSpPr>
              <a:spLocks/>
            </p:cNvSpPr>
            <p:nvPr/>
          </p:nvSpPr>
          <p:spPr bwMode="auto">
            <a:xfrm>
              <a:off x="1562" y="979"/>
              <a:ext cx="2905" cy="1996"/>
            </a:xfrm>
            <a:custGeom>
              <a:avLst/>
              <a:gdLst>
                <a:gd name="T0" fmla="*/ 0 w 30727"/>
                <a:gd name="T1" fmla="*/ 188 h 21600"/>
                <a:gd name="T2" fmla="*/ 2905 w 30727"/>
                <a:gd name="T3" fmla="*/ 1922 h 21600"/>
                <a:gd name="T4" fmla="*/ 864 w 30727"/>
                <a:gd name="T5" fmla="*/ 19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727" h="21600" fill="none" extrusionOk="0">
                  <a:moveTo>
                    <a:pt x="0" y="2030"/>
                  </a:moveTo>
                  <a:cubicBezTo>
                    <a:pt x="2862" y="692"/>
                    <a:pt x="5982" y="-1"/>
                    <a:pt x="9142" y="0"/>
                  </a:cubicBezTo>
                  <a:cubicBezTo>
                    <a:pt x="20758" y="0"/>
                    <a:pt x="30294" y="9187"/>
                    <a:pt x="30727" y="20795"/>
                  </a:cubicBezTo>
                </a:path>
                <a:path w="30727" h="21600" stroke="0" extrusionOk="0">
                  <a:moveTo>
                    <a:pt x="0" y="2030"/>
                  </a:moveTo>
                  <a:cubicBezTo>
                    <a:pt x="2862" y="692"/>
                    <a:pt x="5982" y="-1"/>
                    <a:pt x="9142" y="0"/>
                  </a:cubicBezTo>
                  <a:cubicBezTo>
                    <a:pt x="20758" y="0"/>
                    <a:pt x="30294" y="9187"/>
                    <a:pt x="30727" y="20795"/>
                  </a:cubicBezTo>
                  <a:lnTo>
                    <a:pt x="9142" y="21600"/>
                  </a:lnTo>
                  <a:lnTo>
                    <a:pt x="0" y="2030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 type="stealth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186" name="Oval 178"/>
            <p:cNvSpPr>
              <a:spLocks noChangeArrowheads="1"/>
            </p:cNvSpPr>
            <p:nvPr/>
          </p:nvSpPr>
          <p:spPr bwMode="auto">
            <a:xfrm>
              <a:off x="4104" y="2658"/>
              <a:ext cx="318" cy="31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sp>
        <p:nvSpPr>
          <p:cNvPr id="7175" name="Text Box 181"/>
          <p:cNvSpPr txBox="1">
            <a:spLocks noChangeArrowheads="1"/>
          </p:cNvSpPr>
          <p:nvPr/>
        </p:nvSpPr>
        <p:spPr bwMode="auto">
          <a:xfrm>
            <a:off x="1334778" y="6858000"/>
            <a:ext cx="12788901" cy="74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 dirty="0"/>
              <a:t>Транспортир применяют для измерения углов. </a:t>
            </a:r>
            <a:endParaRPr lang="en-US" sz="4000" b="1" dirty="0"/>
          </a:p>
        </p:txBody>
      </p:sp>
      <p:sp>
        <p:nvSpPr>
          <p:cNvPr id="2" name="Дуга 1"/>
          <p:cNvSpPr/>
          <p:nvPr/>
        </p:nvSpPr>
        <p:spPr>
          <a:xfrm>
            <a:off x="5909329" y="5048251"/>
            <a:ext cx="914400" cy="914400"/>
          </a:xfrm>
          <a:prstGeom prst="arc">
            <a:avLst>
              <a:gd name="adj1" fmla="val 13739455"/>
              <a:gd name="adj2" fmla="val 0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4" name="Прямоугольник 3"/>
          <p:cNvSpPr/>
          <p:nvPr/>
        </p:nvSpPr>
        <p:spPr>
          <a:xfrm>
            <a:off x="6426208" y="4301496"/>
            <a:ext cx="1231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12</a:t>
            </a:r>
            <a:r>
              <a:rPr lang="ru-RU" sz="4400" b="1" dirty="0"/>
              <a:t>0</a:t>
            </a:r>
            <a:r>
              <a:rPr lang="ru-RU" sz="4400" b="1" baseline="30000" dirty="0"/>
              <a:t>0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5044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899920" y="1781181"/>
            <a:ext cx="880879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М</a:t>
            </a:r>
          </a:p>
        </p:txBody>
      </p:sp>
      <p:grpSp>
        <p:nvGrpSpPr>
          <p:cNvPr id="73840" name="Group 112"/>
          <p:cNvGrpSpPr>
            <a:grpSpLocks/>
          </p:cNvGrpSpPr>
          <p:nvPr/>
        </p:nvGrpSpPr>
        <p:grpSpPr bwMode="auto">
          <a:xfrm>
            <a:off x="6029963" y="5583566"/>
            <a:ext cx="6649721" cy="876301"/>
            <a:chOff x="2374" y="2931"/>
            <a:chExt cx="2618" cy="460"/>
          </a:xfrm>
        </p:grpSpPr>
        <p:sp>
          <p:nvSpPr>
            <p:cNvPr id="9329" name="Text Box 5"/>
            <p:cNvSpPr txBox="1">
              <a:spLocks noChangeArrowheads="1"/>
            </p:cNvSpPr>
            <p:nvPr/>
          </p:nvSpPr>
          <p:spPr bwMode="auto">
            <a:xfrm>
              <a:off x="4733" y="2931"/>
              <a:ext cx="25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5100" b="1"/>
                <a:t>D</a:t>
              </a:r>
              <a:endParaRPr lang="ru-RU" sz="5100" b="1"/>
            </a:p>
          </p:txBody>
        </p:sp>
        <p:sp>
          <p:nvSpPr>
            <p:cNvPr id="9330" name="Text Box 6"/>
            <p:cNvSpPr txBox="1">
              <a:spLocks noChangeArrowheads="1"/>
            </p:cNvSpPr>
            <p:nvPr/>
          </p:nvSpPr>
          <p:spPr bwMode="auto">
            <a:xfrm>
              <a:off x="2374" y="2931"/>
              <a:ext cx="23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5100" b="1"/>
                <a:t>Р</a:t>
              </a:r>
            </a:p>
          </p:txBody>
        </p:sp>
      </p:grp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1508479" y="2125980"/>
            <a:ext cx="9212429" cy="3552826"/>
            <a:chOff x="545" y="754"/>
            <a:chExt cx="3732" cy="1865"/>
          </a:xfrm>
        </p:grpSpPr>
        <p:sp>
          <p:nvSpPr>
            <p:cNvPr id="9251" name="Freeform 8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635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9252" name="Oval 9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9253" name="Text Box 10"/>
            <p:cNvSpPr txBox="1">
              <a:spLocks noChangeArrowheads="1"/>
            </p:cNvSpPr>
            <p:nvPr/>
          </p:nvSpPr>
          <p:spPr bwMode="auto">
            <a:xfrm>
              <a:off x="4038" y="2097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9254" name="Text Box 11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9255" name="Text Box 12"/>
            <p:cNvSpPr txBox="1">
              <a:spLocks noChangeArrowheads="1"/>
            </p:cNvSpPr>
            <p:nvPr/>
          </p:nvSpPr>
          <p:spPr bwMode="auto">
            <a:xfrm>
              <a:off x="3510" y="1191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9256" name="Text Box 13"/>
            <p:cNvSpPr txBox="1">
              <a:spLocks noChangeArrowheads="1"/>
            </p:cNvSpPr>
            <p:nvPr/>
          </p:nvSpPr>
          <p:spPr bwMode="auto">
            <a:xfrm>
              <a:off x="3270" y="1027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9257" name="Text Box 14"/>
            <p:cNvSpPr txBox="1">
              <a:spLocks noChangeArrowheads="1"/>
            </p:cNvSpPr>
            <p:nvPr/>
          </p:nvSpPr>
          <p:spPr bwMode="auto">
            <a:xfrm>
              <a:off x="2995" y="870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9258" name="Text Box 15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9259" name="Text Box 16"/>
            <p:cNvSpPr txBox="1">
              <a:spLocks noChangeArrowheads="1"/>
            </p:cNvSpPr>
            <p:nvPr/>
          </p:nvSpPr>
          <p:spPr bwMode="auto">
            <a:xfrm>
              <a:off x="2347" y="956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9260" name="Text Box 17"/>
            <p:cNvSpPr txBox="1">
              <a:spLocks noChangeArrowheads="1"/>
            </p:cNvSpPr>
            <p:nvPr/>
          </p:nvSpPr>
          <p:spPr bwMode="auto">
            <a:xfrm>
              <a:off x="2066" y="760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9261" name="Text Box 18"/>
            <p:cNvSpPr txBox="1">
              <a:spLocks noChangeArrowheads="1"/>
            </p:cNvSpPr>
            <p:nvPr/>
          </p:nvSpPr>
          <p:spPr bwMode="auto">
            <a:xfrm>
              <a:off x="1754" y="836"/>
              <a:ext cx="22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9262" name="Text Box 19"/>
            <p:cNvSpPr txBox="1">
              <a:spLocks noChangeArrowheads="1"/>
            </p:cNvSpPr>
            <p:nvPr/>
          </p:nvSpPr>
          <p:spPr bwMode="auto">
            <a:xfrm>
              <a:off x="1520" y="947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9263" name="Text Box 20"/>
            <p:cNvSpPr txBox="1">
              <a:spLocks noChangeArrowheads="1"/>
            </p:cNvSpPr>
            <p:nvPr/>
          </p:nvSpPr>
          <p:spPr bwMode="auto">
            <a:xfrm>
              <a:off x="1275" y="1143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9264" name="Text Box 21"/>
            <p:cNvSpPr txBox="1">
              <a:spLocks noChangeArrowheads="1"/>
            </p:cNvSpPr>
            <p:nvPr/>
          </p:nvSpPr>
          <p:spPr bwMode="auto">
            <a:xfrm>
              <a:off x="1073" y="1298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9265" name="Text Box 22"/>
            <p:cNvSpPr txBox="1">
              <a:spLocks noChangeArrowheads="1"/>
            </p:cNvSpPr>
            <p:nvPr/>
          </p:nvSpPr>
          <p:spPr bwMode="auto">
            <a:xfrm>
              <a:off x="908" y="1534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9266" name="Text Box 23"/>
            <p:cNvSpPr txBox="1">
              <a:spLocks noChangeArrowheads="1"/>
            </p:cNvSpPr>
            <p:nvPr/>
          </p:nvSpPr>
          <p:spPr bwMode="auto">
            <a:xfrm>
              <a:off x="735" y="1808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9267" name="Text Box 24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9268" name="Text Box 25"/>
            <p:cNvSpPr txBox="1">
              <a:spLocks noChangeArrowheads="1"/>
            </p:cNvSpPr>
            <p:nvPr/>
          </p:nvSpPr>
          <p:spPr bwMode="auto">
            <a:xfrm>
              <a:off x="545" y="2365"/>
              <a:ext cx="3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9269" name="Text Box 26"/>
            <p:cNvSpPr txBox="1">
              <a:spLocks noChangeArrowheads="1"/>
            </p:cNvSpPr>
            <p:nvPr/>
          </p:nvSpPr>
          <p:spPr bwMode="auto">
            <a:xfrm>
              <a:off x="3713" y="2356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9270" name="Text Box 27"/>
            <p:cNvSpPr txBox="1">
              <a:spLocks noChangeArrowheads="1"/>
            </p:cNvSpPr>
            <p:nvPr/>
          </p:nvSpPr>
          <p:spPr bwMode="auto">
            <a:xfrm>
              <a:off x="3667" y="2151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9271" name="Text Box 28"/>
            <p:cNvSpPr txBox="1">
              <a:spLocks noChangeArrowheads="1"/>
            </p:cNvSpPr>
            <p:nvPr/>
          </p:nvSpPr>
          <p:spPr bwMode="auto">
            <a:xfrm>
              <a:off x="3588" y="1959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9272" name="Text Box 29"/>
            <p:cNvSpPr txBox="1">
              <a:spLocks noChangeArrowheads="1"/>
            </p:cNvSpPr>
            <p:nvPr/>
          </p:nvSpPr>
          <p:spPr bwMode="auto">
            <a:xfrm>
              <a:off x="3498" y="1823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 dirty="0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9273" name="Text Box 30"/>
            <p:cNvSpPr txBox="1">
              <a:spLocks noChangeArrowheads="1"/>
            </p:cNvSpPr>
            <p:nvPr/>
          </p:nvSpPr>
          <p:spPr bwMode="auto">
            <a:xfrm>
              <a:off x="3395" y="1652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9274" name="Text Box 31"/>
            <p:cNvSpPr txBox="1">
              <a:spLocks noChangeArrowheads="1"/>
            </p:cNvSpPr>
            <p:nvPr/>
          </p:nvSpPr>
          <p:spPr bwMode="auto">
            <a:xfrm>
              <a:off x="3226" y="1471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9275" name="Text Box 32"/>
            <p:cNvSpPr txBox="1">
              <a:spLocks noChangeArrowheads="1"/>
            </p:cNvSpPr>
            <p:nvPr/>
          </p:nvSpPr>
          <p:spPr bwMode="auto">
            <a:xfrm>
              <a:off x="3044" y="1335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9276" name="Text Box 33"/>
            <p:cNvSpPr txBox="1">
              <a:spLocks noChangeArrowheads="1"/>
            </p:cNvSpPr>
            <p:nvPr/>
          </p:nvSpPr>
          <p:spPr bwMode="auto">
            <a:xfrm>
              <a:off x="2808" y="1233"/>
              <a:ext cx="22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9277" name="Text Box 34"/>
            <p:cNvSpPr txBox="1">
              <a:spLocks noChangeArrowheads="1"/>
            </p:cNvSpPr>
            <p:nvPr/>
          </p:nvSpPr>
          <p:spPr bwMode="auto">
            <a:xfrm>
              <a:off x="2579" y="1153"/>
              <a:ext cx="23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9278" name="Text Box 35"/>
            <p:cNvSpPr txBox="1">
              <a:spLocks noChangeArrowheads="1"/>
            </p:cNvSpPr>
            <p:nvPr/>
          </p:nvSpPr>
          <p:spPr bwMode="auto">
            <a:xfrm>
              <a:off x="2178" y="1181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9279" name="Text Box 36"/>
            <p:cNvSpPr txBox="1">
              <a:spLocks noChangeArrowheads="1"/>
            </p:cNvSpPr>
            <p:nvPr/>
          </p:nvSpPr>
          <p:spPr bwMode="auto">
            <a:xfrm>
              <a:off x="1052" y="2378"/>
              <a:ext cx="12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9280" name="Text Box 37"/>
            <p:cNvSpPr txBox="1">
              <a:spLocks noChangeArrowheads="1"/>
            </p:cNvSpPr>
            <p:nvPr/>
          </p:nvSpPr>
          <p:spPr bwMode="auto">
            <a:xfrm>
              <a:off x="1044" y="2183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9281" name="Text Box 38"/>
            <p:cNvSpPr txBox="1">
              <a:spLocks noChangeArrowheads="1"/>
            </p:cNvSpPr>
            <p:nvPr/>
          </p:nvSpPr>
          <p:spPr bwMode="auto">
            <a:xfrm>
              <a:off x="1136" y="1970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9282" name="Text Box 39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9283" name="Text Box 40"/>
            <p:cNvSpPr txBox="1">
              <a:spLocks noChangeArrowheads="1"/>
            </p:cNvSpPr>
            <p:nvPr/>
          </p:nvSpPr>
          <p:spPr bwMode="auto">
            <a:xfrm>
              <a:off x="1407" y="1607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9284" name="Text Box 41"/>
            <p:cNvSpPr txBox="1">
              <a:spLocks noChangeArrowheads="1"/>
            </p:cNvSpPr>
            <p:nvPr/>
          </p:nvSpPr>
          <p:spPr bwMode="auto">
            <a:xfrm>
              <a:off x="1543" y="1471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9285" name="Text Box 42"/>
            <p:cNvSpPr txBox="1">
              <a:spLocks noChangeArrowheads="1"/>
            </p:cNvSpPr>
            <p:nvPr/>
          </p:nvSpPr>
          <p:spPr bwMode="auto">
            <a:xfrm>
              <a:off x="1724" y="1335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9286" name="Text Box 43"/>
            <p:cNvSpPr txBox="1">
              <a:spLocks noChangeArrowheads="1"/>
            </p:cNvSpPr>
            <p:nvPr/>
          </p:nvSpPr>
          <p:spPr bwMode="auto">
            <a:xfrm>
              <a:off x="1951" y="1251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9287" name="Text Box 44"/>
            <p:cNvSpPr txBox="1">
              <a:spLocks noChangeArrowheads="1"/>
            </p:cNvSpPr>
            <p:nvPr/>
          </p:nvSpPr>
          <p:spPr bwMode="auto">
            <a:xfrm>
              <a:off x="4091" y="2349"/>
              <a:ext cx="12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9288" name="Text Box 45"/>
            <p:cNvSpPr txBox="1">
              <a:spLocks noChangeArrowheads="1"/>
            </p:cNvSpPr>
            <p:nvPr/>
          </p:nvSpPr>
          <p:spPr bwMode="auto">
            <a:xfrm>
              <a:off x="3684" y="1410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9289" name="Text Box 46"/>
            <p:cNvSpPr txBox="1">
              <a:spLocks noChangeArrowheads="1"/>
            </p:cNvSpPr>
            <p:nvPr/>
          </p:nvSpPr>
          <p:spPr bwMode="auto">
            <a:xfrm>
              <a:off x="3835" y="1630"/>
              <a:ext cx="17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9290" name="Freeform 47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9291" name="Freeform 48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9292" name="Freeform 49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9293" name="Freeform 50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294" name="Freeform 51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295" name="Freeform 52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296" name="Freeform 53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297" name="Freeform 54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298" name="Freeform 55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299" name="Freeform 56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00" name="Freeform 57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01" name="Freeform 58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02" name="Freeform 59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03" name="Freeform 60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04" name="Freeform 61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05" name="Freeform 62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06" name="Freeform 63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07" name="Freeform 64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08" name="Freeform 65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09" name="Freeform 66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10" name="Freeform 67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11" name="Freeform 68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12" name="Freeform 69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13" name="Freeform 70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14" name="Freeform 71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15" name="Freeform 72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16" name="Freeform 73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17" name="Freeform 74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18" name="Freeform 75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19" name="Freeform 76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20" name="Freeform 77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21" name="Freeform 78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22" name="Freeform 79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23" name="Freeform 80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24" name="Freeform 81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25" name="Freeform 82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26" name="Freeform 83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27" name="Freeform 84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328" name="Freeform 85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9222" name="Group 86"/>
          <p:cNvGrpSpPr>
            <a:grpSpLocks/>
          </p:cNvGrpSpPr>
          <p:nvPr/>
        </p:nvGrpSpPr>
        <p:grpSpPr bwMode="auto">
          <a:xfrm>
            <a:off x="8928104" y="1522106"/>
            <a:ext cx="4147818" cy="876301"/>
            <a:chOff x="2562" y="3203"/>
            <a:chExt cx="1633" cy="460"/>
          </a:xfrm>
        </p:grpSpPr>
        <p:sp>
          <p:nvSpPr>
            <p:cNvPr id="9249" name="Text Box 87"/>
            <p:cNvSpPr txBox="1">
              <a:spLocks noChangeArrowheads="1"/>
            </p:cNvSpPr>
            <p:nvPr/>
          </p:nvSpPr>
          <p:spPr bwMode="auto">
            <a:xfrm>
              <a:off x="2789" y="3203"/>
              <a:ext cx="140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5100" b="1"/>
                <a:t>MPD</a:t>
              </a:r>
              <a:r>
                <a:rPr lang="ru-RU" sz="5100" b="1"/>
                <a:t> = 135</a:t>
              </a:r>
              <a:r>
                <a:rPr lang="ru-RU" sz="5100" b="1" baseline="30000"/>
                <a:t>0</a:t>
              </a:r>
              <a:endParaRPr lang="ru-RU" sz="5100" b="1"/>
            </a:p>
          </p:txBody>
        </p:sp>
        <p:graphicFrame>
          <p:nvGraphicFramePr>
            <p:cNvPr id="9250" name="Object 88"/>
            <p:cNvGraphicFramePr>
              <a:graphicFrameLocks noChangeAspect="1"/>
            </p:cNvGraphicFramePr>
            <p:nvPr/>
          </p:nvGraphicFramePr>
          <p:xfrm>
            <a:off x="2562" y="3294"/>
            <a:ext cx="279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" name="Формула" r:id="rId3" imgW="164957" imgH="152268" progId="Equation.3">
                    <p:embed/>
                  </p:oleObj>
                </mc:Choice>
                <mc:Fallback>
                  <p:oleObj name="Формула" r:id="rId3" imgW="164957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294"/>
                          <a:ext cx="279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4" name="Text Box 93"/>
          <p:cNvSpPr txBox="1">
            <a:spLocks noChangeArrowheads="1"/>
          </p:cNvSpPr>
          <p:nvPr/>
        </p:nvSpPr>
        <p:spPr bwMode="auto">
          <a:xfrm>
            <a:off x="977901" y="7379971"/>
            <a:ext cx="12903200" cy="74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 b="1"/>
              <a:t>Транспортир применяют для построения углов. </a:t>
            </a:r>
            <a:endParaRPr lang="en-US" sz="4000" b="1"/>
          </a:p>
        </p:txBody>
      </p:sp>
      <p:grpSp>
        <p:nvGrpSpPr>
          <p:cNvPr id="73822" name="Group 94"/>
          <p:cNvGrpSpPr>
            <a:grpSpLocks/>
          </p:cNvGrpSpPr>
          <p:nvPr/>
        </p:nvGrpSpPr>
        <p:grpSpPr bwMode="auto">
          <a:xfrm rot="18469322" flipH="1">
            <a:off x="5483301" y="3082607"/>
            <a:ext cx="3396151" cy="1963420"/>
            <a:chOff x="1029" y="1998"/>
            <a:chExt cx="1820" cy="773"/>
          </a:xfrm>
        </p:grpSpPr>
        <p:sp>
          <p:nvSpPr>
            <p:cNvPr id="9243" name="Freeform 95"/>
            <p:cNvSpPr>
              <a:spLocks/>
            </p:cNvSpPr>
            <p:nvPr/>
          </p:nvSpPr>
          <p:spPr bwMode="auto">
            <a:xfrm rot="18283326">
              <a:off x="1508" y="1553"/>
              <a:ext cx="739" cy="1698"/>
            </a:xfrm>
            <a:custGeom>
              <a:avLst/>
              <a:gdLst>
                <a:gd name="T0" fmla="*/ 0 w 1252"/>
                <a:gd name="T1" fmla="*/ 55 h 3125"/>
                <a:gd name="T2" fmla="*/ 154 w 1252"/>
                <a:gd name="T3" fmla="*/ 0 h 3125"/>
                <a:gd name="T4" fmla="*/ 802 w 1252"/>
                <a:gd name="T5" fmla="*/ 1552 h 3125"/>
                <a:gd name="T6" fmla="*/ 852 w 1252"/>
                <a:gd name="T7" fmla="*/ 1909 h 3125"/>
                <a:gd name="T8" fmla="*/ 648 w 1252"/>
                <a:gd name="T9" fmla="*/ 1607 h 3125"/>
                <a:gd name="T10" fmla="*/ 0 w 1252"/>
                <a:gd name="T11" fmla="*/ 55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3824" name="Freeform 96"/>
            <p:cNvSpPr>
              <a:spLocks/>
            </p:cNvSpPr>
            <p:nvPr/>
          </p:nvSpPr>
          <p:spPr bwMode="auto">
            <a:xfrm rot="18283326">
              <a:off x="2546" y="2282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5" name="Freeform 97"/>
            <p:cNvSpPr>
              <a:spLocks/>
            </p:cNvSpPr>
            <p:nvPr/>
          </p:nvSpPr>
          <p:spPr bwMode="auto">
            <a:xfrm rot="18283326">
              <a:off x="2738" y="2379"/>
              <a:ext cx="82" cy="141"/>
            </a:xfrm>
            <a:custGeom>
              <a:avLst/>
              <a:gdLst>
                <a:gd name="T0" fmla="*/ 58 w 121"/>
                <a:gd name="T1" fmla="*/ 0 h 230"/>
                <a:gd name="T2" fmla="*/ 0 w 121"/>
                <a:gd name="T3" fmla="*/ 15 h 230"/>
                <a:gd name="T4" fmla="*/ 82 w 121"/>
                <a:gd name="T5" fmla="*/ 141 h 230"/>
                <a:gd name="T6" fmla="*/ 5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247" name="Freeform 99"/>
            <p:cNvSpPr>
              <a:spLocks/>
            </p:cNvSpPr>
            <p:nvPr/>
          </p:nvSpPr>
          <p:spPr bwMode="auto">
            <a:xfrm rot="18283326">
              <a:off x="1426" y="1633"/>
              <a:ext cx="652" cy="1382"/>
            </a:xfrm>
            <a:custGeom>
              <a:avLst/>
              <a:gdLst>
                <a:gd name="T0" fmla="*/ 590 w 1094"/>
                <a:gd name="T1" fmla="*/ 1595 h 2612"/>
                <a:gd name="T2" fmla="*/ 744 w 1094"/>
                <a:gd name="T3" fmla="*/ 1540 h 2612"/>
                <a:gd name="T4" fmla="*/ 691 w 1094"/>
                <a:gd name="T5" fmla="*/ 1560 h 2612"/>
                <a:gd name="T6" fmla="*/ 57 w 1094"/>
                <a:gd name="T7" fmla="*/ 0 h 2612"/>
                <a:gd name="T8" fmla="*/ 0 w 1094"/>
                <a:gd name="T9" fmla="*/ 18 h 2612"/>
                <a:gd name="T10" fmla="*/ 639 w 1094"/>
                <a:gd name="T11" fmla="*/ 1578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grpSp>
        <p:nvGrpSpPr>
          <p:cNvPr id="73831" name="Group 103"/>
          <p:cNvGrpSpPr>
            <a:grpSpLocks/>
          </p:cNvGrpSpPr>
          <p:nvPr/>
        </p:nvGrpSpPr>
        <p:grpSpPr bwMode="auto">
          <a:xfrm>
            <a:off x="6162046" y="5497837"/>
            <a:ext cx="7719061" cy="171450"/>
            <a:chOff x="2426" y="2886"/>
            <a:chExt cx="3039" cy="90"/>
          </a:xfrm>
        </p:grpSpPr>
        <p:sp>
          <p:nvSpPr>
            <p:cNvPr id="9241" name="Line 101"/>
            <p:cNvSpPr>
              <a:spLocks noChangeShapeType="1"/>
            </p:cNvSpPr>
            <p:nvPr/>
          </p:nvSpPr>
          <p:spPr bwMode="auto">
            <a:xfrm>
              <a:off x="2472" y="2931"/>
              <a:ext cx="2993" cy="0"/>
            </a:xfrm>
            <a:prstGeom prst="line">
              <a:avLst/>
            </a:prstGeom>
            <a:noFill/>
            <a:ln w="635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242" name="Oval 102"/>
            <p:cNvSpPr>
              <a:spLocks noChangeArrowheads="1"/>
            </p:cNvSpPr>
            <p:nvPr/>
          </p:nvSpPr>
          <p:spPr bwMode="auto">
            <a:xfrm>
              <a:off x="2426" y="2886"/>
              <a:ext cx="91" cy="90"/>
            </a:xfrm>
            <a:prstGeom prst="ellipse">
              <a:avLst/>
            </a:prstGeom>
            <a:solidFill>
              <a:srgbClr val="0099FF"/>
            </a:solidFill>
            <a:ln w="635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sp>
        <p:nvSpPr>
          <p:cNvPr id="73839" name="Freeform 111"/>
          <p:cNvSpPr>
            <a:spLocks/>
          </p:cNvSpPr>
          <p:nvPr/>
        </p:nvSpPr>
        <p:spPr bwMode="auto">
          <a:xfrm>
            <a:off x="2821947" y="2905126"/>
            <a:ext cx="307339" cy="264794"/>
          </a:xfrm>
          <a:custGeom>
            <a:avLst/>
            <a:gdLst>
              <a:gd name="T0" fmla="*/ 192087 w 121"/>
              <a:gd name="T1" fmla="*/ 220662 h 139"/>
              <a:gd name="T2" fmla="*/ 0 w 121"/>
              <a:gd name="T3" fmla="*/ 0 h 13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1" h="139">
                <a:moveTo>
                  <a:pt x="121" y="139"/>
                </a:moveTo>
                <a:lnTo>
                  <a:pt x="0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grpSp>
        <p:nvGrpSpPr>
          <p:cNvPr id="73841" name="Group 113"/>
          <p:cNvGrpSpPr>
            <a:grpSpLocks/>
          </p:cNvGrpSpPr>
          <p:nvPr/>
        </p:nvGrpSpPr>
        <p:grpSpPr bwMode="auto">
          <a:xfrm rot="13047192">
            <a:off x="-389829" y="3946930"/>
            <a:ext cx="9317520" cy="1127762"/>
            <a:chOff x="975" y="2304"/>
            <a:chExt cx="3901" cy="444"/>
          </a:xfrm>
        </p:grpSpPr>
        <p:sp>
          <p:nvSpPr>
            <p:cNvPr id="9237" name="Freeform 114" descr="Папирус"/>
            <p:cNvSpPr>
              <a:spLocks/>
            </p:cNvSpPr>
            <p:nvPr/>
          </p:nvSpPr>
          <p:spPr bwMode="auto">
            <a:xfrm>
              <a:off x="976" y="2304"/>
              <a:ext cx="3880" cy="344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344 h 344"/>
                <a:gd name="T4" fmla="*/ 3872 w 3880"/>
                <a:gd name="T5" fmla="*/ 344 h 344"/>
                <a:gd name="T6" fmla="*/ 3880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9238" name="Oval 115"/>
            <p:cNvSpPr>
              <a:spLocks noChangeArrowheads="1"/>
            </p:cNvSpPr>
            <p:nvPr/>
          </p:nvSpPr>
          <p:spPr bwMode="auto">
            <a:xfrm rot="-4023734">
              <a:off x="1155" y="2433"/>
              <a:ext cx="91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9239" name="Text Box 116"/>
            <p:cNvSpPr txBox="1">
              <a:spLocks noChangeArrowheads="1"/>
            </p:cNvSpPr>
            <p:nvPr/>
          </p:nvSpPr>
          <p:spPr bwMode="auto">
            <a:xfrm>
              <a:off x="975" y="2469"/>
              <a:ext cx="390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IIII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ru-RU" sz="13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40" name="Text Box 117"/>
            <p:cNvSpPr txBox="1">
              <a:spLocks noChangeArrowheads="1"/>
            </p:cNvSpPr>
            <p:nvPr/>
          </p:nvSpPr>
          <p:spPr bwMode="auto">
            <a:xfrm>
              <a:off x="975" y="2407"/>
              <a:ext cx="39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300" b="1">
                  <a:solidFill>
                    <a:srgbClr val="000000"/>
                  </a:solidFill>
                  <a:latin typeface="Tahoma" pitchFamily="34" charset="0"/>
                </a:rPr>
                <a:t>0       1       </a:t>
              </a:r>
              <a:r>
                <a:rPr lang="ru-RU" sz="13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Tahoma" pitchFamily="34" charset="0"/>
                </a:rPr>
                <a:t>2       3        </a:t>
              </a:r>
              <a:r>
                <a:rPr lang="ru-RU" sz="13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Tahoma" pitchFamily="34" charset="0"/>
                </a:rPr>
                <a:t>4        5        </a:t>
              </a:r>
              <a:r>
                <a:rPr lang="ru-RU" sz="13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Tahoma" pitchFamily="34" charset="0"/>
                </a:rPr>
                <a:t>6        7        8        </a:t>
              </a:r>
              <a:r>
                <a:rPr lang="ru-RU" sz="1300" b="1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1300" b="1">
                  <a:solidFill>
                    <a:srgbClr val="000000"/>
                  </a:solidFill>
                  <a:latin typeface="Tahoma" pitchFamily="34" charset="0"/>
                </a:rPr>
                <a:t>9       10      11      12       13      14      15      16      17</a:t>
              </a:r>
              <a:endParaRPr lang="ru-RU" sz="13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73846" name="Freeform 118"/>
          <p:cNvSpPr>
            <a:spLocks/>
          </p:cNvSpPr>
          <p:nvPr/>
        </p:nvSpPr>
        <p:spPr bwMode="auto">
          <a:xfrm>
            <a:off x="2590800" y="2731777"/>
            <a:ext cx="3647440" cy="2830830"/>
          </a:xfrm>
          <a:custGeom>
            <a:avLst/>
            <a:gdLst>
              <a:gd name="T0" fmla="*/ 0 w 1436"/>
              <a:gd name="T1" fmla="*/ 0 h 1486"/>
              <a:gd name="T2" fmla="*/ 2279650 w 1436"/>
              <a:gd name="T3" fmla="*/ 2359025 h 14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36" h="1486">
                <a:moveTo>
                  <a:pt x="0" y="0"/>
                </a:moveTo>
                <a:lnTo>
                  <a:pt x="1436" y="1486"/>
                </a:lnTo>
              </a:path>
            </a:pathLst>
          </a:custGeom>
          <a:noFill/>
          <a:ln w="63500" cmpd="sng">
            <a:solidFill>
              <a:srgbClr val="0066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grpSp>
        <p:nvGrpSpPr>
          <p:cNvPr id="73832" name="Group 104"/>
          <p:cNvGrpSpPr>
            <a:grpSpLocks/>
          </p:cNvGrpSpPr>
          <p:nvPr/>
        </p:nvGrpSpPr>
        <p:grpSpPr bwMode="auto">
          <a:xfrm rot="18469322" flipH="1">
            <a:off x="2484122" y="577808"/>
            <a:ext cx="3432734" cy="2214040"/>
            <a:chOff x="793" y="1945"/>
            <a:chExt cx="2042" cy="886"/>
          </a:xfrm>
        </p:grpSpPr>
        <p:sp>
          <p:nvSpPr>
            <p:cNvPr id="9231" name="Freeform 105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55 h 3125"/>
                <a:gd name="T2" fmla="*/ 154 w 1252"/>
                <a:gd name="T3" fmla="*/ 0 h 3125"/>
                <a:gd name="T4" fmla="*/ 802 w 1252"/>
                <a:gd name="T5" fmla="*/ 1552 h 3125"/>
                <a:gd name="T6" fmla="*/ 852 w 1252"/>
                <a:gd name="T7" fmla="*/ 1909 h 3125"/>
                <a:gd name="T8" fmla="*/ 648 w 1252"/>
                <a:gd name="T9" fmla="*/ 1607 h 3125"/>
                <a:gd name="T10" fmla="*/ 0 w 1252"/>
                <a:gd name="T11" fmla="*/ 55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73834" name="Freeform 106"/>
            <p:cNvSpPr>
              <a:spLocks/>
            </p:cNvSpPr>
            <p:nvPr/>
          </p:nvSpPr>
          <p:spPr bwMode="auto">
            <a:xfrm rot="18283326">
              <a:off x="2533" y="2252"/>
              <a:ext cx="215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" name="Freeform 107"/>
            <p:cNvSpPr>
              <a:spLocks/>
            </p:cNvSpPr>
            <p:nvPr/>
          </p:nvSpPr>
          <p:spPr bwMode="auto">
            <a:xfrm rot="18283326">
              <a:off x="2724" y="2343"/>
              <a:ext cx="82" cy="141"/>
            </a:xfrm>
            <a:custGeom>
              <a:avLst/>
              <a:gdLst>
                <a:gd name="T0" fmla="*/ 58 w 121"/>
                <a:gd name="T1" fmla="*/ 0 h 230"/>
                <a:gd name="T2" fmla="*/ 0 w 121"/>
                <a:gd name="T3" fmla="*/ 15 h 230"/>
                <a:gd name="T4" fmla="*/ 82 w 121"/>
                <a:gd name="T5" fmla="*/ 141 h 230"/>
                <a:gd name="T6" fmla="*/ 5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9235" name="Freeform 109"/>
            <p:cNvSpPr>
              <a:spLocks/>
            </p:cNvSpPr>
            <p:nvPr/>
          </p:nvSpPr>
          <p:spPr bwMode="auto">
            <a:xfrm rot="18283326">
              <a:off x="1271" y="1519"/>
              <a:ext cx="744" cy="1595"/>
            </a:xfrm>
            <a:custGeom>
              <a:avLst/>
              <a:gdLst>
                <a:gd name="T0" fmla="*/ 590 w 1094"/>
                <a:gd name="T1" fmla="*/ 1595 h 2612"/>
                <a:gd name="T2" fmla="*/ 744 w 1094"/>
                <a:gd name="T3" fmla="*/ 1540 h 2612"/>
                <a:gd name="T4" fmla="*/ 691 w 1094"/>
                <a:gd name="T5" fmla="*/ 1560 h 2612"/>
                <a:gd name="T6" fmla="*/ 57 w 1094"/>
                <a:gd name="T7" fmla="*/ 0 h 2612"/>
                <a:gd name="T8" fmla="*/ 0 w 1094"/>
                <a:gd name="T9" fmla="*/ 18 h 2612"/>
                <a:gd name="T10" fmla="*/ 639 w 1094"/>
                <a:gd name="T11" fmla="*/ 1578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</p:spTree>
    <p:extLst>
      <p:ext uri="{BB962C8B-B14F-4D97-AF65-F5344CB8AC3E}">
        <p14:creationId xmlns:p14="http://schemas.microsoft.com/office/powerpoint/2010/main" val="4810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7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4507 0.0027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73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02188 -0.04467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73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24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7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4467 L 0.20295 0.28634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73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1655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0"/>
                                        <p:tgtEl>
                                          <p:spTgt spid="7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839" grpId="0" animBg="1"/>
      <p:bldP spid="738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19" descr="Контурные ромбики"/>
          <p:cNvSpPr>
            <a:spLocks/>
          </p:cNvSpPr>
          <p:nvPr/>
        </p:nvSpPr>
        <p:spPr bwMode="auto">
          <a:xfrm>
            <a:off x="2156463" y="7656201"/>
            <a:ext cx="6497320" cy="24764"/>
          </a:xfrm>
          <a:custGeom>
            <a:avLst/>
            <a:gdLst>
              <a:gd name="T0" fmla="*/ 0 w 2558"/>
              <a:gd name="T1" fmla="*/ 0 h 13"/>
              <a:gd name="T2" fmla="*/ 4060825 w 2558"/>
              <a:gd name="T3" fmla="*/ 20637 h 1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58" h="13">
                <a:moveTo>
                  <a:pt x="0" y="0"/>
                </a:moveTo>
                <a:lnTo>
                  <a:pt x="2558" y="13"/>
                </a:lnTo>
              </a:path>
            </a:pathLst>
          </a:custGeom>
          <a:pattFill prst="openDmnd">
            <a:fgClr>
              <a:srgbClr val="0099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/>
          <a:lstStyle/>
          <a:p>
            <a:endParaRPr lang="uz-Latn-UZ"/>
          </a:p>
        </p:txBody>
      </p:sp>
      <p:grpSp>
        <p:nvGrpSpPr>
          <p:cNvPr id="10243" name="Group 80"/>
          <p:cNvGrpSpPr>
            <a:grpSpLocks/>
          </p:cNvGrpSpPr>
          <p:nvPr/>
        </p:nvGrpSpPr>
        <p:grpSpPr bwMode="auto">
          <a:xfrm>
            <a:off x="2207267" y="1451610"/>
            <a:ext cx="9464043" cy="3552826"/>
            <a:chOff x="551" y="754"/>
            <a:chExt cx="3726" cy="1865"/>
          </a:xfrm>
        </p:grpSpPr>
        <p:sp>
          <p:nvSpPr>
            <p:cNvPr id="10266" name="Freeform 81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0267" name="Oval 82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0268" name="Text Box 83"/>
            <p:cNvSpPr txBox="1">
              <a:spLocks noChangeArrowheads="1"/>
            </p:cNvSpPr>
            <p:nvPr/>
          </p:nvSpPr>
          <p:spPr bwMode="auto">
            <a:xfrm>
              <a:off x="4040" y="209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0269" name="Text Box 84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0270" name="Text Box 85"/>
            <p:cNvSpPr txBox="1">
              <a:spLocks noChangeArrowheads="1"/>
            </p:cNvSpPr>
            <p:nvPr/>
          </p:nvSpPr>
          <p:spPr bwMode="auto">
            <a:xfrm>
              <a:off x="3512" y="119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0271" name="Text Box 86"/>
            <p:cNvSpPr txBox="1">
              <a:spLocks noChangeArrowheads="1"/>
            </p:cNvSpPr>
            <p:nvPr/>
          </p:nvSpPr>
          <p:spPr bwMode="auto">
            <a:xfrm>
              <a:off x="3272" y="102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0272" name="Text Box 87"/>
            <p:cNvSpPr txBox="1">
              <a:spLocks noChangeArrowheads="1"/>
            </p:cNvSpPr>
            <p:nvPr/>
          </p:nvSpPr>
          <p:spPr bwMode="auto">
            <a:xfrm>
              <a:off x="2997" y="8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0273" name="Text Box 88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10274" name="Text Box 89"/>
            <p:cNvSpPr txBox="1">
              <a:spLocks noChangeArrowheads="1"/>
            </p:cNvSpPr>
            <p:nvPr/>
          </p:nvSpPr>
          <p:spPr bwMode="auto">
            <a:xfrm>
              <a:off x="2347" y="956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10275" name="Text Box 90"/>
            <p:cNvSpPr txBox="1">
              <a:spLocks noChangeArrowheads="1"/>
            </p:cNvSpPr>
            <p:nvPr/>
          </p:nvSpPr>
          <p:spPr bwMode="auto">
            <a:xfrm>
              <a:off x="2070" y="760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0276" name="Text Box 91"/>
            <p:cNvSpPr txBox="1">
              <a:spLocks noChangeArrowheads="1"/>
            </p:cNvSpPr>
            <p:nvPr/>
          </p:nvSpPr>
          <p:spPr bwMode="auto">
            <a:xfrm>
              <a:off x="1759" y="836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0277" name="Text Box 92"/>
            <p:cNvSpPr txBox="1">
              <a:spLocks noChangeArrowheads="1"/>
            </p:cNvSpPr>
            <p:nvPr/>
          </p:nvSpPr>
          <p:spPr bwMode="auto">
            <a:xfrm>
              <a:off x="1524" y="947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0278" name="Text Box 93"/>
            <p:cNvSpPr txBox="1">
              <a:spLocks noChangeArrowheads="1"/>
            </p:cNvSpPr>
            <p:nvPr/>
          </p:nvSpPr>
          <p:spPr bwMode="auto">
            <a:xfrm>
              <a:off x="1279" y="114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10279" name="Text Box 94"/>
            <p:cNvSpPr txBox="1">
              <a:spLocks noChangeArrowheads="1"/>
            </p:cNvSpPr>
            <p:nvPr/>
          </p:nvSpPr>
          <p:spPr bwMode="auto">
            <a:xfrm>
              <a:off x="1077" y="1298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10280" name="Text Box 95"/>
            <p:cNvSpPr txBox="1">
              <a:spLocks noChangeArrowheads="1"/>
            </p:cNvSpPr>
            <p:nvPr/>
          </p:nvSpPr>
          <p:spPr bwMode="auto">
            <a:xfrm>
              <a:off x="912" y="1534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0281" name="Text Box 96"/>
            <p:cNvSpPr txBox="1">
              <a:spLocks noChangeArrowheads="1"/>
            </p:cNvSpPr>
            <p:nvPr/>
          </p:nvSpPr>
          <p:spPr bwMode="auto">
            <a:xfrm>
              <a:off x="735" y="1809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10282" name="Text Box 97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10283" name="Text Box 98"/>
            <p:cNvSpPr txBox="1">
              <a:spLocks noChangeArrowheads="1"/>
            </p:cNvSpPr>
            <p:nvPr/>
          </p:nvSpPr>
          <p:spPr bwMode="auto">
            <a:xfrm>
              <a:off x="551" y="2365"/>
              <a:ext cx="30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10284" name="Text Box 99"/>
            <p:cNvSpPr txBox="1">
              <a:spLocks noChangeArrowheads="1"/>
            </p:cNvSpPr>
            <p:nvPr/>
          </p:nvSpPr>
          <p:spPr bwMode="auto">
            <a:xfrm>
              <a:off x="3717" y="2356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10285" name="Text Box 100"/>
            <p:cNvSpPr txBox="1">
              <a:spLocks noChangeArrowheads="1"/>
            </p:cNvSpPr>
            <p:nvPr/>
          </p:nvSpPr>
          <p:spPr bwMode="auto">
            <a:xfrm>
              <a:off x="3671" y="215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10286" name="Text Box 101"/>
            <p:cNvSpPr txBox="1">
              <a:spLocks noChangeArrowheads="1"/>
            </p:cNvSpPr>
            <p:nvPr/>
          </p:nvSpPr>
          <p:spPr bwMode="auto">
            <a:xfrm>
              <a:off x="3592" y="1959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10287" name="Text Box 102"/>
            <p:cNvSpPr txBox="1">
              <a:spLocks noChangeArrowheads="1"/>
            </p:cNvSpPr>
            <p:nvPr/>
          </p:nvSpPr>
          <p:spPr bwMode="auto">
            <a:xfrm>
              <a:off x="3502" y="182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0288" name="Text Box 103"/>
            <p:cNvSpPr txBox="1">
              <a:spLocks noChangeArrowheads="1"/>
            </p:cNvSpPr>
            <p:nvPr/>
          </p:nvSpPr>
          <p:spPr bwMode="auto">
            <a:xfrm>
              <a:off x="3399" y="1652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10289" name="Text Box 104"/>
            <p:cNvSpPr txBox="1">
              <a:spLocks noChangeArrowheads="1"/>
            </p:cNvSpPr>
            <p:nvPr/>
          </p:nvSpPr>
          <p:spPr bwMode="auto">
            <a:xfrm>
              <a:off x="3230" y="147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10290" name="Text Box 105"/>
            <p:cNvSpPr txBox="1">
              <a:spLocks noChangeArrowheads="1"/>
            </p:cNvSpPr>
            <p:nvPr/>
          </p:nvSpPr>
          <p:spPr bwMode="auto">
            <a:xfrm>
              <a:off x="3048" y="1335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0291" name="Text Box 106"/>
            <p:cNvSpPr txBox="1">
              <a:spLocks noChangeArrowheads="1"/>
            </p:cNvSpPr>
            <p:nvPr/>
          </p:nvSpPr>
          <p:spPr bwMode="auto">
            <a:xfrm>
              <a:off x="2813" y="1233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0292" name="Text Box 107"/>
            <p:cNvSpPr txBox="1">
              <a:spLocks noChangeArrowheads="1"/>
            </p:cNvSpPr>
            <p:nvPr/>
          </p:nvSpPr>
          <p:spPr bwMode="auto">
            <a:xfrm>
              <a:off x="2583" y="115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0293" name="Text Box 108"/>
            <p:cNvSpPr txBox="1">
              <a:spLocks noChangeArrowheads="1"/>
            </p:cNvSpPr>
            <p:nvPr/>
          </p:nvSpPr>
          <p:spPr bwMode="auto">
            <a:xfrm>
              <a:off x="2180" y="118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10294" name="Text Box 109"/>
            <p:cNvSpPr txBox="1">
              <a:spLocks noChangeArrowheads="1"/>
            </p:cNvSpPr>
            <p:nvPr/>
          </p:nvSpPr>
          <p:spPr bwMode="auto">
            <a:xfrm>
              <a:off x="1054" y="2378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0295" name="Text Box 110"/>
            <p:cNvSpPr txBox="1">
              <a:spLocks noChangeArrowheads="1"/>
            </p:cNvSpPr>
            <p:nvPr/>
          </p:nvSpPr>
          <p:spPr bwMode="auto">
            <a:xfrm>
              <a:off x="1046" y="2183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0296" name="Text Box 111"/>
            <p:cNvSpPr txBox="1">
              <a:spLocks noChangeArrowheads="1"/>
            </p:cNvSpPr>
            <p:nvPr/>
          </p:nvSpPr>
          <p:spPr bwMode="auto">
            <a:xfrm>
              <a:off x="1138" y="19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0297" name="Text Box 112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0298" name="Text Box 113"/>
            <p:cNvSpPr txBox="1">
              <a:spLocks noChangeArrowheads="1"/>
            </p:cNvSpPr>
            <p:nvPr/>
          </p:nvSpPr>
          <p:spPr bwMode="auto">
            <a:xfrm>
              <a:off x="1409" y="160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0299" name="Text Box 114"/>
            <p:cNvSpPr txBox="1">
              <a:spLocks noChangeArrowheads="1"/>
            </p:cNvSpPr>
            <p:nvPr/>
          </p:nvSpPr>
          <p:spPr bwMode="auto">
            <a:xfrm>
              <a:off x="1545" y="147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0300" name="Text Box 115"/>
            <p:cNvSpPr txBox="1">
              <a:spLocks noChangeArrowheads="1"/>
            </p:cNvSpPr>
            <p:nvPr/>
          </p:nvSpPr>
          <p:spPr bwMode="auto">
            <a:xfrm>
              <a:off x="1726" y="1335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0301" name="Text Box 116"/>
            <p:cNvSpPr txBox="1">
              <a:spLocks noChangeArrowheads="1"/>
            </p:cNvSpPr>
            <p:nvPr/>
          </p:nvSpPr>
          <p:spPr bwMode="auto">
            <a:xfrm>
              <a:off x="1953" y="125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0302" name="Text Box 117"/>
            <p:cNvSpPr txBox="1">
              <a:spLocks noChangeArrowheads="1"/>
            </p:cNvSpPr>
            <p:nvPr/>
          </p:nvSpPr>
          <p:spPr bwMode="auto">
            <a:xfrm>
              <a:off x="4093" y="2349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0303" name="Text Box 118"/>
            <p:cNvSpPr txBox="1">
              <a:spLocks noChangeArrowheads="1"/>
            </p:cNvSpPr>
            <p:nvPr/>
          </p:nvSpPr>
          <p:spPr bwMode="auto">
            <a:xfrm>
              <a:off x="3686" y="141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0304" name="Text Box 119"/>
            <p:cNvSpPr txBox="1">
              <a:spLocks noChangeArrowheads="1"/>
            </p:cNvSpPr>
            <p:nvPr/>
          </p:nvSpPr>
          <p:spPr bwMode="auto">
            <a:xfrm>
              <a:off x="3837" y="163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0305" name="Freeform 120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0306" name="Freeform 121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0307" name="Freeform 122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0308" name="Freeform 123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09" name="Freeform 124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10" name="Freeform 125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11" name="Freeform 126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12" name="Freeform 127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13" name="Freeform 128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14" name="Freeform 129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15" name="Freeform 130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16" name="Freeform 131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17" name="Freeform 132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18" name="Freeform 133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19" name="Freeform 134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20" name="Freeform 135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21" name="Freeform 136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22" name="Freeform 137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23" name="Freeform 138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24" name="Freeform 139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25" name="Freeform 140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26" name="Freeform 141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27" name="Freeform 142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28" name="Freeform 143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29" name="Freeform 144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30" name="Freeform 145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31" name="Freeform 146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32" name="Freeform 147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33" name="Freeform 148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34" name="Freeform 149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35" name="Freeform 150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36" name="Freeform 151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37" name="Freeform 152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38" name="Freeform 153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39" name="Freeform 154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40" name="Freeform 155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41" name="Freeform 156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42" name="Freeform 157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0343" name="Freeform 158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10244" name="Freeform 159"/>
          <p:cNvSpPr>
            <a:spLocks/>
          </p:cNvSpPr>
          <p:nvPr/>
        </p:nvSpPr>
        <p:spPr bwMode="auto">
          <a:xfrm>
            <a:off x="1181101" y="4878706"/>
            <a:ext cx="11948160" cy="15240"/>
          </a:xfrm>
          <a:custGeom>
            <a:avLst/>
            <a:gdLst>
              <a:gd name="T0" fmla="*/ 7467600 w 4704"/>
              <a:gd name="T1" fmla="*/ 0 h 8"/>
              <a:gd name="T2" fmla="*/ 0 w 4704"/>
              <a:gd name="T3" fmla="*/ 1270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04" h="8">
                <a:moveTo>
                  <a:pt x="4704" y="0"/>
                </a:moveTo>
                <a:lnTo>
                  <a:pt x="0" y="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0245" name="Line 160"/>
          <p:cNvSpPr>
            <a:spLocks noChangeShapeType="1"/>
          </p:cNvSpPr>
          <p:nvPr/>
        </p:nvSpPr>
        <p:spPr bwMode="auto">
          <a:xfrm flipV="1">
            <a:off x="7066286" y="1703070"/>
            <a:ext cx="4610101" cy="3110866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0246" name="Line 161"/>
          <p:cNvSpPr>
            <a:spLocks noChangeShapeType="1"/>
          </p:cNvSpPr>
          <p:nvPr/>
        </p:nvSpPr>
        <p:spPr bwMode="auto">
          <a:xfrm flipV="1">
            <a:off x="7066280" y="666750"/>
            <a:ext cx="3688080" cy="414718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0247" name="Line 162"/>
          <p:cNvSpPr>
            <a:spLocks noChangeShapeType="1"/>
          </p:cNvSpPr>
          <p:nvPr/>
        </p:nvSpPr>
        <p:spPr bwMode="auto">
          <a:xfrm flipH="1" flipV="1">
            <a:off x="4876802" y="493401"/>
            <a:ext cx="2189480" cy="440626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0248" name="Freeform 163"/>
          <p:cNvSpPr>
            <a:spLocks/>
          </p:cNvSpPr>
          <p:nvPr/>
        </p:nvSpPr>
        <p:spPr bwMode="auto">
          <a:xfrm>
            <a:off x="1831343" y="2927986"/>
            <a:ext cx="5237480" cy="1973580"/>
          </a:xfrm>
          <a:custGeom>
            <a:avLst/>
            <a:gdLst>
              <a:gd name="T0" fmla="*/ 3273425 w 2062"/>
              <a:gd name="T1" fmla="*/ 1644650 h 1036"/>
              <a:gd name="T2" fmla="*/ 0 w 2062"/>
              <a:gd name="T3" fmla="*/ 0 h 10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62" h="1036">
                <a:moveTo>
                  <a:pt x="2062" y="1036"/>
                </a:move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0066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0249" name="Text Box 164"/>
          <p:cNvSpPr txBox="1">
            <a:spLocks noChangeArrowheads="1"/>
          </p:cNvSpPr>
          <p:nvPr/>
        </p:nvSpPr>
        <p:spPr bwMode="auto">
          <a:xfrm>
            <a:off x="12712701" y="4122424"/>
            <a:ext cx="736609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5100" b="1"/>
              <a:t>А</a:t>
            </a:r>
          </a:p>
        </p:txBody>
      </p:sp>
      <p:sp>
        <p:nvSpPr>
          <p:cNvPr id="10250" name="Text Box 165"/>
          <p:cNvSpPr txBox="1">
            <a:spLocks noChangeArrowheads="1"/>
          </p:cNvSpPr>
          <p:nvPr/>
        </p:nvSpPr>
        <p:spPr bwMode="auto">
          <a:xfrm>
            <a:off x="6951981" y="4813942"/>
            <a:ext cx="771875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100" b="1"/>
              <a:t>K</a:t>
            </a:r>
            <a:endParaRPr lang="ru-RU" sz="5100" b="1"/>
          </a:p>
        </p:txBody>
      </p:sp>
      <p:sp>
        <p:nvSpPr>
          <p:cNvPr id="10251" name="Text Box 166"/>
          <p:cNvSpPr txBox="1">
            <a:spLocks noChangeArrowheads="1"/>
          </p:cNvSpPr>
          <p:nvPr/>
        </p:nvSpPr>
        <p:spPr bwMode="auto">
          <a:xfrm>
            <a:off x="1882141" y="4728215"/>
            <a:ext cx="699739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100" b="1"/>
              <a:t>B</a:t>
            </a:r>
            <a:endParaRPr lang="ru-RU" sz="5100" b="1"/>
          </a:p>
        </p:txBody>
      </p:sp>
      <p:sp>
        <p:nvSpPr>
          <p:cNvPr id="10252" name="Text Box 167"/>
          <p:cNvSpPr txBox="1">
            <a:spLocks noChangeArrowheads="1"/>
          </p:cNvSpPr>
          <p:nvPr/>
        </p:nvSpPr>
        <p:spPr bwMode="auto">
          <a:xfrm>
            <a:off x="1882141" y="2306962"/>
            <a:ext cx="662871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100" b="1"/>
              <a:t>F</a:t>
            </a:r>
            <a:endParaRPr lang="ru-RU" sz="5100" b="1"/>
          </a:p>
        </p:txBody>
      </p:sp>
      <p:sp>
        <p:nvSpPr>
          <p:cNvPr id="10253" name="Text Box 168"/>
          <p:cNvSpPr txBox="1">
            <a:spLocks noChangeArrowheads="1"/>
          </p:cNvSpPr>
          <p:nvPr/>
        </p:nvSpPr>
        <p:spPr bwMode="auto">
          <a:xfrm>
            <a:off x="4876800" y="60965"/>
            <a:ext cx="699739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100" b="1"/>
              <a:t>E</a:t>
            </a:r>
            <a:endParaRPr lang="ru-RU" sz="5100" b="1"/>
          </a:p>
        </p:txBody>
      </p:sp>
      <p:sp>
        <p:nvSpPr>
          <p:cNvPr id="10254" name="Text Box 169"/>
          <p:cNvSpPr txBox="1">
            <a:spLocks noChangeArrowheads="1"/>
          </p:cNvSpPr>
          <p:nvPr/>
        </p:nvSpPr>
        <p:spPr bwMode="auto">
          <a:xfrm>
            <a:off x="10177781" y="60965"/>
            <a:ext cx="736609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100" b="1"/>
              <a:t>C</a:t>
            </a:r>
            <a:endParaRPr lang="ru-RU" sz="5100" b="1"/>
          </a:p>
        </p:txBody>
      </p:sp>
      <p:sp>
        <p:nvSpPr>
          <p:cNvPr id="10255" name="Text Box 170"/>
          <p:cNvSpPr txBox="1">
            <a:spLocks noChangeArrowheads="1"/>
          </p:cNvSpPr>
          <p:nvPr/>
        </p:nvSpPr>
        <p:spPr bwMode="auto">
          <a:xfrm>
            <a:off x="11559541" y="1529722"/>
            <a:ext cx="736609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100" b="1"/>
              <a:t>D</a:t>
            </a:r>
            <a:endParaRPr lang="ru-RU" sz="5100" b="1"/>
          </a:p>
        </p:txBody>
      </p:sp>
      <p:sp>
        <p:nvSpPr>
          <p:cNvPr id="10256" name="Text Box 171"/>
          <p:cNvSpPr txBox="1">
            <a:spLocks noChangeArrowheads="1"/>
          </p:cNvSpPr>
          <p:nvPr/>
        </p:nvSpPr>
        <p:spPr bwMode="auto">
          <a:xfrm>
            <a:off x="1018049" y="5644904"/>
            <a:ext cx="10485120" cy="179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 dirty="0">
                <a:latin typeface="Arial" pitchFamily="34" charset="0"/>
                <a:cs typeface="Arial" pitchFamily="34" charset="0"/>
              </a:rPr>
              <a:t>Определите градусные меры углов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3600" b="1" dirty="0">
                <a:latin typeface="Arial" pitchFamily="34" charset="0"/>
                <a:cs typeface="Arial" pitchFamily="34" charset="0"/>
              </a:rPr>
              <a:t>a) AKD, AKE, AKF;</a:t>
            </a:r>
          </a:p>
          <a:p>
            <a:pPr eaLnBrk="1" hangingPunct="1"/>
            <a:r>
              <a:rPr lang="ru-RU" sz="3600" b="1" dirty="0">
                <a:latin typeface="Arial" pitchFamily="34" charset="0"/>
                <a:cs typeface="Arial" pitchFamily="34" charset="0"/>
              </a:rPr>
              <a:t>б)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BKF, BKE, BKC, BKD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1242063" y="1931677"/>
            <a:ext cx="8031480" cy="591693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50000">
                <a:srgbClr val="0099FF"/>
              </a:gs>
              <a:gs pos="100000">
                <a:srgbClr val="CCFFCC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 anchor="ctr"/>
          <a:lstStyle/>
          <a:p>
            <a:endParaRPr lang="uz-Latn-UZ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131061" y="2560327"/>
            <a:ext cx="6461760" cy="465963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 anchor="ctr"/>
          <a:lstStyle/>
          <a:p>
            <a:endParaRPr lang="uz-Latn-UZ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781802" y="2188852"/>
            <a:ext cx="619589" cy="110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/>
          <a:p>
            <a:pPr>
              <a:defRPr/>
            </a:pPr>
            <a:r>
              <a:rPr lang="ru-RU" sz="6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8039106" y="3091817"/>
            <a:ext cx="653253" cy="1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2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8582666" y="4459607"/>
            <a:ext cx="653253" cy="1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3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125226" y="4467227"/>
            <a:ext cx="653253" cy="1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9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780284" y="7101841"/>
            <a:ext cx="653253" cy="1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6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836161" y="1830707"/>
            <a:ext cx="975456" cy="110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/>
          <a:p>
            <a:pPr>
              <a:defRPr/>
            </a:pPr>
            <a:r>
              <a:rPr lang="ru-RU" sz="6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12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738122" y="2137411"/>
            <a:ext cx="1042782" cy="1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11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1470662" y="3088007"/>
            <a:ext cx="1042782" cy="1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10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816106" y="5848351"/>
            <a:ext cx="653253" cy="1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8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3175004" y="6791327"/>
            <a:ext cx="653253" cy="1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7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7807964" y="5835017"/>
            <a:ext cx="653253" cy="1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4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705602" y="6669407"/>
            <a:ext cx="756920" cy="1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>
            <a:spAutoFit/>
          </a:bodyPr>
          <a:lstStyle/>
          <a:p>
            <a:pPr>
              <a:defRPr/>
            </a:pPr>
            <a:r>
              <a:rPr lang="ru-RU" sz="69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5</a:t>
            </a:r>
          </a:p>
        </p:txBody>
      </p:sp>
      <p:sp>
        <p:nvSpPr>
          <p:cNvPr id="11280" name="Freeform 17"/>
          <p:cNvSpPr>
            <a:spLocks/>
          </p:cNvSpPr>
          <p:nvPr/>
        </p:nvSpPr>
        <p:spPr bwMode="auto">
          <a:xfrm>
            <a:off x="5356864" y="2575560"/>
            <a:ext cx="48259" cy="2186940"/>
          </a:xfrm>
          <a:custGeom>
            <a:avLst/>
            <a:gdLst>
              <a:gd name="T0" fmla="*/ 30162 w 19"/>
              <a:gd name="T1" fmla="*/ 0 h 1148"/>
              <a:gd name="T2" fmla="*/ 30162 w 19"/>
              <a:gd name="T3" fmla="*/ 495300 h 1148"/>
              <a:gd name="T4" fmla="*/ 0 w 19"/>
              <a:gd name="T5" fmla="*/ 1822450 h 1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" h="1148">
                <a:moveTo>
                  <a:pt x="19" y="0"/>
                </a:moveTo>
                <a:lnTo>
                  <a:pt x="19" y="312"/>
                </a:lnTo>
                <a:lnTo>
                  <a:pt x="0" y="1148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1281" name="Freeform 18"/>
          <p:cNvSpPr>
            <a:spLocks/>
          </p:cNvSpPr>
          <p:nvPr/>
        </p:nvSpPr>
        <p:spPr bwMode="auto">
          <a:xfrm>
            <a:off x="2611120" y="3749040"/>
            <a:ext cx="2590800" cy="1021080"/>
          </a:xfrm>
          <a:custGeom>
            <a:avLst/>
            <a:gdLst>
              <a:gd name="T0" fmla="*/ 1619250 w 1020"/>
              <a:gd name="T1" fmla="*/ 850900 h 536"/>
              <a:gd name="T2" fmla="*/ 0 w 1020"/>
              <a:gd name="T3" fmla="*/ 0 h 5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20" h="536">
                <a:moveTo>
                  <a:pt x="1020" y="536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1282" name="Freeform 19"/>
          <p:cNvSpPr>
            <a:spLocks/>
          </p:cNvSpPr>
          <p:nvPr/>
        </p:nvSpPr>
        <p:spPr bwMode="auto">
          <a:xfrm>
            <a:off x="5384802" y="2891797"/>
            <a:ext cx="1661160" cy="1924050"/>
          </a:xfrm>
          <a:custGeom>
            <a:avLst/>
            <a:gdLst>
              <a:gd name="T0" fmla="*/ 1038225 w 654"/>
              <a:gd name="T1" fmla="*/ 0 h 1010"/>
              <a:gd name="T2" fmla="*/ 0 w 654"/>
              <a:gd name="T3" fmla="*/ 1603375 h 10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1010">
                <a:moveTo>
                  <a:pt x="654" y="0"/>
                </a:moveTo>
                <a:lnTo>
                  <a:pt x="0" y="101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1283" name="Freeform 20"/>
          <p:cNvSpPr>
            <a:spLocks/>
          </p:cNvSpPr>
          <p:nvPr/>
        </p:nvSpPr>
        <p:spPr bwMode="auto">
          <a:xfrm>
            <a:off x="5364480" y="4815840"/>
            <a:ext cx="3230880" cy="60960"/>
          </a:xfrm>
          <a:custGeom>
            <a:avLst/>
            <a:gdLst>
              <a:gd name="T0" fmla="*/ 1981200 w 1272"/>
              <a:gd name="T1" fmla="*/ 38100 h 32"/>
              <a:gd name="T2" fmla="*/ 2006600 w 1272"/>
              <a:gd name="T3" fmla="*/ 50800 h 32"/>
              <a:gd name="T4" fmla="*/ 2019300 w 1272"/>
              <a:gd name="T5" fmla="*/ 38100 h 32"/>
              <a:gd name="T6" fmla="*/ 0 w 1272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72" h="32">
                <a:moveTo>
                  <a:pt x="1248" y="24"/>
                </a:moveTo>
                <a:lnTo>
                  <a:pt x="1264" y="32"/>
                </a:lnTo>
                <a:lnTo>
                  <a:pt x="1272" y="2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1284" name="Freeform 21"/>
          <p:cNvSpPr>
            <a:spLocks/>
          </p:cNvSpPr>
          <p:nvPr/>
        </p:nvSpPr>
        <p:spPr bwMode="auto">
          <a:xfrm>
            <a:off x="2580640" y="4861567"/>
            <a:ext cx="2661920" cy="1162050"/>
          </a:xfrm>
          <a:custGeom>
            <a:avLst/>
            <a:gdLst>
              <a:gd name="T0" fmla="*/ 1663700 w 1048"/>
              <a:gd name="T1" fmla="*/ 0 h 610"/>
              <a:gd name="T2" fmla="*/ 0 w 1048"/>
              <a:gd name="T3" fmla="*/ 968375 h 6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8" h="610">
                <a:moveTo>
                  <a:pt x="1048" y="0"/>
                </a:moveTo>
                <a:lnTo>
                  <a:pt x="0" y="61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1285" name="Freeform 22"/>
          <p:cNvSpPr>
            <a:spLocks/>
          </p:cNvSpPr>
          <p:nvPr/>
        </p:nvSpPr>
        <p:spPr bwMode="auto">
          <a:xfrm>
            <a:off x="5356863" y="4806316"/>
            <a:ext cx="15240" cy="2392680"/>
          </a:xfrm>
          <a:custGeom>
            <a:avLst/>
            <a:gdLst>
              <a:gd name="T0" fmla="*/ 1588 w 6"/>
              <a:gd name="T1" fmla="*/ 0 h 1256"/>
              <a:gd name="T2" fmla="*/ 0 w 6"/>
              <a:gd name="T3" fmla="*/ 669925 h 1256"/>
              <a:gd name="T4" fmla="*/ 9525 w 6"/>
              <a:gd name="T5" fmla="*/ 1993900 h 12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" h="1256">
                <a:moveTo>
                  <a:pt x="1" y="0"/>
                </a:moveTo>
                <a:lnTo>
                  <a:pt x="0" y="422"/>
                </a:lnTo>
                <a:lnTo>
                  <a:pt x="6" y="1256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1286" name="Freeform 23"/>
          <p:cNvSpPr>
            <a:spLocks/>
          </p:cNvSpPr>
          <p:nvPr/>
        </p:nvSpPr>
        <p:spPr bwMode="auto">
          <a:xfrm>
            <a:off x="2138682" y="4846320"/>
            <a:ext cx="3103880" cy="22860"/>
          </a:xfrm>
          <a:custGeom>
            <a:avLst/>
            <a:gdLst>
              <a:gd name="T0" fmla="*/ 1939925 w 1222"/>
              <a:gd name="T1" fmla="*/ 0 h 12"/>
              <a:gd name="T2" fmla="*/ 0 w 1222"/>
              <a:gd name="T3" fmla="*/ 19050 h 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" h="12">
                <a:moveTo>
                  <a:pt x="1222" y="0"/>
                </a:moveTo>
                <a:lnTo>
                  <a:pt x="0" y="12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1287" name="Freeform 24"/>
          <p:cNvSpPr>
            <a:spLocks/>
          </p:cNvSpPr>
          <p:nvPr/>
        </p:nvSpPr>
        <p:spPr bwMode="auto">
          <a:xfrm>
            <a:off x="3799842" y="4949197"/>
            <a:ext cx="1417320" cy="1954530"/>
          </a:xfrm>
          <a:custGeom>
            <a:avLst/>
            <a:gdLst>
              <a:gd name="T0" fmla="*/ 885825 w 558"/>
              <a:gd name="T1" fmla="*/ 0 h 1026"/>
              <a:gd name="T2" fmla="*/ 0 w 558"/>
              <a:gd name="T3" fmla="*/ 1628775 h 102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58" h="1026">
                <a:moveTo>
                  <a:pt x="558" y="0"/>
                </a:moveTo>
                <a:lnTo>
                  <a:pt x="0" y="1026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1288" name="Freeform 25"/>
          <p:cNvSpPr>
            <a:spLocks/>
          </p:cNvSpPr>
          <p:nvPr/>
        </p:nvSpPr>
        <p:spPr bwMode="auto">
          <a:xfrm>
            <a:off x="5405120" y="4831080"/>
            <a:ext cx="2661920" cy="1295400"/>
          </a:xfrm>
          <a:custGeom>
            <a:avLst/>
            <a:gdLst>
              <a:gd name="T0" fmla="*/ 1663700 w 1048"/>
              <a:gd name="T1" fmla="*/ 1079500 h 680"/>
              <a:gd name="T2" fmla="*/ 0 w 1048"/>
              <a:gd name="T3" fmla="*/ 0 h 6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8" h="680">
                <a:moveTo>
                  <a:pt x="1048" y="680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1289" name="Freeform 26"/>
          <p:cNvSpPr>
            <a:spLocks/>
          </p:cNvSpPr>
          <p:nvPr/>
        </p:nvSpPr>
        <p:spPr bwMode="auto">
          <a:xfrm>
            <a:off x="5425440" y="4907280"/>
            <a:ext cx="1422400" cy="2011680"/>
          </a:xfrm>
          <a:custGeom>
            <a:avLst/>
            <a:gdLst>
              <a:gd name="T0" fmla="*/ 0 w 560"/>
              <a:gd name="T1" fmla="*/ 0 h 1056"/>
              <a:gd name="T2" fmla="*/ 889000 w 560"/>
              <a:gd name="T3" fmla="*/ 1676400 h 10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0" h="1056">
                <a:moveTo>
                  <a:pt x="0" y="0"/>
                </a:moveTo>
                <a:lnTo>
                  <a:pt x="560" y="1056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1290" name="Freeform 27"/>
          <p:cNvSpPr>
            <a:spLocks/>
          </p:cNvSpPr>
          <p:nvPr/>
        </p:nvSpPr>
        <p:spPr bwMode="auto">
          <a:xfrm>
            <a:off x="3784602" y="2891797"/>
            <a:ext cx="1518920" cy="1878330"/>
          </a:xfrm>
          <a:custGeom>
            <a:avLst/>
            <a:gdLst>
              <a:gd name="T0" fmla="*/ 949325 w 598"/>
              <a:gd name="T1" fmla="*/ 1565275 h 986"/>
              <a:gd name="T2" fmla="*/ 0 w 598"/>
              <a:gd name="T3" fmla="*/ 0 h 9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98" h="986">
                <a:moveTo>
                  <a:pt x="598" y="986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11291" name="Freeform 28"/>
          <p:cNvSpPr>
            <a:spLocks/>
          </p:cNvSpPr>
          <p:nvPr/>
        </p:nvSpPr>
        <p:spPr bwMode="auto">
          <a:xfrm>
            <a:off x="5405120" y="3764280"/>
            <a:ext cx="2763520" cy="1051560"/>
          </a:xfrm>
          <a:custGeom>
            <a:avLst/>
            <a:gdLst>
              <a:gd name="T0" fmla="*/ 1727200 w 1088"/>
              <a:gd name="T1" fmla="*/ 0 h 552"/>
              <a:gd name="T2" fmla="*/ 0 w 1088"/>
              <a:gd name="T3" fmla="*/ 876300 h 55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88" h="552">
                <a:moveTo>
                  <a:pt x="1088" y="0"/>
                </a:moveTo>
                <a:lnTo>
                  <a:pt x="0" y="552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/>
          <a:lstStyle/>
          <a:p>
            <a:endParaRPr lang="uz-Latn-UZ"/>
          </a:p>
        </p:txBody>
      </p:sp>
      <p:sp>
        <p:nvSpPr>
          <p:cNvPr id="74782" name="Freeform 30"/>
          <p:cNvSpPr>
            <a:spLocks/>
          </p:cNvSpPr>
          <p:nvPr/>
        </p:nvSpPr>
        <p:spPr bwMode="auto">
          <a:xfrm>
            <a:off x="5405126" y="4892040"/>
            <a:ext cx="1023621" cy="1381126"/>
          </a:xfrm>
          <a:custGeom>
            <a:avLst/>
            <a:gdLst>
              <a:gd name="T0" fmla="*/ 0 w 403"/>
              <a:gd name="T1" fmla="*/ 0 h 725"/>
              <a:gd name="T2" fmla="*/ 639763 w 403"/>
              <a:gd name="T3" fmla="*/ 1150938 h 7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3" h="725">
                <a:moveTo>
                  <a:pt x="0" y="0"/>
                </a:moveTo>
                <a:lnTo>
                  <a:pt x="403" y="725"/>
                </a:lnTo>
              </a:path>
            </a:pathLst>
          </a:custGeom>
          <a:noFill/>
          <a:ln w="76200" cap="flat" cmpd="sng">
            <a:solidFill>
              <a:schemeClr val="tx2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/>
          <a:lstStyle/>
          <a:p>
            <a:endParaRPr lang="uz-Latn-UZ"/>
          </a:p>
        </p:txBody>
      </p:sp>
      <p:sp>
        <p:nvSpPr>
          <p:cNvPr id="74783" name="Freeform 31"/>
          <p:cNvSpPr>
            <a:spLocks/>
          </p:cNvSpPr>
          <p:nvPr/>
        </p:nvSpPr>
        <p:spPr bwMode="auto">
          <a:xfrm>
            <a:off x="5471160" y="4806316"/>
            <a:ext cx="2113280" cy="76200"/>
          </a:xfrm>
          <a:custGeom>
            <a:avLst/>
            <a:gdLst>
              <a:gd name="T0" fmla="*/ 0 w 832"/>
              <a:gd name="T1" fmla="*/ 0 h 40"/>
              <a:gd name="T2" fmla="*/ 1320800 w 832"/>
              <a:gd name="T3" fmla="*/ 63500 h 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2" h="40">
                <a:moveTo>
                  <a:pt x="0" y="0"/>
                </a:moveTo>
                <a:lnTo>
                  <a:pt x="832" y="40"/>
                </a:lnTo>
              </a:path>
            </a:pathLst>
          </a:custGeom>
          <a:noFill/>
          <a:ln w="76200" cap="flat" cmpd="sng">
            <a:solidFill>
              <a:schemeClr val="tx2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/>
          <a:lstStyle/>
          <a:p>
            <a:endParaRPr lang="uz-Latn-UZ"/>
          </a:p>
        </p:txBody>
      </p:sp>
      <p:sp>
        <p:nvSpPr>
          <p:cNvPr id="11294" name="Text Box 33"/>
          <p:cNvSpPr txBox="1">
            <a:spLocks noChangeArrowheads="1"/>
          </p:cNvSpPr>
          <p:nvPr/>
        </p:nvSpPr>
        <p:spPr bwMode="auto">
          <a:xfrm>
            <a:off x="650247" y="401933"/>
            <a:ext cx="14056360" cy="68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Какой угол образует часовая и минутная стрелки часов:</a:t>
            </a:r>
          </a:p>
        </p:txBody>
      </p:sp>
      <p:grpSp>
        <p:nvGrpSpPr>
          <p:cNvPr id="74803" name="Group 51"/>
          <p:cNvGrpSpPr>
            <a:grpSpLocks/>
          </p:cNvGrpSpPr>
          <p:nvPr/>
        </p:nvGrpSpPr>
        <p:grpSpPr bwMode="auto">
          <a:xfrm>
            <a:off x="495307" y="1436370"/>
            <a:ext cx="9464043" cy="3552826"/>
            <a:chOff x="551" y="754"/>
            <a:chExt cx="3726" cy="1865"/>
          </a:xfrm>
        </p:grpSpPr>
        <p:sp>
          <p:nvSpPr>
            <p:cNvPr id="11317" name="Freeform 52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3662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1318" name="Oval 53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1319" name="Text Box 54"/>
            <p:cNvSpPr txBox="1">
              <a:spLocks noChangeArrowheads="1"/>
            </p:cNvSpPr>
            <p:nvPr/>
          </p:nvSpPr>
          <p:spPr bwMode="auto">
            <a:xfrm>
              <a:off x="4040" y="209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1320" name="Text Box 55"/>
            <p:cNvSpPr txBox="1">
              <a:spLocks noChangeArrowheads="1"/>
            </p:cNvSpPr>
            <p:nvPr/>
          </p:nvSpPr>
          <p:spPr bwMode="auto">
            <a:xfrm>
              <a:off x="3872" y="1846"/>
              <a:ext cx="3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1321" name="Text Box 56"/>
            <p:cNvSpPr txBox="1">
              <a:spLocks noChangeArrowheads="1"/>
            </p:cNvSpPr>
            <p:nvPr/>
          </p:nvSpPr>
          <p:spPr bwMode="auto">
            <a:xfrm>
              <a:off x="3512" y="119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1322" name="Text Box 57"/>
            <p:cNvSpPr txBox="1">
              <a:spLocks noChangeArrowheads="1"/>
            </p:cNvSpPr>
            <p:nvPr/>
          </p:nvSpPr>
          <p:spPr bwMode="auto">
            <a:xfrm>
              <a:off x="3272" y="102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1323" name="Text Box 58"/>
            <p:cNvSpPr txBox="1">
              <a:spLocks noChangeArrowheads="1"/>
            </p:cNvSpPr>
            <p:nvPr/>
          </p:nvSpPr>
          <p:spPr bwMode="auto">
            <a:xfrm>
              <a:off x="2997" y="8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1324" name="Text Box 59"/>
            <p:cNvSpPr txBox="1">
              <a:spLocks noChangeArrowheads="1"/>
            </p:cNvSpPr>
            <p:nvPr/>
          </p:nvSpPr>
          <p:spPr bwMode="auto">
            <a:xfrm>
              <a:off x="2629" y="760"/>
              <a:ext cx="34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11325" name="Text Box 60"/>
            <p:cNvSpPr txBox="1">
              <a:spLocks noChangeArrowheads="1"/>
            </p:cNvSpPr>
            <p:nvPr/>
          </p:nvSpPr>
          <p:spPr bwMode="auto">
            <a:xfrm>
              <a:off x="2347" y="956"/>
              <a:ext cx="27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3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11326" name="Text Box 61"/>
            <p:cNvSpPr txBox="1">
              <a:spLocks noChangeArrowheads="1"/>
            </p:cNvSpPr>
            <p:nvPr/>
          </p:nvSpPr>
          <p:spPr bwMode="auto">
            <a:xfrm>
              <a:off x="2070" y="760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1327" name="Text Box 62"/>
            <p:cNvSpPr txBox="1">
              <a:spLocks noChangeArrowheads="1"/>
            </p:cNvSpPr>
            <p:nvPr/>
          </p:nvSpPr>
          <p:spPr bwMode="auto">
            <a:xfrm>
              <a:off x="1759" y="836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1328" name="Text Box 63"/>
            <p:cNvSpPr txBox="1">
              <a:spLocks noChangeArrowheads="1"/>
            </p:cNvSpPr>
            <p:nvPr/>
          </p:nvSpPr>
          <p:spPr bwMode="auto">
            <a:xfrm>
              <a:off x="1524" y="947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1329" name="Text Box 64"/>
            <p:cNvSpPr txBox="1">
              <a:spLocks noChangeArrowheads="1"/>
            </p:cNvSpPr>
            <p:nvPr/>
          </p:nvSpPr>
          <p:spPr bwMode="auto">
            <a:xfrm>
              <a:off x="1279" y="114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11330" name="Text Box 65"/>
            <p:cNvSpPr txBox="1">
              <a:spLocks noChangeArrowheads="1"/>
            </p:cNvSpPr>
            <p:nvPr/>
          </p:nvSpPr>
          <p:spPr bwMode="auto">
            <a:xfrm>
              <a:off x="1077" y="1298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11331" name="Text Box 66"/>
            <p:cNvSpPr txBox="1">
              <a:spLocks noChangeArrowheads="1"/>
            </p:cNvSpPr>
            <p:nvPr/>
          </p:nvSpPr>
          <p:spPr bwMode="auto">
            <a:xfrm>
              <a:off x="912" y="1534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1332" name="Text Box 67"/>
            <p:cNvSpPr txBox="1">
              <a:spLocks noChangeArrowheads="1"/>
            </p:cNvSpPr>
            <p:nvPr/>
          </p:nvSpPr>
          <p:spPr bwMode="auto">
            <a:xfrm>
              <a:off x="735" y="1809"/>
              <a:ext cx="2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11333" name="Text Box 68"/>
            <p:cNvSpPr txBox="1">
              <a:spLocks noChangeArrowheads="1"/>
            </p:cNvSpPr>
            <p:nvPr/>
          </p:nvSpPr>
          <p:spPr bwMode="auto">
            <a:xfrm>
              <a:off x="612" y="2073"/>
              <a:ext cx="40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11334" name="Text Box 69"/>
            <p:cNvSpPr txBox="1">
              <a:spLocks noChangeArrowheads="1"/>
            </p:cNvSpPr>
            <p:nvPr/>
          </p:nvSpPr>
          <p:spPr bwMode="auto">
            <a:xfrm>
              <a:off x="551" y="2365"/>
              <a:ext cx="30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11335" name="Text Box 70"/>
            <p:cNvSpPr txBox="1">
              <a:spLocks noChangeArrowheads="1"/>
            </p:cNvSpPr>
            <p:nvPr/>
          </p:nvSpPr>
          <p:spPr bwMode="auto">
            <a:xfrm>
              <a:off x="3717" y="2356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11336" name="Text Box 71"/>
            <p:cNvSpPr txBox="1">
              <a:spLocks noChangeArrowheads="1"/>
            </p:cNvSpPr>
            <p:nvPr/>
          </p:nvSpPr>
          <p:spPr bwMode="auto">
            <a:xfrm>
              <a:off x="3671" y="215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11337" name="Text Box 72"/>
            <p:cNvSpPr txBox="1">
              <a:spLocks noChangeArrowheads="1"/>
            </p:cNvSpPr>
            <p:nvPr/>
          </p:nvSpPr>
          <p:spPr bwMode="auto">
            <a:xfrm>
              <a:off x="3592" y="1959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11338" name="Text Box 73"/>
            <p:cNvSpPr txBox="1">
              <a:spLocks noChangeArrowheads="1"/>
            </p:cNvSpPr>
            <p:nvPr/>
          </p:nvSpPr>
          <p:spPr bwMode="auto">
            <a:xfrm>
              <a:off x="3502" y="182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11339" name="Text Box 74"/>
            <p:cNvSpPr txBox="1">
              <a:spLocks noChangeArrowheads="1"/>
            </p:cNvSpPr>
            <p:nvPr/>
          </p:nvSpPr>
          <p:spPr bwMode="auto">
            <a:xfrm>
              <a:off x="3399" y="1652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11340" name="Text Box 75"/>
            <p:cNvSpPr txBox="1">
              <a:spLocks noChangeArrowheads="1"/>
            </p:cNvSpPr>
            <p:nvPr/>
          </p:nvSpPr>
          <p:spPr bwMode="auto">
            <a:xfrm>
              <a:off x="3230" y="1471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11341" name="Text Box 76"/>
            <p:cNvSpPr txBox="1">
              <a:spLocks noChangeArrowheads="1"/>
            </p:cNvSpPr>
            <p:nvPr/>
          </p:nvSpPr>
          <p:spPr bwMode="auto">
            <a:xfrm>
              <a:off x="3048" y="1335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11342" name="Text Box 77"/>
            <p:cNvSpPr txBox="1">
              <a:spLocks noChangeArrowheads="1"/>
            </p:cNvSpPr>
            <p:nvPr/>
          </p:nvSpPr>
          <p:spPr bwMode="auto">
            <a:xfrm>
              <a:off x="2813" y="1233"/>
              <a:ext cx="2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11343" name="Text Box 78"/>
            <p:cNvSpPr txBox="1">
              <a:spLocks noChangeArrowheads="1"/>
            </p:cNvSpPr>
            <p:nvPr/>
          </p:nvSpPr>
          <p:spPr bwMode="auto">
            <a:xfrm>
              <a:off x="2583" y="1153"/>
              <a:ext cx="22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1344" name="Text Box 79"/>
            <p:cNvSpPr txBox="1">
              <a:spLocks noChangeArrowheads="1"/>
            </p:cNvSpPr>
            <p:nvPr/>
          </p:nvSpPr>
          <p:spPr bwMode="auto">
            <a:xfrm>
              <a:off x="2180" y="118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11345" name="Text Box 80"/>
            <p:cNvSpPr txBox="1">
              <a:spLocks noChangeArrowheads="1"/>
            </p:cNvSpPr>
            <p:nvPr/>
          </p:nvSpPr>
          <p:spPr bwMode="auto">
            <a:xfrm>
              <a:off x="1054" y="2378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346" name="Text Box 81"/>
            <p:cNvSpPr txBox="1">
              <a:spLocks noChangeArrowheads="1"/>
            </p:cNvSpPr>
            <p:nvPr/>
          </p:nvSpPr>
          <p:spPr bwMode="auto">
            <a:xfrm>
              <a:off x="1046" y="2183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1347" name="Text Box 82"/>
            <p:cNvSpPr txBox="1">
              <a:spLocks noChangeArrowheads="1"/>
            </p:cNvSpPr>
            <p:nvPr/>
          </p:nvSpPr>
          <p:spPr bwMode="auto">
            <a:xfrm>
              <a:off x="1138" y="197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11348" name="Text Box 83"/>
            <p:cNvSpPr txBox="1">
              <a:spLocks noChangeArrowheads="1"/>
            </p:cNvSpPr>
            <p:nvPr/>
          </p:nvSpPr>
          <p:spPr bwMode="auto">
            <a:xfrm>
              <a:off x="1202" y="1788"/>
              <a:ext cx="288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1349" name="Text Box 84"/>
            <p:cNvSpPr txBox="1">
              <a:spLocks noChangeArrowheads="1"/>
            </p:cNvSpPr>
            <p:nvPr/>
          </p:nvSpPr>
          <p:spPr bwMode="auto">
            <a:xfrm>
              <a:off x="1409" y="1607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1350" name="Text Box 85"/>
            <p:cNvSpPr txBox="1">
              <a:spLocks noChangeArrowheads="1"/>
            </p:cNvSpPr>
            <p:nvPr/>
          </p:nvSpPr>
          <p:spPr bwMode="auto">
            <a:xfrm>
              <a:off x="1545" y="147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1351" name="Text Box 86"/>
            <p:cNvSpPr txBox="1">
              <a:spLocks noChangeArrowheads="1"/>
            </p:cNvSpPr>
            <p:nvPr/>
          </p:nvSpPr>
          <p:spPr bwMode="auto">
            <a:xfrm>
              <a:off x="1726" y="1335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11352" name="Text Box 87"/>
            <p:cNvSpPr txBox="1">
              <a:spLocks noChangeArrowheads="1"/>
            </p:cNvSpPr>
            <p:nvPr/>
          </p:nvSpPr>
          <p:spPr bwMode="auto">
            <a:xfrm>
              <a:off x="1953" y="1251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11353" name="Text Box 88"/>
            <p:cNvSpPr txBox="1">
              <a:spLocks noChangeArrowheads="1"/>
            </p:cNvSpPr>
            <p:nvPr/>
          </p:nvSpPr>
          <p:spPr bwMode="auto">
            <a:xfrm>
              <a:off x="4093" y="2349"/>
              <a:ext cx="12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354" name="Text Box 89"/>
            <p:cNvSpPr txBox="1">
              <a:spLocks noChangeArrowheads="1"/>
            </p:cNvSpPr>
            <p:nvPr/>
          </p:nvSpPr>
          <p:spPr bwMode="auto">
            <a:xfrm>
              <a:off x="3686" y="141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1355" name="Text Box 90"/>
            <p:cNvSpPr txBox="1">
              <a:spLocks noChangeArrowheads="1"/>
            </p:cNvSpPr>
            <p:nvPr/>
          </p:nvSpPr>
          <p:spPr bwMode="auto">
            <a:xfrm>
              <a:off x="3837" y="1630"/>
              <a:ext cx="17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11356" name="Freeform 91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796 h 2319"/>
                <a:gd name="T2" fmla="*/ 64 w 4524"/>
                <a:gd name="T3" fmla="*/ 1406 h 2319"/>
                <a:gd name="T4" fmla="*/ 154 w 4524"/>
                <a:gd name="T5" fmla="*/ 1111 h 2319"/>
                <a:gd name="T6" fmla="*/ 285 w 4524"/>
                <a:gd name="T7" fmla="*/ 864 h 2319"/>
                <a:gd name="T8" fmla="*/ 487 w 4524"/>
                <a:gd name="T9" fmla="*/ 594 h 2319"/>
                <a:gd name="T10" fmla="*/ 720 w 4524"/>
                <a:gd name="T11" fmla="*/ 385 h 2319"/>
                <a:gd name="T12" fmla="*/ 979 w 4524"/>
                <a:gd name="T13" fmla="*/ 212 h 2319"/>
                <a:gd name="T14" fmla="*/ 1230 w 4524"/>
                <a:gd name="T15" fmla="*/ 103 h 2319"/>
                <a:gd name="T16" fmla="*/ 1563 w 4524"/>
                <a:gd name="T17" fmla="*/ 21 h 2319"/>
                <a:gd name="T18" fmla="*/ 1857 w 4524"/>
                <a:gd name="T19" fmla="*/ 2 h 2319"/>
                <a:gd name="T20" fmla="*/ 2185 w 4524"/>
                <a:gd name="T21" fmla="*/ 35 h 2319"/>
                <a:gd name="T22" fmla="*/ 2513 w 4524"/>
                <a:gd name="T23" fmla="*/ 137 h 2319"/>
                <a:gd name="T24" fmla="*/ 2835 w 4524"/>
                <a:gd name="T25" fmla="*/ 315 h 2319"/>
                <a:gd name="T26" fmla="*/ 3053 w 4524"/>
                <a:gd name="T27" fmla="*/ 491 h 2319"/>
                <a:gd name="T28" fmla="*/ 3285 w 4524"/>
                <a:gd name="T29" fmla="*/ 743 h 2319"/>
                <a:gd name="T30" fmla="*/ 3434 w 4524"/>
                <a:gd name="T31" fmla="*/ 986 h 2319"/>
                <a:gd name="T32" fmla="*/ 3528 w 4524"/>
                <a:gd name="T33" fmla="*/ 1195 h 2319"/>
                <a:gd name="T34" fmla="*/ 3601 w 4524"/>
                <a:gd name="T35" fmla="*/ 1477 h 2319"/>
                <a:gd name="T36" fmla="*/ 3637 w 4524"/>
                <a:gd name="T37" fmla="*/ 1801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1357" name="Freeform 92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1225 h 1577"/>
                <a:gd name="T2" fmla="*/ 111 w 3186"/>
                <a:gd name="T3" fmla="*/ 833 h 1577"/>
                <a:gd name="T4" fmla="*/ 294 w 3186"/>
                <a:gd name="T5" fmla="*/ 526 h 1577"/>
                <a:gd name="T6" fmla="*/ 506 w 3186"/>
                <a:gd name="T7" fmla="*/ 298 h 1577"/>
                <a:gd name="T8" fmla="*/ 733 w 3186"/>
                <a:gd name="T9" fmla="*/ 134 h 1577"/>
                <a:gd name="T10" fmla="*/ 1051 w 3186"/>
                <a:gd name="T11" fmla="*/ 23 h 1577"/>
                <a:gd name="T12" fmla="*/ 1317 w 3186"/>
                <a:gd name="T13" fmla="*/ 4 h 1577"/>
                <a:gd name="T14" fmla="*/ 1616 w 3186"/>
                <a:gd name="T15" fmla="*/ 46 h 1577"/>
                <a:gd name="T16" fmla="*/ 1920 w 3186"/>
                <a:gd name="T17" fmla="*/ 182 h 1577"/>
                <a:gd name="T18" fmla="*/ 2185 w 3186"/>
                <a:gd name="T19" fmla="*/ 400 h 1577"/>
                <a:gd name="T20" fmla="*/ 2378 w 3186"/>
                <a:gd name="T21" fmla="*/ 666 h 1577"/>
                <a:gd name="T22" fmla="*/ 2503 w 3186"/>
                <a:gd name="T23" fmla="*/ 936 h 1577"/>
                <a:gd name="T24" fmla="*/ 2561 w 3186"/>
                <a:gd name="T25" fmla="*/ 1192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1358" name="Freeform 93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564 w 702"/>
                <a:gd name="T1" fmla="*/ 0 h 3"/>
                <a:gd name="T2" fmla="*/ 0 w 702"/>
                <a:gd name="T3" fmla="*/ 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11359" name="Freeform 94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0" name="Freeform 95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1" name="Freeform 96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2" name="Freeform 97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3" name="Freeform 98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4" name="Freeform 99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5" name="Freeform 100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6" name="Freeform 101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7" name="Freeform 102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8" name="Freeform 103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69" name="Freeform 104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0" name="Freeform 105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1" name="Freeform 106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2" name="Freeform 107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3" name="Freeform 108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4" name="Freeform 109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5" name="Freeform 110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6" name="Freeform 111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7" name="Freeform 112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8" name="Freeform 113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79" name="Freeform 114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0" name="Freeform 115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1" name="Freeform 116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2" name="Freeform 117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3" name="Freeform 118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4" name="Freeform 119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5" name="Freeform 120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6" name="Freeform 121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7" name="Freeform 122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8" name="Freeform 123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89" name="Freeform 124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90" name="Freeform 125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91" name="Freeform 126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92" name="Freeform 127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93" name="Freeform 128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94" name="Freeform 129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74888" name="Freeform 136"/>
          <p:cNvSpPr>
            <a:spLocks/>
          </p:cNvSpPr>
          <p:nvPr/>
        </p:nvSpPr>
        <p:spPr bwMode="auto">
          <a:xfrm>
            <a:off x="3495040" y="4114800"/>
            <a:ext cx="1767840" cy="668656"/>
          </a:xfrm>
          <a:custGeom>
            <a:avLst/>
            <a:gdLst>
              <a:gd name="T0" fmla="*/ 1104900 w 696"/>
              <a:gd name="T1" fmla="*/ 557213 h 351"/>
              <a:gd name="T2" fmla="*/ 0 w 696"/>
              <a:gd name="T3" fmla="*/ 0 h 35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96" h="351">
                <a:moveTo>
                  <a:pt x="696" y="351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chemeClr val="tx2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/>
          <a:lstStyle/>
          <a:p>
            <a:endParaRPr lang="uz-Latn-UZ"/>
          </a:p>
        </p:txBody>
      </p:sp>
      <p:sp>
        <p:nvSpPr>
          <p:cNvPr id="74889" name="Freeform 137"/>
          <p:cNvSpPr>
            <a:spLocks/>
          </p:cNvSpPr>
          <p:nvPr/>
        </p:nvSpPr>
        <p:spPr bwMode="auto">
          <a:xfrm>
            <a:off x="4307842" y="3520443"/>
            <a:ext cx="970280" cy="1223010"/>
          </a:xfrm>
          <a:custGeom>
            <a:avLst/>
            <a:gdLst>
              <a:gd name="T0" fmla="*/ 606425 w 382"/>
              <a:gd name="T1" fmla="*/ 1019175 h 642"/>
              <a:gd name="T2" fmla="*/ 0 w 382"/>
              <a:gd name="T3" fmla="*/ 0 h 6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2" h="642">
                <a:moveTo>
                  <a:pt x="382" y="642"/>
                </a:move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chemeClr val="tx2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/>
          <a:lstStyle/>
          <a:p>
            <a:endParaRPr lang="uz-Latn-UZ"/>
          </a:p>
        </p:txBody>
      </p:sp>
      <p:sp>
        <p:nvSpPr>
          <p:cNvPr id="74890" name="Freeform 138"/>
          <p:cNvSpPr>
            <a:spLocks/>
          </p:cNvSpPr>
          <p:nvPr/>
        </p:nvSpPr>
        <p:spPr bwMode="auto">
          <a:xfrm>
            <a:off x="5466080" y="4465320"/>
            <a:ext cx="2011680" cy="320040"/>
          </a:xfrm>
          <a:custGeom>
            <a:avLst/>
            <a:gdLst>
              <a:gd name="T0" fmla="*/ 0 w 792"/>
              <a:gd name="T1" fmla="*/ 266700 h 168"/>
              <a:gd name="T2" fmla="*/ 1257300 w 792"/>
              <a:gd name="T3" fmla="*/ 0 h 1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2" h="168">
                <a:moveTo>
                  <a:pt x="0" y="168"/>
                </a:moveTo>
                <a:lnTo>
                  <a:pt x="792" y="0"/>
                </a:lnTo>
              </a:path>
            </a:pathLst>
          </a:custGeom>
          <a:noFill/>
          <a:ln w="76200" cap="flat" cmpd="sng">
            <a:solidFill>
              <a:schemeClr val="tx2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/>
          <a:lstStyle/>
          <a:p>
            <a:endParaRPr lang="uz-Latn-UZ"/>
          </a:p>
        </p:txBody>
      </p:sp>
      <p:sp>
        <p:nvSpPr>
          <p:cNvPr id="74891" name="Freeform 139"/>
          <p:cNvSpPr>
            <a:spLocks/>
          </p:cNvSpPr>
          <p:nvPr/>
        </p:nvSpPr>
        <p:spPr bwMode="auto">
          <a:xfrm>
            <a:off x="5344160" y="4876800"/>
            <a:ext cx="20320" cy="2316480"/>
          </a:xfrm>
          <a:custGeom>
            <a:avLst/>
            <a:gdLst>
              <a:gd name="T0" fmla="*/ 0 w 8"/>
              <a:gd name="T1" fmla="*/ 0 h 1216"/>
              <a:gd name="T2" fmla="*/ 12700 w 8"/>
              <a:gd name="T3" fmla="*/ 1930400 h 121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1216">
                <a:moveTo>
                  <a:pt x="0" y="0"/>
                </a:moveTo>
                <a:lnTo>
                  <a:pt x="8" y="1216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/>
          <a:lstStyle/>
          <a:p>
            <a:endParaRPr lang="uz-Latn-UZ"/>
          </a:p>
        </p:txBody>
      </p:sp>
      <p:sp>
        <p:nvSpPr>
          <p:cNvPr id="74892" name="Freeform 140"/>
          <p:cNvSpPr>
            <a:spLocks/>
          </p:cNvSpPr>
          <p:nvPr/>
        </p:nvSpPr>
        <p:spPr bwMode="auto">
          <a:xfrm>
            <a:off x="5425440" y="4876800"/>
            <a:ext cx="447040" cy="1508760"/>
          </a:xfrm>
          <a:custGeom>
            <a:avLst/>
            <a:gdLst>
              <a:gd name="T0" fmla="*/ 0 w 176"/>
              <a:gd name="T1" fmla="*/ 0 h 792"/>
              <a:gd name="T2" fmla="*/ 279400 w 176"/>
              <a:gd name="T3" fmla="*/ 1257300 h 7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6" h="792">
                <a:moveTo>
                  <a:pt x="0" y="0"/>
                </a:moveTo>
                <a:lnTo>
                  <a:pt x="176" y="792"/>
                </a:lnTo>
              </a:path>
            </a:pathLst>
          </a:custGeom>
          <a:noFill/>
          <a:ln w="76200" cap="flat" cmpd="sng">
            <a:solidFill>
              <a:schemeClr val="tx2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/>
          <a:lstStyle/>
          <a:p>
            <a:endParaRPr lang="uz-Latn-UZ"/>
          </a:p>
        </p:txBody>
      </p:sp>
      <p:grpSp>
        <p:nvGrpSpPr>
          <p:cNvPr id="74894" name="Group 142"/>
          <p:cNvGrpSpPr>
            <a:grpSpLocks/>
          </p:cNvGrpSpPr>
          <p:nvPr/>
        </p:nvGrpSpPr>
        <p:grpSpPr bwMode="auto">
          <a:xfrm>
            <a:off x="5356861" y="2560320"/>
            <a:ext cx="1666240" cy="2255520"/>
            <a:chOff x="1837" y="1344"/>
            <a:chExt cx="656" cy="1184"/>
          </a:xfrm>
        </p:grpSpPr>
        <p:sp>
          <p:nvSpPr>
            <p:cNvPr id="11315" name="Freeform 130"/>
            <p:cNvSpPr>
              <a:spLocks/>
            </p:cNvSpPr>
            <p:nvPr/>
          </p:nvSpPr>
          <p:spPr bwMode="auto">
            <a:xfrm>
              <a:off x="1857" y="1347"/>
              <a:ext cx="633" cy="177"/>
            </a:xfrm>
            <a:custGeom>
              <a:avLst/>
              <a:gdLst>
                <a:gd name="T0" fmla="*/ 0 w 633"/>
                <a:gd name="T1" fmla="*/ 0 h 177"/>
                <a:gd name="T2" fmla="*/ 147 w 633"/>
                <a:gd name="T3" fmla="*/ 9 h 177"/>
                <a:gd name="T4" fmla="*/ 303 w 633"/>
                <a:gd name="T5" fmla="*/ 39 h 177"/>
                <a:gd name="T6" fmla="*/ 414 w 633"/>
                <a:gd name="T7" fmla="*/ 72 h 177"/>
                <a:gd name="T8" fmla="*/ 511 w 633"/>
                <a:gd name="T9" fmla="*/ 109 h 177"/>
                <a:gd name="T10" fmla="*/ 579 w 633"/>
                <a:gd name="T11" fmla="*/ 141 h 177"/>
                <a:gd name="T12" fmla="*/ 633 w 633"/>
                <a:gd name="T13" fmla="*/ 177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3" h="177">
                  <a:moveTo>
                    <a:pt x="0" y="0"/>
                  </a:moveTo>
                  <a:cubicBezTo>
                    <a:pt x="25" y="1"/>
                    <a:pt x="97" y="3"/>
                    <a:pt x="147" y="9"/>
                  </a:cubicBezTo>
                  <a:cubicBezTo>
                    <a:pt x="197" y="15"/>
                    <a:pt x="259" y="29"/>
                    <a:pt x="303" y="39"/>
                  </a:cubicBezTo>
                  <a:cubicBezTo>
                    <a:pt x="347" y="49"/>
                    <a:pt x="379" y="60"/>
                    <a:pt x="414" y="72"/>
                  </a:cubicBezTo>
                  <a:cubicBezTo>
                    <a:pt x="449" y="84"/>
                    <a:pt x="483" y="97"/>
                    <a:pt x="511" y="109"/>
                  </a:cubicBezTo>
                  <a:cubicBezTo>
                    <a:pt x="539" y="121"/>
                    <a:pt x="559" y="130"/>
                    <a:pt x="579" y="141"/>
                  </a:cubicBezTo>
                  <a:cubicBezTo>
                    <a:pt x="599" y="152"/>
                    <a:pt x="622" y="170"/>
                    <a:pt x="633" y="177"/>
                  </a:cubicBezTo>
                </a:path>
              </a:pathLst>
            </a:cu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  <p:sp>
          <p:nvSpPr>
            <p:cNvPr id="11316" name="Freeform 141"/>
            <p:cNvSpPr>
              <a:spLocks/>
            </p:cNvSpPr>
            <p:nvPr/>
          </p:nvSpPr>
          <p:spPr bwMode="auto">
            <a:xfrm>
              <a:off x="1837" y="1344"/>
              <a:ext cx="656" cy="1184"/>
            </a:xfrm>
            <a:custGeom>
              <a:avLst/>
              <a:gdLst>
                <a:gd name="T0" fmla="*/ 8 w 656"/>
                <a:gd name="T1" fmla="*/ 0 h 1184"/>
                <a:gd name="T2" fmla="*/ 0 w 656"/>
                <a:gd name="T3" fmla="*/ 1184 h 1184"/>
                <a:gd name="T4" fmla="*/ 32 w 656"/>
                <a:gd name="T5" fmla="*/ 1176 h 1184"/>
                <a:gd name="T6" fmla="*/ 656 w 656"/>
                <a:gd name="T7" fmla="*/ 176 h 11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6" h="1184">
                  <a:moveTo>
                    <a:pt x="8" y="0"/>
                  </a:moveTo>
                  <a:lnTo>
                    <a:pt x="0" y="1184"/>
                  </a:lnTo>
                  <a:lnTo>
                    <a:pt x="32" y="1176"/>
                  </a:lnTo>
                  <a:lnTo>
                    <a:pt x="656" y="176"/>
                  </a:lnTo>
                </a:path>
              </a:pathLst>
            </a:cu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  <p:sp>
        <p:nvSpPr>
          <p:cNvPr id="74781" name="Freeform 29"/>
          <p:cNvSpPr>
            <a:spLocks/>
          </p:cNvSpPr>
          <p:nvPr/>
        </p:nvSpPr>
        <p:spPr bwMode="auto">
          <a:xfrm>
            <a:off x="5356861" y="2560320"/>
            <a:ext cx="20320" cy="2179320"/>
          </a:xfrm>
          <a:custGeom>
            <a:avLst/>
            <a:gdLst>
              <a:gd name="T0" fmla="*/ 0 w 8"/>
              <a:gd name="T1" fmla="*/ 1816100 h 1144"/>
              <a:gd name="T2" fmla="*/ 12700 w 8"/>
              <a:gd name="T3" fmla="*/ 0 h 11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1144">
                <a:moveTo>
                  <a:pt x="0" y="1144"/>
                </a:moveTo>
                <a:lnTo>
                  <a:pt x="8" y="0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/>
          <a:lstStyle/>
          <a:p>
            <a:endParaRPr lang="uz-Latn-UZ"/>
          </a:p>
        </p:txBody>
      </p:sp>
      <p:sp>
        <p:nvSpPr>
          <p:cNvPr id="11303" name="Oval 32"/>
          <p:cNvSpPr>
            <a:spLocks noChangeArrowheads="1"/>
          </p:cNvSpPr>
          <p:nvPr/>
        </p:nvSpPr>
        <p:spPr bwMode="auto">
          <a:xfrm>
            <a:off x="5240021" y="4720597"/>
            <a:ext cx="231139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6" tIns="65292" rIns="130586" bIns="65292" anchor="ctr"/>
          <a:lstStyle/>
          <a:p>
            <a:endParaRPr lang="uz-Latn-UZ"/>
          </a:p>
        </p:txBody>
      </p:sp>
      <p:sp>
        <p:nvSpPr>
          <p:cNvPr id="74887" name="Text Box 135"/>
          <p:cNvSpPr txBox="1">
            <a:spLocks noChangeArrowheads="1"/>
          </p:cNvSpPr>
          <p:nvPr/>
        </p:nvSpPr>
        <p:spPr bwMode="auto">
          <a:xfrm>
            <a:off x="5240027" y="3249935"/>
            <a:ext cx="1384299" cy="9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100" b="1" dirty="0"/>
              <a:t> </a:t>
            </a:r>
            <a:r>
              <a:rPr lang="ru-RU" sz="5100" b="1" dirty="0"/>
              <a:t>30</a:t>
            </a:r>
            <a:r>
              <a:rPr lang="ru-RU" sz="5100" b="1" baseline="30000" dirty="0"/>
              <a:t>0</a:t>
            </a:r>
            <a:endParaRPr lang="ru-RU" sz="5100" b="1" dirty="0"/>
          </a:p>
        </p:txBody>
      </p:sp>
      <p:sp>
        <p:nvSpPr>
          <p:cNvPr id="11306" name="Text Box 152"/>
          <p:cNvSpPr txBox="1">
            <a:spLocks noChangeArrowheads="1"/>
          </p:cNvSpPr>
          <p:nvPr/>
        </p:nvSpPr>
        <p:spPr bwMode="auto">
          <a:xfrm>
            <a:off x="9969503" y="1350647"/>
            <a:ext cx="4150360" cy="327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400" b="1" dirty="0">
                <a:latin typeface="Arial" charset="0"/>
              </a:rPr>
              <a:t>а) в 3 ч;    </a:t>
            </a:r>
          </a:p>
          <a:p>
            <a:pPr eaLnBrk="1" hangingPunct="1"/>
            <a:r>
              <a:rPr lang="ru-RU" sz="3400" b="1" dirty="0">
                <a:latin typeface="Arial" charset="0"/>
              </a:rPr>
              <a:t>б) в 5 ч;   </a:t>
            </a:r>
          </a:p>
          <a:p>
            <a:pPr eaLnBrk="1" hangingPunct="1"/>
            <a:r>
              <a:rPr lang="ru-RU" sz="3400" b="1" dirty="0">
                <a:latin typeface="Arial" charset="0"/>
              </a:rPr>
              <a:t>в) в 10 ч;   </a:t>
            </a:r>
          </a:p>
          <a:p>
            <a:pPr eaLnBrk="1" hangingPunct="1"/>
            <a:r>
              <a:rPr lang="ru-RU" sz="3400" b="1" dirty="0">
                <a:latin typeface="Arial" charset="0"/>
              </a:rPr>
              <a:t>г) в 11 ч;  </a:t>
            </a:r>
          </a:p>
          <a:p>
            <a:pPr eaLnBrk="1" hangingPunct="1"/>
            <a:r>
              <a:rPr lang="ru-RU" sz="3400" b="1" dirty="0">
                <a:latin typeface="Arial" charset="0"/>
              </a:rPr>
              <a:t>д) в 2 ч 30 мин;</a:t>
            </a:r>
          </a:p>
          <a:p>
            <a:pPr eaLnBrk="1" hangingPunct="1"/>
            <a:r>
              <a:rPr lang="ru-RU" sz="3400" b="1" dirty="0">
                <a:latin typeface="Arial" charset="0"/>
              </a:rPr>
              <a:t>е) в 5 ч 30 мин?</a:t>
            </a:r>
          </a:p>
        </p:txBody>
      </p:sp>
      <p:sp>
        <p:nvSpPr>
          <p:cNvPr id="123" name="Text Box 152"/>
          <p:cNvSpPr txBox="1">
            <a:spLocks noChangeArrowheads="1"/>
          </p:cNvSpPr>
          <p:nvPr/>
        </p:nvSpPr>
        <p:spPr bwMode="auto">
          <a:xfrm>
            <a:off x="9622038" y="4558666"/>
            <a:ext cx="4912350" cy="351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586" tIns="65292" rIns="130586" bIns="65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400" b="1" dirty="0">
                <a:latin typeface="Arial" charset="0"/>
              </a:rPr>
              <a:t>а) в 3 </a:t>
            </a:r>
            <a:r>
              <a:rPr lang="ru-RU" sz="3400" b="1" dirty="0" smtClean="0">
                <a:latin typeface="Arial" charset="0"/>
              </a:rPr>
              <a:t>ч- </a:t>
            </a:r>
            <a:r>
              <a:rPr lang="ru-RU" sz="3600" b="1" dirty="0" smtClean="0">
                <a:solidFill>
                  <a:srgbClr val="C00000"/>
                </a:solidFill>
              </a:rPr>
              <a:t>90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0</a:t>
            </a:r>
            <a:r>
              <a:rPr lang="ru-RU" sz="3400" b="1" dirty="0" smtClean="0">
                <a:latin typeface="Arial" charset="0"/>
              </a:rPr>
              <a:t>  </a:t>
            </a:r>
            <a:endParaRPr lang="ru-RU" sz="3400" b="1" dirty="0">
              <a:latin typeface="Arial" charset="0"/>
            </a:endParaRPr>
          </a:p>
          <a:p>
            <a:pPr eaLnBrk="1" hangingPunct="1"/>
            <a:r>
              <a:rPr lang="ru-RU" sz="3400" b="1" dirty="0">
                <a:latin typeface="Arial" charset="0"/>
              </a:rPr>
              <a:t>б) в 5 </a:t>
            </a:r>
            <a:r>
              <a:rPr lang="ru-RU" sz="3400" b="1" dirty="0" smtClean="0">
                <a:latin typeface="Arial" charset="0"/>
              </a:rPr>
              <a:t>ч- </a:t>
            </a:r>
            <a:r>
              <a:rPr lang="ru-RU" sz="3600" b="1" dirty="0" smtClean="0">
                <a:solidFill>
                  <a:srgbClr val="C00000"/>
                </a:solidFill>
              </a:rPr>
              <a:t>150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0</a:t>
            </a:r>
            <a:endParaRPr lang="ru-RU" sz="3200" b="1" dirty="0">
              <a:latin typeface="Arial" charset="0"/>
            </a:endParaRPr>
          </a:p>
          <a:p>
            <a:pPr eaLnBrk="1" hangingPunct="1"/>
            <a:r>
              <a:rPr lang="ru-RU" sz="3400" b="1" dirty="0">
                <a:latin typeface="Arial" charset="0"/>
              </a:rPr>
              <a:t>в) в 10 </a:t>
            </a:r>
            <a:r>
              <a:rPr lang="ru-RU" sz="3400" b="1" dirty="0" smtClean="0">
                <a:latin typeface="Arial" charset="0"/>
              </a:rPr>
              <a:t>ч-  </a:t>
            </a:r>
            <a:r>
              <a:rPr lang="ru-RU" sz="3600" b="1" dirty="0" smtClean="0">
                <a:solidFill>
                  <a:srgbClr val="C00000"/>
                </a:solidFill>
              </a:rPr>
              <a:t>60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0</a:t>
            </a:r>
            <a:endParaRPr lang="ru-RU" sz="3400" b="1" dirty="0">
              <a:latin typeface="Arial" charset="0"/>
            </a:endParaRPr>
          </a:p>
          <a:p>
            <a:pPr eaLnBrk="1" hangingPunct="1"/>
            <a:r>
              <a:rPr lang="ru-RU" sz="3400" b="1" dirty="0">
                <a:latin typeface="Arial" charset="0"/>
              </a:rPr>
              <a:t>г) в 11 </a:t>
            </a:r>
            <a:r>
              <a:rPr lang="ru-RU" sz="3400" b="1" dirty="0" smtClean="0">
                <a:latin typeface="Arial" charset="0"/>
              </a:rPr>
              <a:t>ч- </a:t>
            </a:r>
            <a:r>
              <a:rPr lang="ru-RU" sz="3600" b="1" dirty="0" smtClean="0">
                <a:solidFill>
                  <a:srgbClr val="C00000"/>
                </a:solidFill>
              </a:rPr>
              <a:t>30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0</a:t>
            </a:r>
            <a:endParaRPr lang="ru-RU" sz="3400" b="1" dirty="0">
              <a:latin typeface="Arial" charset="0"/>
            </a:endParaRPr>
          </a:p>
          <a:p>
            <a:pPr eaLnBrk="1" hangingPunct="1"/>
            <a:r>
              <a:rPr lang="ru-RU" sz="3400" b="1" dirty="0">
                <a:latin typeface="Arial" charset="0"/>
              </a:rPr>
              <a:t>д) в 2 ч 30 </a:t>
            </a:r>
            <a:r>
              <a:rPr lang="ru-RU" sz="3400" b="1" dirty="0" smtClean="0">
                <a:latin typeface="Arial" charset="0"/>
              </a:rPr>
              <a:t>мин- </a:t>
            </a:r>
            <a:r>
              <a:rPr lang="ru-RU" sz="3600" b="1" dirty="0" smtClean="0">
                <a:solidFill>
                  <a:srgbClr val="C00000"/>
                </a:solidFill>
              </a:rPr>
              <a:t>105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0</a:t>
            </a:r>
            <a:endParaRPr lang="ru-RU" sz="3400" b="1" dirty="0">
              <a:latin typeface="Arial" charset="0"/>
            </a:endParaRPr>
          </a:p>
          <a:p>
            <a:pPr eaLnBrk="1" hangingPunct="1"/>
            <a:r>
              <a:rPr lang="ru-RU" sz="3400" b="1" dirty="0">
                <a:latin typeface="Arial" charset="0"/>
              </a:rPr>
              <a:t>е) в 5 ч 30 </a:t>
            </a:r>
            <a:r>
              <a:rPr lang="ru-RU" sz="3400" b="1" dirty="0" smtClean="0">
                <a:latin typeface="Arial" charset="0"/>
              </a:rPr>
              <a:t>мин- </a:t>
            </a:r>
            <a:r>
              <a:rPr lang="ru-RU" sz="3600" b="1" dirty="0" smtClean="0">
                <a:solidFill>
                  <a:srgbClr val="C00000"/>
                </a:solidFill>
              </a:rPr>
              <a:t>15</a:t>
            </a:r>
            <a:r>
              <a:rPr lang="ru-RU" sz="3600" b="1" baseline="30000" dirty="0" smtClean="0">
                <a:solidFill>
                  <a:srgbClr val="C00000"/>
                </a:solidFill>
              </a:rPr>
              <a:t>0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4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4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4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4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4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4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2" grpId="0" animBg="1"/>
      <p:bldP spid="74782" grpId="1" animBg="1"/>
      <p:bldP spid="74783" grpId="0" animBg="1"/>
      <p:bldP spid="74783" grpId="1" animBg="1"/>
      <p:bldP spid="74888" grpId="0" animBg="1"/>
      <p:bldP spid="74888" grpId="1" animBg="1"/>
      <p:bldP spid="74889" grpId="0" animBg="1"/>
      <p:bldP spid="74889" grpId="1" animBg="1"/>
      <p:bldP spid="74890" grpId="0" animBg="1"/>
      <p:bldP spid="74890" grpId="1" animBg="1"/>
      <p:bldP spid="74891" grpId="0" animBg="1"/>
      <p:bldP spid="74892" grpId="0" animBg="1"/>
      <p:bldP spid="74781" grpId="0" animBg="1"/>
      <p:bldP spid="74781" grpId="1" animBg="1"/>
      <p:bldP spid="748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066800" y="4641097"/>
            <a:ext cx="3962400" cy="2247115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66800" y="6881542"/>
            <a:ext cx="4146609" cy="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19075" y="2856222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188" y="6632065"/>
            <a:ext cx="48861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9321" y="6924788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5930" y="4238531"/>
            <a:ext cx="430904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49699" y="2628710"/>
                <a:ext cx="2959802" cy="732358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AO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Е=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>
                            <a:latin typeface="Cambria Math"/>
                          </a:rPr>
                          <m:t>𝟑𝟐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,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99" y="2628710"/>
                <a:ext cx="2959802" cy="732358"/>
              </a:xfrm>
              <a:prstGeom prst="rect">
                <a:avLst/>
              </a:prstGeom>
              <a:blipFill rotWithShape="1">
                <a:blip r:embed="rId3"/>
                <a:stretch>
                  <a:fillRect l="-9259" t="-10833" r="-7819" b="-3833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448544" y="2578392"/>
                <a:ext cx="2971022" cy="732358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Е</a:t>
                </a:r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В=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</a:rPr>
                          <m:t>𝟒𝟎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8544" y="2578392"/>
                <a:ext cx="2971022" cy="732358"/>
              </a:xfrm>
              <a:prstGeom prst="rect">
                <a:avLst/>
              </a:prstGeom>
              <a:blipFill rotWithShape="1">
                <a:blip r:embed="rId4"/>
                <a:stretch>
                  <a:fillRect l="-9240" t="-10833" b="-3833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810153" y="3572919"/>
            <a:ext cx="527678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AOB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>
                <a:latin typeface="Arial" pitchFamily="34" charset="0"/>
                <a:cs typeface="Arial" pitchFamily="34" charset="0"/>
              </a:rPr>
              <a:t>AO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Е+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r>
              <a:rPr lang="uz-Latn-UZ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969" y="1386063"/>
            <a:ext cx="6416517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Cyrl-UZ" b="1" dirty="0">
                <a:latin typeface="Arial" pitchFamily="34" charset="0"/>
                <a:cs typeface="Arial" pitchFamily="34" charset="0"/>
              </a:rPr>
              <a:t>№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7. а) 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AOB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=?</a:t>
            </a:r>
            <a:r>
              <a:rPr lang="ru-RU" i="1" dirty="0" smtClean="0"/>
              <a:t> </a:t>
            </a:r>
            <a:r>
              <a:rPr lang="ru-RU" i="1" dirty="0"/>
              <a:t>(рис. 6а);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066800" y="3527088"/>
            <a:ext cx="2877043" cy="3417759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78708" y="5168722"/>
                <a:ext cx="985591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200" b="1" i="1" smtClean="0">
                              <a:latin typeface="Cambria Math"/>
                            </a:rPr>
                            <m:t>𝟑𝟐</m:t>
                          </m:r>
                        </m:e>
                        <m:sup>
                          <m:r>
                            <a:rPr lang="ru-RU" sz="32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708" y="5168722"/>
                <a:ext cx="985591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63464" y="6155052"/>
                <a:ext cx="1085490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600" b="1" i="1" smtClean="0">
                              <a:latin typeface="Cambria Math"/>
                            </a:rPr>
                            <m:t>𝟒𝟎</m:t>
                          </m:r>
                        </m:e>
                        <m:sup>
                          <m:r>
                            <a:rPr lang="ru-RU" sz="36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464" y="6155052"/>
                <a:ext cx="1085490" cy="6588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717286" y="5082565"/>
                <a:ext cx="5085768" cy="670866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AOB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/>
                          </a:rPr>
                          <m:t>𝟑𝟐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𝟒𝟎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𝟕</m:t>
                        </m:r>
                        <m:r>
                          <a:rPr lang="ru-RU" sz="40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286" y="5082565"/>
                <a:ext cx="5085768" cy="670866"/>
              </a:xfrm>
              <a:prstGeom prst="rect">
                <a:avLst/>
              </a:prstGeom>
              <a:blipFill rotWithShape="1">
                <a:blip r:embed="rId7"/>
                <a:stretch>
                  <a:fillRect l="-5396" t="-20909" b="-4181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905660" y="6296632"/>
                <a:ext cx="4747214" cy="670866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Ответ:  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AOB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𝟕</m:t>
                        </m:r>
                        <m:r>
                          <a:rPr lang="ru-RU" sz="4000" b="1" i="1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660" y="6296632"/>
                <a:ext cx="4747214" cy="670866"/>
              </a:xfrm>
              <a:prstGeom prst="rect">
                <a:avLst/>
              </a:prstGeom>
              <a:blipFill rotWithShape="1">
                <a:blip r:embed="rId8"/>
                <a:stretch>
                  <a:fillRect l="-5777" t="-20000" b="-4272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Дуга 12"/>
          <p:cNvSpPr/>
          <p:nvPr/>
        </p:nvSpPr>
        <p:spPr>
          <a:xfrm>
            <a:off x="1608115" y="5823559"/>
            <a:ext cx="673370" cy="914400"/>
          </a:xfrm>
          <a:prstGeom prst="arc">
            <a:avLst>
              <a:gd name="adj1" fmla="val 16200000"/>
              <a:gd name="adj2" fmla="val 2125736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7" name="Дуга 36"/>
          <p:cNvSpPr/>
          <p:nvPr/>
        </p:nvSpPr>
        <p:spPr>
          <a:xfrm rot="459333">
            <a:off x="1469001" y="6337591"/>
            <a:ext cx="914400" cy="914400"/>
          </a:xfrm>
          <a:prstGeom prst="arc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8" name="Дуга 37"/>
          <p:cNvSpPr/>
          <p:nvPr/>
        </p:nvSpPr>
        <p:spPr>
          <a:xfrm rot="459333">
            <a:off x="1234807" y="6439837"/>
            <a:ext cx="914400" cy="768449"/>
          </a:xfrm>
          <a:prstGeom prst="arc">
            <a:avLst>
              <a:gd name="adj1" fmla="val 16911749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7976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3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Стек из желтой бумаги с красной булавкой, пустой стикер шаблон с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80" b="85623" l="16613" r="88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3969" r="11374" b="15094"/>
          <a:stretch/>
        </p:blipFill>
        <p:spPr bwMode="auto">
          <a:xfrm rot="21355209">
            <a:off x="147548" y="525712"/>
            <a:ext cx="3827598" cy="42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9750" y="380707"/>
            <a:ext cx="3256998" cy="670866"/>
          </a:xfrm>
          <a:prstGeom prst="rect">
            <a:avLst/>
          </a:prstGeom>
        </p:spPr>
        <p:txBody>
          <a:bodyPr wrap="none" lIns="39537" tIns="19769" rIns="39537" bIns="19769">
            <a:spAutoFit/>
          </a:bodyPr>
          <a:lstStyle/>
          <a:p>
            <a:pPr lvl="0"/>
            <a:r>
              <a:rPr lang="ru-RU" b="1" spc="39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 урока: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973301">
            <a:off x="583463" y="1611712"/>
            <a:ext cx="3321439" cy="1147920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пройденного 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4" descr="Стек из желтой бумаги с красной булавкой, пустой стикер шаблон с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19" b="85144" l="16454" r="88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3969" r="11374" b="15094"/>
          <a:stretch/>
        </p:blipFill>
        <p:spPr bwMode="auto">
          <a:xfrm rot="21355209">
            <a:off x="3730900" y="1263933"/>
            <a:ext cx="3827598" cy="42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Стек из желтой бумаги с красной булавкой, пустой стикер шаблон с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59" b="85783" l="16933" r="88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3969" r="11374" b="15094"/>
          <a:stretch/>
        </p:blipFill>
        <p:spPr bwMode="auto">
          <a:xfrm rot="21355209">
            <a:off x="7352788" y="1944753"/>
            <a:ext cx="3827598" cy="42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Стек из желтой бумаги с красной булавкой, пустой стикер шаблон с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55" b="85304" l="15815" r="90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3969" r="11374" b="15094"/>
          <a:stretch/>
        </p:blipFill>
        <p:spPr bwMode="auto">
          <a:xfrm rot="21355209">
            <a:off x="10723136" y="3529383"/>
            <a:ext cx="3630230" cy="42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98266">
            <a:off x="4246381" y="1779801"/>
            <a:ext cx="2910306" cy="2726575"/>
          </a:xfrm>
          <a:prstGeom prst="rect">
            <a:avLst/>
          </a:prstGeom>
          <a:noFill/>
        </p:spPr>
        <p:txBody>
          <a:bodyPr wrap="square" lIns="231338" tIns="115663" rIns="231338" bIns="115663" rtlCol="0">
            <a:spAutoFit/>
          </a:bodyPr>
          <a:lstStyle/>
          <a:p>
            <a:pPr marL="32131" marR="12852" algn="ctr" defTabSz="2313347">
              <a:lnSpc>
                <a:spcPct val="150000"/>
              </a:lnSpc>
            </a:pPr>
            <a:r>
              <a:rPr lang="ru-RU" sz="3600" b="1" spc="-13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</a:t>
            </a:r>
            <a:endParaRPr lang="ru-RU" sz="3600" b="1" spc="-13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2131" marR="12852" algn="ctr" defTabSz="2313347">
              <a:lnSpc>
                <a:spcPct val="150000"/>
              </a:lnSpc>
            </a:pPr>
            <a:r>
              <a:rPr lang="ru-RU" sz="3600" b="1" spc="-13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рение</a:t>
            </a:r>
            <a:r>
              <a:rPr lang="ru-RU" sz="3600" b="1" spc="-13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spc="-13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2131" marR="12852" algn="ctr" defTabSz="2313347">
              <a:lnSpc>
                <a:spcPct val="150000"/>
              </a:lnSpc>
            </a:pPr>
            <a:r>
              <a:rPr lang="ru-RU" sz="3600" b="1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углов</a:t>
            </a:r>
          </a:p>
        </p:txBody>
      </p:sp>
      <p:sp>
        <p:nvSpPr>
          <p:cNvPr id="8" name="TextBox 7"/>
          <p:cNvSpPr txBox="1"/>
          <p:nvPr/>
        </p:nvSpPr>
        <p:spPr>
          <a:xfrm rot="21175949">
            <a:off x="8206515" y="3050703"/>
            <a:ext cx="2742461" cy="1301733"/>
          </a:xfrm>
          <a:prstGeom prst="rect">
            <a:avLst/>
          </a:prstGeom>
          <a:noFill/>
        </p:spPr>
        <p:txBody>
          <a:bodyPr wrap="square" lIns="39457" tIns="19732" rIns="39457" bIns="19732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Решение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задач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86513">
            <a:off x="10633992" y="4615905"/>
            <a:ext cx="3864403" cy="2126411"/>
          </a:xfrm>
          <a:prstGeom prst="rect">
            <a:avLst/>
          </a:prstGeom>
          <a:noFill/>
        </p:spPr>
        <p:txBody>
          <a:bodyPr wrap="square" lIns="231338" tIns="115663" rIns="231338" bIns="115663" rtlCol="0">
            <a:spAutoFit/>
          </a:bodyPr>
          <a:lstStyle/>
          <a:p>
            <a:pPr algn="ctr" defTabSz="2313347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Задания </a:t>
            </a:r>
          </a:p>
          <a:p>
            <a:pPr algn="ctr" defTabSz="2313347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</a:p>
          <a:p>
            <a:pPr algn="ctr" defTabSz="2313347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закрепления 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578747" y="3908352"/>
            <a:ext cx="2898253" cy="2968637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48954" y="6881542"/>
            <a:ext cx="4146609" cy="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3025635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2674" y="6944848"/>
            <a:ext cx="48861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1389" y="6973390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9235" y="3361068"/>
            <a:ext cx="430904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36425" y="2334423"/>
            <a:ext cx="2304814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Е=х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,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92585" y="2344596"/>
            <a:ext cx="215894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В=х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12489" y="3170583"/>
            <a:ext cx="527678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AOB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>
                <a:latin typeface="Arial" pitchFamily="34" charset="0"/>
                <a:cs typeface="Arial" pitchFamily="34" charset="0"/>
              </a:rPr>
              <a:t>AO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Е+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r>
              <a:rPr lang="uz-Latn-UZ" b="1" dirty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9969" y="1386063"/>
                <a:ext cx="8553769" cy="717033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uz-Cyrl-UZ" b="1" dirty="0" smtClean="0">
                    <a:latin typeface="Arial" pitchFamily="34" charset="0"/>
                    <a:cs typeface="Arial" pitchFamily="34" charset="0"/>
                  </a:rPr>
                  <a:t>№ 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7. б) </a:t>
                </a:r>
                <a:r>
                  <a:rPr lang="uz-Latn-UZ" b="1" dirty="0" smtClean="0"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AOB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𝟏</m:t>
                        </m:r>
                        <m:r>
                          <a:rPr lang="ru-RU" sz="4000" b="1" i="1">
                            <a:latin typeface="Cambria Math"/>
                          </a:rPr>
                          <m:t>𝟐</m:t>
                        </m:r>
                        <m:r>
                          <a:rPr lang="ru-RU" sz="40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i="1" dirty="0" smtClean="0"/>
                  <a:t>, 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х=? </a:t>
                </a:r>
                <a:r>
                  <a:rPr lang="ru-RU" i="1" dirty="0" smtClean="0"/>
                  <a:t>(</a:t>
                </a:r>
                <a:r>
                  <a:rPr lang="ru-RU" i="1" dirty="0"/>
                  <a:t>рис. </a:t>
                </a:r>
                <a:r>
                  <a:rPr lang="ru-RU" i="1" dirty="0" smtClean="0"/>
                  <a:t>6б);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69" y="1386063"/>
                <a:ext cx="8553769" cy="717033"/>
              </a:xfrm>
              <a:prstGeom prst="rect">
                <a:avLst/>
              </a:prstGeom>
              <a:blipFill rotWithShape="1">
                <a:blip r:embed="rId3"/>
                <a:stretch>
                  <a:fillRect l="-3207" t="-22034" r="-2210" b="-41525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flipH="1" flipV="1">
            <a:off x="2488314" y="3527088"/>
            <a:ext cx="1108721" cy="341776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803429" y="3908352"/>
                <a:ext cx="4259324" cy="670866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AOB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=х+х=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𝟏</m:t>
                        </m:r>
                        <m:r>
                          <a:rPr lang="ru-RU" sz="4000" b="1" i="1">
                            <a:latin typeface="Cambria Math"/>
                          </a:rPr>
                          <m:t>𝟐</m:t>
                        </m:r>
                        <m:r>
                          <a:rPr lang="ru-RU" sz="40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429" y="3908352"/>
                <a:ext cx="4259324" cy="670866"/>
              </a:xfrm>
              <a:prstGeom prst="rect">
                <a:avLst/>
              </a:prstGeom>
              <a:blipFill rotWithShape="1">
                <a:blip r:embed="rId4"/>
                <a:stretch>
                  <a:fillRect l="-6438" t="-20000" b="-4272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288968" y="6973390"/>
                <a:ext cx="3530534" cy="670866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Ответ:  </a:t>
                </a:r>
                <a:r>
                  <a:rPr lang="ru-RU" b="1" dirty="0">
                    <a:latin typeface="Arial" pitchFamily="34" charset="0"/>
                    <a:ea typeface="Cambria Math"/>
                    <a:cs typeface="Arial" pitchFamily="34" charset="0"/>
                  </a:rPr>
                  <a:t>х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968" y="6973390"/>
                <a:ext cx="3530534" cy="670866"/>
              </a:xfrm>
              <a:prstGeom prst="rect">
                <a:avLst/>
              </a:prstGeom>
              <a:blipFill rotWithShape="1">
                <a:blip r:embed="rId5"/>
                <a:stretch>
                  <a:fillRect l="-7772" t="-20000" b="-4272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Дуга 36"/>
          <p:cNvSpPr/>
          <p:nvPr/>
        </p:nvSpPr>
        <p:spPr>
          <a:xfrm rot="19440512">
            <a:off x="3933399" y="6467934"/>
            <a:ext cx="285011" cy="564223"/>
          </a:xfrm>
          <a:prstGeom prst="arc">
            <a:avLst>
              <a:gd name="adj1" fmla="val 16200000"/>
              <a:gd name="adj2" fmla="val 4442218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8" name="Дуга 37"/>
          <p:cNvSpPr/>
          <p:nvPr/>
        </p:nvSpPr>
        <p:spPr>
          <a:xfrm rot="19731016">
            <a:off x="3094446" y="6363041"/>
            <a:ext cx="946364" cy="749129"/>
          </a:xfrm>
          <a:prstGeom prst="arc">
            <a:avLst>
              <a:gd name="adj1" fmla="val 16911749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5" name="TextBox 4"/>
          <p:cNvSpPr txBox="1"/>
          <p:nvPr/>
        </p:nvSpPr>
        <p:spPr>
          <a:xfrm>
            <a:off x="3794815" y="5392670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х</a:t>
            </a:r>
            <a:endParaRPr lang="uz-Latn-UZ" sz="4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11177" y="5970678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х</a:t>
            </a:r>
            <a:endParaRPr lang="uz-Latn-UZ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47524" y="4579218"/>
                <a:ext cx="2430811" cy="2055732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2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𝟏</m:t>
                        </m:r>
                        <m:r>
                          <a:rPr lang="ru-RU" sz="4000" b="1" i="1">
                            <a:latin typeface="Cambria Math"/>
                          </a:rPr>
                          <m:t>𝟐</m:t>
                        </m:r>
                        <m:r>
                          <a:rPr lang="ru-RU" sz="40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sz="4000" b="1" dirty="0" smtClean="0">
                  <a:latin typeface="Arial" pitchFamily="34" charset="0"/>
                </a:endParaRPr>
              </a:p>
              <a:p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>
                            <a:latin typeface="Cambria Math"/>
                          </a:rPr>
                          <m:t>𝟏𝟐𝟎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:2</a:t>
                </a:r>
              </a:p>
              <a:p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х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</a:rPr>
                          <m:t>𝟔</m:t>
                        </m:r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524" y="4579218"/>
                <a:ext cx="2430811" cy="2055732"/>
              </a:xfrm>
              <a:prstGeom prst="rect">
                <a:avLst/>
              </a:prstGeom>
              <a:blipFill rotWithShape="1">
                <a:blip r:embed="rId6"/>
                <a:stretch>
                  <a:fillRect l="-11278" t="-6528" r="-10025" b="-1305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8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3" grpId="0"/>
      <p:bldP spid="35" grpId="0"/>
      <p:bldP spid="36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578747" y="4953000"/>
            <a:ext cx="3318341" cy="192399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97035" y="6889163"/>
            <a:ext cx="4146609" cy="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3025635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2674" y="6944848"/>
            <a:ext cx="48861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2997" y="2696298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7209" y="4238928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C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58262" y="2320705"/>
                <a:ext cx="2988656" cy="732358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AO</a:t>
                </a:r>
                <a:r>
                  <a:rPr lang="uz-Latn-UZ" b="1" dirty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</a:rPr>
                          <m:t>𝟐𝟓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,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262" y="2320705"/>
                <a:ext cx="2988656" cy="732358"/>
              </a:xfrm>
              <a:prstGeom prst="rect">
                <a:avLst/>
              </a:prstGeom>
              <a:blipFill rotWithShape="1">
                <a:blip r:embed="rId3"/>
                <a:stretch>
                  <a:fillRect l="-9165" t="-11667" r="-7536" b="-3750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976754" y="2279559"/>
                <a:ext cx="3134529" cy="732358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 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CO</a:t>
                </a:r>
                <a:r>
                  <a:rPr lang="uz-Latn-UZ" b="1" dirty="0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754" y="2279559"/>
                <a:ext cx="3134529" cy="732358"/>
              </a:xfrm>
              <a:prstGeom prst="rect">
                <a:avLst/>
              </a:prstGeom>
              <a:blipFill rotWithShape="1">
                <a:blip r:embed="rId4"/>
                <a:stretch>
                  <a:fillRect t="-10833" b="-3833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7943043" y="3191655"/>
            <a:ext cx="6007751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х=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D-(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COD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9969" y="1386063"/>
                <a:ext cx="8523311" cy="717033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uz-Cyrl-UZ" b="1" dirty="0" smtClean="0">
                    <a:latin typeface="Arial" pitchFamily="34" charset="0"/>
                    <a:cs typeface="Arial" pitchFamily="34" charset="0"/>
                  </a:rPr>
                  <a:t>№ 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7. в) </a:t>
                </a:r>
                <a:r>
                  <a:rPr lang="uz-Latn-UZ" b="1" dirty="0" smtClean="0"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dirty="0" smtClean="0">
                    <a:latin typeface="Arial" pitchFamily="34" charset="0"/>
                    <a:cs typeface="Arial" pitchFamily="34" charset="0"/>
                  </a:rPr>
                  <a:t>AOD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000" b="1" i="1" smtClean="0">
                            <a:latin typeface="Cambria Math"/>
                          </a:rPr>
                          <m:t>𝟏𝟎𝟓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i="1" dirty="0" smtClean="0"/>
                  <a:t>,  </a:t>
                </a:r>
                <a:r>
                  <a:rPr lang="ru-RU" sz="4400" b="1" dirty="0">
                    <a:latin typeface="Arial" pitchFamily="34" charset="0"/>
                    <a:cs typeface="Arial" pitchFamily="34" charset="0"/>
                  </a:rPr>
                  <a:t>х=? </a:t>
                </a:r>
                <a:r>
                  <a:rPr lang="ru-RU" i="1" dirty="0" smtClean="0"/>
                  <a:t>(</a:t>
                </a:r>
                <a:r>
                  <a:rPr lang="ru-RU" i="1" dirty="0"/>
                  <a:t>рис. </a:t>
                </a:r>
                <a:r>
                  <a:rPr lang="ru-RU" i="1" dirty="0" smtClean="0"/>
                  <a:t>6в);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69" y="1386063"/>
                <a:ext cx="8523311" cy="717033"/>
              </a:xfrm>
              <a:prstGeom prst="rect">
                <a:avLst/>
              </a:prstGeom>
              <a:blipFill rotWithShape="1">
                <a:blip r:embed="rId5"/>
                <a:stretch>
                  <a:fillRect l="-3219" t="-22034" r="-2289" b="-41525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flipH="1" flipV="1">
            <a:off x="2488314" y="3527088"/>
            <a:ext cx="1108721" cy="341776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785141" y="4238928"/>
                <a:ext cx="4391668" cy="670866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𝟎𝟓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-(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000" b="1" i="1">
                            <a:latin typeface="Cambria Math"/>
                          </a:rPr>
                          <m:t>𝟐𝟓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141" y="4238928"/>
                <a:ext cx="4391668" cy="670866"/>
              </a:xfrm>
              <a:prstGeom prst="rect">
                <a:avLst/>
              </a:prstGeom>
              <a:blipFill rotWithShape="1">
                <a:blip r:embed="rId6"/>
                <a:stretch>
                  <a:fillRect l="-6241" t="-20000" r="-4854" b="-4272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586154" y="6326314"/>
                <a:ext cx="3530534" cy="670866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Ответ:  </a:t>
                </a:r>
                <a:r>
                  <a:rPr lang="ru-RU" b="1" dirty="0">
                    <a:latin typeface="Arial" pitchFamily="34" charset="0"/>
                    <a:ea typeface="Cambria Math"/>
                    <a:cs typeface="Arial" pitchFamily="34" charset="0"/>
                  </a:rPr>
                  <a:t>х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𝟓𝟎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154" y="6326314"/>
                <a:ext cx="3530534" cy="670866"/>
              </a:xfrm>
              <a:prstGeom prst="rect">
                <a:avLst/>
              </a:prstGeom>
              <a:blipFill rotWithShape="1">
                <a:blip r:embed="rId7"/>
                <a:stretch>
                  <a:fillRect l="-7772" t="-20000" b="-4272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Дуга 36"/>
          <p:cNvSpPr/>
          <p:nvPr/>
        </p:nvSpPr>
        <p:spPr>
          <a:xfrm rot="19440512">
            <a:off x="4062258" y="6501024"/>
            <a:ext cx="328313" cy="452025"/>
          </a:xfrm>
          <a:prstGeom prst="arc">
            <a:avLst>
              <a:gd name="adj1" fmla="val 16200000"/>
              <a:gd name="adj2" fmla="val 4442218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8" name="Дуга 37"/>
          <p:cNvSpPr/>
          <p:nvPr/>
        </p:nvSpPr>
        <p:spPr>
          <a:xfrm rot="19731016">
            <a:off x="3083121" y="6089173"/>
            <a:ext cx="730981" cy="629429"/>
          </a:xfrm>
          <a:prstGeom prst="arc">
            <a:avLst>
              <a:gd name="adj1" fmla="val 16911749"/>
              <a:gd name="adj2" fmla="val 0"/>
            </a:avLst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5" name="TextBox 24"/>
          <p:cNvSpPr txBox="1"/>
          <p:nvPr/>
        </p:nvSpPr>
        <p:spPr>
          <a:xfrm>
            <a:off x="3924200" y="5649798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х</a:t>
            </a:r>
            <a:endParaRPr lang="uz-Latn-UZ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13996" y="5235968"/>
                <a:ext cx="1537425" cy="670866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х=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</a:rPr>
                          <m:t>𝟓𝟎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ru-RU" sz="4000" b="1" dirty="0" smtClean="0"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996" y="5235968"/>
                <a:ext cx="1537425" cy="670866"/>
              </a:xfrm>
              <a:prstGeom prst="rect">
                <a:avLst/>
              </a:prstGeom>
              <a:blipFill rotWithShape="1">
                <a:blip r:embed="rId8"/>
                <a:stretch>
                  <a:fillRect l="-17857" t="-20000" b="-4272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 flipV="1">
            <a:off x="3619092" y="3170583"/>
            <a:ext cx="792085" cy="3772328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 rot="20522632">
            <a:off x="3556803" y="6405629"/>
            <a:ext cx="586882" cy="629429"/>
          </a:xfrm>
          <a:prstGeom prst="arc">
            <a:avLst>
              <a:gd name="adj1" fmla="val 15021173"/>
              <a:gd name="adj2" fmla="val 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78879" y="6203388"/>
                <a:ext cx="108549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3600" b="1" i="1" smtClean="0"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ru-RU" sz="36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79" y="6203388"/>
                <a:ext cx="1085490" cy="6588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028349" y="5068939"/>
                <a:ext cx="108549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3600" b="1" i="1" smtClean="0"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ru-RU" sz="36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349" y="5068939"/>
                <a:ext cx="1085490" cy="65889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513765" y="6951382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D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3" grpId="0"/>
      <p:bldP spid="35" grpId="0"/>
      <p:bldP spid="36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к решать ребусы - правила и секреты. Арифметические ребус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320" b="20280"/>
          <a:stretch/>
        </p:blipFill>
        <p:spPr bwMode="auto">
          <a:xfrm>
            <a:off x="7772400" y="2974206"/>
            <a:ext cx="47625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к решать ребусы - правила и секреты. Арифметические ребус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84" b="70600"/>
          <a:stretch/>
        </p:blipFill>
        <p:spPr bwMode="auto">
          <a:xfrm>
            <a:off x="1524000" y="1981200"/>
            <a:ext cx="5068824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381000"/>
            <a:ext cx="669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Отгадайте ребусы: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871634"/>
            <a:ext cx="24719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точка</a:t>
            </a:r>
            <a:endParaRPr lang="uz-Latn-UZ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89319" y="5979630"/>
            <a:ext cx="20311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угол</a:t>
            </a:r>
            <a:endParaRPr lang="uz-Latn-UZ" sz="6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 rot="20842660">
            <a:off x="304882" y="3619701"/>
            <a:ext cx="7838064" cy="2545696"/>
            <a:chOff x="5148079" y="4125561"/>
            <a:chExt cx="3528491" cy="2686852"/>
          </a:xfrm>
        </p:grpSpPr>
        <p:sp>
          <p:nvSpPr>
            <p:cNvPr id="60" name="Равнобедренный треугольник 59"/>
            <p:cNvSpPr/>
            <p:nvPr/>
          </p:nvSpPr>
          <p:spPr>
            <a:xfrm>
              <a:off x="5148079" y="4298697"/>
              <a:ext cx="3528491" cy="1343760"/>
            </a:xfrm>
            <a:prstGeom prst="triangle">
              <a:avLst>
                <a:gd name="adj" fmla="val 54537"/>
              </a:avLst>
            </a:prstGeom>
            <a:gradFill>
              <a:gsLst>
                <a:gs pos="51000">
                  <a:schemeClr val="accent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Дуга 60"/>
            <p:cNvSpPr/>
            <p:nvPr/>
          </p:nvSpPr>
          <p:spPr>
            <a:xfrm>
              <a:off x="6753707" y="4125561"/>
              <a:ext cx="1164747" cy="2686852"/>
            </a:xfrm>
            <a:prstGeom prst="arc">
              <a:avLst>
                <a:gd name="adj1" fmla="val 15459661"/>
                <a:gd name="adj2" fmla="val 488057"/>
              </a:avLst>
            </a:prstGeom>
            <a:ln w="508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6368" y="462516"/>
            <a:ext cx="3026704" cy="1658418"/>
            <a:chOff x="15940" y="260560"/>
            <a:chExt cx="1891690" cy="1382015"/>
          </a:xfrm>
        </p:grpSpPr>
        <p:sp useBgFill="1">
          <p:nvSpPr>
            <p:cNvPr id="6" name="TextBox 5"/>
            <p:cNvSpPr txBox="1"/>
            <p:nvPr/>
          </p:nvSpPr>
          <p:spPr>
            <a:xfrm>
              <a:off x="35370" y="260560"/>
              <a:ext cx="1872260" cy="589905"/>
            </a:xfrm>
            <a:prstGeom prst="rect">
              <a:avLst/>
            </a:prstGeom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Дано: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940" y="1052670"/>
              <a:ext cx="1872260" cy="5899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Найти: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966321" y="622436"/>
            <a:ext cx="5942930" cy="645808"/>
            <a:chOff x="2478950" y="518696"/>
            <a:chExt cx="3714331" cy="538173"/>
          </a:xfrm>
        </p:grpSpPr>
        <p:grpSp>
          <p:nvGrpSpPr>
            <p:cNvPr id="9" name="Group 85"/>
            <p:cNvGrpSpPr>
              <a:grpSpLocks/>
            </p:cNvGrpSpPr>
            <p:nvPr/>
          </p:nvGrpSpPr>
          <p:grpSpPr bwMode="auto">
            <a:xfrm>
              <a:off x="2478950" y="518705"/>
              <a:ext cx="1851026" cy="538164"/>
              <a:chOff x="2591" y="3294"/>
              <a:chExt cx="1166" cy="339"/>
            </a:xfrm>
          </p:grpSpPr>
          <p:sp>
            <p:nvSpPr>
              <p:cNvPr id="10" name="Text Box 86"/>
              <p:cNvSpPr txBox="1">
                <a:spLocks noChangeArrowheads="1"/>
              </p:cNvSpPr>
              <p:nvPr/>
            </p:nvSpPr>
            <p:spPr bwMode="auto">
              <a:xfrm>
                <a:off x="2748" y="3294"/>
                <a:ext cx="1009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sz="3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AOC = 72°</a:t>
                </a:r>
                <a:r>
                  <a:rPr lang="ru-RU" sz="3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3600" b="1" i="1" spc="71" baseline="30000" dirty="0">
                  <a:ln w="11430"/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1" name="Object 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4182028"/>
                  </p:ext>
                </p:extLst>
              </p:nvPr>
            </p:nvGraphicFramePr>
            <p:xfrm>
              <a:off x="2591" y="3360"/>
              <a:ext cx="21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91" name="Формула" r:id="rId4" imgW="126720" imgH="152280" progId="Equation.3">
                      <p:embed/>
                    </p:oleObj>
                  </mc:Choice>
                  <mc:Fallback>
                    <p:oleObj name="Формула" r:id="rId4" imgW="1267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1" y="3360"/>
                            <a:ext cx="214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85"/>
            <p:cNvGrpSpPr>
              <a:grpSpLocks/>
            </p:cNvGrpSpPr>
            <p:nvPr/>
          </p:nvGrpSpPr>
          <p:grpSpPr bwMode="auto">
            <a:xfrm>
              <a:off x="4429568" y="518696"/>
              <a:ext cx="1763713" cy="538163"/>
              <a:chOff x="2595" y="3294"/>
              <a:chExt cx="1111" cy="339"/>
            </a:xfrm>
          </p:grpSpPr>
          <p:sp>
            <p:nvSpPr>
              <p:cNvPr id="13" name="Text Box 86"/>
              <p:cNvSpPr txBox="1">
                <a:spLocks noChangeArrowheads="1"/>
              </p:cNvSpPr>
              <p:nvPr/>
            </p:nvSpPr>
            <p:spPr bwMode="auto">
              <a:xfrm>
                <a:off x="2748" y="3294"/>
                <a:ext cx="958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ru-RU" sz="3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СОВ </a:t>
                </a:r>
                <a:r>
                  <a:rPr lang="en-US" sz="3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3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37</a:t>
                </a:r>
                <a:r>
                  <a:rPr lang="en-US" sz="3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°</a:t>
                </a:r>
                <a:endParaRPr lang="ru-RU" sz="3600" b="1" i="1" spc="71" baseline="30000" dirty="0">
                  <a:ln w="11430"/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4" name="Object 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9441905"/>
                  </p:ext>
                </p:extLst>
              </p:nvPr>
            </p:nvGraphicFramePr>
            <p:xfrm>
              <a:off x="2595" y="3327"/>
              <a:ext cx="21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92" name="Формула" r:id="rId6" imgW="126720" imgH="152280" progId="Equation.3">
                      <p:embed/>
                    </p:oleObj>
                  </mc:Choice>
                  <mc:Fallback>
                    <p:oleObj name="Формула" r:id="rId6" imgW="1267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5" y="3327"/>
                            <a:ext cx="214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8845218" y="2212255"/>
            <a:ext cx="3667348" cy="969647"/>
            <a:chOff x="2594" y="3294"/>
            <a:chExt cx="1205" cy="509"/>
          </a:xfrm>
        </p:grpSpPr>
        <p:sp>
          <p:nvSpPr>
            <p:cNvPr id="19" name="Text Box 86"/>
            <p:cNvSpPr txBox="1">
              <a:spLocks noChangeArrowheads="1"/>
            </p:cNvSpPr>
            <p:nvPr/>
          </p:nvSpPr>
          <p:spPr bwMode="auto">
            <a:xfrm>
              <a:off x="2748" y="3294"/>
              <a:ext cx="1051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57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ru-RU" sz="57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en-US" sz="57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57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</a:t>
              </a:r>
              <a:endParaRPr lang="ru-RU" sz="5700" b="1" i="1" spc="71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2889310"/>
                </p:ext>
              </p:extLst>
            </p:nvPr>
          </p:nvGraphicFramePr>
          <p:xfrm>
            <a:off x="2594" y="3462"/>
            <a:ext cx="214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3" name="Формула" r:id="rId8" imgW="126720" imgH="152280" progId="Equation.3">
                    <p:embed/>
                  </p:oleObj>
                </mc:Choice>
                <mc:Fallback>
                  <p:oleObj name="Формула" r:id="rId8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4" y="3462"/>
                          <a:ext cx="214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Прямоугольник 20"/>
          <p:cNvSpPr/>
          <p:nvPr/>
        </p:nvSpPr>
        <p:spPr>
          <a:xfrm>
            <a:off x="6181185" y="1868088"/>
            <a:ext cx="2239400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46648" y="0"/>
            <a:ext cx="2047617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 flipV="1">
            <a:off x="469049" y="4180449"/>
            <a:ext cx="7421293" cy="1689759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6905824" y="3620339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339225" y="4780950"/>
            <a:ext cx="9102064" cy="1494155"/>
            <a:chOff x="5220089" y="3808660"/>
            <a:chExt cx="3528491" cy="1331573"/>
          </a:xfrm>
        </p:grpSpPr>
        <p:sp>
          <p:nvSpPr>
            <p:cNvPr id="56" name="Равнобедренный треугольник 55"/>
            <p:cNvSpPr/>
            <p:nvPr/>
          </p:nvSpPr>
          <p:spPr>
            <a:xfrm>
              <a:off x="5220089" y="3808660"/>
              <a:ext cx="3528491" cy="935802"/>
            </a:xfrm>
            <a:prstGeom prst="triangle">
              <a:avLst>
                <a:gd name="adj" fmla="val 54537"/>
              </a:avLst>
            </a:prstGeom>
            <a:gradFill>
              <a:gsLst>
                <a:gs pos="51000">
                  <a:schemeClr val="accent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Дуга 56"/>
            <p:cNvSpPr/>
            <p:nvPr/>
          </p:nvSpPr>
          <p:spPr>
            <a:xfrm>
              <a:off x="6867691" y="3808661"/>
              <a:ext cx="545492" cy="1331572"/>
            </a:xfrm>
            <a:prstGeom prst="arc">
              <a:avLst>
                <a:gd name="adj1" fmla="val 15459661"/>
                <a:gd name="adj2" fmla="val 1402593"/>
              </a:avLst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Text Box 36"/>
            <p:cNvSpPr txBox="1">
              <a:spLocks noChangeArrowheads="1"/>
            </p:cNvSpPr>
            <p:nvPr/>
          </p:nvSpPr>
          <p:spPr bwMode="auto">
            <a:xfrm>
              <a:off x="7416728" y="4035413"/>
              <a:ext cx="391617" cy="713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6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37</a:t>
              </a:r>
              <a:r>
                <a:rPr lang="ru-RU" sz="4600" b="1" i="1" dirty="0">
                  <a:solidFill>
                    <a:srgbClr val="002060"/>
                  </a:solidFill>
                  <a:latin typeface="Verdana"/>
                  <a:cs typeface="Times New Roman" pitchFamily="18" charset="0"/>
                </a:rPr>
                <a:t>°</a:t>
              </a:r>
              <a:endParaRPr lang="ru-RU" sz="4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33485" y="3997770"/>
            <a:ext cx="5645586" cy="2277332"/>
            <a:chOff x="5220089" y="3284980"/>
            <a:chExt cx="3528491" cy="1897777"/>
          </a:xfrm>
        </p:grpSpPr>
        <p:sp>
          <p:nvSpPr>
            <p:cNvPr id="51" name="Равнобедренный треугольник 50"/>
            <p:cNvSpPr/>
            <p:nvPr/>
          </p:nvSpPr>
          <p:spPr>
            <a:xfrm>
              <a:off x="5220089" y="3284980"/>
              <a:ext cx="3528491" cy="1560366"/>
            </a:xfrm>
            <a:prstGeom prst="triangle">
              <a:avLst>
                <a:gd name="adj" fmla="val 54537"/>
              </a:avLst>
            </a:prstGeom>
            <a:gradFill>
              <a:gsLst>
                <a:gs pos="51000">
                  <a:schemeClr val="accent4">
                    <a:lumMod val="60000"/>
                    <a:lumOff val="40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Дуга 51"/>
            <p:cNvSpPr/>
            <p:nvPr/>
          </p:nvSpPr>
          <p:spPr>
            <a:xfrm>
              <a:off x="5574660" y="4252106"/>
              <a:ext cx="740751" cy="930651"/>
            </a:xfrm>
            <a:prstGeom prst="arc">
              <a:avLst>
                <a:gd name="adj1" fmla="val 15459661"/>
                <a:gd name="adj2" fmla="val 488057"/>
              </a:avLst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 Box 36"/>
            <p:cNvSpPr txBox="1">
              <a:spLocks noChangeArrowheads="1"/>
            </p:cNvSpPr>
            <p:nvPr/>
          </p:nvSpPr>
          <p:spPr bwMode="auto">
            <a:xfrm>
              <a:off x="6306181" y="4168468"/>
              <a:ext cx="631383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6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  <a:r>
                <a:rPr lang="ru-RU" sz="4600" b="1" i="1" dirty="0">
                  <a:solidFill>
                    <a:srgbClr val="002060"/>
                  </a:solidFill>
                  <a:latin typeface="Verdana"/>
                  <a:cs typeface="Times New Roman" pitchFamily="18" charset="0"/>
                </a:rPr>
                <a:t>°</a:t>
              </a:r>
              <a:endParaRPr lang="ru-RU" sz="4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0170" y="2732207"/>
            <a:ext cx="7373826" cy="3233224"/>
            <a:chOff x="899490" y="2276838"/>
            <a:chExt cx="4608641" cy="2694353"/>
          </a:xfrm>
        </p:grpSpPr>
        <p:grpSp>
          <p:nvGrpSpPr>
            <p:cNvPr id="27" name="Группа 5"/>
            <p:cNvGrpSpPr/>
            <p:nvPr/>
          </p:nvGrpSpPr>
          <p:grpSpPr>
            <a:xfrm>
              <a:off x="899490" y="4149100"/>
              <a:ext cx="4608641" cy="747267"/>
              <a:chOff x="611450" y="3630040"/>
              <a:chExt cx="4608641" cy="747267"/>
            </a:xfrm>
          </p:grpSpPr>
          <p:sp>
            <p:nvSpPr>
              <p:cNvPr id="33" name="Line 41"/>
              <p:cNvSpPr>
                <a:spLocks noChangeShapeType="1"/>
              </p:cNvSpPr>
              <p:nvPr/>
            </p:nvSpPr>
            <p:spPr bwMode="auto">
              <a:xfrm flipV="1">
                <a:off x="827481" y="4350139"/>
                <a:ext cx="4392610" cy="27168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/>
            </p:nvSpPr>
            <p:spPr bwMode="auto">
              <a:xfrm>
                <a:off x="611450" y="3630040"/>
                <a:ext cx="115457" cy="66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Группа 10"/>
            <p:cNvGrpSpPr/>
            <p:nvPr/>
          </p:nvGrpSpPr>
          <p:grpSpPr>
            <a:xfrm>
              <a:off x="899490" y="2276838"/>
              <a:ext cx="3707880" cy="2694353"/>
              <a:chOff x="611450" y="1727797"/>
              <a:chExt cx="3707880" cy="2694353"/>
            </a:xfrm>
          </p:grpSpPr>
          <p:sp>
            <p:nvSpPr>
              <p:cNvPr id="29" name="Line 41"/>
              <p:cNvSpPr>
                <a:spLocks noChangeShapeType="1"/>
              </p:cNvSpPr>
              <p:nvPr/>
            </p:nvSpPr>
            <p:spPr bwMode="auto">
              <a:xfrm flipV="1">
                <a:off x="827480" y="1727797"/>
                <a:ext cx="3491850" cy="2649511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0" name="Группа 12"/>
              <p:cNvGrpSpPr/>
              <p:nvPr/>
            </p:nvGrpSpPr>
            <p:grpSpPr>
              <a:xfrm>
                <a:off x="611450" y="3630040"/>
                <a:ext cx="332570" cy="792110"/>
                <a:chOff x="1143000" y="1296988"/>
                <a:chExt cx="332570" cy="792110"/>
              </a:xfrm>
            </p:grpSpPr>
            <p:sp>
              <p:nvSpPr>
                <p:cNvPr id="3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296988"/>
                  <a:ext cx="115457" cy="666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46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Oval 14"/>
                <p:cNvSpPr>
                  <a:spLocks noChangeArrowheads="1"/>
                </p:cNvSpPr>
                <p:nvPr/>
              </p:nvSpPr>
              <p:spPr bwMode="auto">
                <a:xfrm>
                  <a:off x="1359030" y="1951476"/>
                  <a:ext cx="116540" cy="137622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3948705" y="2689686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6510762" y="5855447"/>
            <a:ext cx="790124" cy="80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-1" y="4978920"/>
            <a:ext cx="611065" cy="986254"/>
            <a:chOff x="1143000" y="1296988"/>
            <a:chExt cx="381916" cy="821878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auto">
            <a:xfrm>
              <a:off x="1323170" y="1966466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1143000" y="1296988"/>
              <a:ext cx="381916" cy="6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600" b="1" i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4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85"/>
          <p:cNvGrpSpPr>
            <a:grpSpLocks/>
          </p:cNvGrpSpPr>
          <p:nvPr/>
        </p:nvGrpSpPr>
        <p:grpSpPr bwMode="auto">
          <a:xfrm>
            <a:off x="4047506" y="1545190"/>
            <a:ext cx="2593341" cy="645796"/>
            <a:chOff x="2594" y="3294"/>
            <a:chExt cx="1021" cy="339"/>
          </a:xfrm>
        </p:grpSpPr>
        <p:sp>
          <p:nvSpPr>
            <p:cNvPr id="64" name="Text Box 86"/>
            <p:cNvSpPr txBox="1">
              <a:spLocks noChangeArrowheads="1"/>
            </p:cNvSpPr>
            <p:nvPr/>
          </p:nvSpPr>
          <p:spPr bwMode="auto">
            <a:xfrm>
              <a:off x="2748" y="3294"/>
              <a:ext cx="867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3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ru-RU" sz="3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</a:t>
              </a:r>
              <a:r>
                <a:rPr lang="en-US" sz="3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ru-RU" sz="3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r>
                <a:rPr lang="en-US" sz="3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°</a:t>
              </a:r>
              <a:endParaRPr lang="ru-RU" sz="36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5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2594343"/>
                </p:ext>
              </p:extLst>
            </p:nvPr>
          </p:nvGraphicFramePr>
          <p:xfrm>
            <a:off x="2594" y="3326"/>
            <a:ext cx="214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4" name="Формула" r:id="rId10" imgW="126720" imgH="152280" progId="Equation.3">
                    <p:embed/>
                  </p:oleObj>
                </mc:Choice>
                <mc:Fallback>
                  <p:oleObj name="Формула" r:id="rId10" imgW="12672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4" y="3326"/>
                          <a:ext cx="214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Группа 72"/>
          <p:cNvGrpSpPr/>
          <p:nvPr/>
        </p:nvGrpSpPr>
        <p:grpSpPr>
          <a:xfrm>
            <a:off x="9013995" y="3489905"/>
            <a:ext cx="4637696" cy="1099187"/>
            <a:chOff x="2512290" y="486957"/>
            <a:chExt cx="2634826" cy="915989"/>
          </a:xfrm>
        </p:grpSpPr>
        <p:grpSp>
          <p:nvGrpSpPr>
            <p:cNvPr id="74" name="Group 85"/>
            <p:cNvGrpSpPr>
              <a:grpSpLocks/>
            </p:cNvGrpSpPr>
            <p:nvPr/>
          </p:nvGrpSpPr>
          <p:grpSpPr bwMode="auto">
            <a:xfrm>
              <a:off x="2512290" y="518706"/>
              <a:ext cx="1317627" cy="884240"/>
              <a:chOff x="2612" y="3294"/>
              <a:chExt cx="830" cy="557"/>
            </a:xfrm>
          </p:grpSpPr>
          <p:sp>
            <p:nvSpPr>
              <p:cNvPr id="78" name="Text Box 86"/>
              <p:cNvSpPr txBox="1">
                <a:spLocks noChangeArrowheads="1"/>
              </p:cNvSpPr>
              <p:nvPr/>
            </p:nvSpPr>
            <p:spPr bwMode="auto">
              <a:xfrm>
                <a:off x="2748" y="3294"/>
                <a:ext cx="694" cy="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sz="6300" b="1" i="1" dirty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AOC </a:t>
                </a:r>
                <a:r>
                  <a:rPr lang="ru-RU" sz="6300" b="1" i="1" dirty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-</a:t>
                </a:r>
                <a:endParaRPr lang="ru-RU" sz="6300" b="1" i="1" spc="71" baseline="300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79" name="Object 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2997254"/>
                  </p:ext>
                </p:extLst>
              </p:nvPr>
            </p:nvGraphicFramePr>
            <p:xfrm>
              <a:off x="2612" y="3532"/>
              <a:ext cx="21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95" name="Формула" r:id="rId12" imgW="126720" imgH="152280" progId="Equation.3">
                      <p:embed/>
                    </p:oleObj>
                  </mc:Choice>
                  <mc:Fallback>
                    <p:oleObj name="Формула" r:id="rId12" imgW="1267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2" y="3532"/>
                            <a:ext cx="214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5" name="Group 85"/>
            <p:cNvGrpSpPr>
              <a:grpSpLocks/>
            </p:cNvGrpSpPr>
            <p:nvPr/>
          </p:nvGrpSpPr>
          <p:grpSpPr bwMode="auto">
            <a:xfrm>
              <a:off x="4081903" y="486957"/>
              <a:ext cx="1065213" cy="884240"/>
              <a:chOff x="2376" y="3274"/>
              <a:chExt cx="671" cy="557"/>
            </a:xfrm>
          </p:grpSpPr>
          <p:sp>
            <p:nvSpPr>
              <p:cNvPr id="76" name="Text Box 86"/>
              <p:cNvSpPr txBox="1">
                <a:spLocks noChangeArrowheads="1"/>
              </p:cNvSpPr>
              <p:nvPr/>
            </p:nvSpPr>
            <p:spPr bwMode="auto">
              <a:xfrm>
                <a:off x="2483" y="3274"/>
                <a:ext cx="564" cy="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ru-RU" sz="6300" b="1" i="1" dirty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СОВ </a:t>
                </a:r>
                <a:endParaRPr lang="ru-RU" sz="6300" b="1" i="1" spc="71" baseline="300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77" name="Object 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3003078"/>
                  </p:ext>
                </p:extLst>
              </p:nvPr>
            </p:nvGraphicFramePr>
            <p:xfrm>
              <a:off x="2376" y="3483"/>
              <a:ext cx="21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96" name="Формула" r:id="rId14" imgW="126720" imgH="152280" progId="Equation.3">
                      <p:embed/>
                    </p:oleObj>
                  </mc:Choice>
                  <mc:Fallback>
                    <p:oleObj name="Формула" r:id="rId14" imgW="1267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6" y="3483"/>
                            <a:ext cx="214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0" name="Group 85"/>
          <p:cNvGrpSpPr>
            <a:grpSpLocks/>
          </p:cNvGrpSpPr>
          <p:nvPr/>
        </p:nvGrpSpPr>
        <p:grpSpPr bwMode="auto">
          <a:xfrm>
            <a:off x="2776808" y="6649571"/>
            <a:ext cx="9252063" cy="969647"/>
            <a:chOff x="2489" y="3294"/>
            <a:chExt cx="3040" cy="509"/>
          </a:xfrm>
        </p:grpSpPr>
        <p:sp>
          <p:nvSpPr>
            <p:cNvPr id="81" name="Text Box 86"/>
            <p:cNvSpPr txBox="1">
              <a:spLocks noChangeArrowheads="1"/>
            </p:cNvSpPr>
            <p:nvPr/>
          </p:nvSpPr>
          <p:spPr bwMode="auto">
            <a:xfrm>
              <a:off x="2748" y="3294"/>
              <a:ext cx="2781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57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ru-RU" sz="57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</a:t>
              </a:r>
              <a:r>
                <a:rPr lang="en-US" sz="57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ru-RU" sz="57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72° - 37° = 35°</a:t>
              </a:r>
              <a:r>
                <a:rPr lang="en-US" sz="57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57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endParaRPr lang="ru-RU" sz="57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2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0057142"/>
                </p:ext>
              </p:extLst>
            </p:nvPr>
          </p:nvGraphicFramePr>
          <p:xfrm>
            <a:off x="2489" y="3363"/>
            <a:ext cx="279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7" name="Формула" r:id="rId16" imgW="164880" imgH="164880" progId="Equation.3">
                    <p:embed/>
                  </p:oleObj>
                </mc:Choice>
                <mc:Fallback>
                  <p:oleObj name="Формула" r:id="rId16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" y="3363"/>
                          <a:ext cx="279" cy="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275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86368" y="462516"/>
            <a:ext cx="3026704" cy="1658418"/>
            <a:chOff x="15940" y="260560"/>
            <a:chExt cx="1891690" cy="1382015"/>
          </a:xfrm>
        </p:grpSpPr>
        <p:sp useBgFill="1">
          <p:nvSpPr>
            <p:cNvPr id="6" name="TextBox 5"/>
            <p:cNvSpPr txBox="1"/>
            <p:nvPr/>
          </p:nvSpPr>
          <p:spPr>
            <a:xfrm>
              <a:off x="35370" y="260560"/>
              <a:ext cx="1872260" cy="589905"/>
            </a:xfrm>
            <a:prstGeom prst="rect">
              <a:avLst/>
            </a:prstGeom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Дано: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940" y="1052670"/>
              <a:ext cx="1872260" cy="5899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Найти: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046648" y="0"/>
            <a:ext cx="2047617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3858721" y="399085"/>
            <a:ext cx="8952712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Луч ОС делит угол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два угла. </a:t>
            </a:r>
            <a:endParaRPr lang="ru-RU" sz="3600" b="1" i="1" spc="71" baseline="3000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249881" y="931947"/>
            <a:ext cx="9481460" cy="651078"/>
            <a:chOff x="2656175" y="663015"/>
            <a:chExt cx="5925912" cy="542565"/>
          </a:xfrm>
        </p:grpSpPr>
        <p:sp>
          <p:nvSpPr>
            <p:cNvPr id="17" name="Text Box 86"/>
            <p:cNvSpPr txBox="1">
              <a:spLocks noChangeArrowheads="1"/>
            </p:cNvSpPr>
            <p:nvPr/>
          </p:nvSpPr>
          <p:spPr bwMode="auto">
            <a:xfrm>
              <a:off x="2656175" y="692619"/>
              <a:ext cx="1847662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∠</a:t>
              </a:r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ru-RU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</a:t>
              </a:r>
              <a:r>
                <a:rPr lang="en-US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ru-RU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155</a:t>
              </a:r>
              <a:r>
                <a:rPr lang="en-US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°,</a:t>
              </a:r>
              <a:endParaRPr lang="ru-RU" sz="34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86"/>
            <p:cNvSpPr txBox="1">
              <a:spLocks noChangeArrowheads="1"/>
            </p:cNvSpPr>
            <p:nvPr/>
          </p:nvSpPr>
          <p:spPr bwMode="auto">
            <a:xfrm>
              <a:off x="4355970" y="663015"/>
              <a:ext cx="4226117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∠</a:t>
              </a:r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AOC </a:t>
              </a:r>
              <a:r>
                <a:rPr lang="en-US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15° больше  </a:t>
              </a:r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∠</a:t>
              </a:r>
              <a:r>
                <a:rPr lang="en-US" sz="34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COB</a:t>
              </a:r>
              <a:r>
                <a:rPr lang="en-US" sz="34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34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 Box 86"/>
          <p:cNvSpPr txBox="1">
            <a:spLocks noChangeArrowheads="1"/>
          </p:cNvSpPr>
          <p:nvPr/>
        </p:nvSpPr>
        <p:spPr bwMode="auto">
          <a:xfrm>
            <a:off x="4326899" y="1678673"/>
            <a:ext cx="237436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4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AOC</a:t>
            </a:r>
            <a:r>
              <a:rPr lang="ru-RU" sz="3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3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3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ru-RU" sz="3400" b="1" i="1" spc="71" baseline="3000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674284" y="1986450"/>
            <a:ext cx="2533327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Решение</a:t>
            </a: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 flipV="1">
            <a:off x="2209819" y="3013025"/>
            <a:ext cx="2638264" cy="2510647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69874" y="3099438"/>
            <a:ext cx="4954288" cy="2531492"/>
            <a:chOff x="107380" y="2861614"/>
            <a:chExt cx="3096430" cy="2109577"/>
          </a:xfrm>
        </p:grpSpPr>
        <p:grpSp>
          <p:nvGrpSpPr>
            <p:cNvPr id="27" name="Группа 5"/>
            <p:cNvGrpSpPr/>
            <p:nvPr/>
          </p:nvGrpSpPr>
          <p:grpSpPr>
            <a:xfrm>
              <a:off x="899490" y="4149100"/>
              <a:ext cx="2304320" cy="747265"/>
              <a:chOff x="611450" y="3630040"/>
              <a:chExt cx="2304320" cy="747265"/>
            </a:xfrm>
          </p:grpSpPr>
          <p:sp>
            <p:nvSpPr>
              <p:cNvPr id="33" name="Line 41"/>
              <p:cNvSpPr>
                <a:spLocks noChangeShapeType="1"/>
              </p:cNvSpPr>
              <p:nvPr/>
            </p:nvSpPr>
            <p:spPr bwMode="auto">
              <a:xfrm flipV="1">
                <a:off x="827481" y="4358833"/>
                <a:ext cx="2088289" cy="18472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36"/>
              <p:cNvSpPr txBox="1">
                <a:spLocks noChangeArrowheads="1"/>
              </p:cNvSpPr>
              <p:nvPr/>
            </p:nvSpPr>
            <p:spPr bwMode="auto">
              <a:xfrm>
                <a:off x="611450" y="3630040"/>
                <a:ext cx="115457" cy="666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4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Группа 10"/>
            <p:cNvGrpSpPr/>
            <p:nvPr/>
          </p:nvGrpSpPr>
          <p:grpSpPr>
            <a:xfrm>
              <a:off x="107380" y="2861614"/>
              <a:ext cx="1124680" cy="2109577"/>
              <a:chOff x="-180660" y="2312573"/>
              <a:chExt cx="1124680" cy="2109577"/>
            </a:xfrm>
          </p:grpSpPr>
          <p:sp>
            <p:nvSpPr>
              <p:cNvPr id="29" name="Line 41"/>
              <p:cNvSpPr>
                <a:spLocks noChangeShapeType="1"/>
              </p:cNvSpPr>
              <p:nvPr/>
            </p:nvSpPr>
            <p:spPr bwMode="auto">
              <a:xfrm flipH="1" flipV="1">
                <a:off x="-180660" y="2312573"/>
                <a:ext cx="1080150" cy="2016280"/>
              </a:xfrm>
              <a:prstGeom prst="line">
                <a:avLst/>
              </a:prstGeom>
              <a:noFill/>
              <a:ln w="762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0" name="Группа 12"/>
              <p:cNvGrpSpPr/>
              <p:nvPr/>
            </p:nvGrpSpPr>
            <p:grpSpPr>
              <a:xfrm>
                <a:off x="611450" y="3630040"/>
                <a:ext cx="332570" cy="792110"/>
                <a:chOff x="1143000" y="1296988"/>
                <a:chExt cx="332570" cy="792110"/>
              </a:xfrm>
            </p:grpSpPr>
            <p:sp>
              <p:nvSpPr>
                <p:cNvPr id="3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143000" y="1296988"/>
                  <a:ext cx="115457" cy="6668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46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Oval 14"/>
                <p:cNvSpPr>
                  <a:spLocks noChangeArrowheads="1"/>
                </p:cNvSpPr>
                <p:nvPr/>
              </p:nvSpPr>
              <p:spPr bwMode="auto">
                <a:xfrm>
                  <a:off x="1359030" y="1951476"/>
                  <a:ext cx="116540" cy="137622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5" name="Группа 34"/>
          <p:cNvGrpSpPr/>
          <p:nvPr/>
        </p:nvGrpSpPr>
        <p:grpSpPr>
          <a:xfrm>
            <a:off x="1774417" y="5449539"/>
            <a:ext cx="611065" cy="882080"/>
            <a:chOff x="1143000" y="1966466"/>
            <a:chExt cx="381916" cy="735067"/>
          </a:xfrm>
        </p:grpSpPr>
        <p:sp>
          <p:nvSpPr>
            <p:cNvPr id="36" name="Oval 14"/>
            <p:cNvSpPr>
              <a:spLocks noChangeArrowheads="1"/>
            </p:cNvSpPr>
            <p:nvPr/>
          </p:nvSpPr>
          <p:spPr bwMode="auto">
            <a:xfrm>
              <a:off x="1323170" y="1966466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1143000" y="2034683"/>
              <a:ext cx="381916" cy="6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600" b="1" i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4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4568746" y="5548357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6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4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164370" y="3226156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600" b="1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3809817" y="2612915"/>
            <a:ext cx="5774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600" b="1" i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48" name="Text Box 86"/>
          <p:cNvSpPr txBox="1">
            <a:spLocks noChangeArrowheads="1"/>
          </p:cNvSpPr>
          <p:nvPr/>
        </p:nvSpPr>
        <p:spPr bwMode="auto">
          <a:xfrm>
            <a:off x="6854337" y="2722153"/>
            <a:ext cx="7094191" cy="123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AOC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15° больше 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3600" b="1" i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i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значит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AOC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</a:t>
            </a: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+ 15°</a:t>
            </a:r>
            <a:endParaRPr lang="ru-RU" sz="3600" b="1" i="1" spc="71" baseline="3000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86"/>
          <p:cNvSpPr txBox="1">
            <a:spLocks noChangeArrowheads="1"/>
          </p:cNvSpPr>
          <p:nvPr/>
        </p:nvSpPr>
        <p:spPr bwMode="auto">
          <a:xfrm>
            <a:off x="5817393" y="4201212"/>
            <a:ext cx="8720534" cy="16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AOC +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155°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тогда</a:t>
            </a:r>
          </a:p>
          <a:p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+ 15° = 155°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6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63041" y="5238157"/>
            <a:ext cx="6153228" cy="685895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155° - 15°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163041" y="5756629"/>
            <a:ext cx="5045553" cy="685895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140°,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347761" y="5756629"/>
            <a:ext cx="2810967" cy="685895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COB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70°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86"/>
          <p:cNvSpPr txBox="1">
            <a:spLocks noChangeArrowheads="1"/>
          </p:cNvSpPr>
          <p:nvPr/>
        </p:nvSpPr>
        <p:spPr bwMode="auto">
          <a:xfrm>
            <a:off x="1978641" y="6681615"/>
            <a:ext cx="6120207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AOC </a:t>
            </a:r>
            <a:r>
              <a:rPr lang="en-US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70° + 15° = 85°</a:t>
            </a:r>
            <a:r>
              <a:rPr lang="en-US" sz="40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4000" b="1" i="1" spc="71" baseline="3000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150867" y="7016105"/>
            <a:ext cx="2535636" cy="809006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</a:t>
            </a:r>
          </a:p>
        </p:txBody>
      </p:sp>
      <p:sp>
        <p:nvSpPr>
          <p:cNvPr id="59" name="Text Box 86"/>
          <p:cNvSpPr txBox="1">
            <a:spLocks noChangeArrowheads="1"/>
          </p:cNvSpPr>
          <p:nvPr/>
        </p:nvSpPr>
        <p:spPr bwMode="auto">
          <a:xfrm>
            <a:off x="10557428" y="7040782"/>
            <a:ext cx="3195239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AOC = 85°</a:t>
            </a:r>
            <a:r>
              <a:rPr lang="en-US" sz="3600" b="1" i="1" spc="71" baseline="30000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3600" b="1" i="1" spc="71" baseline="30000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48" grpId="0"/>
      <p:bldP spid="51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036" y="180475"/>
            <a:ext cx="14387355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2313347"/>
            <a:r>
              <a:rPr lang="ru-RU" sz="5000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5000" b="1" spc="39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5000" b="1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для закрепления</a:t>
            </a:r>
            <a:endParaRPr sz="5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7870" y="4609065"/>
            <a:ext cx="656926" cy="1179998"/>
          </a:xfrm>
          <a:prstGeom prst="rect">
            <a:avLst/>
          </a:prstGeom>
          <a:noFill/>
        </p:spPr>
        <p:txBody>
          <a:bodyPr wrap="none" lIns="231338" tIns="115663" rIns="231338" bIns="115663" rtlCol="0">
            <a:spAutoFit/>
          </a:bodyPr>
          <a:lstStyle/>
          <a:p>
            <a:pPr marL="32131" marR="12852" defTabSz="2313347">
              <a:lnSpc>
                <a:spcPct val="150000"/>
              </a:lnSpc>
            </a:pPr>
            <a:r>
              <a:rPr lang="ru-RU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6760" y="2215661"/>
            <a:ext cx="8722134" cy="3687002"/>
          </a:xfrm>
          <a:prstGeom prst="rect">
            <a:avLst/>
          </a:prstGeom>
          <a:noFill/>
        </p:spPr>
        <p:txBody>
          <a:bodyPr wrap="square" lIns="39457" tIns="19732" rIns="39457" bIns="19732" rtlCol="0">
            <a:spAutoFit/>
          </a:bodyPr>
          <a:lstStyle/>
          <a:p>
            <a:pPr algn="ctr"/>
            <a:r>
              <a:rPr lang="ru-RU" sz="7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№ </a:t>
            </a:r>
            <a:r>
              <a:rPr lang="en-US" sz="7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7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(стр. </a:t>
            </a:r>
            <a:r>
              <a:rPr lang="en-US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uz-Latn-UZ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35" y="3345978"/>
            <a:ext cx="2931253" cy="37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47800" y="228600"/>
            <a:ext cx="11963400" cy="1828814"/>
          </a:xfrm>
          <a:prstGeom prst="rect">
            <a:avLst/>
          </a:prstGeom>
        </p:spPr>
        <p:txBody>
          <a:bodyPr lIns="130586" tIns="65292" rIns="130586" bIns="65292"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Назовите </a:t>
            </a:r>
            <a:r>
              <a:rPr lang="ru-RU" sz="5400" b="1" i="1" dirty="0">
                <a:solidFill>
                  <a:srgbClr val="002060"/>
                </a:solidFill>
              </a:rPr>
              <a:t>углы на рисунках, их стороны и вершины.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>
            <a:off x="342851" y="6600842"/>
            <a:ext cx="5372138" cy="1906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2857470" y="6515118"/>
            <a:ext cx="228602" cy="171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600849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002060"/>
                </a:solidFill>
              </a:rPr>
              <a:t>D</a:t>
            </a:r>
            <a:endParaRPr lang="ru-RU" sz="51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867" y="6600849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002060"/>
                </a:solidFill>
              </a:rPr>
              <a:t>E</a:t>
            </a:r>
            <a:endParaRPr lang="ru-RU" sz="51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29800" y="6519840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002060"/>
                </a:solidFill>
              </a:rPr>
              <a:t>O</a:t>
            </a:r>
            <a:endParaRPr lang="ru-RU" sz="5100" b="1" i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7543800" y="4803422"/>
            <a:ext cx="2743219" cy="1628786"/>
          </a:xfrm>
          <a:prstGeom prst="line">
            <a:avLst/>
          </a:prstGeom>
          <a:ln w="603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10287021" y="6432209"/>
            <a:ext cx="3429024" cy="1906"/>
          </a:xfrm>
          <a:prstGeom prst="line">
            <a:avLst/>
          </a:prstGeom>
          <a:ln w="603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0172720" y="6348389"/>
            <a:ext cx="228602" cy="17145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71611" y="1659037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ru-RU" sz="5100" b="1" i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362" y="4433134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FF0000"/>
                </a:solidFill>
              </a:rPr>
              <a:t>A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428708" y="3139801"/>
            <a:ext cx="2400317" cy="114301"/>
          </a:xfrm>
          <a:prstGeom prst="line">
            <a:avLst/>
          </a:prstGeom>
          <a:ln w="603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567123" y="4311384"/>
            <a:ext cx="228602" cy="171451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2686018" y="4343400"/>
            <a:ext cx="3771926" cy="85726"/>
          </a:xfrm>
          <a:prstGeom prst="line">
            <a:avLst/>
          </a:prstGeom>
          <a:ln w="603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86334" y="6617657"/>
            <a:ext cx="857266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002060"/>
                </a:solidFill>
              </a:rPr>
              <a:t>K</a:t>
            </a:r>
            <a:endParaRPr lang="ru-RU" sz="5100" b="1" i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6126" y="4311384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ru-RU" sz="5100" b="1" i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77800" y="6432208"/>
            <a:ext cx="1104867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uz-Latn-UZ" sz="5100" b="1" i="1" dirty="0" smtClean="0">
                <a:solidFill>
                  <a:srgbClr val="002060"/>
                </a:solidFill>
              </a:rPr>
              <a:t>N</a:t>
            </a:r>
            <a:endParaRPr lang="ru-RU" sz="5100" b="1" i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9728" y="4891478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uz-Latn-UZ" sz="5100" b="1" i="1" dirty="0" smtClean="0">
                <a:solidFill>
                  <a:srgbClr val="002060"/>
                </a:solidFill>
              </a:rPr>
              <a:t>M</a:t>
            </a:r>
            <a:endParaRPr lang="ru-RU" sz="5100" b="1" i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01427" y="2078500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∠</a:t>
            </a:r>
            <a:r>
              <a:rPr lang="uz-Latn-UZ" sz="5100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BAC</a:t>
            </a:r>
            <a:endParaRPr lang="ru-RU" sz="5100" b="1" i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4073" y="2995189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∠</a:t>
            </a:r>
            <a:r>
              <a:rPr lang="uz-Latn-UZ" sz="5100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DEK</a:t>
            </a:r>
            <a:endParaRPr lang="ru-RU" sz="5100" b="1" i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87109" y="3974789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∠</a:t>
            </a:r>
            <a:r>
              <a:rPr lang="uz-Latn-UZ" sz="5100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MON</a:t>
            </a:r>
            <a:endParaRPr lang="ru-RU" sz="51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rot="10800000">
            <a:off x="3543273" y="2576330"/>
            <a:ext cx="6400845" cy="2571768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2171664" y="5148099"/>
            <a:ext cx="7772454" cy="1114433"/>
          </a:xfrm>
          <a:prstGeom prst="line">
            <a:avLst/>
          </a:prstGeom>
          <a:ln w="603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9829817" y="5062374"/>
            <a:ext cx="228602" cy="1714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828761" y="3347867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FF0000"/>
                </a:solidFill>
              </a:rPr>
              <a:t>M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85964" y="5062374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FF0000"/>
                </a:solidFill>
              </a:rPr>
              <a:t>A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743167" y="3776490"/>
            <a:ext cx="228602" cy="1714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343379" y="3690764"/>
            <a:ext cx="228602" cy="1714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515094" y="4462293"/>
            <a:ext cx="228602" cy="1714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971769" y="5319549"/>
            <a:ext cx="228602" cy="1714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800582" y="5833904"/>
            <a:ext cx="228602" cy="1714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229078" y="2833508"/>
            <a:ext cx="228602" cy="1714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8115305" y="4376569"/>
            <a:ext cx="228602" cy="1714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1658630" y="4890921"/>
            <a:ext cx="228602" cy="1714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658102" y="2147702"/>
            <a:ext cx="228602" cy="1714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457679" y="3433593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FF0000"/>
                </a:solidFill>
              </a:rPr>
              <a:t>P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395" y="4290849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FF0000"/>
                </a:solidFill>
              </a:rPr>
              <a:t>C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00582" y="5833909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FF0000"/>
                </a:solidFill>
              </a:rPr>
              <a:t>D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4571980" y="7205514"/>
            <a:ext cx="228602" cy="1714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9029711" y="6176805"/>
            <a:ext cx="228602" cy="171451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4800582" y="7034068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FF0000"/>
                </a:solidFill>
              </a:rPr>
              <a:t>B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258313" y="5919635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FF0000"/>
                </a:solidFill>
              </a:rPr>
              <a:t>K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058419" y="4633744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FF0000"/>
                </a:solidFill>
              </a:rPr>
              <a:t>O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29606" y="3690769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FF0000"/>
                </a:solidFill>
              </a:rPr>
              <a:t>E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29078" y="2233434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5100" b="1" i="1" dirty="0">
                <a:solidFill>
                  <a:srgbClr val="FF0000"/>
                </a:solidFill>
              </a:rPr>
              <a:t>F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86703" y="1804805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uz-Latn-UZ" sz="5100" b="1" i="1" dirty="0">
                <a:solidFill>
                  <a:srgbClr val="FF0000"/>
                </a:solidFill>
              </a:rPr>
              <a:t>L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2133600" y="252213"/>
            <a:ext cx="10667999" cy="1271787"/>
          </a:xfrm>
          <a:prstGeom prst="rect">
            <a:avLst/>
          </a:prstGeom>
        </p:spPr>
        <p:txBody>
          <a:bodyPr wrap="square" lIns="130586" tIns="65292" rIns="130586" bIns="65292">
            <a:no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67188">
              <a:defRPr>
                <a:latin typeface="+mn-lt"/>
                <a:ea typeface="+mn-ea"/>
                <a:cs typeface="+mn-cs"/>
              </a:defRPr>
            </a:lvl2pPr>
            <a:lvl3pPr marL="2134365">
              <a:defRPr>
                <a:latin typeface="+mn-lt"/>
                <a:ea typeface="+mn-ea"/>
                <a:cs typeface="+mn-cs"/>
              </a:defRPr>
            </a:lvl3pPr>
            <a:lvl4pPr marL="3201551">
              <a:defRPr>
                <a:latin typeface="+mn-lt"/>
                <a:ea typeface="+mn-ea"/>
                <a:cs typeface="+mn-cs"/>
              </a:defRPr>
            </a:lvl4pPr>
            <a:lvl5pPr marL="4268735">
              <a:defRPr>
                <a:latin typeface="+mn-lt"/>
                <a:ea typeface="+mn-ea"/>
                <a:cs typeface="+mn-cs"/>
              </a:defRPr>
            </a:lvl5pPr>
            <a:lvl6pPr marL="5335922">
              <a:defRPr>
                <a:latin typeface="+mn-lt"/>
                <a:ea typeface="+mn-ea"/>
                <a:cs typeface="+mn-cs"/>
              </a:defRPr>
            </a:lvl6pPr>
            <a:lvl7pPr marL="6403104">
              <a:defRPr>
                <a:latin typeface="+mn-lt"/>
                <a:ea typeface="+mn-ea"/>
                <a:cs typeface="+mn-cs"/>
              </a:defRPr>
            </a:lvl7pPr>
            <a:lvl8pPr marL="7470289">
              <a:defRPr>
                <a:latin typeface="+mn-lt"/>
                <a:ea typeface="+mn-ea"/>
                <a:cs typeface="+mn-cs"/>
              </a:defRPr>
            </a:lvl8pPr>
            <a:lvl9pPr marL="8537473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smtClean="0">
                <a:solidFill>
                  <a:srgbClr val="002060"/>
                </a:solidFill>
              </a:rPr>
              <a:t>Какие точки принадлежат внутренней области угла, какие – внешней?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315728" y="4119995"/>
            <a:ext cx="2514618" cy="91668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uz-Latn-UZ" sz="5100" b="1" i="1" dirty="0">
                <a:solidFill>
                  <a:srgbClr val="FF0000"/>
                </a:solidFill>
              </a:rPr>
              <a:t>N</a:t>
            </a:r>
            <a:endParaRPr lang="ru-RU" sz="51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485859" y="1353362"/>
            <a:ext cx="1143008" cy="40473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514566" y="5314960"/>
            <a:ext cx="228602" cy="1714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2851" y="1200136"/>
            <a:ext cx="2514618" cy="131679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7700" b="1" i="1" dirty="0">
                <a:solidFill>
                  <a:srgbClr val="006600"/>
                </a:solidFill>
              </a:rPr>
              <a:t>A</a:t>
            </a:r>
            <a:endParaRPr lang="ru-RU" sz="7700" b="1" i="1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5859" y="4886336"/>
            <a:ext cx="2514618" cy="131679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7700" b="1" i="1" dirty="0">
                <a:solidFill>
                  <a:srgbClr val="006600"/>
                </a:solidFill>
              </a:rPr>
              <a:t>B</a:t>
            </a:r>
            <a:endParaRPr lang="ru-RU" sz="7700" b="1" i="1" dirty="0">
              <a:solidFill>
                <a:srgbClr val="00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355" y="6493746"/>
            <a:ext cx="12915990" cy="1886186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ru-RU" sz="11400" b="1" i="1" dirty="0">
                <a:solidFill>
                  <a:srgbClr val="7030A0"/>
                </a:solidFill>
                <a:sym typeface="Symbol"/>
              </a:rPr>
              <a:t> </a:t>
            </a:r>
            <a:r>
              <a:rPr lang="en-US" sz="11400" b="1" i="1" dirty="0">
                <a:solidFill>
                  <a:srgbClr val="7030A0"/>
                </a:solidFill>
              </a:rPr>
              <a:t>MNK</a:t>
            </a:r>
            <a:r>
              <a:rPr lang="en-US" sz="11400" b="1" i="1" dirty="0">
                <a:solidFill>
                  <a:srgbClr val="7030A0"/>
                </a:solidFill>
                <a:sym typeface="Symbol"/>
              </a:rPr>
              <a:t></a:t>
            </a:r>
            <a:r>
              <a:rPr lang="ru-RU" sz="11400" b="1" i="1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sz="11400" b="1" i="1" dirty="0">
                <a:solidFill>
                  <a:srgbClr val="7030A0"/>
                </a:solidFill>
                <a:sym typeface="Symbol"/>
              </a:rPr>
              <a:t></a:t>
            </a:r>
            <a:r>
              <a:rPr lang="en-US" sz="11400" b="1" i="1" dirty="0">
                <a:solidFill>
                  <a:srgbClr val="7030A0"/>
                </a:solidFill>
              </a:rPr>
              <a:t>ABC </a:t>
            </a:r>
            <a:endParaRPr lang="ru-RU" sz="11400" b="1" i="1" dirty="0">
              <a:solidFill>
                <a:srgbClr val="7030A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2628867" y="4972056"/>
            <a:ext cx="4914934" cy="4286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72192" y="4800611"/>
            <a:ext cx="1143008" cy="131679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ru-RU" sz="7700" b="1" i="1" dirty="0">
                <a:solidFill>
                  <a:srgbClr val="006600"/>
                </a:solidFill>
              </a:rPr>
              <a:t>С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315200" y="2209800"/>
            <a:ext cx="1028707" cy="319088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8229606" y="5314960"/>
            <a:ext cx="228602" cy="171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6" tIns="65292" rIns="130586" bIns="65292"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906764" y="1353362"/>
            <a:ext cx="2514618" cy="131679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7700" b="1" i="1" dirty="0">
                <a:solidFill>
                  <a:srgbClr val="006600"/>
                </a:solidFill>
              </a:rPr>
              <a:t>M</a:t>
            </a:r>
            <a:endParaRPr lang="ru-RU" sz="7700" b="1" i="1" dirty="0">
              <a:solidFill>
                <a:srgbClr val="00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1005" y="5143514"/>
            <a:ext cx="2514618" cy="131679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7700" b="1" i="1" dirty="0">
                <a:solidFill>
                  <a:srgbClr val="006600"/>
                </a:solidFill>
              </a:rPr>
              <a:t>N</a:t>
            </a:r>
            <a:endParaRPr lang="ru-RU" sz="7700" b="1" i="1" dirty="0">
              <a:solidFill>
                <a:srgbClr val="0066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8343907" y="2895600"/>
            <a:ext cx="3848093" cy="241935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192000" y="2011761"/>
            <a:ext cx="2514618" cy="1316799"/>
          </a:xfrm>
          <a:prstGeom prst="rect">
            <a:avLst/>
          </a:prstGeom>
          <a:noFill/>
        </p:spPr>
        <p:txBody>
          <a:bodyPr wrap="square" lIns="130586" tIns="65292" rIns="130586" bIns="65292" rtlCol="0">
            <a:spAutoFit/>
          </a:bodyPr>
          <a:lstStyle/>
          <a:p>
            <a:r>
              <a:rPr lang="en-US" sz="7700" b="1" i="1" dirty="0">
                <a:solidFill>
                  <a:srgbClr val="006600"/>
                </a:solidFill>
              </a:rPr>
              <a:t>K</a:t>
            </a:r>
            <a:endParaRPr lang="ru-RU" sz="7700" b="1" i="1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6333" y="274271"/>
            <a:ext cx="4408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Сравните угл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uz-Latn-UZ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594 -0.01041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594 -0.01041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594 -0.01041 " pathEditMode="relative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594 -0.01041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594 -0.01041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594 -0.01041 " pathEditMode="relative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656" y="304800"/>
            <a:ext cx="13639800" cy="2616077"/>
          </a:xfrm>
          <a:prstGeom prst="rect">
            <a:avLst/>
          </a:prstGeom>
        </p:spPr>
        <p:txBody>
          <a:bodyPr wrap="square" lIns="91415" tIns="45708" rIns="91415" bIns="45708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Пусть развернутый угол разбит лучами,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проходящими между его сторонами,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180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равных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углов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Один из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этих углов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принимают за единицу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измерения -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единичный угол.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095" t="16997" r="2583" b="8640"/>
          <a:stretch>
            <a:fillRect/>
          </a:stretch>
        </p:blipFill>
        <p:spPr bwMode="auto">
          <a:xfrm>
            <a:off x="2743200" y="2920876"/>
            <a:ext cx="9944179" cy="332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4422" y="6248400"/>
            <a:ext cx="11277600" cy="1354193"/>
          </a:xfrm>
          <a:prstGeom prst="rect">
            <a:avLst/>
          </a:prstGeom>
        </p:spPr>
        <p:txBody>
          <a:bodyPr wrap="square" lIns="91415" tIns="45708" rIns="91415" bIns="45708">
            <a:spAutoFit/>
          </a:bodyPr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Его угловую величину</a:t>
            </a:r>
          </a:p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называют </a:t>
            </a:r>
            <a:r>
              <a:rPr lang="ru-RU" sz="4000" b="1" i="1" dirty="0">
                <a:latin typeface="Arial" pitchFamily="34" charset="0"/>
                <a:cs typeface="Arial" pitchFamily="34" charset="0"/>
              </a:rPr>
              <a:t>градусом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и обозначают 1°.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94741" y="685800"/>
            <a:ext cx="13073381" cy="5548727"/>
          </a:xfrm>
          <a:prstGeom prst="rect">
            <a:avLst/>
          </a:prstGeom>
        </p:spPr>
        <p:txBody>
          <a:bodyPr lIns="130586" tIns="65292" rIns="130586" bIns="65292"/>
          <a:lstStyle/>
          <a:p>
            <a:pPr eaLnBrk="1" hangingPunct="1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Транспортир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 (от лат. </a:t>
            </a:r>
            <a:r>
              <a:rPr lang="uz-Latn-UZ" sz="4400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4400" b="1" i="1" dirty="0" err="1" smtClean="0">
                <a:latin typeface="Arial" pitchFamily="34" charset="0"/>
                <a:cs typeface="Arial" pitchFamily="34" charset="0"/>
              </a:rPr>
              <a:t>ransporto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«переношу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») — инструмент для построения и измерения углов. </a:t>
            </a:r>
          </a:p>
          <a:p>
            <a:pPr eaLnBrk="1" hangingPunct="1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Транспортир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 состоит из линейки (прямолинейной шкалы) и полукруга (угломерной шкалы), разделённого на градусы от 0 до 180°. В некоторых моделях — от 0 до 360°. </a:t>
            </a:r>
          </a:p>
        </p:txBody>
      </p:sp>
      <p:pic>
        <p:nvPicPr>
          <p:cNvPr id="23556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2" y="5334000"/>
            <a:ext cx="4262120" cy="256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flipV="1">
            <a:off x="16687800" y="3409950"/>
            <a:ext cx="73661" cy="55246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586" tIns="65292" rIns="130586" bIns="65292" anchor="ctr"/>
          <a:lstStyle/>
          <a:p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4342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Транспортир: скачать и распечатать шаблон — 3mu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7" r="2304" b="3937"/>
          <a:stretch/>
        </p:blipFill>
        <p:spPr bwMode="auto">
          <a:xfrm>
            <a:off x="3429000" y="1828800"/>
            <a:ext cx="6848856" cy="44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257800"/>
            <a:ext cx="190949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Центр 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020123" y="4876800"/>
            <a:ext cx="3914077" cy="82296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8077200" y="4876800"/>
            <a:ext cx="3276600" cy="140817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0" y="6477899"/>
            <a:ext cx="321062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Основание 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781800" y="4686300"/>
            <a:ext cx="3048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7052040" y="4747641"/>
            <a:ext cx="5326919" cy="678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946392" y="457200"/>
            <a:ext cx="3721608" cy="42565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6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76" y="514325"/>
            <a:ext cx="10736526" cy="962856"/>
          </a:xfrm>
          <a:prstGeom prst="rect">
            <a:avLst/>
          </a:prstGeom>
          <a:noFill/>
        </p:spPr>
        <p:txBody>
          <a:bodyPr wrap="none" lIns="130586" tIns="65292" rIns="130586" bIns="65292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Разновидности транспортира.</a:t>
            </a:r>
          </a:p>
        </p:txBody>
      </p:sp>
      <p:pic>
        <p:nvPicPr>
          <p:cNvPr id="25626" name="Picture 26" descr="Картинка 47 из 14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4" y="2143111"/>
            <a:ext cx="5095054" cy="2400317"/>
          </a:xfrm>
          <a:prstGeom prst="rect">
            <a:avLst/>
          </a:prstGeom>
          <a:noFill/>
        </p:spPr>
      </p:pic>
      <p:pic>
        <p:nvPicPr>
          <p:cNvPr id="16" name="Picture 5" descr="Картинка 101 из 144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834" y="1971660"/>
            <a:ext cx="4496262" cy="2244298"/>
          </a:xfrm>
          <a:prstGeom prst="rect">
            <a:avLst/>
          </a:prstGeom>
          <a:noFill/>
        </p:spPr>
      </p:pic>
      <p:pic>
        <p:nvPicPr>
          <p:cNvPr id="18" name="Picture 6" descr="Картинка 645 из 144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61" y="4286251"/>
            <a:ext cx="4457731" cy="3600475"/>
          </a:xfrm>
          <a:prstGeom prst="rect">
            <a:avLst/>
          </a:prstGeom>
          <a:noFill/>
        </p:spPr>
      </p:pic>
      <p:pic>
        <p:nvPicPr>
          <p:cNvPr id="25644" name="Picture 44" descr="Картинка 996 из 14484"/>
          <p:cNvPicPr>
            <a:picLocks noChangeAspect="1" noChangeArrowheads="1"/>
          </p:cNvPicPr>
          <p:nvPr/>
        </p:nvPicPr>
        <p:blipFill>
          <a:blip r:embed="rId5" cstate="print"/>
          <a:srcRect l="6172" t="21000" r="5365" b="22219"/>
          <a:stretch>
            <a:fillRect/>
          </a:stretch>
        </p:blipFill>
        <p:spPr bwMode="auto">
          <a:xfrm>
            <a:off x="7924800" y="5057782"/>
            <a:ext cx="5801184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8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1157</Words>
  <Application>Microsoft Office PowerPoint</Application>
  <PresentationFormat>Произвольный</PresentationFormat>
  <Paragraphs>498</Paragraphs>
  <Slides>25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Office Theme</vt:lpstr>
      <vt:lpstr>Формула</vt:lpstr>
      <vt:lpstr>Геометрия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364</cp:revision>
  <dcterms:created xsi:type="dcterms:W3CDTF">2020-04-09T07:32:19Z</dcterms:created>
  <dcterms:modified xsi:type="dcterms:W3CDTF">2021-02-18T17:14:18Z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