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64" r:id="rId2"/>
    <p:sldId id="405" r:id="rId3"/>
    <p:sldId id="488" r:id="rId4"/>
    <p:sldId id="487" r:id="rId5"/>
    <p:sldId id="490" r:id="rId6"/>
    <p:sldId id="494" r:id="rId7"/>
    <p:sldId id="491" r:id="rId8"/>
    <p:sldId id="489" r:id="rId9"/>
    <p:sldId id="495" r:id="rId10"/>
    <p:sldId id="499" r:id="rId11"/>
    <p:sldId id="497" r:id="rId12"/>
    <p:sldId id="493" r:id="rId13"/>
    <p:sldId id="498" r:id="rId14"/>
    <p:sldId id="500" r:id="rId15"/>
    <p:sldId id="501" r:id="rId16"/>
    <p:sldId id="502" r:id="rId17"/>
    <p:sldId id="512" r:id="rId18"/>
    <p:sldId id="503" r:id="rId19"/>
    <p:sldId id="511" r:id="rId20"/>
    <p:sldId id="506" r:id="rId21"/>
    <p:sldId id="507" r:id="rId22"/>
    <p:sldId id="508" r:id="rId23"/>
    <p:sldId id="473" r:id="rId24"/>
    <p:sldId id="509" r:id="rId25"/>
    <p:sldId id="474" r:id="rId26"/>
    <p:sldId id="510" r:id="rId27"/>
    <p:sldId id="404" r:id="rId28"/>
  </p:sldIdLst>
  <p:sldSz cx="35021838" cy="17830800"/>
  <p:notesSz cx="5765800" cy="3244850"/>
  <p:defaultTextStyle>
    <a:defPPr>
      <a:defRPr lang="ru-RU"/>
    </a:defPPr>
    <a:lvl1pPr marL="0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1pPr>
    <a:lvl2pPr marL="2468166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2pPr>
    <a:lvl3pPr marL="4936305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3pPr>
    <a:lvl4pPr marL="7404468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4pPr>
    <a:lvl5pPr marL="9872624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5pPr>
    <a:lvl6pPr marL="12340787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6pPr>
    <a:lvl7pPr marL="14808939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7pPr>
    <a:lvl8pPr marL="17277099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8pPr>
    <a:lvl9pPr marL="19745255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264"/>
            <p14:sldId id="405"/>
            <p14:sldId id="488"/>
            <p14:sldId id="487"/>
            <p14:sldId id="490"/>
            <p14:sldId id="494"/>
            <p14:sldId id="491"/>
            <p14:sldId id="489"/>
            <p14:sldId id="495"/>
            <p14:sldId id="499"/>
            <p14:sldId id="497"/>
            <p14:sldId id="493"/>
            <p14:sldId id="498"/>
            <p14:sldId id="500"/>
            <p14:sldId id="501"/>
            <p14:sldId id="502"/>
            <p14:sldId id="512"/>
            <p14:sldId id="503"/>
            <p14:sldId id="511"/>
            <p14:sldId id="506"/>
            <p14:sldId id="507"/>
            <p14:sldId id="508"/>
            <p14:sldId id="473"/>
            <p14:sldId id="509"/>
            <p14:sldId id="474"/>
            <p14:sldId id="510"/>
          </p14:sldIdLst>
        </p14:section>
        <p14:section name="Раздел без заголовка" id="{67AF348A-95E5-4FA6-B08C-FB3DF7B22B4F}">
          <p14:sldIdLst>
            <p14:sldId id="40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5826">
          <p15:clr>
            <a:srgbClr val="A4A3A4"/>
          </p15:clr>
        </p15:guide>
        <p15:guide id="4" pos="1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B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8" autoAdjust="0"/>
    <p:restoredTop sz="94600" autoAdjust="0"/>
  </p:normalViewPr>
  <p:slideViewPr>
    <p:cSldViewPr>
      <p:cViewPr>
        <p:scale>
          <a:sx n="20" d="100"/>
          <a:sy n="20" d="100"/>
        </p:scale>
        <p:origin x="-684" y="-234"/>
      </p:cViewPr>
      <p:guideLst>
        <p:guide orient="horz" pos="2881"/>
        <p:guide orient="horz" pos="15826"/>
        <p:guide pos="2160"/>
        <p:guide pos="13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687513" y="242888"/>
            <a:ext cx="23907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1pPr>
    <a:lvl2pPr marL="2468166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2pPr>
    <a:lvl3pPr marL="4936305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3pPr>
    <a:lvl4pPr marL="7404468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4pPr>
    <a:lvl5pPr marL="9872624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5pPr>
    <a:lvl6pPr marL="12340787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6pPr>
    <a:lvl7pPr marL="14808939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7pPr>
    <a:lvl8pPr marL="17277099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8pPr>
    <a:lvl9pPr marL="19745255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Тесты, Геометрия 7-9 классы. Учебно-методическое пособие. П.И. Алтынов.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87513" y="242888"/>
            <a:ext cx="23907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87513" y="242888"/>
            <a:ext cx="23907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№31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2C67-E4A9-4F94-82F7-524C84B9B38F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№31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26638" y="5527546"/>
            <a:ext cx="2976856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253279" y="9985248"/>
            <a:ext cx="2451528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18046" y="7375532"/>
            <a:ext cx="9785747" cy="2185214"/>
          </a:xfrm>
        </p:spPr>
        <p:txBody>
          <a:bodyPr lIns="0" tIns="0" rIns="0" bIns="0"/>
          <a:lstStyle>
            <a:lvl1pPr>
              <a:defRPr sz="1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27109" y="5398234"/>
            <a:ext cx="24167627" cy="1831271"/>
          </a:xfrm>
        </p:spPr>
        <p:txBody>
          <a:bodyPr lIns="0" tIns="0" rIns="0" bIns="0"/>
          <a:lstStyle>
            <a:lvl1pPr>
              <a:defRPr sz="119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5995" y="2946302"/>
            <a:ext cx="34323715" cy="14557748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06041" y="391024"/>
            <a:ext cx="34323715" cy="235882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18046" y="7375532"/>
            <a:ext cx="9785747" cy="2185214"/>
          </a:xfrm>
        </p:spPr>
        <p:txBody>
          <a:bodyPr lIns="0" tIns="0" rIns="0" bIns="0"/>
          <a:lstStyle>
            <a:lvl1pPr>
              <a:defRPr sz="1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07046" y="3960690"/>
            <a:ext cx="11081248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8036250" y="4101084"/>
            <a:ext cx="152345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606277" y="5804554"/>
            <a:ext cx="15925679" cy="568422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18046" y="7375532"/>
            <a:ext cx="9785747" cy="2185214"/>
          </a:xfrm>
        </p:spPr>
        <p:txBody>
          <a:bodyPr lIns="0" tIns="0" rIns="0" bIns="0"/>
          <a:lstStyle>
            <a:lvl1pPr>
              <a:defRPr sz="1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653" y="727899"/>
            <a:ext cx="29768570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26643" y="3632210"/>
            <a:ext cx="9560966" cy="88593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730447" y="3632210"/>
            <a:ext cx="9560966" cy="88593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2834236" y="3632210"/>
            <a:ext cx="9560966" cy="88593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26643" y="12949485"/>
            <a:ext cx="9560966" cy="249301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89106" indent="-389106">
              <a:buFont typeface="Arial" panose="020B0604020202020204" pitchFamily="34" charset="0"/>
              <a:buChar char="•"/>
              <a:defRPr sz="4000"/>
            </a:lvl2pPr>
            <a:lvl3pPr marL="778226" indent="-389106">
              <a:defRPr sz="4000"/>
            </a:lvl3pPr>
            <a:lvl4pPr marL="1361883" indent="-583664">
              <a:defRPr sz="4000"/>
            </a:lvl4pPr>
            <a:lvl5pPr marL="1945544" indent="-583664"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2730447" y="12949485"/>
            <a:ext cx="9560966" cy="249301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89106" indent="-389106">
              <a:buFont typeface="Arial" panose="020B0604020202020204" pitchFamily="34" charset="0"/>
              <a:buChar char="•"/>
              <a:defRPr sz="4000"/>
            </a:lvl2pPr>
            <a:lvl3pPr marL="778226" indent="-389106">
              <a:defRPr sz="4000"/>
            </a:lvl3pPr>
            <a:lvl4pPr marL="1361883" indent="-583664">
              <a:defRPr sz="4000"/>
            </a:lvl4pPr>
            <a:lvl5pPr marL="1945544" indent="-583664"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2834236" y="12949485"/>
            <a:ext cx="9560966" cy="249301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89106" indent="-389106">
              <a:buFont typeface="Arial" panose="020B0604020202020204" pitchFamily="34" charset="0"/>
              <a:buChar char="•"/>
              <a:defRPr sz="4000"/>
            </a:lvl2pPr>
            <a:lvl3pPr marL="778226" indent="-389106">
              <a:defRPr sz="4000"/>
            </a:lvl3pPr>
            <a:lvl4pPr marL="1361883" indent="-583664">
              <a:defRPr sz="4000"/>
            </a:lvl4pPr>
            <a:lvl5pPr marL="1945544" indent="-583664"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2626653" y="2427003"/>
            <a:ext cx="29768570" cy="105663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1751092" y="16582646"/>
            <a:ext cx="8055023" cy="14773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67570-2D35-4B7C-80E8-037A66D7749D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907425" y="16582646"/>
            <a:ext cx="11206988" cy="14773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5215723" y="16582646"/>
            <a:ext cx="8055023" cy="14773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BA08-83AF-4095-A07B-4F4B65DB9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4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5995" y="2946302"/>
            <a:ext cx="34323715" cy="14557748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18046" y="7375532"/>
            <a:ext cx="9785747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27109" y="5398232"/>
            <a:ext cx="2416762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907425" y="16582641"/>
            <a:ext cx="112069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751092" y="16582641"/>
            <a:ext cx="8055023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5215723" y="16582641"/>
            <a:ext cx="8055023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68166">
        <a:defRPr>
          <a:latin typeface="+mn-lt"/>
          <a:ea typeface="+mn-ea"/>
          <a:cs typeface="+mn-cs"/>
        </a:defRPr>
      </a:lvl2pPr>
      <a:lvl3pPr marL="4936305">
        <a:defRPr>
          <a:latin typeface="+mn-lt"/>
          <a:ea typeface="+mn-ea"/>
          <a:cs typeface="+mn-cs"/>
        </a:defRPr>
      </a:lvl3pPr>
      <a:lvl4pPr marL="7404468">
        <a:defRPr>
          <a:latin typeface="+mn-lt"/>
          <a:ea typeface="+mn-ea"/>
          <a:cs typeface="+mn-cs"/>
        </a:defRPr>
      </a:lvl4pPr>
      <a:lvl5pPr marL="9872624">
        <a:defRPr>
          <a:latin typeface="+mn-lt"/>
          <a:ea typeface="+mn-ea"/>
          <a:cs typeface="+mn-cs"/>
        </a:defRPr>
      </a:lvl5pPr>
      <a:lvl6pPr marL="12340787">
        <a:defRPr>
          <a:latin typeface="+mn-lt"/>
          <a:ea typeface="+mn-ea"/>
          <a:cs typeface="+mn-cs"/>
        </a:defRPr>
      </a:lvl6pPr>
      <a:lvl7pPr marL="14808939">
        <a:defRPr>
          <a:latin typeface="+mn-lt"/>
          <a:ea typeface="+mn-ea"/>
          <a:cs typeface="+mn-cs"/>
        </a:defRPr>
      </a:lvl7pPr>
      <a:lvl8pPr marL="17277099">
        <a:defRPr>
          <a:latin typeface="+mn-lt"/>
          <a:ea typeface="+mn-ea"/>
          <a:cs typeface="+mn-cs"/>
        </a:defRPr>
      </a:lvl8pPr>
      <a:lvl9pPr marL="1974525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68166">
        <a:defRPr>
          <a:latin typeface="+mn-lt"/>
          <a:ea typeface="+mn-ea"/>
          <a:cs typeface="+mn-cs"/>
        </a:defRPr>
      </a:lvl2pPr>
      <a:lvl3pPr marL="4936305">
        <a:defRPr>
          <a:latin typeface="+mn-lt"/>
          <a:ea typeface="+mn-ea"/>
          <a:cs typeface="+mn-cs"/>
        </a:defRPr>
      </a:lvl3pPr>
      <a:lvl4pPr marL="7404468">
        <a:defRPr>
          <a:latin typeface="+mn-lt"/>
          <a:ea typeface="+mn-ea"/>
          <a:cs typeface="+mn-cs"/>
        </a:defRPr>
      </a:lvl4pPr>
      <a:lvl5pPr marL="9872624">
        <a:defRPr>
          <a:latin typeface="+mn-lt"/>
          <a:ea typeface="+mn-ea"/>
          <a:cs typeface="+mn-cs"/>
        </a:defRPr>
      </a:lvl5pPr>
      <a:lvl6pPr marL="12340787">
        <a:defRPr>
          <a:latin typeface="+mn-lt"/>
          <a:ea typeface="+mn-ea"/>
          <a:cs typeface="+mn-cs"/>
        </a:defRPr>
      </a:lvl6pPr>
      <a:lvl7pPr marL="14808939">
        <a:defRPr>
          <a:latin typeface="+mn-lt"/>
          <a:ea typeface="+mn-ea"/>
          <a:cs typeface="+mn-cs"/>
        </a:defRPr>
      </a:lvl7pPr>
      <a:lvl8pPr marL="17277099">
        <a:defRPr>
          <a:latin typeface="+mn-lt"/>
          <a:ea typeface="+mn-ea"/>
          <a:cs typeface="+mn-cs"/>
        </a:defRPr>
      </a:lvl8pPr>
      <a:lvl9pPr marL="1974525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festival.1september.ru/2005_2006/articles/312112/img3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6434" y="8451"/>
            <a:ext cx="34974292" cy="561093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59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98016" y="1224418"/>
            <a:ext cx="14512534" cy="2926514"/>
          </a:xfrm>
          <a:prstGeom prst="rect">
            <a:avLst/>
          </a:prstGeom>
        </p:spPr>
        <p:txBody>
          <a:bodyPr vert="horz" wrap="square" lIns="0" tIns="78811" rIns="0" bIns="0" rtlCol="0" anchor="ctr">
            <a:spAutoFit/>
          </a:bodyPr>
          <a:lstStyle/>
          <a:p>
            <a:pPr marL="68540" algn="l">
              <a:spcBef>
                <a:spcPts val="618"/>
              </a:spcBef>
            </a:pPr>
            <a:r>
              <a:rPr lang="ru-RU" sz="185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sz="18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4858893" y="5201854"/>
            <a:ext cx="23697308" cy="12148665"/>
          </a:xfrm>
          <a:prstGeom prst="rect">
            <a:avLst/>
          </a:prstGeom>
        </p:spPr>
        <p:txBody>
          <a:bodyPr vert="horz" wrap="square" lIns="0" tIns="75393" rIns="0" bIns="0" rtlCol="0">
            <a:spAutoFit/>
          </a:bodyPr>
          <a:lstStyle/>
          <a:p>
            <a:pPr marL="99385" algn="ctr">
              <a:lnSpc>
                <a:spcPts val="10543"/>
              </a:lnSpc>
              <a:spcBef>
                <a:spcPts val="595"/>
              </a:spcBef>
            </a:pPr>
            <a:endParaRPr lang="ru-RU" sz="139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99385">
              <a:lnSpc>
                <a:spcPts val="10543"/>
              </a:lnSpc>
              <a:spcBef>
                <a:spcPts val="595"/>
              </a:spcBef>
            </a:pPr>
            <a:r>
              <a:rPr lang="ru-RU" sz="139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3900" b="1" dirty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lang="ru-RU" sz="139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139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99385">
              <a:spcBef>
                <a:spcPts val="595"/>
              </a:spcBef>
            </a:pPr>
            <a:r>
              <a:rPr lang="ru-RU" sz="9200" dirty="0">
                <a:solidFill>
                  <a:srgbClr val="002060"/>
                </a:solidFill>
                <a:latin typeface="Arial"/>
                <a:cs typeface="Arial"/>
              </a:rPr>
              <a:t>             </a:t>
            </a:r>
          </a:p>
          <a:p>
            <a:pPr marL="99385"/>
            <a:r>
              <a:rPr lang="ru-RU" sz="11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0" b="1" dirty="0" smtClean="0">
                <a:solidFill>
                  <a:srgbClr val="7030A0"/>
                </a:solidFill>
                <a:latin typeface="Arial"/>
                <a:cs typeface="Arial"/>
              </a:rPr>
              <a:t>Длина отрезка и её свойства. Измерение отрезков.</a:t>
            </a:r>
          </a:p>
          <a:p>
            <a:pPr marL="99385">
              <a:lnSpc>
                <a:spcPts val="10543"/>
              </a:lnSpc>
            </a:pPr>
            <a:r>
              <a:rPr lang="ru-RU" sz="11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11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629867" y="7772399"/>
            <a:ext cx="2089744" cy="70075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59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28556201" y="1253466"/>
            <a:ext cx="3666695" cy="331841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59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28556201" y="1253466"/>
            <a:ext cx="3666695" cy="331841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59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29905417" y="1368404"/>
            <a:ext cx="1052585" cy="1917792"/>
          </a:xfrm>
          <a:prstGeom prst="rect">
            <a:avLst/>
          </a:prstGeom>
        </p:spPr>
        <p:txBody>
          <a:bodyPr vert="horz" wrap="square" lIns="0" tIns="85685" rIns="0" bIns="0" rtlCol="0">
            <a:spAutoFit/>
          </a:bodyPr>
          <a:lstStyle/>
          <a:p>
            <a:pPr>
              <a:spcBef>
                <a:spcPts val="677"/>
              </a:spcBef>
            </a:pPr>
            <a:r>
              <a:rPr lang="uz-Latn-UZ" sz="11900" b="1" spc="53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119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29082017" y="2978066"/>
            <a:ext cx="3140851" cy="1127570"/>
          </a:xfrm>
          <a:prstGeom prst="rect">
            <a:avLst/>
          </a:prstGeom>
        </p:spPr>
        <p:txBody>
          <a:bodyPr vert="horz" wrap="square" lIns="0" tIns="65105" rIns="0" bIns="0" rtlCol="0">
            <a:spAutoFit/>
          </a:bodyPr>
          <a:lstStyle/>
          <a:p>
            <a:pPr>
              <a:spcBef>
                <a:spcPts val="515"/>
              </a:spcBef>
            </a:pPr>
            <a:r>
              <a:rPr lang="ru-RU" sz="6900" spc="-26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69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439" y="9166399"/>
            <a:ext cx="4820279" cy="655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58893" y="15466343"/>
            <a:ext cx="215372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80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8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3660878" y="7979296"/>
            <a:ext cx="13789657" cy="0"/>
          </a:xfrm>
          <a:prstGeom prst="line">
            <a:avLst/>
          </a:prstGeom>
          <a:ln w="15875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6"/>
          <p:cNvGrpSpPr/>
          <p:nvPr/>
        </p:nvGrpSpPr>
        <p:grpSpPr>
          <a:xfrm>
            <a:off x="3169676" y="3860441"/>
            <a:ext cx="4367235" cy="2577604"/>
            <a:chOff x="796052" y="1500550"/>
            <a:chExt cx="1140260" cy="991386"/>
          </a:xfrm>
        </p:grpSpPr>
        <p:sp>
          <p:nvSpPr>
            <p:cNvPr id="10" name="TextBox 9"/>
            <p:cNvSpPr txBox="1"/>
            <p:nvPr/>
          </p:nvSpPr>
          <p:spPr>
            <a:xfrm>
              <a:off x="796052" y="1500550"/>
              <a:ext cx="239067" cy="503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9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</a:p>
          </p:txBody>
        </p:sp>
        <p:grpSp>
          <p:nvGrpSpPr>
            <p:cNvPr id="4" name="Группа 15"/>
            <p:cNvGrpSpPr/>
            <p:nvPr/>
          </p:nvGrpSpPr>
          <p:grpSpPr>
            <a:xfrm>
              <a:off x="971600" y="1500550"/>
              <a:ext cx="964712" cy="991386"/>
              <a:chOff x="971600" y="1500550"/>
              <a:chExt cx="964712" cy="991386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>
                <a:off x="971600" y="1988840"/>
                <a:ext cx="648072" cy="0"/>
              </a:xfrm>
              <a:prstGeom prst="line">
                <a:avLst/>
              </a:prstGeom>
              <a:ln w="158750">
                <a:solidFill>
                  <a:srgbClr val="FF0000"/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516132" y="1500550"/>
                <a:ext cx="420180" cy="503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79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Е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71600" y="1988840"/>
                <a:ext cx="545435" cy="503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79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см</a:t>
                </a:r>
              </a:p>
            </p:txBody>
          </p:sp>
        </p:grpSp>
      </p:grpSp>
      <p:grpSp>
        <p:nvGrpSpPr>
          <p:cNvPr id="5" name="Группа 18"/>
          <p:cNvGrpSpPr/>
          <p:nvPr/>
        </p:nvGrpSpPr>
        <p:grpSpPr>
          <a:xfrm>
            <a:off x="5927607" y="6709742"/>
            <a:ext cx="4367235" cy="2921196"/>
            <a:chOff x="796052" y="1500550"/>
            <a:chExt cx="1140260" cy="1123537"/>
          </a:xfrm>
        </p:grpSpPr>
        <p:sp>
          <p:nvSpPr>
            <p:cNvPr id="20" name="TextBox 19"/>
            <p:cNvSpPr txBox="1"/>
            <p:nvPr/>
          </p:nvSpPr>
          <p:spPr>
            <a:xfrm>
              <a:off x="796052" y="1500550"/>
              <a:ext cx="48232" cy="503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7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Группа 15"/>
            <p:cNvGrpSpPr/>
            <p:nvPr/>
          </p:nvGrpSpPr>
          <p:grpSpPr>
            <a:xfrm>
              <a:off x="963573" y="1500550"/>
              <a:ext cx="972739" cy="1123537"/>
              <a:chOff x="963573" y="1500550"/>
              <a:chExt cx="972739" cy="1123537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1988840"/>
                <a:ext cx="648072" cy="0"/>
              </a:xfrm>
              <a:prstGeom prst="line">
                <a:avLst/>
              </a:prstGeom>
              <a:ln w="158750">
                <a:solidFill>
                  <a:srgbClr val="FF0000"/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1516132" y="1500550"/>
                <a:ext cx="420180" cy="503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79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63573" y="2020372"/>
                <a:ext cx="652161" cy="603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см</a:t>
                </a:r>
                <a:endParaRPr lang="ru-RU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" name="Группа 24"/>
          <p:cNvGrpSpPr/>
          <p:nvPr/>
        </p:nvGrpSpPr>
        <p:grpSpPr>
          <a:xfrm>
            <a:off x="8685539" y="6709742"/>
            <a:ext cx="4367235" cy="2921196"/>
            <a:chOff x="796052" y="1500550"/>
            <a:chExt cx="1140260" cy="1123537"/>
          </a:xfrm>
        </p:grpSpPr>
        <p:sp>
          <p:nvSpPr>
            <p:cNvPr id="26" name="TextBox 25"/>
            <p:cNvSpPr txBox="1"/>
            <p:nvPr/>
          </p:nvSpPr>
          <p:spPr>
            <a:xfrm>
              <a:off x="796052" y="1500550"/>
              <a:ext cx="48232" cy="503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7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Группа 15"/>
            <p:cNvGrpSpPr/>
            <p:nvPr/>
          </p:nvGrpSpPr>
          <p:grpSpPr>
            <a:xfrm>
              <a:off x="971600" y="1500550"/>
              <a:ext cx="964712" cy="1123537"/>
              <a:chOff x="971600" y="1500550"/>
              <a:chExt cx="964712" cy="1123537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971600" y="1988840"/>
                <a:ext cx="648072" cy="0"/>
              </a:xfrm>
              <a:prstGeom prst="line">
                <a:avLst/>
              </a:prstGeom>
              <a:ln w="158750">
                <a:solidFill>
                  <a:srgbClr val="FF0000"/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516132" y="1500550"/>
                <a:ext cx="420180" cy="503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79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71600" y="2020372"/>
                <a:ext cx="652161" cy="603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см</a:t>
                </a:r>
                <a:endParaRPr lang="ru-RU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" name="Группа 30"/>
          <p:cNvGrpSpPr/>
          <p:nvPr/>
        </p:nvGrpSpPr>
        <p:grpSpPr>
          <a:xfrm>
            <a:off x="11443470" y="6709742"/>
            <a:ext cx="4367235" cy="2839213"/>
            <a:chOff x="796052" y="1500550"/>
            <a:chExt cx="1140260" cy="1092005"/>
          </a:xfrm>
        </p:grpSpPr>
        <p:sp>
          <p:nvSpPr>
            <p:cNvPr id="32" name="TextBox 31"/>
            <p:cNvSpPr txBox="1"/>
            <p:nvPr/>
          </p:nvSpPr>
          <p:spPr>
            <a:xfrm>
              <a:off x="796052" y="1500550"/>
              <a:ext cx="48232" cy="503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7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Группа 15"/>
            <p:cNvGrpSpPr/>
            <p:nvPr/>
          </p:nvGrpSpPr>
          <p:grpSpPr>
            <a:xfrm>
              <a:off x="971600" y="1500550"/>
              <a:ext cx="964712" cy="1092005"/>
              <a:chOff x="971600" y="1500550"/>
              <a:chExt cx="964712" cy="1092005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971600" y="1988840"/>
                <a:ext cx="648072" cy="0"/>
              </a:xfrm>
              <a:prstGeom prst="line">
                <a:avLst/>
              </a:prstGeom>
              <a:ln w="158750">
                <a:solidFill>
                  <a:srgbClr val="FF0000"/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516132" y="1500550"/>
                <a:ext cx="420180" cy="503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79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71600" y="1988840"/>
                <a:ext cx="652161" cy="603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см</a:t>
                </a:r>
                <a:endParaRPr lang="ru-RU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Группа 36"/>
          <p:cNvGrpSpPr/>
          <p:nvPr/>
        </p:nvGrpSpPr>
        <p:grpSpPr>
          <a:xfrm>
            <a:off x="14296042" y="6709742"/>
            <a:ext cx="4367235" cy="2839213"/>
            <a:chOff x="796052" y="1500550"/>
            <a:chExt cx="1140260" cy="1092005"/>
          </a:xfrm>
        </p:grpSpPr>
        <p:sp>
          <p:nvSpPr>
            <p:cNvPr id="38" name="TextBox 37"/>
            <p:cNvSpPr txBox="1"/>
            <p:nvPr/>
          </p:nvSpPr>
          <p:spPr>
            <a:xfrm>
              <a:off x="796052" y="1500550"/>
              <a:ext cx="48232" cy="503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7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971600" y="1500550"/>
              <a:ext cx="964712" cy="1092005"/>
              <a:chOff x="971600" y="1500550"/>
              <a:chExt cx="964712" cy="1092005"/>
            </a:xfrm>
          </p:grpSpPr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971600" y="1988840"/>
                <a:ext cx="648072" cy="0"/>
              </a:xfrm>
              <a:prstGeom prst="line">
                <a:avLst/>
              </a:prstGeom>
              <a:ln w="158750">
                <a:solidFill>
                  <a:srgbClr val="FF0000"/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1516132" y="1500550"/>
                <a:ext cx="420180" cy="503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79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71600" y="1988840"/>
                <a:ext cx="652161" cy="603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см</a:t>
                </a:r>
                <a:endParaRPr lang="ru-RU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1514917" y="7230413"/>
            <a:ext cx="1738429" cy="2336283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</a:bodyPr>
          <a:lstStyle/>
          <a:p>
            <a:r>
              <a:rPr lang="ru-RU" sz="1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786712" y="7230413"/>
            <a:ext cx="1738429" cy="2336283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</a:bodyPr>
          <a:lstStyle/>
          <a:p>
            <a:r>
              <a:rPr lang="ru-RU" sz="1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454519" y="7130385"/>
            <a:ext cx="9563969" cy="2536337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4500" b="1" i="1" spc="16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ОЕ = 1 см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562594" y="9683287"/>
            <a:ext cx="9563969" cy="2536337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4500" b="1" i="1" spc="16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АВ = 5 см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5076" y="490230"/>
            <a:ext cx="34731692" cy="3567389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600" b="1" i="1" spc="165" dirty="0">
                <a:ln w="11430"/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Длину АВ измеряют  расстоянием между</a:t>
            </a:r>
          </a:p>
          <a:p>
            <a:pPr algn="ctr"/>
            <a:r>
              <a:rPr lang="ru-RU" sz="10600" b="1" i="1" spc="165" dirty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600" b="1" i="1" spc="165" dirty="0">
                <a:ln w="11430"/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точками А и В</a:t>
            </a:r>
            <a:r>
              <a:rPr lang="en-US" sz="10600" b="1" i="1" spc="165" dirty="0">
                <a:ln w="11430"/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600" b="1" i="1" spc="165" dirty="0">
                <a:ln w="11430"/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помощью </a:t>
            </a:r>
            <a:r>
              <a:rPr lang="ru-RU" sz="10600" b="1" i="1" spc="165" dirty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единичного отрезка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512696" y="4234751"/>
            <a:ext cx="22475333" cy="1936173"/>
          </a:xfrm>
          <a:prstGeom prst="rect">
            <a:avLst/>
          </a:prstGeom>
          <a:noFill/>
        </p:spPr>
        <p:txBody>
          <a:bodyPr wrap="square" lIns="302008" tIns="151004" rIns="302008" bIns="15100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0600" b="1" i="1" spc="16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ОЕ – единичный отрезок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51674" y="12142122"/>
            <a:ext cx="297011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Каждый отрезок имеет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определённую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длину, являющуюся положительным</a:t>
            </a:r>
          </a:p>
          <a:p>
            <a:r>
              <a:rPr lang="ru-RU" b="1" i="1" dirty="0">
                <a:latin typeface="Arial" pitchFamily="34" charset="0"/>
                <a:cs typeface="Arial" pitchFamily="34" charset="0"/>
              </a:rPr>
              <a:t>числом.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3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505 L -0.00312 0.162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>
            <a:endCxn id="20" idx="2"/>
          </p:cNvCxnSpPr>
          <p:nvPr/>
        </p:nvCxnSpPr>
        <p:spPr>
          <a:xfrm flipV="1">
            <a:off x="5627380" y="11136729"/>
            <a:ext cx="18778371" cy="2657714"/>
          </a:xfrm>
          <a:prstGeom prst="line">
            <a:avLst/>
          </a:prstGeom>
          <a:ln w="171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39123" y="864906"/>
            <a:ext cx="33782715" cy="1782285"/>
          </a:xfrm>
          <a:prstGeom prst="rect">
            <a:avLst/>
          </a:prstGeom>
        </p:spPr>
        <p:txBody>
          <a:bodyPr wrap="square" lIns="302008" tIns="151004" rIns="302008" bIns="151004">
            <a:spAutoFit/>
          </a:bodyPr>
          <a:lstStyle/>
          <a:p>
            <a:pPr algn="ctr">
              <a:buNone/>
            </a:pPr>
            <a:endParaRPr lang="ru-RU" b="1" dirty="0" smtClean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 rot="1051847" flipH="1">
            <a:off x="5402" y="7669013"/>
            <a:ext cx="7290138" cy="5146994"/>
            <a:chOff x="519" y="587"/>
            <a:chExt cx="951" cy="1168"/>
          </a:xfrm>
        </p:grpSpPr>
        <p:sp>
          <p:nvSpPr>
            <p:cNvPr id="5" name="Freeform 31"/>
            <p:cNvSpPr>
              <a:spLocks/>
            </p:cNvSpPr>
            <p:nvPr/>
          </p:nvSpPr>
          <p:spPr bwMode="auto">
            <a:xfrm>
              <a:off x="519" y="587"/>
              <a:ext cx="951" cy="1168"/>
            </a:xfrm>
            <a:custGeom>
              <a:avLst/>
              <a:gdLst/>
              <a:ahLst/>
              <a:cxnLst>
                <a:cxn ang="0">
                  <a:pos x="864" y="0"/>
                </a:cxn>
                <a:cxn ang="0">
                  <a:pos x="951" y="84"/>
                </a:cxn>
                <a:cxn ang="0">
                  <a:pos x="209" y="1009"/>
                </a:cxn>
                <a:cxn ang="0">
                  <a:pos x="0" y="1168"/>
                </a:cxn>
                <a:cxn ang="0">
                  <a:pos x="118" y="935"/>
                </a:cxn>
                <a:cxn ang="0">
                  <a:pos x="864" y="0"/>
                </a:cxn>
              </a:cxnLst>
              <a:rect l="0" t="0" r="r" b="b"/>
              <a:pathLst>
                <a:path w="951" h="1168">
                  <a:moveTo>
                    <a:pt x="864" y="0"/>
                  </a:moveTo>
                  <a:lnTo>
                    <a:pt x="951" y="84"/>
                  </a:lnTo>
                  <a:lnTo>
                    <a:pt x="209" y="1009"/>
                  </a:lnTo>
                  <a:lnTo>
                    <a:pt x="0" y="1168"/>
                  </a:lnTo>
                  <a:lnTo>
                    <a:pt x="118" y="93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" name="Freeform 32"/>
            <p:cNvSpPr>
              <a:spLocks/>
            </p:cNvSpPr>
            <p:nvPr/>
          </p:nvSpPr>
          <p:spPr bwMode="auto">
            <a:xfrm>
              <a:off x="524" y="1500"/>
              <a:ext cx="220" cy="248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0" y="84"/>
                </a:cxn>
                <a:cxn ang="0">
                  <a:pos x="128" y="0"/>
                </a:cxn>
                <a:cxn ang="0">
                  <a:pos x="0" y="248"/>
                </a:cxn>
              </a:cxnLst>
              <a:rect l="0" t="0" r="r" b="b"/>
              <a:pathLst>
                <a:path w="220" h="248">
                  <a:moveTo>
                    <a:pt x="0" y="248"/>
                  </a:moveTo>
                  <a:lnTo>
                    <a:pt x="220" y="84"/>
                  </a:lnTo>
                  <a:lnTo>
                    <a:pt x="128" y="0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Freeform 33"/>
            <p:cNvSpPr>
              <a:spLocks/>
            </p:cNvSpPr>
            <p:nvPr/>
          </p:nvSpPr>
          <p:spPr bwMode="auto">
            <a:xfrm>
              <a:off x="524" y="1640"/>
              <a:ext cx="96" cy="104"/>
            </a:xfrm>
            <a:custGeom>
              <a:avLst/>
              <a:gdLst/>
              <a:ahLst/>
              <a:cxnLst>
                <a:cxn ang="0">
                  <a:pos x="96" y="39"/>
                </a:cxn>
                <a:cxn ang="0">
                  <a:pos x="56" y="0"/>
                </a:cxn>
                <a:cxn ang="0">
                  <a:pos x="0" y="104"/>
                </a:cxn>
                <a:cxn ang="0">
                  <a:pos x="96" y="39"/>
                </a:cxn>
              </a:cxnLst>
              <a:rect l="0" t="0" r="r" b="b"/>
              <a:pathLst>
                <a:path w="96" h="104">
                  <a:moveTo>
                    <a:pt x="96" y="39"/>
                  </a:moveTo>
                  <a:lnTo>
                    <a:pt x="56" y="0"/>
                  </a:lnTo>
                  <a:lnTo>
                    <a:pt x="0" y="104"/>
                  </a:lnTo>
                  <a:lnTo>
                    <a:pt x="96" y="3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" name="Freeform 34"/>
            <p:cNvSpPr>
              <a:spLocks/>
            </p:cNvSpPr>
            <p:nvPr/>
          </p:nvSpPr>
          <p:spPr bwMode="auto">
            <a:xfrm>
              <a:off x="676" y="612"/>
              <a:ext cx="736" cy="912"/>
            </a:xfrm>
            <a:custGeom>
              <a:avLst/>
              <a:gdLst/>
              <a:ahLst/>
              <a:cxnLst>
                <a:cxn ang="0">
                  <a:pos x="736" y="0"/>
                </a:cxn>
                <a:cxn ang="0">
                  <a:pos x="0" y="912"/>
                </a:cxn>
              </a:cxnLst>
              <a:rect l="0" t="0" r="r" b="b"/>
              <a:pathLst>
                <a:path w="736" h="912">
                  <a:moveTo>
                    <a:pt x="736" y="0"/>
                  </a:moveTo>
                  <a:lnTo>
                    <a:pt x="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35"/>
            <p:cNvSpPr>
              <a:spLocks/>
            </p:cNvSpPr>
            <p:nvPr/>
          </p:nvSpPr>
          <p:spPr bwMode="auto">
            <a:xfrm>
              <a:off x="704" y="644"/>
              <a:ext cx="736" cy="908"/>
            </a:xfrm>
            <a:custGeom>
              <a:avLst/>
              <a:gdLst/>
              <a:ahLst/>
              <a:cxnLst>
                <a:cxn ang="0">
                  <a:pos x="736" y="0"/>
                </a:cxn>
                <a:cxn ang="0">
                  <a:pos x="0" y="908"/>
                </a:cxn>
              </a:cxnLst>
              <a:rect l="0" t="0" r="r" b="b"/>
              <a:pathLst>
                <a:path w="736" h="908">
                  <a:moveTo>
                    <a:pt x="736" y="0"/>
                  </a:moveTo>
                  <a:lnTo>
                    <a:pt x="0" y="9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343"/>
          <p:cNvGrpSpPr>
            <a:grpSpLocks/>
          </p:cNvGrpSpPr>
          <p:nvPr/>
        </p:nvGrpSpPr>
        <p:grpSpPr bwMode="auto">
          <a:xfrm rot="21098705">
            <a:off x="5089562" y="12238961"/>
            <a:ext cx="23992391" cy="1642745"/>
            <a:chOff x="249" y="3747"/>
            <a:chExt cx="3946" cy="398"/>
          </a:xfrm>
        </p:grpSpPr>
        <p:sp>
          <p:nvSpPr>
            <p:cNvPr id="12" name="Freeform 344" descr="Папирус"/>
            <p:cNvSpPr>
              <a:spLocks/>
            </p:cNvSpPr>
            <p:nvPr/>
          </p:nvSpPr>
          <p:spPr bwMode="auto">
            <a:xfrm>
              <a:off x="297" y="3792"/>
              <a:ext cx="3880" cy="3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44"/>
                </a:cxn>
                <a:cxn ang="0">
                  <a:pos x="3872" y="344"/>
                </a:cxn>
                <a:cxn ang="0">
                  <a:pos x="3880" y="0"/>
                </a:cxn>
                <a:cxn ang="0">
                  <a:pos x="0" y="0"/>
                </a:cxn>
              </a:cxnLst>
              <a:rect l="0" t="0" r="r" b="b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13" name="Oval 345"/>
            <p:cNvSpPr>
              <a:spLocks noChangeArrowheads="1"/>
            </p:cNvSpPr>
            <p:nvPr/>
          </p:nvSpPr>
          <p:spPr bwMode="auto">
            <a:xfrm rot="-4023734">
              <a:off x="475" y="3925"/>
              <a:ext cx="94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" name="Text Box 346"/>
            <p:cNvSpPr txBox="1">
              <a:spLocks noChangeArrowheads="1"/>
            </p:cNvSpPr>
            <p:nvPr/>
          </p:nvSpPr>
          <p:spPr bwMode="auto">
            <a:xfrm rot="10800000">
              <a:off x="293" y="3747"/>
              <a:ext cx="390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26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26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26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26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26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26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endParaRPr lang="ru-RU" sz="300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 Box 347"/>
            <p:cNvSpPr txBox="1">
              <a:spLocks noChangeArrowheads="1"/>
            </p:cNvSpPr>
            <p:nvPr/>
          </p:nvSpPr>
          <p:spPr bwMode="auto">
            <a:xfrm>
              <a:off x="249" y="3888"/>
              <a:ext cx="3903" cy="1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ru-RU" sz="3000" b="1" dirty="0">
                  <a:solidFill>
                    <a:srgbClr val="000000"/>
                  </a:solidFill>
                  <a:latin typeface="Tahoma" pitchFamily="34" charset="0"/>
                </a:rPr>
                <a:t>   </a:t>
              </a:r>
              <a:r>
                <a:rPr lang="en-US" sz="3000" b="1" dirty="0">
                  <a:solidFill>
                    <a:srgbClr val="000000"/>
                  </a:solidFill>
                  <a:latin typeface="Tahoma" pitchFamily="34" charset="0"/>
                </a:rPr>
                <a:t>0      </a:t>
              </a:r>
              <a:r>
                <a:rPr lang="ru-RU" sz="30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3000" b="1" dirty="0">
                  <a:solidFill>
                    <a:srgbClr val="000000"/>
                  </a:solidFill>
                  <a:latin typeface="Tahoma" pitchFamily="34" charset="0"/>
                </a:rPr>
                <a:t> 1     </a:t>
              </a:r>
              <a:r>
                <a:rPr lang="ru-RU" sz="3000" b="1" dirty="0">
                  <a:solidFill>
                    <a:srgbClr val="000000"/>
                  </a:solidFill>
                  <a:latin typeface="Tahoma" pitchFamily="34" charset="0"/>
                </a:rPr>
                <a:t>  </a:t>
              </a:r>
              <a:r>
                <a:rPr lang="en-US" sz="30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ru-RU" sz="30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3000" b="1" dirty="0">
                  <a:solidFill>
                    <a:srgbClr val="000000"/>
                  </a:solidFill>
                  <a:latin typeface="Tahoma" pitchFamily="34" charset="0"/>
                </a:rPr>
                <a:t>2      </a:t>
              </a:r>
              <a:r>
                <a:rPr lang="ru-RU" sz="30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3000" b="1" dirty="0">
                  <a:solidFill>
                    <a:srgbClr val="000000"/>
                  </a:solidFill>
                  <a:latin typeface="Tahoma" pitchFamily="34" charset="0"/>
                </a:rPr>
                <a:t> 3       </a:t>
              </a:r>
              <a:r>
                <a:rPr lang="ru-RU" sz="30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3000" b="1" dirty="0">
                  <a:solidFill>
                    <a:srgbClr val="000000"/>
                  </a:solidFill>
                  <a:latin typeface="Tahoma" pitchFamily="34" charset="0"/>
                </a:rPr>
                <a:t>4       </a:t>
              </a:r>
              <a:r>
                <a:rPr lang="ru-RU" sz="30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3000" b="1" dirty="0">
                  <a:solidFill>
                    <a:srgbClr val="000000"/>
                  </a:solidFill>
                  <a:latin typeface="Tahoma" pitchFamily="34" charset="0"/>
                </a:rPr>
                <a:t> 5        </a:t>
              </a:r>
              <a:r>
                <a:rPr lang="ru-RU" sz="30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3000" b="1" dirty="0">
                  <a:solidFill>
                    <a:srgbClr val="000000"/>
                  </a:solidFill>
                  <a:latin typeface="Tahoma" pitchFamily="34" charset="0"/>
                </a:rPr>
                <a:t>6        7        8        </a:t>
              </a:r>
              <a:r>
                <a:rPr lang="ru-RU" sz="30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3000" b="1" dirty="0">
                  <a:solidFill>
                    <a:srgbClr val="000000"/>
                  </a:solidFill>
                  <a:latin typeface="Tahoma" pitchFamily="34" charset="0"/>
                </a:rPr>
                <a:t>9       10      11      12       13      14      15      16   </a:t>
              </a:r>
              <a:endParaRPr lang="ru-RU" sz="3000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0" name="Группа 15"/>
          <p:cNvGrpSpPr/>
          <p:nvPr/>
        </p:nvGrpSpPr>
        <p:grpSpPr>
          <a:xfrm>
            <a:off x="5685330" y="12203391"/>
            <a:ext cx="1771793" cy="1923605"/>
            <a:chOff x="7164292" y="2996952"/>
            <a:chExt cx="462605" cy="739848"/>
          </a:xfrm>
        </p:grpSpPr>
        <p:sp>
          <p:nvSpPr>
            <p:cNvPr id="17" name="Овал 16"/>
            <p:cNvSpPr/>
            <p:nvPr/>
          </p:nvSpPr>
          <p:spPr>
            <a:xfrm>
              <a:off x="7164292" y="3501009"/>
              <a:ext cx="123181" cy="1209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9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08308" y="2996952"/>
              <a:ext cx="318589" cy="73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9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</a:p>
          </p:txBody>
        </p:sp>
      </p:grpSp>
      <p:grpSp>
        <p:nvGrpSpPr>
          <p:cNvPr id="11" name="Группа 18"/>
          <p:cNvGrpSpPr/>
          <p:nvPr/>
        </p:nvGrpSpPr>
        <p:grpSpPr>
          <a:xfrm>
            <a:off x="24405751" y="9851530"/>
            <a:ext cx="2092379" cy="1923605"/>
            <a:chOff x="7164292" y="3067195"/>
            <a:chExt cx="546308" cy="739848"/>
          </a:xfrm>
        </p:grpSpPr>
        <p:sp>
          <p:nvSpPr>
            <p:cNvPr id="20" name="Овал 19"/>
            <p:cNvSpPr/>
            <p:nvPr/>
          </p:nvSpPr>
          <p:spPr>
            <a:xfrm>
              <a:off x="7164292" y="3501009"/>
              <a:ext cx="123181" cy="1209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9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08304" y="3067195"/>
              <a:ext cx="402296" cy="73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9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962871" y="1051908"/>
            <a:ext cx="32819384" cy="5167827"/>
          </a:xfrm>
          <a:prstGeom prst="rect">
            <a:avLst/>
          </a:prstGeom>
        </p:spPr>
        <p:txBody>
          <a:bodyPr wrap="square" lIns="302008" tIns="151004" rIns="302008" bIns="151004">
            <a:spAutoFit/>
          </a:bodyPr>
          <a:lstStyle/>
          <a:p>
            <a:pPr algn="ctr">
              <a:buNone/>
            </a:pPr>
            <a:r>
              <a:rPr lang="ru-RU" sz="79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Отметьте в тетради точки К и М.  С помощью линейки  постройте отрезок  КМ. Отметьте на этом отрезке точки  Р и Т. Назовите отрезки, на которые эти точки делят отрезок КМ. На какие отрезки точка Т делит отрезок КМ?</a:t>
            </a:r>
          </a:p>
        </p:txBody>
      </p:sp>
      <p:grpSp>
        <p:nvGrpSpPr>
          <p:cNvPr id="16" name="Группа 25"/>
          <p:cNvGrpSpPr/>
          <p:nvPr/>
        </p:nvGrpSpPr>
        <p:grpSpPr>
          <a:xfrm>
            <a:off x="12546639" y="11136729"/>
            <a:ext cx="1669202" cy="1923605"/>
            <a:chOff x="5652124" y="4005064"/>
            <a:chExt cx="435819" cy="739848"/>
          </a:xfrm>
        </p:grpSpPr>
        <p:sp>
          <p:nvSpPr>
            <p:cNvPr id="27" name="Овал 26"/>
            <p:cNvSpPr/>
            <p:nvPr/>
          </p:nvSpPr>
          <p:spPr>
            <a:xfrm>
              <a:off x="5652124" y="4581129"/>
              <a:ext cx="123181" cy="1209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9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96140" y="4005064"/>
              <a:ext cx="291803" cy="73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9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</a:p>
          </p:txBody>
        </p:sp>
      </p:grpSp>
      <p:grpSp>
        <p:nvGrpSpPr>
          <p:cNvPr id="19" name="Группа 28"/>
          <p:cNvGrpSpPr/>
          <p:nvPr/>
        </p:nvGrpSpPr>
        <p:grpSpPr>
          <a:xfrm>
            <a:off x="18614088" y="10161700"/>
            <a:ext cx="1669202" cy="1923605"/>
            <a:chOff x="5652124" y="4005064"/>
            <a:chExt cx="435819" cy="739848"/>
          </a:xfrm>
        </p:grpSpPr>
        <p:sp>
          <p:nvSpPr>
            <p:cNvPr id="30" name="Овал 29"/>
            <p:cNvSpPr/>
            <p:nvPr/>
          </p:nvSpPr>
          <p:spPr>
            <a:xfrm>
              <a:off x="5652124" y="4581129"/>
              <a:ext cx="123181" cy="1209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9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96140" y="4005064"/>
              <a:ext cx="291803" cy="73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9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685293" y="6107011"/>
            <a:ext cx="19698538" cy="2751781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5900" b="1" i="1" spc="16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KP, PT, TM, KT, PM.</a:t>
            </a:r>
            <a:endParaRPr lang="ru-RU" sz="15900" b="1" i="1" spc="16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810434" y="14477793"/>
            <a:ext cx="8554718" cy="2751781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5900" b="1" i="1" spc="16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TM, KT.</a:t>
            </a:r>
            <a:endParaRPr lang="ru-RU" sz="15900" b="1" i="1" spc="16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5375 -0.1268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4820" y="533400"/>
            <a:ext cx="29627410" cy="8430259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200" b="1" i="1" spc="165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точка делит отрезок на</a:t>
            </a:r>
          </a:p>
          <a:p>
            <a:pPr algn="ctr"/>
            <a:r>
              <a:rPr lang="ru-RU" sz="13200" b="1" i="1" spc="165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два отрезка, то длина всего</a:t>
            </a:r>
          </a:p>
          <a:p>
            <a:pPr algn="ctr"/>
            <a:r>
              <a:rPr lang="ru-RU" sz="13200" b="1" i="1" spc="165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отрезка равна сумме длин этих</a:t>
            </a:r>
          </a:p>
          <a:p>
            <a:pPr algn="ctr"/>
            <a:r>
              <a:rPr lang="ru-RU" sz="13200" b="1" i="1" spc="165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двух отрезков.</a:t>
            </a:r>
          </a:p>
        </p:txBody>
      </p:sp>
      <p:grpSp>
        <p:nvGrpSpPr>
          <p:cNvPr id="7" name="Группа 12"/>
          <p:cNvGrpSpPr/>
          <p:nvPr/>
        </p:nvGrpSpPr>
        <p:grpSpPr>
          <a:xfrm>
            <a:off x="8104366" y="4885871"/>
            <a:ext cx="23533748" cy="12779156"/>
            <a:chOff x="2306357" y="1600718"/>
            <a:chExt cx="6144526" cy="4915060"/>
          </a:xfrm>
        </p:grpSpPr>
        <p:grpSp>
          <p:nvGrpSpPr>
            <p:cNvPr id="9" name="Группа 19"/>
            <p:cNvGrpSpPr/>
            <p:nvPr/>
          </p:nvGrpSpPr>
          <p:grpSpPr>
            <a:xfrm rot="19698085">
              <a:off x="2306357" y="1600718"/>
              <a:ext cx="6144526" cy="4915060"/>
              <a:chOff x="681327" y="1215547"/>
              <a:chExt cx="6144526" cy="4915060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 rot="1747181">
                <a:off x="681327" y="2945355"/>
                <a:ext cx="6144526" cy="294308"/>
              </a:xfrm>
              <a:prstGeom prst="line">
                <a:avLst/>
              </a:prstGeom>
              <a:ln w="177800">
                <a:solidFill>
                  <a:srgbClr val="7030A0"/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 rot="2087297">
                <a:off x="832986" y="1215547"/>
                <a:ext cx="402296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900" b="1" i="1" dirty="0">
                    <a:solidFill>
                      <a:srgbClr val="7030A0"/>
                    </a:solidFill>
                    <a:latin typeface="Times New Roman" pitchFamily="18" charset="0"/>
                  </a:rPr>
                  <a:t>M</a:t>
                </a:r>
                <a:endParaRPr lang="ru-RU" sz="11900" b="1" i="1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 rot="1901915">
                <a:off x="5865510" y="5390759"/>
                <a:ext cx="336167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900" b="1" i="1" dirty="0">
                    <a:solidFill>
                      <a:srgbClr val="7030A0"/>
                    </a:solidFill>
                    <a:latin typeface="Times New Roman" pitchFamily="18" charset="0"/>
                  </a:rPr>
                  <a:t>N</a:t>
                </a:r>
                <a:endParaRPr lang="ru-RU" sz="11900" b="1" i="1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3609925" y="3910882"/>
              <a:ext cx="313985" cy="73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900" b="1" i="1" dirty="0">
                  <a:solidFill>
                    <a:srgbClr val="7030A0"/>
                  </a:solidFill>
                  <a:latin typeface="Times New Roman" pitchFamily="18" charset="0"/>
                </a:rPr>
                <a:t>C</a:t>
              </a:r>
              <a:endParaRPr lang="ru-RU" sz="11900" b="1" i="1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509109" y="13792200"/>
            <a:ext cx="17120204" cy="3044169"/>
          </a:xfrm>
          <a:prstGeom prst="rect">
            <a:avLst/>
          </a:prstGeom>
        </p:spPr>
        <p:txBody>
          <a:bodyPr wrap="none" lIns="302008" tIns="151004" rIns="302008" bIns="15100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7800" b="1" i="1" spc="165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ru-RU" sz="17800" b="1" i="1" spc="165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17800" b="1" i="1" spc="165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MC </a:t>
            </a:r>
            <a:r>
              <a:rPr lang="ru-RU" sz="17800" b="1" i="1" spc="165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7800" b="1" i="1" spc="165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CN</a:t>
            </a:r>
            <a:r>
              <a:rPr lang="ru-RU" sz="17800" b="1" i="1" spc="165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7800" b="1" spc="165" dirty="0">
              <a:ln w="11430"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002317" y="9866038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192235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21070" y="1052515"/>
            <a:ext cx="29184865" cy="197294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11500" b="1" smtClean="0">
                <a:solidFill>
                  <a:srgbClr val="000099"/>
                </a:solidFill>
              </a:rPr>
              <a:t>Свойства отрезка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94682" y="3954145"/>
            <a:ext cx="30340099" cy="12828270"/>
          </a:xfrm>
          <a:prstGeom prst="rect">
            <a:avLst/>
          </a:prstGeom>
        </p:spPr>
        <p:txBody>
          <a:bodyPr lIns="302008" tIns="151004" rIns="302008" bIns="151004"/>
          <a:lstStyle/>
          <a:p>
            <a:pPr eaLnBrk="1" hangingPunct="1">
              <a:buFontTx/>
              <a:buNone/>
            </a:pPr>
            <a:r>
              <a:rPr lang="ru-RU" sz="11900" dirty="0"/>
              <a:t>	</a:t>
            </a:r>
            <a:r>
              <a:rPr lang="ru-RU" sz="8800" b="1" dirty="0" smtClean="0">
                <a:latin typeface="Arial" pitchFamily="34" charset="0"/>
                <a:cs typeface="Arial" pitchFamily="34" charset="0"/>
              </a:rPr>
              <a:t>Равные отрезки имеют равные длины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ru-RU" sz="9200" b="1" i="1" dirty="0">
                <a:solidFill>
                  <a:srgbClr val="0000FF"/>
                </a:solidFill>
                <a:cs typeface="Times New Roman" pitchFamily="18" charset="0"/>
              </a:rPr>
              <a:t>	 А               </a:t>
            </a:r>
            <a:r>
              <a:rPr lang="ru-RU" sz="9200" b="1" i="1" dirty="0" smtClean="0">
                <a:solidFill>
                  <a:srgbClr val="0000FF"/>
                </a:solidFill>
                <a:cs typeface="Times New Roman" pitchFamily="18" charset="0"/>
              </a:rPr>
              <a:t>      В</a:t>
            </a:r>
            <a:r>
              <a:rPr lang="ru-RU" sz="9200" b="1" i="1" dirty="0">
                <a:solidFill>
                  <a:srgbClr val="0000FF"/>
                </a:solidFill>
                <a:cs typeface="Times New Roman" pitchFamily="18" charset="0"/>
              </a:rPr>
              <a:t>		</a:t>
            </a:r>
            <a:r>
              <a:rPr lang="ru-RU" sz="9200" b="1" i="1" dirty="0" smtClean="0">
                <a:solidFill>
                  <a:srgbClr val="0000FF"/>
                </a:solidFill>
                <a:cs typeface="Times New Roman" pitchFamily="18" charset="0"/>
              </a:rPr>
              <a:t>      АВ </a:t>
            </a:r>
            <a:r>
              <a:rPr lang="ru-RU" sz="9200" b="1" i="1" dirty="0">
                <a:solidFill>
                  <a:srgbClr val="0000FF"/>
                </a:solidFill>
                <a:cs typeface="Times New Roman" pitchFamily="18" charset="0"/>
              </a:rPr>
              <a:t>= СР = 20 см</a:t>
            </a:r>
          </a:p>
          <a:p>
            <a:pPr eaLnBrk="1" hangingPunct="1">
              <a:buFontTx/>
              <a:buNone/>
            </a:pPr>
            <a:r>
              <a:rPr lang="ru-RU" sz="9200" b="1" i="1" dirty="0">
                <a:solidFill>
                  <a:srgbClr val="0000FF"/>
                </a:solidFill>
                <a:cs typeface="Times New Roman" pitchFamily="18" charset="0"/>
              </a:rPr>
              <a:t>    С                 </a:t>
            </a:r>
            <a:r>
              <a:rPr lang="ru-RU" sz="9200" b="1" i="1" dirty="0" smtClean="0">
                <a:solidFill>
                  <a:srgbClr val="0000FF"/>
                </a:solidFill>
                <a:cs typeface="Times New Roman" pitchFamily="18" charset="0"/>
              </a:rPr>
              <a:t>     Р</a:t>
            </a:r>
            <a:endParaRPr lang="ru-RU" sz="9200" b="1" i="1" dirty="0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sz="8800" b="1" dirty="0" smtClean="0">
                <a:latin typeface="Arial" pitchFamily="34" charset="0"/>
                <a:cs typeface="Arial" pitchFamily="34" charset="0"/>
              </a:rPr>
              <a:t>Если отрезок разделен на части, то длина отрезка равна сумме длин его частей.</a:t>
            </a:r>
          </a:p>
          <a:p>
            <a:pPr lvl="1" eaLnBrk="1" hangingPunct="1">
              <a:buFontTx/>
              <a:buNone/>
            </a:pPr>
            <a:r>
              <a:rPr lang="ru-RU" sz="9600" b="1" i="1" dirty="0" smtClean="0">
                <a:solidFill>
                  <a:srgbClr val="0000FF"/>
                </a:solidFill>
                <a:cs typeface="Times New Roman" pitchFamily="18" charset="0"/>
              </a:rPr>
              <a:t>АВ = АМ  + МР + РК + КВ</a:t>
            </a:r>
          </a:p>
          <a:p>
            <a:pPr lvl="1" eaLnBrk="1" hangingPunct="1">
              <a:buFontTx/>
              <a:buNone/>
            </a:pPr>
            <a:r>
              <a:rPr lang="ru-RU" sz="9600" b="1" i="1" dirty="0" smtClean="0">
                <a:solidFill>
                  <a:srgbClr val="0000FF"/>
                </a:solidFill>
                <a:cs typeface="Times New Roman" pitchFamily="18" charset="0"/>
              </a:rPr>
              <a:t>А           М           Р             К                      В</a:t>
            </a:r>
          </a:p>
          <a:p>
            <a:pPr eaLnBrk="1" hangingPunct="1">
              <a:buFontTx/>
              <a:buNone/>
            </a:pPr>
            <a:r>
              <a:rPr lang="ru-RU" sz="9200" b="1" i="1" dirty="0" smtClean="0">
                <a:solidFill>
                  <a:srgbClr val="0000FF"/>
                </a:solidFill>
                <a:cs typeface="Times New Roman" pitchFamily="18" charset="0"/>
              </a:rPr>
              <a:t>  </a:t>
            </a:r>
            <a:endParaRPr lang="ru-RU" sz="9200" b="1" i="1" dirty="0">
              <a:solidFill>
                <a:srgbClr val="0000FF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dirty="0" smtClean="0">
              <a:cs typeface="Times New Roman" pitchFamily="18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7028688" y="6855779"/>
            <a:ext cx="4140605" cy="0"/>
          </a:xfrm>
          <a:prstGeom prst="line">
            <a:avLst/>
          </a:prstGeom>
          <a:noFill/>
          <a:ln w="190500">
            <a:solidFill>
              <a:srgbClr val="0000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7028688" y="929100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7028687" y="8229600"/>
            <a:ext cx="4140605" cy="0"/>
          </a:xfrm>
          <a:prstGeom prst="line">
            <a:avLst/>
          </a:prstGeom>
          <a:noFill/>
          <a:ln w="190500">
            <a:solidFill>
              <a:srgbClr val="0000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6881670" y="14532929"/>
            <a:ext cx="3860916" cy="0"/>
          </a:xfrm>
          <a:prstGeom prst="line">
            <a:avLst/>
          </a:prstGeom>
          <a:noFill/>
          <a:ln w="190500">
            <a:solidFill>
              <a:srgbClr val="0000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>
            <a:off x="10742586" y="14532929"/>
            <a:ext cx="4134523" cy="0"/>
          </a:xfrm>
          <a:prstGeom prst="line">
            <a:avLst/>
          </a:prstGeom>
          <a:noFill/>
          <a:ln w="190500">
            <a:solidFill>
              <a:srgbClr val="0000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19011632" y="14532929"/>
            <a:ext cx="6621314" cy="0"/>
          </a:xfrm>
          <a:prstGeom prst="line">
            <a:avLst/>
          </a:prstGeom>
          <a:noFill/>
          <a:ln w="190500">
            <a:solidFill>
              <a:srgbClr val="0000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4877109" y="14532929"/>
            <a:ext cx="4134523" cy="0"/>
          </a:xfrm>
          <a:prstGeom prst="line">
            <a:avLst/>
          </a:prstGeom>
          <a:noFill/>
          <a:ln w="190500">
            <a:solidFill>
              <a:srgbClr val="0000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2990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42" name="Freeform 18"/>
          <p:cNvSpPr>
            <a:spLocks/>
          </p:cNvSpPr>
          <p:nvPr/>
        </p:nvSpPr>
        <p:spPr bwMode="auto">
          <a:xfrm>
            <a:off x="6346850" y="5546587"/>
            <a:ext cx="6102476" cy="165100"/>
          </a:xfrm>
          <a:custGeom>
            <a:avLst/>
            <a:gdLst>
              <a:gd name="T0" fmla="*/ 0 w 1360"/>
              <a:gd name="T1" fmla="*/ 0 h 1"/>
              <a:gd name="T2" fmla="*/ 2159000 w 13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60" h="1">
                <a:moveTo>
                  <a:pt x="0" y="0"/>
                </a:moveTo>
                <a:lnTo>
                  <a:pt x="1360" y="0"/>
                </a:lnTo>
              </a:path>
            </a:pathLst>
          </a:custGeom>
          <a:noFill/>
          <a:ln w="228600" cap="flat" cmpd="sng">
            <a:solidFill>
              <a:srgbClr val="0099FF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8195" name="Freeform 4"/>
          <p:cNvSpPr>
            <a:spLocks/>
          </p:cNvSpPr>
          <p:nvPr/>
        </p:nvSpPr>
        <p:spPr bwMode="auto">
          <a:xfrm>
            <a:off x="6233319" y="8909186"/>
            <a:ext cx="16623213" cy="12384"/>
          </a:xfrm>
          <a:custGeom>
            <a:avLst/>
            <a:gdLst>
              <a:gd name="T0" fmla="*/ 0 w 2734"/>
              <a:gd name="T1" fmla="*/ 0 h 3"/>
              <a:gd name="T2" fmla="*/ 4340225 w 2734"/>
              <a:gd name="T3" fmla="*/ 4763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34" h="3">
                <a:moveTo>
                  <a:pt x="0" y="0"/>
                </a:moveTo>
                <a:lnTo>
                  <a:pt x="2734" y="3"/>
                </a:lnTo>
              </a:path>
            </a:pathLst>
          </a:custGeom>
          <a:noFill/>
          <a:ln w="228600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1813719" y="676910"/>
            <a:ext cx="31699200" cy="22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02008" tIns="151004" rIns="302008" bIns="151004">
            <a:spAutoFit/>
          </a:bodyPr>
          <a:lstStyle/>
          <a:p>
            <a:pPr algn="ctr">
              <a:defRPr/>
            </a:pPr>
            <a:r>
              <a:rPr lang="ru-RU" sz="127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Сложение и вычитание  отрезков </a:t>
            </a:r>
            <a:endParaRPr lang="ru-RU" sz="127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4620660" y="9377845"/>
            <a:ext cx="1590952" cy="19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0600" b="1">
                <a:solidFill>
                  <a:srgbClr val="2A2E5C"/>
                </a:solidFill>
                <a:latin typeface="Arial" charset="0"/>
              </a:rPr>
              <a:t>А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2061056" y="9481680"/>
            <a:ext cx="1590952" cy="19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0600" b="1" dirty="0">
                <a:solidFill>
                  <a:srgbClr val="2A2E5C"/>
                </a:solidFill>
                <a:latin typeface="Arial" charset="0"/>
              </a:rPr>
              <a:t>В</a:t>
            </a:r>
          </a:p>
        </p:txBody>
      </p:sp>
      <p:sp>
        <p:nvSpPr>
          <p:cNvPr id="8205" name="Text Box 17"/>
          <p:cNvSpPr txBox="1">
            <a:spLocks noChangeArrowheads="1"/>
          </p:cNvSpPr>
          <p:nvPr/>
        </p:nvSpPr>
        <p:spPr bwMode="auto">
          <a:xfrm>
            <a:off x="11759586" y="9603183"/>
            <a:ext cx="1167396" cy="17252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0600" b="1" dirty="0">
                <a:solidFill>
                  <a:srgbClr val="002060"/>
                </a:solidFill>
                <a:latin typeface="Arial" charset="0"/>
              </a:rPr>
              <a:t>С</a:t>
            </a:r>
          </a:p>
        </p:txBody>
      </p:sp>
      <p:sp>
        <p:nvSpPr>
          <p:cNvPr id="205844" name="Text Box 20"/>
          <p:cNvSpPr txBox="1">
            <a:spLocks noChangeArrowheads="1"/>
          </p:cNvSpPr>
          <p:nvPr/>
        </p:nvSpPr>
        <p:spPr bwMode="auto">
          <a:xfrm>
            <a:off x="1508919" y="14630400"/>
            <a:ext cx="9205216" cy="22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2700" b="1" dirty="0" smtClean="0">
                <a:solidFill>
                  <a:srgbClr val="2A2E5C"/>
                </a:solidFill>
                <a:latin typeface="Arial" charset="0"/>
              </a:rPr>
              <a:t>АВ+ВК=АК</a:t>
            </a:r>
            <a:endParaRPr lang="ru-RU" sz="12700" b="1" dirty="0">
              <a:solidFill>
                <a:srgbClr val="2A2E5C"/>
              </a:solidFill>
              <a:latin typeface="Arial" charset="0"/>
            </a:endParaRPr>
          </a:p>
        </p:txBody>
      </p:sp>
      <p:sp>
        <p:nvSpPr>
          <p:cNvPr id="15" name="Freeform 18"/>
          <p:cNvSpPr>
            <a:spLocks/>
          </p:cNvSpPr>
          <p:nvPr/>
        </p:nvSpPr>
        <p:spPr bwMode="auto">
          <a:xfrm>
            <a:off x="6346850" y="5546587"/>
            <a:ext cx="6102476" cy="165100"/>
          </a:xfrm>
          <a:custGeom>
            <a:avLst/>
            <a:gdLst>
              <a:gd name="T0" fmla="*/ 0 w 1360"/>
              <a:gd name="T1" fmla="*/ 0 h 1"/>
              <a:gd name="T2" fmla="*/ 2159000 w 13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60" h="1">
                <a:moveTo>
                  <a:pt x="0" y="0"/>
                </a:moveTo>
                <a:lnTo>
                  <a:pt x="1360" y="0"/>
                </a:lnTo>
              </a:path>
            </a:pathLst>
          </a:custGeom>
          <a:noFill/>
          <a:ln w="228600" cap="flat" cmpd="sng">
            <a:solidFill>
              <a:srgbClr val="0099FF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6346850" y="5555974"/>
            <a:ext cx="6102476" cy="165100"/>
          </a:xfrm>
          <a:custGeom>
            <a:avLst/>
            <a:gdLst>
              <a:gd name="T0" fmla="*/ 0 w 1360"/>
              <a:gd name="T1" fmla="*/ 0 h 1"/>
              <a:gd name="T2" fmla="*/ 2159000 w 13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60" h="1">
                <a:moveTo>
                  <a:pt x="0" y="0"/>
                </a:moveTo>
                <a:lnTo>
                  <a:pt x="1360" y="0"/>
                </a:lnTo>
              </a:path>
            </a:pathLst>
          </a:custGeom>
          <a:noFill/>
          <a:ln w="228600" cap="flat" cmpd="sng">
            <a:solidFill>
              <a:srgbClr val="0099FF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" name="TextBox 1"/>
          <p:cNvSpPr txBox="1"/>
          <p:nvPr/>
        </p:nvSpPr>
        <p:spPr>
          <a:xfrm>
            <a:off x="27874119" y="9335305"/>
            <a:ext cx="108555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uz-Latn-UZ" sz="1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24719" y="14851855"/>
            <a:ext cx="788562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АВ-АС=СВ</a:t>
            </a:r>
            <a:endParaRPr lang="uz-Latn-UZ" sz="1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744E-6 0.00045 C 0.00031 -0.0016 0.00013 -0.00426 0.00117 -0.0056 C 0.00249 -0.00738 0.00457 -0.0064 0.00616 -0.00756 C 0.01745 -0.01547 0.00022 -0.00853 0.01609 -0.0136 C 0.02792 -0.0265 0.06431 -0.02338 0.07188 -0.02383 C 0.12586 -0.03459 0.18528 -0.02659 0.23677 -0.02579 C 0.23836 -0.02507 0.24375 -0.0233 0.24543 -0.02178 C 0.25404 -0.01476 0.24384 -0.01983 0.25418 -0.01565 C 0.26089 -0.00836 0.25572 -0.01262 0.26777 -0.00969 C 0.28096 -0.00631 0.29293 -0.00311 0.30621 -0.0016 C 0.31414 0.00267 0.3228 0.00445 0.33105 0.0065 C 0.33771 0.00801 0.34428 0.01076 0.35085 0.01245 C 0.36445 0.01583 0.35874 0.01299 0.37071 0.01654 C 0.37737 0.01832 0.37474 0.01868 0.38186 0.0225 C 0.38421 0.02384 0.39092 0.02588 0.39305 0.02668 C 0.39786 0.03175 0.40053 0.03131 0.40543 0.03469 C 0.41463 0.041 0.40606 0.03691 0.41535 0.04073 C 0.42043 0.04616 0.42455 0.05167 0.43017 0.05478 C 0.43226 0.05799 0.43375 0.06083 0.43643 0.06288 C 0.43883 0.06448 0.44173 0.06448 0.44386 0.06688 C 0.44508 0.06821 0.44649 0.06928 0.44762 0.07088 C 0.44853 0.07204 0.44907 0.07399 0.45007 0.07497 C 0.45116 0.07604 0.45261 0.07595 0.45379 0.07702 C 0.4551 0.07799 0.45623 0.07959 0.4575 0.08102 C 0.45932 0.09578 0.45755 0.08831 0.46371 0.10307 L 0.46371 0.10316 C 0.46507 0.10983 0.46684 0.11428 0.46992 0.11926 C 0.4716 0.12735 0.47323 0.13535 0.47486 0.14336 C 0.47527 0.1454 0.47618 0.14727 0.47618 0.1494 C 0.47618 0.16221 0.47618 0.17493 0.47618 0.18782 " pathEditMode="relative" rAng="0" ptsTypes="ffffffffffffffffffffffffFffffA">
                                      <p:cBhvr>
                                        <p:cTn id="6" dur="2000" fill="hold"/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9" y="76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3093E-6 -1.51178E-7 C -0.00095 0.00676 -0.00163 0.01458 -0.00226 0.02214 C -0.00263 0.0265 -0.00285 0.03104 -0.00317 0.03548 C -0.00331 0.03771 -0.00362 0.04206 -0.00362 0.04215 C -0.00376 0.06278 -0.0038 0.0835 -0.00403 0.10414 C -0.00421 0.1205 -0.00526 0.13677 -0.00539 0.15296 C -0.00548 0.16336 -0.00539 0.17368 -0.00539 0.18408 " pathEditMode="relative" rAng="0" ptsTypes="ffffff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9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42" grpId="0" animBg="1"/>
      <p:bldP spid="205842" grpId="1" animBg="1"/>
      <p:bldP spid="8205" grpId="0"/>
      <p:bldP spid="205844" grpId="0"/>
      <p:bldP spid="15" grpId="0" animBg="1"/>
      <p:bldP spid="2" grpId="0"/>
      <p:bldP spid="2" grpId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1813719" y="676910"/>
            <a:ext cx="31699200" cy="22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02008" tIns="151004" rIns="302008" bIns="151004">
            <a:spAutoFit/>
          </a:bodyPr>
          <a:lstStyle/>
          <a:p>
            <a:pPr algn="ctr">
              <a:defRPr/>
            </a:pPr>
            <a:r>
              <a:rPr lang="ru-RU" sz="12700" b="1" dirty="0" smtClean="0">
                <a:latin typeface="Arial" pitchFamily="34" charset="0"/>
                <a:cs typeface="Arial" pitchFamily="34" charset="0"/>
              </a:rPr>
              <a:t>И З М </a:t>
            </a:r>
            <a:r>
              <a:rPr lang="ru-RU" sz="12700" b="1" dirty="0">
                <a:latin typeface="Arial" pitchFamily="34" charset="0"/>
                <a:cs typeface="Arial" pitchFamily="34" charset="0"/>
              </a:rPr>
              <a:t>Е Р Е Н И Я</a:t>
            </a:r>
            <a:r>
              <a:rPr lang="ru-RU" sz="127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127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5519" y="3698588"/>
            <a:ext cx="33070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С древнейших </a:t>
            </a:r>
            <a:r>
              <a:rPr lang="ru-RU" dirty="0">
                <a:latin typeface="Arial" pitchFamily="34" charset="0"/>
                <a:cs typeface="Arial" pitchFamily="34" charset="0"/>
              </a:rPr>
              <a:t>времен люди использовали для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измерения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длин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различные  единицы </a:t>
            </a:r>
            <a:r>
              <a:rPr lang="ru-RU" dirty="0">
                <a:latin typeface="Arial" pitchFamily="34" charset="0"/>
                <a:cs typeface="Arial" pitchFamily="34" charset="0"/>
              </a:rPr>
              <a:t>длины.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Например </a:t>
            </a:r>
            <a:r>
              <a:rPr lang="ru-RU" dirty="0">
                <a:latin typeface="Arial" pitchFamily="34" charset="0"/>
                <a:cs typeface="Arial" pitchFamily="34" charset="0"/>
              </a:rPr>
              <a:t>в Средней Азии были в ходу такие единицы, как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локоть, пядь</a:t>
            </a:r>
            <a:r>
              <a:rPr lang="ru-RU" dirty="0">
                <a:latin typeface="Arial" pitchFamily="34" charset="0"/>
                <a:cs typeface="Arial" pitchFamily="34" charset="0"/>
              </a:rPr>
              <a:t>, маховая сажень, верста.</a:t>
            </a:r>
            <a:endParaRPr lang="uz-Latn-U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8" descr="img3.jpg (39872 bytes)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432719" y="9920476"/>
            <a:ext cx="5105400" cy="7436918"/>
          </a:xfrm>
          <a:prstGeom prst="rect">
            <a:avLst/>
          </a:prstGeom>
          <a:noFill/>
        </p:spPr>
      </p:pic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9433719" y="10530610"/>
            <a:ext cx="22513959" cy="62166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72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Малая пядь</a:t>
            </a:r>
            <a:r>
              <a:rPr lang="ru-RU" sz="7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равнялась расстоянию между концами растянутых пальцев, большего и указательного (~19 см), </a:t>
            </a:r>
            <a:r>
              <a:rPr lang="ru-RU" sz="72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большая пядь</a:t>
            </a:r>
            <a:r>
              <a:rPr lang="ru-RU" sz="7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расстояние между раздвинутым большим пальцем и мизинцем   (~ 23 см)</a:t>
            </a:r>
          </a:p>
        </p:txBody>
      </p:sp>
    </p:spTree>
    <p:extLst>
      <p:ext uri="{BB962C8B-B14F-4D97-AF65-F5344CB8AC3E}">
        <p14:creationId xmlns:p14="http://schemas.microsoft.com/office/powerpoint/2010/main" val="37085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1813719" y="676910"/>
            <a:ext cx="31699200" cy="22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02008" tIns="151004" rIns="302008" bIns="151004">
            <a:spAutoFit/>
          </a:bodyPr>
          <a:lstStyle/>
          <a:p>
            <a:pPr algn="ctr">
              <a:defRPr/>
            </a:pPr>
            <a:r>
              <a:rPr lang="ru-RU" sz="12700" b="1" dirty="0" smtClean="0">
                <a:latin typeface="Arial" pitchFamily="34" charset="0"/>
                <a:cs typeface="Arial" pitchFamily="34" charset="0"/>
              </a:rPr>
              <a:t>И З М </a:t>
            </a:r>
            <a:r>
              <a:rPr lang="ru-RU" sz="12700" b="1" dirty="0">
                <a:latin typeface="Arial" pitchFamily="34" charset="0"/>
                <a:cs typeface="Arial" pitchFamily="34" charset="0"/>
              </a:rPr>
              <a:t>Е Р Е Н И Я</a:t>
            </a:r>
            <a:endParaRPr lang="ru-RU" sz="127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3"/>
          <a:srcRect l="14120" t="4655" r="46125" b="9959"/>
          <a:stretch/>
        </p:blipFill>
        <p:spPr bwMode="auto">
          <a:xfrm>
            <a:off x="1280319" y="2544417"/>
            <a:ext cx="5292759" cy="811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8290719" y="4114800"/>
            <a:ext cx="19286710" cy="34566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ЛОКОТЬ – расстояние от локтя до конца среднего пальца </a:t>
            </a:r>
            <a:r>
              <a:rPr lang="ru-RU" sz="72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(~71 см)</a:t>
            </a:r>
            <a:endParaRPr lang="ru-RU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9890919" y="11049000"/>
            <a:ext cx="23622000" cy="44644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Другая английская единица длины ФУТ, что по-английски означает «ступня».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/>
          <a:srcRect l="44958" t="54188" r="12135"/>
          <a:stretch/>
        </p:blipFill>
        <p:spPr bwMode="auto">
          <a:xfrm>
            <a:off x="1174301" y="11564256"/>
            <a:ext cx="7697684" cy="586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68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1813719" y="676910"/>
            <a:ext cx="31699200" cy="22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02008" tIns="151004" rIns="302008" bIns="151004">
            <a:spAutoFit/>
          </a:bodyPr>
          <a:lstStyle/>
          <a:p>
            <a:pPr algn="ctr">
              <a:defRPr/>
            </a:pPr>
            <a:r>
              <a:rPr lang="ru-RU" sz="12700" b="1" dirty="0" smtClean="0">
                <a:latin typeface="Arial" pitchFamily="34" charset="0"/>
                <a:cs typeface="Arial" pitchFamily="34" charset="0"/>
              </a:rPr>
              <a:t>И З М </a:t>
            </a:r>
            <a:r>
              <a:rPr lang="ru-RU" sz="12700" b="1" dirty="0">
                <a:latin typeface="Arial" pitchFamily="34" charset="0"/>
                <a:cs typeface="Arial" pitchFamily="34" charset="0"/>
              </a:rPr>
              <a:t>Е Р Е Н И Я</a:t>
            </a:r>
            <a:endParaRPr lang="ru-RU" sz="127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731" y="4211638"/>
            <a:ext cx="5611245" cy="523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97" y="3619500"/>
            <a:ext cx="1285875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19" y="10296298"/>
            <a:ext cx="23455457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4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1813719" y="676910"/>
            <a:ext cx="31699200" cy="22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02008" tIns="151004" rIns="302008" bIns="151004">
            <a:spAutoFit/>
          </a:bodyPr>
          <a:lstStyle/>
          <a:p>
            <a:pPr algn="ctr">
              <a:defRPr/>
            </a:pPr>
            <a:r>
              <a:rPr lang="ru-RU" sz="12700" b="1" dirty="0" smtClean="0">
                <a:latin typeface="Arial" pitchFamily="34" charset="0"/>
                <a:cs typeface="Arial" pitchFamily="34" charset="0"/>
              </a:rPr>
              <a:t>И З М </a:t>
            </a:r>
            <a:r>
              <a:rPr lang="ru-RU" sz="12700" b="1" dirty="0">
                <a:latin typeface="Arial" pitchFamily="34" charset="0"/>
                <a:cs typeface="Arial" pitchFamily="34" charset="0"/>
              </a:rPr>
              <a:t>Е Р Е Н И Я</a:t>
            </a:r>
            <a:endParaRPr lang="ru-RU" sz="127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3719" y="3429000"/>
            <a:ext cx="3200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≪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Бобурнаме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≫ были упомянуты такие единицы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1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элик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2 см, 1 тутам = 4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элик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1 кари = 6 тутам, 1 шаг =1,5 кари, 1 миля =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4000 шагов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шаръи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2,8 км.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3719" y="11582400"/>
            <a:ext cx="2909424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ачиная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 конца XVIII века стали использовать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французскую единицу длины -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метр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5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85119" y="8991600"/>
            <a:ext cx="29933028" cy="4297679"/>
          </a:xfrm>
          <a:prstGeom prst="rect">
            <a:avLst/>
          </a:prstGeom>
        </p:spPr>
        <p:txBody>
          <a:bodyPr lIns="302008" tIns="151004" rIns="302008" bIns="151004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8000" b="1" spc="16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8800" b="1" i="1" spc="165" dirty="0">
                <a:ln w="11430"/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 см =1 дм            1см = 10 мм</a:t>
            </a:r>
          </a:p>
          <a:p>
            <a:pPr algn="ctr">
              <a:buNone/>
            </a:pPr>
            <a:r>
              <a:rPr lang="ru-RU" sz="8800" b="1" i="1" spc="165" dirty="0">
                <a:ln w="11430"/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100 см = 1 м              1км = </a:t>
            </a:r>
            <a:r>
              <a:rPr lang="ru-RU" sz="8800" b="1" i="1" spc="165" dirty="0" smtClean="0">
                <a:ln w="11430"/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1000м </a:t>
            </a:r>
          </a:p>
          <a:p>
            <a:pPr algn="ctr">
              <a:buNone/>
            </a:pPr>
            <a:r>
              <a:rPr lang="ru-RU" sz="8800" b="1" i="1" spc="165" dirty="0" smtClean="0">
                <a:ln w="11430"/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ru-RU" sz="11500" b="1" i="1" dirty="0" smtClean="0"/>
              <a:t>1 </a:t>
            </a:r>
            <a:r>
              <a:rPr lang="ru-RU" sz="11500" b="1" i="1" dirty="0" err="1" smtClean="0"/>
              <a:t>дм</a:t>
            </a:r>
            <a:r>
              <a:rPr lang="ru-RU" sz="11500" b="1" i="1" dirty="0" smtClean="0"/>
              <a:t> </a:t>
            </a:r>
            <a:r>
              <a:rPr lang="ru-RU" sz="11500" b="1" i="1" dirty="0"/>
              <a:t>= </a:t>
            </a:r>
            <a:r>
              <a:rPr lang="ru-RU" sz="11500" b="1" i="1" dirty="0" smtClean="0"/>
              <a:t>0,1м;   </a:t>
            </a:r>
            <a:r>
              <a:rPr lang="ru-RU" sz="11500" b="1" dirty="0"/>
              <a:t>1 см = 0,01 </a:t>
            </a:r>
            <a:r>
              <a:rPr lang="ru-RU" sz="11500" b="1" dirty="0" smtClean="0"/>
              <a:t>м; </a:t>
            </a:r>
            <a:r>
              <a:rPr lang="ru-RU" sz="11500" b="1" dirty="0"/>
              <a:t>1 </a:t>
            </a:r>
            <a:r>
              <a:rPr lang="ru-RU" sz="11500" b="1" i="1" dirty="0"/>
              <a:t>мм </a:t>
            </a:r>
            <a:r>
              <a:rPr lang="ru-RU" sz="11500" b="1" i="1" dirty="0" smtClean="0"/>
              <a:t>= </a:t>
            </a:r>
            <a:r>
              <a:rPr lang="ru-RU" sz="11500" b="1" dirty="0"/>
              <a:t>0,001 </a:t>
            </a:r>
            <a:r>
              <a:rPr lang="ru-RU" sz="11500" b="1" i="1" dirty="0"/>
              <a:t>м</a:t>
            </a:r>
            <a:endParaRPr lang="ru-RU" sz="16600" b="1" i="1" spc="165" dirty="0">
              <a:ln w="11430"/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9600" b="1" spc="16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                               </a:t>
            </a:r>
            <a:endParaRPr lang="ru-RU" sz="9600" b="1" spc="16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70918" y="2286000"/>
            <a:ext cx="31013401" cy="3967498"/>
          </a:xfrm>
          <a:prstGeom prst="rect">
            <a:avLst/>
          </a:prstGeom>
        </p:spPr>
        <p:txBody>
          <a:bodyPr wrap="square" lIns="302008" tIns="151004" rIns="302008" bIns="15100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900" b="1" i="1" spc="16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Для измерения </a:t>
            </a:r>
            <a:r>
              <a:rPr lang="ru-RU" sz="11900" b="1" i="1" spc="16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длины </a:t>
            </a:r>
            <a:r>
              <a:rPr lang="ru-RU" sz="11900" b="1" i="1" spc="16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применяют и другие единицы длины </a:t>
            </a:r>
            <a:endParaRPr lang="ru-RU" sz="6600" b="1" spc="16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049" y="391030"/>
            <a:ext cx="34323715" cy="235882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5350249"/>
            <a:r>
              <a:rPr lang="ru-RU" sz="11600" spc="8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ru-RU" sz="11600" b="1" spc="8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План урока:</a:t>
            </a:r>
            <a:endParaRPr sz="1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3301098" y="7846704"/>
            <a:ext cx="1388529" cy="1256182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5034" tIns="267504" rIns="535034" bIns="267504" rtlCol="0" anchor="ctr"/>
          <a:lstStyle/>
          <a:p>
            <a:pPr algn="ctr" defTabSz="5350249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1578" y="5988687"/>
            <a:ext cx="26136602" cy="4698487"/>
          </a:xfrm>
          <a:prstGeom prst="rect">
            <a:avLst/>
          </a:prstGeom>
          <a:noFill/>
        </p:spPr>
        <p:txBody>
          <a:bodyPr wrap="square" lIns="535034" tIns="267504" rIns="535034" bIns="267504" rtlCol="0">
            <a:spAutoFit/>
          </a:bodyPr>
          <a:lstStyle/>
          <a:p>
            <a:pPr marL="74313" marR="29725" defTabSz="5350249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Длина отрезка и её свойства. Измерение отрезков </a:t>
            </a:r>
            <a:endParaRPr lang="ru-RU" b="1" spc="-3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3301096" y="11312014"/>
            <a:ext cx="1388529" cy="1256182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5034" tIns="267504" rIns="535034" bIns="267504" rtlCol="0" anchor="ctr"/>
          <a:lstStyle/>
          <a:p>
            <a:pPr algn="ctr" defTabSz="5350249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3301097" y="14478000"/>
            <a:ext cx="1388529" cy="1256182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5034" tIns="267504" rIns="535034" bIns="267504" rtlCol="0" anchor="ctr"/>
          <a:lstStyle/>
          <a:p>
            <a:pPr algn="ctr" defTabSz="5350249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286" y="13968530"/>
            <a:ext cx="17273669" cy="2017560"/>
          </a:xfrm>
          <a:prstGeom prst="rect">
            <a:avLst/>
          </a:prstGeom>
          <a:noFill/>
        </p:spPr>
        <p:txBody>
          <a:bodyPr wrap="none" lIns="535034" tIns="267504" rIns="535034" bIns="267504" rtlCol="0">
            <a:spAutoFit/>
          </a:bodyPr>
          <a:lstStyle/>
          <a:p>
            <a:pPr defTabSz="5350249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Задания для закрепления 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3301098" y="4389303"/>
            <a:ext cx="1388529" cy="1256182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5034" tIns="267504" rIns="535034" bIns="267504" rtlCol="0" anchor="ctr"/>
          <a:lstStyle/>
          <a:p>
            <a:pPr algn="ctr" defTabSz="5350249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1578" y="4210640"/>
            <a:ext cx="26180141" cy="1569495"/>
          </a:xfrm>
          <a:prstGeom prst="rect">
            <a:avLst/>
          </a:prstGeom>
          <a:noFill/>
        </p:spPr>
        <p:txBody>
          <a:bodyPr wrap="square" lIns="91256" tIns="45638" rIns="91256" bIns="45638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овторение пройденного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5925" y="11155357"/>
            <a:ext cx="11353801" cy="1569495"/>
          </a:xfrm>
          <a:prstGeom prst="rect">
            <a:avLst/>
          </a:prstGeom>
          <a:noFill/>
        </p:spPr>
        <p:txBody>
          <a:bodyPr wrap="square" lIns="91256" tIns="45638" rIns="91256" bIns="45638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Решение задач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337" y="9807397"/>
            <a:ext cx="6100058" cy="426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8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092" y="301309"/>
            <a:ext cx="31519654" cy="406265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3200" dirty="0">
                <a:solidFill>
                  <a:srgbClr val="344C5E"/>
                </a:solidFill>
              </a:rPr>
              <a:t>Инструменты</a:t>
            </a:r>
            <a:r>
              <a:rPr lang="ru-RU" sz="13200" i="1" dirty="0">
                <a:solidFill>
                  <a:srgbClr val="344C5E"/>
                </a:solidFill>
              </a:rPr>
              <a:t/>
            </a:r>
            <a:br>
              <a:rPr lang="ru-RU" sz="13200" i="1" dirty="0">
                <a:solidFill>
                  <a:srgbClr val="344C5E"/>
                </a:solidFill>
              </a:rPr>
            </a:br>
            <a:endParaRPr lang="ru-RU" sz="13200" dirty="0">
              <a:solidFill>
                <a:srgbClr val="344C5E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00719" y="10439400"/>
            <a:ext cx="21524838" cy="4539615"/>
          </a:xfrm>
          <a:prstGeom prst="rect">
            <a:avLst/>
          </a:prstGeom>
        </p:spPr>
        <p:txBody>
          <a:bodyPr lIns="302008" tIns="151004" rIns="302008" bIns="151004"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Для измерения расстояний на местности пользуются </a:t>
            </a:r>
            <a:r>
              <a:rPr lang="ru-RU" sz="9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рулеткой.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2319" y="2772958"/>
            <a:ext cx="7543800" cy="512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19" y="7894029"/>
            <a:ext cx="8533606" cy="853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7919" y="3810000"/>
            <a:ext cx="1751012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легкой  промышленности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используют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метр</a:t>
            </a:r>
            <a:endParaRPr lang="uz-Latn-UZ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092" y="301309"/>
            <a:ext cx="31519654" cy="406265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3200" dirty="0">
                <a:solidFill>
                  <a:srgbClr val="344C5E"/>
                </a:solidFill>
              </a:rPr>
              <a:t>Инструменты</a:t>
            </a:r>
            <a:r>
              <a:rPr lang="ru-RU" sz="13200" i="1" dirty="0">
                <a:solidFill>
                  <a:srgbClr val="344C5E"/>
                </a:solidFill>
              </a:rPr>
              <a:t/>
            </a:r>
            <a:br>
              <a:rPr lang="ru-RU" sz="13200" i="1" dirty="0">
                <a:solidFill>
                  <a:srgbClr val="344C5E"/>
                </a:solidFill>
              </a:rPr>
            </a:br>
            <a:endParaRPr lang="ru-RU" sz="13200" dirty="0">
              <a:solidFill>
                <a:srgbClr val="344C5E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6519" y="3429000"/>
            <a:ext cx="30655632" cy="10567354"/>
          </a:xfrm>
          <a:prstGeom prst="rect">
            <a:avLst/>
          </a:prstGeom>
        </p:spPr>
        <p:txBody>
          <a:bodyPr lIns="302008" tIns="151004" rIns="302008" bIns="151004"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1500" i="1" dirty="0" smtClean="0">
                <a:latin typeface="Arial" pitchFamily="34" charset="0"/>
                <a:cs typeface="Arial" pitchFamily="34" charset="0"/>
              </a:rPr>
              <a:t>В техническом черчении употребляют </a:t>
            </a:r>
            <a:r>
              <a:rPr lang="ru-RU" sz="115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масштабную миллиметровую линейку</a:t>
            </a:r>
            <a:r>
              <a:rPr lang="ru-RU" sz="115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15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15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15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15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1500" i="1" dirty="0" smtClean="0">
                <a:latin typeface="Arial" pitchFamily="34" charset="0"/>
                <a:cs typeface="Arial" pitchFamily="34" charset="0"/>
              </a:rPr>
              <a:t>Для измерения диаметра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1500" i="1" dirty="0" smtClean="0">
                <a:latin typeface="Arial" pitchFamily="34" charset="0"/>
                <a:cs typeface="Arial" pitchFamily="34" charset="0"/>
              </a:rPr>
              <a:t>трубки используют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15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штангенциркуль.</a:t>
            </a:r>
            <a:r>
              <a:rPr lang="ru-RU" sz="115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i="1" dirty="0" smtClean="0"/>
          </a:p>
        </p:txBody>
      </p:sp>
      <p:pic>
        <p:nvPicPr>
          <p:cNvPr id="6" name="Picture 9" descr="calibr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0" b="21649"/>
          <a:stretch>
            <a:fillRect/>
          </a:stretch>
        </p:blipFill>
        <p:spPr bwMode="auto">
          <a:xfrm>
            <a:off x="19949319" y="11811000"/>
            <a:ext cx="13030200" cy="513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613" y="6486525"/>
            <a:ext cx="17664906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9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092" y="301309"/>
            <a:ext cx="31519654" cy="406265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3200" dirty="0">
                <a:solidFill>
                  <a:srgbClr val="344C5E"/>
                </a:solidFill>
              </a:rPr>
              <a:t>Инструменты</a:t>
            </a:r>
            <a:r>
              <a:rPr lang="ru-RU" sz="13200" i="1" dirty="0">
                <a:solidFill>
                  <a:srgbClr val="344C5E"/>
                </a:solidFill>
              </a:rPr>
              <a:t/>
            </a:r>
            <a:br>
              <a:rPr lang="ru-RU" sz="13200" i="1" dirty="0">
                <a:solidFill>
                  <a:srgbClr val="344C5E"/>
                </a:solidFill>
              </a:rPr>
            </a:br>
            <a:endParaRPr lang="ru-RU" sz="13200" dirty="0">
              <a:solidFill>
                <a:srgbClr val="344C5E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6519" y="3429000"/>
            <a:ext cx="30655632" cy="5334000"/>
          </a:xfrm>
          <a:prstGeom prst="rect">
            <a:avLst/>
          </a:prstGeom>
        </p:spPr>
        <p:txBody>
          <a:bodyPr lIns="302008" tIns="151004" rIns="302008" bIns="151004"/>
          <a:lstStyle/>
          <a:p>
            <a:r>
              <a:rPr lang="ru-RU" sz="9600" dirty="0"/>
              <a:t>В</a:t>
            </a:r>
            <a:r>
              <a:rPr lang="ru-RU" sz="9600" dirty="0" smtClean="0"/>
              <a:t> </a:t>
            </a:r>
            <a:r>
              <a:rPr lang="ru-RU" sz="9600" dirty="0"/>
              <a:t>поле используют ≪сороку≫ - полевой </a:t>
            </a:r>
            <a:r>
              <a:rPr lang="ru-RU" sz="9600" dirty="0" smtClean="0"/>
              <a:t>циркуль</a:t>
            </a:r>
            <a:r>
              <a:rPr lang="ru-RU" sz="9600" i="1" dirty="0" smtClean="0"/>
              <a:t>. </a:t>
            </a:r>
            <a:r>
              <a:rPr lang="ru-RU" sz="9600" dirty="0"/>
              <a:t>Сейчас для </a:t>
            </a:r>
            <a:r>
              <a:rPr lang="ru-RU" sz="9600" dirty="0" smtClean="0"/>
              <a:t>измерений на </a:t>
            </a:r>
            <a:r>
              <a:rPr lang="ru-RU" sz="9600" dirty="0"/>
              <a:t>земле используют высокоточный современный инструмент - </a:t>
            </a:r>
            <a:r>
              <a:rPr lang="ru-RU" sz="9600" dirty="0" smtClean="0"/>
              <a:t>теодолит</a:t>
            </a:r>
            <a:r>
              <a:rPr lang="ru-RU" sz="9600" i="1" dirty="0" smtClean="0"/>
              <a:t>.</a:t>
            </a:r>
            <a:endParaRPr lang="ru-RU" sz="115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15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15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15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15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i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t="-5022" r="4531" b="19701"/>
          <a:stretch/>
        </p:blipFill>
        <p:spPr bwMode="auto">
          <a:xfrm>
            <a:off x="6385719" y="9067800"/>
            <a:ext cx="6838121" cy="669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119" y="8404874"/>
            <a:ext cx="6215856" cy="802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9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14589" y="685800"/>
            <a:ext cx="18678259" cy="2336283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200" b="1" i="1" spc="16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ru-RU" sz="13200" b="1" i="1" spc="16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6119" y="4419600"/>
            <a:ext cx="3124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 smtClean="0">
                <a:latin typeface="Arial" pitchFamily="34" charset="0"/>
                <a:cs typeface="Arial" pitchFamily="34" charset="0"/>
              </a:rPr>
              <a:t>   №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6 . Найдите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ВС,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если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b="1" i="1" dirty="0" smtClean="0">
                <a:latin typeface="Arial" pitchFamily="34" charset="0"/>
                <a:ea typeface="Cambria Math"/>
                <a:cs typeface="Arial" pitchFamily="34" charset="0"/>
              </a:rPr>
              <a:t>∊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АС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, АВ=7,2 см, 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       АС=2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дм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61519" y="6433951"/>
            <a:ext cx="25154895" cy="7295712"/>
            <a:chOff x="1283296" y="1519286"/>
            <a:chExt cx="6567798" cy="2806043"/>
          </a:xfrm>
        </p:grpSpPr>
        <p:grpSp>
          <p:nvGrpSpPr>
            <p:cNvPr id="7" name="Группа 19"/>
            <p:cNvGrpSpPr/>
            <p:nvPr/>
          </p:nvGrpSpPr>
          <p:grpSpPr>
            <a:xfrm rot="19698085">
              <a:off x="1283296" y="1519286"/>
              <a:ext cx="6259523" cy="2303198"/>
              <a:chOff x="634368" y="666819"/>
              <a:chExt cx="6259523" cy="2303198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rot="1901915" flipV="1">
                <a:off x="634368" y="2912064"/>
                <a:ext cx="6259523" cy="43141"/>
              </a:xfrm>
              <a:prstGeom prst="line">
                <a:avLst/>
              </a:prstGeom>
              <a:ln w="177800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 rot="2087297">
                <a:off x="701216" y="666819"/>
                <a:ext cx="313985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1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 rot="1901915">
                <a:off x="2435067" y="2230169"/>
                <a:ext cx="313985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1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В</a:t>
                </a:r>
              </a:p>
            </p:txBody>
          </p:sp>
        </p:grpSp>
        <p:grpSp>
          <p:nvGrpSpPr>
            <p:cNvPr id="8" name="Группа 25"/>
            <p:cNvGrpSpPr/>
            <p:nvPr/>
          </p:nvGrpSpPr>
          <p:grpSpPr>
            <a:xfrm>
              <a:off x="1658234" y="3550248"/>
              <a:ext cx="6192860" cy="775081"/>
              <a:chOff x="1658234" y="2986368"/>
              <a:chExt cx="6192860" cy="775081"/>
            </a:xfrm>
          </p:grpSpPr>
          <p:sp>
            <p:nvSpPr>
              <p:cNvPr id="9" name="Text Box 12"/>
              <p:cNvSpPr txBox="1">
                <a:spLocks noChangeArrowheads="1"/>
              </p:cNvSpPr>
              <p:nvPr/>
            </p:nvSpPr>
            <p:spPr bwMode="auto">
              <a:xfrm>
                <a:off x="7513721" y="3021601"/>
                <a:ext cx="313985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C</a:t>
                </a:r>
                <a:endParaRPr lang="ru-RU" sz="11900" b="1" i="1" dirty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923910" y="2993574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1658234" y="2986368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7805375" y="2994946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09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Дуга 24"/>
          <p:cNvSpPr/>
          <p:nvPr/>
        </p:nvSpPr>
        <p:spPr>
          <a:xfrm rot="3348335" flipV="1">
            <a:off x="13490901" y="-10994295"/>
            <a:ext cx="13777157" cy="22972602"/>
          </a:xfrm>
          <a:prstGeom prst="arc">
            <a:avLst>
              <a:gd name="adj1" fmla="val 16231290"/>
              <a:gd name="adj2" fmla="val 21535857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302008" tIns="151004" rIns="302008" bIns="151004"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164254" y="677456"/>
            <a:ext cx="7245238" cy="3567590"/>
            <a:chOff x="15940" y="260560"/>
            <a:chExt cx="1891690" cy="1372150"/>
          </a:xfrm>
        </p:grpSpPr>
        <p:sp useBgFill="1">
          <p:nvSpPr>
            <p:cNvPr id="6" name="TextBox 5"/>
            <p:cNvSpPr txBox="1"/>
            <p:nvPr/>
          </p:nvSpPr>
          <p:spPr>
            <a:xfrm>
              <a:off x="35370" y="260560"/>
              <a:ext cx="1872260" cy="580040"/>
            </a:xfrm>
            <a:prstGeom prst="rect">
              <a:avLst/>
            </a:prstGeom>
            <a:ln w="57150" cmpd="dbl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2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Дано: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940" y="1052670"/>
              <a:ext cx="1872260" cy="5800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 cmpd="dbl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2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Найти: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2421769" y="677456"/>
            <a:ext cx="17398742" cy="1720729"/>
          </a:xfrm>
          <a:prstGeom prst="rect">
            <a:avLst/>
          </a:prstGeom>
        </p:spPr>
        <p:txBody>
          <a:bodyPr wrap="none" lIns="302008" tIns="151004" rIns="302008" bIns="151004">
            <a:spAutoFit/>
          </a:bodyPr>
          <a:lstStyle/>
          <a:p>
            <a:pPr lvl="0" algn="ctr"/>
            <a:r>
              <a:rPr lang="ru-RU" sz="92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92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 АС, АВ = </a:t>
            </a:r>
            <a:r>
              <a:rPr lang="ru-RU" sz="9200" b="1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7,2 </a:t>
            </a:r>
            <a:r>
              <a:rPr lang="ru-RU" sz="92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см, АС = </a:t>
            </a:r>
            <a:r>
              <a:rPr lang="ru-RU" sz="9200" b="1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20 </a:t>
            </a:r>
            <a:r>
              <a:rPr lang="ru-RU" sz="92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см</a:t>
            </a:r>
            <a:endParaRPr lang="ru-RU" sz="9200" b="1" i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86091" y="2687152"/>
            <a:ext cx="3701274" cy="1720729"/>
          </a:xfrm>
          <a:prstGeom prst="rect">
            <a:avLst/>
          </a:prstGeom>
        </p:spPr>
        <p:txBody>
          <a:bodyPr wrap="none" lIns="302008" tIns="151004" rIns="302008" bIns="151004">
            <a:spAutoFit/>
          </a:bodyPr>
          <a:lstStyle/>
          <a:p>
            <a:pPr lvl="0" algn="ctr"/>
            <a:r>
              <a:rPr lang="ru-RU" sz="92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 - ?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8446" y="319402"/>
            <a:ext cx="25154895" cy="7295712"/>
            <a:chOff x="1283296" y="1519286"/>
            <a:chExt cx="6567798" cy="2806043"/>
          </a:xfrm>
        </p:grpSpPr>
        <p:grpSp>
          <p:nvGrpSpPr>
            <p:cNvPr id="11" name="Группа 19"/>
            <p:cNvGrpSpPr/>
            <p:nvPr/>
          </p:nvGrpSpPr>
          <p:grpSpPr>
            <a:xfrm rot="19698085">
              <a:off x="1283296" y="1519286"/>
              <a:ext cx="6259523" cy="2303198"/>
              <a:chOff x="634368" y="666819"/>
              <a:chExt cx="6259523" cy="23031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 rot="1901915" flipV="1">
                <a:off x="634368" y="2912064"/>
                <a:ext cx="6259523" cy="43141"/>
              </a:xfrm>
              <a:prstGeom prst="line">
                <a:avLst/>
              </a:prstGeom>
              <a:ln w="177800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 rot="2087297">
                <a:off x="701216" y="666819"/>
                <a:ext cx="313985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1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19" name="Text Box 12"/>
              <p:cNvSpPr txBox="1">
                <a:spLocks noChangeArrowheads="1"/>
              </p:cNvSpPr>
              <p:nvPr/>
            </p:nvSpPr>
            <p:spPr bwMode="auto">
              <a:xfrm rot="1901915">
                <a:off x="2435067" y="2230169"/>
                <a:ext cx="313985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1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В</a:t>
                </a:r>
              </a:p>
            </p:txBody>
          </p:sp>
        </p:grpSp>
        <p:grpSp>
          <p:nvGrpSpPr>
            <p:cNvPr id="12" name="Группа 25"/>
            <p:cNvGrpSpPr/>
            <p:nvPr/>
          </p:nvGrpSpPr>
          <p:grpSpPr>
            <a:xfrm>
              <a:off x="1658234" y="3550248"/>
              <a:ext cx="6192860" cy="775081"/>
              <a:chOff x="1658234" y="2986368"/>
              <a:chExt cx="6192860" cy="775081"/>
            </a:xfrm>
          </p:grpSpPr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7513721" y="3021601"/>
                <a:ext cx="313985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C</a:t>
                </a:r>
                <a:endParaRPr lang="ru-RU" sz="11900" b="1" i="1" dirty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3923910" y="2993574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1658234" y="2986368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7805375" y="2994946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20" name="Прямоугольник 19"/>
          <p:cNvSpPr/>
          <p:nvPr/>
        </p:nvSpPr>
        <p:spPr>
          <a:xfrm>
            <a:off x="14347515" y="8166496"/>
            <a:ext cx="5155070" cy="1720729"/>
          </a:xfrm>
          <a:prstGeom prst="rect">
            <a:avLst/>
          </a:prstGeom>
        </p:spPr>
        <p:txBody>
          <a:bodyPr wrap="none" lIns="302008" tIns="151004" rIns="302008" bIns="151004">
            <a:spAutoFit/>
          </a:bodyPr>
          <a:lstStyle/>
          <a:p>
            <a:pPr lvl="0" algn="ctr"/>
            <a:r>
              <a:rPr lang="ru-RU" sz="9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720879" y="4212642"/>
            <a:ext cx="8858783" cy="3402472"/>
            <a:chOff x="2267680" y="2772407"/>
            <a:chExt cx="2312977" cy="130864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267680" y="3501010"/>
              <a:ext cx="858080" cy="580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200" b="1" i="1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7,2 </a:t>
              </a:r>
              <a:r>
                <a:rPr lang="ru-RU" sz="9200" b="1" i="1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см</a:t>
              </a:r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799587" y="2772407"/>
              <a:ext cx="781070" cy="580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200" b="1" i="1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20 </a:t>
              </a:r>
              <a:r>
                <a:rPr lang="ru-RU" sz="9200" b="1" i="1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см</a:t>
              </a:r>
              <a:endParaRPr lang="ru-RU" dirty="0"/>
            </a:p>
          </p:txBody>
        </p:sp>
      </p:grpSp>
      <p:sp>
        <p:nvSpPr>
          <p:cNvPr id="26" name="Text Box 12"/>
          <p:cNvSpPr txBox="1">
            <a:spLocks noChangeArrowheads="1"/>
          </p:cNvSpPr>
          <p:nvPr/>
        </p:nvSpPr>
        <p:spPr bwMode="auto">
          <a:xfrm rot="185382">
            <a:off x="17134086" y="5907021"/>
            <a:ext cx="1372944" cy="213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02008" tIns="151004" rIns="302008" bIns="151004">
            <a:spAutoFit/>
          </a:bodyPr>
          <a:lstStyle/>
          <a:p>
            <a:r>
              <a:rPr lang="ru-RU" sz="11900" b="1" i="1" dirty="0">
                <a:solidFill>
                  <a:schemeClr val="accent2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52725" y="10363200"/>
            <a:ext cx="16926754" cy="3136502"/>
          </a:xfrm>
          <a:prstGeom prst="rect">
            <a:avLst/>
          </a:prstGeom>
        </p:spPr>
        <p:txBody>
          <a:bodyPr wrap="none" lIns="302008" tIns="151004" rIns="302008" bIns="151004">
            <a:spAutoFit/>
          </a:bodyPr>
          <a:lstStyle/>
          <a:p>
            <a:pPr lvl="0" algn="ctr"/>
            <a:r>
              <a:rPr lang="ru-RU" sz="92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Так как В </a:t>
            </a:r>
            <a:r>
              <a:rPr lang="ru-RU" sz="92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 АС, АВ + ВС = АС,</a:t>
            </a:r>
          </a:p>
          <a:p>
            <a:pPr lvl="0" algn="ctr"/>
            <a:r>
              <a:rPr lang="ru-RU" sz="92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ВС = АС - АВ</a:t>
            </a:r>
            <a:endParaRPr lang="ru-RU" sz="9200" b="1" i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49664" y="13843768"/>
            <a:ext cx="13258377" cy="1720729"/>
          </a:xfrm>
          <a:prstGeom prst="rect">
            <a:avLst/>
          </a:prstGeom>
        </p:spPr>
        <p:txBody>
          <a:bodyPr wrap="none" lIns="302008" tIns="151004" rIns="302008" bIns="151004">
            <a:spAutoFit/>
          </a:bodyPr>
          <a:lstStyle/>
          <a:p>
            <a:pPr lvl="0"/>
            <a:r>
              <a:rPr lang="ru-RU" sz="92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 = </a:t>
            </a:r>
            <a:r>
              <a:rPr lang="ru-RU" sz="9200" b="1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92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9200" b="1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7,2 </a:t>
            </a:r>
            <a:r>
              <a:rPr lang="ru-RU" sz="92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9200" b="1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12,8 </a:t>
            </a:r>
            <a:r>
              <a:rPr lang="ru-RU" sz="92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(см).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060031" y="15249320"/>
            <a:ext cx="11828178" cy="1720729"/>
          </a:xfrm>
          <a:prstGeom prst="rect">
            <a:avLst/>
          </a:prstGeom>
        </p:spPr>
        <p:txBody>
          <a:bodyPr wrap="none" lIns="302008" tIns="151004" rIns="302008" bIns="151004">
            <a:spAutoFit/>
          </a:bodyPr>
          <a:lstStyle/>
          <a:p>
            <a:pPr lvl="0" algn="ctr"/>
            <a:r>
              <a:rPr lang="ru-RU" sz="9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sz="9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9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= </a:t>
            </a:r>
            <a:r>
              <a:rPr lang="ru-RU" sz="9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12,8 см</a:t>
            </a:r>
            <a:r>
              <a:rPr lang="ru-RU" sz="9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696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/>
      <p:bldP spid="9" grpId="0"/>
      <p:bldP spid="20" grpId="0"/>
      <p:bldP spid="26" grpId="0"/>
      <p:bldP spid="27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170924" y="96351"/>
            <a:ext cx="18678259" cy="2336283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200" b="1" i="1" spc="16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ru-RU" sz="13200" b="1" i="1" spc="16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82567" y="3038335"/>
            <a:ext cx="228820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1500" b="1" dirty="0" smtClean="0">
                <a:latin typeface="Arial" pitchFamily="34" charset="0"/>
                <a:cs typeface="Arial" pitchFamily="34" charset="0"/>
              </a:rPr>
              <a:t>№ 5.  </a:t>
            </a:r>
            <a:r>
              <a:rPr lang="ru-RU" sz="11500" b="1" i="1" dirty="0" smtClean="0">
                <a:latin typeface="Arial" pitchFamily="34" charset="0"/>
                <a:cs typeface="Arial" pitchFamily="34" charset="0"/>
              </a:rPr>
              <a:t>б)АВ=3,   АС=2ВС,    ВС=?</a:t>
            </a:r>
            <a:endParaRPr lang="uz-Latn-UZ" sz="115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464253" y="0"/>
            <a:ext cx="24381044" cy="13602233"/>
            <a:chOff x="1937023" y="1306677"/>
            <a:chExt cx="6365750" cy="5231628"/>
          </a:xfrm>
        </p:grpSpPr>
        <p:grpSp>
          <p:nvGrpSpPr>
            <p:cNvPr id="33" name="Группа 19"/>
            <p:cNvGrpSpPr/>
            <p:nvPr/>
          </p:nvGrpSpPr>
          <p:grpSpPr>
            <a:xfrm rot="19698085">
              <a:off x="2043250" y="1306677"/>
              <a:ext cx="6259523" cy="5231628"/>
              <a:chOff x="623299" y="666819"/>
              <a:chExt cx="6259523" cy="5231628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 rot="1901915" flipV="1">
                <a:off x="623299" y="2884397"/>
                <a:ext cx="6259523" cy="43141"/>
              </a:xfrm>
              <a:prstGeom prst="line">
                <a:avLst/>
              </a:prstGeom>
              <a:ln w="177800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 Box 12"/>
              <p:cNvSpPr txBox="1">
                <a:spLocks noChangeArrowheads="1"/>
              </p:cNvSpPr>
              <p:nvPr/>
            </p:nvSpPr>
            <p:spPr bwMode="auto">
              <a:xfrm rot="2087297">
                <a:off x="701216" y="666819"/>
                <a:ext cx="313985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1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41" name="Text Box 12"/>
              <p:cNvSpPr txBox="1">
                <a:spLocks noChangeArrowheads="1"/>
              </p:cNvSpPr>
              <p:nvPr/>
            </p:nvSpPr>
            <p:spPr bwMode="auto">
              <a:xfrm rot="1901915">
                <a:off x="5654010" y="5158599"/>
                <a:ext cx="313985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1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В</a:t>
                </a:r>
              </a:p>
            </p:txBody>
          </p:sp>
        </p:grpSp>
        <p:grpSp>
          <p:nvGrpSpPr>
            <p:cNvPr id="34" name="Группа 25"/>
            <p:cNvGrpSpPr/>
            <p:nvPr/>
          </p:nvGrpSpPr>
          <p:grpSpPr>
            <a:xfrm>
              <a:off x="1937023" y="3508434"/>
              <a:ext cx="5914071" cy="1082850"/>
              <a:chOff x="1937023" y="2944554"/>
              <a:chExt cx="5914071" cy="1082850"/>
            </a:xfrm>
          </p:grpSpPr>
          <p:sp>
            <p:nvSpPr>
              <p:cNvPr id="35" name="Text Box 12"/>
              <p:cNvSpPr txBox="1">
                <a:spLocks noChangeArrowheads="1"/>
              </p:cNvSpPr>
              <p:nvPr/>
            </p:nvSpPr>
            <p:spPr bwMode="auto">
              <a:xfrm>
                <a:off x="5781822" y="3287556"/>
                <a:ext cx="313985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C</a:t>
                </a:r>
                <a:endParaRPr lang="ru-RU" sz="11900" b="1" i="1" dirty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5938815" y="2993574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1937023" y="2986368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7805375" y="2944554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997561" y="9858172"/>
            <a:ext cx="33213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ВС=х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5719" y="9858172"/>
            <a:ext cx="4022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АС=2х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73190" y="9858172"/>
            <a:ext cx="69315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АС+СВ=АВ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9281" y="9951503"/>
            <a:ext cx="436209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2х+х=3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3х=3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Х=1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8240" y="14935200"/>
            <a:ext cx="76442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ВС=1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3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170924" y="96351"/>
            <a:ext cx="18678259" cy="2336283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200" b="1" i="1" spc="16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ru-RU" sz="13200" b="1" i="1" spc="16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27919" y="3038335"/>
            <a:ext cx="30004689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1500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ru-RU" sz="11500" b="1" dirty="0">
                <a:latin typeface="Arial" pitchFamily="34" charset="0"/>
                <a:cs typeface="Arial" pitchFamily="34" charset="0"/>
              </a:rPr>
              <a:t>9. На прямой для точек </a:t>
            </a:r>
            <a:r>
              <a:rPr lang="ru-RU" sz="11500" b="1" i="1" dirty="0">
                <a:latin typeface="Arial" pitchFamily="34" charset="0"/>
                <a:cs typeface="Arial" pitchFamily="34" charset="0"/>
              </a:rPr>
              <a:t>А, В, С </a:t>
            </a:r>
            <a:r>
              <a:rPr lang="ru-RU" sz="11500" b="1" dirty="0">
                <a:latin typeface="Arial" pitchFamily="34" charset="0"/>
                <a:cs typeface="Arial" pitchFamily="34" charset="0"/>
              </a:rPr>
              <a:t>имеем </a:t>
            </a:r>
            <a:endParaRPr lang="ru-RU" sz="115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500" b="1" i="1" dirty="0" smtClean="0">
                <a:latin typeface="Arial" pitchFamily="34" charset="0"/>
                <a:cs typeface="Arial" pitchFamily="34" charset="0"/>
              </a:rPr>
              <a:t>АВ=6</a:t>
            </a:r>
            <a:r>
              <a:rPr lang="ru-RU" sz="11500" b="1" dirty="0" smtClean="0">
                <a:latin typeface="Arial" pitchFamily="34" charset="0"/>
                <a:cs typeface="Arial" pitchFamily="34" charset="0"/>
              </a:rPr>
              <a:t>00 </a:t>
            </a:r>
            <a:r>
              <a:rPr lang="ru-RU" sz="11500" b="1" i="1" dirty="0" smtClean="0">
                <a:latin typeface="Arial" pitchFamily="34" charset="0"/>
                <a:cs typeface="Arial" pitchFamily="34" charset="0"/>
              </a:rPr>
              <a:t>м,  ВС</a:t>
            </a:r>
            <a:r>
              <a:rPr lang="ru-RU" sz="11500" b="1" dirty="0" smtClean="0">
                <a:latin typeface="Arial" pitchFamily="34" charset="0"/>
                <a:cs typeface="Arial" pitchFamily="34" charset="0"/>
              </a:rPr>
              <a:t>=200 </a:t>
            </a:r>
            <a:r>
              <a:rPr lang="ru-RU" sz="11500" b="1" i="1" dirty="0">
                <a:latin typeface="Arial" pitchFamily="34" charset="0"/>
                <a:cs typeface="Arial" pitchFamily="34" charset="0"/>
              </a:rPr>
              <a:t>м. </a:t>
            </a:r>
            <a:r>
              <a:rPr lang="ru-RU" sz="11500" b="1" dirty="0">
                <a:latin typeface="Arial" pitchFamily="34" charset="0"/>
                <a:cs typeface="Arial" pitchFamily="34" charset="0"/>
              </a:rPr>
              <a:t>Найдите </a:t>
            </a:r>
            <a:r>
              <a:rPr lang="ru-RU" sz="11500" b="1" i="1" dirty="0" smtClean="0">
                <a:latin typeface="Arial" pitchFamily="34" charset="0"/>
                <a:cs typeface="Arial" pitchFamily="34" charset="0"/>
              </a:rPr>
              <a:t>АС.</a:t>
            </a:r>
            <a:endParaRPr lang="uz-Latn-UZ" sz="1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5978078" y="8949890"/>
            <a:ext cx="6102476" cy="165100"/>
          </a:xfrm>
          <a:custGeom>
            <a:avLst/>
            <a:gdLst>
              <a:gd name="T0" fmla="*/ 0 w 1360"/>
              <a:gd name="T1" fmla="*/ 0 h 1"/>
              <a:gd name="T2" fmla="*/ 2159000 w 13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60" h="1">
                <a:moveTo>
                  <a:pt x="0" y="0"/>
                </a:moveTo>
                <a:lnTo>
                  <a:pt x="1360" y="0"/>
                </a:lnTo>
              </a:path>
            </a:pathLst>
          </a:custGeom>
          <a:noFill/>
          <a:ln w="228600" cap="flat" cmpd="sng">
            <a:solidFill>
              <a:srgbClr val="0099FF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1" name="Freeform 4"/>
          <p:cNvSpPr>
            <a:spLocks/>
          </p:cNvSpPr>
          <p:nvPr/>
        </p:nvSpPr>
        <p:spPr bwMode="auto">
          <a:xfrm>
            <a:off x="5864547" y="12300105"/>
            <a:ext cx="16623213" cy="12384"/>
          </a:xfrm>
          <a:custGeom>
            <a:avLst/>
            <a:gdLst>
              <a:gd name="T0" fmla="*/ 0 w 2734"/>
              <a:gd name="T1" fmla="*/ 0 h 3"/>
              <a:gd name="T2" fmla="*/ 4340225 w 2734"/>
              <a:gd name="T3" fmla="*/ 4763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34" h="3">
                <a:moveTo>
                  <a:pt x="0" y="0"/>
                </a:moveTo>
                <a:lnTo>
                  <a:pt x="2734" y="3"/>
                </a:lnTo>
              </a:path>
            </a:pathLst>
          </a:custGeom>
          <a:noFill/>
          <a:ln w="228600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251888" y="12781148"/>
            <a:ext cx="1590952" cy="19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0600" b="1" dirty="0">
                <a:solidFill>
                  <a:srgbClr val="2A2E5C"/>
                </a:solidFill>
                <a:latin typeface="Arial" charset="0"/>
              </a:rPr>
              <a:t>А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1692284" y="12884983"/>
            <a:ext cx="1590952" cy="19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0600" b="1" dirty="0">
                <a:solidFill>
                  <a:srgbClr val="2A2E5C"/>
                </a:solidFill>
                <a:latin typeface="Arial" charset="0"/>
              </a:rPr>
              <a:t>В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6478407" y="12916713"/>
            <a:ext cx="1167396" cy="17252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0600" b="1" dirty="0">
                <a:solidFill>
                  <a:srgbClr val="002060"/>
                </a:solidFill>
                <a:latin typeface="Arial" charset="0"/>
              </a:rPr>
              <a:t>С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1261939" y="14900669"/>
            <a:ext cx="11530084" cy="22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2700" b="1" dirty="0" smtClean="0">
                <a:solidFill>
                  <a:srgbClr val="2A2E5C"/>
                </a:solidFill>
                <a:latin typeface="Arial" charset="0"/>
              </a:rPr>
              <a:t>АВ+ВС=800 м</a:t>
            </a:r>
            <a:endParaRPr lang="ru-RU" sz="12700" b="1" dirty="0">
              <a:solidFill>
                <a:srgbClr val="2A2E5C"/>
              </a:solidFill>
              <a:latin typeface="Arial" charset="0"/>
            </a:endParaRPr>
          </a:p>
        </p:txBody>
      </p:sp>
      <p:sp>
        <p:nvSpPr>
          <p:cNvPr id="26" name="Freeform 18"/>
          <p:cNvSpPr>
            <a:spLocks/>
          </p:cNvSpPr>
          <p:nvPr/>
        </p:nvSpPr>
        <p:spPr bwMode="auto">
          <a:xfrm>
            <a:off x="5978078" y="8949890"/>
            <a:ext cx="6102476" cy="165100"/>
          </a:xfrm>
          <a:custGeom>
            <a:avLst/>
            <a:gdLst>
              <a:gd name="T0" fmla="*/ 0 w 1360"/>
              <a:gd name="T1" fmla="*/ 0 h 1"/>
              <a:gd name="T2" fmla="*/ 2159000 w 13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60" h="1">
                <a:moveTo>
                  <a:pt x="0" y="0"/>
                </a:moveTo>
                <a:lnTo>
                  <a:pt x="1360" y="0"/>
                </a:lnTo>
              </a:path>
            </a:pathLst>
          </a:custGeom>
          <a:noFill/>
          <a:ln w="228600" cap="flat" cmpd="sng">
            <a:solidFill>
              <a:srgbClr val="0099FF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7" name="Freeform 18"/>
          <p:cNvSpPr>
            <a:spLocks/>
          </p:cNvSpPr>
          <p:nvPr/>
        </p:nvSpPr>
        <p:spPr bwMode="auto">
          <a:xfrm>
            <a:off x="5978078" y="8959277"/>
            <a:ext cx="6102476" cy="165100"/>
          </a:xfrm>
          <a:custGeom>
            <a:avLst/>
            <a:gdLst>
              <a:gd name="T0" fmla="*/ 0 w 1360"/>
              <a:gd name="T1" fmla="*/ 0 h 1"/>
              <a:gd name="T2" fmla="*/ 2159000 w 13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60" h="1">
                <a:moveTo>
                  <a:pt x="0" y="0"/>
                </a:moveTo>
                <a:lnTo>
                  <a:pt x="1360" y="0"/>
                </a:lnTo>
              </a:path>
            </a:pathLst>
          </a:custGeom>
          <a:noFill/>
          <a:ln w="228600" cap="flat" cmpd="sng">
            <a:solidFill>
              <a:srgbClr val="0099FF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8" name="TextBox 27"/>
          <p:cNvSpPr txBox="1"/>
          <p:nvPr/>
        </p:nvSpPr>
        <p:spPr>
          <a:xfrm>
            <a:off x="27505347" y="12738608"/>
            <a:ext cx="12490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uz-Latn-UZ" sz="1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141281" y="15297959"/>
            <a:ext cx="970163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АВ-ВС=400 м</a:t>
            </a:r>
            <a:endParaRPr lang="uz-Latn-UZ" sz="1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70719" y="12300105"/>
            <a:ext cx="33223200" cy="12384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078725" y="12781148"/>
            <a:ext cx="32127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600 м</a:t>
            </a:r>
            <a:endParaRPr lang="uz-Latn-UZ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81119" y="7216170"/>
            <a:ext cx="32127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200 м</a:t>
            </a:r>
            <a:endParaRPr lang="uz-Latn-UZ" b="1" dirty="0"/>
          </a:p>
        </p:txBody>
      </p:sp>
    </p:spTree>
    <p:extLst>
      <p:ext uri="{BB962C8B-B14F-4D97-AF65-F5344CB8AC3E}">
        <p14:creationId xmlns:p14="http://schemas.microsoft.com/office/powerpoint/2010/main" val="79766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744E-6 0.00045 C 0.00031 -0.0016 0.00013 -0.00426 0.00117 -0.0056 C 0.00249 -0.00738 0.00457 -0.0064 0.00616 -0.00756 C 0.01745 -0.01547 0.00022 -0.00853 0.01609 -0.0136 C 0.02792 -0.0265 0.06431 -0.02338 0.07188 -0.02383 C 0.12586 -0.03459 0.18528 -0.02659 0.23677 -0.02579 C 0.23836 -0.02507 0.24375 -0.0233 0.24543 -0.02178 C 0.25404 -0.01476 0.24384 -0.01983 0.25418 -0.01565 C 0.26089 -0.00836 0.25572 -0.01262 0.26777 -0.00969 C 0.28096 -0.00631 0.29293 -0.00311 0.30621 -0.0016 C 0.31414 0.00267 0.3228 0.00445 0.33105 0.0065 C 0.33771 0.00801 0.34428 0.01076 0.35085 0.01245 C 0.36445 0.01583 0.35874 0.01299 0.37071 0.01654 C 0.37737 0.01832 0.37474 0.01868 0.38186 0.0225 C 0.38421 0.02384 0.39092 0.02588 0.39305 0.02668 C 0.39786 0.03175 0.40053 0.03131 0.40543 0.03469 C 0.41463 0.041 0.40606 0.03691 0.41535 0.04073 C 0.42043 0.04616 0.42455 0.05167 0.43017 0.05478 C 0.43226 0.05799 0.43375 0.06083 0.43643 0.06288 C 0.43883 0.06448 0.44173 0.06448 0.44386 0.06688 C 0.44508 0.06821 0.44649 0.06928 0.44762 0.07088 C 0.44853 0.07204 0.44907 0.07399 0.45007 0.07497 C 0.45116 0.07604 0.45261 0.07595 0.45379 0.07702 C 0.4551 0.07799 0.45623 0.07959 0.4575 0.08102 C 0.45932 0.09578 0.45755 0.08831 0.46371 0.10307 L 0.46371 0.10316 C 0.46507 0.10983 0.46684 0.11428 0.46992 0.11926 C 0.4716 0.12735 0.47323 0.13535 0.47486 0.14336 C 0.47527 0.1454 0.47618 0.14727 0.47618 0.1494 C 0.47618 0.16221 0.47618 0.17493 0.47618 0.18782 " pathEditMode="relative" rAng="0" ptsTypes="ffffffffffffffffffffffffFffff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9" y="76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149E-6 -2.66785E-6 C 0.05208 0.00685 0.08942 0.01494 0.12423 0.02268 C 0.14418 0.02721 0.15655 0.03184 0.17395 0.03646 C 0.18143 0.03878 0.19888 0.04322 0.19888 0.04331 C 0.20636 0.06456 0.20876 0.086 0.22118 0.10725 C 0.23124 0.12406 0.2884 0.14087 0.29583 0.15758 C 0.30091 0.16826 0.29583 0.17893 0.29583 0.18978 " pathEditMode="relative" rAng="0" ptsTypes="ffffff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43" y="9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4" grpId="0"/>
      <p:bldP spid="25" grpId="0"/>
      <p:bldP spid="26" grpId="0" animBg="1"/>
      <p:bldP spid="28" grpId="0"/>
      <p:bldP spid="28" grpId="1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721" y="391030"/>
            <a:ext cx="34440044" cy="235882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5350249"/>
            <a:r>
              <a:rPr lang="ru-RU" sz="11600" spc="8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1600" b="1" spc="8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Задание для закрепления</a:t>
            </a:r>
            <a:endParaRPr sz="1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0323" y="9986293"/>
            <a:ext cx="1523268" cy="2756224"/>
          </a:xfrm>
          <a:prstGeom prst="rect">
            <a:avLst/>
          </a:prstGeom>
          <a:noFill/>
        </p:spPr>
        <p:txBody>
          <a:bodyPr wrap="none" lIns="535034" tIns="267504" rIns="535034" bIns="267504" rtlCol="0">
            <a:spAutoFit/>
          </a:bodyPr>
          <a:lstStyle/>
          <a:p>
            <a:pPr marL="74313" marR="29725" defTabSz="5350249">
              <a:lnSpc>
                <a:spcPct val="150000"/>
              </a:lnSpc>
            </a:pPr>
            <a:r>
              <a:rPr lang="ru-RU"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38719" y="4800600"/>
            <a:ext cx="17754600" cy="11449123"/>
          </a:xfrm>
          <a:prstGeom prst="rect">
            <a:avLst/>
          </a:prstGeom>
          <a:noFill/>
        </p:spPr>
        <p:txBody>
          <a:bodyPr wrap="square" lIns="91256" tIns="45638" rIns="91256" bIns="45638" rtlCol="0">
            <a:spAutoFit/>
          </a:bodyPr>
          <a:lstStyle/>
          <a:p>
            <a:pPr algn="ctr"/>
            <a:r>
              <a:rPr lang="ru-RU" sz="18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№ 4, 5, 12. </a:t>
            </a:r>
            <a:endParaRPr lang="ru-RU" sz="18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стр.17)</a:t>
            </a:r>
          </a:p>
          <a:p>
            <a:pPr algn="ctr"/>
            <a:endParaRPr lang="ru-RU" sz="18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следующего урока подготовить циркуль 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29" y="8585881"/>
            <a:ext cx="7356890" cy="8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1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Математический диктант.</a:t>
            </a:r>
          </a:p>
        </p:txBody>
      </p:sp>
      <p:sp>
        <p:nvSpPr>
          <p:cNvPr id="3" name="Содержимое 2" descr="Rectangle: Click to edit Master text styles&#10;Second level&#10;Third level&#10;Fourth level&#10;Fifth level"/>
          <p:cNvSpPr>
            <a:spLocks noGrp="1"/>
          </p:cNvSpPr>
          <p:nvPr>
            <p:ph sz="quarter" idx="4294967295"/>
          </p:nvPr>
        </p:nvSpPr>
        <p:spPr>
          <a:xfrm>
            <a:off x="1356519" y="4419600"/>
            <a:ext cx="31546800" cy="10698480"/>
          </a:xfrm>
          <a:prstGeom prst="rect">
            <a:avLst/>
          </a:prstGeom>
        </p:spPr>
        <p:txBody>
          <a:bodyPr lIns="302008" tIns="151004" rIns="302008" bIns="151004">
            <a:normAutofit fontScale="85000" lnSpcReduction="10000"/>
          </a:bodyPr>
          <a:lstStyle/>
          <a:p>
            <a:pPr algn="l">
              <a:lnSpc>
                <a:spcPct val="150000"/>
              </a:lnSpc>
              <a:defRPr/>
            </a:pPr>
            <a:r>
              <a:rPr lang="ru-RU" sz="9500" b="1" dirty="0" smtClean="0">
                <a:latin typeface="Arial" pitchFamily="34" charset="0"/>
                <a:cs typeface="Arial" pitchFamily="34" charset="0"/>
              </a:rPr>
              <a:t>Начертите  прямую и обозначьте</a:t>
            </a:r>
            <a:r>
              <a:rPr lang="uz-Latn-UZ" sz="9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500" b="1" dirty="0" smtClean="0">
                <a:latin typeface="Arial" pitchFamily="34" charset="0"/>
                <a:cs typeface="Arial" pitchFamily="34" charset="0"/>
              </a:rPr>
              <a:t> её</a:t>
            </a:r>
            <a:r>
              <a:rPr lang="uz-Latn-UZ" sz="9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500" b="1" dirty="0" smtClean="0">
                <a:latin typeface="Arial" pitchFamily="34" charset="0"/>
                <a:cs typeface="Arial" pitchFamily="34" charset="0"/>
              </a:rPr>
              <a:t> буквой</a:t>
            </a:r>
            <a:r>
              <a:rPr lang="uz-Latn-UZ" sz="9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9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10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9500" b="1" dirty="0" smtClean="0">
                <a:latin typeface="Arial" pitchFamily="34" charset="0"/>
                <a:cs typeface="Arial" pitchFamily="34" charset="0"/>
              </a:rPr>
              <a:t>     а)  Отметьте точку  </a:t>
            </a:r>
            <a:r>
              <a:rPr lang="ru-RU" sz="9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95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z-Latn-UZ" sz="9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500" b="1" dirty="0" smtClean="0">
                <a:latin typeface="Arial" pitchFamily="34" charset="0"/>
                <a:cs typeface="Arial" pitchFamily="34" charset="0"/>
              </a:rPr>
              <a:t>лежащую на прямой </a:t>
            </a:r>
            <a:r>
              <a:rPr lang="uz-Latn-UZ" sz="9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95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9500" b="1" dirty="0" smtClean="0">
                <a:latin typeface="Arial" pitchFamily="34" charset="0"/>
                <a:cs typeface="Arial" pitchFamily="34" charset="0"/>
              </a:rPr>
              <a:t>     б)  Отметьте точку  </a:t>
            </a:r>
            <a:r>
              <a:rPr lang="uz-Latn-UZ" sz="9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9500" b="1" dirty="0" smtClean="0">
                <a:latin typeface="Arial" pitchFamily="34" charset="0"/>
                <a:cs typeface="Arial" pitchFamily="34" charset="0"/>
              </a:rPr>
              <a:t>, не лежащую  на прямой </a:t>
            </a:r>
            <a:r>
              <a:rPr lang="uz-Latn-UZ" sz="9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ru-RU" sz="95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9500" b="1" dirty="0" smtClean="0">
                <a:latin typeface="Arial" pitchFamily="34" charset="0"/>
                <a:cs typeface="Arial" pitchFamily="34" charset="0"/>
              </a:rPr>
              <a:t>     в)   Используя символы , запишите  предложение  : «Точка  </a:t>
            </a:r>
            <a:r>
              <a:rPr lang="ru-RU" sz="95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9500" b="1" dirty="0" smtClean="0">
                <a:latin typeface="Arial" pitchFamily="34" charset="0"/>
                <a:cs typeface="Arial" pitchFamily="34" charset="0"/>
              </a:rPr>
              <a:t> лежит на прямой </a:t>
            </a:r>
            <a:r>
              <a:rPr lang="uz-Latn-UZ" sz="9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9500" b="1" dirty="0" smtClean="0">
                <a:latin typeface="Arial" pitchFamily="34" charset="0"/>
                <a:cs typeface="Arial" pitchFamily="34" charset="0"/>
              </a:rPr>
              <a:t>, а точка </a:t>
            </a:r>
            <a:r>
              <a:rPr lang="uz-Latn-UZ" sz="95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ru-RU" sz="9500" b="1" dirty="0" smtClean="0">
                <a:latin typeface="Arial" pitchFamily="34" charset="0"/>
                <a:cs typeface="Arial" pitchFamily="34" charset="0"/>
              </a:rPr>
              <a:t>  не лежит на ней».</a:t>
            </a:r>
            <a:endParaRPr lang="ru-RU" sz="9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10119" y="1907704"/>
            <a:ext cx="77724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mtClean="0"/>
              <a:t>Математический диктант.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52719" y="1907704"/>
            <a:ext cx="181921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Математический  диктант:</a:t>
            </a:r>
            <a:endParaRPr lang="uz-Latn-UZ" b="1" i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7588065" y="11610660"/>
            <a:ext cx="16635373" cy="1985326"/>
          </a:xfrm>
          <a:prstGeom prst="rect">
            <a:avLst/>
          </a:prstGeom>
        </p:spPr>
        <p:txBody>
          <a:bodyPr lIns="302008" tIns="151004" rIns="302008" bIns="151004"/>
          <a:lstStyle/>
          <a:p>
            <a:pPr algn="ctr"/>
            <a:r>
              <a:rPr lang="uz-Latn-UZ" sz="15900" b="1" i="1" dirty="0" smtClean="0">
                <a:solidFill>
                  <a:srgbClr val="C00000"/>
                </a:solidFill>
                <a:latin typeface="Calibri" pitchFamily="34" charset="0"/>
              </a:rPr>
              <a:t>M</a:t>
            </a:r>
            <a:r>
              <a:rPr lang="en-US" sz="15900" b="1" i="1" spc="165" dirty="0" smtClean="0">
                <a:ln w="11430"/>
                <a:latin typeface="Arial" pitchFamily="34" charset="0"/>
                <a:cs typeface="Arial" pitchFamily="34" charset="0"/>
                <a:sym typeface="Symbol"/>
              </a:rPr>
              <a:t></a:t>
            </a:r>
            <a:r>
              <a:rPr lang="ru-RU" sz="15900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uz-Latn-UZ" sz="159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b,      D</a:t>
            </a:r>
            <a:r>
              <a:rPr lang="en-US" sz="15900" b="1" i="1" spc="165" dirty="0">
                <a:ln w="11430"/>
                <a:latin typeface="Arial" pitchFamily="34" charset="0"/>
                <a:cs typeface="Arial" pitchFamily="34" charset="0"/>
                <a:sym typeface="Symbol"/>
              </a:rPr>
              <a:t></a:t>
            </a:r>
            <a:r>
              <a:rPr lang="uz-Latn-UZ" sz="159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uz-Latn-UZ" sz="15900" dirty="0"/>
          </a:p>
          <a:p>
            <a:pPr algn="ctr"/>
            <a:endParaRPr lang="uz-Latn-UZ" sz="15900" dirty="0"/>
          </a:p>
          <a:p>
            <a:pPr algn="ctr"/>
            <a:endParaRPr lang="ru-RU" sz="15900" b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r>
              <a:rPr lang="uz-Latn-UZ" sz="159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uz-Latn-UZ" sz="15900" dirty="0" smtClean="0"/>
          </a:p>
          <a:p>
            <a:pPr algn="ctr"/>
            <a:endParaRPr lang="ru-RU" sz="159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1677524" y="4634287"/>
            <a:ext cx="2334789" cy="275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z-Latn-UZ" sz="15900" b="1" i="1" dirty="0" smtClean="0">
                <a:solidFill>
                  <a:srgbClr val="C00000"/>
                </a:solidFill>
                <a:latin typeface="Calibri" pitchFamily="34" charset="0"/>
              </a:rPr>
              <a:t>M</a:t>
            </a:r>
            <a:endParaRPr lang="ru-RU" sz="159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76119" y="6891633"/>
            <a:ext cx="126509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13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uz-Latn-UZ" sz="13800" dirty="0"/>
          </a:p>
        </p:txBody>
      </p:sp>
      <p:sp>
        <p:nvSpPr>
          <p:cNvPr id="12" name="Line 41"/>
          <p:cNvSpPr>
            <a:spLocks noChangeShapeType="1"/>
          </p:cNvSpPr>
          <p:nvPr/>
        </p:nvSpPr>
        <p:spPr bwMode="auto">
          <a:xfrm flipV="1">
            <a:off x="3794919" y="7218728"/>
            <a:ext cx="26199504" cy="2278383"/>
          </a:xfrm>
          <a:prstGeom prst="line">
            <a:avLst/>
          </a:prstGeom>
          <a:noFill/>
          <a:ln w="2286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1168519" y="7641339"/>
            <a:ext cx="734589" cy="716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4" name="Овал 13"/>
          <p:cNvSpPr/>
          <p:nvPr/>
        </p:nvSpPr>
        <p:spPr>
          <a:xfrm>
            <a:off x="12175543" y="5293598"/>
            <a:ext cx="734589" cy="716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4" name="Прямоугольник 3"/>
          <p:cNvSpPr/>
          <p:nvPr/>
        </p:nvSpPr>
        <p:spPr>
          <a:xfrm>
            <a:off x="11250743" y="3072217"/>
            <a:ext cx="146226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13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uz-Latn-UZ" sz="13800" dirty="0"/>
          </a:p>
        </p:txBody>
      </p:sp>
    </p:spTree>
    <p:extLst>
      <p:ext uri="{BB962C8B-B14F-4D97-AF65-F5344CB8AC3E}">
        <p14:creationId xmlns:p14="http://schemas.microsoft.com/office/powerpoint/2010/main" val="312190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4166" y="866776"/>
            <a:ext cx="26315020" cy="30469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19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Луч</a:t>
            </a:r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3323733" y="5947685"/>
            <a:ext cx="12427717" cy="2426208"/>
          </a:xfrm>
          <a:prstGeom prst="line">
            <a:avLst/>
          </a:prstGeom>
          <a:noFill/>
          <a:ln w="203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382353" y="6037609"/>
            <a:ext cx="1925981" cy="233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3200" b="1" dirty="0">
                <a:solidFill>
                  <a:schemeClr val="tx2"/>
                </a:solidFill>
                <a:latin typeface="Times New Roman" pitchFamily="18" charset="0"/>
              </a:rPr>
              <a:t>K</a:t>
            </a:r>
            <a:endParaRPr lang="ru-RU" sz="1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2582959" y="7466660"/>
            <a:ext cx="1738429" cy="233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3200" b="1" dirty="0">
                <a:solidFill>
                  <a:schemeClr val="tx2"/>
                </a:solidFill>
                <a:latin typeface="Times New Roman" pitchFamily="18" charset="0"/>
              </a:rPr>
              <a:t>L</a:t>
            </a:r>
            <a:endParaRPr lang="ru-RU" sz="1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343" name="Oval 9"/>
          <p:cNvSpPr>
            <a:spLocks noChangeArrowheads="1"/>
          </p:cNvSpPr>
          <p:nvPr/>
        </p:nvSpPr>
        <p:spPr bwMode="auto">
          <a:xfrm>
            <a:off x="3323733" y="5947684"/>
            <a:ext cx="273606" cy="354965"/>
          </a:xfrm>
          <a:prstGeom prst="ellipse">
            <a:avLst/>
          </a:prstGeom>
          <a:solidFill>
            <a:schemeClr val="tx1"/>
          </a:solidFill>
          <a:ln w="203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14345" name="Oval 11"/>
          <p:cNvSpPr>
            <a:spLocks noChangeArrowheads="1"/>
          </p:cNvSpPr>
          <p:nvPr/>
        </p:nvSpPr>
        <p:spPr bwMode="auto">
          <a:xfrm>
            <a:off x="18040587" y="7000994"/>
            <a:ext cx="447635" cy="409515"/>
          </a:xfrm>
          <a:prstGeom prst="ellipse">
            <a:avLst/>
          </a:prstGeom>
          <a:solidFill>
            <a:schemeClr val="tx1"/>
          </a:solidFill>
          <a:ln w="203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15751450" y="5745364"/>
            <a:ext cx="2207104" cy="233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200" b="1">
                <a:latin typeface="Times New Roman" pitchFamily="18" charset="0"/>
              </a:rPr>
              <a:t>A</a:t>
            </a:r>
            <a:endParaRPr lang="ru-RU" sz="13200" b="1">
              <a:latin typeface="Times New Roman" pitchFamily="18" charset="0"/>
            </a:endParaRPr>
          </a:p>
        </p:txBody>
      </p:sp>
      <p:sp>
        <p:nvSpPr>
          <p:cNvPr id="118805" name="Text Box 21"/>
          <p:cNvSpPr txBox="1">
            <a:spLocks noChangeArrowheads="1"/>
          </p:cNvSpPr>
          <p:nvPr/>
        </p:nvSpPr>
        <p:spPr bwMode="auto">
          <a:xfrm>
            <a:off x="8976520" y="13303827"/>
            <a:ext cx="23088600" cy="19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02008" tIns="151004" rIns="302008" bIns="151004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sz="10600" b="1" dirty="0">
                <a:latin typeface="Arial" pitchFamily="34" charset="0"/>
                <a:cs typeface="Arial" pitchFamily="34" charset="0"/>
              </a:rPr>
              <a:t>Лучи, пересекающие луч </a:t>
            </a:r>
            <a:r>
              <a:rPr lang="en-US" sz="10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KL</a:t>
            </a:r>
            <a:endParaRPr lang="ru-RU" sz="10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806" name="Line 22"/>
          <p:cNvSpPr>
            <a:spLocks noChangeShapeType="1"/>
          </p:cNvSpPr>
          <p:nvPr/>
        </p:nvSpPr>
        <p:spPr bwMode="auto">
          <a:xfrm flipV="1">
            <a:off x="7289662" y="11673594"/>
            <a:ext cx="14063455" cy="936941"/>
          </a:xfrm>
          <a:prstGeom prst="line">
            <a:avLst/>
          </a:prstGeom>
          <a:noFill/>
          <a:ln w="203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118807" name="Line 23"/>
          <p:cNvSpPr>
            <a:spLocks noChangeShapeType="1"/>
          </p:cNvSpPr>
          <p:nvPr/>
        </p:nvSpPr>
        <p:spPr bwMode="auto">
          <a:xfrm flipV="1">
            <a:off x="18204888" y="5029200"/>
            <a:ext cx="11582745" cy="2207422"/>
          </a:xfrm>
          <a:prstGeom prst="line">
            <a:avLst/>
          </a:prstGeom>
          <a:noFill/>
          <a:ln w="203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14357" name="Oval 24"/>
          <p:cNvSpPr>
            <a:spLocks noChangeArrowheads="1"/>
          </p:cNvSpPr>
          <p:nvPr/>
        </p:nvSpPr>
        <p:spPr bwMode="auto">
          <a:xfrm>
            <a:off x="7260097" y="12320588"/>
            <a:ext cx="409850" cy="44158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118813" name="Text Box 29"/>
          <p:cNvSpPr txBox="1">
            <a:spLocks noChangeArrowheads="1"/>
          </p:cNvSpPr>
          <p:nvPr/>
        </p:nvSpPr>
        <p:spPr bwMode="auto">
          <a:xfrm>
            <a:off x="2925309" y="15118080"/>
            <a:ext cx="28412680" cy="19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sz="10600" b="1" dirty="0">
                <a:latin typeface="Arial" pitchFamily="34" charset="0"/>
                <a:cs typeface="Arial" pitchFamily="34" charset="0"/>
              </a:rPr>
              <a:t>Лучи, не пересекающие луч </a:t>
            </a:r>
            <a:r>
              <a:rPr lang="en-US" sz="10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KL</a:t>
            </a:r>
            <a:endParaRPr lang="ru-RU" sz="10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814" name="Text Box 30"/>
          <p:cNvSpPr txBox="1">
            <a:spLocks noChangeArrowheads="1"/>
          </p:cNvSpPr>
          <p:nvPr/>
        </p:nvSpPr>
        <p:spPr bwMode="auto">
          <a:xfrm>
            <a:off x="26979330" y="4977201"/>
            <a:ext cx="2207104" cy="233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3200" b="1" dirty="0">
                <a:latin typeface="Times New Roman" pitchFamily="18" charset="0"/>
              </a:rPr>
              <a:t>В</a:t>
            </a:r>
          </a:p>
        </p:txBody>
      </p:sp>
      <p:sp>
        <p:nvSpPr>
          <p:cNvPr id="118815" name="Text Box 31"/>
          <p:cNvSpPr txBox="1">
            <a:spLocks noChangeArrowheads="1"/>
          </p:cNvSpPr>
          <p:nvPr/>
        </p:nvSpPr>
        <p:spPr bwMode="auto">
          <a:xfrm>
            <a:off x="6084819" y="9641128"/>
            <a:ext cx="1380203" cy="233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200" b="1" dirty="0">
                <a:latin typeface="Times New Roman" pitchFamily="18" charset="0"/>
              </a:rPr>
              <a:t>S</a:t>
            </a:r>
            <a:endParaRPr lang="ru-RU" sz="13200" b="1" dirty="0">
              <a:latin typeface="Times New Roman" pitchFamily="18" charset="0"/>
            </a:endParaRPr>
          </a:p>
        </p:txBody>
      </p:sp>
      <p:sp>
        <p:nvSpPr>
          <p:cNvPr id="118816" name="Text Box 32"/>
          <p:cNvSpPr txBox="1">
            <a:spLocks noChangeArrowheads="1"/>
          </p:cNvSpPr>
          <p:nvPr/>
        </p:nvSpPr>
        <p:spPr bwMode="auto">
          <a:xfrm>
            <a:off x="16304745" y="9337311"/>
            <a:ext cx="1653809" cy="233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200" b="1" dirty="0">
                <a:latin typeface="Times New Roman" pitchFamily="18" charset="0"/>
              </a:rPr>
              <a:t>T</a:t>
            </a:r>
            <a:endParaRPr lang="ru-RU" sz="13200" b="1" dirty="0"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5736369" y="8373893"/>
            <a:ext cx="18157550" cy="3299701"/>
          </a:xfrm>
          <a:prstGeom prst="line">
            <a:avLst/>
          </a:prstGeom>
          <a:ln w="190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0862662" y="10809269"/>
            <a:ext cx="13488457" cy="864326"/>
          </a:xfrm>
          <a:prstGeom prst="line">
            <a:avLst/>
          </a:prstGeom>
          <a:ln w="190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118807" idx="1"/>
          </p:cNvCxnSpPr>
          <p:nvPr/>
        </p:nvCxnSpPr>
        <p:spPr>
          <a:xfrm flipV="1">
            <a:off x="29787633" y="3962400"/>
            <a:ext cx="4563486" cy="1066800"/>
          </a:xfrm>
          <a:prstGeom prst="line">
            <a:avLst/>
          </a:prstGeom>
          <a:ln w="190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8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  <p:bldP spid="118789" grpId="0"/>
      <p:bldP spid="118801" grpId="0"/>
      <p:bldP spid="118805" grpId="0"/>
      <p:bldP spid="118806" grpId="0" animBg="1"/>
      <p:bldP spid="118807" grpId="0" animBg="1"/>
      <p:bldP spid="118813" grpId="0"/>
      <p:bldP spid="118814" grpId="0"/>
      <p:bldP spid="118815" grpId="0"/>
      <p:bldP spid="1188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76" name="Freeform 40"/>
          <p:cNvSpPr>
            <a:spLocks/>
          </p:cNvSpPr>
          <p:nvPr/>
        </p:nvSpPr>
        <p:spPr bwMode="auto">
          <a:xfrm>
            <a:off x="924187" y="11424920"/>
            <a:ext cx="30254977" cy="3434080"/>
          </a:xfrm>
          <a:custGeom>
            <a:avLst/>
            <a:gdLst>
              <a:gd name="T0" fmla="*/ 0 w 4976"/>
              <a:gd name="T1" fmla="*/ 2147483647 h 832"/>
              <a:gd name="T2" fmla="*/ 2147483647 w 4976"/>
              <a:gd name="T3" fmla="*/ 0 h 8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976" h="832">
                <a:moveTo>
                  <a:pt x="0" y="832"/>
                </a:moveTo>
                <a:lnTo>
                  <a:pt x="4976" y="0"/>
                </a:lnTo>
              </a:path>
            </a:pathLst>
          </a:custGeom>
          <a:noFill/>
          <a:ln w="190500" cap="flat" cmpd="sng">
            <a:solidFill>
              <a:srgbClr val="2A2E5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19175" name="Freeform 39"/>
          <p:cNvSpPr>
            <a:spLocks/>
          </p:cNvSpPr>
          <p:nvPr/>
        </p:nvSpPr>
        <p:spPr bwMode="auto">
          <a:xfrm>
            <a:off x="16100317" y="4358640"/>
            <a:ext cx="6031539" cy="13141960"/>
          </a:xfrm>
          <a:custGeom>
            <a:avLst/>
            <a:gdLst>
              <a:gd name="T0" fmla="*/ 0 w 992"/>
              <a:gd name="T1" fmla="*/ 2147483647 h 3264"/>
              <a:gd name="T2" fmla="*/ 2147483647 w 992"/>
              <a:gd name="T3" fmla="*/ 0 h 32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92" h="3264">
                <a:moveTo>
                  <a:pt x="0" y="3264"/>
                </a:moveTo>
                <a:lnTo>
                  <a:pt x="992" y="0"/>
                </a:lnTo>
              </a:path>
            </a:pathLst>
          </a:custGeom>
          <a:noFill/>
          <a:ln w="1905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19174" name="Freeform 38"/>
          <p:cNvSpPr>
            <a:spLocks/>
          </p:cNvSpPr>
          <p:nvPr/>
        </p:nvSpPr>
        <p:spPr bwMode="auto">
          <a:xfrm>
            <a:off x="4134523" y="5085080"/>
            <a:ext cx="21499517" cy="11623040"/>
          </a:xfrm>
          <a:custGeom>
            <a:avLst/>
            <a:gdLst>
              <a:gd name="T0" fmla="*/ 2147483647 w 3536"/>
              <a:gd name="T1" fmla="*/ 0 h 2816"/>
              <a:gd name="T2" fmla="*/ 0 w 3536"/>
              <a:gd name="T3" fmla="*/ 2147483647 h 28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36" h="2816">
                <a:moveTo>
                  <a:pt x="3536" y="0"/>
                </a:moveTo>
                <a:lnTo>
                  <a:pt x="0" y="2816"/>
                </a:lnTo>
              </a:path>
            </a:pathLst>
          </a:custGeom>
          <a:noFill/>
          <a:ln w="1905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19173" name="Freeform 37"/>
          <p:cNvSpPr>
            <a:spLocks/>
          </p:cNvSpPr>
          <p:nvPr/>
        </p:nvSpPr>
        <p:spPr bwMode="auto">
          <a:xfrm>
            <a:off x="12100719" y="4049078"/>
            <a:ext cx="14311584" cy="11998642"/>
          </a:xfrm>
          <a:custGeom>
            <a:avLst/>
            <a:gdLst>
              <a:gd name="T0" fmla="*/ 0 w 2528"/>
              <a:gd name="T1" fmla="*/ 0 h 3120"/>
              <a:gd name="T2" fmla="*/ 2147483647 w 2528"/>
              <a:gd name="T3" fmla="*/ 2147483647 h 31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28" h="3120">
                <a:moveTo>
                  <a:pt x="0" y="0"/>
                </a:moveTo>
                <a:lnTo>
                  <a:pt x="2528" y="3120"/>
                </a:lnTo>
              </a:path>
            </a:pathLst>
          </a:custGeom>
          <a:noFill/>
          <a:ln w="190500" cap="flat" cmpd="sng">
            <a:solidFill>
              <a:srgbClr val="2A2E5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19171" name="Freeform 35"/>
          <p:cNvSpPr>
            <a:spLocks/>
          </p:cNvSpPr>
          <p:nvPr/>
        </p:nvSpPr>
        <p:spPr bwMode="auto">
          <a:xfrm>
            <a:off x="7581987" y="5547360"/>
            <a:ext cx="14616753" cy="11045190"/>
          </a:xfrm>
          <a:custGeom>
            <a:avLst/>
            <a:gdLst>
              <a:gd name="T0" fmla="*/ 0 w 2404"/>
              <a:gd name="T1" fmla="*/ 2147483647 h 2676"/>
              <a:gd name="T2" fmla="*/ 2147483647 w 2404"/>
              <a:gd name="T3" fmla="*/ 0 h 2676"/>
              <a:gd name="T4" fmla="*/ 2147483647 w 2404"/>
              <a:gd name="T5" fmla="*/ 2147483647 h 2676"/>
              <a:gd name="T6" fmla="*/ 2147483647 w 2404"/>
              <a:gd name="T7" fmla="*/ 2147483647 h 2676"/>
              <a:gd name="T8" fmla="*/ 2147483647 w 2404"/>
              <a:gd name="T9" fmla="*/ 2147483647 h 2676"/>
              <a:gd name="T10" fmla="*/ 2147483647 w 2404"/>
              <a:gd name="T11" fmla="*/ 2147483647 h 2676"/>
              <a:gd name="T12" fmla="*/ 0 w 2404"/>
              <a:gd name="T13" fmla="*/ 2147483647 h 26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04" h="2676">
                <a:moveTo>
                  <a:pt x="0" y="771"/>
                </a:moveTo>
                <a:lnTo>
                  <a:pt x="1043" y="0"/>
                </a:lnTo>
                <a:lnTo>
                  <a:pt x="2137" y="536"/>
                </a:lnTo>
                <a:lnTo>
                  <a:pt x="2404" y="1678"/>
                </a:lnTo>
                <a:lnTo>
                  <a:pt x="1497" y="2676"/>
                </a:lnTo>
                <a:lnTo>
                  <a:pt x="272" y="2041"/>
                </a:lnTo>
                <a:lnTo>
                  <a:pt x="0" y="771"/>
                </a:lnTo>
                <a:close/>
              </a:path>
            </a:pathLst>
          </a:custGeom>
          <a:noFill/>
          <a:ln w="1905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19147" name="Freeform 11"/>
          <p:cNvSpPr>
            <a:spLocks/>
          </p:cNvSpPr>
          <p:nvPr/>
        </p:nvSpPr>
        <p:spPr bwMode="auto">
          <a:xfrm>
            <a:off x="7247575" y="3581400"/>
            <a:ext cx="7873836" cy="13919200"/>
          </a:xfrm>
          <a:custGeom>
            <a:avLst/>
            <a:gdLst>
              <a:gd name="T0" fmla="*/ 2147483647 w 1376"/>
              <a:gd name="T1" fmla="*/ 0 h 3632"/>
              <a:gd name="T2" fmla="*/ 0 w 1376"/>
              <a:gd name="T3" fmla="*/ 2147483647 h 36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6" h="3632">
                <a:moveTo>
                  <a:pt x="1376" y="0"/>
                </a:moveTo>
                <a:lnTo>
                  <a:pt x="0" y="3632"/>
                </a:lnTo>
              </a:path>
            </a:pathLst>
          </a:custGeom>
          <a:noFill/>
          <a:ln w="190500" cap="flat" cmpd="sng">
            <a:solidFill>
              <a:srgbClr val="2A2E5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19148" name="Freeform 12"/>
          <p:cNvSpPr>
            <a:spLocks/>
          </p:cNvSpPr>
          <p:nvPr/>
        </p:nvSpPr>
        <p:spPr bwMode="auto">
          <a:xfrm>
            <a:off x="924188" y="7033260"/>
            <a:ext cx="29768562" cy="2179320"/>
          </a:xfrm>
          <a:custGeom>
            <a:avLst/>
            <a:gdLst>
              <a:gd name="T0" fmla="*/ 0 w 4896"/>
              <a:gd name="T1" fmla="*/ 2147483647 h 528"/>
              <a:gd name="T2" fmla="*/ 2147483647 w 4896"/>
              <a:gd name="T3" fmla="*/ 0 h 52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96" h="528">
                <a:moveTo>
                  <a:pt x="0" y="528"/>
                </a:moveTo>
                <a:lnTo>
                  <a:pt x="4896" y="0"/>
                </a:lnTo>
              </a:path>
            </a:pathLst>
          </a:custGeom>
          <a:noFill/>
          <a:ln w="1905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19149" name="Freeform 13"/>
          <p:cNvSpPr>
            <a:spLocks/>
          </p:cNvSpPr>
          <p:nvPr/>
        </p:nvSpPr>
        <p:spPr bwMode="auto">
          <a:xfrm>
            <a:off x="13650005" y="4049078"/>
            <a:ext cx="3313702" cy="13451522"/>
          </a:xfrm>
          <a:custGeom>
            <a:avLst/>
            <a:gdLst>
              <a:gd name="T0" fmla="*/ 0 w 640"/>
              <a:gd name="T1" fmla="*/ 0 h 3672"/>
              <a:gd name="T2" fmla="*/ 2147483647 w 640"/>
              <a:gd name="T3" fmla="*/ 2147483647 h 3672"/>
              <a:gd name="T4" fmla="*/ 2147483647 w 640"/>
              <a:gd name="T5" fmla="*/ 2147483647 h 3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0" h="3672">
                <a:moveTo>
                  <a:pt x="0" y="0"/>
                </a:moveTo>
                <a:lnTo>
                  <a:pt x="624" y="3648"/>
                </a:lnTo>
                <a:lnTo>
                  <a:pt x="640" y="3672"/>
                </a:lnTo>
              </a:path>
            </a:pathLst>
          </a:custGeom>
          <a:noFill/>
          <a:ln w="190500" cap="flat" cmpd="sng">
            <a:solidFill>
              <a:srgbClr val="2A2E5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19150" name="Freeform 14"/>
          <p:cNvSpPr>
            <a:spLocks/>
          </p:cNvSpPr>
          <p:nvPr/>
        </p:nvSpPr>
        <p:spPr bwMode="auto">
          <a:xfrm>
            <a:off x="1410602" y="7099300"/>
            <a:ext cx="27531056" cy="7198360"/>
          </a:xfrm>
          <a:custGeom>
            <a:avLst/>
            <a:gdLst>
              <a:gd name="T0" fmla="*/ 0 w 4528"/>
              <a:gd name="T1" fmla="*/ 0 h 1744"/>
              <a:gd name="T2" fmla="*/ 2147483647 w 4528"/>
              <a:gd name="T3" fmla="*/ 2147483647 h 17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28" h="1744">
                <a:moveTo>
                  <a:pt x="0" y="0"/>
                </a:moveTo>
                <a:lnTo>
                  <a:pt x="4528" y="1744"/>
                </a:lnTo>
              </a:path>
            </a:pathLst>
          </a:custGeom>
          <a:noFill/>
          <a:ln w="190500" cap="flat" cmpd="sng">
            <a:solidFill>
              <a:srgbClr val="2A2E5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19151" name="Freeform 15"/>
          <p:cNvSpPr>
            <a:spLocks/>
          </p:cNvSpPr>
          <p:nvPr/>
        </p:nvSpPr>
        <p:spPr bwMode="auto">
          <a:xfrm>
            <a:off x="3258978" y="5019040"/>
            <a:ext cx="14632942" cy="12481560"/>
          </a:xfrm>
          <a:custGeom>
            <a:avLst/>
            <a:gdLst>
              <a:gd name="T0" fmla="*/ 0 w 2480"/>
              <a:gd name="T1" fmla="*/ 0 h 3152"/>
              <a:gd name="T2" fmla="*/ 2147483647 w 2480"/>
              <a:gd name="T3" fmla="*/ 2147483647 h 315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80" h="3152">
                <a:moveTo>
                  <a:pt x="0" y="0"/>
                </a:moveTo>
                <a:lnTo>
                  <a:pt x="2480" y="3152"/>
                </a:lnTo>
              </a:path>
            </a:pathLst>
          </a:custGeom>
          <a:noFill/>
          <a:ln w="190500" cap="flat" cmpd="sng">
            <a:solidFill>
              <a:srgbClr val="2A2E5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5612" name="Text Box 16"/>
          <p:cNvSpPr txBox="1">
            <a:spLocks noChangeArrowheads="1"/>
          </p:cNvSpPr>
          <p:nvPr/>
        </p:nvSpPr>
        <p:spPr bwMode="auto">
          <a:xfrm>
            <a:off x="881710" y="393542"/>
            <a:ext cx="33374107" cy="399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8000" b="1" dirty="0">
                <a:latin typeface="Arial" charset="0"/>
              </a:rPr>
              <a:t>Проведите различные прямые, каждая из которых проходит через две из указанных шести точек. Сколько всего таких прямых можно провести?</a:t>
            </a:r>
          </a:p>
        </p:txBody>
      </p:sp>
      <p:grpSp>
        <p:nvGrpSpPr>
          <p:cNvPr id="25613" name="Group 19"/>
          <p:cNvGrpSpPr>
            <a:grpSpLocks/>
          </p:cNvGrpSpPr>
          <p:nvPr/>
        </p:nvGrpSpPr>
        <p:grpSpPr bwMode="auto">
          <a:xfrm>
            <a:off x="13650005" y="4049078"/>
            <a:ext cx="1441002" cy="1725293"/>
            <a:chOff x="2245" y="981"/>
            <a:chExt cx="237" cy="418"/>
          </a:xfrm>
        </p:grpSpPr>
        <p:sp>
          <p:nvSpPr>
            <p:cNvPr id="25629" name="Oval 17"/>
            <p:cNvSpPr>
              <a:spLocks noChangeArrowheads="1"/>
            </p:cNvSpPr>
            <p:nvPr/>
          </p:nvSpPr>
          <p:spPr bwMode="auto">
            <a:xfrm>
              <a:off x="2245" y="1298"/>
              <a:ext cx="91" cy="90"/>
            </a:xfrm>
            <a:prstGeom prst="ellipse">
              <a:avLst/>
            </a:prstGeom>
            <a:solidFill>
              <a:srgbClr val="FF0000"/>
            </a:solidFill>
            <a:ln w="190500">
              <a:noFill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154" name="Text Box 18"/>
            <p:cNvSpPr txBox="1">
              <a:spLocks noChangeArrowheads="1"/>
            </p:cNvSpPr>
            <p:nvPr/>
          </p:nvSpPr>
          <p:spPr bwMode="auto">
            <a:xfrm>
              <a:off x="2290" y="981"/>
              <a:ext cx="192" cy="418"/>
            </a:xfrm>
            <a:prstGeom prst="rect">
              <a:avLst/>
            </a:prstGeom>
            <a:noFill/>
            <a:ln w="190500">
              <a:noFill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0600" b="1">
                  <a:solidFill>
                    <a:srgbClr val="2A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А</a:t>
              </a:r>
            </a:p>
          </p:txBody>
        </p:sp>
      </p:grpSp>
      <p:grpSp>
        <p:nvGrpSpPr>
          <p:cNvPr id="25614" name="Group 20"/>
          <p:cNvGrpSpPr>
            <a:grpSpLocks/>
          </p:cNvGrpSpPr>
          <p:nvPr/>
        </p:nvGrpSpPr>
        <p:grpSpPr bwMode="auto">
          <a:xfrm>
            <a:off x="20267779" y="5971529"/>
            <a:ext cx="2584076" cy="1925118"/>
            <a:chOff x="2245" y="925"/>
            <a:chExt cx="425" cy="463"/>
          </a:xfrm>
        </p:grpSpPr>
        <p:sp>
          <p:nvSpPr>
            <p:cNvPr id="25627" name="Oval 21"/>
            <p:cNvSpPr>
              <a:spLocks noChangeArrowheads="1"/>
            </p:cNvSpPr>
            <p:nvPr/>
          </p:nvSpPr>
          <p:spPr bwMode="auto">
            <a:xfrm>
              <a:off x="2245" y="1298"/>
              <a:ext cx="91" cy="90"/>
            </a:xfrm>
            <a:prstGeom prst="ellipse">
              <a:avLst/>
            </a:prstGeom>
            <a:solidFill>
              <a:srgbClr val="FF0000"/>
            </a:solidFill>
            <a:ln w="190500">
              <a:noFill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158" name="Text Box 22"/>
            <p:cNvSpPr txBox="1">
              <a:spLocks noChangeArrowheads="1"/>
            </p:cNvSpPr>
            <p:nvPr/>
          </p:nvSpPr>
          <p:spPr bwMode="auto">
            <a:xfrm>
              <a:off x="2369" y="925"/>
              <a:ext cx="301" cy="415"/>
            </a:xfrm>
            <a:prstGeom prst="rect">
              <a:avLst/>
            </a:prstGeom>
            <a:noFill/>
            <a:ln w="190500">
              <a:noFill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600" b="1" dirty="0">
                  <a:solidFill>
                    <a:srgbClr val="2A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В</a:t>
              </a:r>
            </a:p>
          </p:txBody>
        </p:sp>
      </p:grpSp>
      <p:grpSp>
        <p:nvGrpSpPr>
          <p:cNvPr id="25615" name="Group 23"/>
          <p:cNvGrpSpPr>
            <a:grpSpLocks/>
          </p:cNvGrpSpPr>
          <p:nvPr/>
        </p:nvGrpSpPr>
        <p:grpSpPr bwMode="auto">
          <a:xfrm>
            <a:off x="21925132" y="10975024"/>
            <a:ext cx="2103742" cy="1725538"/>
            <a:chOff x="2245" y="981"/>
            <a:chExt cx="346" cy="415"/>
          </a:xfrm>
        </p:grpSpPr>
        <p:sp>
          <p:nvSpPr>
            <p:cNvPr id="25625" name="Oval 24"/>
            <p:cNvSpPr>
              <a:spLocks noChangeArrowheads="1"/>
            </p:cNvSpPr>
            <p:nvPr/>
          </p:nvSpPr>
          <p:spPr bwMode="auto">
            <a:xfrm>
              <a:off x="2245" y="1298"/>
              <a:ext cx="91" cy="90"/>
            </a:xfrm>
            <a:prstGeom prst="ellipse">
              <a:avLst/>
            </a:prstGeom>
            <a:solidFill>
              <a:srgbClr val="FF0000"/>
            </a:solidFill>
            <a:ln w="190500">
              <a:noFill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161" name="Text Box 25"/>
            <p:cNvSpPr txBox="1">
              <a:spLocks noChangeArrowheads="1"/>
            </p:cNvSpPr>
            <p:nvPr/>
          </p:nvSpPr>
          <p:spPr bwMode="auto">
            <a:xfrm>
              <a:off x="2290" y="981"/>
              <a:ext cx="301" cy="415"/>
            </a:xfrm>
            <a:prstGeom prst="rect">
              <a:avLst/>
            </a:prstGeom>
            <a:noFill/>
            <a:ln w="190500">
              <a:noFill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600" b="1">
                  <a:solidFill>
                    <a:srgbClr val="2A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С</a:t>
              </a:r>
            </a:p>
          </p:txBody>
        </p:sp>
      </p:grpSp>
      <p:grpSp>
        <p:nvGrpSpPr>
          <p:cNvPr id="25616" name="Group 26"/>
          <p:cNvGrpSpPr>
            <a:grpSpLocks/>
          </p:cNvGrpSpPr>
          <p:nvPr/>
        </p:nvGrpSpPr>
        <p:grpSpPr bwMode="auto">
          <a:xfrm>
            <a:off x="16410410" y="15094269"/>
            <a:ext cx="2103742" cy="1725538"/>
            <a:chOff x="2245" y="981"/>
            <a:chExt cx="346" cy="415"/>
          </a:xfrm>
        </p:grpSpPr>
        <p:sp>
          <p:nvSpPr>
            <p:cNvPr id="25623" name="Oval 27"/>
            <p:cNvSpPr>
              <a:spLocks noChangeArrowheads="1"/>
            </p:cNvSpPr>
            <p:nvPr/>
          </p:nvSpPr>
          <p:spPr bwMode="auto">
            <a:xfrm>
              <a:off x="2245" y="1298"/>
              <a:ext cx="91" cy="90"/>
            </a:xfrm>
            <a:prstGeom prst="ellipse">
              <a:avLst/>
            </a:prstGeom>
            <a:solidFill>
              <a:srgbClr val="FF0000"/>
            </a:solidFill>
            <a:ln w="190500">
              <a:noFill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164" name="Text Box 28"/>
            <p:cNvSpPr txBox="1">
              <a:spLocks noChangeArrowheads="1"/>
            </p:cNvSpPr>
            <p:nvPr/>
          </p:nvSpPr>
          <p:spPr bwMode="auto">
            <a:xfrm>
              <a:off x="2290" y="981"/>
              <a:ext cx="301" cy="415"/>
            </a:xfrm>
            <a:prstGeom prst="rect">
              <a:avLst/>
            </a:prstGeom>
            <a:noFill/>
            <a:ln w="190500">
              <a:noFill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600" b="1">
                  <a:solidFill>
                    <a:srgbClr val="2A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</a:t>
              </a:r>
              <a:endParaRPr lang="ru-RU" sz="10600" b="1">
                <a:solidFill>
                  <a:srgbClr val="2A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25617" name="Group 29"/>
          <p:cNvGrpSpPr>
            <a:grpSpLocks/>
          </p:cNvGrpSpPr>
          <p:nvPr/>
        </p:nvGrpSpPr>
        <p:grpSpPr bwMode="auto">
          <a:xfrm>
            <a:off x="8962188" y="12473305"/>
            <a:ext cx="2103742" cy="1725538"/>
            <a:chOff x="2245" y="981"/>
            <a:chExt cx="346" cy="415"/>
          </a:xfrm>
        </p:grpSpPr>
        <p:sp>
          <p:nvSpPr>
            <p:cNvPr id="25621" name="Oval 30"/>
            <p:cNvSpPr>
              <a:spLocks noChangeArrowheads="1"/>
            </p:cNvSpPr>
            <p:nvPr/>
          </p:nvSpPr>
          <p:spPr bwMode="auto">
            <a:xfrm>
              <a:off x="2245" y="1298"/>
              <a:ext cx="91" cy="90"/>
            </a:xfrm>
            <a:prstGeom prst="ellipse">
              <a:avLst/>
            </a:prstGeom>
            <a:solidFill>
              <a:srgbClr val="FF0000"/>
            </a:solidFill>
            <a:ln w="190500">
              <a:noFill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167" name="Text Box 31"/>
            <p:cNvSpPr txBox="1">
              <a:spLocks noChangeArrowheads="1"/>
            </p:cNvSpPr>
            <p:nvPr/>
          </p:nvSpPr>
          <p:spPr bwMode="auto">
            <a:xfrm>
              <a:off x="2290" y="981"/>
              <a:ext cx="301" cy="415"/>
            </a:xfrm>
            <a:prstGeom prst="rect">
              <a:avLst/>
            </a:prstGeom>
            <a:noFill/>
            <a:ln w="190500">
              <a:noFill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600" b="1">
                  <a:solidFill>
                    <a:srgbClr val="2A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Е</a:t>
              </a:r>
            </a:p>
          </p:txBody>
        </p:sp>
      </p:grpSp>
      <p:grpSp>
        <p:nvGrpSpPr>
          <p:cNvPr id="25618" name="Group 32"/>
          <p:cNvGrpSpPr>
            <a:grpSpLocks/>
          </p:cNvGrpSpPr>
          <p:nvPr/>
        </p:nvGrpSpPr>
        <p:grpSpPr bwMode="auto">
          <a:xfrm>
            <a:off x="7308379" y="7231380"/>
            <a:ext cx="2103742" cy="1725538"/>
            <a:chOff x="2245" y="981"/>
            <a:chExt cx="346" cy="415"/>
          </a:xfrm>
        </p:grpSpPr>
        <p:sp>
          <p:nvSpPr>
            <p:cNvPr id="25619" name="Oval 33"/>
            <p:cNvSpPr>
              <a:spLocks noChangeArrowheads="1"/>
            </p:cNvSpPr>
            <p:nvPr/>
          </p:nvSpPr>
          <p:spPr bwMode="auto">
            <a:xfrm>
              <a:off x="2245" y="1298"/>
              <a:ext cx="91" cy="90"/>
            </a:xfrm>
            <a:prstGeom prst="ellipse">
              <a:avLst/>
            </a:prstGeom>
            <a:solidFill>
              <a:srgbClr val="FF0000"/>
            </a:solidFill>
            <a:ln w="190500">
              <a:noFill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170" name="Text Box 34"/>
            <p:cNvSpPr txBox="1">
              <a:spLocks noChangeArrowheads="1"/>
            </p:cNvSpPr>
            <p:nvPr/>
          </p:nvSpPr>
          <p:spPr bwMode="auto">
            <a:xfrm>
              <a:off x="2290" y="981"/>
              <a:ext cx="301" cy="415"/>
            </a:xfrm>
            <a:prstGeom prst="rect">
              <a:avLst/>
            </a:prstGeom>
            <a:noFill/>
            <a:ln w="190500">
              <a:noFill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600" b="1">
                  <a:solidFill>
                    <a:srgbClr val="2A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F</a:t>
              </a:r>
              <a:endParaRPr lang="ru-RU" sz="10600" b="1">
                <a:solidFill>
                  <a:srgbClr val="2A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76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76" grpId="0" animBg="1"/>
      <p:bldP spid="219175" grpId="0" animBg="1"/>
      <p:bldP spid="219174" grpId="0" animBg="1"/>
      <p:bldP spid="219173" grpId="0" animBg="1"/>
      <p:bldP spid="219171" grpId="0" animBg="1"/>
      <p:bldP spid="219147" grpId="0" animBg="1"/>
      <p:bldP spid="219148" grpId="0" animBg="1"/>
      <p:bldP spid="219149" grpId="0" animBg="1"/>
      <p:bldP spid="219150" grpId="0" animBg="1"/>
      <p:bldP spid="219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1"/>
          <p:cNvSpPr>
            <a:spLocks noChangeShapeType="1"/>
          </p:cNvSpPr>
          <p:nvPr/>
        </p:nvSpPr>
        <p:spPr bwMode="auto">
          <a:xfrm rot="3202995" flipH="1">
            <a:off x="6623225" y="6985373"/>
            <a:ext cx="5355857" cy="7509877"/>
          </a:xfrm>
          <a:prstGeom prst="line">
            <a:avLst/>
          </a:prstGeom>
          <a:noFill/>
          <a:ln w="165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19718028" y="706581"/>
            <a:ext cx="14760177" cy="19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02008" tIns="151004" rIns="302008" bIns="151004">
            <a:spAutoFit/>
          </a:bodyPr>
          <a:lstStyle/>
          <a:p>
            <a:pPr algn="ctr">
              <a:defRPr/>
            </a:pPr>
            <a:r>
              <a:rPr lang="ru-RU" sz="10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Сравнение отрезков </a:t>
            </a:r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16139317" y="2200503"/>
            <a:ext cx="5968412" cy="7400697"/>
          </a:xfrm>
          <a:prstGeom prst="line">
            <a:avLst/>
          </a:prstGeom>
          <a:noFill/>
          <a:ln w="165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01734" name="Line 6"/>
          <p:cNvSpPr>
            <a:spLocks noChangeShapeType="1"/>
          </p:cNvSpPr>
          <p:nvPr/>
        </p:nvSpPr>
        <p:spPr bwMode="auto">
          <a:xfrm rot="3202995" flipH="1">
            <a:off x="14506923" y="5823277"/>
            <a:ext cx="9233199" cy="90752"/>
          </a:xfrm>
          <a:prstGeom prst="line">
            <a:avLst/>
          </a:prstGeom>
          <a:noFill/>
          <a:ln w="165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447464" y="10830560"/>
            <a:ext cx="1433858" cy="19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0600" b="1">
                <a:solidFill>
                  <a:srgbClr val="2A2E5C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13912306" y="11794143"/>
            <a:ext cx="1371341" cy="19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0600" b="1">
                <a:solidFill>
                  <a:srgbClr val="2A2E5C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22360814" y="7583426"/>
            <a:ext cx="1329663" cy="19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0600" b="1" dirty="0">
                <a:solidFill>
                  <a:srgbClr val="2A2E5C"/>
                </a:solidFill>
                <a:latin typeface="Calibri" pitchFamily="34" charset="0"/>
              </a:rPr>
              <a:t>С</a:t>
            </a: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17190287" y="1600200"/>
            <a:ext cx="1467522" cy="19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0600" b="1" dirty="0">
                <a:solidFill>
                  <a:srgbClr val="2A2E5C"/>
                </a:solidFill>
                <a:latin typeface="Calibri" pitchFamily="34" charset="0"/>
              </a:rPr>
              <a:t>D</a:t>
            </a:r>
            <a:endParaRPr lang="ru-RU" sz="10600" b="1" dirty="0">
              <a:solidFill>
                <a:srgbClr val="2A2E5C"/>
              </a:solidFill>
              <a:latin typeface="Calibri" pitchFamily="34" charset="0"/>
            </a:endParaRPr>
          </a:p>
        </p:txBody>
      </p:sp>
      <p:sp>
        <p:nvSpPr>
          <p:cNvPr id="9226" name="Freeform 12"/>
          <p:cNvSpPr>
            <a:spLocks/>
          </p:cNvSpPr>
          <p:nvPr/>
        </p:nvSpPr>
        <p:spPr bwMode="auto">
          <a:xfrm flipV="1">
            <a:off x="19718028" y="11798646"/>
            <a:ext cx="13114947" cy="621953"/>
          </a:xfrm>
          <a:custGeom>
            <a:avLst/>
            <a:gdLst>
              <a:gd name="T0" fmla="*/ 0 w 2157"/>
              <a:gd name="T1" fmla="*/ 0 h 2"/>
              <a:gd name="T2" fmla="*/ 3424237 w 2157"/>
              <a:gd name="T3" fmla="*/ 3175 h 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57" h="2">
                <a:moveTo>
                  <a:pt x="0" y="0"/>
                </a:moveTo>
                <a:lnTo>
                  <a:pt x="2157" y="2"/>
                </a:lnTo>
              </a:path>
            </a:pathLst>
          </a:custGeom>
          <a:noFill/>
          <a:ln w="165100" cap="flat" cmpd="sng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5928178" y="12762230"/>
            <a:ext cx="5609681" cy="213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1900" b="1">
                <a:solidFill>
                  <a:srgbClr val="2A2E5C"/>
                </a:solidFill>
                <a:latin typeface="Calibri" pitchFamily="34" charset="0"/>
              </a:rPr>
              <a:t>А</a:t>
            </a:r>
            <a:r>
              <a:rPr lang="en-US" sz="11900" b="1">
                <a:solidFill>
                  <a:srgbClr val="2A2E5C"/>
                </a:solidFill>
                <a:latin typeface="Calibri" pitchFamily="34" charset="0"/>
              </a:rPr>
              <a:t>B = CD</a:t>
            </a:r>
            <a:endParaRPr lang="ru-RU" sz="11900" b="1">
              <a:solidFill>
                <a:srgbClr val="2A2E5C"/>
              </a:solidFill>
              <a:latin typeface="Calibri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18611434" y="11953240"/>
            <a:ext cx="1797740" cy="19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0600" b="1">
                <a:solidFill>
                  <a:srgbClr val="2A2E5C"/>
                </a:solidFill>
                <a:latin typeface="Calibri" pitchFamily="34" charset="0"/>
              </a:rPr>
              <a:t>M</a:t>
            </a:r>
            <a:endParaRPr lang="ru-RU" sz="10600" b="1">
              <a:solidFill>
                <a:srgbClr val="2A2E5C"/>
              </a:solidFill>
              <a:latin typeface="Calibri" pitchFamily="34" charset="0"/>
            </a:endParaRPr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32127672" y="11953240"/>
            <a:ext cx="1505994" cy="19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0600" b="1">
                <a:solidFill>
                  <a:srgbClr val="2A2E5C"/>
                </a:solidFill>
                <a:latin typeface="Calibri" pitchFamily="34" charset="0"/>
              </a:rPr>
              <a:t>N</a:t>
            </a:r>
            <a:endParaRPr lang="ru-RU" sz="10600" b="1">
              <a:solidFill>
                <a:srgbClr val="2A2E5C"/>
              </a:solidFill>
              <a:latin typeface="Calibri" pitchFamily="34" charset="0"/>
            </a:endParaRPr>
          </a:p>
        </p:txBody>
      </p:sp>
      <p:sp>
        <p:nvSpPr>
          <p:cNvPr id="201745" name="Line 17"/>
          <p:cNvSpPr>
            <a:spLocks noChangeShapeType="1"/>
          </p:cNvSpPr>
          <p:nvPr/>
        </p:nvSpPr>
        <p:spPr bwMode="auto">
          <a:xfrm rot="3202995" flipH="1">
            <a:off x="14435997" y="5681342"/>
            <a:ext cx="9375052" cy="325536"/>
          </a:xfrm>
          <a:prstGeom prst="line">
            <a:avLst/>
          </a:prstGeom>
          <a:noFill/>
          <a:ln w="165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/>
          <a:lstStyle/>
          <a:p>
            <a:endParaRPr lang="uz-Latn-UZ"/>
          </a:p>
        </p:txBody>
      </p:sp>
      <p:sp>
        <p:nvSpPr>
          <p:cNvPr id="201746" name="Text Box 18"/>
          <p:cNvSpPr txBox="1">
            <a:spLocks noChangeArrowheads="1"/>
          </p:cNvSpPr>
          <p:nvPr/>
        </p:nvSpPr>
        <p:spPr bwMode="auto">
          <a:xfrm>
            <a:off x="23025646" y="13695045"/>
            <a:ext cx="6167526" cy="213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1900" b="1">
                <a:solidFill>
                  <a:srgbClr val="2A2E5C"/>
                </a:solidFill>
                <a:latin typeface="Calibri" pitchFamily="34" charset="0"/>
              </a:rPr>
              <a:t>MN &gt; CD</a:t>
            </a:r>
            <a:endParaRPr lang="ru-RU" sz="11900" b="1">
              <a:solidFill>
                <a:srgbClr val="2A2E5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9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">
                                      <p:cBhvr>
                                        <p:cTn id="6" dur="30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1707 L -0.27879 0.2702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9" y="14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16000">
                                      <p:cBhvr>
                                        <p:cTn id="18" dur="3000" fill="hold"/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5786E-6 -4.45531E-6 L 0.15161 0.35661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78" y="178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animBg="1"/>
      <p:bldP spid="201734" grpId="1" animBg="1"/>
      <p:bldP spid="201741" grpId="0"/>
      <p:bldP spid="201745" grpId="0" animBg="1"/>
      <p:bldP spid="201745" grpId="1" animBg="1"/>
      <p:bldP spid="2017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7588065" y="11610660"/>
            <a:ext cx="16635373" cy="1985326"/>
          </a:xfrm>
          <a:prstGeom prst="rect">
            <a:avLst/>
          </a:prstGeom>
        </p:spPr>
        <p:txBody>
          <a:bodyPr lIns="302008" tIns="151004" rIns="302008" bIns="151004"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5900" b="1">
                <a:solidFill>
                  <a:srgbClr val="000066"/>
                </a:solidFill>
                <a:latin typeface="Calibri" pitchFamily="34" charset="0"/>
              </a:rPr>
              <a:t>АО = ОВ</a:t>
            </a:r>
          </a:p>
        </p:txBody>
      </p:sp>
      <p:sp>
        <p:nvSpPr>
          <p:cNvPr id="235523" name="WordArt 3"/>
          <p:cNvSpPr>
            <a:spLocks noChangeArrowheads="1" noChangeShapeType="1" noTextEdit="1"/>
          </p:cNvSpPr>
          <p:nvPr/>
        </p:nvSpPr>
        <p:spPr bwMode="auto">
          <a:xfrm>
            <a:off x="3794032" y="594360"/>
            <a:ext cx="25974530" cy="2971800"/>
          </a:xfrm>
          <a:prstGeom prst="rect">
            <a:avLst/>
          </a:prstGeom>
        </p:spPr>
        <p:txBody>
          <a:bodyPr wrap="none" lIns="302008" tIns="151004" rIns="302008" bIns="151004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119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9000">
                      <a:srgbClr val="CC99FF"/>
                    </a:gs>
                    <a:gs pos="64000">
                      <a:srgbClr val="9966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Середина отрезка</a:t>
            </a:r>
            <a:endParaRPr lang="uz-Latn-UZ" sz="11900" b="1" i="1" kern="1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9000">
                    <a:srgbClr val="CC99FF"/>
                  </a:gs>
                  <a:gs pos="64000">
                    <a:srgbClr val="9966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235524" name="Line 4"/>
          <p:cNvSpPr>
            <a:spLocks noChangeShapeType="1"/>
          </p:cNvSpPr>
          <p:nvPr/>
        </p:nvSpPr>
        <p:spPr bwMode="auto">
          <a:xfrm>
            <a:off x="4669579" y="6736080"/>
            <a:ext cx="10506551" cy="990600"/>
          </a:xfrm>
          <a:prstGeom prst="line">
            <a:avLst/>
          </a:prstGeom>
          <a:noFill/>
          <a:ln w="228600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5176130" y="7726680"/>
            <a:ext cx="10506551" cy="990600"/>
          </a:xfrm>
          <a:prstGeom prst="line">
            <a:avLst/>
          </a:prstGeom>
          <a:noFill/>
          <a:ln w="228600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/>
          <a:lstStyle/>
          <a:p>
            <a:endParaRPr lang="uz-Latn-UZ"/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2894166" y="6670041"/>
            <a:ext cx="2334789" cy="275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5900" b="1">
                <a:solidFill>
                  <a:srgbClr val="000066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4008735" y="7726681"/>
            <a:ext cx="2334789" cy="275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5900" b="1">
                <a:solidFill>
                  <a:srgbClr val="FF0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6339341" y="8168324"/>
            <a:ext cx="2334789" cy="275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5900" b="1">
                <a:solidFill>
                  <a:srgbClr val="000066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235529" name="AutoShape 9"/>
          <p:cNvSpPr>
            <a:spLocks noChangeArrowheads="1"/>
          </p:cNvSpPr>
          <p:nvPr/>
        </p:nvSpPr>
        <p:spPr bwMode="auto">
          <a:xfrm rot="17948511" flipV="1">
            <a:off x="9186783" y="1560539"/>
            <a:ext cx="6141720" cy="8171762"/>
          </a:xfrm>
          <a:custGeom>
            <a:avLst/>
            <a:gdLst>
              <a:gd name="T0" fmla="*/ 1582455 w 21600"/>
              <a:gd name="T1" fmla="*/ 63415 h 21600"/>
              <a:gd name="T2" fmla="*/ 1046258 w 21600"/>
              <a:gd name="T3" fmla="*/ 6914 h 21600"/>
              <a:gd name="T4" fmla="*/ 1582455 w 21600"/>
              <a:gd name="T5" fmla="*/ 63415 h 21600"/>
              <a:gd name="T6" fmla="*/ 2248246 w 21600"/>
              <a:gd name="T7" fmla="*/ 145302 h 21600"/>
              <a:gd name="T8" fmla="*/ 2238731 w 21600"/>
              <a:gd name="T9" fmla="*/ 522337 h 21600"/>
              <a:gd name="T10" fmla="*/ 1821409 w 21600"/>
              <a:gd name="T11" fmla="*/ 51384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606" y="3337"/>
                </a:moveTo>
                <a:cubicBezTo>
                  <a:pt x="16569" y="1205"/>
                  <a:pt x="13748" y="0"/>
                  <a:pt x="10800" y="0"/>
                </a:cubicBezTo>
                <a:cubicBezTo>
                  <a:pt x="10388" y="-1"/>
                  <a:pt x="9976" y="23"/>
                  <a:pt x="9567" y="70"/>
                </a:cubicBezTo>
                <a:cubicBezTo>
                  <a:pt x="9976" y="23"/>
                  <a:pt x="10388" y="-1"/>
                  <a:pt x="10800" y="0"/>
                </a:cubicBezTo>
                <a:cubicBezTo>
                  <a:pt x="13748" y="0"/>
                  <a:pt x="16569" y="1205"/>
                  <a:pt x="18606" y="3337"/>
                </a:cubicBezTo>
                <a:lnTo>
                  <a:pt x="20558" y="1471"/>
                </a:lnTo>
                <a:lnTo>
                  <a:pt x="20471" y="5288"/>
                </a:lnTo>
                <a:lnTo>
                  <a:pt x="16655" y="5202"/>
                </a:lnTo>
                <a:lnTo>
                  <a:pt x="18606" y="3337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34774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03055 C -3.33333E-6 0.04398 0.08264 0.06111 0.15 0.06111 L 0.3 0.06111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30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build="p"/>
      <p:bldP spid="235523" grpId="0" animBg="1"/>
      <p:bldP spid="235524" grpId="0" animBg="1"/>
      <p:bldP spid="235526" grpId="0"/>
      <p:bldP spid="2355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>
            <a:endCxn id="20" idx="2"/>
          </p:cNvCxnSpPr>
          <p:nvPr/>
        </p:nvCxnSpPr>
        <p:spPr>
          <a:xfrm flipV="1">
            <a:off x="5627380" y="11173106"/>
            <a:ext cx="18778364" cy="2687173"/>
          </a:xfrm>
          <a:prstGeom prst="line">
            <a:avLst/>
          </a:prstGeom>
          <a:ln w="171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19562" y="245477"/>
            <a:ext cx="33782715" cy="6445100"/>
          </a:xfrm>
          <a:prstGeom prst="rect">
            <a:avLst/>
          </a:prstGeom>
        </p:spPr>
        <p:txBody>
          <a:bodyPr wrap="square" lIns="302008" tIns="151004" rIns="302008" bIns="15100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13300" b="1" i="1" spc="16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Длину отрезка АВ </a:t>
            </a:r>
          </a:p>
          <a:p>
            <a:pPr algn="ctr">
              <a:buNone/>
            </a:pPr>
            <a:r>
              <a:rPr lang="ru-RU" sz="13300" b="1" i="1" spc="165" dirty="0">
                <a:ln w="11430"/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называют </a:t>
            </a:r>
            <a:r>
              <a:rPr lang="ru-RU" sz="13300" b="1" i="1" spc="16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расстоянием </a:t>
            </a:r>
            <a:r>
              <a:rPr lang="ru-RU" sz="13300" b="1" i="1" spc="165" dirty="0">
                <a:ln w="11430"/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между точками А и В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 rot="1051847" flipH="1">
            <a:off x="5402" y="7669013"/>
            <a:ext cx="7290138" cy="5146994"/>
            <a:chOff x="519" y="587"/>
            <a:chExt cx="951" cy="1168"/>
          </a:xfrm>
        </p:grpSpPr>
        <p:sp>
          <p:nvSpPr>
            <p:cNvPr id="5" name="Freeform 31"/>
            <p:cNvSpPr>
              <a:spLocks/>
            </p:cNvSpPr>
            <p:nvPr/>
          </p:nvSpPr>
          <p:spPr bwMode="auto">
            <a:xfrm>
              <a:off x="519" y="587"/>
              <a:ext cx="951" cy="1168"/>
            </a:xfrm>
            <a:custGeom>
              <a:avLst/>
              <a:gdLst/>
              <a:ahLst/>
              <a:cxnLst>
                <a:cxn ang="0">
                  <a:pos x="864" y="0"/>
                </a:cxn>
                <a:cxn ang="0">
                  <a:pos x="951" y="84"/>
                </a:cxn>
                <a:cxn ang="0">
                  <a:pos x="209" y="1009"/>
                </a:cxn>
                <a:cxn ang="0">
                  <a:pos x="0" y="1168"/>
                </a:cxn>
                <a:cxn ang="0">
                  <a:pos x="118" y="935"/>
                </a:cxn>
                <a:cxn ang="0">
                  <a:pos x="864" y="0"/>
                </a:cxn>
              </a:cxnLst>
              <a:rect l="0" t="0" r="r" b="b"/>
              <a:pathLst>
                <a:path w="951" h="1168">
                  <a:moveTo>
                    <a:pt x="864" y="0"/>
                  </a:moveTo>
                  <a:lnTo>
                    <a:pt x="951" y="84"/>
                  </a:lnTo>
                  <a:lnTo>
                    <a:pt x="209" y="1009"/>
                  </a:lnTo>
                  <a:lnTo>
                    <a:pt x="0" y="1168"/>
                  </a:lnTo>
                  <a:lnTo>
                    <a:pt x="118" y="93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" name="Freeform 32"/>
            <p:cNvSpPr>
              <a:spLocks/>
            </p:cNvSpPr>
            <p:nvPr/>
          </p:nvSpPr>
          <p:spPr bwMode="auto">
            <a:xfrm>
              <a:off x="524" y="1500"/>
              <a:ext cx="220" cy="248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0" y="84"/>
                </a:cxn>
                <a:cxn ang="0">
                  <a:pos x="128" y="0"/>
                </a:cxn>
                <a:cxn ang="0">
                  <a:pos x="0" y="248"/>
                </a:cxn>
              </a:cxnLst>
              <a:rect l="0" t="0" r="r" b="b"/>
              <a:pathLst>
                <a:path w="220" h="248">
                  <a:moveTo>
                    <a:pt x="0" y="248"/>
                  </a:moveTo>
                  <a:lnTo>
                    <a:pt x="220" y="84"/>
                  </a:lnTo>
                  <a:lnTo>
                    <a:pt x="128" y="0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Freeform 33"/>
            <p:cNvSpPr>
              <a:spLocks/>
            </p:cNvSpPr>
            <p:nvPr/>
          </p:nvSpPr>
          <p:spPr bwMode="auto">
            <a:xfrm>
              <a:off x="524" y="1640"/>
              <a:ext cx="96" cy="104"/>
            </a:xfrm>
            <a:custGeom>
              <a:avLst/>
              <a:gdLst/>
              <a:ahLst/>
              <a:cxnLst>
                <a:cxn ang="0">
                  <a:pos x="96" y="39"/>
                </a:cxn>
                <a:cxn ang="0">
                  <a:pos x="56" y="0"/>
                </a:cxn>
                <a:cxn ang="0">
                  <a:pos x="0" y="104"/>
                </a:cxn>
                <a:cxn ang="0">
                  <a:pos x="96" y="39"/>
                </a:cxn>
              </a:cxnLst>
              <a:rect l="0" t="0" r="r" b="b"/>
              <a:pathLst>
                <a:path w="96" h="104">
                  <a:moveTo>
                    <a:pt x="96" y="39"/>
                  </a:moveTo>
                  <a:lnTo>
                    <a:pt x="56" y="0"/>
                  </a:lnTo>
                  <a:lnTo>
                    <a:pt x="0" y="104"/>
                  </a:lnTo>
                  <a:lnTo>
                    <a:pt x="96" y="3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" name="Freeform 34"/>
            <p:cNvSpPr>
              <a:spLocks/>
            </p:cNvSpPr>
            <p:nvPr/>
          </p:nvSpPr>
          <p:spPr bwMode="auto">
            <a:xfrm>
              <a:off x="676" y="612"/>
              <a:ext cx="736" cy="912"/>
            </a:xfrm>
            <a:custGeom>
              <a:avLst/>
              <a:gdLst/>
              <a:ahLst/>
              <a:cxnLst>
                <a:cxn ang="0">
                  <a:pos x="736" y="0"/>
                </a:cxn>
                <a:cxn ang="0">
                  <a:pos x="0" y="912"/>
                </a:cxn>
              </a:cxnLst>
              <a:rect l="0" t="0" r="r" b="b"/>
              <a:pathLst>
                <a:path w="736" h="912">
                  <a:moveTo>
                    <a:pt x="736" y="0"/>
                  </a:moveTo>
                  <a:lnTo>
                    <a:pt x="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35"/>
            <p:cNvSpPr>
              <a:spLocks/>
            </p:cNvSpPr>
            <p:nvPr/>
          </p:nvSpPr>
          <p:spPr bwMode="auto">
            <a:xfrm>
              <a:off x="704" y="644"/>
              <a:ext cx="736" cy="908"/>
            </a:xfrm>
            <a:custGeom>
              <a:avLst/>
              <a:gdLst/>
              <a:ahLst/>
              <a:cxnLst>
                <a:cxn ang="0">
                  <a:pos x="736" y="0"/>
                </a:cxn>
                <a:cxn ang="0">
                  <a:pos x="0" y="908"/>
                </a:cxn>
              </a:cxnLst>
              <a:rect l="0" t="0" r="r" b="b"/>
              <a:pathLst>
                <a:path w="736" h="908">
                  <a:moveTo>
                    <a:pt x="736" y="0"/>
                  </a:moveTo>
                  <a:lnTo>
                    <a:pt x="0" y="9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0" name="Группа 15"/>
          <p:cNvGrpSpPr/>
          <p:nvPr/>
        </p:nvGrpSpPr>
        <p:grpSpPr>
          <a:xfrm>
            <a:off x="5649849" y="11541599"/>
            <a:ext cx="1425389" cy="2323714"/>
            <a:chOff x="7092196" y="2747202"/>
            <a:chExt cx="372161" cy="893736"/>
          </a:xfrm>
        </p:grpSpPr>
        <p:sp>
          <p:nvSpPr>
            <p:cNvPr id="17" name="Овал 16"/>
            <p:cNvSpPr/>
            <p:nvPr/>
          </p:nvSpPr>
          <p:spPr>
            <a:xfrm>
              <a:off x="7164292" y="3501009"/>
              <a:ext cx="123181" cy="1209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92196" y="2747202"/>
              <a:ext cx="372161" cy="89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5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</p:grpSp>
      <p:grpSp>
        <p:nvGrpSpPr>
          <p:cNvPr id="11" name="Группа 18"/>
          <p:cNvGrpSpPr/>
          <p:nvPr/>
        </p:nvGrpSpPr>
        <p:grpSpPr>
          <a:xfrm>
            <a:off x="24405749" y="8533550"/>
            <a:ext cx="1897177" cy="2796839"/>
            <a:chOff x="7164292" y="2546288"/>
            <a:chExt cx="495342" cy="1075707"/>
          </a:xfrm>
        </p:grpSpPr>
        <p:sp>
          <p:nvSpPr>
            <p:cNvPr id="21" name="TextBox 20"/>
            <p:cNvSpPr txBox="1"/>
            <p:nvPr/>
          </p:nvSpPr>
          <p:spPr>
            <a:xfrm>
              <a:off x="7287473" y="2546288"/>
              <a:ext cx="372161" cy="89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14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64292" y="3501009"/>
              <a:ext cx="123181" cy="1209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Group 343"/>
          <p:cNvGrpSpPr>
            <a:grpSpLocks/>
          </p:cNvGrpSpPr>
          <p:nvPr/>
        </p:nvGrpSpPr>
        <p:grpSpPr bwMode="auto">
          <a:xfrm rot="21092707">
            <a:off x="4706056" y="12256623"/>
            <a:ext cx="23992391" cy="1642745"/>
            <a:chOff x="249" y="3747"/>
            <a:chExt cx="3946" cy="398"/>
          </a:xfrm>
        </p:grpSpPr>
        <p:sp>
          <p:nvSpPr>
            <p:cNvPr id="12" name="Freeform 344" descr="Папирус"/>
            <p:cNvSpPr>
              <a:spLocks/>
            </p:cNvSpPr>
            <p:nvPr/>
          </p:nvSpPr>
          <p:spPr bwMode="auto">
            <a:xfrm>
              <a:off x="297" y="3792"/>
              <a:ext cx="3880" cy="3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44"/>
                </a:cxn>
                <a:cxn ang="0">
                  <a:pos x="3872" y="344"/>
                </a:cxn>
                <a:cxn ang="0">
                  <a:pos x="3880" y="0"/>
                </a:cxn>
                <a:cxn ang="0">
                  <a:pos x="0" y="0"/>
                </a:cxn>
              </a:cxnLst>
              <a:rect l="0" t="0" r="r" b="b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13" name="Oval 345"/>
            <p:cNvSpPr>
              <a:spLocks noChangeArrowheads="1"/>
            </p:cNvSpPr>
            <p:nvPr/>
          </p:nvSpPr>
          <p:spPr bwMode="auto">
            <a:xfrm rot="-4023734">
              <a:off x="475" y="3925"/>
              <a:ext cx="94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" name="Text Box 346"/>
            <p:cNvSpPr txBox="1">
              <a:spLocks noChangeArrowheads="1"/>
            </p:cNvSpPr>
            <p:nvPr/>
          </p:nvSpPr>
          <p:spPr bwMode="auto">
            <a:xfrm rot="10800000">
              <a:off x="293" y="3747"/>
              <a:ext cx="390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26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26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26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26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26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26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r>
                <a:rPr lang="en-US" sz="3000" dirty="0">
                  <a:solidFill>
                    <a:srgbClr val="000000"/>
                  </a:solidFill>
                </a:rPr>
                <a:t>IIII</a:t>
              </a:r>
              <a:r>
                <a:rPr lang="en-US" sz="4600" dirty="0">
                  <a:solidFill>
                    <a:srgbClr val="000000"/>
                  </a:solidFill>
                </a:rPr>
                <a:t>I</a:t>
              </a:r>
              <a:endParaRPr lang="ru-RU" sz="300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 Box 347"/>
            <p:cNvSpPr txBox="1">
              <a:spLocks noChangeArrowheads="1"/>
            </p:cNvSpPr>
            <p:nvPr/>
          </p:nvSpPr>
          <p:spPr bwMode="auto">
            <a:xfrm>
              <a:off x="249" y="3888"/>
              <a:ext cx="3903" cy="1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ru-RU" sz="3000" b="1" dirty="0">
                  <a:solidFill>
                    <a:srgbClr val="000000"/>
                  </a:solidFill>
                  <a:latin typeface="Tahoma" pitchFamily="34" charset="0"/>
                </a:rPr>
                <a:t>   </a:t>
              </a:r>
              <a:r>
                <a:rPr lang="en-US" sz="3000" b="1" dirty="0">
                  <a:solidFill>
                    <a:srgbClr val="000000"/>
                  </a:solidFill>
                  <a:latin typeface="Tahoma" pitchFamily="34" charset="0"/>
                </a:rPr>
                <a:t>0      </a:t>
              </a:r>
              <a:r>
                <a:rPr lang="ru-RU" sz="30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3000" b="1" dirty="0">
                  <a:solidFill>
                    <a:srgbClr val="000000"/>
                  </a:solidFill>
                  <a:latin typeface="Tahoma" pitchFamily="34" charset="0"/>
                </a:rPr>
                <a:t> 1     </a:t>
              </a:r>
              <a:r>
                <a:rPr lang="ru-RU" sz="3000" b="1" dirty="0">
                  <a:solidFill>
                    <a:srgbClr val="000000"/>
                  </a:solidFill>
                  <a:latin typeface="Tahoma" pitchFamily="34" charset="0"/>
                </a:rPr>
                <a:t>  </a:t>
              </a:r>
              <a:r>
                <a:rPr lang="en-US" sz="30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ru-RU" sz="30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3000" b="1" dirty="0">
                  <a:solidFill>
                    <a:srgbClr val="000000"/>
                  </a:solidFill>
                  <a:latin typeface="Tahoma" pitchFamily="34" charset="0"/>
                </a:rPr>
                <a:t>2      </a:t>
              </a:r>
              <a:r>
                <a:rPr lang="ru-RU" sz="30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3000" b="1" dirty="0">
                  <a:solidFill>
                    <a:srgbClr val="000000"/>
                  </a:solidFill>
                  <a:latin typeface="Tahoma" pitchFamily="34" charset="0"/>
                </a:rPr>
                <a:t> 3       </a:t>
              </a:r>
              <a:r>
                <a:rPr lang="ru-RU" sz="30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3000" b="1" dirty="0">
                  <a:solidFill>
                    <a:srgbClr val="000000"/>
                  </a:solidFill>
                  <a:latin typeface="Tahoma" pitchFamily="34" charset="0"/>
                </a:rPr>
                <a:t>4       </a:t>
              </a:r>
              <a:r>
                <a:rPr lang="ru-RU" sz="30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3000" b="1" dirty="0">
                  <a:solidFill>
                    <a:srgbClr val="000000"/>
                  </a:solidFill>
                  <a:latin typeface="Tahoma" pitchFamily="34" charset="0"/>
                </a:rPr>
                <a:t> 5        </a:t>
              </a:r>
              <a:r>
                <a:rPr lang="ru-RU" sz="30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3000" b="1" dirty="0">
                  <a:solidFill>
                    <a:srgbClr val="000000"/>
                  </a:solidFill>
                  <a:latin typeface="Tahoma" pitchFamily="34" charset="0"/>
                </a:rPr>
                <a:t>6        7        8        </a:t>
              </a:r>
              <a:r>
                <a:rPr lang="ru-RU" sz="30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3000" b="1" dirty="0">
                  <a:solidFill>
                    <a:srgbClr val="000000"/>
                  </a:solidFill>
                  <a:latin typeface="Tahoma" pitchFamily="34" charset="0"/>
                </a:rPr>
                <a:t>9       10      11      12       13      14      15      16   </a:t>
              </a:r>
              <a:endParaRPr lang="ru-RU" sz="3000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5375 -0.1268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3476</TotalTime>
  <Words>877</Words>
  <Application>Microsoft Office PowerPoint</Application>
  <PresentationFormat>Произвольный</PresentationFormat>
  <Paragraphs>207</Paragraphs>
  <Slides>27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Геометрия</vt:lpstr>
      <vt:lpstr>Презентация PowerPoint</vt:lpstr>
      <vt:lpstr>Математический диктант.</vt:lpstr>
      <vt:lpstr>Презентация PowerPoint</vt:lpstr>
      <vt:lpstr>Луч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Свойства отрезка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Инструменты </vt:lpstr>
      <vt:lpstr>Инструменты </vt:lpstr>
      <vt:lpstr>Инструменты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285</cp:revision>
  <dcterms:created xsi:type="dcterms:W3CDTF">2020-04-09T07:32:19Z</dcterms:created>
  <dcterms:modified xsi:type="dcterms:W3CDTF">2021-02-18T17:14:06Z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