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459" r:id="rId2"/>
    <p:sldId id="405" r:id="rId3"/>
    <p:sldId id="499" r:id="rId4"/>
    <p:sldId id="502" r:id="rId5"/>
    <p:sldId id="505" r:id="rId6"/>
    <p:sldId id="501" r:id="rId7"/>
    <p:sldId id="504" r:id="rId8"/>
    <p:sldId id="506" r:id="rId9"/>
    <p:sldId id="507" r:id="rId10"/>
    <p:sldId id="508" r:id="rId11"/>
    <p:sldId id="509" r:id="rId12"/>
    <p:sldId id="513" r:id="rId13"/>
    <p:sldId id="514" r:id="rId14"/>
    <p:sldId id="404" r:id="rId15"/>
    <p:sldId id="515" r:id="rId16"/>
    <p:sldId id="516" r:id="rId17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99"/>
            <p14:sldId id="502"/>
            <p14:sldId id="505"/>
            <p14:sldId id="501"/>
            <p14:sldId id="504"/>
            <p14:sldId id="506"/>
            <p14:sldId id="507"/>
            <p14:sldId id="508"/>
            <p14:sldId id="509"/>
            <p14:sldId id="513"/>
            <p14:sldId id="514"/>
          </p14:sldIdLst>
        </p14:section>
        <p14:section name="Раздел без заголовка" id="{67AF348A-95E5-4FA6-B08C-FB3DF7B22B4F}">
          <p14:sldIdLst>
            <p14:sldId id="404"/>
            <p14:sldId id="515"/>
            <p14:sldId id="51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E29AD3"/>
    <a:srgbClr val="B1EB21"/>
    <a:srgbClr val="65F913"/>
    <a:srgbClr val="CCFFFF"/>
    <a:srgbClr val="FFFFCC"/>
    <a:srgbClr val="FF99FF"/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7505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72072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295400" y="3236773"/>
            <a:ext cx="690734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295400" y="5325731"/>
            <a:ext cx="690734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7000" y="3055646"/>
            <a:ext cx="8532320" cy="328508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на повторение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20" b="100000" l="5859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87" t="55556"/>
          <a:stretch/>
        </p:blipFill>
        <p:spPr bwMode="auto">
          <a:xfrm>
            <a:off x="10040112" y="3306290"/>
            <a:ext cx="3980688" cy="32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667000" y="651356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73738"/>
            <a:ext cx="1409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Тесты (из данных ответов выберите один правильный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4800" y="1732118"/>
                <a:ext cx="14097000" cy="19916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2. Сумма трех углов, образующихся при пересечении двух прямых, равна 200°. Найдите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меньший из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углов</a:t>
                </a:r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А)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         Б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cs typeface="Arial" pitchFamily="34" charset="0"/>
                      </a:rPr>
                      <m:t>  </m:t>
                    </m:r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      В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       Г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732118"/>
                <a:ext cx="14097000" cy="1991699"/>
              </a:xfrm>
              <a:prstGeom prst="rect">
                <a:avLst/>
              </a:prstGeom>
              <a:blipFill rotWithShape="1">
                <a:blip r:embed="rId2"/>
                <a:stretch>
                  <a:fillRect l="-216" t="-5505" r="-1297" b="-1009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eeform 5"/>
          <p:cNvSpPr>
            <a:spLocks/>
          </p:cNvSpPr>
          <p:nvPr/>
        </p:nvSpPr>
        <p:spPr bwMode="auto">
          <a:xfrm>
            <a:off x="2847491" y="5558311"/>
            <a:ext cx="3513591" cy="2243542"/>
          </a:xfrm>
          <a:custGeom>
            <a:avLst/>
            <a:gdLst>
              <a:gd name="T0" fmla="*/ 2587625 w 1767"/>
              <a:gd name="T1" fmla="*/ 0 h 1407"/>
              <a:gd name="T2" fmla="*/ 0 w 1767"/>
              <a:gd name="T3" fmla="*/ 68262 h 1407"/>
              <a:gd name="T4" fmla="*/ 1800225 w 1767"/>
              <a:gd name="T5" fmla="*/ 2233612 h 1407"/>
              <a:gd name="T6" fmla="*/ 2373313 w 1767"/>
              <a:gd name="T7" fmla="*/ 1871662 h 1407"/>
              <a:gd name="T8" fmla="*/ 2805113 w 1767"/>
              <a:gd name="T9" fmla="*/ 1223962 h 1407"/>
              <a:gd name="T10" fmla="*/ 2805113 w 1767"/>
              <a:gd name="T11" fmla="*/ 720725 h 1407"/>
              <a:gd name="T12" fmla="*/ 2803525 w 1767"/>
              <a:gd name="T13" fmla="*/ 0 h 14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67" h="1407">
                <a:moveTo>
                  <a:pt x="1630" y="0"/>
                </a:moveTo>
                <a:lnTo>
                  <a:pt x="0" y="43"/>
                </a:lnTo>
                <a:lnTo>
                  <a:pt x="1134" y="1407"/>
                </a:lnTo>
                <a:lnTo>
                  <a:pt x="1495" y="1179"/>
                </a:lnTo>
                <a:lnTo>
                  <a:pt x="1767" y="771"/>
                </a:lnTo>
                <a:lnTo>
                  <a:pt x="1767" y="454"/>
                </a:lnTo>
                <a:lnTo>
                  <a:pt x="1766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04926" y="3355749"/>
            <a:ext cx="591752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M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604287" y="7088506"/>
            <a:ext cx="54030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N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51400" y="5558311"/>
            <a:ext cx="54030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K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625715" y="5361929"/>
            <a:ext cx="51394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P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58206" y="5677415"/>
            <a:ext cx="62636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O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39038" y="5521012"/>
            <a:ext cx="5721162" cy="127565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 flipH="1">
            <a:off x="1009171" y="3775635"/>
            <a:ext cx="3595116" cy="3618320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26">
                <a:extLst>
                  <a:ext uri="{FF2B5EF4-FFF2-40B4-BE49-F238E27FC236}">
                    <a16:creationId xmlns="" xmlns:a16="http://schemas.microsoft.com/office/drawing/2014/main" id="{072FE893-5056-4BE7-90B2-80DDE7F536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76128" y="5691090"/>
                <a:ext cx="1353676" cy="7613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09" tIns="65305" rIns="130609" bIns="65305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altLang="ru-RU" sz="4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 Box 26">
                <a:extLst>
                  <a:ext uri="{FF2B5EF4-FFF2-40B4-BE49-F238E27FC236}">
                    <a16:creationId xmlns="" xmlns:a16="http://schemas.microsoft.com/office/drawing/2014/main" id="{072FE893-5056-4BE7-90B2-80DDE7F53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76128" y="5691090"/>
                <a:ext cx="1353676" cy="76135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Дуга 20"/>
          <p:cNvSpPr/>
          <p:nvPr/>
        </p:nvSpPr>
        <p:spPr>
          <a:xfrm rot="3041591">
            <a:off x="2390292" y="5101111"/>
            <a:ext cx="914400" cy="914400"/>
          </a:xfrm>
          <a:prstGeom prst="arc">
            <a:avLst>
              <a:gd name="adj1" fmla="val 7505327"/>
              <a:gd name="adj2" fmla="val 0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>
              <a:ln>
                <a:solidFill>
                  <a:sysClr val="windowText" lastClr="000000"/>
                </a:solidFill>
              </a:ln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361082" y="3810800"/>
                <a:ext cx="749852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∠КОМ+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∠МОР+∠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PON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𝟐𝟎𝟎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82" y="3810800"/>
                <a:ext cx="7498528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249" t="-1746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19"/>
          <p:cNvSpPr>
            <a:spLocks noChangeArrowheads="1"/>
          </p:cNvSpPr>
          <p:nvPr/>
        </p:nvSpPr>
        <p:spPr bwMode="auto">
          <a:xfrm rot="5387164" flipV="1">
            <a:off x="2399922" y="4305876"/>
            <a:ext cx="858025" cy="1694914"/>
          </a:xfrm>
          <a:prstGeom prst="moon">
            <a:avLst>
              <a:gd name="adj" fmla="val 13352"/>
            </a:avLst>
          </a:prstGeom>
          <a:solidFill>
            <a:schemeClr val="accent4">
              <a:lumMod val="5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4" name="Правая фигурная скобка 23"/>
          <p:cNvSpPr/>
          <p:nvPr/>
        </p:nvSpPr>
        <p:spPr>
          <a:xfrm rot="5400000">
            <a:off x="7886763" y="3082796"/>
            <a:ext cx="609600" cy="3276726"/>
          </a:xfrm>
          <a:prstGeom prst="rightBrac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443120" y="4953580"/>
                <a:ext cx="1496885" cy="737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  <a:cs typeface="Arial" pitchFamily="34" charset="0"/>
                            </a:rPr>
                            <m:t>𝟏𝟖</m:t>
                          </m:r>
                          <m:r>
                            <a:rPr lang="ru-RU" b="1" i="1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b="1" i="1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120" y="4953580"/>
                <a:ext cx="1496885" cy="7375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934200" y="6013362"/>
                <a:ext cx="665047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400" b="1" dirty="0">
                    <a:latin typeface="Arial" pitchFamily="34" charset="0"/>
                    <a:ea typeface="Cambria Math"/>
                    <a:cs typeface="Arial" pitchFamily="34" charset="0"/>
                  </a:rPr>
                  <a:t>PON</a:t>
                </a:r>
                <a:r>
                  <a:rPr lang="ru-RU" sz="4400" b="1" dirty="0">
                    <a:latin typeface="Arial" pitchFamily="34" charset="0"/>
                    <a:ea typeface="Cambria Math"/>
                    <a:cs typeface="Arial" pitchFamily="34" charset="0"/>
                  </a:rPr>
                  <a:t> =</a:t>
                </a:r>
                <a:r>
                  <a:rPr lang="ru-RU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𝟐𝟎𝟎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b="0" i="0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dirty="0" smtClean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6013362"/>
                <a:ext cx="6650475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3761" t="-17323" b="-354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Дуга 27"/>
          <p:cNvSpPr/>
          <p:nvPr/>
        </p:nvSpPr>
        <p:spPr>
          <a:xfrm rot="5400000">
            <a:off x="2479186" y="2434358"/>
            <a:ext cx="1059061" cy="1895809"/>
          </a:xfrm>
          <a:prstGeom prst="arc">
            <a:avLst>
              <a:gd name="adj1" fmla="val 771111"/>
              <a:gd name="adj2" fmla="val 59423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2125170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 animBg="1"/>
      <p:bldP spid="22" grpId="0"/>
      <p:bldP spid="24" grpId="0" animBg="1"/>
      <p:bldP spid="25" grpId="0"/>
      <p:bldP spid="27" grpId="0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036592" y="59370"/>
            <a:ext cx="7370589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04800" y="872796"/>
            <a:ext cx="1409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Тесты (из данных ответов выберите один правильный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угольник 118"/>
              <p:cNvSpPr/>
              <p:nvPr/>
            </p:nvSpPr>
            <p:spPr>
              <a:xfrm>
                <a:off x="9057587" y="1531176"/>
                <a:ext cx="5347075" cy="39954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4. Какова градусная мера </a:t>
                </a:r>
                <a:r>
                  <a:rPr lang="ru-RU" sz="3600" b="1" dirty="0" err="1" smtClean="0">
                    <a:latin typeface="Arial" pitchFamily="34" charset="0"/>
                    <a:cs typeface="Arial" pitchFamily="34" charset="0"/>
                  </a:rPr>
                  <a:t>угл</a:t>
                </a:r>
                <a:r>
                  <a:rPr lang="uz-Cyrl-UZ" sz="3600" b="1" dirty="0"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образованного стрелками часов в 4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часа?</a:t>
                </a:r>
                <a:endParaRPr lang="uz-Latn-UZ" sz="3600" b="1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А)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36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       Б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3600" b="1" i="1" smtClean="0">
                            <a:latin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3600" b="1" i="1" smtClean="0">
                        <a:latin typeface="Cambria Math"/>
                        <a:cs typeface="Arial" pitchFamily="34" charset="0"/>
                      </a:rPr>
                      <m:t>  </m:t>
                    </m:r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    В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36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Cyrl-UZ" sz="36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     Г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36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9" name="Прямоугольник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587" y="1531176"/>
                <a:ext cx="5347075" cy="3995453"/>
              </a:xfrm>
              <a:prstGeom prst="rect">
                <a:avLst/>
              </a:prstGeom>
              <a:blipFill rotWithShape="1">
                <a:blip r:embed="rId2"/>
                <a:stretch>
                  <a:fillRect t="-2287" r="-1026" b="-472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Дуга 119"/>
          <p:cNvSpPr/>
          <p:nvPr/>
        </p:nvSpPr>
        <p:spPr>
          <a:xfrm rot="5400000">
            <a:off x="12646950" y="4340377"/>
            <a:ext cx="1059061" cy="1895809"/>
          </a:xfrm>
          <a:prstGeom prst="arc">
            <a:avLst>
              <a:gd name="adj1" fmla="val 771111"/>
              <a:gd name="adj2" fmla="val 59423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1" name="Oval 2"/>
          <p:cNvSpPr>
            <a:spLocks noChangeArrowheads="1"/>
          </p:cNvSpPr>
          <p:nvPr/>
        </p:nvSpPr>
        <p:spPr bwMode="auto">
          <a:xfrm>
            <a:off x="1225648" y="1912621"/>
            <a:ext cx="7450365" cy="5916930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22" name="Oval 3"/>
          <p:cNvSpPr>
            <a:spLocks noChangeArrowheads="1"/>
          </p:cNvSpPr>
          <p:nvPr/>
        </p:nvSpPr>
        <p:spPr bwMode="auto">
          <a:xfrm>
            <a:off x="2155198" y="2579916"/>
            <a:ext cx="5707391" cy="465963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23" name="Text Box 4"/>
          <p:cNvSpPr txBox="1">
            <a:spLocks noChangeArrowheads="1"/>
          </p:cNvSpPr>
          <p:nvPr/>
        </p:nvSpPr>
        <p:spPr bwMode="auto">
          <a:xfrm>
            <a:off x="6445674" y="2097405"/>
            <a:ext cx="619662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124" name="Text Box 5"/>
          <p:cNvSpPr txBox="1">
            <a:spLocks noChangeArrowheads="1"/>
          </p:cNvSpPr>
          <p:nvPr/>
        </p:nvSpPr>
        <p:spPr bwMode="auto">
          <a:xfrm>
            <a:off x="7736728" y="3140149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125" name="Text Box 6"/>
          <p:cNvSpPr txBox="1">
            <a:spLocks noChangeArrowheads="1"/>
          </p:cNvSpPr>
          <p:nvPr/>
        </p:nvSpPr>
        <p:spPr bwMode="auto">
          <a:xfrm>
            <a:off x="8027875" y="436435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126" name="Text Box 7"/>
          <p:cNvSpPr txBox="1">
            <a:spLocks noChangeArrowheads="1"/>
          </p:cNvSpPr>
          <p:nvPr/>
        </p:nvSpPr>
        <p:spPr bwMode="auto">
          <a:xfrm>
            <a:off x="1125222" y="446722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127" name="Text Box 8"/>
          <p:cNvSpPr txBox="1">
            <a:spLocks noChangeArrowheads="1"/>
          </p:cNvSpPr>
          <p:nvPr/>
        </p:nvSpPr>
        <p:spPr bwMode="auto">
          <a:xfrm>
            <a:off x="4742291" y="7001584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128" name="Text Box 9"/>
          <p:cNvSpPr txBox="1">
            <a:spLocks noChangeArrowheads="1"/>
          </p:cNvSpPr>
          <p:nvPr/>
        </p:nvSpPr>
        <p:spPr bwMode="auto">
          <a:xfrm>
            <a:off x="4594415" y="1735204"/>
            <a:ext cx="975529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129" name="Text Box 10"/>
          <p:cNvSpPr txBox="1">
            <a:spLocks noChangeArrowheads="1"/>
          </p:cNvSpPr>
          <p:nvPr/>
        </p:nvSpPr>
        <p:spPr bwMode="auto">
          <a:xfrm>
            <a:off x="2738121" y="2137410"/>
            <a:ext cx="104285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130" name="Text Box 11"/>
          <p:cNvSpPr txBox="1">
            <a:spLocks noChangeArrowheads="1"/>
          </p:cNvSpPr>
          <p:nvPr/>
        </p:nvSpPr>
        <p:spPr bwMode="auto">
          <a:xfrm>
            <a:off x="1470662" y="3088006"/>
            <a:ext cx="104285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131" name="Text Box 12"/>
          <p:cNvSpPr txBox="1">
            <a:spLocks noChangeArrowheads="1"/>
          </p:cNvSpPr>
          <p:nvPr/>
        </p:nvSpPr>
        <p:spPr bwMode="auto">
          <a:xfrm>
            <a:off x="1816102" y="5848350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132" name="Text Box 13"/>
          <p:cNvSpPr txBox="1">
            <a:spLocks noChangeArrowheads="1"/>
          </p:cNvSpPr>
          <p:nvPr/>
        </p:nvSpPr>
        <p:spPr bwMode="auto">
          <a:xfrm>
            <a:off x="3175000" y="679132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133" name="Text Box 14"/>
          <p:cNvSpPr txBox="1">
            <a:spLocks noChangeArrowheads="1"/>
          </p:cNvSpPr>
          <p:nvPr/>
        </p:nvSpPr>
        <p:spPr bwMode="auto">
          <a:xfrm>
            <a:off x="7562348" y="5582603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134" name="Text Box 15"/>
          <p:cNvSpPr txBox="1">
            <a:spLocks noChangeArrowheads="1"/>
          </p:cNvSpPr>
          <p:nvPr/>
        </p:nvSpPr>
        <p:spPr bwMode="auto">
          <a:xfrm>
            <a:off x="6475941" y="6504976"/>
            <a:ext cx="756920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sp>
        <p:nvSpPr>
          <p:cNvPr id="135" name="Freeform 17"/>
          <p:cNvSpPr>
            <a:spLocks/>
          </p:cNvSpPr>
          <p:nvPr/>
        </p:nvSpPr>
        <p:spPr bwMode="auto">
          <a:xfrm flipH="1">
            <a:off x="5028686" y="2581024"/>
            <a:ext cx="45719" cy="2272666"/>
          </a:xfrm>
          <a:custGeom>
            <a:avLst/>
            <a:gdLst>
              <a:gd name="T0" fmla="*/ 30162 w 19"/>
              <a:gd name="T1" fmla="*/ 0 h 1148"/>
              <a:gd name="T2" fmla="*/ 30162 w 19"/>
              <a:gd name="T3" fmla="*/ 495300 h 1148"/>
              <a:gd name="T4" fmla="*/ 0 w 19"/>
              <a:gd name="T5" fmla="*/ 1822450 h 11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" h="1148">
                <a:moveTo>
                  <a:pt x="19" y="0"/>
                </a:moveTo>
                <a:lnTo>
                  <a:pt x="19" y="312"/>
                </a:lnTo>
                <a:lnTo>
                  <a:pt x="0" y="1148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6" name="Freeform 18"/>
          <p:cNvSpPr>
            <a:spLocks/>
          </p:cNvSpPr>
          <p:nvPr/>
        </p:nvSpPr>
        <p:spPr bwMode="auto">
          <a:xfrm>
            <a:off x="2611119" y="3749040"/>
            <a:ext cx="2471061" cy="1203710"/>
          </a:xfrm>
          <a:custGeom>
            <a:avLst/>
            <a:gdLst>
              <a:gd name="T0" fmla="*/ 1619250 w 1020"/>
              <a:gd name="T1" fmla="*/ 850900 h 536"/>
              <a:gd name="T2" fmla="*/ 0 w 1020"/>
              <a:gd name="T3" fmla="*/ 0 h 53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20" h="536">
                <a:moveTo>
                  <a:pt x="1020" y="53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7" name="Freeform 19"/>
          <p:cNvSpPr>
            <a:spLocks/>
          </p:cNvSpPr>
          <p:nvPr/>
        </p:nvSpPr>
        <p:spPr bwMode="auto">
          <a:xfrm>
            <a:off x="5120864" y="2887397"/>
            <a:ext cx="1634641" cy="2098587"/>
          </a:xfrm>
          <a:custGeom>
            <a:avLst/>
            <a:gdLst>
              <a:gd name="T0" fmla="*/ 1038225 w 654"/>
              <a:gd name="T1" fmla="*/ 0 h 1010"/>
              <a:gd name="T2" fmla="*/ 0 w 654"/>
              <a:gd name="T3" fmla="*/ 1603375 h 10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54" h="1010">
                <a:moveTo>
                  <a:pt x="654" y="0"/>
                </a:moveTo>
                <a:lnTo>
                  <a:pt x="0" y="10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8" name="Freeform 20"/>
          <p:cNvSpPr>
            <a:spLocks/>
          </p:cNvSpPr>
          <p:nvPr/>
        </p:nvSpPr>
        <p:spPr bwMode="auto">
          <a:xfrm flipV="1">
            <a:off x="5082180" y="4857749"/>
            <a:ext cx="2813099" cy="79761"/>
          </a:xfrm>
          <a:custGeom>
            <a:avLst/>
            <a:gdLst>
              <a:gd name="T0" fmla="*/ 1981200 w 1272"/>
              <a:gd name="T1" fmla="*/ 38100 h 32"/>
              <a:gd name="T2" fmla="*/ 2006600 w 1272"/>
              <a:gd name="T3" fmla="*/ 50800 h 32"/>
              <a:gd name="T4" fmla="*/ 2019300 w 1272"/>
              <a:gd name="T5" fmla="*/ 38100 h 32"/>
              <a:gd name="T6" fmla="*/ 0 w 1272"/>
              <a:gd name="T7" fmla="*/ 0 h 3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2" h="32">
                <a:moveTo>
                  <a:pt x="1248" y="24"/>
                </a:moveTo>
                <a:lnTo>
                  <a:pt x="1264" y="32"/>
                </a:lnTo>
                <a:lnTo>
                  <a:pt x="1272" y="24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9" name="Freeform 21"/>
          <p:cNvSpPr>
            <a:spLocks/>
          </p:cNvSpPr>
          <p:nvPr/>
        </p:nvSpPr>
        <p:spPr bwMode="auto">
          <a:xfrm>
            <a:off x="2580640" y="4952750"/>
            <a:ext cx="2501540" cy="1070861"/>
          </a:xfrm>
          <a:custGeom>
            <a:avLst/>
            <a:gdLst>
              <a:gd name="T0" fmla="*/ 1663700 w 1048"/>
              <a:gd name="T1" fmla="*/ 0 h 610"/>
              <a:gd name="T2" fmla="*/ 0 w 1048"/>
              <a:gd name="T3" fmla="*/ 968375 h 6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10">
                <a:moveTo>
                  <a:pt x="1048" y="0"/>
                </a:moveTo>
                <a:lnTo>
                  <a:pt x="0" y="6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0" name="Freeform 22"/>
          <p:cNvSpPr>
            <a:spLocks/>
          </p:cNvSpPr>
          <p:nvPr/>
        </p:nvSpPr>
        <p:spPr bwMode="auto">
          <a:xfrm>
            <a:off x="5064254" y="4806316"/>
            <a:ext cx="15240" cy="2392680"/>
          </a:xfrm>
          <a:custGeom>
            <a:avLst/>
            <a:gdLst>
              <a:gd name="T0" fmla="*/ 1588 w 6"/>
              <a:gd name="T1" fmla="*/ 0 h 1256"/>
              <a:gd name="T2" fmla="*/ 0 w 6"/>
              <a:gd name="T3" fmla="*/ 669925 h 1256"/>
              <a:gd name="T4" fmla="*/ 9525 w 6"/>
              <a:gd name="T5" fmla="*/ 1993900 h 12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" h="1256">
                <a:moveTo>
                  <a:pt x="1" y="0"/>
                </a:moveTo>
                <a:lnTo>
                  <a:pt x="0" y="422"/>
                </a:lnTo>
                <a:lnTo>
                  <a:pt x="6" y="12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1" name="Freeform 23"/>
          <p:cNvSpPr>
            <a:spLocks/>
          </p:cNvSpPr>
          <p:nvPr/>
        </p:nvSpPr>
        <p:spPr bwMode="auto">
          <a:xfrm flipV="1">
            <a:off x="2138681" y="4927984"/>
            <a:ext cx="2965256" cy="45719"/>
          </a:xfrm>
          <a:custGeom>
            <a:avLst/>
            <a:gdLst>
              <a:gd name="T0" fmla="*/ 1939925 w 1222"/>
              <a:gd name="T1" fmla="*/ 0 h 12"/>
              <a:gd name="T2" fmla="*/ 0 w 1222"/>
              <a:gd name="T3" fmla="*/ 19050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22" h="12">
                <a:moveTo>
                  <a:pt x="1222" y="0"/>
                </a:moveTo>
                <a:lnTo>
                  <a:pt x="0" y="1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2" name="Freeform 24"/>
          <p:cNvSpPr>
            <a:spLocks/>
          </p:cNvSpPr>
          <p:nvPr/>
        </p:nvSpPr>
        <p:spPr bwMode="auto">
          <a:xfrm>
            <a:off x="3799840" y="4903471"/>
            <a:ext cx="1282340" cy="2000250"/>
          </a:xfrm>
          <a:custGeom>
            <a:avLst/>
            <a:gdLst>
              <a:gd name="T0" fmla="*/ 885825 w 558"/>
              <a:gd name="T1" fmla="*/ 0 h 1026"/>
              <a:gd name="T2" fmla="*/ 0 w 558"/>
              <a:gd name="T3" fmla="*/ 1628775 h 102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58" h="1026">
                <a:moveTo>
                  <a:pt x="558" y="0"/>
                </a:moveTo>
                <a:lnTo>
                  <a:pt x="0" y="102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3" name="Freeform 25"/>
          <p:cNvSpPr>
            <a:spLocks/>
          </p:cNvSpPr>
          <p:nvPr/>
        </p:nvSpPr>
        <p:spPr bwMode="auto">
          <a:xfrm>
            <a:off x="5113458" y="5004435"/>
            <a:ext cx="2487792" cy="998221"/>
          </a:xfrm>
          <a:custGeom>
            <a:avLst/>
            <a:gdLst>
              <a:gd name="T0" fmla="*/ 1663700 w 1048"/>
              <a:gd name="T1" fmla="*/ 1079500 h 680"/>
              <a:gd name="T2" fmla="*/ 0 w 1048"/>
              <a:gd name="T3" fmla="*/ 0 h 6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80">
                <a:moveTo>
                  <a:pt x="1048" y="680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4" name="Freeform 26"/>
          <p:cNvSpPr>
            <a:spLocks/>
          </p:cNvSpPr>
          <p:nvPr/>
        </p:nvSpPr>
        <p:spPr bwMode="auto">
          <a:xfrm>
            <a:off x="5082180" y="4983230"/>
            <a:ext cx="1593611" cy="1808096"/>
          </a:xfrm>
          <a:custGeom>
            <a:avLst/>
            <a:gdLst>
              <a:gd name="T0" fmla="*/ 0 w 560"/>
              <a:gd name="T1" fmla="*/ 0 h 1056"/>
              <a:gd name="T2" fmla="*/ 889000 w 560"/>
              <a:gd name="T3" fmla="*/ 1676400 h 10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0" h="1056">
                <a:moveTo>
                  <a:pt x="0" y="0"/>
                </a:moveTo>
                <a:lnTo>
                  <a:pt x="560" y="10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5" name="Freeform 27"/>
          <p:cNvSpPr>
            <a:spLocks/>
          </p:cNvSpPr>
          <p:nvPr/>
        </p:nvSpPr>
        <p:spPr bwMode="auto">
          <a:xfrm rot="21338052">
            <a:off x="3697272" y="2892548"/>
            <a:ext cx="1307323" cy="2088225"/>
          </a:xfrm>
          <a:custGeom>
            <a:avLst/>
            <a:gdLst>
              <a:gd name="T0" fmla="*/ 949325 w 598"/>
              <a:gd name="T1" fmla="*/ 1565275 h 986"/>
              <a:gd name="T2" fmla="*/ 0 w 598"/>
              <a:gd name="T3" fmla="*/ 0 h 98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98" h="986">
                <a:moveTo>
                  <a:pt x="598" y="98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6" name="Freeform 28"/>
          <p:cNvSpPr>
            <a:spLocks/>
          </p:cNvSpPr>
          <p:nvPr/>
        </p:nvSpPr>
        <p:spPr bwMode="auto">
          <a:xfrm>
            <a:off x="5082180" y="3930396"/>
            <a:ext cx="2591657" cy="1007114"/>
          </a:xfrm>
          <a:custGeom>
            <a:avLst/>
            <a:gdLst>
              <a:gd name="T0" fmla="*/ 1727200 w 1088"/>
              <a:gd name="T1" fmla="*/ 0 h 552"/>
              <a:gd name="T2" fmla="*/ 0 w 1088"/>
              <a:gd name="T3" fmla="*/ 876300 h 5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88" h="552">
                <a:moveTo>
                  <a:pt x="1088" y="0"/>
                </a:moveTo>
                <a:lnTo>
                  <a:pt x="0" y="55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147" name="Group 51"/>
          <p:cNvGrpSpPr>
            <a:grpSpLocks/>
          </p:cNvGrpSpPr>
          <p:nvPr/>
        </p:nvGrpSpPr>
        <p:grpSpPr bwMode="auto">
          <a:xfrm>
            <a:off x="714834" y="1516978"/>
            <a:ext cx="8416160" cy="3585211"/>
            <a:chOff x="548" y="754"/>
            <a:chExt cx="3729" cy="1882"/>
          </a:xfrm>
        </p:grpSpPr>
        <p:sp>
          <p:nvSpPr>
            <p:cNvPr id="148" name="Freeform 52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49" name="Oval 53"/>
            <p:cNvSpPr>
              <a:spLocks noChangeArrowheads="1"/>
            </p:cNvSpPr>
            <p:nvPr/>
          </p:nvSpPr>
          <p:spPr bwMode="auto">
            <a:xfrm>
              <a:off x="2484" y="2495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50" name="Text Box 54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51" name="Text Box 55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52" name="Text Box 56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53" name="Text Box 57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54" name="Text Box 58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55" name="Text Box 59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56" name="Text Box 60"/>
            <p:cNvSpPr txBox="1">
              <a:spLocks noChangeArrowheads="1"/>
            </p:cNvSpPr>
            <p:nvPr/>
          </p:nvSpPr>
          <p:spPr bwMode="auto">
            <a:xfrm>
              <a:off x="2347" y="761"/>
              <a:ext cx="274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800" b="1" dirty="0">
                  <a:latin typeface="Batang" pitchFamily="18" charset="-127"/>
                </a:rPr>
                <a:t>90</a:t>
              </a:r>
            </a:p>
          </p:txBody>
        </p:sp>
        <p:sp>
          <p:nvSpPr>
            <p:cNvPr id="157" name="Text Box 61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58" name="Text Box 62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59" name="Text Box 63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60" name="Text Box 64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61" name="Text Box 65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62" name="Text Box 66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63" name="Text Box 67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64" name="Text Box 68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65" name="Text Box 69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66" name="Text Box 70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67" name="Text Box 71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68" name="Text Box 72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69" name="Text Box 73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70" name="Text Box 74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71" name="Text Box 75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72" name="Text Box 76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73" name="Text Box 77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74" name="Text Box 78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75" name="Text Box 79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76" name="Text Box 80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77" name="Text Box 81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78" name="Text Box 82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79" name="Text Box 83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80" name="Text Box 84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81" name="Text Box 85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82" name="Text Box 86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83" name="Text Box 87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84" name="Text Box 88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85" name="Text Box 89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86" name="Text Box 90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87" name="Freeform 91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88" name="Freeform 92"/>
            <p:cNvSpPr>
              <a:spLocks/>
            </p:cNvSpPr>
            <p:nvPr/>
          </p:nvSpPr>
          <p:spPr bwMode="auto">
            <a:xfrm>
              <a:off x="1146" y="1316"/>
              <a:ext cx="2593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89" name="Freeform 93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90" name="Freeform 94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1" name="Freeform 95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2" name="Freeform 96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3" name="Freeform 97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4" name="Freeform 98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5" name="Freeform 99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6" name="Freeform 100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7" name="Freeform 101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8" name="Freeform 102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9" name="Freeform 103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0" name="Freeform 104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1" name="Freeform 105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2" name="Freeform 106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3" name="Freeform 107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4" name="Freeform 108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5" name="Freeform 109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6" name="Freeform 110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7" name="Freeform 111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8" name="Freeform 112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9" name="Freeform 113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0" name="Freeform 114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1" name="Freeform 115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2" name="Freeform 116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3" name="Freeform 117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4" name="Freeform 118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5" name="Freeform 119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6" name="Freeform 120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7" name="Freeform 121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8" name="Freeform 122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9" name="Freeform 123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0" name="Freeform 124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1" name="Freeform 125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2" name="Freeform 126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3" name="Freeform 127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4" name="Freeform 128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5" name="Freeform 129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227" name="Freeform 139"/>
          <p:cNvSpPr>
            <a:spLocks/>
          </p:cNvSpPr>
          <p:nvPr/>
        </p:nvSpPr>
        <p:spPr bwMode="auto">
          <a:xfrm>
            <a:off x="5120864" y="4983231"/>
            <a:ext cx="2024482" cy="865120"/>
          </a:xfrm>
          <a:custGeom>
            <a:avLst/>
            <a:gdLst>
              <a:gd name="T0" fmla="*/ 0 w 8"/>
              <a:gd name="T1" fmla="*/ 0 h 1216"/>
              <a:gd name="T2" fmla="*/ 12700 w 8"/>
              <a:gd name="T3" fmla="*/ 1930400 h 12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216">
                <a:moveTo>
                  <a:pt x="0" y="0"/>
                </a:moveTo>
                <a:lnTo>
                  <a:pt x="8" y="1216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28" name="Group 142"/>
          <p:cNvGrpSpPr>
            <a:grpSpLocks/>
          </p:cNvGrpSpPr>
          <p:nvPr/>
        </p:nvGrpSpPr>
        <p:grpSpPr bwMode="auto">
          <a:xfrm>
            <a:off x="5117998" y="2618576"/>
            <a:ext cx="1505582" cy="2271651"/>
            <a:chOff x="1855" y="1344"/>
            <a:chExt cx="656" cy="1184"/>
          </a:xfrm>
        </p:grpSpPr>
        <p:sp>
          <p:nvSpPr>
            <p:cNvPr id="229" name="Freeform 130"/>
            <p:cNvSpPr>
              <a:spLocks/>
            </p:cNvSpPr>
            <p:nvPr/>
          </p:nvSpPr>
          <p:spPr bwMode="auto">
            <a:xfrm>
              <a:off x="1857" y="1347"/>
              <a:ext cx="633" cy="177"/>
            </a:xfrm>
            <a:custGeom>
              <a:avLst/>
              <a:gdLst>
                <a:gd name="T0" fmla="*/ 0 w 633"/>
                <a:gd name="T1" fmla="*/ 0 h 177"/>
                <a:gd name="T2" fmla="*/ 147 w 633"/>
                <a:gd name="T3" fmla="*/ 9 h 177"/>
                <a:gd name="T4" fmla="*/ 303 w 633"/>
                <a:gd name="T5" fmla="*/ 39 h 177"/>
                <a:gd name="T6" fmla="*/ 414 w 633"/>
                <a:gd name="T7" fmla="*/ 72 h 177"/>
                <a:gd name="T8" fmla="*/ 511 w 633"/>
                <a:gd name="T9" fmla="*/ 109 h 177"/>
                <a:gd name="T10" fmla="*/ 579 w 633"/>
                <a:gd name="T11" fmla="*/ 141 h 177"/>
                <a:gd name="T12" fmla="*/ 633 w 633"/>
                <a:gd name="T13" fmla="*/ 177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3" h="177">
                  <a:moveTo>
                    <a:pt x="0" y="0"/>
                  </a:moveTo>
                  <a:cubicBezTo>
                    <a:pt x="25" y="1"/>
                    <a:pt x="97" y="3"/>
                    <a:pt x="147" y="9"/>
                  </a:cubicBezTo>
                  <a:cubicBezTo>
                    <a:pt x="197" y="15"/>
                    <a:pt x="259" y="29"/>
                    <a:pt x="303" y="39"/>
                  </a:cubicBezTo>
                  <a:cubicBezTo>
                    <a:pt x="347" y="49"/>
                    <a:pt x="379" y="60"/>
                    <a:pt x="414" y="72"/>
                  </a:cubicBezTo>
                  <a:cubicBezTo>
                    <a:pt x="449" y="84"/>
                    <a:pt x="483" y="97"/>
                    <a:pt x="511" y="109"/>
                  </a:cubicBezTo>
                  <a:cubicBezTo>
                    <a:pt x="539" y="121"/>
                    <a:pt x="559" y="130"/>
                    <a:pt x="579" y="141"/>
                  </a:cubicBezTo>
                  <a:cubicBezTo>
                    <a:pt x="599" y="152"/>
                    <a:pt x="622" y="170"/>
                    <a:pt x="633" y="177"/>
                  </a:cubicBezTo>
                </a:path>
              </a:pathLst>
            </a:custGeom>
            <a:solidFill>
              <a:srgbClr val="00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30" name="Freeform 141"/>
            <p:cNvSpPr>
              <a:spLocks/>
            </p:cNvSpPr>
            <p:nvPr/>
          </p:nvSpPr>
          <p:spPr bwMode="auto">
            <a:xfrm>
              <a:off x="1855" y="1344"/>
              <a:ext cx="656" cy="1184"/>
            </a:xfrm>
            <a:custGeom>
              <a:avLst/>
              <a:gdLst>
                <a:gd name="T0" fmla="*/ 8 w 656"/>
                <a:gd name="T1" fmla="*/ 0 h 1184"/>
                <a:gd name="T2" fmla="*/ 0 w 656"/>
                <a:gd name="T3" fmla="*/ 1184 h 1184"/>
                <a:gd name="T4" fmla="*/ 32 w 656"/>
                <a:gd name="T5" fmla="*/ 1176 h 1184"/>
                <a:gd name="T6" fmla="*/ 656 w 656"/>
                <a:gd name="T7" fmla="*/ 176 h 1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56" h="1184">
                  <a:moveTo>
                    <a:pt x="8" y="0"/>
                  </a:moveTo>
                  <a:lnTo>
                    <a:pt x="0" y="1184"/>
                  </a:lnTo>
                  <a:lnTo>
                    <a:pt x="32" y="1176"/>
                  </a:lnTo>
                  <a:lnTo>
                    <a:pt x="656" y="176"/>
                  </a:lnTo>
                </a:path>
              </a:pathLst>
            </a:cu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232" name="Oval 32"/>
          <p:cNvSpPr>
            <a:spLocks noChangeArrowheads="1"/>
          </p:cNvSpPr>
          <p:nvPr/>
        </p:nvSpPr>
        <p:spPr bwMode="auto">
          <a:xfrm>
            <a:off x="4963924" y="4867025"/>
            <a:ext cx="231139" cy="1714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3" name="Text Box 135"/>
          <p:cNvSpPr txBox="1">
            <a:spLocks noChangeArrowheads="1"/>
          </p:cNvSpPr>
          <p:nvPr/>
        </p:nvSpPr>
        <p:spPr bwMode="auto">
          <a:xfrm>
            <a:off x="5130295" y="3052030"/>
            <a:ext cx="1384299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44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4" name="Freeform 31"/>
          <p:cNvSpPr>
            <a:spLocks/>
          </p:cNvSpPr>
          <p:nvPr/>
        </p:nvSpPr>
        <p:spPr bwMode="auto">
          <a:xfrm flipV="1">
            <a:off x="5133909" y="3232430"/>
            <a:ext cx="1304545" cy="1671040"/>
          </a:xfrm>
          <a:custGeom>
            <a:avLst/>
            <a:gdLst>
              <a:gd name="T0" fmla="*/ 0 w 832"/>
              <a:gd name="T1" fmla="*/ 0 h 40"/>
              <a:gd name="T2" fmla="*/ 1320800 w 832"/>
              <a:gd name="T3" fmla="*/ 63500 h 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2" h="40">
                <a:moveTo>
                  <a:pt x="0" y="0"/>
                </a:moveTo>
                <a:lnTo>
                  <a:pt x="832" y="4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6" name="Freeform 138"/>
          <p:cNvSpPr>
            <a:spLocks/>
          </p:cNvSpPr>
          <p:nvPr/>
        </p:nvSpPr>
        <p:spPr bwMode="auto">
          <a:xfrm flipH="1">
            <a:off x="5060044" y="2593379"/>
            <a:ext cx="45719" cy="2255369"/>
          </a:xfrm>
          <a:custGeom>
            <a:avLst/>
            <a:gdLst>
              <a:gd name="T0" fmla="*/ 0 w 792"/>
              <a:gd name="T1" fmla="*/ 266700 h 168"/>
              <a:gd name="T2" fmla="*/ 1257300 w 792"/>
              <a:gd name="T3" fmla="*/ 0 h 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92" h="168">
                <a:moveTo>
                  <a:pt x="0" y="168"/>
                </a:moveTo>
                <a:lnTo>
                  <a:pt x="792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9502404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227" grpId="0" animBg="1"/>
      <p:bldP spid="233" grpId="0"/>
      <p:bldP spid="2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Freeform 4"/>
          <p:cNvSpPr>
            <a:spLocks/>
          </p:cNvSpPr>
          <p:nvPr/>
        </p:nvSpPr>
        <p:spPr bwMode="auto">
          <a:xfrm>
            <a:off x="3861415" y="2605216"/>
            <a:ext cx="5135497" cy="4217670"/>
          </a:xfrm>
          <a:custGeom>
            <a:avLst/>
            <a:gdLst>
              <a:gd name="T0" fmla="*/ 0 w 2912"/>
              <a:gd name="T1" fmla="*/ 1680 h 3480"/>
              <a:gd name="T2" fmla="*/ 16 w 2912"/>
              <a:gd name="T3" fmla="*/ 1672 h 3480"/>
              <a:gd name="T4" fmla="*/ 32 w 2912"/>
              <a:gd name="T5" fmla="*/ 3232 h 3480"/>
              <a:gd name="T6" fmla="*/ 32 w 2912"/>
              <a:gd name="T7" fmla="*/ 3480 h 3480"/>
              <a:gd name="T8" fmla="*/ 614 w 2912"/>
              <a:gd name="T9" fmla="*/ 3471 h 3480"/>
              <a:gd name="T10" fmla="*/ 1568 w 2912"/>
              <a:gd name="T11" fmla="*/ 3392 h 3480"/>
              <a:gd name="T12" fmla="*/ 2432 w 2912"/>
              <a:gd name="T13" fmla="*/ 3440 h 3480"/>
              <a:gd name="T14" fmla="*/ 2912 w 2912"/>
              <a:gd name="T15" fmla="*/ 2960 h 3480"/>
              <a:gd name="T16" fmla="*/ 2864 w 2912"/>
              <a:gd name="T17" fmla="*/ 336 h 3480"/>
              <a:gd name="T18" fmla="*/ 1696 w 2912"/>
              <a:gd name="T19" fmla="*/ 0 h 3480"/>
              <a:gd name="T20" fmla="*/ 1664 w 2912"/>
              <a:gd name="T21" fmla="*/ 64 h 348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912"/>
              <a:gd name="T34" fmla="*/ 0 h 3480"/>
              <a:gd name="T35" fmla="*/ 2912 w 2912"/>
              <a:gd name="T36" fmla="*/ 3480 h 348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912" h="3480">
                <a:moveTo>
                  <a:pt x="0" y="1680"/>
                </a:moveTo>
                <a:lnTo>
                  <a:pt x="16" y="1672"/>
                </a:lnTo>
                <a:lnTo>
                  <a:pt x="32" y="3232"/>
                </a:lnTo>
                <a:lnTo>
                  <a:pt x="32" y="3480"/>
                </a:lnTo>
                <a:lnTo>
                  <a:pt x="614" y="3471"/>
                </a:lnTo>
                <a:lnTo>
                  <a:pt x="1568" y="3392"/>
                </a:lnTo>
                <a:lnTo>
                  <a:pt x="2432" y="3440"/>
                </a:lnTo>
                <a:lnTo>
                  <a:pt x="2912" y="2960"/>
                </a:lnTo>
                <a:lnTo>
                  <a:pt x="2864" y="336"/>
                </a:lnTo>
                <a:lnTo>
                  <a:pt x="1696" y="0"/>
                </a:lnTo>
                <a:lnTo>
                  <a:pt x="1664" y="64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591" name="Freeform 31"/>
          <p:cNvSpPr>
            <a:spLocks/>
          </p:cNvSpPr>
          <p:nvPr/>
        </p:nvSpPr>
        <p:spPr bwMode="auto">
          <a:xfrm>
            <a:off x="526627" y="1216472"/>
            <a:ext cx="3360421" cy="3470910"/>
          </a:xfrm>
          <a:custGeom>
            <a:avLst/>
            <a:gdLst>
              <a:gd name="T0" fmla="*/ 78 w 1323"/>
              <a:gd name="T1" fmla="*/ 589 h 1822"/>
              <a:gd name="T2" fmla="*/ 1323 w 1323"/>
              <a:gd name="T3" fmla="*/ 1822 h 1822"/>
              <a:gd name="T4" fmla="*/ 1296 w 1323"/>
              <a:gd name="T5" fmla="*/ 68 h 1822"/>
              <a:gd name="T6" fmla="*/ 1272 w 1323"/>
              <a:gd name="T7" fmla="*/ 0 h 1822"/>
              <a:gd name="T8" fmla="*/ 865 w 1323"/>
              <a:gd name="T9" fmla="*/ 79 h 1822"/>
              <a:gd name="T10" fmla="*/ 490 w 1323"/>
              <a:gd name="T11" fmla="*/ 140 h 1822"/>
              <a:gd name="T12" fmla="*/ 108 w 1323"/>
              <a:gd name="T13" fmla="*/ 398 h 1822"/>
              <a:gd name="T14" fmla="*/ 22 w 1323"/>
              <a:gd name="T15" fmla="*/ 532 h 1822"/>
              <a:gd name="T16" fmla="*/ 0 w 1323"/>
              <a:gd name="T17" fmla="*/ 532 h 1822"/>
              <a:gd name="T18" fmla="*/ 34 w 1323"/>
              <a:gd name="T19" fmla="*/ 521 h 182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23"/>
              <a:gd name="T31" fmla="*/ 0 h 1822"/>
              <a:gd name="T32" fmla="*/ 1323 w 1323"/>
              <a:gd name="T33" fmla="*/ 1822 h 182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23" h="1822">
                <a:moveTo>
                  <a:pt x="78" y="589"/>
                </a:moveTo>
                <a:lnTo>
                  <a:pt x="1323" y="1822"/>
                </a:lnTo>
                <a:lnTo>
                  <a:pt x="1296" y="68"/>
                </a:lnTo>
                <a:lnTo>
                  <a:pt x="1272" y="0"/>
                </a:lnTo>
                <a:lnTo>
                  <a:pt x="865" y="79"/>
                </a:lnTo>
                <a:lnTo>
                  <a:pt x="490" y="140"/>
                </a:lnTo>
                <a:lnTo>
                  <a:pt x="108" y="398"/>
                </a:lnTo>
                <a:lnTo>
                  <a:pt x="22" y="532"/>
                </a:lnTo>
                <a:lnTo>
                  <a:pt x="0" y="532"/>
                </a:lnTo>
                <a:lnTo>
                  <a:pt x="34" y="521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565" name="Freeform 5"/>
          <p:cNvSpPr>
            <a:spLocks/>
          </p:cNvSpPr>
          <p:nvPr/>
        </p:nvSpPr>
        <p:spPr bwMode="auto">
          <a:xfrm>
            <a:off x="3758374" y="1155511"/>
            <a:ext cx="3556000" cy="3558540"/>
          </a:xfrm>
          <a:custGeom>
            <a:avLst/>
            <a:gdLst>
              <a:gd name="T0" fmla="*/ 16 w 1400"/>
              <a:gd name="T1" fmla="*/ 116 h 1868"/>
              <a:gd name="T2" fmla="*/ 40 w 1400"/>
              <a:gd name="T3" fmla="*/ 1868 h 1868"/>
              <a:gd name="T4" fmla="*/ 1400 w 1400"/>
              <a:gd name="T5" fmla="*/ 556 h 1868"/>
              <a:gd name="T6" fmla="*/ 1280 w 1400"/>
              <a:gd name="T7" fmla="*/ 532 h 1868"/>
              <a:gd name="T8" fmla="*/ 935 w 1400"/>
              <a:gd name="T9" fmla="*/ 303 h 1868"/>
              <a:gd name="T10" fmla="*/ 624 w 1400"/>
              <a:gd name="T11" fmla="*/ 84 h 1868"/>
              <a:gd name="T12" fmla="*/ 171 w 1400"/>
              <a:gd name="T13" fmla="*/ 0 h 1868"/>
              <a:gd name="T14" fmla="*/ 16 w 1400"/>
              <a:gd name="T15" fmla="*/ 36 h 1868"/>
              <a:gd name="T16" fmla="*/ 0 w 1400"/>
              <a:gd name="T17" fmla="*/ 20 h 1868"/>
              <a:gd name="T18" fmla="*/ 32 w 1400"/>
              <a:gd name="T19" fmla="*/ 36 h 18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400"/>
              <a:gd name="T31" fmla="*/ 0 h 1868"/>
              <a:gd name="T32" fmla="*/ 1400 w 1400"/>
              <a:gd name="T33" fmla="*/ 1868 h 186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400" h="1868">
                <a:moveTo>
                  <a:pt x="16" y="116"/>
                </a:moveTo>
                <a:lnTo>
                  <a:pt x="40" y="1868"/>
                </a:lnTo>
                <a:lnTo>
                  <a:pt x="1400" y="556"/>
                </a:lnTo>
                <a:lnTo>
                  <a:pt x="1280" y="532"/>
                </a:lnTo>
                <a:lnTo>
                  <a:pt x="935" y="303"/>
                </a:lnTo>
                <a:lnTo>
                  <a:pt x="624" y="84"/>
                </a:lnTo>
                <a:lnTo>
                  <a:pt x="171" y="0"/>
                </a:lnTo>
                <a:lnTo>
                  <a:pt x="16" y="36"/>
                </a:lnTo>
                <a:lnTo>
                  <a:pt x="0" y="20"/>
                </a:lnTo>
                <a:lnTo>
                  <a:pt x="32" y="36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2171500" y="184786"/>
            <a:ext cx="11940739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На рисунке луч ОС является </a:t>
            </a: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биссектрисой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угла АОВ. Найдите угол ВО</a:t>
            </a:r>
            <a:r>
              <a:rPr lang="en-US" sz="2800" b="1" dirty="0">
                <a:solidFill>
                  <a:srgbClr val="000066"/>
                </a:solidFill>
                <a:latin typeface="Arial" charset="0"/>
              </a:rPr>
              <a:t>D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, если угол АОВ прямой.</a:t>
            </a:r>
          </a:p>
        </p:txBody>
      </p:sp>
      <p:sp>
        <p:nvSpPr>
          <p:cNvPr id="19462" name="Freeform 7"/>
          <p:cNvSpPr>
            <a:spLocks/>
          </p:cNvSpPr>
          <p:nvPr/>
        </p:nvSpPr>
        <p:spPr bwMode="auto">
          <a:xfrm rot="2314251" flipH="1">
            <a:off x="2069785" y="2210864"/>
            <a:ext cx="3639603" cy="4376613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63" name="Freeform 9"/>
          <p:cNvSpPr>
            <a:spLocks/>
          </p:cNvSpPr>
          <p:nvPr/>
        </p:nvSpPr>
        <p:spPr bwMode="auto">
          <a:xfrm>
            <a:off x="808191" y="2343911"/>
            <a:ext cx="6445906" cy="2320610"/>
          </a:xfrm>
          <a:custGeom>
            <a:avLst/>
            <a:gdLst>
              <a:gd name="T0" fmla="*/ 3280 w 3280"/>
              <a:gd name="T1" fmla="*/ 0 h 1648"/>
              <a:gd name="T2" fmla="*/ 1584 w 3280"/>
              <a:gd name="T3" fmla="*/ 1648 h 1648"/>
              <a:gd name="T4" fmla="*/ 0 w 3280"/>
              <a:gd name="T5" fmla="*/ 96 h 1648"/>
              <a:gd name="T6" fmla="*/ 0 60000 65536"/>
              <a:gd name="T7" fmla="*/ 0 60000 65536"/>
              <a:gd name="T8" fmla="*/ 0 60000 65536"/>
              <a:gd name="T9" fmla="*/ 0 w 3280"/>
              <a:gd name="T10" fmla="*/ 0 h 1648"/>
              <a:gd name="T11" fmla="*/ 3280 w 3280"/>
              <a:gd name="T12" fmla="*/ 1648 h 16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80" h="1648">
                <a:moveTo>
                  <a:pt x="3280" y="0"/>
                </a:moveTo>
                <a:lnTo>
                  <a:pt x="1584" y="1648"/>
                </a:lnTo>
                <a:lnTo>
                  <a:pt x="0" y="96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3140287" y="1035497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C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9465" name="Text Box 11"/>
          <p:cNvSpPr txBox="1">
            <a:spLocks noChangeArrowheads="1"/>
          </p:cNvSpPr>
          <p:nvPr/>
        </p:nvSpPr>
        <p:spPr bwMode="auto">
          <a:xfrm>
            <a:off x="104389" y="1973227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A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19466" name="Group 20"/>
          <p:cNvGrpSpPr>
            <a:grpSpLocks/>
          </p:cNvGrpSpPr>
          <p:nvPr/>
        </p:nvGrpSpPr>
        <p:grpSpPr bwMode="auto">
          <a:xfrm rot="-2331412">
            <a:off x="3602567" y="4232087"/>
            <a:ext cx="576579" cy="432434"/>
            <a:chOff x="2562" y="2976"/>
            <a:chExt cx="227" cy="227"/>
          </a:xfrm>
        </p:grpSpPr>
        <p:sp>
          <p:nvSpPr>
            <p:cNvPr id="19473" name="Freeform 21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508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9474" name="Freeform 22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508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94584" name="Text Box 24"/>
          <p:cNvSpPr txBox="1">
            <a:spLocks noChangeArrowheads="1"/>
          </p:cNvSpPr>
          <p:nvPr/>
        </p:nvSpPr>
        <p:spPr bwMode="auto">
          <a:xfrm>
            <a:off x="3948007" y="3193861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solidFill>
                  <a:srgbClr val="000000"/>
                </a:solidFill>
                <a:latin typeface="Arial" pitchFamily="34" charset="0"/>
              </a:rPr>
              <a:t>45</a:t>
            </a:r>
            <a:r>
              <a:rPr lang="ru-RU" sz="51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4586" name="Text Box 26"/>
          <p:cNvSpPr txBox="1">
            <a:spLocks noChangeArrowheads="1"/>
          </p:cNvSpPr>
          <p:nvPr/>
        </p:nvSpPr>
        <p:spPr bwMode="auto">
          <a:xfrm>
            <a:off x="4638887" y="4923601"/>
            <a:ext cx="1597494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5100" b="1" dirty="0">
                <a:solidFill>
                  <a:srgbClr val="000000"/>
                </a:solidFill>
                <a:latin typeface="Arial" pitchFamily="34" charset="0"/>
              </a:rPr>
              <a:t>1</a:t>
            </a:r>
            <a:r>
              <a:rPr lang="ru-RU" sz="5100" b="1" dirty="0">
                <a:solidFill>
                  <a:srgbClr val="000000"/>
                </a:solidFill>
                <a:latin typeface="Arial" pitchFamily="34" charset="0"/>
              </a:rPr>
              <a:t>35</a:t>
            </a:r>
            <a:r>
              <a:rPr lang="ru-RU" sz="51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469" name="Text Box 28"/>
          <p:cNvSpPr txBox="1">
            <a:spLocks noChangeArrowheads="1"/>
          </p:cNvSpPr>
          <p:nvPr/>
        </p:nvSpPr>
        <p:spPr bwMode="auto">
          <a:xfrm>
            <a:off x="3185271" y="6822886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D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9470" name="Text Box 29"/>
          <p:cNvSpPr txBox="1">
            <a:spLocks noChangeArrowheads="1"/>
          </p:cNvSpPr>
          <p:nvPr/>
        </p:nvSpPr>
        <p:spPr bwMode="auto">
          <a:xfrm>
            <a:off x="6449246" y="1553657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B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9471" name="Text Box 30"/>
          <p:cNvSpPr txBox="1">
            <a:spLocks noChangeArrowheads="1"/>
          </p:cNvSpPr>
          <p:nvPr/>
        </p:nvSpPr>
        <p:spPr bwMode="auto">
          <a:xfrm>
            <a:off x="3140287" y="4664521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sp>
        <p:nvSpPr>
          <p:cNvPr id="194592" name="AutoShape 32"/>
          <p:cNvSpPr>
            <a:spLocks noChangeArrowheads="1"/>
          </p:cNvSpPr>
          <p:nvPr/>
        </p:nvSpPr>
        <p:spPr bwMode="auto">
          <a:xfrm rot="10791978" flipV="1">
            <a:off x="3945466" y="3800141"/>
            <a:ext cx="619042" cy="1468756"/>
          </a:xfrm>
          <a:prstGeom prst="moon">
            <a:avLst>
              <a:gd name="adj" fmla="val 14555"/>
            </a:avLst>
          </a:prstGeom>
          <a:solidFill>
            <a:schemeClr val="accent3">
              <a:lumMod val="5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4800" y="23525"/>
            <a:ext cx="245105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94735" y="2226895"/>
            <a:ext cx="59357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Cyrl-UZ" sz="4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биссектриса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∠АОВ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372600" y="1455389"/>
                <a:ext cx="306539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∠АОВ </a:t>
                </a:r>
                <a:r>
                  <a:rPr lang="ru-RU" sz="4000" b="1" dirty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0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0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600" y="1455389"/>
                <a:ext cx="3065391" cy="721801"/>
              </a:xfrm>
              <a:prstGeom prst="rect">
                <a:avLst/>
              </a:prstGeom>
              <a:blipFill rotWithShape="1">
                <a:blip r:embed="rId3"/>
                <a:stretch>
                  <a:fillRect l="-7171"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372600" y="2934781"/>
                <a:ext cx="469923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effectLst/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>
                    <a:solidFill>
                      <a:schemeClr val="tx1"/>
                    </a:solidFill>
                    <a:effectLst/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ru-RU" sz="4000" b="1" dirty="0" smtClean="0">
                    <a:solidFill>
                      <a:schemeClr val="tx1"/>
                    </a:solidFill>
                    <a:effectLst/>
                    <a:latin typeface="Arial" pitchFamily="34" charset="0"/>
                    <a:ea typeface="Cambria Math"/>
                    <a:cs typeface="Arial" pitchFamily="34" charset="0"/>
                  </a:rPr>
                  <a:t>ОВ </a:t>
                </a:r>
                <a:r>
                  <a:rPr lang="ru-RU" sz="4000" b="1" dirty="0">
                    <a:solidFill>
                      <a:schemeClr val="tx1"/>
                    </a:solidFill>
                    <a:effectLst/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000" b="1" dirty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0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:2</a:t>
                </a:r>
                <a:r>
                  <a:rPr lang="en-US" b="1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45</a:t>
                </a:r>
                <a:r>
                  <a:rPr lang="ru-RU" sz="4400" b="1" baseline="30000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4400" b="1" dirty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600" y="2934781"/>
                <a:ext cx="4699235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4675" t="-16535" r="-1818" b="-354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473482" y="3738165"/>
                <a:ext cx="337829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C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000" b="1" dirty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0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uz-Cyrl-UZ" sz="40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3482" y="3738165"/>
                <a:ext cx="3378297" cy="721801"/>
              </a:xfrm>
              <a:prstGeom prst="rect">
                <a:avLst/>
              </a:prstGeom>
              <a:blipFill rotWithShape="1">
                <a:blip r:embed="rId5"/>
                <a:stretch>
                  <a:fillRect l="-6318" t="-15126" b="-327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305801" y="5227799"/>
                <a:ext cx="6358127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000" b="1" dirty="0"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000" b="1" dirty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uz-Cyrl-UZ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600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ru-RU" sz="4000" b="1" dirty="0">
                        <a:latin typeface="Arial" pitchFamily="34" charset="0"/>
                        <a:cs typeface="Arial" pitchFamily="34" charset="0"/>
                      </a:rPr>
                      <m:t>45</m:t>
                    </m:r>
                    <m:r>
                      <m:rPr>
                        <m:nor/>
                      </m:rPr>
                      <a:rPr lang="ru-RU" sz="4000" b="1" baseline="30000" dirty="0">
                        <a:latin typeface="Arial" pitchFamily="34" charset="0"/>
                        <a:cs typeface="Arial" pitchFamily="34" charset="0"/>
                      </a:rPr>
                      <m:t>0</m:t>
                    </m:r>
                  </m:oMath>
                </a14:m>
                <a:r>
                  <a:rPr lang="uz-Latn-UZ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4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35</a:t>
                </a:r>
                <a:r>
                  <a:rPr lang="ru-RU" sz="4000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4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1" y="5227799"/>
                <a:ext cx="6358127" cy="721801"/>
              </a:xfrm>
              <a:prstGeom prst="rect">
                <a:avLst/>
              </a:prstGeom>
              <a:blipFill rotWithShape="1">
                <a:blip r:embed="rId6"/>
                <a:stretch>
                  <a:fillRect l="-3452"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8575801" y="4510657"/>
            <a:ext cx="50706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uz-Latn-UZ" sz="4000" b="1" dirty="0"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COB</a:t>
            </a:r>
            <a:endParaRPr lang="uz-Latn-UZ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501770" y="6855006"/>
                <a:ext cx="6324943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Cyrl-UZ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400" b="1" dirty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</a:t>
                </a:r>
                <a:r>
                  <a:rPr lang="ru-RU" sz="4400" b="1" dirty="0" smtClean="0">
                    <a:solidFill>
                      <a:srgbClr val="1A0A5E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𝟏𝟑𝟓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770" y="6855006"/>
                <a:ext cx="6324943" cy="824331"/>
              </a:xfrm>
              <a:prstGeom prst="rect">
                <a:avLst/>
              </a:prstGeom>
              <a:blipFill rotWithShape="0">
                <a:blip r:embed="rId7"/>
                <a:stretch>
                  <a:fillRect l="-2794" t="-14074" b="-30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8894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9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9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4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4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4" grpId="0" animBg="1"/>
      <p:bldP spid="194591" grpId="0" animBg="1"/>
      <p:bldP spid="194565" grpId="0" animBg="1"/>
      <p:bldP spid="194584" grpId="0"/>
      <p:bldP spid="194586" grpId="0"/>
      <p:bldP spid="194592" grpId="0" animBg="1"/>
      <p:bldP spid="20" grpId="0"/>
      <p:bldP spid="3" grpId="0"/>
      <p:bldP spid="4" grpId="0"/>
      <p:bldP spid="24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63" name="Freeform 19"/>
          <p:cNvSpPr>
            <a:spLocks/>
          </p:cNvSpPr>
          <p:nvPr/>
        </p:nvSpPr>
        <p:spPr bwMode="auto">
          <a:xfrm>
            <a:off x="291086" y="2455342"/>
            <a:ext cx="3981348" cy="3692204"/>
          </a:xfrm>
          <a:custGeom>
            <a:avLst/>
            <a:gdLst>
              <a:gd name="T0" fmla="*/ 2559 w 2591"/>
              <a:gd name="T1" fmla="*/ 1305 h 3081"/>
              <a:gd name="T2" fmla="*/ 2591 w 2591"/>
              <a:gd name="T3" fmla="*/ 1305 h 3081"/>
              <a:gd name="T4" fmla="*/ 1403 w 2591"/>
              <a:gd name="T5" fmla="*/ 181 h 3081"/>
              <a:gd name="T6" fmla="*/ 1233 w 2591"/>
              <a:gd name="T7" fmla="*/ 0 h 3081"/>
              <a:gd name="T8" fmla="*/ 814 w 2591"/>
              <a:gd name="T9" fmla="*/ 405 h 3081"/>
              <a:gd name="T10" fmla="*/ 172 w 2591"/>
              <a:gd name="T11" fmla="*/ 1115 h 3081"/>
              <a:gd name="T12" fmla="*/ 0 w 2591"/>
              <a:gd name="T13" fmla="*/ 1660 h 3081"/>
              <a:gd name="T14" fmla="*/ 64 w 2591"/>
              <a:gd name="T15" fmla="*/ 2268 h 3081"/>
              <a:gd name="T16" fmla="*/ 400 w 2591"/>
              <a:gd name="T17" fmla="*/ 2812 h 3081"/>
              <a:gd name="T18" fmla="*/ 1232 w 2591"/>
              <a:gd name="T19" fmla="*/ 3076 h 3081"/>
              <a:gd name="T20" fmla="*/ 2575 w 2591"/>
              <a:gd name="T21" fmla="*/ 3081 h 3081"/>
              <a:gd name="T22" fmla="*/ 2591 w 2591"/>
              <a:gd name="T23" fmla="*/ 3049 h 308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591"/>
              <a:gd name="T37" fmla="*/ 0 h 3081"/>
              <a:gd name="T38" fmla="*/ 2591 w 2591"/>
              <a:gd name="T39" fmla="*/ 3081 h 308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591" h="3081">
                <a:moveTo>
                  <a:pt x="2559" y="1305"/>
                </a:moveTo>
                <a:lnTo>
                  <a:pt x="2591" y="1305"/>
                </a:lnTo>
                <a:lnTo>
                  <a:pt x="1403" y="181"/>
                </a:lnTo>
                <a:lnTo>
                  <a:pt x="1233" y="0"/>
                </a:lnTo>
                <a:lnTo>
                  <a:pt x="814" y="405"/>
                </a:lnTo>
                <a:lnTo>
                  <a:pt x="172" y="1115"/>
                </a:lnTo>
                <a:lnTo>
                  <a:pt x="0" y="1660"/>
                </a:lnTo>
                <a:lnTo>
                  <a:pt x="64" y="2268"/>
                </a:lnTo>
                <a:lnTo>
                  <a:pt x="400" y="2812"/>
                </a:lnTo>
                <a:lnTo>
                  <a:pt x="1232" y="3076"/>
                </a:lnTo>
                <a:lnTo>
                  <a:pt x="2575" y="3081"/>
                </a:lnTo>
                <a:lnTo>
                  <a:pt x="2591" y="3049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0946" name="Freeform 2"/>
          <p:cNvSpPr>
            <a:spLocks/>
          </p:cNvSpPr>
          <p:nvPr/>
        </p:nvSpPr>
        <p:spPr bwMode="auto">
          <a:xfrm>
            <a:off x="4177947" y="2157424"/>
            <a:ext cx="4377790" cy="3934320"/>
          </a:xfrm>
          <a:custGeom>
            <a:avLst/>
            <a:gdLst>
              <a:gd name="T0" fmla="*/ 0 w 2912"/>
              <a:gd name="T1" fmla="*/ 1680 h 3480"/>
              <a:gd name="T2" fmla="*/ 16 w 2912"/>
              <a:gd name="T3" fmla="*/ 1672 h 3480"/>
              <a:gd name="T4" fmla="*/ 32 w 2912"/>
              <a:gd name="T5" fmla="*/ 3232 h 3480"/>
              <a:gd name="T6" fmla="*/ 32 w 2912"/>
              <a:gd name="T7" fmla="*/ 3480 h 3480"/>
              <a:gd name="T8" fmla="*/ 614 w 2912"/>
              <a:gd name="T9" fmla="*/ 3471 h 3480"/>
              <a:gd name="T10" fmla="*/ 1568 w 2912"/>
              <a:gd name="T11" fmla="*/ 3392 h 3480"/>
              <a:gd name="T12" fmla="*/ 2432 w 2912"/>
              <a:gd name="T13" fmla="*/ 3440 h 3480"/>
              <a:gd name="T14" fmla="*/ 2912 w 2912"/>
              <a:gd name="T15" fmla="*/ 2960 h 3480"/>
              <a:gd name="T16" fmla="*/ 2864 w 2912"/>
              <a:gd name="T17" fmla="*/ 336 h 3480"/>
              <a:gd name="T18" fmla="*/ 1696 w 2912"/>
              <a:gd name="T19" fmla="*/ 0 h 3480"/>
              <a:gd name="T20" fmla="*/ 1664 w 2912"/>
              <a:gd name="T21" fmla="*/ 64 h 348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912"/>
              <a:gd name="T34" fmla="*/ 0 h 3480"/>
              <a:gd name="T35" fmla="*/ 2912 w 2912"/>
              <a:gd name="T36" fmla="*/ 3480 h 348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912" h="3480">
                <a:moveTo>
                  <a:pt x="0" y="1680"/>
                </a:moveTo>
                <a:lnTo>
                  <a:pt x="16" y="1672"/>
                </a:lnTo>
                <a:lnTo>
                  <a:pt x="32" y="3232"/>
                </a:lnTo>
                <a:lnTo>
                  <a:pt x="32" y="3480"/>
                </a:lnTo>
                <a:lnTo>
                  <a:pt x="614" y="3471"/>
                </a:lnTo>
                <a:lnTo>
                  <a:pt x="1568" y="3392"/>
                </a:lnTo>
                <a:lnTo>
                  <a:pt x="2432" y="3440"/>
                </a:lnTo>
                <a:lnTo>
                  <a:pt x="2912" y="2960"/>
                </a:lnTo>
                <a:lnTo>
                  <a:pt x="2864" y="336"/>
                </a:lnTo>
                <a:lnTo>
                  <a:pt x="1696" y="0"/>
                </a:lnTo>
                <a:lnTo>
                  <a:pt x="1664" y="64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0947" name="Freeform 3"/>
          <p:cNvSpPr>
            <a:spLocks/>
          </p:cNvSpPr>
          <p:nvPr/>
        </p:nvSpPr>
        <p:spPr bwMode="auto">
          <a:xfrm>
            <a:off x="1530985" y="1286986"/>
            <a:ext cx="6090919" cy="2713833"/>
          </a:xfrm>
          <a:custGeom>
            <a:avLst/>
            <a:gdLst>
              <a:gd name="T0" fmla="*/ 78 w 3016"/>
              <a:gd name="T1" fmla="*/ 589 h 1822"/>
              <a:gd name="T2" fmla="*/ 1323 w 3016"/>
              <a:gd name="T3" fmla="*/ 1822 h 1822"/>
              <a:gd name="T4" fmla="*/ 3016 w 3016"/>
              <a:gd name="T5" fmla="*/ 172 h 1822"/>
              <a:gd name="T6" fmla="*/ 1296 w 3016"/>
              <a:gd name="T7" fmla="*/ 68 h 1822"/>
              <a:gd name="T8" fmla="*/ 1272 w 3016"/>
              <a:gd name="T9" fmla="*/ 0 h 1822"/>
              <a:gd name="T10" fmla="*/ 865 w 3016"/>
              <a:gd name="T11" fmla="*/ 79 h 1822"/>
              <a:gd name="T12" fmla="*/ 490 w 3016"/>
              <a:gd name="T13" fmla="*/ 140 h 1822"/>
              <a:gd name="T14" fmla="*/ 108 w 3016"/>
              <a:gd name="T15" fmla="*/ 398 h 1822"/>
              <a:gd name="T16" fmla="*/ 22 w 3016"/>
              <a:gd name="T17" fmla="*/ 532 h 1822"/>
              <a:gd name="T18" fmla="*/ 0 w 3016"/>
              <a:gd name="T19" fmla="*/ 532 h 1822"/>
              <a:gd name="T20" fmla="*/ 34 w 3016"/>
              <a:gd name="T21" fmla="*/ 521 h 18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016"/>
              <a:gd name="T34" fmla="*/ 0 h 1822"/>
              <a:gd name="T35" fmla="*/ 3016 w 3016"/>
              <a:gd name="T36" fmla="*/ 1822 h 182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016" h="1822">
                <a:moveTo>
                  <a:pt x="78" y="589"/>
                </a:moveTo>
                <a:lnTo>
                  <a:pt x="1323" y="1822"/>
                </a:lnTo>
                <a:lnTo>
                  <a:pt x="3016" y="172"/>
                </a:lnTo>
                <a:lnTo>
                  <a:pt x="1296" y="68"/>
                </a:lnTo>
                <a:lnTo>
                  <a:pt x="1272" y="0"/>
                </a:lnTo>
                <a:lnTo>
                  <a:pt x="865" y="79"/>
                </a:lnTo>
                <a:lnTo>
                  <a:pt x="490" y="140"/>
                </a:lnTo>
                <a:lnTo>
                  <a:pt x="108" y="398"/>
                </a:lnTo>
                <a:lnTo>
                  <a:pt x="22" y="532"/>
                </a:lnTo>
                <a:lnTo>
                  <a:pt x="0" y="532"/>
                </a:lnTo>
                <a:lnTo>
                  <a:pt x="34" y="521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464109" y="184786"/>
            <a:ext cx="10909299" cy="87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rgbClr val="000066"/>
                </a:solidFill>
                <a:latin typeface="Arial" charset="0"/>
              </a:rPr>
              <a:t>Два равных тупых угла имеют общую сторону, а две другие стороны взаимно перпендикулярны. Найдите величину тупого угла.</a:t>
            </a:r>
          </a:p>
        </p:txBody>
      </p:sp>
      <p:sp>
        <p:nvSpPr>
          <p:cNvPr id="16390" name="Freeform 6"/>
          <p:cNvSpPr>
            <a:spLocks/>
          </p:cNvSpPr>
          <p:nvPr/>
        </p:nvSpPr>
        <p:spPr bwMode="auto">
          <a:xfrm>
            <a:off x="4177947" y="4027429"/>
            <a:ext cx="45720" cy="2970686"/>
          </a:xfrm>
          <a:custGeom>
            <a:avLst/>
            <a:gdLst>
              <a:gd name="T0" fmla="*/ 39 w 39"/>
              <a:gd name="T1" fmla="*/ 1809 h 1809"/>
              <a:gd name="T2" fmla="*/ 0 w 39"/>
              <a:gd name="T3" fmla="*/ 0 h 1809"/>
              <a:gd name="T4" fmla="*/ 0 60000 65536"/>
              <a:gd name="T5" fmla="*/ 0 60000 65536"/>
              <a:gd name="T6" fmla="*/ 0 w 39"/>
              <a:gd name="T7" fmla="*/ 0 h 1809"/>
              <a:gd name="T8" fmla="*/ 39 w 39"/>
              <a:gd name="T9" fmla="*/ 1809 h 18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" h="1809">
                <a:moveTo>
                  <a:pt x="39" y="1809"/>
                </a:moveTo>
                <a:lnTo>
                  <a:pt x="0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391" name="Freeform 7"/>
          <p:cNvSpPr>
            <a:spLocks/>
          </p:cNvSpPr>
          <p:nvPr/>
        </p:nvSpPr>
        <p:spPr bwMode="auto">
          <a:xfrm>
            <a:off x="1222909" y="1726981"/>
            <a:ext cx="6096000" cy="2309972"/>
          </a:xfrm>
          <a:custGeom>
            <a:avLst/>
            <a:gdLst>
              <a:gd name="T0" fmla="*/ 3280 w 3280"/>
              <a:gd name="T1" fmla="*/ 0 h 1648"/>
              <a:gd name="T2" fmla="*/ 1584 w 3280"/>
              <a:gd name="T3" fmla="*/ 1648 h 1648"/>
              <a:gd name="T4" fmla="*/ 0 w 3280"/>
              <a:gd name="T5" fmla="*/ 96 h 1648"/>
              <a:gd name="T6" fmla="*/ 0 60000 65536"/>
              <a:gd name="T7" fmla="*/ 0 60000 65536"/>
              <a:gd name="T8" fmla="*/ 0 60000 65536"/>
              <a:gd name="T9" fmla="*/ 0 w 3280"/>
              <a:gd name="T10" fmla="*/ 0 h 1648"/>
              <a:gd name="T11" fmla="*/ 3280 w 3280"/>
              <a:gd name="T12" fmla="*/ 1648 h 16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80" h="1648">
                <a:moveTo>
                  <a:pt x="3280" y="0"/>
                </a:moveTo>
                <a:lnTo>
                  <a:pt x="1584" y="1648"/>
                </a:lnTo>
                <a:lnTo>
                  <a:pt x="0" y="96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668160" y="133420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A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 rot="-2331412">
            <a:off x="3928010" y="3554989"/>
            <a:ext cx="576579" cy="432434"/>
            <a:chOff x="2562" y="2976"/>
            <a:chExt cx="227" cy="227"/>
          </a:xfrm>
        </p:grpSpPr>
        <p:sp>
          <p:nvSpPr>
            <p:cNvPr id="16404" name="Freeform 11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508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6405" name="Freeform 12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508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6394" name="Text Box 15"/>
          <p:cNvSpPr txBox="1">
            <a:spLocks noChangeArrowheads="1"/>
          </p:cNvSpPr>
          <p:nvPr/>
        </p:nvSpPr>
        <p:spPr bwMode="auto">
          <a:xfrm>
            <a:off x="3627930" y="6429633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D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6395" name="Text Box 16"/>
          <p:cNvSpPr txBox="1">
            <a:spLocks noChangeArrowheads="1"/>
          </p:cNvSpPr>
          <p:nvPr/>
        </p:nvSpPr>
        <p:spPr bwMode="auto">
          <a:xfrm>
            <a:off x="7202412" y="128698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B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6396" name="Text Box 17"/>
          <p:cNvSpPr txBox="1">
            <a:spLocks noChangeArrowheads="1"/>
          </p:cNvSpPr>
          <p:nvPr/>
        </p:nvSpPr>
        <p:spPr bwMode="auto">
          <a:xfrm>
            <a:off x="3426464" y="4178814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3696870" y="3769065"/>
            <a:ext cx="1102360" cy="826055"/>
            <a:chOff x="2744" y="2293"/>
            <a:chExt cx="434" cy="504"/>
          </a:xfrm>
        </p:grpSpPr>
        <p:grpSp>
          <p:nvGrpSpPr>
            <p:cNvPr id="16398" name="Group 25"/>
            <p:cNvGrpSpPr>
              <a:grpSpLocks/>
            </p:cNvGrpSpPr>
            <p:nvPr/>
          </p:nvGrpSpPr>
          <p:grpSpPr bwMode="auto">
            <a:xfrm>
              <a:off x="2970" y="2293"/>
              <a:ext cx="208" cy="500"/>
              <a:chOff x="2970" y="2293"/>
              <a:chExt cx="208" cy="500"/>
            </a:xfrm>
          </p:grpSpPr>
          <p:sp>
            <p:nvSpPr>
              <p:cNvPr id="16402" name="Freeform 22"/>
              <p:cNvSpPr>
                <a:spLocks/>
              </p:cNvSpPr>
              <p:nvPr/>
            </p:nvSpPr>
            <p:spPr bwMode="auto">
              <a:xfrm>
                <a:off x="2970" y="2344"/>
                <a:ext cx="160" cy="389"/>
              </a:xfrm>
              <a:custGeom>
                <a:avLst/>
                <a:gdLst>
                  <a:gd name="T0" fmla="*/ 132 w 151"/>
                  <a:gd name="T1" fmla="*/ 0 h 366"/>
                  <a:gd name="T2" fmla="*/ 150 w 151"/>
                  <a:gd name="T3" fmla="*/ 96 h 366"/>
                  <a:gd name="T4" fmla="*/ 138 w 151"/>
                  <a:gd name="T5" fmla="*/ 216 h 366"/>
                  <a:gd name="T6" fmla="*/ 72 w 151"/>
                  <a:gd name="T7" fmla="*/ 312 h 366"/>
                  <a:gd name="T8" fmla="*/ 0 w 151"/>
                  <a:gd name="T9" fmla="*/ 366 h 3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1"/>
                  <a:gd name="T16" fmla="*/ 0 h 366"/>
                  <a:gd name="T17" fmla="*/ 151 w 151"/>
                  <a:gd name="T18" fmla="*/ 366 h 3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1" h="366">
                    <a:moveTo>
                      <a:pt x="132" y="0"/>
                    </a:moveTo>
                    <a:cubicBezTo>
                      <a:pt x="135" y="15"/>
                      <a:pt x="149" y="60"/>
                      <a:pt x="150" y="96"/>
                    </a:cubicBezTo>
                    <a:cubicBezTo>
                      <a:pt x="151" y="132"/>
                      <a:pt x="151" y="180"/>
                      <a:pt x="138" y="216"/>
                    </a:cubicBezTo>
                    <a:cubicBezTo>
                      <a:pt x="125" y="252"/>
                      <a:pt x="95" y="287"/>
                      <a:pt x="72" y="312"/>
                    </a:cubicBezTo>
                    <a:cubicBezTo>
                      <a:pt x="49" y="337"/>
                      <a:pt x="15" y="355"/>
                      <a:pt x="0" y="366"/>
                    </a:cubicBezTo>
                  </a:path>
                </a:pathLst>
              </a:custGeom>
              <a:noFill/>
              <a:ln w="508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6403" name="Freeform 23"/>
              <p:cNvSpPr>
                <a:spLocks/>
              </p:cNvSpPr>
              <p:nvPr/>
            </p:nvSpPr>
            <p:spPr bwMode="auto">
              <a:xfrm>
                <a:off x="2973" y="2293"/>
                <a:ext cx="205" cy="500"/>
              </a:xfrm>
              <a:custGeom>
                <a:avLst/>
                <a:gdLst>
                  <a:gd name="T0" fmla="*/ 168 w 205"/>
                  <a:gd name="T1" fmla="*/ 0 h 456"/>
                  <a:gd name="T2" fmla="*/ 192 w 205"/>
                  <a:gd name="T3" fmla="*/ 102 h 456"/>
                  <a:gd name="T4" fmla="*/ 192 w 205"/>
                  <a:gd name="T5" fmla="*/ 240 h 456"/>
                  <a:gd name="T6" fmla="*/ 114 w 205"/>
                  <a:gd name="T7" fmla="*/ 372 h 456"/>
                  <a:gd name="T8" fmla="*/ 0 w 205"/>
                  <a:gd name="T9" fmla="*/ 456 h 4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456"/>
                  <a:gd name="T17" fmla="*/ 205 w 205"/>
                  <a:gd name="T18" fmla="*/ 456 h 4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456">
                    <a:moveTo>
                      <a:pt x="168" y="0"/>
                    </a:moveTo>
                    <a:cubicBezTo>
                      <a:pt x="172" y="17"/>
                      <a:pt x="188" y="62"/>
                      <a:pt x="192" y="102"/>
                    </a:cubicBezTo>
                    <a:cubicBezTo>
                      <a:pt x="196" y="142"/>
                      <a:pt x="205" y="195"/>
                      <a:pt x="192" y="240"/>
                    </a:cubicBezTo>
                    <a:cubicBezTo>
                      <a:pt x="179" y="285"/>
                      <a:pt x="146" y="336"/>
                      <a:pt x="114" y="372"/>
                    </a:cubicBezTo>
                    <a:cubicBezTo>
                      <a:pt x="82" y="408"/>
                      <a:pt x="24" y="438"/>
                      <a:pt x="0" y="456"/>
                    </a:cubicBezTo>
                  </a:path>
                </a:pathLst>
              </a:custGeom>
              <a:noFill/>
              <a:ln w="508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grpSp>
          <p:nvGrpSpPr>
            <p:cNvPr id="16399" name="Group 26"/>
            <p:cNvGrpSpPr>
              <a:grpSpLocks/>
            </p:cNvGrpSpPr>
            <p:nvPr/>
          </p:nvGrpSpPr>
          <p:grpSpPr bwMode="auto">
            <a:xfrm rot="8339657">
              <a:off x="2744" y="2341"/>
              <a:ext cx="205" cy="456"/>
              <a:chOff x="2973" y="2337"/>
              <a:chExt cx="205" cy="456"/>
            </a:xfrm>
          </p:grpSpPr>
          <p:sp>
            <p:nvSpPr>
              <p:cNvPr id="16400" name="Freeform 27"/>
              <p:cNvSpPr>
                <a:spLocks/>
              </p:cNvSpPr>
              <p:nvPr/>
            </p:nvSpPr>
            <p:spPr bwMode="auto">
              <a:xfrm>
                <a:off x="2979" y="2367"/>
                <a:ext cx="151" cy="366"/>
              </a:xfrm>
              <a:custGeom>
                <a:avLst/>
                <a:gdLst>
                  <a:gd name="T0" fmla="*/ 132 w 151"/>
                  <a:gd name="T1" fmla="*/ 0 h 366"/>
                  <a:gd name="T2" fmla="*/ 150 w 151"/>
                  <a:gd name="T3" fmla="*/ 96 h 366"/>
                  <a:gd name="T4" fmla="*/ 138 w 151"/>
                  <a:gd name="T5" fmla="*/ 216 h 366"/>
                  <a:gd name="T6" fmla="*/ 72 w 151"/>
                  <a:gd name="T7" fmla="*/ 312 h 366"/>
                  <a:gd name="T8" fmla="*/ 0 w 151"/>
                  <a:gd name="T9" fmla="*/ 366 h 3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1"/>
                  <a:gd name="T16" fmla="*/ 0 h 366"/>
                  <a:gd name="T17" fmla="*/ 151 w 151"/>
                  <a:gd name="T18" fmla="*/ 366 h 3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1" h="366">
                    <a:moveTo>
                      <a:pt x="132" y="0"/>
                    </a:moveTo>
                    <a:cubicBezTo>
                      <a:pt x="135" y="15"/>
                      <a:pt x="149" y="60"/>
                      <a:pt x="150" y="96"/>
                    </a:cubicBezTo>
                    <a:cubicBezTo>
                      <a:pt x="151" y="132"/>
                      <a:pt x="151" y="180"/>
                      <a:pt x="138" y="216"/>
                    </a:cubicBezTo>
                    <a:cubicBezTo>
                      <a:pt x="125" y="252"/>
                      <a:pt x="95" y="287"/>
                      <a:pt x="72" y="312"/>
                    </a:cubicBezTo>
                    <a:cubicBezTo>
                      <a:pt x="49" y="337"/>
                      <a:pt x="15" y="355"/>
                      <a:pt x="0" y="366"/>
                    </a:cubicBezTo>
                  </a:path>
                </a:pathLst>
              </a:custGeom>
              <a:noFill/>
              <a:ln w="508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6401" name="Freeform 28"/>
              <p:cNvSpPr>
                <a:spLocks/>
              </p:cNvSpPr>
              <p:nvPr/>
            </p:nvSpPr>
            <p:spPr bwMode="auto">
              <a:xfrm>
                <a:off x="2973" y="2337"/>
                <a:ext cx="205" cy="456"/>
              </a:xfrm>
              <a:custGeom>
                <a:avLst/>
                <a:gdLst>
                  <a:gd name="T0" fmla="*/ 168 w 205"/>
                  <a:gd name="T1" fmla="*/ 0 h 456"/>
                  <a:gd name="T2" fmla="*/ 192 w 205"/>
                  <a:gd name="T3" fmla="*/ 102 h 456"/>
                  <a:gd name="T4" fmla="*/ 192 w 205"/>
                  <a:gd name="T5" fmla="*/ 240 h 456"/>
                  <a:gd name="T6" fmla="*/ 114 w 205"/>
                  <a:gd name="T7" fmla="*/ 372 h 456"/>
                  <a:gd name="T8" fmla="*/ 0 w 205"/>
                  <a:gd name="T9" fmla="*/ 456 h 4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456"/>
                  <a:gd name="T17" fmla="*/ 205 w 205"/>
                  <a:gd name="T18" fmla="*/ 456 h 4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456">
                    <a:moveTo>
                      <a:pt x="168" y="0"/>
                    </a:moveTo>
                    <a:cubicBezTo>
                      <a:pt x="172" y="17"/>
                      <a:pt x="188" y="62"/>
                      <a:pt x="192" y="102"/>
                    </a:cubicBezTo>
                    <a:cubicBezTo>
                      <a:pt x="196" y="142"/>
                      <a:pt x="205" y="195"/>
                      <a:pt x="192" y="240"/>
                    </a:cubicBezTo>
                    <a:cubicBezTo>
                      <a:pt x="179" y="285"/>
                      <a:pt x="146" y="336"/>
                      <a:pt x="114" y="372"/>
                    </a:cubicBezTo>
                    <a:cubicBezTo>
                      <a:pt x="82" y="408"/>
                      <a:pt x="24" y="438"/>
                      <a:pt x="0" y="456"/>
                    </a:cubicBezTo>
                  </a:path>
                </a:pathLst>
              </a:custGeom>
              <a:noFill/>
              <a:ln w="508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>
            <a:off x="304800" y="23525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922687" y="2643902"/>
                <a:ext cx="306539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∠АОВ </a:t>
                </a:r>
                <a:r>
                  <a:rPr lang="ru-RU" sz="4000" b="1" dirty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000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0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687" y="2643902"/>
                <a:ext cx="3065391" cy="721801"/>
              </a:xfrm>
              <a:prstGeom prst="rect">
                <a:avLst/>
              </a:prstGeom>
              <a:blipFill rotWithShape="1">
                <a:blip r:embed="rId3"/>
                <a:stretch>
                  <a:fillRect l="-7157"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8575801" y="1400150"/>
            <a:ext cx="54341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Cyrl-UZ" sz="4000" b="1" dirty="0"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D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и</a:t>
            </a:r>
            <a:r>
              <a:rPr lang="uz-Cyrl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Cyrl-UZ" sz="4000" b="1" dirty="0" smtClean="0"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uz-Cyrl-UZ" sz="4000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Cyrl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тупые</a:t>
            </a:r>
            <a:endParaRPr lang="uz-Latn-UZ" sz="40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537358" y="2101399"/>
            <a:ext cx="3836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Cyrl-UZ" sz="4000" b="1" dirty="0"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D 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uz-Cyrl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Cyrl-UZ" sz="4000" b="1" dirty="0" smtClean="0"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uz-Cyrl-UZ" sz="4000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848814" y="3273129"/>
                <a:ext cx="748288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∠ВО</a:t>
                </a:r>
                <a:r>
                  <a:rPr lang="uz-Latn-UZ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+∠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AOB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814" y="3273129"/>
                <a:ext cx="7482882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257" t="-1746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741094" y="3977098"/>
                <a:ext cx="769832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∠ВО</a:t>
                </a:r>
                <a:r>
                  <a:rPr lang="uz-Latn-UZ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b="0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4000" b="1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0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AOB</a:t>
                </a:r>
                <a:r>
                  <a:rPr lang="ru-RU" sz="4000" b="1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094" y="3977098"/>
                <a:ext cx="7698322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3246" t="-17323" b="-354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962166" y="4746539"/>
                <a:ext cx="847725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∠ВО</a:t>
                </a:r>
                <a:r>
                  <a:rPr lang="uz-Latn-UZ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+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4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b="0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  <a:cs typeface="Arial" pitchFamily="34" charset="0"/>
                          </a:rPr>
                          <m:t>𝟐𝟕</m:t>
                        </m:r>
                        <m:r>
                          <a:rPr lang="uz-Cyrl-UZ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2166" y="4746539"/>
                <a:ext cx="8477250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2876" t="-1746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272093" y="5545842"/>
                <a:ext cx="773788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4000" b="1" dirty="0">
                    <a:latin typeface="Arial" pitchFamily="34" charset="0"/>
                    <a:ea typeface="Cambria Math"/>
                    <a:cs typeface="Arial" pitchFamily="34" charset="0"/>
                  </a:rPr>
                  <a:t>А</a:t>
                </a:r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0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0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=∠</a:t>
                </a:r>
                <a:r>
                  <a:rPr lang="uz-Cyrl-UZ" sz="40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В</a:t>
                </a:r>
                <a:r>
                  <a:rPr lang="ru-RU" sz="40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0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D=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ru-RU" sz="40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1" i="1">
                                <a:latin typeface="Cambria Math"/>
                                <a:cs typeface="Arial" pitchFamily="34" charset="0"/>
                              </a:rPr>
                              <m:t>𝟐𝟕</m:t>
                            </m:r>
                            <m:r>
                              <a:rPr lang="uz-Cyrl-UZ" sz="4000" b="1" i="1">
                                <a:latin typeface="Cambria Math"/>
                                <a:cs typeface="Arial" pitchFamily="34" charset="0"/>
                              </a:rPr>
                              <m:t>𝟎</m:t>
                            </m:r>
                          </m:e>
                          <m:sup>
                            <m:r>
                              <a:rPr lang="ru-RU" sz="4000" b="1" i="1">
                                <a:latin typeface="Cambria Math"/>
                                <a:cs typeface="Arial" pitchFamily="34" charset="0"/>
                              </a:rPr>
                              <m:t>𝟎</m:t>
                            </m:r>
                          </m:sup>
                        </m:sSup>
                        <m:r>
                          <a:rPr lang="uz-Latn-UZ" sz="40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Cyrl-UZ" sz="4000" b="1" i="1" smtClean="0">
                            <a:latin typeface="Cambria Math"/>
                            <a:cs typeface="Arial" pitchFamily="34" charset="0"/>
                          </a:rPr>
                          <m:t>:</m:t>
                        </m:r>
                        <m:r>
                          <a:rPr lang="uz-Cyrl-UZ" sz="40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4000" b="1" i="1" smtClean="0">
                            <a:latin typeface="Cambria Math"/>
                            <a:cs typeface="Arial" pitchFamily="34" charset="0"/>
                          </a:rPr>
                          <m:t>𝟏𝟑𝟓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093" y="5545842"/>
                <a:ext cx="7737888" cy="721801"/>
              </a:xfrm>
              <a:prstGeom prst="rect">
                <a:avLst/>
              </a:prstGeom>
              <a:blipFill rotWithShape="1">
                <a:blip r:embed="rId7"/>
                <a:stretch>
                  <a:fillRect l="-2837"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40442" y="7269417"/>
                <a:ext cx="8108057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44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=∠</a:t>
                </a:r>
                <a:r>
                  <a:rPr lang="uz-Latn-UZ" sz="44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42" y="7269417"/>
                <a:ext cx="8108057" cy="824331"/>
              </a:xfrm>
              <a:prstGeom prst="rect">
                <a:avLst/>
              </a:prstGeom>
              <a:blipFill rotWithShape="0">
                <a:blip r:embed="rId8"/>
                <a:stretch>
                  <a:fillRect l="-1353" t="-11029" b="-32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93847" y="2618780"/>
                <a:ext cx="118538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Cyrl-UZ" sz="4000" b="1" i="0">
                              <a:latin typeface="Cambria Math"/>
                              <a:cs typeface="Arial" pitchFamily="34" charset="0"/>
                            </a:rPr>
                            <m:t>𝟗𝟎</m:t>
                          </m:r>
                        </m:e>
                        <m:sup>
                          <m:r>
                            <a:rPr lang="ru-RU" sz="4000" b="1" i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847" y="2618780"/>
                <a:ext cx="1185388" cy="7218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4594470" y="3768423"/>
                <a:ext cx="149156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000" b="1" i="0" smtClean="0">
                              <a:latin typeface="Cambria Math"/>
                              <a:cs typeface="Arial" pitchFamily="34" charset="0"/>
                            </a:rPr>
                            <m:t>𝟏𝟑𝟓</m:t>
                          </m:r>
                        </m:e>
                        <m:sup>
                          <m:r>
                            <a:rPr lang="ru-RU" sz="4000" b="1" i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470" y="3768423"/>
                <a:ext cx="1491562" cy="721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413473" y="3810538"/>
                <a:ext cx="149156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000" b="1" i="0" smtClean="0">
                              <a:latin typeface="Cambria Math"/>
                              <a:cs typeface="Arial" pitchFamily="34" charset="0"/>
                            </a:rPr>
                            <m:t>𝟏𝟑𝟓</m:t>
                          </m:r>
                        </m:e>
                        <m:sup>
                          <m:r>
                            <a:rPr lang="ru-RU" sz="4000" b="1" i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473" y="3810538"/>
                <a:ext cx="1491562" cy="72180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492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63" grpId="0" animBg="1"/>
      <p:bldP spid="210946" grpId="0" animBg="1"/>
      <p:bldP spid="210947" grpId="0" animBg="1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4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183" y="228600"/>
            <a:ext cx="14387355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882" cy="1179974"/>
          </a:xfrm>
          <a:prstGeom prst="rect">
            <a:avLst/>
          </a:prstGeom>
          <a:noFill/>
        </p:spPr>
        <p:txBody>
          <a:bodyPr wrap="none" lIns="231316" tIns="115651" rIns="231316" bIns="115651" rtlCol="0">
            <a:spAutoFit/>
          </a:bodyPr>
          <a:lstStyle/>
          <a:p>
            <a:pPr marL="32128" marR="12851" defTabSz="2313116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70032" y="1641795"/>
            <a:ext cx="8229600" cy="422560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тесты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1,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46)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20" b="100000" l="5859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87" t="55556"/>
          <a:stretch/>
        </p:blipFill>
        <p:spPr bwMode="auto">
          <a:xfrm>
            <a:off x="1447800" y="2315690"/>
            <a:ext cx="3980688" cy="32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435496"/>
              </p:ext>
            </p:extLst>
          </p:nvPr>
        </p:nvGraphicFramePr>
        <p:xfrm>
          <a:off x="402432" y="304800"/>
          <a:ext cx="13825537" cy="78682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867"/>
                <a:gridCol w="1256867"/>
                <a:gridCol w="1256867"/>
                <a:gridCol w="1256867"/>
                <a:gridCol w="1309235"/>
                <a:gridCol w="1204499"/>
                <a:gridCol w="1256867"/>
                <a:gridCol w="1256867"/>
                <a:gridCol w="1256867"/>
                <a:gridCol w="1256867"/>
                <a:gridCol w="1256867"/>
              </a:tblGrid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1132080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2937114" y="6208106"/>
            <a:ext cx="2534683" cy="2200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937114" y="3118539"/>
            <a:ext cx="0" cy="311157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03586" y="4990979"/>
            <a:ext cx="1196743" cy="8705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00073" y="4127601"/>
            <a:ext cx="3802022" cy="0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700073" y="1447800"/>
            <a:ext cx="3510727" cy="2734057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673595" y="3118539"/>
            <a:ext cx="1196743" cy="8705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413260" y="7162800"/>
            <a:ext cx="253468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661472" y="4876800"/>
            <a:ext cx="2763980" cy="230775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210800" y="5715000"/>
            <a:ext cx="1539786" cy="8705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r>
              <a:rPr lang="ru-RU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31" name="Овал 30"/>
          <p:cNvSpPr/>
          <p:nvPr/>
        </p:nvSpPr>
        <p:spPr>
          <a:xfrm>
            <a:off x="2814036" y="612048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Овал 32"/>
          <p:cNvSpPr/>
          <p:nvPr/>
        </p:nvSpPr>
        <p:spPr>
          <a:xfrm>
            <a:off x="6678737" y="4051401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Овал 33"/>
          <p:cNvSpPr/>
          <p:nvPr/>
        </p:nvSpPr>
        <p:spPr>
          <a:xfrm>
            <a:off x="10354478" y="7086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Овал 14"/>
          <p:cNvSpPr/>
          <p:nvPr/>
        </p:nvSpPr>
        <p:spPr>
          <a:xfrm>
            <a:off x="7848600" y="5012315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8" name="Овал 17"/>
          <p:cNvSpPr/>
          <p:nvPr/>
        </p:nvSpPr>
        <p:spPr>
          <a:xfrm>
            <a:off x="9115255" y="6147914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Овал 19"/>
          <p:cNvSpPr/>
          <p:nvPr/>
        </p:nvSpPr>
        <p:spPr>
          <a:xfrm>
            <a:off x="7848600" y="3098578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1" name="Овал 20"/>
          <p:cNvSpPr/>
          <p:nvPr/>
        </p:nvSpPr>
        <p:spPr>
          <a:xfrm>
            <a:off x="9076944" y="2133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TextBox 1"/>
          <p:cNvSpPr txBox="1"/>
          <p:nvPr/>
        </p:nvSpPr>
        <p:spPr>
          <a:xfrm>
            <a:off x="2209800" y="381000"/>
            <a:ext cx="1037380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Построение углов на клетчатой бумаге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24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3" grpId="0"/>
      <p:bldP spid="15" grpId="0" animBg="1"/>
      <p:bldP spid="18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222145"/>
              </p:ext>
            </p:extLst>
          </p:nvPr>
        </p:nvGraphicFramePr>
        <p:xfrm>
          <a:off x="402432" y="304800"/>
          <a:ext cx="13825537" cy="7698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867"/>
                <a:gridCol w="1256867"/>
                <a:gridCol w="1256867"/>
                <a:gridCol w="1256867"/>
                <a:gridCol w="1309235"/>
                <a:gridCol w="1204499"/>
                <a:gridCol w="1256867"/>
                <a:gridCol w="1256867"/>
                <a:gridCol w="1256867"/>
                <a:gridCol w="1256867"/>
                <a:gridCol w="1256867"/>
              </a:tblGrid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</a:tbl>
          </a:graphicData>
        </a:graphic>
      </p:graphicFrame>
      <p:cxnSp>
        <p:nvCxnSpPr>
          <p:cNvPr id="24" name="Прямая соединительная линия 23"/>
          <p:cNvCxnSpPr/>
          <p:nvPr/>
        </p:nvCxnSpPr>
        <p:spPr>
          <a:xfrm>
            <a:off x="402433" y="5065554"/>
            <a:ext cx="637384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02433" y="1957832"/>
            <a:ext cx="6836567" cy="312643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81199" y="4271193"/>
            <a:ext cx="1196743" cy="8705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7905945" y="7010400"/>
            <a:ext cx="3762958" cy="0"/>
          </a:xfrm>
          <a:prstGeom prst="line">
            <a:avLst/>
          </a:prstGeom>
          <a:ln w="635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7930329" y="1957832"/>
            <a:ext cx="3956871" cy="5060896"/>
          </a:xfrm>
          <a:prstGeom prst="line">
            <a:avLst/>
          </a:prstGeom>
          <a:ln w="635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558783" y="6148167"/>
            <a:ext cx="1196743" cy="8705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4800" b="1" dirty="0">
                <a:solidFill>
                  <a:srgbClr val="1A0A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2" name="Овал 1"/>
          <p:cNvSpPr/>
          <p:nvPr/>
        </p:nvSpPr>
        <p:spPr>
          <a:xfrm>
            <a:off x="332426" y="4989354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Овал 19"/>
          <p:cNvSpPr/>
          <p:nvPr/>
        </p:nvSpPr>
        <p:spPr>
          <a:xfrm>
            <a:off x="7854129" y="6934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Овал 10"/>
          <p:cNvSpPr/>
          <p:nvPr/>
        </p:nvSpPr>
        <p:spPr>
          <a:xfrm>
            <a:off x="6623873" y="2133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Овал 13"/>
          <p:cNvSpPr/>
          <p:nvPr/>
        </p:nvSpPr>
        <p:spPr>
          <a:xfrm>
            <a:off x="11617087" y="2133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TextBox 12"/>
          <p:cNvSpPr txBox="1"/>
          <p:nvPr/>
        </p:nvSpPr>
        <p:spPr>
          <a:xfrm>
            <a:off x="2209800" y="381000"/>
            <a:ext cx="1037380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Построение углов на клетчатой бумаге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7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11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1" y="3807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Блок-схема: магнитный диск 1"/>
          <p:cNvSpPr/>
          <p:nvPr/>
        </p:nvSpPr>
        <p:spPr>
          <a:xfrm>
            <a:off x="1066800" y="1828800"/>
            <a:ext cx="4419600" cy="2667000"/>
          </a:xfrm>
          <a:prstGeom prst="flowChartMagneticDisk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8763000" y="1600200"/>
            <a:ext cx="4419600" cy="2667000"/>
          </a:xfrm>
          <a:prstGeom prst="flowChartMagneticDisk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5181600" y="4273296"/>
            <a:ext cx="4419600" cy="2667000"/>
          </a:xfrm>
          <a:prstGeom prst="flowChartMagneticDisk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4" name="TextBox 3"/>
          <p:cNvSpPr txBox="1"/>
          <p:nvPr/>
        </p:nvSpPr>
        <p:spPr>
          <a:xfrm>
            <a:off x="3051218" y="1952693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96859" y="4454924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34594" y="1777881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Прямая соединительная линия 49"/>
          <p:cNvCxnSpPr/>
          <p:nvPr/>
        </p:nvCxnSpPr>
        <p:spPr>
          <a:xfrm>
            <a:off x="5434332" y="1778740"/>
            <a:ext cx="0" cy="570081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3" name="TextBox 50"/>
          <p:cNvSpPr txBox="1">
            <a:spLocks noChangeArrowheads="1"/>
          </p:cNvSpPr>
          <p:nvPr/>
        </p:nvSpPr>
        <p:spPr bwMode="auto">
          <a:xfrm>
            <a:off x="304800" y="1227222"/>
            <a:ext cx="6972776" cy="604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а) Перпендикулярные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прямые</a:t>
            </a: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б)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Окружность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в)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Вертикальные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углы</a:t>
            </a: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г) Тупой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угол</a:t>
            </a: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д) Луч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е) Отрезок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ж) Радиус</a:t>
            </a: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з)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Диаметр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и) Смежные углы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 Прямой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угол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л)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Биссектриса</a:t>
            </a: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м) Прямая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TextBox 53"/>
          <p:cNvSpPr txBox="1">
            <a:spLocks noChangeArrowheads="1"/>
          </p:cNvSpPr>
          <p:nvPr/>
        </p:nvSpPr>
        <p:spPr bwMode="auto">
          <a:xfrm>
            <a:off x="2743201" y="257176"/>
            <a:ext cx="10515597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Геометрический марафон 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 flipV="1">
            <a:off x="8763000" y="3626119"/>
            <a:ext cx="3314701" cy="17145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3992557"/>
              </p:ext>
            </p:extLst>
          </p:nvPr>
        </p:nvGraphicFramePr>
        <p:xfrm>
          <a:off x="8648917" y="3626119"/>
          <a:ext cx="320040" cy="342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Формула" r:id="rId3" imgW="114102" imgH="114102" progId="Equation.3">
                  <p:embed/>
                </p:oleObj>
              </mc:Choice>
              <mc:Fallback>
                <p:oleObj name="Формула" r:id="rId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8917" y="3626119"/>
                        <a:ext cx="320040" cy="3428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668627"/>
              </p:ext>
            </p:extLst>
          </p:nvPr>
        </p:nvGraphicFramePr>
        <p:xfrm>
          <a:off x="11849101" y="3474723"/>
          <a:ext cx="457199" cy="312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Формула" r:id="rId5" imgW="114102" imgH="114102" progId="Equation.3">
                  <p:embed/>
                </p:oleObj>
              </mc:Choice>
              <mc:Fallback>
                <p:oleObj name="Формула" r:id="rId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9101" y="3474723"/>
                        <a:ext cx="457199" cy="3128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2" name="Прямая соединительная линия 71"/>
          <p:cNvCxnSpPr/>
          <p:nvPr/>
        </p:nvCxnSpPr>
        <p:spPr>
          <a:xfrm rot="5400000">
            <a:off x="7509539" y="4210877"/>
            <a:ext cx="5229226" cy="253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7308056" y="4128897"/>
            <a:ext cx="6515099" cy="190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10125422" y="3792855"/>
            <a:ext cx="457200" cy="342900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 flipH="1">
            <a:off x="9199881" y="2577225"/>
            <a:ext cx="13462" cy="226923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9186419" y="2577224"/>
            <a:ext cx="2895600" cy="190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9217154" y="2579130"/>
            <a:ext cx="342899" cy="257174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H="1">
            <a:off x="7824153" y="1205950"/>
            <a:ext cx="2891565" cy="421614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7824691" y="5194933"/>
            <a:ext cx="5481827" cy="214312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7808912" y="3050063"/>
            <a:ext cx="4507006" cy="235918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Дуга 82"/>
          <p:cNvSpPr/>
          <p:nvPr/>
        </p:nvSpPr>
        <p:spPr>
          <a:xfrm rot="547085">
            <a:off x="8244332" y="5031168"/>
            <a:ext cx="685800" cy="600074"/>
          </a:xfrm>
          <a:prstGeom prst="arc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Дуга 83"/>
          <p:cNvSpPr/>
          <p:nvPr/>
        </p:nvSpPr>
        <p:spPr>
          <a:xfrm rot="547085">
            <a:off x="8010618" y="4544311"/>
            <a:ext cx="685800" cy="600074"/>
          </a:xfrm>
          <a:prstGeom prst="arc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8362662" y="3172642"/>
            <a:ext cx="2857501" cy="42862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11159456" y="3166545"/>
            <a:ext cx="1676400" cy="189532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V="1">
            <a:off x="6991826" y="3093705"/>
            <a:ext cx="6743699" cy="42862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V="1">
            <a:off x="7277576" y="1792725"/>
            <a:ext cx="6172200" cy="291465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Дуга 88"/>
          <p:cNvSpPr/>
          <p:nvPr/>
        </p:nvSpPr>
        <p:spPr>
          <a:xfrm rot="10397383">
            <a:off x="9062885" y="3044240"/>
            <a:ext cx="685800" cy="600074"/>
          </a:xfrm>
          <a:prstGeom prst="arc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0" name="Дуга 89"/>
          <p:cNvSpPr/>
          <p:nvPr/>
        </p:nvSpPr>
        <p:spPr>
          <a:xfrm rot="547085">
            <a:off x="10673590" y="2871706"/>
            <a:ext cx="685800" cy="600076"/>
          </a:xfrm>
          <a:prstGeom prst="arc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91" name="Прямая соединительная линия 90"/>
          <p:cNvCxnSpPr>
            <a:stCxn id="92" idx="3"/>
            <a:endCxn id="93" idx="3"/>
          </p:cNvCxnSpPr>
          <p:nvPr/>
        </p:nvCxnSpPr>
        <p:spPr>
          <a:xfrm flipV="1">
            <a:off x="8341520" y="4157771"/>
            <a:ext cx="1231760" cy="10458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/>
          <p:cNvSpPr/>
          <p:nvPr/>
        </p:nvSpPr>
        <p:spPr>
          <a:xfrm>
            <a:off x="7787576" y="2211705"/>
            <a:ext cx="3782568" cy="3505200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3" name="Овал 92"/>
          <p:cNvSpPr/>
          <p:nvPr/>
        </p:nvSpPr>
        <p:spPr>
          <a:xfrm>
            <a:off x="9529548" y="3915187"/>
            <a:ext cx="298624" cy="2842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aphicFrame>
        <p:nvGraphicFramePr>
          <p:cNvPr id="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273081"/>
              </p:ext>
            </p:extLst>
          </p:nvPr>
        </p:nvGraphicFramePr>
        <p:xfrm>
          <a:off x="8514807" y="4357937"/>
          <a:ext cx="515621" cy="400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4807" y="4357937"/>
                        <a:ext cx="515621" cy="4003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5" name="Прямая соединительная линия 94"/>
          <p:cNvCxnSpPr/>
          <p:nvPr/>
        </p:nvCxnSpPr>
        <p:spPr>
          <a:xfrm flipV="1">
            <a:off x="8772618" y="4143625"/>
            <a:ext cx="3886200" cy="42862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10058400" y="2730486"/>
            <a:ext cx="2331720" cy="207645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V="1">
            <a:off x="7391400" y="4629149"/>
            <a:ext cx="6057899" cy="28851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7536654" y="1680618"/>
            <a:ext cx="6057899" cy="24983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Овал 101"/>
          <p:cNvSpPr/>
          <p:nvPr/>
        </p:nvSpPr>
        <p:spPr>
          <a:xfrm>
            <a:off x="7570218" y="1607152"/>
            <a:ext cx="3758184" cy="3694937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Овал 37"/>
          <p:cNvSpPr/>
          <p:nvPr/>
        </p:nvSpPr>
        <p:spPr>
          <a:xfrm>
            <a:off x="9269935" y="2200687"/>
            <a:ext cx="3657600" cy="3429000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39" name="Прямая соединительная линия 38"/>
          <p:cNvCxnSpPr>
            <a:stCxn id="38" idx="2"/>
            <a:endCxn id="38" idx="6"/>
          </p:cNvCxnSpPr>
          <p:nvPr/>
        </p:nvCxnSpPr>
        <p:spPr>
          <a:xfrm>
            <a:off x="9269935" y="3915187"/>
            <a:ext cx="3657600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10949423" y="3768752"/>
            <a:ext cx="298624" cy="2842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963805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79" grpId="0" animBg="1"/>
      <p:bldP spid="79" grpId="1" animBg="1"/>
      <p:bldP spid="83" grpId="0" animBg="1"/>
      <p:bldP spid="83" grpId="1" animBg="1"/>
      <p:bldP spid="84" grpId="0" animBg="1"/>
      <p:bldP spid="84" grpId="1" animBg="1"/>
      <p:bldP spid="89" grpId="0" animBg="1"/>
      <p:bldP spid="89" grpId="1" animBg="1"/>
      <p:bldP spid="90" grpId="0" animBg="1"/>
      <p:bldP spid="90" grpId="1" animBg="1"/>
      <p:bldP spid="92" grpId="0" animBg="1"/>
      <p:bldP spid="92" grpId="1" animBg="1"/>
      <p:bldP spid="93" grpId="0" animBg="1"/>
      <p:bldP spid="93" grpId="1" animBg="1"/>
      <p:bldP spid="102" grpId="0" animBg="1"/>
      <p:bldP spid="102" grpId="1" animBg="1"/>
      <p:bldP spid="38" grpId="0" animBg="1"/>
      <p:bldP spid="38" grpId="1" animBg="1"/>
      <p:bldP spid="40" grpId="0" animBg="1"/>
      <p:bldP spid="4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638800" y="558893"/>
            <a:ext cx="4610098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Проверка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207765" y="3417499"/>
            <a:ext cx="10660379" cy="87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е, а, к, л, г, в</a:t>
            </a:r>
            <a:r>
              <a:rPr lang="ru-RU" sz="4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ж, д, и, м, б,</a:t>
            </a:r>
            <a:r>
              <a:rPr 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з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msoACE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2690"/>
            <a:ext cx="3545840" cy="3284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229101" y="4286250"/>
            <a:ext cx="9144000" cy="1906"/>
          </a:xfrm>
          <a:prstGeom prst="line">
            <a:avLst/>
          </a:prstGeom>
          <a:ln w="38100">
            <a:solidFill>
              <a:srgbClr val="491F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408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autoRev="1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1FE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autoRev="1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91FE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autoRev="1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8200"/>
                            </p:stCondLst>
                            <p:childTnLst>
                              <p:par>
                                <p:cTn id="27" presetID="33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  <p:animClr clrSpc="rgb" dir="cw">
                                      <p:cBhvr>
                                        <p:cTn id="2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  <p:set>
                                      <p:cBhvr>
                                        <p:cTn id="30" dur="30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30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allAtOnce"/>
      <p:bldP spid="14341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стр.44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848" y="1083079"/>
            <a:ext cx="1402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№3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Запишите термин, соответствующий данному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свойству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661852"/>
              </p:ext>
            </p:extLst>
          </p:nvPr>
        </p:nvGraphicFramePr>
        <p:xfrm>
          <a:off x="307848" y="2209800"/>
          <a:ext cx="14020800" cy="5109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12352"/>
                <a:gridCol w="51084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Сумма равна 180° </a:t>
                      </a:r>
                      <a:endParaRPr lang="uz-Latn-U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Стороны являются лучами</a:t>
                      </a:r>
                      <a:endParaRPr lang="uz-Latn-U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Плоская</a:t>
                      </a:r>
                      <a:r>
                        <a:rPr lang="ru-RU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фигура ограниченная окружностью</a:t>
                      </a:r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0344">
                <a:tc>
                  <a:txBody>
                    <a:bodyPr/>
                    <a:lstStyle/>
                    <a:p>
                      <a:pPr marL="0" marR="0" lvl="0" indent="0" algn="ctr" defTabSz="2134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Образуется при пересечении прямых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Угловая величина равна 180° </a:t>
                      </a:r>
                      <a:endParaRPr lang="uz-Latn-U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Проходит</a:t>
                      </a:r>
                      <a:r>
                        <a:rPr lang="ru-RU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через центр окружности</a:t>
                      </a:r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Делит угол пополам</a:t>
                      </a:r>
                      <a:endParaRPr kumimoji="0" lang="uz-Latn-UZ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z-Latn-UZ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53600" y="2209800"/>
            <a:ext cx="3619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Смежные углы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25200" y="2856131"/>
            <a:ext cx="1332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Угол 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25200" y="3767328"/>
            <a:ext cx="1197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Круг</a:t>
            </a:r>
            <a:endParaRPr lang="uz-Latn-UZ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78792" y="4724400"/>
            <a:ext cx="4825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  <a:endParaRPr lang="uz-Latn-UZ" sz="36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95198" y="5370731"/>
            <a:ext cx="43925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Развёрнутый угол</a:t>
            </a:r>
            <a:endParaRPr lang="uz-Latn-UZ" sz="36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647569" y="5992989"/>
            <a:ext cx="2287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Диаметр </a:t>
            </a:r>
            <a:endParaRPr lang="uz-Latn-UZ" sz="36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07293" y="6666131"/>
            <a:ext cx="32335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Биссектриса </a:t>
            </a:r>
            <a:endParaRPr lang="uz-Latn-UZ" sz="36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2316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81000" y="1140416"/>
            <a:ext cx="1374343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№12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При пересечении двух прямых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получилось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4 угла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Найдите градусную меру каждого угла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если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сумма величин двух из них равна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100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" name="Группа 30"/>
          <p:cNvGrpSpPr/>
          <p:nvPr/>
        </p:nvGrpSpPr>
        <p:grpSpPr>
          <a:xfrm>
            <a:off x="550159" y="3337585"/>
            <a:ext cx="6972865" cy="3127549"/>
            <a:chOff x="2036730" y="3736699"/>
            <a:chExt cx="4700035" cy="304730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2446561" y="4502972"/>
              <a:ext cx="3918421" cy="180248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flipV="1">
              <a:off x="2448616" y="4594602"/>
              <a:ext cx="3916366" cy="1799553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2122900" y="6004313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036730" y="3736699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222088" y="5525771"/>
              <a:ext cx="456187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М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980733" y="3814917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347569" y="6004313"/>
              <a:ext cx="38919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Е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7" name="Дуга 76"/>
          <p:cNvSpPr/>
          <p:nvPr/>
        </p:nvSpPr>
        <p:spPr>
          <a:xfrm rot="13445735">
            <a:off x="3306677" y="4831138"/>
            <a:ext cx="598205" cy="620826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8" name="Дуга 77"/>
          <p:cNvSpPr/>
          <p:nvPr/>
        </p:nvSpPr>
        <p:spPr>
          <a:xfrm rot="653921">
            <a:off x="4516551" y="4850025"/>
            <a:ext cx="462126" cy="583051"/>
          </a:xfrm>
          <a:prstGeom prst="arc">
            <a:avLst>
              <a:gd name="adj1" fmla="val 16200000"/>
              <a:gd name="adj2" fmla="val 215352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pSp>
        <p:nvGrpSpPr>
          <p:cNvPr id="79" name="Группа 78"/>
          <p:cNvGrpSpPr/>
          <p:nvPr/>
        </p:nvGrpSpPr>
        <p:grpSpPr>
          <a:xfrm>
            <a:off x="7460530" y="3125575"/>
            <a:ext cx="1759669" cy="2539340"/>
            <a:chOff x="386765" y="260560"/>
            <a:chExt cx="1099793" cy="1085213"/>
          </a:xfrm>
        </p:grpSpPr>
        <p:sp useBgFill="1">
          <p:nvSpPr>
            <p:cNvPr id="80" name="TextBox 79"/>
            <p:cNvSpPr txBox="1"/>
            <p:nvPr/>
          </p:nvSpPr>
          <p:spPr>
            <a:xfrm>
              <a:off x="386765" y="260560"/>
              <a:ext cx="1099793" cy="786750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  <a:p>
              <a:pPr algn="ctr"/>
              <a:endPara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6765" y="1052670"/>
              <a:ext cx="1099793" cy="29310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Найти</a:t>
              </a:r>
              <a:r>
                <a: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9220199" y="4735562"/>
            <a:ext cx="3613495" cy="1116783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Градусную меру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каждого угла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9012385" y="3126337"/>
            <a:ext cx="5465615" cy="1609225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АС 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точке М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Сумма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двух углов –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9453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82" grpId="0"/>
      <p:bldP spid="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Хорда 25"/>
          <p:cNvSpPr/>
          <p:nvPr/>
        </p:nvSpPr>
        <p:spPr>
          <a:xfrm rot="6770045">
            <a:off x="1854515" y="270406"/>
            <a:ext cx="3581400" cy="4194054"/>
          </a:xfrm>
          <a:prstGeom prst="chord">
            <a:avLst>
              <a:gd name="adj1" fmla="val 5438456"/>
              <a:gd name="adj2" fmla="val 1620000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pSp>
        <p:nvGrpSpPr>
          <p:cNvPr id="6" name="Группа 30"/>
          <p:cNvGrpSpPr/>
          <p:nvPr/>
        </p:nvGrpSpPr>
        <p:grpSpPr>
          <a:xfrm>
            <a:off x="515757" y="1023238"/>
            <a:ext cx="5859227" cy="2443328"/>
            <a:chOff x="1121914" y="3602617"/>
            <a:chExt cx="7152953" cy="3160322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1500166" y="3772919"/>
              <a:ext cx="6429420" cy="2922381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121914" y="5983253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36478" y="3765504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34661" y="5165208"/>
              <a:ext cx="738269" cy="1035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М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83207" y="3602617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85671" y="5926312"/>
              <a:ext cx="38919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Е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723822" y="3987233"/>
              <a:ext cx="5777136" cy="2708067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5410200" y="304800"/>
            <a:ext cx="253332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00957" y="3991797"/>
            <a:ext cx="8567094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</a:t>
            </a:r>
            <a:r>
              <a:rPr lang="uz-Latn-UZ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 </a:t>
            </a:r>
            <a:r>
              <a:rPr lang="en-US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100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 : 2 = 5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0°</a:t>
            </a:r>
            <a:endParaRPr lang="ru-RU" sz="46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80420" y="6794219"/>
            <a:ext cx="8136207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uz-Cyrl-UZ" sz="4600" b="1" spc="71" dirty="0" smtClean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</a:t>
            </a:r>
            <a:r>
              <a:rPr lang="uz-Cyrl-UZ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50°, 130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°,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0°, 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130°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6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Дуга 13"/>
          <p:cNvSpPr/>
          <p:nvPr/>
        </p:nvSpPr>
        <p:spPr>
          <a:xfrm rot="13445735">
            <a:off x="2789943" y="2013855"/>
            <a:ext cx="598205" cy="620826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Дуга 14"/>
          <p:cNvSpPr/>
          <p:nvPr/>
        </p:nvSpPr>
        <p:spPr>
          <a:xfrm rot="400589">
            <a:off x="3706697" y="2083191"/>
            <a:ext cx="462126" cy="583051"/>
          </a:xfrm>
          <a:prstGeom prst="arc">
            <a:avLst>
              <a:gd name="adj1" fmla="val 16200000"/>
              <a:gd name="adj2" fmla="val 215352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4201150" y="1923542"/>
            <a:ext cx="987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ru-RU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uz-Latn-UZ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7944" y="1970915"/>
            <a:ext cx="987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ru-RU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uz-Latn-UZ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732864" y="2902345"/>
            <a:ext cx="6058715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МА+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 </a:t>
            </a:r>
            <a:r>
              <a:rPr lang="en-US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100°</a:t>
            </a:r>
            <a:endParaRPr lang="ru-RU" sz="46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121305" y="4831581"/>
            <a:ext cx="7239487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МС </a:t>
            </a:r>
            <a:r>
              <a:rPr lang="en-US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180°- 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50°= 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130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200957" y="5671365"/>
            <a:ext cx="6066474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ВМС=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АМЕ </a:t>
            </a:r>
            <a:r>
              <a:rPr lang="en-US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130°</a:t>
            </a:r>
            <a:endParaRPr lang="ru-RU" sz="46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8876" y="1324636"/>
            <a:ext cx="12822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130°</a:t>
            </a:r>
            <a:endParaRPr lang="uz-Latn-UZ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890575" y="2860331"/>
            <a:ext cx="12822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130°</a:t>
            </a:r>
            <a:endParaRPr lang="uz-Latn-UZ" sz="4000" dirty="0"/>
          </a:p>
        </p:txBody>
      </p:sp>
    </p:spTree>
    <p:extLst>
      <p:ext uri="{BB962C8B-B14F-4D97-AF65-F5344CB8AC3E}">
        <p14:creationId xmlns:p14="http://schemas.microsoft.com/office/powerpoint/2010/main" val="42626589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/>
      <p:bldP spid="23" grpId="0"/>
      <p:bldP spid="2" grpId="0"/>
      <p:bldP spid="3" grpId="0"/>
      <p:bldP spid="27" grpId="0"/>
      <p:bldP spid="28" grpId="0"/>
      <p:bldP spid="29" grpId="0"/>
      <p:bldP spid="4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480" y="1110494"/>
            <a:ext cx="13944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№2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Разность смежных углов равна 60°. Найдите меньший из этих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углов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064392" y="3749011"/>
                <a:ext cx="391036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+х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392" y="3749011"/>
                <a:ext cx="3910366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5772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64392" y="4423732"/>
                <a:ext cx="360258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392" y="4423732"/>
                <a:ext cx="3602589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626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73536" y="5046940"/>
                <a:ext cx="39212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536" y="5046940"/>
                <a:ext cx="3921202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559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71511" y="5711356"/>
                <a:ext cx="239296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2х=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511" y="5711356"/>
                <a:ext cx="2392963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916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3"/>
          <p:cNvSpPr>
            <a:spLocks/>
          </p:cNvSpPr>
          <p:nvPr/>
        </p:nvSpPr>
        <p:spPr bwMode="auto">
          <a:xfrm>
            <a:off x="3536611" y="3316655"/>
            <a:ext cx="2178389" cy="3107046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9" name="Freeform 4"/>
          <p:cNvSpPr>
            <a:spLocks/>
          </p:cNvSpPr>
          <p:nvPr/>
        </p:nvSpPr>
        <p:spPr bwMode="auto">
          <a:xfrm>
            <a:off x="824263" y="6376072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3521371" y="6353308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44000" y="2212343"/>
                <a:ext cx="2602957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∠2=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0" y="2212343"/>
                <a:ext cx="2602957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843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83780" y="6937972"/>
                <a:ext cx="527567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2=</a:t>
                </a:r>
                <a:r>
                  <a:rPr lang="ru-RU" b="1" dirty="0" smtClean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3780" y="6937972"/>
                <a:ext cx="5275675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4157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Дуга 14"/>
          <p:cNvSpPr/>
          <p:nvPr/>
        </p:nvSpPr>
        <p:spPr>
          <a:xfrm rot="16392502">
            <a:off x="3171641" y="5929487"/>
            <a:ext cx="914400" cy="914400"/>
          </a:xfrm>
          <a:prstGeom prst="arc">
            <a:avLst>
              <a:gd name="adj1" fmla="val 16200000"/>
              <a:gd name="adj2" fmla="val 1591515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Дуга 15"/>
          <p:cNvSpPr/>
          <p:nvPr/>
        </p:nvSpPr>
        <p:spPr>
          <a:xfrm>
            <a:off x="3352800" y="5991666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" name="Дуга 16"/>
          <p:cNvSpPr/>
          <p:nvPr/>
        </p:nvSpPr>
        <p:spPr>
          <a:xfrm>
            <a:off x="3489583" y="5942039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15523" y="6386687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5523" y="6386687"/>
                <a:ext cx="1809470" cy="737510"/>
              </a:xfrm>
              <a:prstGeom prst="rect">
                <a:avLst/>
              </a:prstGeom>
              <a:blipFill rotWithShape="1">
                <a:blip r:embed="rId8"/>
                <a:stretch>
                  <a:fillRect l="-1250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6484" y="4840129"/>
            <a:ext cx="648516" cy="9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</a:t>
            </a:r>
            <a:endParaRPr lang="ru-RU" altLang="ru-RU" sz="5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9960282">
                <a:off x="1645530" y="4717691"/>
                <a:ext cx="2016839" cy="9628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ru-RU" altLang="ru-RU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х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b="1" dirty="0">
                  <a:solidFill>
                    <a:srgbClr val="00206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9960282">
                <a:off x="1645530" y="4717691"/>
                <a:ext cx="2016839" cy="962894"/>
              </a:xfrm>
              <a:prstGeom prst="rect">
                <a:avLst/>
              </a:prstGeom>
              <a:blipFill rotWithShape="1">
                <a:blip r:embed="rId9"/>
                <a:stretch>
                  <a:fillRect l="-14441" b="-242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834885" y="5441386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87599" y="5448504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735093" y="2992419"/>
                <a:ext cx="321209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+∠2=18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093" y="2992419"/>
                <a:ext cx="3212098" cy="737510"/>
              </a:xfrm>
              <a:prstGeom prst="rect">
                <a:avLst/>
              </a:prstGeom>
              <a:blipFill rotWithShape="1">
                <a:blip r:embed="rId10"/>
                <a:stretch>
                  <a:fillRect l="-702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932067" y="2263675"/>
            <a:ext cx="141577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∠1=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492037" y="6869315"/>
                <a:ext cx="4909490" cy="839784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400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037" y="6869315"/>
                <a:ext cx="4909490" cy="839784"/>
              </a:xfrm>
              <a:prstGeom prst="rect">
                <a:avLst/>
              </a:prstGeom>
              <a:blipFill rotWithShape="0">
                <a:blip r:embed="rId11"/>
                <a:stretch>
                  <a:fillRect l="-3602" t="-13043" b="-27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9341142" y="6339430"/>
                <a:ext cx="222682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∠1=</a:t>
                </a:r>
                <a:r>
                  <a:rPr lang="ru-RU" sz="4000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000" b="1" spc="71" dirty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4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142" y="6339430"/>
                <a:ext cx="2226828" cy="721801"/>
              </a:xfrm>
              <a:prstGeom prst="rect">
                <a:avLst/>
              </a:prstGeom>
              <a:blipFill rotWithShape="1">
                <a:blip r:embed="rId12"/>
                <a:stretch>
                  <a:fillRect l="-9563"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512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  <p:bldP spid="14" grpId="0"/>
      <p:bldP spid="20" grpId="0"/>
      <p:bldP spid="21" grpId="0"/>
      <p:bldP spid="22" grpId="0"/>
      <p:bldP spid="25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3399" y="914400"/>
                <a:ext cx="13106402" cy="1337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  №3</a:t>
                </a:r>
                <a:r>
                  <a:rPr lang="ru-RU" sz="40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 Биссектриса угла образует с его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стороной</a:t>
                </a:r>
              </a:p>
              <a:p>
                <a:pPr algn="just"/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угол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0" smtClean="0">
                            <a:latin typeface="Cambria Math"/>
                            <a:cs typeface="Arial" pitchFamily="34" charset="0"/>
                          </a:rPr>
                          <m:t>𝟔𝟔</m:t>
                        </m:r>
                      </m:e>
                      <m:sup>
                        <m:r>
                          <a:rPr lang="ru-RU" sz="4000" b="1" i="0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. Найдите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угол,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смежный с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этим углом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99" y="914400"/>
                <a:ext cx="13106402" cy="1337354"/>
              </a:xfrm>
              <a:prstGeom prst="rect">
                <a:avLst/>
              </a:prstGeom>
              <a:blipFill rotWithShape="0">
                <a:blip r:embed="rId2"/>
                <a:stretch>
                  <a:fillRect l="-1627" t="-8219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Freeform 3"/>
          <p:cNvSpPr>
            <a:spLocks/>
          </p:cNvSpPr>
          <p:nvPr/>
        </p:nvSpPr>
        <p:spPr bwMode="auto">
          <a:xfrm>
            <a:off x="3536611" y="3505199"/>
            <a:ext cx="2178389" cy="2918501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5" name="Freeform 10"/>
          <p:cNvSpPr>
            <a:spLocks/>
          </p:cNvSpPr>
          <p:nvPr/>
        </p:nvSpPr>
        <p:spPr bwMode="auto">
          <a:xfrm>
            <a:off x="3521372" y="6353308"/>
            <a:ext cx="3108028" cy="4593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6392502">
            <a:off x="3067721" y="5942038"/>
            <a:ext cx="914400" cy="914400"/>
          </a:xfrm>
          <a:prstGeom prst="arc">
            <a:avLst>
              <a:gd name="adj1" fmla="val 16200000"/>
              <a:gd name="adj2" fmla="val 20748568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1" name="Дуга 40"/>
          <p:cNvSpPr/>
          <p:nvPr/>
        </p:nvSpPr>
        <p:spPr>
          <a:xfrm rot="428047">
            <a:off x="3280214" y="5854913"/>
            <a:ext cx="914400" cy="914400"/>
          </a:xfrm>
          <a:prstGeom prst="arc">
            <a:avLst>
              <a:gd name="adj1" fmla="val 17072323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2" name="Дуга 41"/>
          <p:cNvSpPr/>
          <p:nvPr/>
        </p:nvSpPr>
        <p:spPr>
          <a:xfrm rot="16787750">
            <a:off x="2915139" y="5766445"/>
            <a:ext cx="914400" cy="914400"/>
          </a:xfrm>
          <a:prstGeom prst="arc">
            <a:avLst>
              <a:gd name="adj1" fmla="val 14439440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10610" y="5276119"/>
                <a:ext cx="1264517" cy="761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𝟒𝟖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altLang="ru-RU" sz="4000" b="1" dirty="0">
                  <a:solidFill>
                    <a:srgbClr val="00206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0610" y="5276119"/>
                <a:ext cx="1264517" cy="7613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6110542" y="6223645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66129" y="2541279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10241" y="6433280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78431" y="2747014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Freeform 3"/>
          <p:cNvSpPr>
            <a:spLocks/>
          </p:cNvSpPr>
          <p:nvPr/>
        </p:nvSpPr>
        <p:spPr bwMode="auto">
          <a:xfrm flipH="1">
            <a:off x="2862862" y="3108652"/>
            <a:ext cx="717211" cy="331154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52" name="TextBox 51"/>
          <p:cNvSpPr txBox="1"/>
          <p:nvPr/>
        </p:nvSpPr>
        <p:spPr>
          <a:xfrm>
            <a:off x="520897" y="6390329"/>
            <a:ext cx="50526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Дуга 52"/>
          <p:cNvSpPr/>
          <p:nvPr/>
        </p:nvSpPr>
        <p:spPr>
          <a:xfrm rot="19514975">
            <a:off x="3122873" y="5688433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532304" y="5311346"/>
                <a:ext cx="1182696" cy="737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𝟔𝟔</m:t>
                          </m:r>
                        </m:e>
                        <m:sup>
                          <m:r>
                            <a:rPr lang="ru-RU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2304" y="5311346"/>
                <a:ext cx="1182696" cy="7375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4532304" y="5324371"/>
                <a:ext cx="1182696" cy="737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𝟔𝟔</m:t>
                          </m:r>
                        </m:e>
                        <m:sup>
                          <m:r>
                            <a:rPr lang="ru-RU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2304" y="5324371"/>
                <a:ext cx="1182696" cy="7375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Freeform 3"/>
          <p:cNvSpPr>
            <a:spLocks/>
          </p:cNvSpPr>
          <p:nvPr/>
        </p:nvSpPr>
        <p:spPr bwMode="auto">
          <a:xfrm flipH="1" flipV="1">
            <a:off x="533398" y="6399238"/>
            <a:ext cx="3021121" cy="45719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57" name="TextBox 56"/>
          <p:cNvSpPr txBox="1"/>
          <p:nvPr/>
        </p:nvSpPr>
        <p:spPr>
          <a:xfrm>
            <a:off x="7344468" y="2355735"/>
            <a:ext cx="59357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Cyrl-UZ" sz="4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биссектриса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∠АОВ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890316" y="2961313"/>
                <a:ext cx="311630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∠СОВ=</a:t>
                </a:r>
                <a:r>
                  <a:rPr lang="ru-RU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𝟔𝟔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316" y="2961313"/>
                <a:ext cx="3116302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7813" t="-1746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10157354" y="2961312"/>
                <a:ext cx="312290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∠АОС=</a:t>
                </a:r>
                <a:r>
                  <a:rPr 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𝟔𝟔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7354" y="2961312"/>
                <a:ext cx="3122906" cy="769441"/>
              </a:xfrm>
              <a:prstGeom prst="rect">
                <a:avLst/>
              </a:prstGeom>
              <a:blipFill rotWithShape="1">
                <a:blip r:embed="rId7"/>
                <a:stretch>
                  <a:fillRect l="-7797" t="-1746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934200" y="3529516"/>
                <a:ext cx="607435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∠АОВ=</a:t>
                </a:r>
                <a:r>
                  <a:rPr lang="ru-RU" b="1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𝟔𝟔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>
                            <a:latin typeface="Cambria Math"/>
                            <a:cs typeface="Arial" pitchFamily="34" charset="0"/>
                          </a:rPr>
                          <m:t>𝟔𝟔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=</a:t>
                </a:r>
                <a:r>
                  <a:rPr lang="ru-RU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0" smtClean="0"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3529516"/>
                <a:ext cx="6074355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4116" t="-1746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934200" y="4298957"/>
                <a:ext cx="546098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∠КОА=</a:t>
                </a:r>
                <a:r>
                  <a:rPr 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4000" b="1" dirty="0">
                    <a:latin typeface="Arial" pitchFamily="34" charset="0"/>
                    <a:ea typeface="Cambria Math"/>
                    <a:cs typeface="Arial" pitchFamily="34" charset="0"/>
                  </a:rPr>
                  <a:t>∠АОВ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4298957"/>
                <a:ext cx="5460982" cy="769441"/>
              </a:xfrm>
              <a:prstGeom prst="rect">
                <a:avLst/>
              </a:prstGeom>
              <a:blipFill rotWithShape="1">
                <a:blip r:embed="rId9"/>
                <a:stretch>
                  <a:fillRect l="-4581" t="-17460" r="-670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086600" y="5106964"/>
                <a:ext cx="6761466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∠КОА=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5106964"/>
                <a:ext cx="6761466" cy="784767"/>
              </a:xfrm>
              <a:prstGeom prst="rect">
                <a:avLst/>
              </a:prstGeom>
              <a:blipFill rotWithShape="1">
                <a:blip r:embed="rId10"/>
                <a:stretch>
                  <a:fillRect l="-3697" t="-16406" b="-3515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3237084" y="7184192"/>
                <a:ext cx="5910149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Cyrl-UZ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400" b="1" dirty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КОА </a:t>
                </a:r>
                <a:r>
                  <a:rPr lang="ru-RU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solidFill>
                      <a:srgbClr val="1A0A5E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084" y="7184192"/>
                <a:ext cx="5910149" cy="824331"/>
              </a:xfrm>
              <a:prstGeom prst="rect">
                <a:avLst/>
              </a:prstGeom>
              <a:blipFill rotWithShape="0">
                <a:blip r:embed="rId11"/>
                <a:stretch>
                  <a:fillRect l="-2990" t="-14074" b="-30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4633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0972E-6 -6.17284E-7 C -0.00803 -0.00675 -0.00445 -0.00386 -0.01052 -0.00907 C -0.01736 -0.01389 -0.01378 -0.01099 -0.01985 -0.01659 C -0.02398 -0.0189 -0.02127 -0.01736 -0.02919 -0.02353 C -0.03049 -0.02469 -0.03147 -0.02546 -0.03298 -0.02604 C -0.03396 -0.02739 -0.03613 -0.02893 -0.03613 -0.02874 C -0.04091 -0.03241 -0.03559 -0.02893 -0.0421 -0.03376 C -0.04579 -0.03626 -0.05371 -0.04186 -0.05848 -0.0461 C -0.0663 -0.05324 -0.07389 -0.06115 -0.08181 -0.06829 " pathEditMode="relative" rAng="-19901554" ptsTypes="ffffffff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1" y="-3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2" grpId="0" animBg="1"/>
      <p:bldP spid="45" grpId="0"/>
      <p:bldP spid="52" grpId="0"/>
      <p:bldP spid="9" grpId="0"/>
      <p:bldP spid="56" grpId="0" animBg="1"/>
      <p:bldP spid="57" grpId="0"/>
      <p:bldP spid="10" grpId="0"/>
      <p:bldP spid="58" grpId="0"/>
      <p:bldP spid="59" grpId="0"/>
      <p:bldP spid="60" grpId="0"/>
      <p:bldP spid="61" grpId="0"/>
      <p:bldP spid="6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8415</TotalTime>
  <Words>1085</Words>
  <Application>Microsoft Office PowerPoint</Application>
  <PresentationFormat>Произвольный</PresentationFormat>
  <Paragraphs>231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579</cp:revision>
  <dcterms:created xsi:type="dcterms:W3CDTF">2020-04-09T07:32:19Z</dcterms:created>
  <dcterms:modified xsi:type="dcterms:W3CDTF">2021-02-18T17:13:17Z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