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459" r:id="rId2"/>
    <p:sldId id="405" r:id="rId3"/>
    <p:sldId id="464" r:id="rId4"/>
    <p:sldId id="465" r:id="rId5"/>
    <p:sldId id="466" r:id="rId6"/>
    <p:sldId id="467" r:id="rId7"/>
    <p:sldId id="468" r:id="rId8"/>
    <p:sldId id="469" r:id="rId9"/>
    <p:sldId id="470" r:id="rId10"/>
    <p:sldId id="471" r:id="rId11"/>
    <p:sldId id="472" r:id="rId12"/>
    <p:sldId id="473" r:id="rId13"/>
    <p:sldId id="474" r:id="rId14"/>
    <p:sldId id="475" r:id="rId15"/>
    <p:sldId id="476" r:id="rId16"/>
    <p:sldId id="404" r:id="rId17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459"/>
            <p14:sldId id="405"/>
            <p14:sldId id="464"/>
            <p14:sldId id="465"/>
            <p14:sldId id="466"/>
            <p14:sldId id="467"/>
            <p14:sldId id="468"/>
            <p14:sldId id="469"/>
            <p14:sldId id="470"/>
            <p14:sldId id="471"/>
            <p14:sldId id="472"/>
            <p14:sldId id="473"/>
            <p14:sldId id="474"/>
            <p14:sldId id="475"/>
            <p14:sldId id="476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FFCC"/>
    <a:srgbClr val="FF99FF"/>
    <a:srgbClr val="FF6B6B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600" autoAdjust="0"/>
  </p:normalViewPr>
  <p:slideViewPr>
    <p:cSldViewPr>
      <p:cViewPr varScale="1">
        <p:scale>
          <a:sx n="52" d="100"/>
          <a:sy n="52" d="100"/>
        </p:scale>
        <p:origin x="-468" y="-9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657677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639103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64706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08915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77937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>
            <a:extLst>
              <a:ext uri="{FF2B5EF4-FFF2-40B4-BE49-F238E27FC236}">
                <a16:creationId xmlns="" xmlns:a16="http://schemas.microsoft.com/office/drawing/2014/main" id="{2B9DDC62-5F77-4EA1-9D18-D8587A370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82F2-221D-4E50-B1C6-B805A6089BCE}" type="datetime1">
              <a:rPr lang="ru-RU" altLang="ru-RU"/>
              <a:pPr>
                <a:defRPr/>
              </a:pPr>
              <a:t>18.02.2021</a:t>
            </a:fld>
            <a:endParaRPr lang="ru-RU" altLang="ru-RU"/>
          </a:p>
        </p:txBody>
      </p:sp>
      <p:sp>
        <p:nvSpPr>
          <p:cNvPr id="3" name="Rectangle 66">
            <a:extLst>
              <a:ext uri="{FF2B5EF4-FFF2-40B4-BE49-F238E27FC236}">
                <a16:creationId xmlns="" xmlns:a16="http://schemas.microsoft.com/office/drawing/2014/main" id="{E7D7143A-C82E-4AD4-9A99-6FB9EFD00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7">
            <a:extLst>
              <a:ext uri="{FF2B5EF4-FFF2-40B4-BE49-F238E27FC236}">
                <a16:creationId xmlns="" xmlns:a16="http://schemas.microsoft.com/office/drawing/2014/main" id="{81E83171-0F9F-4A60-B359-DCD72D4E4E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C2072-718E-4DBE-BAD6-8B12BA212E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702800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0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30275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667000" y="3597897"/>
            <a:ext cx="8532320" cy="2802903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54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endParaRPr lang="ru-RU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/>
            <a:r>
              <a:rPr lang="ru-RU" sz="6000" b="1" dirty="0" smtClean="0">
                <a:solidFill>
                  <a:srgbClr val="002060"/>
                </a:solidFill>
                <a:latin typeface="Arial"/>
                <a:cs typeface="Arial"/>
              </a:rPr>
              <a:t>Перпендикулярные прямые</a:t>
            </a: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17" name="Picture 2" descr="Теорема Ферма и 380 лет на ее доказательство | Блог 4brai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0000" r="987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6718" y="3820580"/>
            <a:ext cx="4195082" cy="2275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663952" y="6513566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1899" y="152401"/>
            <a:ext cx="6715025" cy="84637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9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90600" y="1219200"/>
            <a:ext cx="1295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№7</a:t>
            </a:r>
            <a:r>
              <a:rPr lang="ru-RU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неизвестный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угол </a:t>
            </a:r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на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рисунке 9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2825496" y="2938462"/>
            <a:ext cx="3962400" cy="265747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514600" y="4267200"/>
            <a:ext cx="4572000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505200" y="2438400"/>
            <a:ext cx="1295400" cy="182880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701498" y="2209800"/>
            <a:ext cx="99102" cy="205740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>
            <a:off x="5058115" y="3816057"/>
            <a:ext cx="609600" cy="685800"/>
          </a:xfrm>
          <a:prstGeom prst="arc">
            <a:avLst>
              <a:gd name="adj1" fmla="val 16200000"/>
              <a:gd name="adj2" fmla="val 1205714"/>
            </a:avLst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7" name="Дуга 16"/>
          <p:cNvSpPr/>
          <p:nvPr/>
        </p:nvSpPr>
        <p:spPr>
          <a:xfrm rot="17125276">
            <a:off x="4317450" y="3424472"/>
            <a:ext cx="914400" cy="914400"/>
          </a:xfrm>
          <a:prstGeom prst="arc">
            <a:avLst>
              <a:gd name="adj1" fmla="val 16813171"/>
              <a:gd name="adj2" fmla="val 20927351"/>
            </a:avLst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8" name="Дуга 17"/>
          <p:cNvSpPr/>
          <p:nvPr/>
        </p:nvSpPr>
        <p:spPr>
          <a:xfrm rot="17125276">
            <a:off x="4413340" y="3492535"/>
            <a:ext cx="914400" cy="914400"/>
          </a:xfrm>
          <a:prstGeom prst="arc">
            <a:avLst>
              <a:gd name="adj1" fmla="val 16813171"/>
              <a:gd name="adj2" fmla="val 19975450"/>
            </a:avLst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9" name="Прямоугольник 18"/>
          <p:cNvSpPr/>
          <p:nvPr/>
        </p:nvSpPr>
        <p:spPr>
          <a:xfrm rot="19507234">
            <a:off x="4213681" y="3965191"/>
            <a:ext cx="457200" cy="45720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0" name="Прямоугольник 19"/>
          <p:cNvSpPr/>
          <p:nvPr/>
        </p:nvSpPr>
        <p:spPr>
          <a:xfrm>
            <a:off x="4786760" y="3810000"/>
            <a:ext cx="457200" cy="45720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0" name="TextBox 29"/>
          <p:cNvSpPr txBox="1"/>
          <p:nvPr/>
        </p:nvSpPr>
        <p:spPr>
          <a:xfrm>
            <a:off x="4725155" y="1793443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Е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58571" y="3587830"/>
            <a:ext cx="2091272" cy="624328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200" b="1" dirty="0">
                <a:latin typeface="Cambria" pitchFamily="18" charset="0"/>
              </a:rPr>
              <a:t>3</a:t>
            </a:r>
            <a:r>
              <a:rPr lang="uz-Latn-UZ" sz="3200" b="1" dirty="0" smtClean="0">
                <a:latin typeface="Cambria" pitchFamily="18" charset="0"/>
              </a:rPr>
              <a:t>0</a:t>
            </a:r>
            <a:r>
              <a:rPr lang="ru-RU" sz="3200" b="1" dirty="0">
                <a:latin typeface="Cambria" pitchFamily="18" charset="0"/>
              </a:rPr>
              <a:t>°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98670" y="4267200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38291" y="2735759"/>
            <a:ext cx="4988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х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30501" y="4120822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3203" y="2541887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К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32691" y="1988641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96509" y="403646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14600" y="5530369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443357" y="2129610"/>
            <a:ext cx="426751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Дано: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АК и ВМ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926404" y="2838271"/>
            <a:ext cx="35096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пересекаются</a:t>
            </a:r>
          </a:p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в точке О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692302" y="4036464"/>
            <a:ext cx="2819400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ОЕ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⊥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692302" y="4780667"/>
            <a:ext cx="2819400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ОС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⊥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760703" y="5595937"/>
            <a:ext cx="3384945" cy="646323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ru-RU" sz="3600" b="1" dirty="0" smtClean="0">
                <a:latin typeface="Cambria Math"/>
                <a:ea typeface="Cambria Math"/>
              </a:rPr>
              <a:t>∠КОМ=</a:t>
            </a:r>
            <a:r>
              <a:rPr lang="ru-RU" sz="3600" b="1" dirty="0" smtClean="0">
                <a:latin typeface="Cambria" pitchFamily="18" charset="0"/>
              </a:rPr>
              <a:t>3</a:t>
            </a:r>
            <a:r>
              <a:rPr lang="uz-Latn-UZ" sz="3600" b="1" dirty="0">
                <a:latin typeface="Cambria" pitchFamily="18" charset="0"/>
              </a:rPr>
              <a:t>0</a:t>
            </a:r>
            <a:r>
              <a:rPr lang="ru-RU" sz="3600" b="1" dirty="0" smtClean="0">
                <a:latin typeface="Cambria" pitchFamily="18" charset="0"/>
              </a:rPr>
              <a:t>°</a:t>
            </a:r>
            <a:endParaRPr lang="ru-RU" sz="3600" b="1" dirty="0">
              <a:latin typeface="Cambria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748511" y="6311576"/>
            <a:ext cx="5170596" cy="646323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ru-RU" sz="3600" b="1" dirty="0" smtClean="0">
                <a:latin typeface="Cambria Math"/>
                <a:ea typeface="Cambria Math"/>
              </a:rPr>
              <a:t> Найти:   ∠СОЕ</a:t>
            </a:r>
            <a:endParaRPr lang="ru-RU" sz="36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6906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1" grpId="0"/>
      <p:bldP spid="43" grpId="0"/>
      <p:bldP spid="44" grpId="0"/>
      <p:bldP spid="45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71376" y="129951"/>
            <a:ext cx="5327900" cy="830989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Решение </a:t>
            </a:r>
            <a:endParaRPr lang="uz-Latn-UZ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652518" y="2762931"/>
            <a:ext cx="3962400" cy="265747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341622" y="4091669"/>
            <a:ext cx="4572000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332222" y="2262869"/>
            <a:ext cx="1295400" cy="182880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528520" y="2034269"/>
            <a:ext cx="99102" cy="205740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>
            <a:off x="3885137" y="3640526"/>
            <a:ext cx="609600" cy="685800"/>
          </a:xfrm>
          <a:prstGeom prst="arc">
            <a:avLst>
              <a:gd name="adj1" fmla="val 16200000"/>
              <a:gd name="adj2" fmla="val 1205714"/>
            </a:avLst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7" name="Дуга 16"/>
          <p:cNvSpPr/>
          <p:nvPr/>
        </p:nvSpPr>
        <p:spPr>
          <a:xfrm rot="17125276">
            <a:off x="3144472" y="3248941"/>
            <a:ext cx="914400" cy="914400"/>
          </a:xfrm>
          <a:prstGeom prst="arc">
            <a:avLst>
              <a:gd name="adj1" fmla="val 16813171"/>
              <a:gd name="adj2" fmla="val 20927351"/>
            </a:avLst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8" name="Дуга 17"/>
          <p:cNvSpPr/>
          <p:nvPr/>
        </p:nvSpPr>
        <p:spPr>
          <a:xfrm rot="17125276">
            <a:off x="3240362" y="3317004"/>
            <a:ext cx="914400" cy="914400"/>
          </a:xfrm>
          <a:prstGeom prst="arc">
            <a:avLst>
              <a:gd name="adj1" fmla="val 16813171"/>
              <a:gd name="adj2" fmla="val 19975450"/>
            </a:avLst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9" name="Прямоугольник 18"/>
          <p:cNvSpPr/>
          <p:nvPr/>
        </p:nvSpPr>
        <p:spPr>
          <a:xfrm rot="19507234">
            <a:off x="3040703" y="3789660"/>
            <a:ext cx="457200" cy="45720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0" name="Прямоугольник 19"/>
          <p:cNvSpPr/>
          <p:nvPr/>
        </p:nvSpPr>
        <p:spPr>
          <a:xfrm>
            <a:off x="3613782" y="3634469"/>
            <a:ext cx="457200" cy="45720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0" name="TextBox 29"/>
          <p:cNvSpPr txBox="1"/>
          <p:nvPr/>
        </p:nvSpPr>
        <p:spPr>
          <a:xfrm>
            <a:off x="3552177" y="1617912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Е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85593" y="3412299"/>
            <a:ext cx="2091272" cy="624328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200" b="1" dirty="0">
                <a:latin typeface="Cambria" pitchFamily="18" charset="0"/>
              </a:rPr>
              <a:t>3</a:t>
            </a:r>
            <a:r>
              <a:rPr lang="uz-Latn-UZ" sz="3200" b="1" dirty="0" smtClean="0">
                <a:latin typeface="Cambria" pitchFamily="18" charset="0"/>
              </a:rPr>
              <a:t>0</a:t>
            </a:r>
            <a:r>
              <a:rPr lang="ru-RU" sz="3200" b="1" dirty="0">
                <a:latin typeface="Cambria" pitchFamily="18" charset="0"/>
              </a:rPr>
              <a:t>°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25692" y="4091669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65313" y="2560228"/>
            <a:ext cx="4988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х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957523" y="3945291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М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680225" y="2366356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К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59713" y="1813110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23531" y="3860933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41622" y="5354838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278708" y="1021463"/>
            <a:ext cx="5943600" cy="1446542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ОЕ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⊥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М </a:t>
            </a:r>
            <a:r>
              <a:rPr lang="ru-RU" sz="4000" b="1" dirty="0" smtClean="0">
                <a:latin typeface="Cambria Math"/>
                <a:ea typeface="Cambria Math"/>
                <a:cs typeface="Arial" pitchFamily="34" charset="0"/>
              </a:rPr>
              <a:t>⇒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latin typeface="Cambria Math"/>
                <a:ea typeface="Cambria Math"/>
              </a:rPr>
              <a:t>∠ЕОМ=</a:t>
            </a:r>
            <a:r>
              <a:rPr lang="ru-RU" sz="4400" b="1" dirty="0" smtClean="0">
                <a:latin typeface="Cambria" pitchFamily="18" charset="0"/>
              </a:rPr>
              <a:t>90°</a:t>
            </a:r>
          </a:p>
          <a:p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ОС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4400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⊥</a:t>
            </a:r>
            <a:r>
              <a:rPr lang="uz-Latn-UZ" sz="44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u-RU" sz="4400" b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4400" b="1" dirty="0" smtClean="0">
                <a:latin typeface="Cambria Math"/>
                <a:ea typeface="Cambria Math"/>
                <a:cs typeface="Arial" pitchFamily="34" charset="0"/>
              </a:rPr>
              <a:t>⇒</a:t>
            </a:r>
            <a:r>
              <a:rPr lang="ru-RU" sz="4400" b="1" dirty="0">
                <a:latin typeface="Cambria Math"/>
                <a:ea typeface="Cambria Math"/>
                <a:cs typeface="Arial" pitchFamily="34" charset="0"/>
              </a:rPr>
              <a:t> </a:t>
            </a:r>
            <a:r>
              <a:rPr lang="ru-RU" sz="4400" b="1" dirty="0" smtClean="0">
                <a:latin typeface="Cambria Math"/>
                <a:ea typeface="Cambria Math"/>
              </a:rPr>
              <a:t>∠АОС=</a:t>
            </a:r>
            <a:r>
              <a:rPr lang="ru-RU" sz="4400" b="1" dirty="0" smtClean="0">
                <a:latin typeface="Cambria" pitchFamily="18" charset="0"/>
              </a:rPr>
              <a:t>90°</a:t>
            </a:r>
            <a:endParaRPr lang="ru-RU" sz="4400" b="1" dirty="0">
              <a:latin typeface="Cambria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278708" y="2700340"/>
            <a:ext cx="6495204" cy="646323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ru-RU" sz="3600" b="1" dirty="0" smtClean="0">
                <a:latin typeface="Cambria Math"/>
                <a:ea typeface="Cambria Math"/>
              </a:rPr>
              <a:t>∠СОЕ= ∠ АОК- ∠АОС- ∠ЕОК</a:t>
            </a:r>
            <a:endParaRPr lang="ru-RU" sz="3600" b="1" dirty="0">
              <a:latin typeface="Cambr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07742" y="3722016"/>
            <a:ext cx="907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Cambria" pitchFamily="18" charset="0"/>
              </a:rPr>
              <a:t>90</a:t>
            </a:r>
            <a:r>
              <a:rPr lang="ru-RU" sz="3600" b="1" dirty="0">
                <a:latin typeface="Cambria" pitchFamily="18" charset="0"/>
              </a:rPr>
              <a:t>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361090" y="3667829"/>
            <a:ext cx="5669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Cambria Math"/>
                <a:ea typeface="Cambria Math"/>
              </a:rPr>
              <a:t>∠ЕОК=9</a:t>
            </a:r>
            <a:r>
              <a:rPr lang="ru-RU" sz="3600" b="1" dirty="0" smtClean="0">
                <a:latin typeface="Cambria" pitchFamily="18" charset="0"/>
              </a:rPr>
              <a:t>0°-30°=60°</a:t>
            </a:r>
            <a:endParaRPr lang="ru-RU" sz="3600" b="1" dirty="0">
              <a:latin typeface="Cambr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97562" y="2670194"/>
            <a:ext cx="9076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Cambria" pitchFamily="18" charset="0"/>
              </a:rPr>
              <a:t>60°</a:t>
            </a:r>
            <a:endParaRPr lang="uz-Latn-UZ" sz="4000" dirty="0"/>
          </a:p>
        </p:txBody>
      </p:sp>
      <p:sp>
        <p:nvSpPr>
          <p:cNvPr id="40" name="TextBox 39"/>
          <p:cNvSpPr txBox="1"/>
          <p:nvPr/>
        </p:nvSpPr>
        <p:spPr>
          <a:xfrm>
            <a:off x="7278708" y="4708515"/>
            <a:ext cx="6495204" cy="646323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ru-RU" sz="3600" b="1" dirty="0" smtClean="0">
                <a:latin typeface="Cambria Math"/>
                <a:ea typeface="Cambria Math"/>
              </a:rPr>
              <a:t>∠СОЕ=</a:t>
            </a:r>
            <a:r>
              <a:rPr lang="ru-RU" sz="3600" b="1" dirty="0" smtClean="0">
                <a:latin typeface="Cambria" pitchFamily="18" charset="0"/>
              </a:rPr>
              <a:t> 180°</a:t>
            </a:r>
            <a:r>
              <a:rPr lang="ru-RU" sz="3600" b="1" dirty="0">
                <a:latin typeface="Cambria" pitchFamily="18" charset="0"/>
              </a:rPr>
              <a:t> </a:t>
            </a:r>
            <a:r>
              <a:rPr lang="ru-RU" sz="3600" b="1" dirty="0" smtClean="0">
                <a:latin typeface="Cambria" pitchFamily="18" charset="0"/>
              </a:rPr>
              <a:t>- 90°- 60°=30</a:t>
            </a:r>
            <a:r>
              <a:rPr lang="ru-RU" sz="3600" b="1" dirty="0">
                <a:latin typeface="Cambria" pitchFamily="18" charset="0"/>
              </a:rPr>
              <a:t>°</a:t>
            </a:r>
            <a:r>
              <a:rPr lang="ru-RU" sz="3600" b="1" dirty="0" smtClean="0">
                <a:latin typeface="Cambria" pitchFamily="18" charset="0"/>
              </a:rPr>
              <a:t>   </a:t>
            </a:r>
            <a:r>
              <a:rPr lang="ru-RU" sz="3600" b="1" dirty="0" smtClean="0">
                <a:latin typeface="Cambria Math"/>
                <a:ea typeface="Cambria Math"/>
              </a:rPr>
              <a:t> </a:t>
            </a:r>
            <a:endParaRPr lang="ru-RU" sz="3600" b="1" dirty="0"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66819" y="6097125"/>
            <a:ext cx="44990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∠СОЕ=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°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396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" grpId="0"/>
      <p:bldP spid="6" grpId="0"/>
      <p:bldP spid="10" grpId="0"/>
      <p:bldP spid="40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1899" y="152401"/>
            <a:ext cx="6715025" cy="84637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9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2620" y="939616"/>
            <a:ext cx="1295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№8.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Покажите, что если  ОВ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⊥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OD </a:t>
            </a:r>
            <a:r>
              <a:rPr lang="uz-Cyrl-UZ" b="1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ОА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⊥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 то,</a:t>
            </a:r>
            <a:r>
              <a:rPr lang="ru-RU" sz="4400" b="1" dirty="0">
                <a:latin typeface="Cambria Math"/>
                <a:ea typeface="Cambria Math"/>
              </a:rPr>
              <a:t> </a:t>
            </a:r>
            <a:r>
              <a:rPr lang="ru-RU" sz="4400" b="1" dirty="0" smtClean="0">
                <a:latin typeface="Cambria Math"/>
                <a:ea typeface="Cambria Math"/>
              </a:rPr>
              <a:t>∠</a:t>
            </a:r>
            <a:r>
              <a:rPr lang="uz-Latn-UZ" sz="4400" b="1" dirty="0" smtClean="0">
                <a:latin typeface="Cambria Math"/>
                <a:ea typeface="Cambria Math"/>
              </a:rPr>
              <a:t>A</a:t>
            </a:r>
            <a:r>
              <a:rPr lang="ru-RU" sz="4400" b="1" dirty="0" smtClean="0">
                <a:latin typeface="Cambria Math"/>
                <a:ea typeface="Cambria Math"/>
              </a:rPr>
              <a:t>О</a:t>
            </a:r>
            <a:r>
              <a:rPr lang="uz-Latn-UZ" sz="4400" b="1" dirty="0">
                <a:latin typeface="Cambria Math"/>
                <a:ea typeface="Cambria Math"/>
              </a:rPr>
              <a:t>B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4400" b="1" dirty="0" smtClean="0">
                <a:latin typeface="Cambria Math"/>
                <a:ea typeface="Cambria Math"/>
              </a:rPr>
              <a:t>∠</a:t>
            </a:r>
            <a:r>
              <a:rPr lang="uz-Latn-UZ" sz="4400" b="1" dirty="0" smtClean="0">
                <a:latin typeface="Cambria Math"/>
                <a:ea typeface="Cambria Math"/>
              </a:rPr>
              <a:t>C</a:t>
            </a:r>
            <a:r>
              <a:rPr lang="ru-RU" sz="4400" b="1" dirty="0" smtClean="0">
                <a:latin typeface="Cambria Math"/>
                <a:ea typeface="Cambria Math"/>
              </a:rPr>
              <a:t>О</a:t>
            </a:r>
            <a:r>
              <a:rPr lang="uz-Latn-UZ" sz="4400" b="1" dirty="0" smtClean="0">
                <a:latin typeface="Cambria Math"/>
                <a:ea typeface="Cambria Math"/>
              </a:rPr>
              <a:t>D(</a:t>
            </a:r>
            <a:r>
              <a:rPr lang="uz-Cyrl-UZ" sz="4400" b="1" dirty="0" smtClean="0">
                <a:latin typeface="Cambria Math"/>
                <a:ea typeface="Cambria Math"/>
              </a:rPr>
              <a:t>рис. 10</a:t>
            </a:r>
            <a:r>
              <a:rPr lang="uz-Latn-UZ" sz="4400" b="1" dirty="0" smtClean="0">
                <a:latin typeface="Cambria Math"/>
                <a:ea typeface="Cambria Math"/>
              </a:rPr>
              <a:t>)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2200794" y="4210708"/>
            <a:ext cx="1981200" cy="1301216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200794" y="5484403"/>
            <a:ext cx="2279904" cy="55042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298" y="3710645"/>
            <a:ext cx="1295400" cy="182880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095596" y="3482045"/>
            <a:ext cx="99102" cy="205740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/>
          <p:cNvSpPr/>
          <p:nvPr/>
        </p:nvSpPr>
        <p:spPr>
          <a:xfrm>
            <a:off x="2452213" y="5088302"/>
            <a:ext cx="609600" cy="685800"/>
          </a:xfrm>
          <a:prstGeom prst="arc">
            <a:avLst>
              <a:gd name="adj1" fmla="val 16200000"/>
              <a:gd name="adj2" fmla="val 1205714"/>
            </a:avLst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7" name="Дуга 16"/>
          <p:cNvSpPr/>
          <p:nvPr/>
        </p:nvSpPr>
        <p:spPr>
          <a:xfrm rot="17125276">
            <a:off x="1711548" y="4696717"/>
            <a:ext cx="914400" cy="914400"/>
          </a:xfrm>
          <a:prstGeom prst="arc">
            <a:avLst>
              <a:gd name="adj1" fmla="val 16813171"/>
              <a:gd name="adj2" fmla="val 20927351"/>
            </a:avLst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0" name="TextBox 29"/>
          <p:cNvSpPr txBox="1"/>
          <p:nvPr/>
        </p:nvSpPr>
        <p:spPr>
          <a:xfrm>
            <a:off x="4491358" y="5134587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92768" y="5539445"/>
            <a:ext cx="543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21652" y="3722113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81816" y="2837930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1207" y="3158879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392331" y="2468602"/>
            <a:ext cx="5943600" cy="1384986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О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4000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⊥</a:t>
            </a:r>
            <a:r>
              <a:rPr lang="ru-RU" sz="4000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 </a:t>
            </a:r>
            <a:r>
              <a:rPr lang="uz-Latn-UZ" sz="4000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Cambria Math"/>
                <a:ea typeface="Cambria Math"/>
                <a:cs typeface="Arial" pitchFamily="34" charset="0"/>
              </a:rPr>
              <a:t>⇒ </a:t>
            </a:r>
            <a:r>
              <a:rPr lang="ru-RU" sz="4000" b="1" dirty="0" smtClean="0">
                <a:latin typeface="Cambria Math"/>
                <a:ea typeface="Cambria Math"/>
              </a:rPr>
              <a:t>∠</a:t>
            </a:r>
            <a:r>
              <a:rPr lang="ru-RU" sz="4000" b="1" dirty="0">
                <a:latin typeface="Cambria Math"/>
                <a:ea typeface="Cambria Math"/>
              </a:rPr>
              <a:t>АОС=</a:t>
            </a:r>
            <a:r>
              <a:rPr lang="ru-RU" sz="4000" b="1" dirty="0">
                <a:latin typeface="Cambria" pitchFamily="18" charset="0"/>
              </a:rPr>
              <a:t>90</a:t>
            </a:r>
            <a:r>
              <a:rPr lang="ru-RU" sz="4000" b="1" dirty="0" smtClean="0">
                <a:latin typeface="Cambria" pitchFamily="18" charset="0"/>
              </a:rPr>
              <a:t>°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⊥</a:t>
            </a:r>
            <a:r>
              <a:rPr lang="ru-RU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Cambria Math"/>
                <a:ea typeface="Cambria Math"/>
                <a:cs typeface="Arial" pitchFamily="34" charset="0"/>
              </a:rPr>
              <a:t>⇒ </a:t>
            </a:r>
            <a:r>
              <a:rPr lang="ru-RU" sz="4400" b="1" dirty="0" smtClean="0">
                <a:latin typeface="Cambria Math"/>
                <a:ea typeface="Cambria Math"/>
              </a:rPr>
              <a:t>∠</a:t>
            </a:r>
            <a:r>
              <a:rPr lang="en-US" sz="4400" b="1" dirty="0" smtClean="0">
                <a:latin typeface="Cambria Math"/>
                <a:ea typeface="Cambria Math"/>
              </a:rPr>
              <a:t>B</a:t>
            </a:r>
            <a:r>
              <a:rPr lang="ru-RU" sz="4400" b="1" dirty="0" smtClean="0">
                <a:latin typeface="Cambria Math"/>
                <a:ea typeface="Cambria Math"/>
              </a:rPr>
              <a:t>О</a:t>
            </a:r>
            <a:r>
              <a:rPr lang="en-US" sz="4400" b="1" dirty="0" smtClean="0">
                <a:latin typeface="Cambria Math"/>
                <a:ea typeface="Cambria Math"/>
              </a:rPr>
              <a:t>D</a:t>
            </a:r>
            <a:r>
              <a:rPr lang="ru-RU" sz="4400" b="1" dirty="0" smtClean="0">
                <a:latin typeface="Cambria Math"/>
                <a:ea typeface="Cambria Math"/>
              </a:rPr>
              <a:t>=</a:t>
            </a:r>
            <a:r>
              <a:rPr lang="ru-RU" sz="4400" b="1" dirty="0" smtClean="0">
                <a:latin typeface="Cambria" pitchFamily="18" charset="0"/>
              </a:rPr>
              <a:t>90°</a:t>
            </a:r>
            <a:endParaRPr lang="ru-RU" sz="4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62435" y="4673438"/>
            <a:ext cx="50032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Cambria Math"/>
                <a:ea typeface="Cambria Math"/>
              </a:rPr>
              <a:t>∠</a:t>
            </a:r>
            <a:r>
              <a:rPr lang="en-US" sz="4000" b="1" dirty="0">
                <a:latin typeface="Cambria Math"/>
                <a:ea typeface="Cambria Math"/>
              </a:rPr>
              <a:t>B</a:t>
            </a:r>
            <a:r>
              <a:rPr lang="ru-RU" sz="4000" b="1" dirty="0">
                <a:latin typeface="Cambria Math"/>
                <a:ea typeface="Cambria Math"/>
              </a:rPr>
              <a:t>О</a:t>
            </a:r>
            <a:r>
              <a:rPr lang="en-US" sz="4000" b="1" dirty="0" smtClean="0">
                <a:latin typeface="Cambria Math"/>
                <a:ea typeface="Cambria Math"/>
              </a:rPr>
              <a:t>D=</a:t>
            </a:r>
            <a:r>
              <a:rPr lang="ru-RU" sz="4000" b="1" dirty="0">
                <a:latin typeface="Cambria Math"/>
                <a:ea typeface="Cambria Math"/>
              </a:rPr>
              <a:t> </a:t>
            </a:r>
            <a:r>
              <a:rPr lang="ru-RU" sz="4000" b="1" dirty="0" smtClean="0">
                <a:latin typeface="Cambria Math"/>
                <a:ea typeface="Cambria Math"/>
              </a:rPr>
              <a:t>∠</a:t>
            </a:r>
            <a:r>
              <a:rPr lang="en-US" sz="4000" b="1" dirty="0" smtClean="0">
                <a:latin typeface="Cambria Math"/>
                <a:ea typeface="Cambria Math"/>
              </a:rPr>
              <a:t>C</a:t>
            </a:r>
            <a:r>
              <a:rPr lang="ru-RU" sz="4000" b="1" dirty="0" smtClean="0">
                <a:latin typeface="Cambria Math"/>
                <a:ea typeface="Cambria Math"/>
              </a:rPr>
              <a:t>О</a:t>
            </a:r>
            <a:r>
              <a:rPr lang="en-US" sz="4000" b="1" dirty="0" smtClean="0">
                <a:latin typeface="Cambria Math"/>
                <a:ea typeface="Cambria Math"/>
              </a:rPr>
              <a:t>D+</a:t>
            </a:r>
            <a:r>
              <a:rPr lang="ru-RU" sz="4400" b="1" dirty="0" smtClean="0">
                <a:latin typeface="Cambria Math"/>
                <a:ea typeface="Cambria Math"/>
              </a:rPr>
              <a:t>∠</a:t>
            </a:r>
            <a:r>
              <a:rPr lang="en-US" sz="4400" b="1" dirty="0">
                <a:latin typeface="Cambria Math"/>
                <a:ea typeface="Cambria Math"/>
              </a:rPr>
              <a:t>B</a:t>
            </a:r>
            <a:r>
              <a:rPr lang="ru-RU" sz="4400" b="1" dirty="0">
                <a:latin typeface="Cambria Math"/>
                <a:ea typeface="Cambria Math"/>
              </a:rPr>
              <a:t>О</a:t>
            </a:r>
            <a:r>
              <a:rPr lang="en-US" sz="4400" b="1" dirty="0">
                <a:latin typeface="Cambria Math"/>
                <a:ea typeface="Cambria Math"/>
              </a:rPr>
              <a:t>C</a:t>
            </a:r>
            <a:endParaRPr lang="uz-Latn-UZ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7410619" y="3965552"/>
            <a:ext cx="48331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Cambria Math"/>
                <a:ea typeface="Cambria Math"/>
              </a:rPr>
              <a:t>∠</a:t>
            </a:r>
            <a:r>
              <a:rPr lang="en-US" sz="4000" b="1" dirty="0">
                <a:latin typeface="Cambria Math"/>
                <a:ea typeface="Cambria Math"/>
              </a:rPr>
              <a:t>A</a:t>
            </a:r>
            <a:r>
              <a:rPr lang="ru-RU" sz="4000" b="1" dirty="0" smtClean="0">
                <a:latin typeface="Cambria Math"/>
                <a:ea typeface="Cambria Math"/>
              </a:rPr>
              <a:t>О</a:t>
            </a:r>
            <a:r>
              <a:rPr lang="en-US" sz="4000" b="1" dirty="0">
                <a:latin typeface="Cambria Math"/>
                <a:ea typeface="Cambria Math"/>
              </a:rPr>
              <a:t>C</a:t>
            </a:r>
            <a:r>
              <a:rPr lang="en-US" sz="4000" b="1" dirty="0" smtClean="0">
                <a:latin typeface="Cambria Math"/>
                <a:ea typeface="Cambria Math"/>
              </a:rPr>
              <a:t>=</a:t>
            </a:r>
            <a:r>
              <a:rPr lang="ru-RU" sz="4000" b="1" dirty="0" smtClean="0">
                <a:latin typeface="Cambria Math"/>
                <a:ea typeface="Cambria Math"/>
              </a:rPr>
              <a:t> </a:t>
            </a:r>
            <a:r>
              <a:rPr lang="ru-RU" sz="4000" b="1" dirty="0">
                <a:latin typeface="Cambria Math"/>
                <a:ea typeface="Cambria Math"/>
              </a:rPr>
              <a:t>∠</a:t>
            </a:r>
            <a:r>
              <a:rPr lang="en-US" sz="4000" b="1" dirty="0" smtClean="0">
                <a:latin typeface="Cambria Math"/>
                <a:ea typeface="Cambria Math"/>
              </a:rPr>
              <a:t>AOB+</a:t>
            </a:r>
            <a:r>
              <a:rPr lang="ru-RU" sz="4000" b="1" dirty="0" smtClean="0">
                <a:latin typeface="Cambria Math"/>
                <a:ea typeface="Cambria Math"/>
              </a:rPr>
              <a:t>∠</a:t>
            </a:r>
            <a:r>
              <a:rPr lang="en-US" sz="4000" b="1" dirty="0">
                <a:latin typeface="Cambria Math"/>
                <a:ea typeface="Cambria Math"/>
              </a:rPr>
              <a:t>B</a:t>
            </a:r>
            <a:r>
              <a:rPr lang="ru-RU" sz="4000" b="1" dirty="0" smtClean="0">
                <a:latin typeface="Cambria Math"/>
                <a:ea typeface="Cambria Math"/>
              </a:rPr>
              <a:t>О</a:t>
            </a:r>
            <a:r>
              <a:rPr lang="en-US" sz="4000" b="1" dirty="0" smtClean="0">
                <a:latin typeface="Cambria Math"/>
                <a:ea typeface="Cambria Math"/>
              </a:rPr>
              <a:t>C</a:t>
            </a:r>
            <a:endParaRPr lang="uz-Latn-UZ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6629400" y="5539445"/>
            <a:ext cx="7086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Cambria Math"/>
                <a:ea typeface="Cambria Math"/>
              </a:rPr>
              <a:t>∠</a:t>
            </a:r>
            <a:r>
              <a:rPr lang="en-US" sz="4000" b="1" dirty="0">
                <a:latin typeface="Cambria Math"/>
                <a:ea typeface="Cambria Math"/>
              </a:rPr>
              <a:t>AOB+</a:t>
            </a:r>
            <a:r>
              <a:rPr lang="ru-RU" sz="4000" b="1" dirty="0">
                <a:latin typeface="Cambria Math"/>
                <a:ea typeface="Cambria Math"/>
              </a:rPr>
              <a:t>∠</a:t>
            </a:r>
            <a:r>
              <a:rPr lang="en-US" sz="4000" b="1" dirty="0">
                <a:latin typeface="Cambria Math"/>
                <a:ea typeface="Cambria Math"/>
              </a:rPr>
              <a:t>B</a:t>
            </a:r>
            <a:r>
              <a:rPr lang="ru-RU" sz="4000" b="1" dirty="0">
                <a:latin typeface="Cambria Math"/>
                <a:ea typeface="Cambria Math"/>
              </a:rPr>
              <a:t>О</a:t>
            </a:r>
            <a:r>
              <a:rPr lang="en-US" sz="4000" b="1" dirty="0" smtClean="0">
                <a:latin typeface="Cambria Math"/>
                <a:ea typeface="Cambria Math"/>
              </a:rPr>
              <a:t>C=</a:t>
            </a:r>
            <a:r>
              <a:rPr lang="ru-RU" sz="4000" b="1" dirty="0" smtClean="0">
                <a:latin typeface="Cambria Math"/>
                <a:ea typeface="Cambria Math"/>
              </a:rPr>
              <a:t>∠</a:t>
            </a:r>
            <a:r>
              <a:rPr lang="en-US" sz="4000" b="1" dirty="0" smtClean="0">
                <a:latin typeface="Cambria Math"/>
                <a:ea typeface="Cambria Math"/>
              </a:rPr>
              <a:t>C</a:t>
            </a:r>
            <a:r>
              <a:rPr lang="ru-RU" sz="4000" b="1" dirty="0" smtClean="0">
                <a:latin typeface="Cambria Math"/>
                <a:ea typeface="Cambria Math"/>
              </a:rPr>
              <a:t>О</a:t>
            </a:r>
            <a:r>
              <a:rPr lang="en-US" sz="4000" b="1" dirty="0" smtClean="0">
                <a:latin typeface="Cambria Math"/>
                <a:ea typeface="Cambria Math"/>
              </a:rPr>
              <a:t>D+</a:t>
            </a:r>
            <a:r>
              <a:rPr lang="ru-RU" sz="4400" b="1" dirty="0" smtClean="0">
                <a:latin typeface="Cambria Math"/>
                <a:ea typeface="Cambria Math"/>
              </a:rPr>
              <a:t>∠</a:t>
            </a:r>
            <a:r>
              <a:rPr lang="en-US" sz="4400" b="1" dirty="0">
                <a:latin typeface="Cambria Math"/>
                <a:ea typeface="Cambria Math"/>
              </a:rPr>
              <a:t>B</a:t>
            </a:r>
            <a:r>
              <a:rPr lang="ru-RU" sz="4400" b="1" dirty="0">
                <a:latin typeface="Cambria Math"/>
                <a:ea typeface="Cambria Math"/>
              </a:rPr>
              <a:t>О</a:t>
            </a:r>
            <a:r>
              <a:rPr lang="en-US" sz="4400" b="1" dirty="0" smtClean="0">
                <a:latin typeface="Cambria Math"/>
                <a:ea typeface="Cambria Math"/>
              </a:rPr>
              <a:t>C</a:t>
            </a:r>
            <a:endParaRPr lang="uz-Latn-UZ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12137060" y="5431202"/>
            <a:ext cx="768099" cy="8382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8839200" y="5443510"/>
            <a:ext cx="768099" cy="8382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8300958" y="6654683"/>
            <a:ext cx="3052439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Cambria Math"/>
                <a:ea typeface="Cambria Math"/>
              </a:rPr>
              <a:t>∠</a:t>
            </a:r>
            <a:r>
              <a:rPr lang="uz-Latn-UZ" sz="4000" b="1" dirty="0">
                <a:latin typeface="Cambria Math"/>
                <a:ea typeface="Cambria Math"/>
              </a:rPr>
              <a:t>A</a:t>
            </a:r>
            <a:r>
              <a:rPr lang="ru-RU" sz="4000" b="1" dirty="0">
                <a:latin typeface="Cambria Math"/>
                <a:ea typeface="Cambria Math"/>
              </a:rPr>
              <a:t>О</a:t>
            </a:r>
            <a:r>
              <a:rPr lang="uz-Latn-UZ" sz="4000" b="1" dirty="0">
                <a:latin typeface="Cambria Math"/>
                <a:ea typeface="Cambria Math"/>
              </a:rPr>
              <a:t>B</a:t>
            </a:r>
            <a:r>
              <a:rPr lang="uz-Latn-UZ" b="1" dirty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>
                <a:latin typeface="Cambria Math"/>
                <a:ea typeface="Cambria Math"/>
              </a:rPr>
              <a:t>∠</a:t>
            </a:r>
            <a:r>
              <a:rPr lang="uz-Latn-UZ" sz="4000" b="1" dirty="0">
                <a:latin typeface="Cambria Math"/>
                <a:ea typeface="Cambria Math"/>
              </a:rPr>
              <a:t>C</a:t>
            </a:r>
            <a:r>
              <a:rPr lang="ru-RU" sz="4000" b="1" dirty="0">
                <a:latin typeface="Cambria Math"/>
                <a:ea typeface="Cambria Math"/>
              </a:rPr>
              <a:t>О</a:t>
            </a:r>
            <a:r>
              <a:rPr lang="uz-Latn-UZ" sz="4000" b="1" dirty="0">
                <a:latin typeface="Cambria Math"/>
                <a:ea typeface="Cambria Math"/>
              </a:rPr>
              <a:t>D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34145468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8" grpId="0"/>
      <p:bldP spid="42" grpId="0"/>
      <p:bldP spid="47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Freeform 2"/>
          <p:cNvSpPr>
            <a:spLocks/>
          </p:cNvSpPr>
          <p:nvPr/>
        </p:nvSpPr>
        <p:spPr bwMode="auto">
          <a:xfrm>
            <a:off x="4179120" y="2082019"/>
            <a:ext cx="4770120" cy="2861310"/>
          </a:xfrm>
          <a:custGeom>
            <a:avLst/>
            <a:gdLst>
              <a:gd name="T0" fmla="*/ 1625 w 1878"/>
              <a:gd name="T1" fmla="*/ 392 h 1502"/>
              <a:gd name="T2" fmla="*/ 1437 w 1878"/>
              <a:gd name="T3" fmla="*/ 0 h 1502"/>
              <a:gd name="T4" fmla="*/ 0 w 1878"/>
              <a:gd name="T5" fmla="*/ 1502 h 1502"/>
              <a:gd name="T6" fmla="*/ 1768 w 1878"/>
              <a:gd name="T7" fmla="*/ 1460 h 1502"/>
              <a:gd name="T8" fmla="*/ 1878 w 1878"/>
              <a:gd name="T9" fmla="*/ 1119 h 1502"/>
              <a:gd name="T10" fmla="*/ 1752 w 1878"/>
              <a:gd name="T11" fmla="*/ 645 h 1502"/>
              <a:gd name="T12" fmla="*/ 1421 w 1878"/>
              <a:gd name="T13" fmla="*/ 16 h 1502"/>
              <a:gd name="T14" fmla="*/ 1593 w 1878"/>
              <a:gd name="T15" fmla="*/ 408 h 1502"/>
              <a:gd name="T16" fmla="*/ 1625 w 1878"/>
              <a:gd name="T17" fmla="*/ 392 h 1502"/>
              <a:gd name="T18" fmla="*/ 1641 w 1878"/>
              <a:gd name="T19" fmla="*/ 376 h 150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78"/>
              <a:gd name="T31" fmla="*/ 0 h 1502"/>
              <a:gd name="T32" fmla="*/ 1878 w 1878"/>
              <a:gd name="T33" fmla="*/ 1502 h 150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78" h="1502">
                <a:moveTo>
                  <a:pt x="1625" y="392"/>
                </a:moveTo>
                <a:lnTo>
                  <a:pt x="1437" y="0"/>
                </a:lnTo>
                <a:lnTo>
                  <a:pt x="0" y="1502"/>
                </a:lnTo>
                <a:lnTo>
                  <a:pt x="1768" y="1460"/>
                </a:lnTo>
                <a:lnTo>
                  <a:pt x="1878" y="1119"/>
                </a:lnTo>
                <a:lnTo>
                  <a:pt x="1752" y="645"/>
                </a:lnTo>
                <a:lnTo>
                  <a:pt x="1421" y="16"/>
                </a:lnTo>
                <a:lnTo>
                  <a:pt x="1593" y="408"/>
                </a:lnTo>
                <a:lnTo>
                  <a:pt x="1625" y="392"/>
                </a:lnTo>
                <a:lnTo>
                  <a:pt x="1641" y="376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8661" name="Freeform 5"/>
          <p:cNvSpPr>
            <a:spLocks/>
          </p:cNvSpPr>
          <p:nvPr/>
        </p:nvSpPr>
        <p:spPr bwMode="auto">
          <a:xfrm>
            <a:off x="472120" y="3114792"/>
            <a:ext cx="5569956" cy="1870768"/>
          </a:xfrm>
          <a:custGeom>
            <a:avLst/>
            <a:gdLst>
              <a:gd name="T0" fmla="*/ 0 w 4256"/>
              <a:gd name="T1" fmla="*/ 1884 h 1884"/>
              <a:gd name="T2" fmla="*/ 2888 w 4256"/>
              <a:gd name="T3" fmla="*/ 1844 h 1884"/>
              <a:gd name="T4" fmla="*/ 4256 w 4256"/>
              <a:gd name="T5" fmla="*/ 460 h 1884"/>
              <a:gd name="T6" fmla="*/ 4120 w 4256"/>
              <a:gd name="T7" fmla="*/ 532 h 1884"/>
              <a:gd name="T8" fmla="*/ 3775 w 4256"/>
              <a:gd name="T9" fmla="*/ 303 h 1884"/>
              <a:gd name="T10" fmla="*/ 3464 w 4256"/>
              <a:gd name="T11" fmla="*/ 84 h 1884"/>
              <a:gd name="T12" fmla="*/ 3011 w 4256"/>
              <a:gd name="T13" fmla="*/ 0 h 1884"/>
              <a:gd name="T14" fmla="*/ 2144 w 4256"/>
              <a:gd name="T15" fmla="*/ 92 h 1884"/>
              <a:gd name="T16" fmla="*/ 1216 w 4256"/>
              <a:gd name="T17" fmla="*/ 316 h 1884"/>
              <a:gd name="T18" fmla="*/ 944 w 4256"/>
              <a:gd name="T19" fmla="*/ 332 h 1884"/>
              <a:gd name="T20" fmla="*/ 688 w 4256"/>
              <a:gd name="T21" fmla="*/ 396 h 1884"/>
              <a:gd name="T22" fmla="*/ 432 w 4256"/>
              <a:gd name="T23" fmla="*/ 540 h 1884"/>
              <a:gd name="T24" fmla="*/ 112 w 4256"/>
              <a:gd name="T25" fmla="*/ 1116 h 188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256"/>
              <a:gd name="T40" fmla="*/ 0 h 1884"/>
              <a:gd name="T41" fmla="*/ 4256 w 4256"/>
              <a:gd name="T42" fmla="*/ 1884 h 188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256" h="1884">
                <a:moveTo>
                  <a:pt x="0" y="1884"/>
                </a:moveTo>
                <a:lnTo>
                  <a:pt x="2888" y="1844"/>
                </a:lnTo>
                <a:lnTo>
                  <a:pt x="4256" y="460"/>
                </a:lnTo>
                <a:lnTo>
                  <a:pt x="4120" y="532"/>
                </a:lnTo>
                <a:lnTo>
                  <a:pt x="3775" y="303"/>
                </a:lnTo>
                <a:lnTo>
                  <a:pt x="3464" y="84"/>
                </a:lnTo>
                <a:lnTo>
                  <a:pt x="3011" y="0"/>
                </a:lnTo>
                <a:lnTo>
                  <a:pt x="2144" y="92"/>
                </a:lnTo>
                <a:lnTo>
                  <a:pt x="1216" y="316"/>
                </a:lnTo>
                <a:lnTo>
                  <a:pt x="944" y="332"/>
                </a:lnTo>
                <a:lnTo>
                  <a:pt x="688" y="396"/>
                </a:lnTo>
                <a:lnTo>
                  <a:pt x="432" y="540"/>
                </a:lnTo>
                <a:lnTo>
                  <a:pt x="112" y="1116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287021" y="684631"/>
            <a:ext cx="14343379" cy="993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ru-RU" sz="2800" b="1" dirty="0">
                <a:latin typeface="Arial" charset="0"/>
              </a:rPr>
              <a:t>На рисунке прямые АВ и С</a:t>
            </a:r>
            <a:r>
              <a:rPr lang="en-US" sz="2800" b="1" dirty="0">
                <a:latin typeface="Arial" charset="0"/>
              </a:rPr>
              <a:t>D </a:t>
            </a:r>
            <a:r>
              <a:rPr lang="ru-RU" sz="2800" b="1" dirty="0">
                <a:latin typeface="Arial" charset="0"/>
              </a:rPr>
              <a:t>взаимно</a:t>
            </a:r>
            <a:r>
              <a:rPr lang="en-US" sz="2800" b="1" dirty="0">
                <a:latin typeface="Arial" charset="0"/>
              </a:rPr>
              <a:t> </a:t>
            </a:r>
            <a:r>
              <a:rPr lang="ru-RU" sz="2800" b="1" dirty="0">
                <a:latin typeface="Arial" charset="0"/>
              </a:rPr>
              <a:t>перпендикулярны. </a:t>
            </a:r>
            <a:r>
              <a:rPr lang="ru-RU" sz="2800" b="1" dirty="0" smtClean="0">
                <a:latin typeface="Arial" charset="0"/>
              </a:rPr>
              <a:t>Угол </a:t>
            </a:r>
            <a:r>
              <a:rPr lang="ru-RU" sz="2800" b="1" dirty="0">
                <a:latin typeface="Arial" charset="0"/>
              </a:rPr>
              <a:t>КО</a:t>
            </a:r>
            <a:r>
              <a:rPr lang="en-US" sz="2800" b="1" dirty="0">
                <a:latin typeface="Arial" charset="0"/>
              </a:rPr>
              <a:t>D = </a:t>
            </a:r>
            <a:r>
              <a:rPr lang="ru-RU" sz="2800" b="1" dirty="0">
                <a:latin typeface="Arial" charset="0"/>
              </a:rPr>
              <a:t>135</a:t>
            </a:r>
            <a:r>
              <a:rPr lang="ru-RU" sz="2800" b="1" baseline="30000" dirty="0">
                <a:latin typeface="Arial" charset="0"/>
              </a:rPr>
              <a:t>0</a:t>
            </a:r>
            <a:r>
              <a:rPr lang="ru-RU" sz="2800" b="1" dirty="0">
                <a:latin typeface="Arial" charset="0"/>
              </a:rPr>
              <a:t>. Является ли луч ОК биссектрисой угла АОС? Ответ </a:t>
            </a:r>
            <a:r>
              <a:rPr lang="ru-RU" sz="2800" b="1" dirty="0" smtClean="0">
                <a:latin typeface="Arial" charset="0"/>
              </a:rPr>
              <a:t>объясните</a:t>
            </a:r>
            <a:endParaRPr lang="ru-RU" sz="2800" b="1" dirty="0">
              <a:latin typeface="Arial" charset="0"/>
            </a:endParaRPr>
          </a:p>
        </p:txBody>
      </p:sp>
      <p:sp>
        <p:nvSpPr>
          <p:cNvPr id="21509" name="Freeform 7"/>
          <p:cNvSpPr>
            <a:spLocks/>
          </p:cNvSpPr>
          <p:nvPr/>
        </p:nvSpPr>
        <p:spPr bwMode="auto">
          <a:xfrm rot="2314251" flipH="1">
            <a:off x="2482897" y="2186215"/>
            <a:ext cx="3238771" cy="3969711"/>
          </a:xfrm>
          <a:custGeom>
            <a:avLst/>
            <a:gdLst>
              <a:gd name="T0" fmla="*/ 0 w 2336"/>
              <a:gd name="T1" fmla="*/ 2816 h 2816"/>
              <a:gd name="T2" fmla="*/ 2336 w 2336"/>
              <a:gd name="T3" fmla="*/ 0 h 2816"/>
              <a:gd name="T4" fmla="*/ 0 60000 65536"/>
              <a:gd name="T5" fmla="*/ 0 60000 65536"/>
              <a:gd name="T6" fmla="*/ 0 w 2336"/>
              <a:gd name="T7" fmla="*/ 0 h 2816"/>
              <a:gd name="T8" fmla="*/ 2336 w 2336"/>
              <a:gd name="T9" fmla="*/ 2816 h 2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63500" cmpd="sng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510" name="Freeform 9"/>
          <p:cNvSpPr>
            <a:spLocks/>
          </p:cNvSpPr>
          <p:nvPr/>
        </p:nvSpPr>
        <p:spPr bwMode="auto">
          <a:xfrm>
            <a:off x="794288" y="4877606"/>
            <a:ext cx="6454439" cy="45719"/>
          </a:xfrm>
          <a:custGeom>
            <a:avLst/>
            <a:gdLst>
              <a:gd name="T0" fmla="*/ 4064 w 4064"/>
              <a:gd name="T1" fmla="*/ 0 h 80"/>
              <a:gd name="T2" fmla="*/ 0 w 4064"/>
              <a:gd name="T3" fmla="*/ 80 h 80"/>
              <a:gd name="T4" fmla="*/ 0 60000 65536"/>
              <a:gd name="T5" fmla="*/ 0 60000 65536"/>
              <a:gd name="T6" fmla="*/ 0 w 4064"/>
              <a:gd name="T7" fmla="*/ 0 h 80"/>
              <a:gd name="T8" fmla="*/ 4064 w 4064"/>
              <a:gd name="T9" fmla="*/ 80 h 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635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511" name="Text Box 10"/>
          <p:cNvSpPr txBox="1">
            <a:spLocks noChangeArrowheads="1"/>
          </p:cNvSpPr>
          <p:nvPr/>
        </p:nvSpPr>
        <p:spPr bwMode="auto">
          <a:xfrm>
            <a:off x="3451313" y="1662127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А</a:t>
            </a:r>
          </a:p>
        </p:txBody>
      </p:sp>
      <p:sp>
        <p:nvSpPr>
          <p:cNvPr id="21512" name="Text Box 11"/>
          <p:cNvSpPr txBox="1">
            <a:spLocks noChangeArrowheads="1"/>
          </p:cNvSpPr>
          <p:nvPr/>
        </p:nvSpPr>
        <p:spPr bwMode="auto">
          <a:xfrm>
            <a:off x="7025049" y="4960853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C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1513" name="Freeform 16"/>
          <p:cNvSpPr>
            <a:spLocks/>
          </p:cNvSpPr>
          <p:nvPr/>
        </p:nvSpPr>
        <p:spPr bwMode="auto">
          <a:xfrm>
            <a:off x="4130858" y="2773211"/>
            <a:ext cx="2894191" cy="2204405"/>
          </a:xfrm>
          <a:custGeom>
            <a:avLst/>
            <a:gdLst>
              <a:gd name="T0" fmla="*/ 1568 w 1568"/>
              <a:gd name="T1" fmla="*/ 0 h 1632"/>
              <a:gd name="T2" fmla="*/ 0 w 1568"/>
              <a:gd name="T3" fmla="*/ 1632 h 1632"/>
              <a:gd name="T4" fmla="*/ 0 60000 65536"/>
              <a:gd name="T5" fmla="*/ 0 60000 65536"/>
              <a:gd name="T6" fmla="*/ 0 w 1568"/>
              <a:gd name="T7" fmla="*/ 0 h 1632"/>
              <a:gd name="T8" fmla="*/ 1568 w 1568"/>
              <a:gd name="T9" fmla="*/ 1632 h 16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68" h="1632">
                <a:moveTo>
                  <a:pt x="1568" y="0"/>
                </a:moveTo>
                <a:lnTo>
                  <a:pt x="0" y="1632"/>
                </a:lnTo>
              </a:path>
            </a:pathLst>
          </a:custGeom>
          <a:noFill/>
          <a:ln w="635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21514" name="Group 20"/>
          <p:cNvGrpSpPr>
            <a:grpSpLocks/>
          </p:cNvGrpSpPr>
          <p:nvPr/>
        </p:nvGrpSpPr>
        <p:grpSpPr bwMode="auto">
          <a:xfrm>
            <a:off x="4090219" y="4545183"/>
            <a:ext cx="576579" cy="432434"/>
            <a:chOff x="2527" y="2986"/>
            <a:chExt cx="227" cy="227"/>
          </a:xfrm>
        </p:grpSpPr>
        <p:sp>
          <p:nvSpPr>
            <p:cNvPr id="21526" name="Freeform 21"/>
            <p:cNvSpPr>
              <a:spLocks/>
            </p:cNvSpPr>
            <p:nvPr/>
          </p:nvSpPr>
          <p:spPr bwMode="auto">
            <a:xfrm>
              <a:off x="2527" y="2986"/>
              <a:ext cx="227" cy="227"/>
            </a:xfrm>
            <a:custGeom>
              <a:avLst/>
              <a:gdLst>
                <a:gd name="T0" fmla="*/ 0 w 636"/>
                <a:gd name="T1" fmla="*/ 0 h 544"/>
                <a:gd name="T2" fmla="*/ 636 w 636"/>
                <a:gd name="T3" fmla="*/ 0 h 544"/>
                <a:gd name="T4" fmla="*/ 636 w 636"/>
                <a:gd name="T5" fmla="*/ 544 h 544"/>
                <a:gd name="T6" fmla="*/ 0 60000 65536"/>
                <a:gd name="T7" fmla="*/ 0 60000 65536"/>
                <a:gd name="T8" fmla="*/ 0 60000 65536"/>
                <a:gd name="T9" fmla="*/ 0 w 636"/>
                <a:gd name="T10" fmla="*/ 0 h 544"/>
                <a:gd name="T11" fmla="*/ 636 w 636"/>
                <a:gd name="T12" fmla="*/ 544 h 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544">
                  <a:moveTo>
                    <a:pt x="0" y="0"/>
                  </a:moveTo>
                  <a:lnTo>
                    <a:pt x="636" y="0"/>
                  </a:lnTo>
                  <a:lnTo>
                    <a:pt x="636" y="544"/>
                  </a:lnTo>
                </a:path>
              </a:pathLst>
            </a:custGeom>
            <a:noFill/>
            <a:ln w="38100" cap="flat" cmpd="sng">
              <a:solidFill>
                <a:srgbClr val="0000CC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1527" name="Freeform 22"/>
            <p:cNvSpPr>
              <a:spLocks/>
            </p:cNvSpPr>
            <p:nvPr/>
          </p:nvSpPr>
          <p:spPr bwMode="auto">
            <a:xfrm>
              <a:off x="2539" y="3031"/>
              <a:ext cx="182" cy="181"/>
            </a:xfrm>
            <a:custGeom>
              <a:avLst/>
              <a:gdLst>
                <a:gd name="T0" fmla="*/ 0 w 636"/>
                <a:gd name="T1" fmla="*/ 0 h 544"/>
                <a:gd name="T2" fmla="*/ 636 w 636"/>
                <a:gd name="T3" fmla="*/ 0 h 544"/>
                <a:gd name="T4" fmla="*/ 636 w 636"/>
                <a:gd name="T5" fmla="*/ 544 h 544"/>
                <a:gd name="T6" fmla="*/ 0 60000 65536"/>
                <a:gd name="T7" fmla="*/ 0 60000 65536"/>
                <a:gd name="T8" fmla="*/ 0 60000 65536"/>
                <a:gd name="T9" fmla="*/ 0 w 636"/>
                <a:gd name="T10" fmla="*/ 0 h 544"/>
                <a:gd name="T11" fmla="*/ 636 w 636"/>
                <a:gd name="T12" fmla="*/ 544 h 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544">
                  <a:moveTo>
                    <a:pt x="0" y="0"/>
                  </a:moveTo>
                  <a:lnTo>
                    <a:pt x="636" y="0"/>
                  </a:lnTo>
                  <a:lnTo>
                    <a:pt x="636" y="544"/>
                  </a:lnTo>
                </a:path>
              </a:pathLst>
            </a:custGeom>
            <a:noFill/>
            <a:ln w="38100" cap="flat" cmpd="sng">
              <a:solidFill>
                <a:srgbClr val="0000CC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98680" name="Text Box 24"/>
          <p:cNvSpPr txBox="1">
            <a:spLocks noChangeArrowheads="1"/>
          </p:cNvSpPr>
          <p:nvPr/>
        </p:nvSpPr>
        <p:spPr bwMode="auto">
          <a:xfrm rot="-2018513">
            <a:off x="2335992" y="3086370"/>
            <a:ext cx="1597494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135</a:t>
            </a:r>
            <a:r>
              <a:rPr lang="ru-RU" sz="5100" b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98681" name="AutoShape 25"/>
          <p:cNvSpPr>
            <a:spLocks noChangeArrowheads="1"/>
          </p:cNvSpPr>
          <p:nvPr/>
        </p:nvSpPr>
        <p:spPr bwMode="auto">
          <a:xfrm rot="5354517" flipV="1">
            <a:off x="3527079" y="2544083"/>
            <a:ext cx="1207557" cy="3504667"/>
          </a:xfrm>
          <a:prstGeom prst="moon">
            <a:avLst>
              <a:gd name="adj" fmla="val 15597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1517" name="Text Box 28"/>
          <p:cNvSpPr txBox="1">
            <a:spLocks noChangeArrowheads="1"/>
          </p:cNvSpPr>
          <p:nvPr/>
        </p:nvSpPr>
        <p:spPr bwMode="auto">
          <a:xfrm>
            <a:off x="396534" y="4948342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D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1518" name="Text Box 29"/>
          <p:cNvSpPr txBox="1">
            <a:spLocks noChangeArrowheads="1"/>
          </p:cNvSpPr>
          <p:nvPr/>
        </p:nvSpPr>
        <p:spPr bwMode="auto">
          <a:xfrm>
            <a:off x="3517863" y="6237016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В</a:t>
            </a:r>
          </a:p>
        </p:txBody>
      </p:sp>
      <p:sp>
        <p:nvSpPr>
          <p:cNvPr id="21519" name="Text Box 30"/>
          <p:cNvSpPr txBox="1">
            <a:spLocks noChangeArrowheads="1"/>
          </p:cNvSpPr>
          <p:nvPr/>
        </p:nvSpPr>
        <p:spPr bwMode="auto">
          <a:xfrm>
            <a:off x="7057910" y="1933428"/>
            <a:ext cx="62447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CC"/>
                </a:solidFill>
                <a:latin typeface="Arial" charset="0"/>
              </a:rPr>
              <a:t>К</a:t>
            </a:r>
          </a:p>
        </p:txBody>
      </p:sp>
      <p:sp>
        <p:nvSpPr>
          <p:cNvPr id="21520" name="Text Box 31"/>
          <p:cNvSpPr txBox="1">
            <a:spLocks noChangeArrowheads="1"/>
          </p:cNvSpPr>
          <p:nvPr/>
        </p:nvSpPr>
        <p:spPr bwMode="auto">
          <a:xfrm>
            <a:off x="3371399" y="4958568"/>
            <a:ext cx="72225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CC"/>
                </a:solidFill>
                <a:latin typeface="Arial" charset="0"/>
              </a:rPr>
              <a:t>О</a:t>
            </a: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3102160" y="4118464"/>
            <a:ext cx="1943099" cy="832484"/>
            <a:chOff x="2547" y="2037"/>
            <a:chExt cx="765" cy="437"/>
          </a:xfrm>
        </p:grpSpPr>
        <p:sp>
          <p:nvSpPr>
            <p:cNvPr id="21524" name="Freeform 33"/>
            <p:cNvSpPr>
              <a:spLocks/>
            </p:cNvSpPr>
            <p:nvPr/>
          </p:nvSpPr>
          <p:spPr bwMode="auto">
            <a:xfrm>
              <a:off x="2547" y="2037"/>
              <a:ext cx="765" cy="412"/>
            </a:xfrm>
            <a:custGeom>
              <a:avLst/>
              <a:gdLst>
                <a:gd name="T0" fmla="*/ 765 w 765"/>
                <a:gd name="T1" fmla="*/ 51 h 412"/>
                <a:gd name="T2" fmla="*/ 420 w 765"/>
                <a:gd name="T3" fmla="*/ 17 h 412"/>
                <a:gd name="T4" fmla="*/ 149 w 765"/>
                <a:gd name="T5" fmla="*/ 151 h 412"/>
                <a:gd name="T6" fmla="*/ 0 w 765"/>
                <a:gd name="T7" fmla="*/ 412 h 4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5"/>
                <a:gd name="T13" fmla="*/ 0 h 412"/>
                <a:gd name="T14" fmla="*/ 765 w 765"/>
                <a:gd name="T15" fmla="*/ 412 h 4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5" h="412">
                  <a:moveTo>
                    <a:pt x="765" y="51"/>
                  </a:moveTo>
                  <a:cubicBezTo>
                    <a:pt x="708" y="43"/>
                    <a:pt x="523" y="0"/>
                    <a:pt x="420" y="17"/>
                  </a:cubicBezTo>
                  <a:cubicBezTo>
                    <a:pt x="317" y="34"/>
                    <a:pt x="219" y="86"/>
                    <a:pt x="149" y="151"/>
                  </a:cubicBezTo>
                  <a:cubicBezTo>
                    <a:pt x="78" y="217"/>
                    <a:pt x="32" y="358"/>
                    <a:pt x="0" y="412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1525" name="Freeform 34"/>
            <p:cNvSpPr>
              <a:spLocks/>
            </p:cNvSpPr>
            <p:nvPr/>
          </p:nvSpPr>
          <p:spPr bwMode="auto">
            <a:xfrm>
              <a:off x="2636" y="2127"/>
              <a:ext cx="612" cy="347"/>
            </a:xfrm>
            <a:custGeom>
              <a:avLst/>
              <a:gdLst>
                <a:gd name="T0" fmla="*/ 612 w 612"/>
                <a:gd name="T1" fmla="*/ 41 h 347"/>
                <a:gd name="T2" fmla="*/ 342 w 612"/>
                <a:gd name="T3" fmla="*/ 14 h 347"/>
                <a:gd name="T4" fmla="*/ 110 w 612"/>
                <a:gd name="T5" fmla="*/ 127 h 347"/>
                <a:gd name="T6" fmla="*/ 0 w 612"/>
                <a:gd name="T7" fmla="*/ 347 h 34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2"/>
                <a:gd name="T13" fmla="*/ 0 h 347"/>
                <a:gd name="T14" fmla="*/ 612 w 612"/>
                <a:gd name="T15" fmla="*/ 347 h 34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2" h="347">
                  <a:moveTo>
                    <a:pt x="612" y="41"/>
                  </a:moveTo>
                  <a:cubicBezTo>
                    <a:pt x="570" y="37"/>
                    <a:pt x="426" y="0"/>
                    <a:pt x="342" y="14"/>
                  </a:cubicBezTo>
                  <a:cubicBezTo>
                    <a:pt x="258" y="28"/>
                    <a:pt x="167" y="72"/>
                    <a:pt x="110" y="127"/>
                  </a:cubicBezTo>
                  <a:cubicBezTo>
                    <a:pt x="53" y="184"/>
                    <a:pt x="24" y="302"/>
                    <a:pt x="0" y="347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98691" name="Text Box 35"/>
          <p:cNvSpPr txBox="1">
            <a:spLocks noChangeArrowheads="1"/>
          </p:cNvSpPr>
          <p:nvPr/>
        </p:nvSpPr>
        <p:spPr bwMode="auto">
          <a:xfrm>
            <a:off x="5947374" y="3806283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 dirty="0">
                <a:solidFill>
                  <a:srgbClr val="000000"/>
                </a:solidFill>
                <a:latin typeface="Arial" pitchFamily="34" charset="0"/>
              </a:rPr>
              <a:t>45</a:t>
            </a:r>
            <a:r>
              <a:rPr lang="ru-RU" sz="5100" b="1" baseline="30000" dirty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51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98692" name="Text Box 36"/>
          <p:cNvSpPr txBox="1">
            <a:spLocks noChangeArrowheads="1"/>
          </p:cNvSpPr>
          <p:nvPr/>
        </p:nvSpPr>
        <p:spPr bwMode="auto">
          <a:xfrm>
            <a:off x="5947374" y="3775043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 dirty="0">
                <a:solidFill>
                  <a:srgbClr val="000000"/>
                </a:solidFill>
                <a:latin typeface="Arial" pitchFamily="34" charset="0"/>
              </a:rPr>
              <a:t>45</a:t>
            </a:r>
            <a:r>
              <a:rPr lang="ru-RU" sz="5100" b="1" baseline="30000" dirty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51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350287" y="1931647"/>
            <a:ext cx="30027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∠DOC=</a:t>
            </a:r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  <a:r>
              <a:rPr lang="en-US" sz="4000" b="1" dirty="0" smtClean="0">
                <a:solidFill>
                  <a:srgbClr val="000000"/>
                </a:solidFill>
                <a:latin typeface="Arial" pitchFamily="34" charset="0"/>
              </a:rPr>
              <a:t>80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2840892"/>
            <a:ext cx="61499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∠KOC=</a:t>
            </a:r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  <a:r>
              <a:rPr lang="en-US" sz="4000" b="1" dirty="0" smtClean="0">
                <a:solidFill>
                  <a:srgbClr val="000000"/>
                </a:solidFill>
                <a:latin typeface="Arial" pitchFamily="34" charset="0"/>
              </a:rPr>
              <a:t>80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en-US" sz="4000" b="1" baseline="30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-</a:t>
            </a:r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</a:rPr>
              <a:t> 1</a:t>
            </a:r>
            <a:r>
              <a:rPr lang="en-US" sz="4000" b="1" dirty="0" smtClean="0">
                <a:solidFill>
                  <a:srgbClr val="000000"/>
                </a:solidFill>
                <a:latin typeface="Arial" pitchFamily="34" charset="0"/>
              </a:rPr>
              <a:t>35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en-US" sz="4000" b="1" baseline="30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4000" b="1" dirty="0" smtClean="0">
                <a:solidFill>
                  <a:srgbClr val="000000"/>
                </a:solidFill>
                <a:latin typeface="Arial" pitchFamily="34" charset="0"/>
              </a:rPr>
              <a:t>=45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en-US" sz="4000" b="1" baseline="30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ru-RU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57819" y="4761400"/>
            <a:ext cx="48576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∠K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ОС</a:t>
            </a:r>
            <a:r>
              <a:rPr lang="en-US" sz="4000" b="1" dirty="0" smtClean="0">
                <a:solidFill>
                  <a:srgbClr val="000000"/>
                </a:solidFill>
                <a:latin typeface="Arial" pitchFamily="34" charset="0"/>
              </a:rPr>
              <a:t>=</a:t>
            </a:r>
            <a:r>
              <a:rPr lang="en-US" sz="4000" b="1" dirty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AOK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en-US" sz="4000" b="1" dirty="0" smtClean="0">
                <a:solidFill>
                  <a:srgbClr val="000000"/>
                </a:solidFill>
                <a:latin typeface="Arial" pitchFamily="34" charset="0"/>
              </a:rPr>
              <a:t>45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en-US" sz="4000" b="1" baseline="30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ru-RU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7875" y="6898735"/>
            <a:ext cx="106189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Ответ: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О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K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является биссектрисой угла АОС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605901" y="62298"/>
            <a:ext cx="2151918" cy="76943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492953" y="3803007"/>
            <a:ext cx="27174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А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OC=</a:t>
            </a:r>
            <a:r>
              <a:rPr lang="ru-RU" sz="4000" b="1" dirty="0">
                <a:solidFill>
                  <a:srgbClr val="000000"/>
                </a:solidFill>
                <a:latin typeface="Arial" pitchFamily="34" charset="0"/>
              </a:rPr>
              <a:t>9</a:t>
            </a:r>
            <a:r>
              <a:rPr lang="en-US" sz="4000" b="1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4157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8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8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8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86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8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8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86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86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8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8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8056E-7 -4.93827E-7 L -0.09842 -0.1037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98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26" y="-5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 animBg="1"/>
      <p:bldP spid="198661" grpId="0" animBg="1"/>
      <p:bldP spid="198680" grpId="0"/>
      <p:bldP spid="198681" grpId="0" animBg="1"/>
      <p:bldP spid="198691" grpId="0"/>
      <p:bldP spid="198692" grpId="0"/>
      <p:bldP spid="198692" grpId="1"/>
      <p:bldP spid="2" grpId="0"/>
      <p:bldP spid="25" grpId="0"/>
      <p:bldP spid="26" grpId="0"/>
      <p:bldP spid="27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1405630" y="2571556"/>
            <a:ext cx="5528570" cy="5098662"/>
          </a:xfrm>
          <a:custGeom>
            <a:avLst/>
            <a:gdLst>
              <a:gd name="T0" fmla="*/ 0 w 2576"/>
              <a:gd name="T1" fmla="*/ 1032 h 2832"/>
              <a:gd name="T2" fmla="*/ 16 w 2576"/>
              <a:gd name="T3" fmla="*/ 1024 h 2832"/>
              <a:gd name="T4" fmla="*/ 656 w 2576"/>
              <a:gd name="T5" fmla="*/ 2512 h 2832"/>
              <a:gd name="T6" fmla="*/ 800 w 2576"/>
              <a:gd name="T7" fmla="*/ 2832 h 2832"/>
              <a:gd name="T8" fmla="*/ 880 w 2576"/>
              <a:gd name="T9" fmla="*/ 2832 h 2832"/>
              <a:gd name="T10" fmla="*/ 1568 w 2576"/>
              <a:gd name="T11" fmla="*/ 2744 h 2832"/>
              <a:gd name="T12" fmla="*/ 2480 w 2576"/>
              <a:gd name="T13" fmla="*/ 2304 h 2832"/>
              <a:gd name="T14" fmla="*/ 2576 w 2576"/>
              <a:gd name="T15" fmla="*/ 1120 h 2832"/>
              <a:gd name="T16" fmla="*/ 2192 w 2576"/>
              <a:gd name="T17" fmla="*/ 16 h 2832"/>
              <a:gd name="T18" fmla="*/ 2112 w 2576"/>
              <a:gd name="T19" fmla="*/ 0 h 2832"/>
              <a:gd name="T20" fmla="*/ 2016 w 2576"/>
              <a:gd name="T21" fmla="*/ 64 h 28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76"/>
              <a:gd name="T34" fmla="*/ 0 h 2832"/>
              <a:gd name="T35" fmla="*/ 2576 w 2576"/>
              <a:gd name="T36" fmla="*/ 2832 h 283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76" h="2832">
                <a:moveTo>
                  <a:pt x="0" y="1032"/>
                </a:moveTo>
                <a:lnTo>
                  <a:pt x="16" y="1024"/>
                </a:lnTo>
                <a:lnTo>
                  <a:pt x="656" y="2512"/>
                </a:lnTo>
                <a:lnTo>
                  <a:pt x="800" y="2832"/>
                </a:lnTo>
                <a:lnTo>
                  <a:pt x="880" y="2832"/>
                </a:lnTo>
                <a:lnTo>
                  <a:pt x="1568" y="2744"/>
                </a:lnTo>
                <a:lnTo>
                  <a:pt x="2480" y="2304"/>
                </a:lnTo>
                <a:lnTo>
                  <a:pt x="2576" y="1120"/>
                </a:lnTo>
                <a:lnTo>
                  <a:pt x="2192" y="16"/>
                </a:lnTo>
                <a:lnTo>
                  <a:pt x="2112" y="0"/>
                </a:lnTo>
                <a:lnTo>
                  <a:pt x="2016" y="64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12" name="Freeform 4"/>
          <p:cNvSpPr>
            <a:spLocks/>
          </p:cNvSpPr>
          <p:nvPr/>
        </p:nvSpPr>
        <p:spPr bwMode="auto">
          <a:xfrm>
            <a:off x="1355685" y="1193509"/>
            <a:ext cx="4892715" cy="3224373"/>
          </a:xfrm>
          <a:custGeom>
            <a:avLst/>
            <a:gdLst>
              <a:gd name="T0" fmla="*/ 16 w 2107"/>
              <a:gd name="T1" fmla="*/ 166 h 1918"/>
              <a:gd name="T2" fmla="*/ 40 w 2107"/>
              <a:gd name="T3" fmla="*/ 1918 h 1918"/>
              <a:gd name="T4" fmla="*/ 2107 w 2107"/>
              <a:gd name="T5" fmla="*/ 992 h 1918"/>
              <a:gd name="T6" fmla="*/ 1851 w 2107"/>
              <a:gd name="T7" fmla="*/ 432 h 1918"/>
              <a:gd name="T8" fmla="*/ 1291 w 2107"/>
              <a:gd name="T9" fmla="*/ 96 h 1918"/>
              <a:gd name="T10" fmla="*/ 699 w 2107"/>
              <a:gd name="T11" fmla="*/ 0 h 1918"/>
              <a:gd name="T12" fmla="*/ 171 w 2107"/>
              <a:gd name="T13" fmla="*/ 50 h 1918"/>
              <a:gd name="T14" fmla="*/ 16 w 2107"/>
              <a:gd name="T15" fmla="*/ 86 h 1918"/>
              <a:gd name="T16" fmla="*/ 0 w 2107"/>
              <a:gd name="T17" fmla="*/ 70 h 1918"/>
              <a:gd name="T18" fmla="*/ 32 w 2107"/>
              <a:gd name="T19" fmla="*/ 86 h 191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107"/>
              <a:gd name="T31" fmla="*/ 0 h 1918"/>
              <a:gd name="T32" fmla="*/ 2107 w 2107"/>
              <a:gd name="T33" fmla="*/ 1918 h 191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07" h="1918">
                <a:moveTo>
                  <a:pt x="16" y="166"/>
                </a:moveTo>
                <a:lnTo>
                  <a:pt x="40" y="1918"/>
                </a:lnTo>
                <a:lnTo>
                  <a:pt x="2107" y="992"/>
                </a:lnTo>
                <a:lnTo>
                  <a:pt x="1851" y="432"/>
                </a:lnTo>
                <a:lnTo>
                  <a:pt x="1291" y="96"/>
                </a:lnTo>
                <a:lnTo>
                  <a:pt x="699" y="0"/>
                </a:lnTo>
                <a:lnTo>
                  <a:pt x="171" y="50"/>
                </a:lnTo>
                <a:lnTo>
                  <a:pt x="16" y="86"/>
                </a:lnTo>
                <a:lnTo>
                  <a:pt x="0" y="70"/>
                </a:lnTo>
                <a:lnTo>
                  <a:pt x="32" y="86"/>
                </a:lnTo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4770288" y="475316"/>
            <a:ext cx="9342796" cy="123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ru-RU" sz="3600" b="1" dirty="0">
                <a:latin typeface="Arial" charset="0"/>
              </a:rPr>
              <a:t>На рисунке угол ВОС прямой. </a:t>
            </a:r>
            <a:endParaRPr lang="ru-RU" sz="3600" b="1" dirty="0" smtClean="0">
              <a:latin typeface="Arial" charset="0"/>
            </a:endParaRPr>
          </a:p>
          <a:p>
            <a:pPr algn="ctr" eaLnBrk="1" hangingPunct="1"/>
            <a:r>
              <a:rPr lang="ru-RU" sz="3600" b="1" dirty="0" smtClean="0">
                <a:latin typeface="Arial" charset="0"/>
              </a:rPr>
              <a:t> Найдите </a:t>
            </a:r>
            <a:r>
              <a:rPr lang="ru-RU" sz="3600" b="1" dirty="0">
                <a:latin typeface="Arial" charset="0"/>
              </a:rPr>
              <a:t>угол 1, если угол 2 равен 70</a:t>
            </a:r>
            <a:r>
              <a:rPr lang="ru-RU" sz="3600" b="1" baseline="30000" dirty="0">
                <a:latin typeface="Arial" charset="0"/>
              </a:rPr>
              <a:t>0</a:t>
            </a:r>
            <a:endParaRPr lang="ru-RU" sz="3600" b="1" dirty="0">
              <a:latin typeface="Arial" charset="0"/>
            </a:endParaRPr>
          </a:p>
        </p:txBody>
      </p:sp>
      <p:sp>
        <p:nvSpPr>
          <p:cNvPr id="20485" name="Freeform 6"/>
          <p:cNvSpPr>
            <a:spLocks/>
          </p:cNvSpPr>
          <p:nvPr/>
        </p:nvSpPr>
        <p:spPr bwMode="auto">
          <a:xfrm rot="2717847" flipH="1">
            <a:off x="-881473" y="2145120"/>
            <a:ext cx="4726086" cy="4515043"/>
          </a:xfrm>
          <a:custGeom>
            <a:avLst/>
            <a:gdLst>
              <a:gd name="T0" fmla="*/ 0 w 2336"/>
              <a:gd name="T1" fmla="*/ 2816 h 2816"/>
              <a:gd name="T2" fmla="*/ 2336 w 2336"/>
              <a:gd name="T3" fmla="*/ 0 h 2816"/>
              <a:gd name="T4" fmla="*/ 0 60000 65536"/>
              <a:gd name="T5" fmla="*/ 0 60000 65536"/>
              <a:gd name="T6" fmla="*/ 0 w 2336"/>
              <a:gd name="T7" fmla="*/ 0 h 2816"/>
              <a:gd name="T8" fmla="*/ 2336 w 2336"/>
              <a:gd name="T9" fmla="*/ 2816 h 2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63500" cmpd="sng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0486" name="Freeform 7"/>
          <p:cNvSpPr>
            <a:spLocks/>
          </p:cNvSpPr>
          <p:nvPr/>
        </p:nvSpPr>
        <p:spPr bwMode="auto">
          <a:xfrm>
            <a:off x="1481569" y="2571556"/>
            <a:ext cx="5136486" cy="5050536"/>
          </a:xfrm>
          <a:custGeom>
            <a:avLst/>
            <a:gdLst>
              <a:gd name="T0" fmla="*/ 2144 w 2144"/>
              <a:gd name="T1" fmla="*/ 0 h 2672"/>
              <a:gd name="T2" fmla="*/ 0 w 2144"/>
              <a:gd name="T3" fmla="*/ 1008 h 2672"/>
              <a:gd name="T4" fmla="*/ 736 w 2144"/>
              <a:gd name="T5" fmla="*/ 2672 h 2672"/>
              <a:gd name="T6" fmla="*/ 0 60000 65536"/>
              <a:gd name="T7" fmla="*/ 0 60000 65536"/>
              <a:gd name="T8" fmla="*/ 0 60000 65536"/>
              <a:gd name="T9" fmla="*/ 0 w 2144"/>
              <a:gd name="T10" fmla="*/ 0 h 2672"/>
              <a:gd name="T11" fmla="*/ 2144 w 2144"/>
              <a:gd name="T12" fmla="*/ 2672 h 2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4" h="2672">
                <a:moveTo>
                  <a:pt x="2144" y="0"/>
                </a:moveTo>
                <a:lnTo>
                  <a:pt x="0" y="1008"/>
                </a:lnTo>
                <a:lnTo>
                  <a:pt x="736" y="2672"/>
                </a:lnTo>
              </a:path>
            </a:pathLst>
          </a:custGeom>
          <a:noFill/>
          <a:ln w="635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664804" y="773618"/>
            <a:ext cx="6908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CC"/>
                </a:solidFill>
                <a:latin typeface="Arial" charset="0"/>
              </a:rPr>
              <a:t>А</a:t>
            </a:r>
          </a:p>
        </p:txBody>
      </p:sp>
      <p:sp>
        <p:nvSpPr>
          <p:cNvPr id="20488" name="Text Box 9"/>
          <p:cNvSpPr txBox="1">
            <a:spLocks noChangeArrowheads="1"/>
          </p:cNvSpPr>
          <p:nvPr/>
        </p:nvSpPr>
        <p:spPr bwMode="auto">
          <a:xfrm>
            <a:off x="3314023" y="6993442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CC"/>
                </a:solidFill>
                <a:latin typeface="Arial" charset="0"/>
              </a:rPr>
              <a:t>С</a:t>
            </a:r>
          </a:p>
        </p:txBody>
      </p:sp>
      <p:sp>
        <p:nvSpPr>
          <p:cNvPr id="20498" name="Freeform 11"/>
          <p:cNvSpPr>
            <a:spLocks/>
          </p:cNvSpPr>
          <p:nvPr/>
        </p:nvSpPr>
        <p:spPr bwMode="auto">
          <a:xfrm rot="3771380">
            <a:off x="1652077" y="4317449"/>
            <a:ext cx="432436" cy="576579"/>
          </a:xfrm>
          <a:custGeom>
            <a:avLst/>
            <a:gdLst>
              <a:gd name="T0" fmla="*/ 0 w 636"/>
              <a:gd name="T1" fmla="*/ 0 h 544"/>
              <a:gd name="T2" fmla="*/ 636 w 636"/>
              <a:gd name="T3" fmla="*/ 0 h 544"/>
              <a:gd name="T4" fmla="*/ 636 w 636"/>
              <a:gd name="T5" fmla="*/ 544 h 544"/>
              <a:gd name="T6" fmla="*/ 0 60000 65536"/>
              <a:gd name="T7" fmla="*/ 0 60000 65536"/>
              <a:gd name="T8" fmla="*/ 0 60000 65536"/>
              <a:gd name="T9" fmla="*/ 0 w 636"/>
              <a:gd name="T10" fmla="*/ 0 h 544"/>
              <a:gd name="T11" fmla="*/ 636 w 636"/>
              <a:gd name="T12" fmla="*/ 544 h 5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36" h="544">
                <a:moveTo>
                  <a:pt x="0" y="0"/>
                </a:moveTo>
                <a:lnTo>
                  <a:pt x="636" y="0"/>
                </a:lnTo>
                <a:lnTo>
                  <a:pt x="636" y="544"/>
                </a:lnTo>
              </a:path>
            </a:pathLst>
          </a:custGeom>
          <a:noFill/>
          <a:ln w="63500" cap="flat" cmpd="sng">
            <a:solidFill>
              <a:srgbClr val="0000CC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uz-Latn-UZ"/>
          </a:p>
        </p:txBody>
      </p:sp>
      <p:sp>
        <p:nvSpPr>
          <p:cNvPr id="196621" name="Text Box 13"/>
          <p:cNvSpPr txBox="1">
            <a:spLocks noChangeArrowheads="1"/>
          </p:cNvSpPr>
          <p:nvPr/>
        </p:nvSpPr>
        <p:spPr bwMode="auto">
          <a:xfrm>
            <a:off x="1817964" y="2672902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70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96622" name="Text Box 14"/>
          <p:cNvSpPr txBox="1">
            <a:spLocks noChangeArrowheads="1"/>
          </p:cNvSpPr>
          <p:nvPr/>
        </p:nvSpPr>
        <p:spPr bwMode="auto">
          <a:xfrm>
            <a:off x="1449444" y="5989508"/>
            <a:ext cx="1025222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20</a:t>
            </a:r>
            <a:r>
              <a:rPr lang="ru-RU" sz="4000" b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0492" name="Text Box 15"/>
          <p:cNvSpPr txBox="1">
            <a:spLocks noChangeArrowheads="1"/>
          </p:cNvSpPr>
          <p:nvPr/>
        </p:nvSpPr>
        <p:spPr bwMode="auto">
          <a:xfrm>
            <a:off x="781644" y="6907718"/>
            <a:ext cx="6908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D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0493" name="Text Box 16"/>
          <p:cNvSpPr txBox="1">
            <a:spLocks noChangeArrowheads="1"/>
          </p:cNvSpPr>
          <p:nvPr/>
        </p:nvSpPr>
        <p:spPr bwMode="auto">
          <a:xfrm>
            <a:off x="6770965" y="2501452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B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20494" name="Text Box 17"/>
          <p:cNvSpPr txBox="1">
            <a:spLocks noChangeArrowheads="1"/>
          </p:cNvSpPr>
          <p:nvPr/>
        </p:nvSpPr>
        <p:spPr bwMode="auto">
          <a:xfrm>
            <a:off x="774248" y="4078252"/>
            <a:ext cx="6908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CC"/>
                </a:solidFill>
                <a:latin typeface="Arial" charset="0"/>
              </a:rPr>
              <a:t>О</a:t>
            </a:r>
          </a:p>
        </p:txBody>
      </p:sp>
      <p:sp>
        <p:nvSpPr>
          <p:cNvPr id="196626" name="AutoShape 18"/>
          <p:cNvSpPr>
            <a:spLocks noChangeArrowheads="1"/>
          </p:cNvSpPr>
          <p:nvPr/>
        </p:nvSpPr>
        <p:spPr bwMode="auto">
          <a:xfrm rot="10791978" flipV="1">
            <a:off x="1467269" y="3484774"/>
            <a:ext cx="913637" cy="1835735"/>
          </a:xfrm>
          <a:prstGeom prst="moon">
            <a:avLst>
              <a:gd name="adj" fmla="val 28644"/>
            </a:avLst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0496" name="Text Box 19"/>
          <p:cNvSpPr txBox="1">
            <a:spLocks noChangeArrowheads="1"/>
          </p:cNvSpPr>
          <p:nvPr/>
        </p:nvSpPr>
        <p:spPr bwMode="auto">
          <a:xfrm>
            <a:off x="1817964" y="6562912"/>
            <a:ext cx="6908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2060"/>
                </a:solidFill>
                <a:latin typeface="Arial" charset="0"/>
              </a:rPr>
              <a:t>1</a:t>
            </a:r>
          </a:p>
        </p:txBody>
      </p:sp>
      <p:sp>
        <p:nvSpPr>
          <p:cNvPr id="20497" name="Text Box 20"/>
          <p:cNvSpPr txBox="1">
            <a:spLocks noChangeArrowheads="1"/>
          </p:cNvSpPr>
          <p:nvPr/>
        </p:nvSpPr>
        <p:spPr bwMode="auto">
          <a:xfrm>
            <a:off x="2739983" y="1636582"/>
            <a:ext cx="69088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2060"/>
                </a:solidFill>
                <a:latin typeface="Arial" charset="0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18055" y="4160814"/>
            <a:ext cx="7324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1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=∠</a:t>
            </a:r>
            <a:r>
              <a:rPr lang="ru-RU" sz="4000" b="1" dirty="0">
                <a:latin typeface="Arial" pitchFamily="34" charset="0"/>
                <a:ea typeface="Cambria Math"/>
                <a:cs typeface="Arial" pitchFamily="34" charset="0"/>
              </a:rPr>
              <a:t>АО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en-US" sz="4000" b="1" baseline="30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-</a:t>
            </a:r>
            <a:r>
              <a:rPr lang="en-US" sz="4000" b="1" dirty="0"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ВОС -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 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2</a:t>
            </a:r>
            <a:endParaRPr lang="ru-RU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706" y="5096824"/>
            <a:ext cx="7324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1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  <a:r>
              <a:rPr lang="en-US" sz="4000" b="1" dirty="0" smtClean="0">
                <a:solidFill>
                  <a:srgbClr val="000000"/>
                </a:solidFill>
                <a:latin typeface="Arial" pitchFamily="34" charset="0"/>
              </a:rPr>
              <a:t>80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en-US" sz="4000" b="1" baseline="30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-</a:t>
            </a:r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</a:rPr>
              <a:t> 90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en-US" sz="4000" b="1" baseline="30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</a:rPr>
              <a:t>- 70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r>
              <a:rPr lang="en-US" sz="4000" b="1" baseline="30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ru-RU" sz="4000" b="1" dirty="0">
                <a:solidFill>
                  <a:srgbClr val="000000"/>
                </a:solidFill>
                <a:latin typeface="Arial" pitchFamily="34" charset="0"/>
              </a:rPr>
              <a:t>=</a:t>
            </a:r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</a:rPr>
              <a:t>20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65336" y="3189743"/>
            <a:ext cx="29960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АО</a:t>
            </a:r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D=</a:t>
            </a:r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</a:rPr>
              <a:t>1</a:t>
            </a:r>
            <a:r>
              <a:rPr lang="en-US" sz="4000" b="1" dirty="0" smtClean="0">
                <a:solidFill>
                  <a:srgbClr val="000000"/>
                </a:solidFill>
                <a:latin typeface="Arial" pitchFamily="34" charset="0"/>
              </a:rPr>
              <a:t>80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02856" y="325829"/>
            <a:ext cx="2151918" cy="76943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74666" y="4483979"/>
            <a:ext cx="1023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000000"/>
                </a:solidFill>
                <a:latin typeface="Arial" pitchFamily="34" charset="0"/>
              </a:rPr>
              <a:t>90</a:t>
            </a:r>
            <a:r>
              <a:rPr lang="ru-RU" sz="4400" b="1" baseline="30000" dirty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uz-Latn-UZ" dirty="0"/>
          </a:p>
        </p:txBody>
      </p:sp>
      <p:sp>
        <p:nvSpPr>
          <p:cNvPr id="24" name="TextBox 23"/>
          <p:cNvSpPr txBox="1"/>
          <p:nvPr/>
        </p:nvSpPr>
        <p:spPr>
          <a:xfrm>
            <a:off x="6916414" y="5989508"/>
            <a:ext cx="25249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000" b="1" dirty="0" smtClean="0">
                <a:latin typeface="Arial" pitchFamily="34" charset="0"/>
                <a:ea typeface="Cambria Math"/>
                <a:cs typeface="Arial" pitchFamily="34" charset="0"/>
              </a:rPr>
              <a:t>1</a:t>
            </a:r>
            <a:r>
              <a:rPr lang="en-US" sz="4000" b="1" baseline="30000" dirty="0" smtClean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ru-RU" sz="4000" b="1" dirty="0">
                <a:solidFill>
                  <a:srgbClr val="000000"/>
                </a:solidFill>
                <a:latin typeface="Arial" pitchFamily="34" charset="0"/>
              </a:rPr>
              <a:t>=</a:t>
            </a:r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</a:rPr>
              <a:t>20</a:t>
            </a:r>
            <a:r>
              <a:rPr lang="ru-RU" sz="4000" b="1" baseline="30000" dirty="0" smtClean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000" b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1610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9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6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66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6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6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9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6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66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6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6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196612" grpId="0" animBg="1"/>
      <p:bldP spid="196621" grpId="0"/>
      <p:bldP spid="196622" grpId="0"/>
      <p:bldP spid="196626" grpId="0" animBg="1"/>
      <p:bldP spid="20" grpId="0"/>
      <p:bldP spid="21" grpId="0"/>
      <p:bldP spid="22" grpId="0"/>
      <p:bldP spid="2" grpId="0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Freeform 2"/>
          <p:cNvSpPr>
            <a:spLocks/>
          </p:cNvSpPr>
          <p:nvPr/>
        </p:nvSpPr>
        <p:spPr bwMode="auto">
          <a:xfrm>
            <a:off x="4591051" y="2334006"/>
            <a:ext cx="3007360" cy="4328160"/>
          </a:xfrm>
          <a:custGeom>
            <a:avLst/>
            <a:gdLst>
              <a:gd name="T0" fmla="*/ 32 w 1184"/>
              <a:gd name="T1" fmla="*/ 512 h 2272"/>
              <a:gd name="T2" fmla="*/ 1168 w 1184"/>
              <a:gd name="T3" fmla="*/ 2272 h 2272"/>
              <a:gd name="T4" fmla="*/ 1168 w 1184"/>
              <a:gd name="T5" fmla="*/ 208 h 2272"/>
              <a:gd name="T6" fmla="*/ 1168 w 1184"/>
              <a:gd name="T7" fmla="*/ 160 h 2272"/>
              <a:gd name="T8" fmla="*/ 1152 w 1184"/>
              <a:gd name="T9" fmla="*/ 176 h 2272"/>
              <a:gd name="T10" fmla="*/ 1184 w 1184"/>
              <a:gd name="T11" fmla="*/ 96 h 2272"/>
              <a:gd name="T12" fmla="*/ 1184 w 1184"/>
              <a:gd name="T13" fmla="*/ 80 h 2272"/>
              <a:gd name="T14" fmla="*/ 424 w 1184"/>
              <a:gd name="T15" fmla="*/ 0 h 2272"/>
              <a:gd name="T16" fmla="*/ 48 w 1184"/>
              <a:gd name="T17" fmla="*/ 448 h 2272"/>
              <a:gd name="T18" fmla="*/ 0 w 1184"/>
              <a:gd name="T19" fmla="*/ 432 h 2272"/>
              <a:gd name="T20" fmla="*/ 32 w 1184"/>
              <a:gd name="T21" fmla="*/ 448 h 2272"/>
              <a:gd name="T22" fmla="*/ 16 w 1184"/>
              <a:gd name="T23" fmla="*/ 448 h 2272"/>
              <a:gd name="T24" fmla="*/ 32 w 1184"/>
              <a:gd name="T25" fmla="*/ 448 h 227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184"/>
              <a:gd name="T40" fmla="*/ 0 h 2272"/>
              <a:gd name="T41" fmla="*/ 1184 w 1184"/>
              <a:gd name="T42" fmla="*/ 2272 h 227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184" h="2272">
                <a:moveTo>
                  <a:pt x="32" y="512"/>
                </a:moveTo>
                <a:lnTo>
                  <a:pt x="1168" y="2272"/>
                </a:lnTo>
                <a:lnTo>
                  <a:pt x="1168" y="208"/>
                </a:lnTo>
                <a:lnTo>
                  <a:pt x="1168" y="160"/>
                </a:lnTo>
                <a:lnTo>
                  <a:pt x="1152" y="176"/>
                </a:lnTo>
                <a:lnTo>
                  <a:pt x="1184" y="96"/>
                </a:lnTo>
                <a:lnTo>
                  <a:pt x="1184" y="80"/>
                </a:lnTo>
                <a:lnTo>
                  <a:pt x="424" y="0"/>
                </a:lnTo>
                <a:lnTo>
                  <a:pt x="48" y="448"/>
                </a:lnTo>
                <a:lnTo>
                  <a:pt x="0" y="432"/>
                </a:lnTo>
                <a:lnTo>
                  <a:pt x="32" y="448"/>
                </a:lnTo>
                <a:lnTo>
                  <a:pt x="16" y="448"/>
                </a:lnTo>
                <a:lnTo>
                  <a:pt x="32" y="448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43510" y="685800"/>
            <a:ext cx="14343379" cy="1424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ru-RU" sz="2800" b="1" dirty="0">
                <a:latin typeface="Arial" charset="0"/>
              </a:rPr>
              <a:t>Из вершины развернутого угла проведены два луча, которые делят его на три равные части. Покажите, что биссектриса среднего угла перпендикулярна сторонам развернутого </a:t>
            </a:r>
            <a:r>
              <a:rPr lang="ru-RU" sz="2800" b="1" dirty="0" smtClean="0">
                <a:latin typeface="Arial" charset="0"/>
              </a:rPr>
              <a:t>угла</a:t>
            </a:r>
            <a:endParaRPr lang="ru-RU" sz="2800" b="1" dirty="0">
              <a:latin typeface="Arial" charset="0"/>
            </a:endParaRPr>
          </a:p>
        </p:txBody>
      </p:sp>
      <p:sp>
        <p:nvSpPr>
          <p:cNvPr id="17412" name="Freeform 4"/>
          <p:cNvSpPr>
            <a:spLocks/>
          </p:cNvSpPr>
          <p:nvPr/>
        </p:nvSpPr>
        <p:spPr bwMode="auto">
          <a:xfrm>
            <a:off x="2499360" y="6610350"/>
            <a:ext cx="10322560" cy="152400"/>
          </a:xfrm>
          <a:custGeom>
            <a:avLst/>
            <a:gdLst>
              <a:gd name="T0" fmla="*/ 4064 w 4064"/>
              <a:gd name="T1" fmla="*/ 0 h 80"/>
              <a:gd name="T2" fmla="*/ 0 w 4064"/>
              <a:gd name="T3" fmla="*/ 80 h 80"/>
              <a:gd name="T4" fmla="*/ 0 60000 65536"/>
              <a:gd name="T5" fmla="*/ 0 60000 65536"/>
              <a:gd name="T6" fmla="*/ 0 w 4064"/>
              <a:gd name="T7" fmla="*/ 0 h 80"/>
              <a:gd name="T8" fmla="*/ 4064 w 4064"/>
              <a:gd name="T9" fmla="*/ 80 h 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762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2268200" y="5918836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C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546341" y="6265546"/>
            <a:ext cx="576579" cy="432434"/>
            <a:chOff x="2562" y="2976"/>
            <a:chExt cx="227" cy="227"/>
          </a:xfrm>
        </p:grpSpPr>
        <p:sp>
          <p:nvSpPr>
            <p:cNvPr id="17432" name="Freeform 7"/>
            <p:cNvSpPr>
              <a:spLocks/>
            </p:cNvSpPr>
            <p:nvPr/>
          </p:nvSpPr>
          <p:spPr bwMode="auto">
            <a:xfrm>
              <a:off x="2562" y="2976"/>
              <a:ext cx="227" cy="227"/>
            </a:xfrm>
            <a:custGeom>
              <a:avLst/>
              <a:gdLst>
                <a:gd name="T0" fmla="*/ 0 w 636"/>
                <a:gd name="T1" fmla="*/ 0 h 544"/>
                <a:gd name="T2" fmla="*/ 636 w 636"/>
                <a:gd name="T3" fmla="*/ 0 h 544"/>
                <a:gd name="T4" fmla="*/ 636 w 636"/>
                <a:gd name="T5" fmla="*/ 544 h 544"/>
                <a:gd name="T6" fmla="*/ 0 60000 65536"/>
                <a:gd name="T7" fmla="*/ 0 60000 65536"/>
                <a:gd name="T8" fmla="*/ 0 60000 65536"/>
                <a:gd name="T9" fmla="*/ 0 w 636"/>
                <a:gd name="T10" fmla="*/ 0 h 544"/>
                <a:gd name="T11" fmla="*/ 636 w 636"/>
                <a:gd name="T12" fmla="*/ 544 h 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544">
                  <a:moveTo>
                    <a:pt x="0" y="0"/>
                  </a:moveTo>
                  <a:lnTo>
                    <a:pt x="636" y="0"/>
                  </a:lnTo>
                  <a:lnTo>
                    <a:pt x="636" y="544"/>
                  </a:lnTo>
                </a:path>
              </a:pathLst>
            </a:custGeom>
            <a:noFill/>
            <a:ln w="38100" cap="flat" cmpd="sng">
              <a:solidFill>
                <a:srgbClr val="0000CC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7433" name="Freeform 8"/>
            <p:cNvSpPr>
              <a:spLocks/>
            </p:cNvSpPr>
            <p:nvPr/>
          </p:nvSpPr>
          <p:spPr bwMode="auto">
            <a:xfrm>
              <a:off x="2562" y="3022"/>
              <a:ext cx="182" cy="181"/>
            </a:xfrm>
            <a:custGeom>
              <a:avLst/>
              <a:gdLst>
                <a:gd name="T0" fmla="*/ 0 w 636"/>
                <a:gd name="T1" fmla="*/ 0 h 544"/>
                <a:gd name="T2" fmla="*/ 636 w 636"/>
                <a:gd name="T3" fmla="*/ 0 h 544"/>
                <a:gd name="T4" fmla="*/ 636 w 636"/>
                <a:gd name="T5" fmla="*/ 544 h 544"/>
                <a:gd name="T6" fmla="*/ 0 60000 65536"/>
                <a:gd name="T7" fmla="*/ 0 60000 65536"/>
                <a:gd name="T8" fmla="*/ 0 60000 65536"/>
                <a:gd name="T9" fmla="*/ 0 w 636"/>
                <a:gd name="T10" fmla="*/ 0 h 544"/>
                <a:gd name="T11" fmla="*/ 636 w 636"/>
                <a:gd name="T12" fmla="*/ 544 h 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6" h="544">
                  <a:moveTo>
                    <a:pt x="0" y="0"/>
                  </a:moveTo>
                  <a:lnTo>
                    <a:pt x="636" y="0"/>
                  </a:lnTo>
                  <a:lnTo>
                    <a:pt x="636" y="544"/>
                  </a:lnTo>
                </a:path>
              </a:pathLst>
            </a:custGeom>
            <a:noFill/>
            <a:ln w="38100" cap="flat" cmpd="sng">
              <a:solidFill>
                <a:srgbClr val="0000CC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7415" name="Text Box 9"/>
          <p:cNvSpPr txBox="1">
            <a:spLocks noChangeArrowheads="1"/>
          </p:cNvSpPr>
          <p:nvPr/>
        </p:nvSpPr>
        <p:spPr bwMode="auto">
          <a:xfrm>
            <a:off x="2362200" y="6006466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D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743961" y="2987041"/>
            <a:ext cx="3774440" cy="3729990"/>
            <a:chOff x="1474" y="1026"/>
            <a:chExt cx="1486" cy="1958"/>
          </a:xfrm>
        </p:grpSpPr>
        <p:sp>
          <p:nvSpPr>
            <p:cNvPr id="17430" name="Freeform 11"/>
            <p:cNvSpPr>
              <a:spLocks/>
            </p:cNvSpPr>
            <p:nvPr/>
          </p:nvSpPr>
          <p:spPr bwMode="auto">
            <a:xfrm>
              <a:off x="1792" y="1128"/>
              <a:ext cx="1168" cy="1856"/>
            </a:xfrm>
            <a:custGeom>
              <a:avLst/>
              <a:gdLst>
                <a:gd name="T0" fmla="*/ 1168 w 1168"/>
                <a:gd name="T1" fmla="*/ 1856 h 1856"/>
                <a:gd name="T2" fmla="*/ 0 w 1168"/>
                <a:gd name="T3" fmla="*/ 0 h 1856"/>
                <a:gd name="T4" fmla="*/ 0 60000 65536"/>
                <a:gd name="T5" fmla="*/ 0 60000 65536"/>
                <a:gd name="T6" fmla="*/ 0 w 1168"/>
                <a:gd name="T7" fmla="*/ 0 h 1856"/>
                <a:gd name="T8" fmla="*/ 1168 w 1168"/>
                <a:gd name="T9" fmla="*/ 1856 h 185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68" h="1856">
                  <a:moveTo>
                    <a:pt x="1168" y="1856"/>
                  </a:moveTo>
                  <a:lnTo>
                    <a:pt x="0" y="0"/>
                  </a:lnTo>
                </a:path>
              </a:pathLst>
            </a:custGeom>
            <a:noFill/>
            <a:ln w="76200" cmpd="sng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7431" name="Text Box 12"/>
            <p:cNvSpPr txBox="1">
              <a:spLocks noChangeArrowheads="1"/>
            </p:cNvSpPr>
            <p:nvPr/>
          </p:nvSpPr>
          <p:spPr bwMode="auto">
            <a:xfrm>
              <a:off x="1474" y="1026"/>
              <a:ext cx="215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4600" b="1">
                  <a:solidFill>
                    <a:srgbClr val="0000CC"/>
                  </a:solidFill>
                  <a:latin typeface="Arial" charset="0"/>
                </a:rPr>
                <a:t>К</a:t>
              </a:r>
            </a:p>
          </p:txBody>
        </p:sp>
      </p:grpSp>
      <p:sp>
        <p:nvSpPr>
          <p:cNvPr id="17417" name="Text Box 13"/>
          <p:cNvSpPr txBox="1">
            <a:spLocks noChangeArrowheads="1"/>
          </p:cNvSpPr>
          <p:nvPr/>
        </p:nvSpPr>
        <p:spPr bwMode="auto">
          <a:xfrm>
            <a:off x="7084061" y="6616066"/>
            <a:ext cx="72225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>
                <a:solidFill>
                  <a:srgbClr val="0000CC"/>
                </a:solidFill>
                <a:latin typeface="Arial" charset="0"/>
              </a:rPr>
              <a:t>О</a:t>
            </a:r>
          </a:p>
        </p:txBody>
      </p:sp>
      <p:sp>
        <p:nvSpPr>
          <p:cNvPr id="226318" name="Text Box 14"/>
          <p:cNvSpPr txBox="1">
            <a:spLocks noChangeArrowheads="1"/>
          </p:cNvSpPr>
          <p:nvPr/>
        </p:nvSpPr>
        <p:spPr bwMode="auto">
          <a:xfrm>
            <a:off x="6278881" y="4629150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30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6855462" y="2554606"/>
            <a:ext cx="698499" cy="4162424"/>
            <a:chOff x="2699" y="799"/>
            <a:chExt cx="275" cy="2185"/>
          </a:xfrm>
        </p:grpSpPr>
        <p:sp>
          <p:nvSpPr>
            <p:cNvPr id="17428" name="Text Box 16"/>
            <p:cNvSpPr txBox="1">
              <a:spLocks noChangeArrowheads="1"/>
            </p:cNvSpPr>
            <p:nvPr/>
          </p:nvSpPr>
          <p:spPr bwMode="auto">
            <a:xfrm>
              <a:off x="2699" y="799"/>
              <a:ext cx="241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sz="4600" b="1" dirty="0">
                  <a:solidFill>
                    <a:srgbClr val="002060"/>
                  </a:solidFill>
                  <a:latin typeface="Arial" charset="0"/>
                </a:rPr>
                <a:t>А</a:t>
              </a:r>
            </a:p>
          </p:txBody>
        </p:sp>
        <p:sp>
          <p:nvSpPr>
            <p:cNvPr id="17429" name="Freeform 17"/>
            <p:cNvSpPr>
              <a:spLocks/>
            </p:cNvSpPr>
            <p:nvPr/>
          </p:nvSpPr>
          <p:spPr bwMode="auto">
            <a:xfrm>
              <a:off x="2973" y="904"/>
              <a:ext cx="1" cy="2080"/>
            </a:xfrm>
            <a:custGeom>
              <a:avLst/>
              <a:gdLst>
                <a:gd name="T0" fmla="*/ 0 w 1"/>
                <a:gd name="T1" fmla="*/ 0 h 2080"/>
                <a:gd name="T2" fmla="*/ 0 w 1"/>
                <a:gd name="T3" fmla="*/ 2080 h 2080"/>
                <a:gd name="T4" fmla="*/ 0 60000 65536"/>
                <a:gd name="T5" fmla="*/ 0 60000 65536"/>
                <a:gd name="T6" fmla="*/ 0 w 1"/>
                <a:gd name="T7" fmla="*/ 0 h 2080"/>
                <a:gd name="T8" fmla="*/ 1 w 1"/>
                <a:gd name="T9" fmla="*/ 2080 h 20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080">
                  <a:moveTo>
                    <a:pt x="0" y="0"/>
                  </a:moveTo>
                  <a:lnTo>
                    <a:pt x="0" y="2080"/>
                  </a:lnTo>
                </a:path>
              </a:pathLst>
            </a:custGeom>
            <a:noFill/>
            <a:ln w="76200" cap="flat" cmpd="sng">
              <a:solidFill>
                <a:schemeClr val="tx1"/>
              </a:solidFill>
              <a:prstDash val="dash"/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7498081" y="2901316"/>
            <a:ext cx="3540760" cy="3815714"/>
            <a:chOff x="2952" y="981"/>
            <a:chExt cx="1394" cy="2003"/>
          </a:xfrm>
        </p:grpSpPr>
        <p:sp>
          <p:nvSpPr>
            <p:cNvPr id="17426" name="Freeform 19"/>
            <p:cNvSpPr>
              <a:spLocks/>
            </p:cNvSpPr>
            <p:nvPr/>
          </p:nvSpPr>
          <p:spPr bwMode="auto">
            <a:xfrm>
              <a:off x="2952" y="1176"/>
              <a:ext cx="1176" cy="1808"/>
            </a:xfrm>
            <a:custGeom>
              <a:avLst/>
              <a:gdLst>
                <a:gd name="T0" fmla="*/ 1176 w 1176"/>
                <a:gd name="T1" fmla="*/ 0 h 1808"/>
                <a:gd name="T2" fmla="*/ 0 w 1176"/>
                <a:gd name="T3" fmla="*/ 1808 h 1808"/>
                <a:gd name="T4" fmla="*/ 0 60000 65536"/>
                <a:gd name="T5" fmla="*/ 0 60000 65536"/>
                <a:gd name="T6" fmla="*/ 0 w 1176"/>
                <a:gd name="T7" fmla="*/ 0 h 1808"/>
                <a:gd name="T8" fmla="*/ 1176 w 1176"/>
                <a:gd name="T9" fmla="*/ 1808 h 18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76" h="1808">
                  <a:moveTo>
                    <a:pt x="1176" y="0"/>
                  </a:moveTo>
                  <a:lnTo>
                    <a:pt x="0" y="1808"/>
                  </a:lnTo>
                </a:path>
              </a:pathLst>
            </a:custGeom>
            <a:noFill/>
            <a:ln w="7620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17427" name="Text Box 20"/>
            <p:cNvSpPr txBox="1">
              <a:spLocks noChangeArrowheads="1"/>
            </p:cNvSpPr>
            <p:nvPr/>
          </p:nvSpPr>
          <p:spPr bwMode="auto">
            <a:xfrm>
              <a:off x="4105" y="981"/>
              <a:ext cx="241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4600" b="1">
                  <a:solidFill>
                    <a:srgbClr val="0000CC"/>
                  </a:solidFill>
                  <a:latin typeface="Arial" charset="0"/>
                </a:rPr>
                <a:t>N</a:t>
              </a:r>
              <a:endParaRPr lang="ru-RU" sz="4600" b="1">
                <a:solidFill>
                  <a:srgbClr val="0000CC"/>
                </a:solidFill>
                <a:latin typeface="Arial" charset="0"/>
              </a:endParaRPr>
            </a:p>
          </p:txBody>
        </p:sp>
      </p:grpSp>
      <p:sp>
        <p:nvSpPr>
          <p:cNvPr id="226325" name="AutoShape 21"/>
          <p:cNvSpPr>
            <a:spLocks noChangeArrowheads="1"/>
          </p:cNvSpPr>
          <p:nvPr/>
        </p:nvSpPr>
        <p:spPr bwMode="auto">
          <a:xfrm rot="5354517" flipV="1">
            <a:off x="6494145" y="3685541"/>
            <a:ext cx="1642110" cy="4378960"/>
          </a:xfrm>
          <a:prstGeom prst="moon">
            <a:avLst>
              <a:gd name="adj" fmla="val 15597"/>
            </a:avLst>
          </a:prstGeom>
          <a:solidFill>
            <a:schemeClr val="accent4">
              <a:lumMod val="75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26326" name="Text Box 22"/>
          <p:cNvSpPr txBox="1">
            <a:spLocks noChangeArrowheads="1"/>
          </p:cNvSpPr>
          <p:nvPr/>
        </p:nvSpPr>
        <p:spPr bwMode="auto">
          <a:xfrm>
            <a:off x="6278881" y="4629150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30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26327" name="Text Box 23"/>
          <p:cNvSpPr txBox="1">
            <a:spLocks noChangeArrowheads="1"/>
          </p:cNvSpPr>
          <p:nvPr/>
        </p:nvSpPr>
        <p:spPr bwMode="auto">
          <a:xfrm>
            <a:off x="6855461" y="4973956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60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26328" name="Text Box 24"/>
          <p:cNvSpPr txBox="1">
            <a:spLocks noChangeArrowheads="1"/>
          </p:cNvSpPr>
          <p:nvPr/>
        </p:nvSpPr>
        <p:spPr bwMode="auto">
          <a:xfrm>
            <a:off x="5125721" y="5665470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60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26329" name="Text Box 25"/>
          <p:cNvSpPr txBox="1">
            <a:spLocks noChangeArrowheads="1"/>
          </p:cNvSpPr>
          <p:nvPr/>
        </p:nvSpPr>
        <p:spPr bwMode="auto">
          <a:xfrm>
            <a:off x="8582661" y="5665470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en-US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60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69229" y="152400"/>
            <a:ext cx="2151918" cy="76943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8035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6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2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6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22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6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22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6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22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26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2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6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6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26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22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226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6 L 0.0868 0.00578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263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0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6" grpId="0" animBg="1"/>
      <p:bldP spid="226318" grpId="0"/>
      <p:bldP spid="226325" grpId="0" animBg="1"/>
      <p:bldP spid="226325" grpId="1" animBg="1"/>
      <p:bldP spid="226326" grpId="0"/>
      <p:bldP spid="226326" grpId="1"/>
      <p:bldP spid="226327" grpId="0"/>
      <p:bldP spid="226327" grpId="1"/>
      <p:bldP spid="226328" grpId="0"/>
      <p:bldP spid="2263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36786" y="0"/>
            <a:ext cx="14667186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48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48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48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7870" y="4609065"/>
            <a:ext cx="656882" cy="1179974"/>
          </a:xfrm>
          <a:prstGeom prst="rect">
            <a:avLst/>
          </a:prstGeom>
          <a:noFill/>
        </p:spPr>
        <p:txBody>
          <a:bodyPr wrap="none" lIns="231316" tIns="115651" rIns="231316" bIns="115651" rtlCol="0">
            <a:spAutoFit/>
          </a:bodyPr>
          <a:lstStyle/>
          <a:p>
            <a:pPr marL="32128" marR="12851" defTabSz="2313116">
              <a:lnSpc>
                <a:spcPct val="150000"/>
              </a:lnSpc>
            </a:pPr>
            <a:r>
              <a:rPr lang="ru-RU" spc="-1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57800" y="1905000"/>
            <a:ext cx="8229600" cy="330227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 задачи </a:t>
            </a:r>
          </a:p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№1,</a:t>
            </a:r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6, 10. (стр. 39) 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Теорема Ферма и 380 лет на ее доказательство | Блог 4brai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0000" r="987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4550837" cy="2275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09751" y="380707"/>
            <a:ext cx="3656204" cy="793975"/>
          </a:xfrm>
          <a:prstGeom prst="rect">
            <a:avLst/>
          </a:prstGeom>
        </p:spPr>
        <p:txBody>
          <a:bodyPr wrap="none" lIns="39534" tIns="19768" rIns="39534" bIns="19768">
            <a:spAutoFit/>
          </a:bodyPr>
          <a:lstStyle/>
          <a:p>
            <a:pPr lvl="0"/>
            <a:r>
              <a:rPr lang="ru-RU" sz="49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934200" y="1752600"/>
            <a:ext cx="0" cy="586740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371600" y="4267200"/>
            <a:ext cx="11353800" cy="7620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934200" y="3733800"/>
            <a:ext cx="457200" cy="571500"/>
          </a:xfrm>
          <a:prstGeom prst="rect">
            <a:avLst/>
          </a:prstGeom>
          <a:solidFill>
            <a:schemeClr val="bg1"/>
          </a:solidFill>
          <a:ln w="889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0" name="Прямоугольник 9"/>
          <p:cNvSpPr/>
          <p:nvPr/>
        </p:nvSpPr>
        <p:spPr>
          <a:xfrm>
            <a:off x="381000" y="1981200"/>
            <a:ext cx="73152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</a:t>
            </a:r>
          </a:p>
          <a:p>
            <a:pPr lvl="0"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пройденного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67635" y="2020824"/>
            <a:ext cx="6019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Перпендикулярные прямые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76779" y="5160264"/>
            <a:ext cx="533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</a:t>
            </a:r>
            <a:endParaRPr lang="ru-RU" sz="4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закрепления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93136" y="4953000"/>
            <a:ext cx="331012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</a:t>
            </a:r>
          </a:p>
          <a:p>
            <a:pPr lvl="0"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62132" y="2073936"/>
            <a:ext cx="5448158" cy="723275"/>
          </a:xfrm>
          <a:prstGeom prst="rect">
            <a:avLst/>
          </a:prstGeom>
          <a:solidFill>
            <a:srgbClr val="CCFFFF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Вертикальные углы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2132" y="3314480"/>
            <a:ext cx="4242700" cy="723275"/>
          </a:xfrm>
          <a:prstGeom prst="rect">
            <a:avLst/>
          </a:prstGeom>
          <a:solidFill>
            <a:srgbClr val="CCFFFF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Смежные  углы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9023" y="4477904"/>
            <a:ext cx="2517099" cy="723275"/>
          </a:xfrm>
          <a:prstGeom prst="rect">
            <a:avLst/>
          </a:prstGeom>
          <a:solidFill>
            <a:srgbClr val="CCFFFF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Теорема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2572" y="5745421"/>
            <a:ext cx="2569999" cy="723275"/>
          </a:xfrm>
          <a:prstGeom prst="rect">
            <a:avLst/>
          </a:prstGeom>
          <a:solidFill>
            <a:srgbClr val="CCFFFF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Аксиома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9100" y="6906458"/>
            <a:ext cx="3663182" cy="723275"/>
          </a:xfrm>
          <a:prstGeom prst="rect">
            <a:avLst/>
          </a:prstGeom>
          <a:solidFill>
            <a:srgbClr val="CCFFFF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Биссектриса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271095" y="2059701"/>
                <a:ext cx="4943918" cy="73751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Сумма равна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1095" y="2059701"/>
                <a:ext cx="4943918" cy="737510"/>
              </a:xfrm>
              <a:prstGeom prst="rect">
                <a:avLst/>
              </a:prstGeom>
              <a:blipFill rotWithShape="1">
                <a:blip r:embed="rId2"/>
                <a:stretch>
                  <a:fillRect l="-4562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6915151" y="4520557"/>
            <a:ext cx="7296149" cy="7232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Углы, равные между собой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353864" y="6377676"/>
            <a:ext cx="5880199" cy="13542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Истина, принимаемая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без доказательства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940959" y="2999008"/>
            <a:ext cx="5308441" cy="13542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Истина, требующая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доказательства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46086" y="5468752"/>
            <a:ext cx="5487977" cy="7232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Делит угол пополам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5562600" y="2797211"/>
            <a:ext cx="1714500" cy="1556544"/>
          </a:xfrm>
          <a:prstGeom prst="straightConnector1">
            <a:avLst/>
          </a:prstGeom>
          <a:ln w="889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8" idx="3"/>
            <a:endCxn id="22" idx="1"/>
          </p:cNvCxnSpPr>
          <p:nvPr/>
        </p:nvCxnSpPr>
        <p:spPr>
          <a:xfrm flipV="1">
            <a:off x="4604832" y="2428456"/>
            <a:ext cx="4666263" cy="1247662"/>
          </a:xfrm>
          <a:prstGeom prst="straightConnector1">
            <a:avLst/>
          </a:prstGeom>
          <a:ln w="889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3086211" y="6210532"/>
            <a:ext cx="5248603" cy="562576"/>
          </a:xfrm>
          <a:prstGeom prst="straightConnector1">
            <a:avLst/>
          </a:prstGeom>
          <a:ln w="889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26" idx="1"/>
          </p:cNvCxnSpPr>
          <p:nvPr/>
        </p:nvCxnSpPr>
        <p:spPr>
          <a:xfrm flipV="1">
            <a:off x="4082282" y="5830390"/>
            <a:ext cx="4663804" cy="1437705"/>
          </a:xfrm>
          <a:prstGeom prst="straightConnector1">
            <a:avLst/>
          </a:prstGeom>
          <a:ln w="889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25" idx="1"/>
          </p:cNvCxnSpPr>
          <p:nvPr/>
        </p:nvCxnSpPr>
        <p:spPr>
          <a:xfrm flipV="1">
            <a:off x="3048000" y="3676117"/>
            <a:ext cx="5892959" cy="1396567"/>
          </a:xfrm>
          <a:prstGeom prst="straightConnector1">
            <a:avLst/>
          </a:prstGeom>
          <a:ln w="889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152400" y="152400"/>
            <a:ext cx="14249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Сопоставьте геометрическому понятию, данному в первом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столбце, соответствующее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свойство или толкование, взятое из второго столбца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62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Freeform 2"/>
          <p:cNvSpPr>
            <a:spLocks/>
          </p:cNvSpPr>
          <p:nvPr/>
        </p:nvSpPr>
        <p:spPr bwMode="auto">
          <a:xfrm>
            <a:off x="7416800" y="1249681"/>
            <a:ext cx="4848861" cy="3470910"/>
          </a:xfrm>
          <a:custGeom>
            <a:avLst/>
            <a:gdLst>
              <a:gd name="T0" fmla="*/ 0 w 1909"/>
              <a:gd name="T1" fmla="*/ 16 h 1822"/>
              <a:gd name="T2" fmla="*/ 31 w 1909"/>
              <a:gd name="T3" fmla="*/ 1822 h 1822"/>
              <a:gd name="T4" fmla="*/ 1799 w 1909"/>
              <a:gd name="T5" fmla="*/ 1780 h 1822"/>
              <a:gd name="T6" fmla="*/ 1909 w 1909"/>
              <a:gd name="T7" fmla="*/ 1439 h 1822"/>
              <a:gd name="T8" fmla="*/ 1783 w 1909"/>
              <a:gd name="T9" fmla="*/ 965 h 1822"/>
              <a:gd name="T10" fmla="*/ 1545 w 1909"/>
              <a:gd name="T11" fmla="*/ 755 h 1822"/>
              <a:gd name="T12" fmla="*/ 1134 w 1909"/>
              <a:gd name="T13" fmla="*/ 301 h 1822"/>
              <a:gd name="T14" fmla="*/ 536 w 1909"/>
              <a:gd name="T15" fmla="*/ 56 h 1822"/>
              <a:gd name="T16" fmla="*/ 0 w 1909"/>
              <a:gd name="T17" fmla="*/ 0 h 18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09"/>
              <a:gd name="T28" fmla="*/ 0 h 1822"/>
              <a:gd name="T29" fmla="*/ 1909 w 1909"/>
              <a:gd name="T30" fmla="*/ 1822 h 18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09" h="1822">
                <a:moveTo>
                  <a:pt x="0" y="16"/>
                </a:moveTo>
                <a:lnTo>
                  <a:pt x="31" y="1822"/>
                </a:lnTo>
                <a:lnTo>
                  <a:pt x="1799" y="1780"/>
                </a:lnTo>
                <a:lnTo>
                  <a:pt x="1909" y="1439"/>
                </a:lnTo>
                <a:lnTo>
                  <a:pt x="1783" y="965"/>
                </a:lnTo>
                <a:lnTo>
                  <a:pt x="1545" y="755"/>
                </a:lnTo>
                <a:lnTo>
                  <a:pt x="1134" y="301"/>
                </a:lnTo>
                <a:lnTo>
                  <a:pt x="536" y="5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5347" name="Freeform 3"/>
          <p:cNvSpPr>
            <a:spLocks/>
          </p:cNvSpPr>
          <p:nvPr/>
        </p:nvSpPr>
        <p:spPr bwMode="auto">
          <a:xfrm>
            <a:off x="2839721" y="4693920"/>
            <a:ext cx="4912360" cy="3260248"/>
          </a:xfrm>
          <a:custGeom>
            <a:avLst/>
            <a:gdLst>
              <a:gd name="T0" fmla="*/ 1918 w 1934"/>
              <a:gd name="T1" fmla="*/ 1776 h 1808"/>
              <a:gd name="T2" fmla="*/ 1878 w 1934"/>
              <a:gd name="T3" fmla="*/ 0 h 1808"/>
              <a:gd name="T4" fmla="*/ 110 w 1934"/>
              <a:gd name="T5" fmla="*/ 42 h 1808"/>
              <a:gd name="T6" fmla="*/ 0 w 1934"/>
              <a:gd name="T7" fmla="*/ 382 h 1808"/>
              <a:gd name="T8" fmla="*/ 126 w 1934"/>
              <a:gd name="T9" fmla="*/ 856 h 1808"/>
              <a:gd name="T10" fmla="*/ 364 w 1934"/>
              <a:gd name="T11" fmla="*/ 1066 h 1808"/>
              <a:gd name="T12" fmla="*/ 774 w 1934"/>
              <a:gd name="T13" fmla="*/ 1520 h 1808"/>
              <a:gd name="T14" fmla="*/ 1350 w 1934"/>
              <a:gd name="T15" fmla="*/ 1696 h 1808"/>
              <a:gd name="T16" fmla="*/ 1934 w 1934"/>
              <a:gd name="T17" fmla="*/ 1808 h 180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34"/>
              <a:gd name="T28" fmla="*/ 0 h 1808"/>
              <a:gd name="T29" fmla="*/ 1934 w 1934"/>
              <a:gd name="T30" fmla="*/ 1808 h 180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34" h="1808">
                <a:moveTo>
                  <a:pt x="1918" y="1776"/>
                </a:moveTo>
                <a:lnTo>
                  <a:pt x="1878" y="0"/>
                </a:lnTo>
                <a:lnTo>
                  <a:pt x="110" y="42"/>
                </a:lnTo>
                <a:lnTo>
                  <a:pt x="0" y="382"/>
                </a:lnTo>
                <a:lnTo>
                  <a:pt x="126" y="856"/>
                </a:lnTo>
                <a:lnTo>
                  <a:pt x="364" y="1066"/>
                </a:lnTo>
                <a:lnTo>
                  <a:pt x="774" y="1520"/>
                </a:lnTo>
                <a:lnTo>
                  <a:pt x="1350" y="1696"/>
                </a:lnTo>
                <a:lnTo>
                  <a:pt x="1934" y="1808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5349" name="Freeform 5"/>
          <p:cNvSpPr>
            <a:spLocks/>
          </p:cNvSpPr>
          <p:nvPr/>
        </p:nvSpPr>
        <p:spPr bwMode="auto">
          <a:xfrm>
            <a:off x="7543801" y="4634866"/>
            <a:ext cx="4488181" cy="3319302"/>
          </a:xfrm>
          <a:custGeom>
            <a:avLst/>
            <a:gdLst>
              <a:gd name="T0" fmla="*/ 1630 w 1767"/>
              <a:gd name="T1" fmla="*/ 0 h 1855"/>
              <a:gd name="T2" fmla="*/ 0 w 1767"/>
              <a:gd name="T3" fmla="*/ 43 h 1855"/>
              <a:gd name="T4" fmla="*/ 14 w 1767"/>
              <a:gd name="T5" fmla="*/ 1855 h 1855"/>
              <a:gd name="T6" fmla="*/ 942 w 1767"/>
              <a:gd name="T7" fmla="*/ 1743 h 1855"/>
              <a:gd name="T8" fmla="*/ 1495 w 1767"/>
              <a:gd name="T9" fmla="*/ 1179 h 1855"/>
              <a:gd name="T10" fmla="*/ 1767 w 1767"/>
              <a:gd name="T11" fmla="*/ 771 h 1855"/>
              <a:gd name="T12" fmla="*/ 1767 w 1767"/>
              <a:gd name="T13" fmla="*/ 454 h 1855"/>
              <a:gd name="T14" fmla="*/ 1766 w 1767"/>
              <a:gd name="T15" fmla="*/ 0 h 18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67"/>
              <a:gd name="T25" fmla="*/ 0 h 1855"/>
              <a:gd name="T26" fmla="*/ 1767 w 1767"/>
              <a:gd name="T27" fmla="*/ 1855 h 18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67" h="1855">
                <a:moveTo>
                  <a:pt x="1630" y="0"/>
                </a:moveTo>
                <a:lnTo>
                  <a:pt x="0" y="43"/>
                </a:lnTo>
                <a:lnTo>
                  <a:pt x="14" y="1855"/>
                </a:lnTo>
                <a:lnTo>
                  <a:pt x="942" y="1743"/>
                </a:lnTo>
                <a:lnTo>
                  <a:pt x="1495" y="1179"/>
                </a:lnTo>
                <a:lnTo>
                  <a:pt x="1767" y="771"/>
                </a:lnTo>
                <a:lnTo>
                  <a:pt x="1767" y="454"/>
                </a:lnTo>
                <a:lnTo>
                  <a:pt x="1766" y="0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5350" name="Freeform 6"/>
          <p:cNvSpPr>
            <a:spLocks/>
          </p:cNvSpPr>
          <p:nvPr/>
        </p:nvSpPr>
        <p:spPr bwMode="auto">
          <a:xfrm>
            <a:off x="3053081" y="1310640"/>
            <a:ext cx="4485640" cy="3495676"/>
          </a:xfrm>
          <a:custGeom>
            <a:avLst/>
            <a:gdLst>
              <a:gd name="T0" fmla="*/ 136 w 1766"/>
              <a:gd name="T1" fmla="*/ 1835 h 1835"/>
              <a:gd name="T2" fmla="*/ 1766 w 1766"/>
              <a:gd name="T3" fmla="*/ 1792 h 1835"/>
              <a:gd name="T4" fmla="*/ 1734 w 1766"/>
              <a:gd name="T5" fmla="*/ 0 h 1835"/>
              <a:gd name="T6" fmla="*/ 950 w 1766"/>
              <a:gd name="T7" fmla="*/ 192 h 1835"/>
              <a:gd name="T8" fmla="*/ 272 w 1766"/>
              <a:gd name="T9" fmla="*/ 656 h 1835"/>
              <a:gd name="T10" fmla="*/ 0 w 1766"/>
              <a:gd name="T11" fmla="*/ 1064 h 1835"/>
              <a:gd name="T12" fmla="*/ 0 w 1766"/>
              <a:gd name="T13" fmla="*/ 1381 h 1835"/>
              <a:gd name="T14" fmla="*/ 0 w 1766"/>
              <a:gd name="T15" fmla="*/ 1835 h 183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66"/>
              <a:gd name="T25" fmla="*/ 0 h 1835"/>
              <a:gd name="T26" fmla="*/ 1766 w 1766"/>
              <a:gd name="T27" fmla="*/ 1835 h 183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66" h="1835">
                <a:moveTo>
                  <a:pt x="136" y="1835"/>
                </a:moveTo>
                <a:lnTo>
                  <a:pt x="1766" y="1792"/>
                </a:lnTo>
                <a:lnTo>
                  <a:pt x="1734" y="0"/>
                </a:lnTo>
                <a:lnTo>
                  <a:pt x="950" y="192"/>
                </a:lnTo>
                <a:lnTo>
                  <a:pt x="272" y="656"/>
                </a:lnTo>
                <a:lnTo>
                  <a:pt x="0" y="1064"/>
                </a:lnTo>
                <a:lnTo>
                  <a:pt x="0" y="1381"/>
                </a:lnTo>
                <a:lnTo>
                  <a:pt x="0" y="1835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>
            <a:off x="287021" y="166117"/>
            <a:ext cx="13825219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ru-RU" sz="4000" b="1" dirty="0">
                <a:solidFill>
                  <a:srgbClr val="000066"/>
                </a:solidFill>
                <a:latin typeface="Arial" charset="0"/>
              </a:rPr>
              <a:t>Рассмотрим две пересекающиеся </a:t>
            </a:r>
            <a:r>
              <a:rPr lang="ru-RU" sz="4000" b="1" dirty="0" smtClean="0">
                <a:solidFill>
                  <a:srgbClr val="000066"/>
                </a:solidFill>
                <a:latin typeface="Arial" charset="0"/>
              </a:rPr>
              <a:t>прямые </a:t>
            </a:r>
            <a:endParaRPr lang="ru-RU" sz="4000" b="1" dirty="0">
              <a:solidFill>
                <a:srgbClr val="000066"/>
              </a:solidFill>
              <a:latin typeface="Arial" charset="0"/>
            </a:endParaRPr>
          </a:p>
          <a:p>
            <a:pPr algn="ctr" eaLnBrk="1" hangingPunct="1"/>
            <a:endParaRPr lang="ru-RU" sz="4000" b="1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12295" name="Freeform 8"/>
          <p:cNvSpPr>
            <a:spLocks/>
          </p:cNvSpPr>
          <p:nvPr/>
        </p:nvSpPr>
        <p:spPr bwMode="auto">
          <a:xfrm rot="2734878" flipH="1">
            <a:off x="5209627" y="2267516"/>
            <a:ext cx="4658188" cy="4303231"/>
          </a:xfrm>
          <a:custGeom>
            <a:avLst/>
            <a:gdLst>
              <a:gd name="T0" fmla="*/ 0 w 2336"/>
              <a:gd name="T1" fmla="*/ 2816 h 2816"/>
              <a:gd name="T2" fmla="*/ 2336 w 2336"/>
              <a:gd name="T3" fmla="*/ 0 h 2816"/>
              <a:gd name="T4" fmla="*/ 0 60000 65536"/>
              <a:gd name="T5" fmla="*/ 0 60000 65536"/>
              <a:gd name="T6" fmla="*/ 0 w 2336"/>
              <a:gd name="T7" fmla="*/ 0 h 2816"/>
              <a:gd name="T8" fmla="*/ 2336 w 2336"/>
              <a:gd name="T9" fmla="*/ 2816 h 2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76200" cmpd="sng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5353" name="AutoShape 9"/>
          <p:cNvSpPr>
            <a:spLocks noChangeArrowheads="1"/>
          </p:cNvSpPr>
          <p:nvPr/>
        </p:nvSpPr>
        <p:spPr bwMode="auto">
          <a:xfrm rot="5565513" flipV="1">
            <a:off x="7343459" y="3826828"/>
            <a:ext cx="520064" cy="1267461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2297" name="Text Box 10"/>
          <p:cNvSpPr txBox="1">
            <a:spLocks noChangeArrowheads="1"/>
          </p:cNvSpPr>
          <p:nvPr/>
        </p:nvSpPr>
        <p:spPr bwMode="auto">
          <a:xfrm>
            <a:off x="7454985" y="1123988"/>
            <a:ext cx="755918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M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2298" name="Freeform 11"/>
          <p:cNvSpPr>
            <a:spLocks/>
          </p:cNvSpPr>
          <p:nvPr/>
        </p:nvSpPr>
        <p:spPr bwMode="auto">
          <a:xfrm>
            <a:off x="3276600" y="4739640"/>
            <a:ext cx="8382000" cy="45719"/>
          </a:xfrm>
          <a:custGeom>
            <a:avLst/>
            <a:gdLst>
              <a:gd name="T0" fmla="*/ 4064 w 4064"/>
              <a:gd name="T1" fmla="*/ 0 h 80"/>
              <a:gd name="T2" fmla="*/ 0 w 4064"/>
              <a:gd name="T3" fmla="*/ 80 h 80"/>
              <a:gd name="T4" fmla="*/ 0 60000 65536"/>
              <a:gd name="T5" fmla="*/ 0 60000 65536"/>
              <a:gd name="T6" fmla="*/ 0 w 4064"/>
              <a:gd name="T7" fmla="*/ 0 h 80"/>
              <a:gd name="T8" fmla="*/ 4064 w 4064"/>
              <a:gd name="T9" fmla="*/ 80 h 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762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7774942" y="6858000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N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2300" name="Text Box 13"/>
          <p:cNvSpPr txBox="1">
            <a:spLocks noChangeArrowheads="1"/>
          </p:cNvSpPr>
          <p:nvPr/>
        </p:nvSpPr>
        <p:spPr bwMode="auto">
          <a:xfrm>
            <a:off x="2586406" y="4586051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K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2301" name="Text Box 14"/>
          <p:cNvSpPr txBox="1">
            <a:spLocks noChangeArrowheads="1"/>
          </p:cNvSpPr>
          <p:nvPr/>
        </p:nvSpPr>
        <p:spPr bwMode="auto">
          <a:xfrm>
            <a:off x="11658600" y="4520879"/>
            <a:ext cx="65653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P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2302" name="Text Box 15"/>
          <p:cNvSpPr txBox="1">
            <a:spLocks noChangeArrowheads="1"/>
          </p:cNvSpPr>
          <p:nvPr/>
        </p:nvSpPr>
        <p:spPr bwMode="auto">
          <a:xfrm>
            <a:off x="6624321" y="4720590"/>
            <a:ext cx="80010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O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85360" name="Text Box 16"/>
          <p:cNvSpPr txBox="1">
            <a:spLocks noChangeArrowheads="1"/>
          </p:cNvSpPr>
          <p:nvPr/>
        </p:nvSpPr>
        <p:spPr bwMode="auto">
          <a:xfrm>
            <a:off x="8008621" y="4899660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90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85361" name="Text Box 17"/>
          <p:cNvSpPr txBox="1">
            <a:spLocks noChangeArrowheads="1"/>
          </p:cNvSpPr>
          <p:nvPr/>
        </p:nvSpPr>
        <p:spPr bwMode="auto">
          <a:xfrm>
            <a:off x="8006081" y="4892040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90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85362" name="Text Box 18"/>
          <p:cNvSpPr txBox="1">
            <a:spLocks noChangeArrowheads="1"/>
          </p:cNvSpPr>
          <p:nvPr/>
        </p:nvSpPr>
        <p:spPr bwMode="auto">
          <a:xfrm>
            <a:off x="7663181" y="3769996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90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85363" name="Text Box 19"/>
          <p:cNvSpPr txBox="1">
            <a:spLocks noChangeArrowheads="1"/>
          </p:cNvSpPr>
          <p:nvPr/>
        </p:nvSpPr>
        <p:spPr bwMode="auto">
          <a:xfrm>
            <a:off x="7660641" y="3769996"/>
            <a:ext cx="1233612" cy="91672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90</a:t>
            </a:r>
            <a:r>
              <a:rPr 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0</a:t>
            </a:r>
            <a:endParaRPr 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6829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-0.14948 -0.130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3" y="-655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5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8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8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11111E-6 L -0.14149 0.163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83" y="814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85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85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85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85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6" grpId="0" animBg="1"/>
      <p:bldP spid="185346" grpId="1" animBg="1"/>
      <p:bldP spid="185347" grpId="0" animBg="1"/>
      <p:bldP spid="185347" grpId="1" animBg="1"/>
      <p:bldP spid="185349" grpId="0" animBg="1"/>
      <p:bldP spid="185350" grpId="0" animBg="1"/>
      <p:bldP spid="185350" grpId="1" animBg="1"/>
      <p:bldP spid="185353" grpId="0" animBg="1"/>
      <p:bldP spid="185361" grpId="0"/>
      <p:bldP spid="185362" grpId="0"/>
      <p:bldP spid="185363" grpId="0"/>
      <p:bldP spid="18536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27" name="Text Box 6"/>
              <p:cNvSpPr txBox="1">
                <a:spLocks noChangeArrowheads="1"/>
              </p:cNvSpPr>
              <p:nvPr/>
            </p:nvSpPr>
            <p:spPr bwMode="auto">
              <a:xfrm>
                <a:off x="6699798" y="594086"/>
                <a:ext cx="7290816" cy="29144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square" lIns="130622" tIns="65311" rIns="130622" bIns="65311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ctr" eaLnBrk="1" hangingPunct="1"/>
                <a:r>
                  <a:rPr lang="ru-RU" sz="3600" b="1" dirty="0" smtClean="0">
                    <a:solidFill>
                      <a:srgbClr val="000066"/>
                    </a:solidFill>
                    <a:latin typeface="Arial" pitchFamily="34" charset="0"/>
                    <a:cs typeface="Arial" pitchFamily="34" charset="0"/>
                  </a:rPr>
                  <a:t>Прямые пересекающиеся под прямым углом, называются перпендикулярными.</a:t>
                </a:r>
              </a:p>
              <a:p>
                <a:pPr algn="ctr" eaLnBrk="1" hangingPunct="1"/>
                <a:r>
                  <a:rPr lang="ru-RU" sz="3600" b="1" dirty="0" smtClean="0">
                    <a:solidFill>
                      <a:srgbClr val="000066"/>
                    </a:solidFill>
                    <a:latin typeface="Arial" pitchFamily="34" charset="0"/>
                    <a:cs typeface="Arial" pitchFamily="34" charset="0"/>
                  </a:rPr>
                  <a:t>Перпендикулярные прямые пересекаются под углом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0066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0066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0066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006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27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99798" y="594086"/>
                <a:ext cx="7290816" cy="2914454"/>
              </a:xfrm>
              <a:prstGeom prst="rect">
                <a:avLst/>
              </a:prstGeom>
              <a:blipFill rotWithShape="1">
                <a:blip r:embed="rId4"/>
                <a:stretch>
                  <a:fillRect l="-585" t="-2296" r="-2341" b="-62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8" name="Freeform 7"/>
          <p:cNvSpPr>
            <a:spLocks/>
          </p:cNvSpPr>
          <p:nvPr/>
        </p:nvSpPr>
        <p:spPr bwMode="auto">
          <a:xfrm rot="2814060" flipH="1">
            <a:off x="1643526" y="1740755"/>
            <a:ext cx="3842037" cy="3483042"/>
          </a:xfrm>
          <a:custGeom>
            <a:avLst/>
            <a:gdLst>
              <a:gd name="T0" fmla="*/ 0 w 2336"/>
              <a:gd name="T1" fmla="*/ 2816 h 2816"/>
              <a:gd name="T2" fmla="*/ 2336 w 2336"/>
              <a:gd name="T3" fmla="*/ 0 h 2816"/>
              <a:gd name="T4" fmla="*/ 0 60000 65536"/>
              <a:gd name="T5" fmla="*/ 0 60000 65536"/>
              <a:gd name="T6" fmla="*/ 0 w 2336"/>
              <a:gd name="T7" fmla="*/ 0 h 2816"/>
              <a:gd name="T8" fmla="*/ 2336 w 2336"/>
              <a:gd name="T9" fmla="*/ 2816 h 2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76200" cmpd="sng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029" name="Text Box 9"/>
          <p:cNvSpPr txBox="1">
            <a:spLocks noChangeArrowheads="1"/>
          </p:cNvSpPr>
          <p:nvPr/>
        </p:nvSpPr>
        <p:spPr bwMode="auto">
          <a:xfrm>
            <a:off x="2674971" y="677590"/>
            <a:ext cx="755918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M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30" name="Freeform 10"/>
          <p:cNvSpPr>
            <a:spLocks/>
          </p:cNvSpPr>
          <p:nvPr/>
        </p:nvSpPr>
        <p:spPr bwMode="auto">
          <a:xfrm>
            <a:off x="590702" y="3624467"/>
            <a:ext cx="6567053" cy="100964"/>
          </a:xfrm>
          <a:custGeom>
            <a:avLst/>
            <a:gdLst>
              <a:gd name="T0" fmla="*/ 4064 w 4064"/>
              <a:gd name="T1" fmla="*/ 0 h 80"/>
              <a:gd name="T2" fmla="*/ 0 w 4064"/>
              <a:gd name="T3" fmla="*/ 80 h 80"/>
              <a:gd name="T4" fmla="*/ 0 60000 65536"/>
              <a:gd name="T5" fmla="*/ 0 60000 65536"/>
              <a:gd name="T6" fmla="*/ 0 w 4064"/>
              <a:gd name="T7" fmla="*/ 0 h 80"/>
              <a:gd name="T8" fmla="*/ 4064 w 4064"/>
              <a:gd name="T9" fmla="*/ 80 h 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031" name="Text Box 11"/>
          <p:cNvSpPr txBox="1">
            <a:spLocks noChangeArrowheads="1"/>
          </p:cNvSpPr>
          <p:nvPr/>
        </p:nvSpPr>
        <p:spPr bwMode="auto">
          <a:xfrm>
            <a:off x="2808900" y="5624496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 dirty="0">
                <a:solidFill>
                  <a:srgbClr val="0000CC"/>
                </a:solidFill>
                <a:latin typeface="Arial" charset="0"/>
              </a:rPr>
              <a:t>N</a:t>
            </a:r>
            <a:endParaRPr lang="ru-RU" sz="4600" b="1" dirty="0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32" name="Text Box 12"/>
          <p:cNvSpPr txBox="1">
            <a:spLocks noChangeArrowheads="1"/>
          </p:cNvSpPr>
          <p:nvPr/>
        </p:nvSpPr>
        <p:spPr bwMode="auto">
          <a:xfrm>
            <a:off x="245605" y="3725431"/>
            <a:ext cx="69019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K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33" name="Text Box 13"/>
          <p:cNvSpPr txBox="1">
            <a:spLocks noChangeArrowheads="1"/>
          </p:cNvSpPr>
          <p:nvPr/>
        </p:nvSpPr>
        <p:spPr bwMode="auto">
          <a:xfrm>
            <a:off x="6829489" y="3624467"/>
            <a:ext cx="656531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P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034" name="Text Box 14"/>
          <p:cNvSpPr txBox="1">
            <a:spLocks noChangeArrowheads="1"/>
          </p:cNvSpPr>
          <p:nvPr/>
        </p:nvSpPr>
        <p:spPr bwMode="auto">
          <a:xfrm>
            <a:off x="2805389" y="3583509"/>
            <a:ext cx="800099" cy="839784"/>
          </a:xfrm>
          <a:prstGeom prst="rect">
            <a:avLst/>
          </a:prstGeom>
          <a:noFill/>
          <a:ln w="762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600" b="1">
                <a:solidFill>
                  <a:srgbClr val="0000CC"/>
                </a:solidFill>
                <a:latin typeface="Arial" charset="0"/>
              </a:rPr>
              <a:t>O</a:t>
            </a:r>
            <a:endParaRPr lang="ru-RU" sz="4600" b="1">
              <a:solidFill>
                <a:srgbClr val="0000CC"/>
              </a:solidFill>
              <a:latin typeface="Arial" charset="0"/>
            </a:endParaRPr>
          </a:p>
        </p:txBody>
      </p:sp>
      <p:sp>
        <p:nvSpPr>
          <p:cNvPr id="188433" name="Text Box 17"/>
          <p:cNvSpPr txBox="1">
            <a:spLocks noChangeArrowheads="1"/>
          </p:cNvSpPr>
          <p:nvPr/>
        </p:nvSpPr>
        <p:spPr bwMode="auto">
          <a:xfrm>
            <a:off x="4266510" y="2281130"/>
            <a:ext cx="1102166" cy="80900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400" b="1" dirty="0">
                <a:solidFill>
                  <a:srgbClr val="000000"/>
                </a:solidFill>
                <a:latin typeface="Arial" pitchFamily="34" charset="0"/>
              </a:rPr>
              <a:t>90</a:t>
            </a:r>
            <a:r>
              <a:rPr lang="ru-RU" sz="4400" b="1" baseline="30000" dirty="0">
                <a:solidFill>
                  <a:srgbClr val="000000"/>
                </a:solidFill>
                <a:latin typeface="Arial" pitchFamily="34" charset="0"/>
              </a:rPr>
              <a:t>0</a:t>
            </a:r>
            <a:endParaRPr lang="ru-RU" sz="4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4646616" y="4731701"/>
            <a:ext cx="8915622" cy="2215518"/>
            <a:chOff x="3307" y="1009"/>
            <a:chExt cx="2511" cy="1163"/>
          </a:xfrm>
        </p:grpSpPr>
        <p:graphicFrame>
          <p:nvGraphicFramePr>
            <p:cNvPr id="1026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26638371"/>
                </p:ext>
              </p:extLst>
            </p:nvPr>
          </p:nvGraphicFramePr>
          <p:xfrm>
            <a:off x="4488" y="1022"/>
            <a:ext cx="335" cy="3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Формула" r:id="rId5" imgW="152280" imgH="164880" progId="Equation.3">
                    <p:embed/>
                  </p:oleObj>
                </mc:Choice>
                <mc:Fallback>
                  <p:oleObj name="Формула" r:id="rId5" imgW="1522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8" y="1022"/>
                          <a:ext cx="335" cy="3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0" name="Text Box 21"/>
            <p:cNvSpPr txBox="1">
              <a:spLocks noChangeArrowheads="1"/>
            </p:cNvSpPr>
            <p:nvPr/>
          </p:nvSpPr>
          <p:spPr bwMode="auto">
            <a:xfrm>
              <a:off x="3307" y="1009"/>
              <a:ext cx="2511" cy="1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ru-RU" sz="4600" b="1" dirty="0" smtClean="0">
                  <a:latin typeface="Arial" charset="0"/>
                </a:rPr>
                <a:t> </a:t>
              </a:r>
              <a:r>
                <a:rPr lang="en-US" sz="4600" b="1" dirty="0" smtClean="0">
                  <a:latin typeface="Arial" charset="0"/>
                </a:rPr>
                <a:t>MN    </a:t>
              </a:r>
              <a:r>
                <a:rPr lang="ru-RU" sz="4600" b="1" dirty="0" smtClean="0">
                  <a:latin typeface="Arial" charset="0"/>
                </a:rPr>
                <a:t>  КР </a:t>
              </a:r>
            </a:p>
            <a:p>
              <a:pPr algn="ctr" eaLnBrk="1" hangingPunct="1"/>
              <a:r>
                <a:rPr lang="ru-RU" sz="4600" b="1" dirty="0" smtClean="0">
                  <a:latin typeface="Arial" charset="0"/>
                </a:rPr>
                <a:t>(прямая </a:t>
              </a:r>
              <a:r>
                <a:rPr lang="en-US" sz="4600" b="1" dirty="0" smtClean="0">
                  <a:latin typeface="Arial" charset="0"/>
                </a:rPr>
                <a:t>MN</a:t>
              </a:r>
              <a:r>
                <a:rPr lang="ru-RU" sz="4600" b="1" dirty="0" smtClean="0">
                  <a:latin typeface="Arial" charset="0"/>
                </a:rPr>
                <a:t> перпендикулярна прямой КР)</a:t>
              </a:r>
              <a:endParaRPr lang="ru-RU" sz="4600" b="1" dirty="0">
                <a:latin typeface="Arial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3583568" y="3056608"/>
            <a:ext cx="581319" cy="63091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4675560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единительная линия 22"/>
          <p:cNvCxnSpPr/>
          <p:nvPr/>
        </p:nvCxnSpPr>
        <p:spPr>
          <a:xfrm flipV="1">
            <a:off x="2584028" y="4267200"/>
            <a:ext cx="9607972" cy="23702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0"/>
          <p:cNvGrpSpPr>
            <a:grpSpLocks/>
          </p:cNvGrpSpPr>
          <p:nvPr/>
        </p:nvGrpSpPr>
        <p:grpSpPr bwMode="auto">
          <a:xfrm rot="1051847" flipH="1">
            <a:off x="68049" y="3766105"/>
            <a:ext cx="3045461" cy="2375536"/>
            <a:chOff x="519" y="587"/>
            <a:chExt cx="951" cy="1168"/>
          </a:xfrm>
        </p:grpSpPr>
        <p:sp>
          <p:nvSpPr>
            <p:cNvPr id="5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343"/>
          <p:cNvGrpSpPr>
            <a:grpSpLocks/>
          </p:cNvGrpSpPr>
          <p:nvPr/>
        </p:nvGrpSpPr>
        <p:grpSpPr bwMode="auto">
          <a:xfrm rot="20768747">
            <a:off x="2443006" y="5435790"/>
            <a:ext cx="10022840" cy="775335"/>
            <a:chOff x="249" y="3738"/>
            <a:chExt cx="3946" cy="407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Text Box 346"/>
            <p:cNvSpPr txBox="1">
              <a:spLocks noChangeArrowheads="1"/>
            </p:cNvSpPr>
            <p:nvPr/>
          </p:nvSpPr>
          <p:spPr bwMode="auto">
            <a:xfrm rot="10800000">
              <a:off x="293" y="3738"/>
              <a:ext cx="3902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endParaRPr lang="ru-RU" sz="1300" dirty="0">
                <a:solidFill>
                  <a:srgbClr val="000000"/>
                </a:solidFill>
              </a:endParaRPr>
            </a:p>
          </p:txBody>
        </p:sp>
        <p:sp>
          <p:nvSpPr>
            <p:cNvPr id="15" name="Text Box 347"/>
            <p:cNvSpPr txBox="1">
              <a:spLocks noChangeArrowheads="1"/>
            </p:cNvSpPr>
            <p:nvPr/>
          </p:nvSpPr>
          <p:spPr bwMode="auto">
            <a:xfrm>
              <a:off x="249" y="3878"/>
              <a:ext cx="3903" cy="15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9       10      11      12       13      14      15      16   </a:t>
              </a:r>
              <a:endParaRPr lang="ru-RU" sz="1300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048962" y="6655364"/>
            <a:ext cx="528291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861679" y="4379408"/>
            <a:ext cx="507452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В</a:t>
            </a:r>
          </a:p>
        </p:txBody>
      </p:sp>
      <p:sp>
        <p:nvSpPr>
          <p:cNvPr id="30" name="Прямоугольный треугольник 29"/>
          <p:cNvSpPr/>
          <p:nvPr/>
        </p:nvSpPr>
        <p:spPr>
          <a:xfrm rot="20772886">
            <a:off x="6330671" y="2521255"/>
            <a:ext cx="4839072" cy="2419536"/>
          </a:xfrm>
          <a:prstGeom prst="rtTriangle">
            <a:avLst/>
          </a:prstGeom>
          <a:noFill/>
          <a:ln w="209550" cap="sq">
            <a:solidFill>
              <a:schemeClr val="accent6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 rot="1051847" flipH="1">
            <a:off x="3047225" y="-858202"/>
            <a:ext cx="3045461" cy="2375536"/>
            <a:chOff x="519" y="587"/>
            <a:chExt cx="951" cy="1168"/>
          </a:xfrm>
        </p:grpSpPr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>
            <a:off x="5586960" y="1404107"/>
            <a:ext cx="1050272" cy="424931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rot="20830877">
            <a:off x="5780404" y="1349805"/>
            <a:ext cx="645310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М</a:t>
            </a:r>
          </a:p>
        </p:txBody>
      </p:sp>
      <p:sp>
        <p:nvSpPr>
          <p:cNvPr id="42" name="TextBox 41"/>
          <p:cNvSpPr txBox="1"/>
          <p:nvPr/>
        </p:nvSpPr>
        <p:spPr>
          <a:xfrm rot="20931788">
            <a:off x="6655086" y="5758563"/>
            <a:ext cx="558748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ru-RU" sz="3400" b="1" dirty="0"/>
              <a:t>О</a:t>
            </a: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lIns="130622" tIns="65311" rIns="130622" bIns="65311">
            <a:normAutofit fontScale="75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1306220">
              <a:spcBef>
                <a:spcPct val="0"/>
              </a:spcBef>
              <a:defRPr/>
            </a:pPr>
            <a:r>
              <a:rPr lang="ru-RU" sz="6300" b="1" spc="71" dirty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Построение перпендикулярных прямых</a:t>
            </a:r>
            <a:br>
              <a:rPr lang="ru-RU" sz="6300" b="1" spc="71" dirty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</a:br>
            <a:endParaRPr lang="ru-RU" sz="6300" b="1" spc="71" dirty="0">
              <a:ln w="11430"/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46" name="Группа 45"/>
          <p:cNvGrpSpPr/>
          <p:nvPr/>
        </p:nvGrpSpPr>
        <p:grpSpPr>
          <a:xfrm>
            <a:off x="681442" y="6931934"/>
            <a:ext cx="11982464" cy="805247"/>
            <a:chOff x="395420" y="5441090"/>
            <a:chExt cx="7489040" cy="671039"/>
          </a:xfrm>
        </p:grpSpPr>
        <p:sp>
          <p:nvSpPr>
            <p:cNvPr id="44" name="TextBox 43"/>
            <p:cNvSpPr txBox="1"/>
            <p:nvPr/>
          </p:nvSpPr>
          <p:spPr>
            <a:xfrm>
              <a:off x="395420" y="5445280"/>
              <a:ext cx="7489040" cy="666849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600" b="1" i="1" spc="71" dirty="0">
                  <a:ln w="11430"/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600" b="1" i="1" spc="71" dirty="0">
                  <a:ln w="11430"/>
                  <a:latin typeface="Arial" pitchFamily="34" charset="0"/>
                  <a:cs typeface="Arial" pitchFamily="34" charset="0"/>
                </a:rPr>
                <a:t>АВ    МО </a:t>
              </a:r>
            </a:p>
          </p:txBody>
        </p:sp>
        <p:graphicFrame>
          <p:nvGraphicFramePr>
            <p:cNvPr id="45" name="Объект 44"/>
            <p:cNvGraphicFramePr>
              <a:graphicFrameLocks noChangeAspect="1"/>
            </p:cNvGraphicFramePr>
            <p:nvPr/>
          </p:nvGraphicFramePr>
          <p:xfrm>
            <a:off x="3965440" y="5441090"/>
            <a:ext cx="360050" cy="5400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8" name="Формула" r:id="rId4" imgW="126720" imgH="152280" progId="Equation.3">
                    <p:embed/>
                  </p:oleObj>
                </mc:Choice>
                <mc:Fallback>
                  <p:oleObj name="Формула" r:id="rId4" imgW="12672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5440" y="5441090"/>
                          <a:ext cx="360050" cy="5400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835247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1.85185E-6 L 0.53191 -0.23148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95" y="-1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9306E-6 -5.55556E-7 L 0.06261 0.4415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22068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1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30" grpId="0" animBg="1"/>
      <p:bldP spid="30" grpId="1" animBg="1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1314034"/>
            <a:ext cx="13106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latin typeface="Arial" pitchFamily="34" charset="0"/>
                <a:cs typeface="Arial" pitchFamily="34" charset="0"/>
              </a:rPr>
              <a:t>Через любую точку прямой можно провести единственную</a:t>
            </a:r>
          </a:p>
          <a:p>
            <a:pPr algn="ctr"/>
            <a:r>
              <a:rPr lang="ru-RU" sz="4400" b="1" dirty="0">
                <a:latin typeface="Arial" pitchFamily="34" charset="0"/>
                <a:cs typeface="Arial" pitchFamily="34" charset="0"/>
              </a:rPr>
              <a:t>перпендикулярную ей прямую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0" y="233589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еорема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65692" y="3581400"/>
            <a:ext cx="0" cy="39624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2393429" y="5634958"/>
            <a:ext cx="514452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965692" y="5177758"/>
            <a:ext cx="490728" cy="4572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spcCol="0" rtlCol="0" anchor="ctr"/>
          <a:lstStyle/>
          <a:p>
            <a:pPr algn="ctr"/>
            <a:endParaRPr lang="uz-Latn-UZ"/>
          </a:p>
        </p:txBody>
      </p:sp>
      <p:sp>
        <p:nvSpPr>
          <p:cNvPr id="7" name="TextBox 6"/>
          <p:cNvSpPr txBox="1"/>
          <p:nvPr/>
        </p:nvSpPr>
        <p:spPr>
          <a:xfrm>
            <a:off x="5363122" y="4663126"/>
            <a:ext cx="1645162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uz-Latn-UZ" sz="3600" b="1" dirty="0">
                <a:latin typeface="Cambria" pitchFamily="18" charset="0"/>
              </a:rPr>
              <a:t>90</a:t>
            </a:r>
            <a:r>
              <a:rPr lang="ru-RU" sz="3600" b="1" dirty="0">
                <a:latin typeface="Cambria" pitchFamily="18" charset="0"/>
              </a:rPr>
              <a:t>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7934" y="3689085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C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65234" y="5526032"/>
            <a:ext cx="4668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5352" y="5549064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A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5562600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6209753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91200" y="1077063"/>
            <a:ext cx="79796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Пусть даны прямая АВ и точка О, принадлежащая ей. Известно, что от луча ОВ можно в заданную полуплоскость отложить угол СОВ, равный 90°. Тогда прямая СО будет перпендикулярна прямой АВ.</a:t>
            </a:r>
          </a:p>
          <a:p>
            <a:pPr algn="just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Единственность перпендикулярной прямой следует из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аксиомы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откладывания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угла на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луче.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4800" y="233589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Доказательство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795024" y="969378"/>
            <a:ext cx="0" cy="39624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222761" y="3022936"/>
            <a:ext cx="514452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795024" y="2565736"/>
            <a:ext cx="490728" cy="4572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spcCol="0" rtlCol="0" anchor="ctr"/>
          <a:lstStyle/>
          <a:p>
            <a:pPr algn="ctr"/>
            <a:endParaRPr lang="uz-Latn-UZ"/>
          </a:p>
        </p:txBody>
      </p:sp>
      <p:sp>
        <p:nvSpPr>
          <p:cNvPr id="7" name="TextBox 6"/>
          <p:cNvSpPr txBox="1"/>
          <p:nvPr/>
        </p:nvSpPr>
        <p:spPr>
          <a:xfrm>
            <a:off x="3192454" y="2051104"/>
            <a:ext cx="1645162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uz-Latn-UZ" sz="3600" b="1" dirty="0">
                <a:latin typeface="Cambria" pitchFamily="18" charset="0"/>
              </a:rPr>
              <a:t>90</a:t>
            </a:r>
            <a:r>
              <a:rPr lang="ru-RU" sz="3600" b="1" dirty="0">
                <a:latin typeface="Cambria" pitchFamily="18" charset="0"/>
              </a:rPr>
              <a:t>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17266" y="1077063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C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94566" y="2914010"/>
            <a:ext cx="4668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4684" y="2937042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A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15932" y="2950578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353312" y="5601378"/>
            <a:ext cx="1178144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От произвольного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луча в заданную полуплоскость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можно отложить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единственный угол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, равный данному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неразвернутому углу.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Теорема доказана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709425" y="2914010"/>
            <a:ext cx="171198" cy="1808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23376117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/>
      <p:bldP spid="8" grpId="0"/>
      <p:bldP spid="9" grpId="0"/>
      <p:bldP spid="10" grpId="0"/>
      <p:bldP spid="11" grpId="0"/>
      <p:bldP spid="14" grpId="0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3018422" y="2705024"/>
            <a:ext cx="1091180" cy="286383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124124" y="1173833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Пусть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даны прямая </a:t>
            </a:r>
            <a:r>
              <a:rPr lang="ru-RU" sz="3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и точка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, не лежащая на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ней. Соединим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точку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некоторой точкой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прямой </a:t>
            </a:r>
            <a:r>
              <a:rPr lang="ru-RU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 Если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отрезок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перпендикулярен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прямой </a:t>
            </a:r>
            <a:r>
              <a:rPr lang="ru-RU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то отрезок называется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перпендикуляром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опущенным из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точки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на прямую </a:t>
            </a:r>
            <a:r>
              <a:rPr lang="ru-RU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Точка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- основание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перпендикуляра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023620" y="2705024"/>
            <a:ext cx="0" cy="29149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67044" y="5609750"/>
            <a:ext cx="463949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541426" y="5133947"/>
            <a:ext cx="490728" cy="4572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spcCol="0" rtlCol="0" anchor="ctr"/>
          <a:lstStyle/>
          <a:p>
            <a:pPr algn="ctr"/>
            <a:endParaRPr lang="uz-Latn-UZ"/>
          </a:p>
        </p:txBody>
      </p:sp>
      <p:sp>
        <p:nvSpPr>
          <p:cNvPr id="7" name="TextBox 6"/>
          <p:cNvSpPr txBox="1"/>
          <p:nvPr/>
        </p:nvSpPr>
        <p:spPr>
          <a:xfrm>
            <a:off x="396732" y="4842905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44668" y="2343392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A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61714" y="5630558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34000" y="5299250"/>
            <a:ext cx="8001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же отрезок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не перпендикулярен прямой </a:t>
            </a:r>
            <a:r>
              <a:rPr lang="ru-RU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, то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этот отрезок называется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наклонной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874189" y="5535796"/>
            <a:ext cx="245232" cy="189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4" name="Овал 13"/>
          <p:cNvSpPr/>
          <p:nvPr/>
        </p:nvSpPr>
        <p:spPr>
          <a:xfrm>
            <a:off x="2901004" y="2610262"/>
            <a:ext cx="245232" cy="189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7" name="Овал 16"/>
          <p:cNvSpPr/>
          <p:nvPr/>
        </p:nvSpPr>
        <p:spPr>
          <a:xfrm>
            <a:off x="3986986" y="5514987"/>
            <a:ext cx="245232" cy="189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9" name="TextBox 18"/>
          <p:cNvSpPr txBox="1"/>
          <p:nvPr/>
        </p:nvSpPr>
        <p:spPr>
          <a:xfrm>
            <a:off x="3932324" y="5566172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84605" y="152400"/>
            <a:ext cx="126503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Перпендикуляр и  наклонная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389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/>
      <p:bldP spid="9" grpId="0"/>
      <p:bldP spid="10" grpId="0"/>
      <p:bldP spid="10" grpId="1"/>
      <p:bldP spid="11" grpId="0"/>
      <p:bldP spid="13" grpId="0" animBg="1"/>
      <p:bldP spid="13" grpId="1" animBg="1"/>
      <p:bldP spid="14" grpId="0" animBg="1"/>
      <p:bldP spid="17" grpId="0" animBg="1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7477</TotalTime>
  <Words>759</Words>
  <Application>Microsoft Office PowerPoint</Application>
  <PresentationFormat>Произвольный</PresentationFormat>
  <Paragraphs>182</Paragraphs>
  <Slides>16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Office Theme</vt:lpstr>
      <vt:lpstr>Формула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499</cp:revision>
  <dcterms:created xsi:type="dcterms:W3CDTF">2020-04-09T07:32:19Z</dcterms:created>
  <dcterms:modified xsi:type="dcterms:W3CDTF">2021-02-18T17:12:54Z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