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4" r:id="rId2"/>
    <p:sldId id="405" r:id="rId3"/>
    <p:sldId id="588" r:id="rId4"/>
    <p:sldId id="589" r:id="rId5"/>
    <p:sldId id="590" r:id="rId6"/>
    <p:sldId id="591" r:id="rId7"/>
    <p:sldId id="592" r:id="rId8"/>
    <p:sldId id="593" r:id="rId9"/>
    <p:sldId id="606" r:id="rId10"/>
    <p:sldId id="594" r:id="rId11"/>
    <p:sldId id="596" r:id="rId12"/>
    <p:sldId id="577" r:id="rId13"/>
    <p:sldId id="597" r:id="rId14"/>
    <p:sldId id="579" r:id="rId15"/>
    <p:sldId id="599" r:id="rId16"/>
    <p:sldId id="601" r:id="rId17"/>
    <p:sldId id="598" r:id="rId18"/>
    <p:sldId id="603" r:id="rId19"/>
    <p:sldId id="605" r:id="rId20"/>
    <p:sldId id="608" r:id="rId21"/>
    <p:sldId id="611" r:id="rId22"/>
    <p:sldId id="609" r:id="rId23"/>
    <p:sldId id="614" r:id="rId24"/>
    <p:sldId id="404" r:id="rId25"/>
    <p:sldId id="613" r:id="rId26"/>
  </p:sldIdLst>
  <p:sldSz cx="14630400" cy="8229600"/>
  <p:notesSz cx="5765800" cy="3244850"/>
  <p:defaultTextStyle>
    <a:defPPr>
      <a:defRPr lang="ru-RU"/>
    </a:defPPr>
    <a:lvl1pPr marL="0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588"/>
            <p14:sldId id="589"/>
            <p14:sldId id="590"/>
            <p14:sldId id="591"/>
            <p14:sldId id="592"/>
            <p14:sldId id="593"/>
            <p14:sldId id="606"/>
            <p14:sldId id="594"/>
            <p14:sldId id="596"/>
            <p14:sldId id="577"/>
            <p14:sldId id="597"/>
            <p14:sldId id="579"/>
            <p14:sldId id="599"/>
            <p14:sldId id="601"/>
            <p14:sldId id="598"/>
            <p14:sldId id="603"/>
            <p14:sldId id="605"/>
            <p14:sldId id="608"/>
            <p14:sldId id="611"/>
            <p14:sldId id="609"/>
            <p14:sldId id="614"/>
          </p14:sldIdLst>
        </p14:section>
        <p14:section name="Раздел без заголовка" id="{67AF348A-95E5-4FA6-B08C-FB3DF7B22B4F}">
          <p14:sldIdLst>
            <p14:sldId id="404"/>
            <p14:sldId id="6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8" autoAdjust="0"/>
    <p:restoredTop sz="94600" autoAdjust="0"/>
  </p:normalViewPr>
  <p:slideViewPr>
    <p:cSldViewPr>
      <p:cViewPr varScale="1">
        <p:scale>
          <a:sx n="55" d="100"/>
          <a:sy n="55" d="100"/>
        </p:scale>
        <p:origin x="-324" y="-96"/>
      </p:cViewPr>
      <p:guideLst>
        <p:guide orient="horz" pos="1330"/>
        <p:guide orient="horz" pos="7304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CC3DE1-31A3-4D37-9FC6-9718E682BF7A}" type="slidenum">
              <a:rPr lang="ru-RU">
                <a:latin typeface="Arial" pitchFamily="34" charset="0"/>
              </a:rPr>
              <a:pPr eaLnBrk="1" hangingPunct="1"/>
              <a:t>17</a:t>
            </a:fld>
            <a:endParaRPr lang="ru-RU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№1</a:t>
            </a:r>
            <a:r>
              <a:rPr lang="en-US" smtClean="0">
                <a:latin typeface="Arial" pitchFamily="34" charset="0"/>
              </a:rPr>
              <a:t>62</a:t>
            </a:r>
            <a:r>
              <a:rPr lang="ru-RU" smtClean="0">
                <a:latin typeface="Arial" pitchFamily="34" charset="0"/>
              </a:rPr>
              <a:t>7.</a:t>
            </a:r>
            <a:r>
              <a:rPr lang="en-US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</a:rPr>
              <a:t> Математика 5 класс. Н.Я.Виленкин.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15B1C0-39C3-4C7B-99DD-D3AC9600CC21}" type="slidenum">
              <a:rPr lang="ru-RU">
                <a:latin typeface="Arial" pitchFamily="34" charset="0"/>
              </a:rPr>
              <a:pPr eaLnBrk="1" hangingPunct="1"/>
              <a:t>18</a:t>
            </a:fld>
            <a:endParaRPr lang="ru-RU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№1</a:t>
            </a:r>
            <a:r>
              <a:rPr lang="en-US" smtClean="0">
                <a:latin typeface="Arial" pitchFamily="34" charset="0"/>
              </a:rPr>
              <a:t>62</a:t>
            </a:r>
            <a:r>
              <a:rPr lang="ru-RU" smtClean="0">
                <a:latin typeface="Arial" pitchFamily="34" charset="0"/>
              </a:rPr>
              <a:t>9.</a:t>
            </a:r>
            <a:r>
              <a:rPr lang="en-US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</a:rPr>
              <a:t> Математика 5 класс. Н.Я.Виленкин.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BBFB7-6F98-4E69-B638-50B09CDC6731}" type="slidenum">
              <a:rPr lang="ru-RU">
                <a:latin typeface="Arial" pitchFamily="34" charset="0"/>
              </a:rPr>
              <a:pPr eaLnBrk="1" hangingPunct="1"/>
              <a:t>19</a:t>
            </a:fld>
            <a:endParaRPr lang="ru-RU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774" y="1541304"/>
            <a:ext cx="4228253" cy="1460183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№1</a:t>
            </a:r>
            <a:r>
              <a:rPr lang="en-US" smtClean="0">
                <a:latin typeface="Arial" pitchFamily="34" charset="0"/>
              </a:rPr>
              <a:t>62</a:t>
            </a:r>
            <a:r>
              <a:rPr lang="ru-RU" smtClean="0">
                <a:latin typeface="Arial" pitchFamily="34" charset="0"/>
              </a:rPr>
              <a:t>7.</a:t>
            </a:r>
            <a:r>
              <a:rPr lang="en-US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</a:rPr>
              <a:t> Математика 5 класс. Н.Я.Виленкин.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684F18-A912-4237-A27B-3749C9AA6386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774" y="1541304"/>
            <a:ext cx="4228253" cy="1460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№49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7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9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9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1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731520" y="7653529"/>
            <a:ext cx="3364992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74336" y="7653529"/>
            <a:ext cx="4681728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33888" y="7653529"/>
            <a:ext cx="3364992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44880" y="320040"/>
            <a:ext cx="1331976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Latn-U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242560" y="7680960"/>
            <a:ext cx="4632960" cy="63094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216640" y="7680960"/>
            <a:ext cx="3048000" cy="630942"/>
          </a:xfrm>
        </p:spPr>
        <p:txBody>
          <a:bodyPr/>
          <a:lstStyle>
            <a:lvl1pPr>
              <a:defRPr/>
            </a:lvl1pPr>
          </a:lstStyle>
          <a:p>
            <a:fld id="{1F0E131B-06E7-4A1D-BD22-E535317AFD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0" y="7680960"/>
            <a:ext cx="3048000" cy="63094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6" y="607711"/>
            <a:ext cx="6062622" cy="1265516"/>
          </a:xfrm>
          <a:prstGeom prst="rect">
            <a:avLst/>
          </a:prstGeom>
        </p:spPr>
        <p:txBody>
          <a:bodyPr vert="horz" wrap="square" lIns="0" tIns="34077" rIns="0" bIns="0" rtlCol="0" anchor="ctr">
            <a:spAutoFit/>
          </a:bodyPr>
          <a:lstStyle/>
          <a:p>
            <a:pPr marL="29636" algn="l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39990" y="3075662"/>
            <a:ext cx="8532320" cy="4803453"/>
          </a:xfrm>
          <a:prstGeom prst="rect">
            <a:avLst/>
          </a:prstGeom>
        </p:spPr>
        <p:txBody>
          <a:bodyPr vert="horz" wrap="square" lIns="0" tIns="32598" rIns="0" bIns="0" rtlCol="0">
            <a:spAutoFit/>
          </a:bodyPr>
          <a:lstStyle/>
          <a:p>
            <a:pPr marL="42972" algn="ctr">
              <a:lnSpc>
                <a:spcPts val="4558"/>
              </a:lnSpc>
              <a:spcBef>
                <a:spcPts val="257"/>
              </a:spcBef>
            </a:pP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  <a:spcBef>
                <a:spcPts val="257"/>
              </a:spcBef>
            </a:pPr>
            <a:r>
              <a:rPr lang="ru-RU" sz="6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7030A0"/>
                </a:solidFill>
                <a:latin typeface="Arial"/>
                <a:cs typeface="Arial"/>
              </a:rPr>
              <a:t>Тема:</a:t>
            </a:r>
          </a:p>
          <a:p>
            <a:pPr marL="42972">
              <a:spcBef>
                <a:spcPts val="257"/>
              </a:spcBef>
            </a:pPr>
            <a:r>
              <a:rPr lang="ru-RU" sz="40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42972"/>
            <a:r>
              <a:rPr lang="ru-RU" sz="5000" b="1" dirty="0" smtClean="0">
                <a:solidFill>
                  <a:srgbClr val="002060"/>
                </a:solidFill>
                <a:latin typeface="Arial"/>
                <a:cs typeface="Arial"/>
              </a:rPr>
              <a:t>Виды углов: </a:t>
            </a:r>
            <a:r>
              <a:rPr lang="ru-RU" sz="5000" b="1" dirty="0">
                <a:solidFill>
                  <a:srgbClr val="002060"/>
                </a:solidFill>
                <a:latin typeface="Arial"/>
                <a:cs typeface="Arial"/>
              </a:rPr>
              <a:t>п</a:t>
            </a:r>
            <a:r>
              <a:rPr lang="ru-RU" sz="5000" b="1" dirty="0" smtClean="0">
                <a:solidFill>
                  <a:srgbClr val="002060"/>
                </a:solidFill>
                <a:latin typeface="Arial"/>
                <a:cs typeface="Arial"/>
              </a:rPr>
              <a:t>рямой, острый и тупой углы. Биссектриса.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87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</a:pPr>
            <a:r>
              <a:rPr lang="ru-RU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5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80878" y="3587261"/>
            <a:ext cx="872992" cy="32342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1"/>
            <a:ext cx="439718" cy="822240"/>
          </a:xfrm>
          <a:prstGeom prst="rect">
            <a:avLst/>
          </a:prstGeom>
        </p:spPr>
        <p:txBody>
          <a:bodyPr vert="horz" wrap="square" lIns="0" tIns="37048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149035" y="1374492"/>
            <a:ext cx="1312093" cy="490090"/>
          </a:xfrm>
          <a:prstGeom prst="rect">
            <a:avLst/>
          </a:prstGeom>
        </p:spPr>
        <p:txBody>
          <a:bodyPr vert="horz" wrap="square" lIns="0" tIns="28150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30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100000" l="1222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7526"/>
          <a:stretch/>
        </p:blipFill>
        <p:spPr bwMode="auto">
          <a:xfrm>
            <a:off x="9980945" y="3733800"/>
            <a:ext cx="4336179" cy="39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9990" y="7191681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191000" y="1524000"/>
            <a:ext cx="7797799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6900" dirty="0">
                <a:solidFill>
                  <a:srgbClr val="FF3300"/>
                </a:solidFill>
              </a:rPr>
              <a:t>-</a:t>
            </a:r>
            <a:r>
              <a:rPr lang="ru-RU" sz="6900" dirty="0" smtClean="0">
                <a:solidFill>
                  <a:srgbClr val="FF3300"/>
                </a:solidFill>
              </a:rPr>
              <a:t>Развёрнутый</a:t>
            </a:r>
            <a:endParaRPr lang="ru-RU" sz="6900" dirty="0">
              <a:solidFill>
                <a:srgbClr val="FF3300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56998" y="3124200"/>
            <a:ext cx="7653528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6900" b="1" dirty="0">
                <a:solidFill>
                  <a:srgbClr val="0033CC"/>
                </a:solidFill>
              </a:rPr>
              <a:t>-Прямой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753098" y="4317927"/>
            <a:ext cx="7165341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6900" b="1" dirty="0">
                <a:solidFill>
                  <a:schemeClr val="folHlink"/>
                </a:solidFill>
              </a:rPr>
              <a:t>-Тупой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334819" y="6096000"/>
            <a:ext cx="8196579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6900" b="1" dirty="0">
                <a:solidFill>
                  <a:srgbClr val="996633"/>
                </a:solidFill>
              </a:rPr>
              <a:t>-Острый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478629" y="228600"/>
            <a:ext cx="3908960" cy="10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dirty="0">
                <a:solidFill>
                  <a:srgbClr val="000000"/>
                </a:solidFill>
              </a:rPr>
              <a:t>Виды углов</a:t>
            </a:r>
          </a:p>
        </p:txBody>
      </p:sp>
    </p:spTree>
    <p:extLst>
      <p:ext uri="{BB962C8B-B14F-4D97-AF65-F5344CB8AC3E}">
        <p14:creationId xmlns:p14="http://schemas.microsoft.com/office/powerpoint/2010/main" val="3839084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6011" y="4343571"/>
            <a:ext cx="488509" cy="484466"/>
          </a:xfrm>
          <a:prstGeom prst="rect">
            <a:avLst/>
          </a:prstGeom>
          <a:ln w="635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" name="TextBox 3"/>
          <p:cNvSpPr txBox="1"/>
          <p:nvPr/>
        </p:nvSpPr>
        <p:spPr>
          <a:xfrm>
            <a:off x="4461993" y="226369"/>
            <a:ext cx="5415002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5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УГЛОВ</a:t>
            </a:r>
            <a:endParaRPr lang="ru-RU" sz="5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78047" y="1143097"/>
            <a:ext cx="13249474" cy="1712481"/>
            <a:chOff x="251519" y="764704"/>
            <a:chExt cx="8280921" cy="1427067"/>
          </a:xfrm>
        </p:grpSpPr>
        <p:sp>
          <p:nvSpPr>
            <p:cNvPr id="5" name="TextBox 4"/>
            <p:cNvSpPr txBox="1"/>
            <p:nvPr/>
          </p:nvSpPr>
          <p:spPr>
            <a:xfrm>
              <a:off x="251519" y="764704"/>
              <a:ext cx="6480721" cy="120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rgbClr val="C00000"/>
                  </a:solidFill>
                  <a:latin typeface="Arial" pitchFamily="34" charset="0"/>
                  <a:cs typeface="Arial" panose="020B0604020202020204" pitchFamily="34" charset="0"/>
                </a:rPr>
                <a:t>ОСТРЫЙ УГОЛ – </a:t>
              </a:r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УГОЛ, ГРАДУСНАЯ МЕРА КОТОРОГО МЕНЬШЕ 90° 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6804248" y="834971"/>
              <a:ext cx="1728192" cy="1356800"/>
              <a:chOff x="2339752" y="1700809"/>
              <a:chExt cx="3744416" cy="250892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339752" y="4065721"/>
                <a:ext cx="144016" cy="144016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" name="Прямая соединительная линия 7"/>
              <p:cNvCxnSpPr>
                <a:stCxn id="7" idx="7"/>
              </p:cNvCxnSpPr>
              <p:nvPr/>
            </p:nvCxnSpPr>
            <p:spPr>
              <a:xfrm flipV="1">
                <a:off x="2462677" y="1700809"/>
                <a:ext cx="2325347" cy="2386003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>
                <a:stCxn id="7" idx="6"/>
              </p:cNvCxnSpPr>
              <p:nvPr/>
            </p:nvCxnSpPr>
            <p:spPr>
              <a:xfrm>
                <a:off x="2483768" y="4137729"/>
                <a:ext cx="3600400" cy="1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/>
          <p:cNvGrpSpPr/>
          <p:nvPr/>
        </p:nvGrpSpPr>
        <p:grpSpPr>
          <a:xfrm>
            <a:off x="402430" y="2991830"/>
            <a:ext cx="13060125" cy="1865246"/>
            <a:chOff x="251519" y="2636913"/>
            <a:chExt cx="8162578" cy="1554372"/>
          </a:xfrm>
        </p:grpSpPr>
        <p:sp>
          <p:nvSpPr>
            <p:cNvPr id="10" name="TextBox 9"/>
            <p:cNvSpPr txBox="1"/>
            <p:nvPr/>
          </p:nvSpPr>
          <p:spPr>
            <a:xfrm>
              <a:off x="251519" y="2834485"/>
              <a:ext cx="6480721" cy="12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ПРЯМОЙ УГОЛ – </a:t>
              </a:r>
              <a:r>
                <a:rPr lang="ru-RU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УГОЛ, ГРАДУСНАЯ МЕРА КОТОРОГО РАВНА 90° 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6685905" y="2636913"/>
              <a:ext cx="1728192" cy="1554372"/>
              <a:chOff x="6685905" y="2636913"/>
              <a:chExt cx="1728192" cy="1554372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6685905" y="4113403"/>
                <a:ext cx="66469" cy="77882"/>
              </a:xfrm>
              <a:prstGeom prst="ellips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/>
              <p:cNvCxnSpPr>
                <a:stCxn id="12" idx="7"/>
              </p:cNvCxnSpPr>
              <p:nvPr/>
            </p:nvCxnSpPr>
            <p:spPr>
              <a:xfrm flipV="1">
                <a:off x="6742640" y="2636913"/>
                <a:ext cx="9734" cy="1487896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>
                <a:stCxn id="12" idx="6"/>
              </p:cNvCxnSpPr>
              <p:nvPr/>
            </p:nvCxnSpPr>
            <p:spPr>
              <a:xfrm>
                <a:off x="6752374" y="4152344"/>
                <a:ext cx="1661723" cy="1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>
          <a:xfrm>
            <a:off x="356962" y="5219096"/>
            <a:ext cx="13625063" cy="2376710"/>
            <a:chOff x="277369" y="4381499"/>
            <a:chExt cx="8515664" cy="1980592"/>
          </a:xfrm>
        </p:grpSpPr>
        <p:sp>
          <p:nvSpPr>
            <p:cNvPr id="17" name="TextBox 16"/>
            <p:cNvSpPr txBox="1"/>
            <p:nvPr/>
          </p:nvSpPr>
          <p:spPr>
            <a:xfrm>
              <a:off x="277369" y="4592376"/>
              <a:ext cx="6480721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ТУПОЙ УГОЛ – </a:t>
              </a:r>
              <a:r>
                <a:rPr lang="ru-RU" sz="4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УГОЛ, ГРАДУСНАЯ МЕРА КОТОРОГО БОЛЬШЕ 90°,НО МЕНЬШЕ 180° 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6590654" y="4381499"/>
              <a:ext cx="2202379" cy="1454829"/>
              <a:chOff x="6590654" y="4381499"/>
              <a:chExt cx="2202379" cy="1454829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7131310" y="5758446"/>
                <a:ext cx="66469" cy="7788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6590654" y="4381499"/>
                <a:ext cx="540656" cy="141588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7131310" y="5797387"/>
                <a:ext cx="1661723" cy="1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Дуга 1"/>
          <p:cNvSpPr/>
          <p:nvPr/>
        </p:nvSpPr>
        <p:spPr>
          <a:xfrm rot="1127031">
            <a:off x="10774509" y="2366222"/>
            <a:ext cx="914400" cy="914400"/>
          </a:xfrm>
          <a:prstGeom prst="arc">
            <a:avLst>
              <a:gd name="adj1" fmla="val 16200000"/>
              <a:gd name="adj2" fmla="val 2017796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2" name="Дуга 21"/>
          <p:cNvSpPr/>
          <p:nvPr/>
        </p:nvSpPr>
        <p:spPr>
          <a:xfrm>
            <a:off x="10919243" y="6507691"/>
            <a:ext cx="914400" cy="914400"/>
          </a:xfrm>
          <a:prstGeom prst="arc">
            <a:avLst>
              <a:gd name="adj1" fmla="val 14562074"/>
              <a:gd name="adj2" fmla="val 0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578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18" name="Group 106"/>
          <p:cNvGrpSpPr>
            <a:grpSpLocks/>
          </p:cNvGrpSpPr>
          <p:nvPr/>
        </p:nvGrpSpPr>
        <p:grpSpPr bwMode="auto">
          <a:xfrm>
            <a:off x="1534164" y="2653671"/>
            <a:ext cx="9464037" cy="3552824"/>
            <a:chOff x="551" y="754"/>
            <a:chExt cx="3726" cy="1865"/>
          </a:xfrm>
        </p:grpSpPr>
        <p:sp>
          <p:nvSpPr>
            <p:cNvPr id="5145" name="Freeform 5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46" name="Oval 6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47" name="Text Box 7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5148" name="Text Box 8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5149" name="Text Box 9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5150" name="Text Box 10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5151" name="Text Box 11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5152" name="Text Box 12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5153" name="Text Box 13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5154" name="Text Box 14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5155" name="Text Box 15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5156" name="Text Box 16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5157" name="Text Box 17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5158" name="Text Box 18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5159" name="Text Box 19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5160" name="Text Box 20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5161" name="Text Box 21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5162" name="Text Box 22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5163" name="Text Box 23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5164" name="Text Box 24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5165" name="Text Box 25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5166" name="Text Box 26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5167" name="Text Box 27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5168" name="Text Box 28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5169" name="Text Box 29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5170" name="Text Box 30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5171" name="Text Box 31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5172" name="Text Box 32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5173" name="Text Box 33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74" name="Text Box 34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5175" name="Text Box 35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5176" name="Text Box 36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5177" name="Text Box 37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5178" name="Text Box 38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5179" name="Text Box 39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5180" name="Text Box 40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5181" name="Text Box 41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82" name="Text Box 42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5183" name="Text Box 43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5184" name="Freeform 44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85" name="Freeform 45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86" name="Freeform 46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87" name="Freeform 47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88" name="Freeform 53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89" name="Freeform 65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0" name="Freeform 66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1" name="Freeform 67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2" name="Freeform 68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3" name="Freeform 69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4" name="Freeform 70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5" name="Freeform 71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6" name="Freeform 72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7" name="Freeform 73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8" name="Freeform 74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9" name="Freeform 75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0" name="Freeform 76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1" name="Freeform 77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2" name="Freeform 78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3" name="Freeform 79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4" name="Freeform 80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5" name="Freeform 81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6" name="Freeform 82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7" name="Freeform 83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8" name="Freeform 84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9" name="Freeform 85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0" name="Freeform 86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1" name="Freeform 87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2" name="Freeform 88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3" name="Freeform 89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4" name="Freeform 90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5" name="Freeform 91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6" name="Freeform 92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7" name="Freeform 93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8" name="Freeform 94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9" name="Freeform 95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20" name="Freeform 96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21" name="Freeform 97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22" name="Freeform 98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5123" name="Group 107"/>
          <p:cNvGrpSpPr>
            <a:grpSpLocks/>
          </p:cNvGrpSpPr>
          <p:nvPr/>
        </p:nvGrpSpPr>
        <p:grpSpPr bwMode="auto">
          <a:xfrm>
            <a:off x="6162040" y="1617352"/>
            <a:ext cx="6555741" cy="5196841"/>
            <a:chOff x="2426" y="210"/>
            <a:chExt cx="2581" cy="2728"/>
          </a:xfrm>
        </p:grpSpPr>
        <p:sp>
          <p:nvSpPr>
            <p:cNvPr id="5141" name="Freeform 63"/>
            <p:cNvSpPr>
              <a:spLocks/>
            </p:cNvSpPr>
            <p:nvPr/>
          </p:nvSpPr>
          <p:spPr bwMode="auto">
            <a:xfrm>
              <a:off x="2472" y="216"/>
              <a:ext cx="2535" cy="2352"/>
            </a:xfrm>
            <a:custGeom>
              <a:avLst/>
              <a:gdLst>
                <a:gd name="T0" fmla="*/ 2535 w 2535"/>
                <a:gd name="T1" fmla="*/ 2331 h 2352"/>
                <a:gd name="T2" fmla="*/ 0 w 2535"/>
                <a:gd name="T3" fmla="*/ 2352 h 2352"/>
                <a:gd name="T4" fmla="*/ 1584 w 2535"/>
                <a:gd name="T5" fmla="*/ 0 h 23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5" h="2352">
                  <a:moveTo>
                    <a:pt x="2535" y="2331"/>
                  </a:moveTo>
                  <a:lnTo>
                    <a:pt x="0" y="2352"/>
                  </a:lnTo>
                  <a:lnTo>
                    <a:pt x="1584" y="0"/>
                  </a:lnTo>
                </a:path>
              </a:pathLst>
            </a:custGeom>
            <a:noFill/>
            <a:ln w="635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42" name="Text Box 99"/>
            <p:cNvSpPr txBox="1">
              <a:spLocks noChangeArrowheads="1"/>
            </p:cNvSpPr>
            <p:nvPr/>
          </p:nvSpPr>
          <p:spPr bwMode="auto">
            <a:xfrm>
              <a:off x="4014" y="210"/>
              <a:ext cx="25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А</a:t>
              </a:r>
            </a:p>
          </p:txBody>
        </p:sp>
        <p:sp>
          <p:nvSpPr>
            <p:cNvPr id="5143" name="Text Box 100"/>
            <p:cNvSpPr txBox="1">
              <a:spLocks noChangeArrowheads="1"/>
            </p:cNvSpPr>
            <p:nvPr/>
          </p:nvSpPr>
          <p:spPr bwMode="auto">
            <a:xfrm>
              <a:off x="4694" y="2478"/>
              <a:ext cx="24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В</a:t>
              </a:r>
            </a:p>
          </p:txBody>
        </p:sp>
        <p:sp>
          <p:nvSpPr>
            <p:cNvPr id="5144" name="Text Box 101"/>
            <p:cNvSpPr txBox="1">
              <a:spLocks noChangeArrowheads="1"/>
            </p:cNvSpPr>
            <p:nvPr/>
          </p:nvSpPr>
          <p:spPr bwMode="auto">
            <a:xfrm>
              <a:off x="2426" y="2478"/>
              <a:ext cx="273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О</a:t>
              </a:r>
            </a:p>
          </p:txBody>
        </p:sp>
      </p:grpSp>
      <p:grpSp>
        <p:nvGrpSpPr>
          <p:cNvPr id="64617" name="Group 105"/>
          <p:cNvGrpSpPr>
            <a:grpSpLocks/>
          </p:cNvGrpSpPr>
          <p:nvPr/>
        </p:nvGrpSpPr>
        <p:grpSpPr bwMode="auto">
          <a:xfrm>
            <a:off x="1676401" y="2353829"/>
            <a:ext cx="3716022" cy="876301"/>
            <a:chOff x="2562" y="3203"/>
            <a:chExt cx="1463" cy="460"/>
          </a:xfrm>
        </p:grpSpPr>
        <p:sp>
          <p:nvSpPr>
            <p:cNvPr id="5139" name="Text Box 102"/>
            <p:cNvSpPr txBox="1">
              <a:spLocks noChangeArrowheads="1"/>
            </p:cNvSpPr>
            <p:nvPr/>
          </p:nvSpPr>
          <p:spPr bwMode="auto">
            <a:xfrm>
              <a:off x="2789" y="3203"/>
              <a:ext cx="123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 dirty="0"/>
                <a:t>АОВ = 60</a:t>
              </a:r>
              <a:r>
                <a:rPr lang="ru-RU" sz="5100" b="1" baseline="30000" dirty="0"/>
                <a:t>0</a:t>
              </a:r>
            </a:p>
          </p:txBody>
        </p:sp>
        <p:graphicFrame>
          <p:nvGraphicFramePr>
            <p:cNvPr id="5140" name="Object 104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711" name="Group 199"/>
          <p:cNvGrpSpPr>
            <a:grpSpLocks/>
          </p:cNvGrpSpPr>
          <p:nvPr/>
        </p:nvGrpSpPr>
        <p:grpSpPr bwMode="auto">
          <a:xfrm>
            <a:off x="6047747" y="3070867"/>
            <a:ext cx="5184139" cy="3112770"/>
            <a:chOff x="2381" y="1612"/>
            <a:chExt cx="2041" cy="1634"/>
          </a:xfrm>
        </p:grpSpPr>
        <p:sp>
          <p:nvSpPr>
            <p:cNvPr id="5137" name="Arc 197"/>
            <p:cNvSpPr>
              <a:spLocks/>
            </p:cNvSpPr>
            <p:nvPr/>
          </p:nvSpPr>
          <p:spPr bwMode="auto">
            <a:xfrm>
              <a:off x="2381" y="1612"/>
              <a:ext cx="2041" cy="1632"/>
            </a:xfrm>
            <a:custGeom>
              <a:avLst/>
              <a:gdLst>
                <a:gd name="T0" fmla="*/ 1176 w 21585"/>
                <a:gd name="T1" fmla="*/ 0 h 17659"/>
                <a:gd name="T2" fmla="*/ 2041 w 21585"/>
                <a:gd name="T3" fmla="*/ 1558 h 17659"/>
                <a:gd name="T4" fmla="*/ 0 w 21585"/>
                <a:gd name="T5" fmla="*/ 1632 h 17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17659" fill="none" extrusionOk="0">
                  <a:moveTo>
                    <a:pt x="12438" y="0"/>
                  </a:moveTo>
                  <a:cubicBezTo>
                    <a:pt x="17951" y="3883"/>
                    <a:pt x="21334" y="10117"/>
                    <a:pt x="21585" y="16854"/>
                  </a:cubicBezTo>
                </a:path>
                <a:path w="21585" h="17659" stroke="0" extrusionOk="0">
                  <a:moveTo>
                    <a:pt x="12438" y="0"/>
                  </a:moveTo>
                  <a:cubicBezTo>
                    <a:pt x="17951" y="3883"/>
                    <a:pt x="21334" y="10117"/>
                    <a:pt x="21585" y="16854"/>
                  </a:cubicBezTo>
                  <a:lnTo>
                    <a:pt x="0" y="17659"/>
                  </a:lnTo>
                  <a:lnTo>
                    <a:pt x="12438" y="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38" name="Oval 198"/>
            <p:cNvSpPr>
              <a:spLocks noChangeArrowheads="1"/>
            </p:cNvSpPr>
            <p:nvPr/>
          </p:nvSpPr>
          <p:spPr bwMode="auto">
            <a:xfrm>
              <a:off x="4059" y="2928"/>
              <a:ext cx="318" cy="31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2222504" y="348625"/>
            <a:ext cx="5058305" cy="13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7700" dirty="0" smtClean="0">
                <a:solidFill>
                  <a:srgbClr val="0000FF"/>
                </a:solidFill>
                <a:latin typeface="Monotype Corsiva" pitchFamily="66" charset="0"/>
              </a:rPr>
              <a:t>Острый </a:t>
            </a:r>
            <a:r>
              <a:rPr lang="ru-RU" sz="7700" dirty="0">
                <a:solidFill>
                  <a:srgbClr val="0000FF"/>
                </a:solidFill>
                <a:latin typeface="Monotype Corsiva" pitchFamily="66" charset="0"/>
              </a:rPr>
              <a:t>угол</a:t>
            </a:r>
          </a:p>
        </p:txBody>
      </p:sp>
      <p:sp>
        <p:nvSpPr>
          <p:cNvPr id="2" name="Дуга 1"/>
          <p:cNvSpPr/>
          <p:nvPr/>
        </p:nvSpPr>
        <p:spPr>
          <a:xfrm>
            <a:off x="6269738" y="5619755"/>
            <a:ext cx="914400" cy="914400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" name="Прямоугольник 2"/>
          <p:cNvSpPr/>
          <p:nvPr/>
        </p:nvSpPr>
        <p:spPr>
          <a:xfrm>
            <a:off x="7244338" y="5117787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60</a:t>
            </a:r>
            <a:r>
              <a:rPr lang="ru-RU" sz="4400" b="1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898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0161" y="5577840"/>
            <a:ext cx="619759" cy="506730"/>
          </a:xfrm>
          <a:prstGeom prst="rect">
            <a:avLst/>
          </a:prstGeom>
          <a:ln w="635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531621" y="2653666"/>
            <a:ext cx="9471659" cy="3552824"/>
            <a:chOff x="548" y="754"/>
            <a:chExt cx="3729" cy="1865"/>
          </a:xfrm>
        </p:grpSpPr>
        <p:sp>
          <p:nvSpPr>
            <p:cNvPr id="3097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3098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3099" name="Text Box 5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100" name="Text Box 6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3101" name="Text Box 7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3102" name="Text Box 8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3103" name="Text Box 9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3104" name="Text Box 10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3105" name="Text Box 11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3106" name="Text Box 12"/>
            <p:cNvSpPr txBox="1">
              <a:spLocks noChangeArrowheads="1"/>
            </p:cNvSpPr>
            <p:nvPr/>
          </p:nvSpPr>
          <p:spPr bwMode="auto">
            <a:xfrm>
              <a:off x="2068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3107" name="Text Box 13"/>
            <p:cNvSpPr txBox="1">
              <a:spLocks noChangeArrowheads="1"/>
            </p:cNvSpPr>
            <p:nvPr/>
          </p:nvSpPr>
          <p:spPr bwMode="auto">
            <a:xfrm>
              <a:off x="1756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3108" name="Text Box 14"/>
            <p:cNvSpPr txBox="1">
              <a:spLocks noChangeArrowheads="1"/>
            </p:cNvSpPr>
            <p:nvPr/>
          </p:nvSpPr>
          <p:spPr bwMode="auto">
            <a:xfrm>
              <a:off x="1522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3109" name="Text Box 15"/>
            <p:cNvSpPr txBox="1">
              <a:spLocks noChangeArrowheads="1"/>
            </p:cNvSpPr>
            <p:nvPr/>
          </p:nvSpPr>
          <p:spPr bwMode="auto">
            <a:xfrm>
              <a:off x="1277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3110" name="Text Box 16"/>
            <p:cNvSpPr txBox="1">
              <a:spLocks noChangeArrowheads="1"/>
            </p:cNvSpPr>
            <p:nvPr/>
          </p:nvSpPr>
          <p:spPr bwMode="auto">
            <a:xfrm>
              <a:off x="1075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3111" name="Text Box 17"/>
            <p:cNvSpPr txBox="1">
              <a:spLocks noChangeArrowheads="1"/>
            </p:cNvSpPr>
            <p:nvPr/>
          </p:nvSpPr>
          <p:spPr bwMode="auto">
            <a:xfrm>
              <a:off x="910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3112" name="Text Box 18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3113" name="Text Box 19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3114" name="Text Box 20"/>
            <p:cNvSpPr txBox="1">
              <a:spLocks noChangeArrowheads="1"/>
            </p:cNvSpPr>
            <p:nvPr/>
          </p:nvSpPr>
          <p:spPr bwMode="auto">
            <a:xfrm>
              <a:off x="548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3115" name="Text Box 21"/>
            <p:cNvSpPr txBox="1">
              <a:spLocks noChangeArrowheads="1"/>
            </p:cNvSpPr>
            <p:nvPr/>
          </p:nvSpPr>
          <p:spPr bwMode="auto">
            <a:xfrm>
              <a:off x="3715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3116" name="Text Box 22"/>
            <p:cNvSpPr txBox="1">
              <a:spLocks noChangeArrowheads="1"/>
            </p:cNvSpPr>
            <p:nvPr/>
          </p:nvSpPr>
          <p:spPr bwMode="auto">
            <a:xfrm>
              <a:off x="3669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3117" name="Text Box 23"/>
            <p:cNvSpPr txBox="1">
              <a:spLocks noChangeArrowheads="1"/>
            </p:cNvSpPr>
            <p:nvPr/>
          </p:nvSpPr>
          <p:spPr bwMode="auto">
            <a:xfrm>
              <a:off x="3590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3118" name="Text Box 24"/>
            <p:cNvSpPr txBox="1">
              <a:spLocks noChangeArrowheads="1"/>
            </p:cNvSpPr>
            <p:nvPr/>
          </p:nvSpPr>
          <p:spPr bwMode="auto">
            <a:xfrm>
              <a:off x="3500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3119" name="Text Box 25"/>
            <p:cNvSpPr txBox="1">
              <a:spLocks noChangeArrowheads="1"/>
            </p:cNvSpPr>
            <p:nvPr/>
          </p:nvSpPr>
          <p:spPr bwMode="auto">
            <a:xfrm>
              <a:off x="3397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3120" name="Text Box 26"/>
            <p:cNvSpPr txBox="1">
              <a:spLocks noChangeArrowheads="1"/>
            </p:cNvSpPr>
            <p:nvPr/>
          </p:nvSpPr>
          <p:spPr bwMode="auto">
            <a:xfrm>
              <a:off x="3228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3121" name="Text Box 27"/>
            <p:cNvSpPr txBox="1">
              <a:spLocks noChangeArrowheads="1"/>
            </p:cNvSpPr>
            <p:nvPr/>
          </p:nvSpPr>
          <p:spPr bwMode="auto">
            <a:xfrm>
              <a:off x="3046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3122" name="Text Box 28"/>
            <p:cNvSpPr txBox="1">
              <a:spLocks noChangeArrowheads="1"/>
            </p:cNvSpPr>
            <p:nvPr/>
          </p:nvSpPr>
          <p:spPr bwMode="auto">
            <a:xfrm>
              <a:off x="2810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3123" name="Text Box 29"/>
            <p:cNvSpPr txBox="1">
              <a:spLocks noChangeArrowheads="1"/>
            </p:cNvSpPr>
            <p:nvPr/>
          </p:nvSpPr>
          <p:spPr bwMode="auto">
            <a:xfrm>
              <a:off x="2581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3124" name="Text Box 30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3125" name="Text Box 31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126" name="Text Box 32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127" name="Text Box 33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3128" name="Text Box 34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3129" name="Text Box 35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3130" name="Text Box 36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3131" name="Text Box 37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3132" name="Text Box 38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3133" name="Text Box 39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134" name="Text Box 40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3135" name="Text Box 41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3136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3137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3138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3139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0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1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2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3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4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5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6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7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8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49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0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1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2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3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4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5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6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7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8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59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0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1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2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3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4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5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6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7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8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69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0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1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2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3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4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3075" name="Freeform 82"/>
          <p:cNvSpPr>
            <a:spLocks/>
          </p:cNvSpPr>
          <p:nvPr/>
        </p:nvSpPr>
        <p:spPr bwMode="auto">
          <a:xfrm>
            <a:off x="6360161" y="1188720"/>
            <a:ext cx="6357621" cy="4907280"/>
          </a:xfrm>
          <a:custGeom>
            <a:avLst/>
            <a:gdLst>
              <a:gd name="T0" fmla="*/ 3973513 w 2503"/>
              <a:gd name="T1" fmla="*/ 4067175 h 2576"/>
              <a:gd name="T2" fmla="*/ 0 w 2503"/>
              <a:gd name="T3" fmla="*/ 4089400 h 2576"/>
              <a:gd name="T4" fmla="*/ 50800 w 2503"/>
              <a:gd name="T5" fmla="*/ 0 h 2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3" h="2576">
                <a:moveTo>
                  <a:pt x="2503" y="2562"/>
                </a:moveTo>
                <a:lnTo>
                  <a:pt x="0" y="2576"/>
                </a:lnTo>
                <a:lnTo>
                  <a:pt x="32" y="0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076" name="Text Box 83"/>
          <p:cNvSpPr txBox="1">
            <a:spLocks noChangeArrowheads="1"/>
          </p:cNvSpPr>
          <p:nvPr/>
        </p:nvSpPr>
        <p:spPr bwMode="auto">
          <a:xfrm>
            <a:off x="6393181" y="744856"/>
            <a:ext cx="73668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А</a:t>
            </a:r>
          </a:p>
        </p:txBody>
      </p:sp>
      <p:sp>
        <p:nvSpPr>
          <p:cNvPr id="3077" name="Text Box 84"/>
          <p:cNvSpPr txBox="1">
            <a:spLocks noChangeArrowheads="1"/>
          </p:cNvSpPr>
          <p:nvPr/>
        </p:nvSpPr>
        <p:spPr bwMode="auto">
          <a:xfrm>
            <a:off x="11922760" y="5937886"/>
            <a:ext cx="6998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В</a:t>
            </a:r>
          </a:p>
        </p:txBody>
      </p:sp>
      <p:sp>
        <p:nvSpPr>
          <p:cNvPr id="3078" name="Text Box 85"/>
          <p:cNvSpPr txBox="1">
            <a:spLocks noChangeArrowheads="1"/>
          </p:cNvSpPr>
          <p:nvPr/>
        </p:nvSpPr>
        <p:spPr bwMode="auto">
          <a:xfrm>
            <a:off x="6162040" y="5937886"/>
            <a:ext cx="771948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О</a:t>
            </a:r>
          </a:p>
        </p:txBody>
      </p:sp>
      <p:grpSp>
        <p:nvGrpSpPr>
          <p:cNvPr id="68694" name="Group 86"/>
          <p:cNvGrpSpPr>
            <a:grpSpLocks/>
          </p:cNvGrpSpPr>
          <p:nvPr/>
        </p:nvGrpSpPr>
        <p:grpSpPr bwMode="auto">
          <a:xfrm>
            <a:off x="9504681" y="1350646"/>
            <a:ext cx="3716021" cy="876300"/>
            <a:chOff x="2562" y="3203"/>
            <a:chExt cx="1463" cy="460"/>
          </a:xfrm>
        </p:grpSpPr>
        <p:sp>
          <p:nvSpPr>
            <p:cNvPr id="3095" name="Text Box 87"/>
            <p:cNvSpPr txBox="1">
              <a:spLocks noChangeArrowheads="1"/>
            </p:cNvSpPr>
            <p:nvPr/>
          </p:nvSpPr>
          <p:spPr bwMode="auto">
            <a:xfrm>
              <a:off x="2789" y="3203"/>
              <a:ext cx="123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АОВ = </a:t>
              </a:r>
              <a:r>
                <a:rPr lang="en-US" sz="5100" b="1"/>
                <a:t>9</a:t>
              </a:r>
              <a:r>
                <a:rPr lang="ru-RU" sz="5100" b="1"/>
                <a:t>0</a:t>
              </a:r>
              <a:r>
                <a:rPr lang="ru-RU" sz="5100" b="1" baseline="30000"/>
                <a:t>0</a:t>
              </a:r>
            </a:p>
          </p:txBody>
        </p:sp>
        <p:graphicFrame>
          <p:nvGraphicFramePr>
            <p:cNvPr id="3096" name="Object 88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1" name="Text Box 90"/>
          <p:cNvSpPr txBox="1">
            <a:spLocks noChangeArrowheads="1"/>
          </p:cNvSpPr>
          <p:nvPr/>
        </p:nvSpPr>
        <p:spPr bwMode="auto">
          <a:xfrm>
            <a:off x="749301" y="344747"/>
            <a:ext cx="5056774" cy="13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7700" dirty="0">
                <a:solidFill>
                  <a:srgbClr val="0000FF"/>
                </a:solidFill>
                <a:latin typeface="Monotype Corsiva" pitchFamily="66" charset="0"/>
              </a:rPr>
              <a:t>Прямой угол</a:t>
            </a:r>
          </a:p>
        </p:txBody>
      </p:sp>
      <p:grpSp>
        <p:nvGrpSpPr>
          <p:cNvPr id="68701" name="Group 93"/>
          <p:cNvGrpSpPr>
            <a:grpSpLocks/>
          </p:cNvGrpSpPr>
          <p:nvPr/>
        </p:nvGrpSpPr>
        <p:grpSpPr bwMode="auto">
          <a:xfrm>
            <a:off x="6047742" y="2386966"/>
            <a:ext cx="5184139" cy="3796664"/>
            <a:chOff x="2381" y="1256"/>
            <a:chExt cx="2041" cy="1993"/>
          </a:xfrm>
        </p:grpSpPr>
        <p:sp>
          <p:nvSpPr>
            <p:cNvPr id="3093" name="Arc 91"/>
            <p:cNvSpPr>
              <a:spLocks/>
            </p:cNvSpPr>
            <p:nvPr/>
          </p:nvSpPr>
          <p:spPr bwMode="auto">
            <a:xfrm>
              <a:off x="2381" y="1256"/>
              <a:ext cx="2041" cy="1991"/>
            </a:xfrm>
            <a:custGeom>
              <a:avLst/>
              <a:gdLst>
                <a:gd name="T0" fmla="*/ 146 w 21585"/>
                <a:gd name="T1" fmla="*/ 0 h 21544"/>
                <a:gd name="T2" fmla="*/ 2041 w 21585"/>
                <a:gd name="T3" fmla="*/ 1917 h 21544"/>
                <a:gd name="T4" fmla="*/ 0 w 21585"/>
                <a:gd name="T5" fmla="*/ 1991 h 21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44" fill="none" extrusionOk="0">
                  <a:moveTo>
                    <a:pt x="1549" y="-1"/>
                  </a:moveTo>
                  <a:cubicBezTo>
                    <a:pt x="12540" y="789"/>
                    <a:pt x="21174" y="9727"/>
                    <a:pt x="21585" y="20739"/>
                  </a:cubicBezTo>
                </a:path>
                <a:path w="21585" h="21544" stroke="0" extrusionOk="0">
                  <a:moveTo>
                    <a:pt x="1549" y="-1"/>
                  </a:moveTo>
                  <a:cubicBezTo>
                    <a:pt x="12540" y="789"/>
                    <a:pt x="21174" y="9727"/>
                    <a:pt x="21585" y="20739"/>
                  </a:cubicBezTo>
                  <a:lnTo>
                    <a:pt x="0" y="21544"/>
                  </a:lnTo>
                  <a:lnTo>
                    <a:pt x="1549" y="-1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3094" name="Oval 92"/>
            <p:cNvSpPr>
              <a:spLocks noChangeArrowheads="1"/>
            </p:cNvSpPr>
            <p:nvPr/>
          </p:nvSpPr>
          <p:spPr bwMode="auto">
            <a:xfrm>
              <a:off x="4059" y="2931"/>
              <a:ext cx="318" cy="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</p:spTree>
    <p:extLst>
      <p:ext uri="{BB962C8B-B14F-4D97-AF65-F5344CB8AC3E}">
        <p14:creationId xmlns:p14="http://schemas.microsoft.com/office/powerpoint/2010/main" val="9817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9"/>
          <p:cNvGrpSpPr>
            <a:grpSpLocks/>
          </p:cNvGrpSpPr>
          <p:nvPr/>
        </p:nvGrpSpPr>
        <p:grpSpPr bwMode="auto">
          <a:xfrm>
            <a:off x="2915924" y="485782"/>
            <a:ext cx="9857741" cy="5974081"/>
            <a:chOff x="792" y="981"/>
            <a:chExt cx="3881" cy="3136"/>
          </a:xfrm>
        </p:grpSpPr>
        <p:sp>
          <p:nvSpPr>
            <p:cNvPr id="7267" name="Freeform 90"/>
            <p:cNvSpPr>
              <a:spLocks/>
            </p:cNvSpPr>
            <p:nvPr/>
          </p:nvSpPr>
          <p:spPr bwMode="auto">
            <a:xfrm>
              <a:off x="792" y="1256"/>
              <a:ext cx="3881" cy="2391"/>
            </a:xfrm>
            <a:custGeom>
              <a:avLst/>
              <a:gdLst>
                <a:gd name="T0" fmla="*/ 3881 w 3881"/>
                <a:gd name="T1" fmla="*/ 2370 h 2391"/>
                <a:gd name="T2" fmla="*/ 1346 w 3881"/>
                <a:gd name="T3" fmla="*/ 2391 h 2391"/>
                <a:gd name="T4" fmla="*/ 0 w 3881"/>
                <a:gd name="T5" fmla="*/ 0 h 23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81" h="2391">
                  <a:moveTo>
                    <a:pt x="3881" y="2370"/>
                  </a:moveTo>
                  <a:lnTo>
                    <a:pt x="1346" y="2391"/>
                  </a:lnTo>
                  <a:lnTo>
                    <a:pt x="0" y="0"/>
                  </a:lnTo>
                </a:path>
              </a:pathLst>
            </a:custGeom>
            <a:noFill/>
            <a:ln w="635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8" name="Text Box 91"/>
            <p:cNvSpPr txBox="1">
              <a:spLocks noChangeArrowheads="1"/>
            </p:cNvSpPr>
            <p:nvPr/>
          </p:nvSpPr>
          <p:spPr bwMode="auto">
            <a:xfrm>
              <a:off x="793" y="981"/>
              <a:ext cx="3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М</a:t>
              </a:r>
            </a:p>
          </p:txBody>
        </p:sp>
        <p:sp>
          <p:nvSpPr>
            <p:cNvPr id="7269" name="Text Box 92"/>
            <p:cNvSpPr txBox="1">
              <a:spLocks noChangeArrowheads="1"/>
            </p:cNvSpPr>
            <p:nvPr/>
          </p:nvSpPr>
          <p:spPr bwMode="auto">
            <a:xfrm>
              <a:off x="4377" y="3657"/>
              <a:ext cx="25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/>
                <a:t>D</a:t>
              </a:r>
              <a:endParaRPr lang="ru-RU" sz="5100" b="1"/>
            </a:p>
          </p:txBody>
        </p:sp>
        <p:sp>
          <p:nvSpPr>
            <p:cNvPr id="7270" name="Text Box 93"/>
            <p:cNvSpPr txBox="1">
              <a:spLocks noChangeArrowheads="1"/>
            </p:cNvSpPr>
            <p:nvPr/>
          </p:nvSpPr>
          <p:spPr bwMode="auto">
            <a:xfrm>
              <a:off x="2018" y="3657"/>
              <a:ext cx="23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Р</a:t>
              </a:r>
            </a:p>
          </p:txBody>
        </p:sp>
      </p:grpSp>
      <p:grpSp>
        <p:nvGrpSpPr>
          <p:cNvPr id="67678" name="Group 94"/>
          <p:cNvGrpSpPr>
            <a:grpSpLocks/>
          </p:cNvGrpSpPr>
          <p:nvPr/>
        </p:nvGrpSpPr>
        <p:grpSpPr bwMode="auto">
          <a:xfrm>
            <a:off x="1516387" y="2125980"/>
            <a:ext cx="9464043" cy="3552826"/>
            <a:chOff x="551" y="754"/>
            <a:chExt cx="3726" cy="1865"/>
          </a:xfrm>
        </p:grpSpPr>
        <p:sp>
          <p:nvSpPr>
            <p:cNvPr id="7189" name="Freeform 95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190" name="Oval 96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191" name="Text Box 97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192" name="Text Box 98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193" name="Text Box 99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7194" name="Text Box 100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195" name="Text Box 101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7196" name="Text Box 102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197" name="Text Box 103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7198" name="Text Box 104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199" name="Text Box 105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7200" name="Text Box 106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7201" name="Text Box 107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7202" name="Text Box 108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7203" name="Text Box 109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7204" name="Text Box 110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7205" name="Text Box 111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7206" name="Text Box 112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7207" name="Text Box 113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7208" name="Text Box 114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7209" name="Text Box 115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7210" name="Text Box 116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7211" name="Text Box 117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7212" name="Text Box 118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7213" name="Text Box 119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7214" name="Text Box 120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7215" name="Text Box 121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216" name="Text Box 122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217" name="Text Box 123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18" name="Text Box 124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219" name="Text Box 125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220" name="Text Box 126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221" name="Text Box 127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222" name="Text Box 128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7223" name="Text Box 129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224" name="Text Box 130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7225" name="Text Box 131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26" name="Text Box 132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227" name="Text Box 133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228" name="Freeform 134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229" name="Freeform 135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230" name="Freeform 136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231" name="Freeform 137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2" name="Freeform 138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3" name="Freeform 139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4" name="Freeform 140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5" name="Freeform 141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6" name="Freeform 142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7" name="Freeform 143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8" name="Freeform 144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9" name="Freeform 145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0" name="Freeform 146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1" name="Freeform 147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2" name="Freeform 148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3" name="Freeform 149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4" name="Freeform 150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5" name="Freeform 151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6" name="Freeform 152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7" name="Freeform 153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8" name="Freeform 154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9" name="Freeform 155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0" name="Freeform 156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1" name="Freeform 157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2" name="Freeform 158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3" name="Freeform 159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4" name="Freeform 160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5" name="Freeform 161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6" name="Freeform 162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7" name="Freeform 163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8" name="Freeform 164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9" name="Freeform 165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0" name="Freeform 166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1" name="Freeform 167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2" name="Freeform 168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3" name="Freeform 169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4" name="Freeform 170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5" name="Freeform 171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6" name="Freeform 172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67757" name="Group 173"/>
          <p:cNvGrpSpPr>
            <a:grpSpLocks/>
          </p:cNvGrpSpPr>
          <p:nvPr/>
        </p:nvGrpSpPr>
        <p:grpSpPr bwMode="auto">
          <a:xfrm>
            <a:off x="8928104" y="1522106"/>
            <a:ext cx="4147818" cy="876301"/>
            <a:chOff x="2562" y="3203"/>
            <a:chExt cx="1633" cy="460"/>
          </a:xfrm>
        </p:grpSpPr>
        <p:sp>
          <p:nvSpPr>
            <p:cNvPr id="7187" name="Text Box 174"/>
            <p:cNvSpPr txBox="1">
              <a:spLocks noChangeArrowheads="1"/>
            </p:cNvSpPr>
            <p:nvPr/>
          </p:nvSpPr>
          <p:spPr bwMode="auto">
            <a:xfrm>
              <a:off x="2789" y="3203"/>
              <a:ext cx="14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/>
                <a:t>MPD</a:t>
              </a:r>
              <a:r>
                <a:rPr lang="ru-RU" sz="5100" b="1"/>
                <a:t> = </a:t>
              </a:r>
              <a:r>
                <a:rPr lang="en-US" sz="5100" b="1"/>
                <a:t>12</a:t>
              </a:r>
              <a:r>
                <a:rPr lang="ru-RU" sz="5100" b="1"/>
                <a:t>0</a:t>
              </a:r>
              <a:r>
                <a:rPr lang="ru-RU" sz="5100" b="1" baseline="30000"/>
                <a:t>0</a:t>
              </a:r>
              <a:endParaRPr lang="ru-RU" sz="5100" b="1"/>
            </a:p>
          </p:txBody>
        </p:sp>
        <p:graphicFrame>
          <p:nvGraphicFramePr>
            <p:cNvPr id="7188" name="Object 175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763" name="Group 179"/>
          <p:cNvGrpSpPr>
            <a:grpSpLocks/>
          </p:cNvGrpSpPr>
          <p:nvPr/>
        </p:nvGrpSpPr>
        <p:grpSpPr bwMode="auto">
          <a:xfrm>
            <a:off x="3967480" y="1865001"/>
            <a:ext cx="7378701" cy="3804284"/>
            <a:chOff x="1562" y="979"/>
            <a:chExt cx="2905" cy="1997"/>
          </a:xfrm>
        </p:grpSpPr>
        <p:sp>
          <p:nvSpPr>
            <p:cNvPr id="7185" name="Arc 177"/>
            <p:cNvSpPr>
              <a:spLocks/>
            </p:cNvSpPr>
            <p:nvPr/>
          </p:nvSpPr>
          <p:spPr bwMode="auto">
            <a:xfrm>
              <a:off x="1562" y="979"/>
              <a:ext cx="2905" cy="1996"/>
            </a:xfrm>
            <a:custGeom>
              <a:avLst/>
              <a:gdLst>
                <a:gd name="T0" fmla="*/ 0 w 30727"/>
                <a:gd name="T1" fmla="*/ 188 h 21600"/>
                <a:gd name="T2" fmla="*/ 2905 w 30727"/>
                <a:gd name="T3" fmla="*/ 1922 h 21600"/>
                <a:gd name="T4" fmla="*/ 864 w 30727"/>
                <a:gd name="T5" fmla="*/ 19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727" h="21600" fill="none" extrusionOk="0">
                  <a:moveTo>
                    <a:pt x="0" y="2030"/>
                  </a:moveTo>
                  <a:cubicBezTo>
                    <a:pt x="2862" y="692"/>
                    <a:pt x="5982" y="-1"/>
                    <a:pt x="9142" y="0"/>
                  </a:cubicBezTo>
                  <a:cubicBezTo>
                    <a:pt x="20758" y="0"/>
                    <a:pt x="30294" y="9187"/>
                    <a:pt x="30727" y="20795"/>
                  </a:cubicBezTo>
                </a:path>
                <a:path w="30727" h="21600" stroke="0" extrusionOk="0">
                  <a:moveTo>
                    <a:pt x="0" y="2030"/>
                  </a:moveTo>
                  <a:cubicBezTo>
                    <a:pt x="2862" y="692"/>
                    <a:pt x="5982" y="-1"/>
                    <a:pt x="9142" y="0"/>
                  </a:cubicBezTo>
                  <a:cubicBezTo>
                    <a:pt x="20758" y="0"/>
                    <a:pt x="30294" y="9187"/>
                    <a:pt x="30727" y="20795"/>
                  </a:cubicBezTo>
                  <a:lnTo>
                    <a:pt x="9142" y="21600"/>
                  </a:lnTo>
                  <a:lnTo>
                    <a:pt x="0" y="203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186" name="Oval 178"/>
            <p:cNvSpPr>
              <a:spLocks noChangeArrowheads="1"/>
            </p:cNvSpPr>
            <p:nvPr/>
          </p:nvSpPr>
          <p:spPr bwMode="auto">
            <a:xfrm>
              <a:off x="4104" y="2658"/>
              <a:ext cx="318" cy="31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4715179" y="265532"/>
            <a:ext cx="4644730" cy="13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7700" dirty="0" smtClean="0">
                <a:solidFill>
                  <a:srgbClr val="0000FF"/>
                </a:solidFill>
                <a:latin typeface="Monotype Corsiva" pitchFamily="66" charset="0"/>
              </a:rPr>
              <a:t>Тупой </a:t>
            </a:r>
            <a:r>
              <a:rPr lang="ru-RU" sz="7700" dirty="0">
                <a:solidFill>
                  <a:srgbClr val="0000FF"/>
                </a:solidFill>
                <a:latin typeface="Monotype Corsiva" pitchFamily="66" charset="0"/>
              </a:rPr>
              <a:t>угол</a:t>
            </a:r>
          </a:p>
        </p:txBody>
      </p:sp>
    </p:spTree>
    <p:extLst>
      <p:ext uri="{BB962C8B-B14F-4D97-AF65-F5344CB8AC3E}">
        <p14:creationId xmlns:p14="http://schemas.microsoft.com/office/powerpoint/2010/main" val="5044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Line 2"/>
          <p:cNvSpPr>
            <a:spLocks noChangeShapeType="1"/>
          </p:cNvSpPr>
          <p:nvPr/>
        </p:nvSpPr>
        <p:spPr bwMode="auto">
          <a:xfrm>
            <a:off x="2438400" y="4023360"/>
            <a:ext cx="8046720" cy="457200"/>
          </a:xfrm>
          <a:prstGeom prst="line">
            <a:avLst/>
          </a:prstGeom>
          <a:noFill/>
          <a:ln w="98425">
            <a:solidFill>
              <a:srgbClr val="FF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38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209040" y="5756911"/>
            <a:ext cx="10139680" cy="2472690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761962" indent="-761962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Луч</a:t>
            </a:r>
          </a:p>
          <a:p>
            <a:pPr marL="761962" indent="-761962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Выходит из вершины угла</a:t>
            </a:r>
          </a:p>
          <a:p>
            <a:pPr marL="761962" indent="-761962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Проходит между его сторонами</a:t>
            </a:r>
          </a:p>
          <a:p>
            <a:pPr marL="761962" indent="-761962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Делит угол пополам</a:t>
            </a:r>
          </a:p>
        </p:txBody>
      </p:sp>
      <p:sp>
        <p:nvSpPr>
          <p:cNvPr id="238596" name="WordArt 4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1209040" y="312420"/>
            <a:ext cx="11704320" cy="12801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51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Биссектриса угла</a:t>
            </a:r>
            <a:endParaRPr lang="uz-Latn-UZ" sz="5100" b="1" i="1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Bookman Old Style"/>
            </a:endParaRPr>
          </a:p>
        </p:txBody>
      </p:sp>
      <p:grpSp>
        <p:nvGrpSpPr>
          <p:cNvPr id="238597" name="Group 5"/>
          <p:cNvGrpSpPr>
            <a:grpSpLocks/>
          </p:cNvGrpSpPr>
          <p:nvPr/>
        </p:nvGrpSpPr>
        <p:grpSpPr bwMode="auto">
          <a:xfrm>
            <a:off x="1341120" y="1920241"/>
            <a:ext cx="7924800" cy="4810125"/>
            <a:chOff x="528" y="1008"/>
            <a:chExt cx="3120" cy="2525"/>
          </a:xfrm>
        </p:grpSpPr>
        <p:sp>
          <p:nvSpPr>
            <p:cNvPr id="18443" name="Line 6"/>
            <p:cNvSpPr>
              <a:spLocks noChangeShapeType="1"/>
            </p:cNvSpPr>
            <p:nvPr/>
          </p:nvSpPr>
          <p:spPr bwMode="auto">
            <a:xfrm flipV="1">
              <a:off x="912" y="1344"/>
              <a:ext cx="2736" cy="768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8444" name="Line 7"/>
            <p:cNvSpPr>
              <a:spLocks noChangeShapeType="1"/>
            </p:cNvSpPr>
            <p:nvPr/>
          </p:nvSpPr>
          <p:spPr bwMode="auto">
            <a:xfrm>
              <a:off x="912" y="2112"/>
              <a:ext cx="2160" cy="1008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3120" y="1008"/>
              <a:ext cx="38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5700" b="1">
                  <a:latin typeface="Calibri" pitchFamily="34" charset="0"/>
                </a:rPr>
                <a:t>А</a:t>
              </a:r>
            </a:p>
          </p:txBody>
        </p:sp>
        <p:sp>
          <p:nvSpPr>
            <p:cNvPr id="18446" name="Text Box 9"/>
            <p:cNvSpPr txBox="1">
              <a:spLocks noChangeArrowheads="1"/>
            </p:cNvSpPr>
            <p:nvPr/>
          </p:nvSpPr>
          <p:spPr bwMode="auto">
            <a:xfrm>
              <a:off x="2592" y="3024"/>
              <a:ext cx="38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5700" b="1">
                  <a:latin typeface="Calibri" pitchFamily="34" charset="0"/>
                </a:rPr>
                <a:t>М</a:t>
              </a:r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528" y="1872"/>
              <a:ext cx="38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5700" b="1">
                  <a:latin typeface="Calibri" pitchFamily="34" charset="0"/>
                </a:rPr>
                <a:t>В</a:t>
              </a:r>
            </a:p>
          </p:txBody>
        </p:sp>
      </p:grp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9387840" y="3566161"/>
            <a:ext cx="975360" cy="10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5700" b="1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 rot="14896974" flipV="1">
            <a:off x="9044941" y="1358266"/>
            <a:ext cx="2834640" cy="3413760"/>
          </a:xfrm>
          <a:custGeom>
            <a:avLst/>
            <a:gdLst>
              <a:gd name="T0" fmla="*/ 645340 w 21600"/>
              <a:gd name="T1" fmla="*/ 115965 h 21600"/>
              <a:gd name="T2" fmla="*/ 18701 w 21600"/>
              <a:gd name="T3" fmla="*/ 1256256 h 21600"/>
              <a:gd name="T4" fmla="*/ 645340 w 21600"/>
              <a:gd name="T5" fmla="*/ 115965 h 21600"/>
              <a:gd name="T6" fmla="*/ 2248246 w 21600"/>
              <a:gd name="T7" fmla="*/ 145302 h 21600"/>
              <a:gd name="T8" fmla="*/ 2238731 w 21600"/>
              <a:gd name="T9" fmla="*/ 522337 h 21600"/>
              <a:gd name="T10" fmla="*/ 1821409 w 21600"/>
              <a:gd name="T11" fmla="*/ 51384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606" y="3337"/>
                </a:moveTo>
                <a:cubicBezTo>
                  <a:pt x="16569" y="1205"/>
                  <a:pt x="13748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43"/>
                  <a:pt x="57" y="12085"/>
                  <a:pt x="171" y="12718"/>
                </a:cubicBezTo>
                <a:cubicBezTo>
                  <a:pt x="57" y="12085"/>
                  <a:pt x="0" y="1144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748" y="-1"/>
                  <a:pt x="16569" y="1205"/>
                  <a:pt x="18606" y="3337"/>
                </a:cubicBezTo>
                <a:lnTo>
                  <a:pt x="20558" y="1471"/>
                </a:lnTo>
                <a:lnTo>
                  <a:pt x="20471" y="5288"/>
                </a:lnTo>
                <a:lnTo>
                  <a:pt x="16655" y="5202"/>
                </a:lnTo>
                <a:lnTo>
                  <a:pt x="18606" y="3337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8582662" y="5238750"/>
            <a:ext cx="6047739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100" b="1">
                <a:solidFill>
                  <a:srgbClr val="2A2E5C"/>
                </a:solidFill>
                <a:latin typeface="Calibri" pitchFamily="34" charset="0"/>
                <a:sym typeface="Symbol" pitchFamily="18" charset="2"/>
              </a:rPr>
              <a:t>АВО = МВО</a:t>
            </a:r>
          </a:p>
        </p:txBody>
      </p:sp>
      <p:sp>
        <p:nvSpPr>
          <p:cNvPr id="238606" name="Freeform 14"/>
          <p:cNvSpPr>
            <a:spLocks/>
          </p:cNvSpPr>
          <p:nvPr/>
        </p:nvSpPr>
        <p:spPr bwMode="auto">
          <a:xfrm>
            <a:off x="3436621" y="3735411"/>
            <a:ext cx="121920" cy="365760"/>
          </a:xfrm>
          <a:custGeom>
            <a:avLst/>
            <a:gdLst>
              <a:gd name="T0" fmla="*/ 0 w 48"/>
              <a:gd name="T1" fmla="*/ 0 h 192"/>
              <a:gd name="T2" fmla="*/ 76200 w 48"/>
              <a:gd name="T3" fmla="*/ 304800 h 1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80"/>
                  <a:pt x="48" y="160"/>
                  <a:pt x="48" y="19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38607" name="Freeform 15"/>
          <p:cNvSpPr>
            <a:spLocks/>
          </p:cNvSpPr>
          <p:nvPr/>
        </p:nvSpPr>
        <p:spPr bwMode="auto">
          <a:xfrm>
            <a:off x="3495040" y="4124326"/>
            <a:ext cx="2541" cy="304800"/>
          </a:xfrm>
          <a:custGeom>
            <a:avLst/>
            <a:gdLst>
              <a:gd name="T0" fmla="*/ 0 w 1"/>
              <a:gd name="T1" fmla="*/ 0 h 160"/>
              <a:gd name="T2" fmla="*/ 0 w 1"/>
              <a:gd name="T3" fmla="*/ 254000 h 1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60">
                <a:moveTo>
                  <a:pt x="0" y="0"/>
                </a:moveTo>
                <a:cubicBezTo>
                  <a:pt x="0" y="53"/>
                  <a:pt x="0" y="107"/>
                  <a:pt x="0" y="16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8597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5" grpId="0" build="p"/>
      <p:bldP spid="238596" grpId="0" animBg="1"/>
      <p:bldP spid="238603" grpId="0"/>
      <p:bldP spid="238604" grpId="0" animBg="1"/>
      <p:bldP spid="238605" grpId="0"/>
      <p:bldP spid="238606" grpId="0" animBg="1"/>
      <p:bldP spid="2386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Freeform 2"/>
          <p:cNvSpPr>
            <a:spLocks/>
          </p:cNvSpPr>
          <p:nvPr/>
        </p:nvSpPr>
        <p:spPr bwMode="auto">
          <a:xfrm>
            <a:off x="2316480" y="4547236"/>
            <a:ext cx="6535419" cy="2590800"/>
          </a:xfrm>
          <a:custGeom>
            <a:avLst/>
            <a:gdLst>
              <a:gd name="T0" fmla="*/ 0 w 2573"/>
              <a:gd name="T1" fmla="*/ 646113 h 1360"/>
              <a:gd name="T2" fmla="*/ 1646237 w 2573"/>
              <a:gd name="T3" fmla="*/ 330200 h 1360"/>
              <a:gd name="T4" fmla="*/ 4008437 w 2573"/>
              <a:gd name="T5" fmla="*/ 0 h 1360"/>
              <a:gd name="T6" fmla="*/ 4059237 w 2573"/>
              <a:gd name="T7" fmla="*/ 228600 h 1360"/>
              <a:gd name="T8" fmla="*/ 3881437 w 2573"/>
              <a:gd name="T9" fmla="*/ 355600 h 1360"/>
              <a:gd name="T10" fmla="*/ 3856037 w 2573"/>
              <a:gd name="T11" fmla="*/ 609600 h 1360"/>
              <a:gd name="T12" fmla="*/ 4059237 w 2573"/>
              <a:gd name="T13" fmla="*/ 863600 h 1360"/>
              <a:gd name="T14" fmla="*/ 3983037 w 2573"/>
              <a:gd name="T15" fmla="*/ 1244600 h 1360"/>
              <a:gd name="T16" fmla="*/ 4084637 w 2573"/>
              <a:gd name="T17" fmla="*/ 1676400 h 1360"/>
              <a:gd name="T18" fmla="*/ 3932237 w 2573"/>
              <a:gd name="T19" fmla="*/ 2159000 h 1360"/>
              <a:gd name="T20" fmla="*/ 71437 w 2573"/>
              <a:gd name="T21" fmla="*/ 660400 h 1360"/>
              <a:gd name="T22" fmla="*/ 0 w 2573"/>
              <a:gd name="T23" fmla="*/ 646113 h 13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3" h="1360">
                <a:moveTo>
                  <a:pt x="0" y="407"/>
                </a:moveTo>
                <a:lnTo>
                  <a:pt x="1037" y="208"/>
                </a:lnTo>
                <a:lnTo>
                  <a:pt x="2525" y="0"/>
                </a:lnTo>
                <a:lnTo>
                  <a:pt x="2557" y="144"/>
                </a:lnTo>
                <a:lnTo>
                  <a:pt x="2445" y="224"/>
                </a:lnTo>
                <a:lnTo>
                  <a:pt x="2429" y="384"/>
                </a:lnTo>
                <a:lnTo>
                  <a:pt x="2557" y="544"/>
                </a:lnTo>
                <a:lnTo>
                  <a:pt x="2509" y="784"/>
                </a:lnTo>
                <a:lnTo>
                  <a:pt x="2573" y="1056"/>
                </a:lnTo>
                <a:lnTo>
                  <a:pt x="2477" y="1360"/>
                </a:lnTo>
                <a:lnTo>
                  <a:pt x="45" y="416"/>
                </a:lnTo>
                <a:lnTo>
                  <a:pt x="0" y="40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7411" name="Freeform 16"/>
          <p:cNvSpPr>
            <a:spLocks/>
          </p:cNvSpPr>
          <p:nvPr/>
        </p:nvSpPr>
        <p:spPr bwMode="auto">
          <a:xfrm>
            <a:off x="2362201" y="5341620"/>
            <a:ext cx="8000999" cy="2268114"/>
          </a:xfrm>
          <a:custGeom>
            <a:avLst/>
            <a:gdLst>
              <a:gd name="T0" fmla="*/ 0 w 3670"/>
              <a:gd name="T1" fmla="*/ 0 h 1429"/>
              <a:gd name="T2" fmla="*/ 5826125 w 3670"/>
              <a:gd name="T3" fmla="*/ 2268538 h 14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70" h="1429">
                <a:moveTo>
                  <a:pt x="0" y="0"/>
                </a:moveTo>
                <a:lnTo>
                  <a:pt x="3670" y="1429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209954" name="Group 34"/>
          <p:cNvGrpSpPr>
            <a:grpSpLocks/>
          </p:cNvGrpSpPr>
          <p:nvPr/>
        </p:nvGrpSpPr>
        <p:grpSpPr bwMode="auto">
          <a:xfrm>
            <a:off x="2336801" y="1828800"/>
            <a:ext cx="8635999" cy="3522346"/>
            <a:chOff x="920" y="164"/>
            <a:chExt cx="4047" cy="2228"/>
          </a:xfrm>
        </p:grpSpPr>
        <p:sp>
          <p:nvSpPr>
            <p:cNvPr id="17426" name="Freeform 29"/>
            <p:cNvSpPr>
              <a:spLocks/>
            </p:cNvSpPr>
            <p:nvPr/>
          </p:nvSpPr>
          <p:spPr bwMode="auto">
            <a:xfrm>
              <a:off x="920" y="771"/>
              <a:ext cx="2403" cy="1621"/>
            </a:xfrm>
            <a:custGeom>
              <a:avLst/>
              <a:gdLst>
                <a:gd name="T0" fmla="*/ 0 w 2403"/>
                <a:gd name="T1" fmla="*/ 1621 h 1621"/>
                <a:gd name="T2" fmla="*/ 838 w 2403"/>
                <a:gd name="T3" fmla="*/ 911 h 1621"/>
                <a:gd name="T4" fmla="*/ 2032 w 2403"/>
                <a:gd name="T5" fmla="*/ 0 h 1621"/>
                <a:gd name="T6" fmla="*/ 2131 w 2403"/>
                <a:gd name="T7" fmla="*/ 110 h 1621"/>
                <a:gd name="T8" fmla="*/ 2072 w 2403"/>
                <a:gd name="T9" fmla="*/ 235 h 1621"/>
                <a:gd name="T10" fmla="*/ 2137 w 2403"/>
                <a:gd name="T11" fmla="*/ 382 h 1621"/>
                <a:gd name="T12" fmla="*/ 2327 w 2403"/>
                <a:gd name="T13" fmla="*/ 459 h 1621"/>
                <a:gd name="T14" fmla="*/ 2403 w 2403"/>
                <a:gd name="T15" fmla="*/ 691 h 1621"/>
                <a:gd name="T16" fmla="*/ 2109 w 2403"/>
                <a:gd name="T17" fmla="*/ 985 h 1621"/>
                <a:gd name="T18" fmla="*/ 1840 w 2403"/>
                <a:gd name="T19" fmla="*/ 1333 h 1621"/>
                <a:gd name="T20" fmla="*/ 80 w 2403"/>
                <a:gd name="T21" fmla="*/ 1589 h 1621"/>
                <a:gd name="T22" fmla="*/ 48 w 2403"/>
                <a:gd name="T23" fmla="*/ 1589 h 1621"/>
                <a:gd name="T24" fmla="*/ 0 w 2403"/>
                <a:gd name="T25" fmla="*/ 1621 h 1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03" h="1621">
                  <a:moveTo>
                    <a:pt x="0" y="1621"/>
                  </a:moveTo>
                  <a:lnTo>
                    <a:pt x="838" y="911"/>
                  </a:lnTo>
                  <a:lnTo>
                    <a:pt x="2032" y="0"/>
                  </a:lnTo>
                  <a:lnTo>
                    <a:pt x="2131" y="110"/>
                  </a:lnTo>
                  <a:lnTo>
                    <a:pt x="2072" y="235"/>
                  </a:lnTo>
                  <a:lnTo>
                    <a:pt x="2137" y="382"/>
                  </a:lnTo>
                  <a:lnTo>
                    <a:pt x="2327" y="459"/>
                  </a:lnTo>
                  <a:lnTo>
                    <a:pt x="2403" y="691"/>
                  </a:lnTo>
                  <a:lnTo>
                    <a:pt x="2109" y="985"/>
                  </a:lnTo>
                  <a:lnTo>
                    <a:pt x="1840" y="1333"/>
                  </a:lnTo>
                  <a:lnTo>
                    <a:pt x="80" y="1589"/>
                  </a:lnTo>
                  <a:lnTo>
                    <a:pt x="48" y="1589"/>
                  </a:lnTo>
                  <a:lnTo>
                    <a:pt x="0" y="162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pSp>
          <p:nvGrpSpPr>
            <p:cNvPr id="17427" name="Group 33"/>
            <p:cNvGrpSpPr>
              <a:grpSpLocks/>
            </p:cNvGrpSpPr>
            <p:nvPr/>
          </p:nvGrpSpPr>
          <p:grpSpPr bwMode="auto">
            <a:xfrm>
              <a:off x="930" y="164"/>
              <a:ext cx="4037" cy="2224"/>
              <a:chOff x="930" y="164"/>
              <a:chExt cx="4037" cy="2224"/>
            </a:xfrm>
          </p:grpSpPr>
          <p:sp>
            <p:nvSpPr>
              <p:cNvPr id="17428" name="Freeform 31"/>
              <p:cNvSpPr>
                <a:spLocks/>
              </p:cNvSpPr>
              <p:nvPr/>
            </p:nvSpPr>
            <p:spPr bwMode="auto">
              <a:xfrm>
                <a:off x="930" y="164"/>
                <a:ext cx="2712" cy="2224"/>
              </a:xfrm>
              <a:custGeom>
                <a:avLst/>
                <a:gdLst>
                  <a:gd name="T0" fmla="*/ 0 w 2712"/>
                  <a:gd name="T1" fmla="*/ 2224 h 2224"/>
                  <a:gd name="T2" fmla="*/ 2712 w 2712"/>
                  <a:gd name="T3" fmla="*/ 0 h 22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12" h="2224">
                    <a:moveTo>
                      <a:pt x="0" y="2224"/>
                    </a:moveTo>
                    <a:lnTo>
                      <a:pt x="2712" y="0"/>
                    </a:lnTo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/>
              </a:p>
            </p:txBody>
          </p:sp>
          <p:sp>
            <p:nvSpPr>
              <p:cNvPr id="17429" name="Line 32"/>
              <p:cNvSpPr>
                <a:spLocks noChangeShapeType="1"/>
              </p:cNvSpPr>
              <p:nvPr/>
            </p:nvSpPr>
            <p:spPr bwMode="auto">
              <a:xfrm flipV="1">
                <a:off x="930" y="1752"/>
                <a:ext cx="4037" cy="635"/>
              </a:xfrm>
              <a:prstGeom prst="line">
                <a:avLst/>
              </a:prstGeom>
              <a:noFill/>
              <a:ln w="38100">
                <a:solidFill>
                  <a:srgbClr val="2A2E5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</p:grpSp>
      <p:sp>
        <p:nvSpPr>
          <p:cNvPr id="17413" name="Freeform 14"/>
          <p:cNvSpPr>
            <a:spLocks/>
          </p:cNvSpPr>
          <p:nvPr/>
        </p:nvSpPr>
        <p:spPr bwMode="auto">
          <a:xfrm>
            <a:off x="2316480" y="1828800"/>
            <a:ext cx="5836920" cy="3522346"/>
          </a:xfrm>
          <a:custGeom>
            <a:avLst/>
            <a:gdLst>
              <a:gd name="T0" fmla="*/ 0 w 2712"/>
              <a:gd name="T1" fmla="*/ 3530600 h 2224"/>
              <a:gd name="T2" fmla="*/ 4305300 w 2712"/>
              <a:gd name="T3" fmla="*/ 0 h 22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12" h="2224">
                <a:moveTo>
                  <a:pt x="0" y="2224"/>
                </a:moveTo>
                <a:lnTo>
                  <a:pt x="2712" y="0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1614478" y="5087113"/>
            <a:ext cx="630883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5100" b="1" dirty="0">
                <a:latin typeface="Calibri" pitchFamily="34" charset="0"/>
              </a:rPr>
              <a:t>В</a:t>
            </a:r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10366248" y="6965422"/>
            <a:ext cx="836068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5100" b="1">
                <a:latin typeface="Calibri" pitchFamily="34" charset="0"/>
              </a:rPr>
              <a:t>М</a:t>
            </a:r>
          </a:p>
        </p:txBody>
      </p:sp>
      <p:sp>
        <p:nvSpPr>
          <p:cNvPr id="17416" name="Text Box 22"/>
          <p:cNvSpPr txBox="1">
            <a:spLocks noChangeArrowheads="1"/>
          </p:cNvSpPr>
          <p:nvPr/>
        </p:nvSpPr>
        <p:spPr bwMode="auto">
          <a:xfrm>
            <a:off x="8145347" y="1394820"/>
            <a:ext cx="659737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5100" b="1">
                <a:latin typeface="Calibri" pitchFamily="34" charset="0"/>
              </a:rPr>
              <a:t>А</a:t>
            </a: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V="1">
            <a:off x="2362201" y="4348373"/>
            <a:ext cx="8610599" cy="993245"/>
          </a:xfrm>
          <a:prstGeom prst="line">
            <a:avLst/>
          </a:prstGeom>
          <a:noFill/>
          <a:ln w="76200">
            <a:solidFill>
              <a:srgbClr val="2A2E5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7418" name="Oval 17"/>
          <p:cNvSpPr>
            <a:spLocks noChangeArrowheads="1"/>
          </p:cNvSpPr>
          <p:nvPr/>
        </p:nvSpPr>
        <p:spPr bwMode="auto">
          <a:xfrm>
            <a:off x="2245361" y="5253990"/>
            <a:ext cx="228600" cy="1733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ru-RU"/>
          </a:p>
        </p:txBody>
      </p:sp>
      <p:sp>
        <p:nvSpPr>
          <p:cNvPr id="209956" name="Text Box 36"/>
          <p:cNvSpPr txBox="1">
            <a:spLocks noChangeArrowheads="1"/>
          </p:cNvSpPr>
          <p:nvPr/>
        </p:nvSpPr>
        <p:spPr bwMode="auto">
          <a:xfrm>
            <a:off x="1440181" y="7151370"/>
            <a:ext cx="4625567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5100" b="1">
                <a:latin typeface="Calibri" pitchFamily="34" charset="0"/>
                <a:sym typeface="Symbol" pitchFamily="18" charset="2"/>
              </a:rPr>
              <a:t></a:t>
            </a:r>
            <a:r>
              <a:rPr lang="ru-RU" sz="5100" b="1">
                <a:latin typeface="Calibri" pitchFamily="34" charset="0"/>
              </a:rPr>
              <a:t>АВО  = </a:t>
            </a:r>
            <a:r>
              <a:rPr lang="ru-RU" sz="5100" b="1">
                <a:latin typeface="Calibri" pitchFamily="34" charset="0"/>
                <a:sym typeface="Symbol" pitchFamily="18" charset="2"/>
              </a:rPr>
              <a:t></a:t>
            </a:r>
            <a:r>
              <a:rPr lang="ru-RU" sz="5100" b="1">
                <a:latin typeface="Calibri" pitchFamily="34" charset="0"/>
              </a:rPr>
              <a:t>ОВМ</a:t>
            </a:r>
          </a:p>
        </p:txBody>
      </p:sp>
      <p:sp>
        <p:nvSpPr>
          <p:cNvPr id="209959" name="Text Box 39"/>
          <p:cNvSpPr txBox="1">
            <a:spLocks noChangeArrowheads="1"/>
          </p:cNvSpPr>
          <p:nvPr/>
        </p:nvSpPr>
        <p:spPr bwMode="auto">
          <a:xfrm>
            <a:off x="11102237" y="3896446"/>
            <a:ext cx="706224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5100" b="1">
                <a:latin typeface="Calibri" pitchFamily="34" charset="0"/>
              </a:rPr>
              <a:t>O</a:t>
            </a:r>
            <a:endParaRPr lang="ru-RU" sz="5100" b="1">
              <a:latin typeface="Calibri" pitchFamily="34" charset="0"/>
            </a:endParaRPr>
          </a:p>
        </p:txBody>
      </p:sp>
      <p:sp>
        <p:nvSpPr>
          <p:cNvPr id="209960" name="Text Box 40"/>
          <p:cNvSpPr txBox="1">
            <a:spLocks noChangeArrowheads="1"/>
          </p:cNvSpPr>
          <p:nvPr/>
        </p:nvSpPr>
        <p:spPr bwMode="auto">
          <a:xfrm rot="-567025">
            <a:off x="3470931" y="4052543"/>
            <a:ext cx="7244039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Луч ВО – биссектриса угла АВМ</a:t>
            </a:r>
          </a:p>
        </p:txBody>
      </p:sp>
      <p:sp>
        <p:nvSpPr>
          <p:cNvPr id="209961" name="Text Box 41"/>
          <p:cNvSpPr txBox="1">
            <a:spLocks noChangeArrowheads="1"/>
          </p:cNvSpPr>
          <p:nvPr/>
        </p:nvSpPr>
        <p:spPr bwMode="auto">
          <a:xfrm>
            <a:off x="632462" y="139066"/>
            <a:ext cx="13710920" cy="13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b="1" dirty="0">
                <a:latin typeface="Arial" charset="0"/>
              </a:rPr>
              <a:t>Луч, исходящий из вершины угла и делящий его на два равных угла,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называется биссектрисой угла.</a:t>
            </a:r>
          </a:p>
        </p:txBody>
      </p:sp>
      <p:grpSp>
        <p:nvGrpSpPr>
          <p:cNvPr id="209964" name="Group 44"/>
          <p:cNvGrpSpPr>
            <a:grpSpLocks/>
          </p:cNvGrpSpPr>
          <p:nvPr/>
        </p:nvGrpSpPr>
        <p:grpSpPr bwMode="auto">
          <a:xfrm>
            <a:off x="3629662" y="4547236"/>
            <a:ext cx="645160" cy="1259204"/>
            <a:chOff x="1429" y="2387"/>
            <a:chExt cx="254" cy="661"/>
          </a:xfrm>
        </p:grpSpPr>
        <p:sp>
          <p:nvSpPr>
            <p:cNvPr id="17424" name="Freeform 42"/>
            <p:cNvSpPr>
              <a:spLocks/>
            </p:cNvSpPr>
            <p:nvPr/>
          </p:nvSpPr>
          <p:spPr bwMode="auto">
            <a:xfrm>
              <a:off x="1429" y="2387"/>
              <a:ext cx="205" cy="317"/>
            </a:xfrm>
            <a:custGeom>
              <a:avLst/>
              <a:gdLst>
                <a:gd name="T0" fmla="*/ 0 w 205"/>
                <a:gd name="T1" fmla="*/ 0 h 317"/>
                <a:gd name="T2" fmla="*/ 171 w 205"/>
                <a:gd name="T3" fmla="*/ 125 h 317"/>
                <a:gd name="T4" fmla="*/ 203 w 205"/>
                <a:gd name="T5" fmla="*/ 317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" h="317">
                  <a:moveTo>
                    <a:pt x="0" y="0"/>
                  </a:moveTo>
                  <a:cubicBezTo>
                    <a:pt x="28" y="21"/>
                    <a:pt x="137" y="72"/>
                    <a:pt x="171" y="125"/>
                  </a:cubicBezTo>
                  <a:cubicBezTo>
                    <a:pt x="205" y="178"/>
                    <a:pt x="196" y="277"/>
                    <a:pt x="203" y="317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7425" name="Freeform 43"/>
            <p:cNvSpPr>
              <a:spLocks/>
            </p:cNvSpPr>
            <p:nvPr/>
          </p:nvSpPr>
          <p:spPr bwMode="auto">
            <a:xfrm>
              <a:off x="1574" y="2688"/>
              <a:ext cx="109" cy="360"/>
            </a:xfrm>
            <a:custGeom>
              <a:avLst/>
              <a:gdLst>
                <a:gd name="T0" fmla="*/ 58 w 109"/>
                <a:gd name="T1" fmla="*/ 0 h 360"/>
                <a:gd name="T2" fmla="*/ 99 w 109"/>
                <a:gd name="T3" fmla="*/ 192 h 360"/>
                <a:gd name="T4" fmla="*/ 0 w 109"/>
                <a:gd name="T5" fmla="*/ 360 h 3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360">
                  <a:moveTo>
                    <a:pt x="58" y="0"/>
                  </a:moveTo>
                  <a:cubicBezTo>
                    <a:pt x="65" y="35"/>
                    <a:pt x="109" y="132"/>
                    <a:pt x="99" y="192"/>
                  </a:cubicBezTo>
                  <a:cubicBezTo>
                    <a:pt x="89" y="252"/>
                    <a:pt x="21" y="325"/>
                    <a:pt x="0" y="36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</p:spTree>
    <p:extLst>
      <p:ext uri="{BB962C8B-B14F-4D97-AF65-F5344CB8AC3E}">
        <p14:creationId xmlns:p14="http://schemas.microsoft.com/office/powerpoint/2010/main" val="4692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48" grpId="0" animBg="1"/>
      <p:bldP spid="209956" grpId="0"/>
      <p:bldP spid="209959" grpId="0"/>
      <p:bldP spid="209960" grpId="0"/>
      <p:bldP spid="20996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526541" y="2653666"/>
            <a:ext cx="9471659" cy="3552824"/>
            <a:chOff x="548" y="754"/>
            <a:chExt cx="3729" cy="1865"/>
          </a:xfrm>
        </p:grpSpPr>
        <p:sp>
          <p:nvSpPr>
            <p:cNvPr id="12324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2325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2326" name="Text Box 5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327" name="Text Box 6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2328" name="Text Box 7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2329" name="Text Box 8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2330" name="Text Box 9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2331" name="Text Box 10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2332" name="Text Box 11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2333" name="Text Box 12"/>
            <p:cNvSpPr txBox="1">
              <a:spLocks noChangeArrowheads="1"/>
            </p:cNvSpPr>
            <p:nvPr/>
          </p:nvSpPr>
          <p:spPr bwMode="auto">
            <a:xfrm>
              <a:off x="2068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2334" name="Text Box 13"/>
            <p:cNvSpPr txBox="1">
              <a:spLocks noChangeArrowheads="1"/>
            </p:cNvSpPr>
            <p:nvPr/>
          </p:nvSpPr>
          <p:spPr bwMode="auto">
            <a:xfrm>
              <a:off x="1756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2335" name="Text Box 14"/>
            <p:cNvSpPr txBox="1">
              <a:spLocks noChangeArrowheads="1"/>
            </p:cNvSpPr>
            <p:nvPr/>
          </p:nvSpPr>
          <p:spPr bwMode="auto">
            <a:xfrm>
              <a:off x="1522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2336" name="Text Box 15"/>
            <p:cNvSpPr txBox="1">
              <a:spLocks noChangeArrowheads="1"/>
            </p:cNvSpPr>
            <p:nvPr/>
          </p:nvSpPr>
          <p:spPr bwMode="auto">
            <a:xfrm>
              <a:off x="1277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2337" name="Text Box 16"/>
            <p:cNvSpPr txBox="1">
              <a:spLocks noChangeArrowheads="1"/>
            </p:cNvSpPr>
            <p:nvPr/>
          </p:nvSpPr>
          <p:spPr bwMode="auto">
            <a:xfrm>
              <a:off x="1075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2338" name="Text Box 17"/>
            <p:cNvSpPr txBox="1">
              <a:spLocks noChangeArrowheads="1"/>
            </p:cNvSpPr>
            <p:nvPr/>
          </p:nvSpPr>
          <p:spPr bwMode="auto">
            <a:xfrm>
              <a:off x="910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2339" name="Text Box 18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2340" name="Text Box 19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2341" name="Text Box 20"/>
            <p:cNvSpPr txBox="1">
              <a:spLocks noChangeArrowheads="1"/>
            </p:cNvSpPr>
            <p:nvPr/>
          </p:nvSpPr>
          <p:spPr bwMode="auto">
            <a:xfrm>
              <a:off x="548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12342" name="Text Box 21"/>
            <p:cNvSpPr txBox="1">
              <a:spLocks noChangeArrowheads="1"/>
            </p:cNvSpPr>
            <p:nvPr/>
          </p:nvSpPr>
          <p:spPr bwMode="auto">
            <a:xfrm>
              <a:off x="3715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2343" name="Text Box 22"/>
            <p:cNvSpPr txBox="1">
              <a:spLocks noChangeArrowheads="1"/>
            </p:cNvSpPr>
            <p:nvPr/>
          </p:nvSpPr>
          <p:spPr bwMode="auto">
            <a:xfrm>
              <a:off x="3669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2344" name="Text Box 23"/>
            <p:cNvSpPr txBox="1">
              <a:spLocks noChangeArrowheads="1"/>
            </p:cNvSpPr>
            <p:nvPr/>
          </p:nvSpPr>
          <p:spPr bwMode="auto">
            <a:xfrm>
              <a:off x="3590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2345" name="Text Box 24"/>
            <p:cNvSpPr txBox="1">
              <a:spLocks noChangeArrowheads="1"/>
            </p:cNvSpPr>
            <p:nvPr/>
          </p:nvSpPr>
          <p:spPr bwMode="auto">
            <a:xfrm>
              <a:off x="3500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2346" name="Text Box 25"/>
            <p:cNvSpPr txBox="1">
              <a:spLocks noChangeArrowheads="1"/>
            </p:cNvSpPr>
            <p:nvPr/>
          </p:nvSpPr>
          <p:spPr bwMode="auto">
            <a:xfrm>
              <a:off x="3397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2347" name="Text Box 26"/>
            <p:cNvSpPr txBox="1">
              <a:spLocks noChangeArrowheads="1"/>
            </p:cNvSpPr>
            <p:nvPr/>
          </p:nvSpPr>
          <p:spPr bwMode="auto">
            <a:xfrm>
              <a:off x="3228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2348" name="Text Box 27"/>
            <p:cNvSpPr txBox="1">
              <a:spLocks noChangeArrowheads="1"/>
            </p:cNvSpPr>
            <p:nvPr/>
          </p:nvSpPr>
          <p:spPr bwMode="auto">
            <a:xfrm>
              <a:off x="3046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2349" name="Text Box 28"/>
            <p:cNvSpPr txBox="1">
              <a:spLocks noChangeArrowheads="1"/>
            </p:cNvSpPr>
            <p:nvPr/>
          </p:nvSpPr>
          <p:spPr bwMode="auto">
            <a:xfrm>
              <a:off x="2810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2350" name="Text Box 29"/>
            <p:cNvSpPr txBox="1">
              <a:spLocks noChangeArrowheads="1"/>
            </p:cNvSpPr>
            <p:nvPr/>
          </p:nvSpPr>
          <p:spPr bwMode="auto">
            <a:xfrm>
              <a:off x="2581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2351" name="Text Box 30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2352" name="Text Box 31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2353" name="Text Box 32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354" name="Text Box 33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2355" name="Text Box 34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2356" name="Text Box 35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2357" name="Text Box 36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2358" name="Text Box 37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2359" name="Text Box 38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2360" name="Text Box 39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2361" name="Text Box 40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2362" name="Text Box 41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2363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2364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2365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2366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67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68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69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0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1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2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3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4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5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6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7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8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79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0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1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2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3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4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5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6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7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8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89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0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1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2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3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4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5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6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7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8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99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400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401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12291" name="Freeform 82"/>
          <p:cNvSpPr>
            <a:spLocks/>
          </p:cNvSpPr>
          <p:nvPr/>
        </p:nvSpPr>
        <p:spPr bwMode="auto">
          <a:xfrm>
            <a:off x="6339841" y="6069331"/>
            <a:ext cx="6377941" cy="41910"/>
          </a:xfrm>
          <a:custGeom>
            <a:avLst/>
            <a:gdLst>
              <a:gd name="T0" fmla="*/ 3986213 w 2511"/>
              <a:gd name="T1" fmla="*/ 0 h 22"/>
              <a:gd name="T2" fmla="*/ 0 w 2511"/>
              <a:gd name="T3" fmla="*/ 22225 h 22"/>
              <a:gd name="T4" fmla="*/ 0 w 2511"/>
              <a:gd name="T5" fmla="*/ 34925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11" h="22">
                <a:moveTo>
                  <a:pt x="2511" y="0"/>
                </a:moveTo>
                <a:lnTo>
                  <a:pt x="0" y="14"/>
                </a:lnTo>
                <a:lnTo>
                  <a:pt x="0" y="22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76883" name="Text Box 83"/>
          <p:cNvSpPr txBox="1">
            <a:spLocks noChangeArrowheads="1"/>
          </p:cNvSpPr>
          <p:nvPr/>
        </p:nvSpPr>
        <p:spPr bwMode="auto">
          <a:xfrm>
            <a:off x="8237221" y="659130"/>
            <a:ext cx="73668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А</a:t>
            </a:r>
          </a:p>
        </p:txBody>
      </p:sp>
      <p:sp>
        <p:nvSpPr>
          <p:cNvPr id="12293" name="Text Box 84"/>
          <p:cNvSpPr txBox="1">
            <a:spLocks noChangeArrowheads="1"/>
          </p:cNvSpPr>
          <p:nvPr/>
        </p:nvSpPr>
        <p:spPr bwMode="auto">
          <a:xfrm>
            <a:off x="11922760" y="5937886"/>
            <a:ext cx="6998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В</a:t>
            </a:r>
          </a:p>
        </p:txBody>
      </p:sp>
      <p:sp>
        <p:nvSpPr>
          <p:cNvPr id="12294" name="Text Box 85"/>
          <p:cNvSpPr txBox="1">
            <a:spLocks noChangeArrowheads="1"/>
          </p:cNvSpPr>
          <p:nvPr/>
        </p:nvSpPr>
        <p:spPr bwMode="auto">
          <a:xfrm>
            <a:off x="6162040" y="5937886"/>
            <a:ext cx="771948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О</a:t>
            </a:r>
          </a:p>
        </p:txBody>
      </p:sp>
      <p:grpSp>
        <p:nvGrpSpPr>
          <p:cNvPr id="76886" name="Group 86"/>
          <p:cNvGrpSpPr>
            <a:grpSpLocks/>
          </p:cNvGrpSpPr>
          <p:nvPr/>
        </p:nvGrpSpPr>
        <p:grpSpPr bwMode="auto">
          <a:xfrm>
            <a:off x="1899921" y="1089660"/>
            <a:ext cx="3749041" cy="876300"/>
            <a:chOff x="2562" y="3203"/>
            <a:chExt cx="1476" cy="460"/>
          </a:xfrm>
        </p:grpSpPr>
        <p:sp>
          <p:nvSpPr>
            <p:cNvPr id="12322" name="Text Box 87"/>
            <p:cNvSpPr txBox="1">
              <a:spLocks noChangeArrowheads="1"/>
            </p:cNvSpPr>
            <p:nvPr/>
          </p:nvSpPr>
          <p:spPr bwMode="auto">
            <a:xfrm>
              <a:off x="2789" y="3203"/>
              <a:ext cx="124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А</a:t>
              </a:r>
              <a:r>
                <a:rPr lang="en-US" sz="5100" b="1"/>
                <a:t>OB</a:t>
              </a:r>
              <a:r>
                <a:rPr lang="ru-RU" sz="5100" b="1"/>
                <a:t> = 70</a:t>
              </a:r>
              <a:r>
                <a:rPr lang="ru-RU" sz="5100" b="1" baseline="30000"/>
                <a:t>0</a:t>
              </a:r>
              <a:endParaRPr lang="ru-RU" sz="5100" b="1"/>
            </a:p>
          </p:txBody>
        </p:sp>
        <p:graphicFrame>
          <p:nvGraphicFramePr>
            <p:cNvPr id="12323" name="Object 88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Формула" r:id="rId4" imgW="164957" imgH="152268" progId="Equation.3">
                    <p:embed/>
                  </p:oleObj>
                </mc:Choice>
                <mc:Fallback>
                  <p:oleObj name="Формула" r:id="rId4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892" name="Text Box 92"/>
          <p:cNvSpPr txBox="1">
            <a:spLocks noChangeArrowheads="1"/>
          </p:cNvSpPr>
          <p:nvPr/>
        </p:nvSpPr>
        <p:spPr bwMode="auto">
          <a:xfrm rot="19902169">
            <a:off x="7106599" y="3786795"/>
            <a:ext cx="4603125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Б и с </a:t>
            </a:r>
            <a:r>
              <a:rPr lang="ru-RU" sz="4000" b="1" dirty="0" err="1">
                <a:solidFill>
                  <a:srgbClr val="FF0000"/>
                </a:solidFill>
              </a:rPr>
              <a:t>с</a:t>
            </a:r>
            <a:r>
              <a:rPr lang="ru-RU" sz="4000" b="1" dirty="0">
                <a:solidFill>
                  <a:srgbClr val="FF0000"/>
                </a:solidFill>
              </a:rPr>
              <a:t> е к т р и с а </a:t>
            </a:r>
          </a:p>
        </p:txBody>
      </p:sp>
      <p:sp>
        <p:nvSpPr>
          <p:cNvPr id="76901" name="Freeform 101"/>
          <p:cNvSpPr>
            <a:spLocks/>
          </p:cNvSpPr>
          <p:nvPr/>
        </p:nvSpPr>
        <p:spPr bwMode="auto">
          <a:xfrm>
            <a:off x="9916160" y="4069080"/>
            <a:ext cx="508000" cy="228600"/>
          </a:xfrm>
          <a:custGeom>
            <a:avLst/>
            <a:gdLst>
              <a:gd name="T0" fmla="*/ 317500 w 200"/>
              <a:gd name="T1" fmla="*/ 0 h 120"/>
              <a:gd name="T2" fmla="*/ 0 w 200"/>
              <a:gd name="T3" fmla="*/ 190500 h 1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0" h="120">
                <a:moveTo>
                  <a:pt x="200" y="0"/>
                </a:moveTo>
                <a:lnTo>
                  <a:pt x="0" y="12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76902" name="Line 102"/>
          <p:cNvSpPr>
            <a:spLocks noChangeShapeType="1"/>
          </p:cNvSpPr>
          <p:nvPr/>
        </p:nvSpPr>
        <p:spPr bwMode="auto">
          <a:xfrm flipV="1">
            <a:off x="6393182" y="744856"/>
            <a:ext cx="2880360" cy="535686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76903" name="Group 103"/>
          <p:cNvGrpSpPr>
            <a:grpSpLocks/>
          </p:cNvGrpSpPr>
          <p:nvPr/>
        </p:nvGrpSpPr>
        <p:grpSpPr bwMode="auto">
          <a:xfrm rot="9216983">
            <a:off x="4074332" y="4792141"/>
            <a:ext cx="9913621" cy="792913"/>
            <a:chOff x="974" y="2304"/>
            <a:chExt cx="3903" cy="406"/>
          </a:xfrm>
        </p:grpSpPr>
        <p:sp>
          <p:nvSpPr>
            <p:cNvPr id="12318" name="Freeform 104" descr="Папирус"/>
            <p:cNvSpPr>
              <a:spLocks/>
            </p:cNvSpPr>
            <p:nvPr/>
          </p:nvSpPr>
          <p:spPr bwMode="auto">
            <a:xfrm>
              <a:off x="976" y="2304"/>
              <a:ext cx="3880" cy="344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344 h 344"/>
                <a:gd name="T4" fmla="*/ 3872 w 3880"/>
                <a:gd name="T5" fmla="*/ 3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2319" name="Oval 105"/>
            <p:cNvSpPr>
              <a:spLocks noChangeArrowheads="1"/>
            </p:cNvSpPr>
            <p:nvPr/>
          </p:nvSpPr>
          <p:spPr bwMode="auto">
            <a:xfrm rot="-4023734">
              <a:off x="1155" y="2433"/>
              <a:ext cx="91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2320" name="Text Box 106"/>
            <p:cNvSpPr txBox="1">
              <a:spLocks noChangeArrowheads="1"/>
            </p:cNvSpPr>
            <p:nvPr/>
          </p:nvSpPr>
          <p:spPr bwMode="auto">
            <a:xfrm>
              <a:off x="975" y="2505"/>
              <a:ext cx="390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ru-RU" sz="1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321" name="Text Box 107"/>
            <p:cNvSpPr txBox="1">
              <a:spLocks noChangeArrowheads="1"/>
            </p:cNvSpPr>
            <p:nvPr/>
          </p:nvSpPr>
          <p:spPr bwMode="auto">
            <a:xfrm>
              <a:off x="974" y="2427"/>
              <a:ext cx="390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0       1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2       3 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4        5 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9       10      11      12       13      14      15      16      17</a:t>
              </a:r>
              <a:endParaRPr lang="ru-RU" sz="13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6908" name="Line 108"/>
          <p:cNvSpPr>
            <a:spLocks noChangeShapeType="1"/>
          </p:cNvSpPr>
          <p:nvPr/>
        </p:nvSpPr>
        <p:spPr bwMode="auto">
          <a:xfrm flipV="1">
            <a:off x="6393181" y="2990850"/>
            <a:ext cx="6106160" cy="31108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76894" name="Group 94"/>
          <p:cNvGrpSpPr>
            <a:grpSpLocks/>
          </p:cNvGrpSpPr>
          <p:nvPr/>
        </p:nvGrpSpPr>
        <p:grpSpPr bwMode="auto">
          <a:xfrm rot="18469322" flipH="1">
            <a:off x="8984929" y="1517952"/>
            <a:ext cx="3886201" cy="2250440"/>
            <a:chOff x="793" y="1945"/>
            <a:chExt cx="2040" cy="886"/>
          </a:xfrm>
        </p:grpSpPr>
        <p:sp>
          <p:nvSpPr>
            <p:cNvPr id="12312" name="Freeform 95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6896" name="Freeform 96"/>
            <p:cNvSpPr>
              <a:spLocks/>
            </p:cNvSpPr>
            <p:nvPr/>
          </p:nvSpPr>
          <p:spPr bwMode="auto">
            <a:xfrm rot="18283326">
              <a:off x="2540" y="2295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4" name="Freeform 97"/>
            <p:cNvSpPr>
              <a:spLocks/>
            </p:cNvSpPr>
            <p:nvPr/>
          </p:nvSpPr>
          <p:spPr bwMode="auto">
            <a:xfrm rot="18283326">
              <a:off x="2713" y="2400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2316" name="Freeform 99"/>
            <p:cNvSpPr>
              <a:spLocks/>
            </p:cNvSpPr>
            <p:nvPr/>
          </p:nvSpPr>
          <p:spPr bwMode="auto">
            <a:xfrm rot="18283326">
              <a:off x="1271" y="1519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pic>
        <p:nvPicPr>
          <p:cNvPr id="76909" name="Picture 109" descr="gr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6724">
            <a:off x="6324203" y="3998596"/>
            <a:ext cx="6530339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4115 -0.0446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224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7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4468 L -0.22656 0.207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56 0.2074 L 0.15157 -0.1391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733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83" grpId="0"/>
      <p:bldP spid="76892" grpId="0"/>
      <p:bldP spid="76901" grpId="0" animBg="1"/>
      <p:bldP spid="76902" grpId="0" animBg="1"/>
      <p:bldP spid="769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526541" y="2653666"/>
            <a:ext cx="9471659" cy="3552824"/>
            <a:chOff x="548" y="754"/>
            <a:chExt cx="3729" cy="1865"/>
          </a:xfrm>
        </p:grpSpPr>
        <p:sp>
          <p:nvSpPr>
            <p:cNvPr id="13347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3349" name="Text Box 5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3350" name="Text Box 6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3351" name="Text Box 7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3352" name="Text Box 8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3353" name="Text Box 9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3354" name="Text Box 10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3355" name="Text Box 11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3356" name="Text Box 12"/>
            <p:cNvSpPr txBox="1">
              <a:spLocks noChangeArrowheads="1"/>
            </p:cNvSpPr>
            <p:nvPr/>
          </p:nvSpPr>
          <p:spPr bwMode="auto">
            <a:xfrm>
              <a:off x="2068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3357" name="Text Box 13"/>
            <p:cNvSpPr txBox="1">
              <a:spLocks noChangeArrowheads="1"/>
            </p:cNvSpPr>
            <p:nvPr/>
          </p:nvSpPr>
          <p:spPr bwMode="auto">
            <a:xfrm>
              <a:off x="1756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3358" name="Text Box 14"/>
            <p:cNvSpPr txBox="1">
              <a:spLocks noChangeArrowheads="1"/>
            </p:cNvSpPr>
            <p:nvPr/>
          </p:nvSpPr>
          <p:spPr bwMode="auto">
            <a:xfrm>
              <a:off x="1522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3359" name="Text Box 15"/>
            <p:cNvSpPr txBox="1">
              <a:spLocks noChangeArrowheads="1"/>
            </p:cNvSpPr>
            <p:nvPr/>
          </p:nvSpPr>
          <p:spPr bwMode="auto">
            <a:xfrm>
              <a:off x="1277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3360" name="Text Box 16"/>
            <p:cNvSpPr txBox="1">
              <a:spLocks noChangeArrowheads="1"/>
            </p:cNvSpPr>
            <p:nvPr/>
          </p:nvSpPr>
          <p:spPr bwMode="auto">
            <a:xfrm>
              <a:off x="1075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3361" name="Text Box 17"/>
            <p:cNvSpPr txBox="1">
              <a:spLocks noChangeArrowheads="1"/>
            </p:cNvSpPr>
            <p:nvPr/>
          </p:nvSpPr>
          <p:spPr bwMode="auto">
            <a:xfrm>
              <a:off x="910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3362" name="Text Box 18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3363" name="Text Box 19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3364" name="Text Box 20"/>
            <p:cNvSpPr txBox="1">
              <a:spLocks noChangeArrowheads="1"/>
            </p:cNvSpPr>
            <p:nvPr/>
          </p:nvSpPr>
          <p:spPr bwMode="auto">
            <a:xfrm>
              <a:off x="548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13365" name="Text Box 21"/>
            <p:cNvSpPr txBox="1">
              <a:spLocks noChangeArrowheads="1"/>
            </p:cNvSpPr>
            <p:nvPr/>
          </p:nvSpPr>
          <p:spPr bwMode="auto">
            <a:xfrm>
              <a:off x="3715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3366" name="Text Box 22"/>
            <p:cNvSpPr txBox="1">
              <a:spLocks noChangeArrowheads="1"/>
            </p:cNvSpPr>
            <p:nvPr/>
          </p:nvSpPr>
          <p:spPr bwMode="auto">
            <a:xfrm>
              <a:off x="3669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3367" name="Text Box 23"/>
            <p:cNvSpPr txBox="1">
              <a:spLocks noChangeArrowheads="1"/>
            </p:cNvSpPr>
            <p:nvPr/>
          </p:nvSpPr>
          <p:spPr bwMode="auto">
            <a:xfrm>
              <a:off x="3590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3368" name="Text Box 24"/>
            <p:cNvSpPr txBox="1">
              <a:spLocks noChangeArrowheads="1"/>
            </p:cNvSpPr>
            <p:nvPr/>
          </p:nvSpPr>
          <p:spPr bwMode="auto">
            <a:xfrm>
              <a:off x="3500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3369" name="Text Box 25"/>
            <p:cNvSpPr txBox="1">
              <a:spLocks noChangeArrowheads="1"/>
            </p:cNvSpPr>
            <p:nvPr/>
          </p:nvSpPr>
          <p:spPr bwMode="auto">
            <a:xfrm>
              <a:off x="3397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3370" name="Text Box 26"/>
            <p:cNvSpPr txBox="1">
              <a:spLocks noChangeArrowheads="1"/>
            </p:cNvSpPr>
            <p:nvPr/>
          </p:nvSpPr>
          <p:spPr bwMode="auto">
            <a:xfrm>
              <a:off x="3228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3371" name="Text Box 27"/>
            <p:cNvSpPr txBox="1">
              <a:spLocks noChangeArrowheads="1"/>
            </p:cNvSpPr>
            <p:nvPr/>
          </p:nvSpPr>
          <p:spPr bwMode="auto">
            <a:xfrm>
              <a:off x="3046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3372" name="Text Box 28"/>
            <p:cNvSpPr txBox="1">
              <a:spLocks noChangeArrowheads="1"/>
            </p:cNvSpPr>
            <p:nvPr/>
          </p:nvSpPr>
          <p:spPr bwMode="auto">
            <a:xfrm>
              <a:off x="2810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3373" name="Text Box 29"/>
            <p:cNvSpPr txBox="1">
              <a:spLocks noChangeArrowheads="1"/>
            </p:cNvSpPr>
            <p:nvPr/>
          </p:nvSpPr>
          <p:spPr bwMode="auto">
            <a:xfrm>
              <a:off x="2581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3374" name="Text Box 30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3375" name="Text Box 31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3376" name="Text Box 32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3377" name="Text Box 33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3378" name="Text Box 34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3379" name="Text Box 35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3380" name="Text Box 36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3381" name="Text Box 37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3382" name="Text Box 38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3383" name="Text Box 39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3384" name="Text Box 40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3385" name="Text Box 41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3386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3387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3388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3389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0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1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2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3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4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5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6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7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8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99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0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1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2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3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4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5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6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7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8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09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0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1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2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3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4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5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6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7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8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19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20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21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22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23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424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48" name="Oval 4"/>
            <p:cNvSpPr>
              <a:spLocks noChangeArrowheads="1"/>
            </p:cNvSpPr>
            <p:nvPr/>
          </p:nvSpPr>
          <p:spPr bwMode="auto">
            <a:xfrm>
              <a:off x="2472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13315" name="Freeform 81"/>
          <p:cNvSpPr>
            <a:spLocks/>
          </p:cNvSpPr>
          <p:nvPr/>
        </p:nvSpPr>
        <p:spPr bwMode="auto">
          <a:xfrm>
            <a:off x="6339841" y="6069331"/>
            <a:ext cx="6377941" cy="41910"/>
          </a:xfrm>
          <a:custGeom>
            <a:avLst/>
            <a:gdLst>
              <a:gd name="T0" fmla="*/ 3986213 w 2511"/>
              <a:gd name="T1" fmla="*/ 0 h 22"/>
              <a:gd name="T2" fmla="*/ 0 w 2511"/>
              <a:gd name="T3" fmla="*/ 22225 h 22"/>
              <a:gd name="T4" fmla="*/ 0 w 2511"/>
              <a:gd name="T5" fmla="*/ 34925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11" h="22">
                <a:moveTo>
                  <a:pt x="2511" y="0"/>
                </a:moveTo>
                <a:lnTo>
                  <a:pt x="0" y="14"/>
                </a:lnTo>
                <a:lnTo>
                  <a:pt x="0" y="22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78930" name="Text Box 82"/>
          <p:cNvSpPr txBox="1">
            <a:spLocks noChangeArrowheads="1"/>
          </p:cNvSpPr>
          <p:nvPr/>
        </p:nvSpPr>
        <p:spPr bwMode="auto">
          <a:xfrm>
            <a:off x="6461678" y="1778214"/>
            <a:ext cx="73668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 dirty="0"/>
              <a:t>А</a:t>
            </a:r>
          </a:p>
        </p:txBody>
      </p:sp>
      <p:sp>
        <p:nvSpPr>
          <p:cNvPr id="13317" name="Text Box 83"/>
          <p:cNvSpPr txBox="1">
            <a:spLocks noChangeArrowheads="1"/>
          </p:cNvSpPr>
          <p:nvPr/>
        </p:nvSpPr>
        <p:spPr bwMode="auto">
          <a:xfrm>
            <a:off x="11922760" y="5937886"/>
            <a:ext cx="6998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В</a:t>
            </a:r>
          </a:p>
        </p:txBody>
      </p:sp>
      <p:sp>
        <p:nvSpPr>
          <p:cNvPr id="13318" name="Text Box 84"/>
          <p:cNvSpPr txBox="1">
            <a:spLocks noChangeArrowheads="1"/>
          </p:cNvSpPr>
          <p:nvPr/>
        </p:nvSpPr>
        <p:spPr bwMode="auto">
          <a:xfrm>
            <a:off x="6120555" y="6105525"/>
            <a:ext cx="771948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 dirty="0"/>
              <a:t>О</a:t>
            </a:r>
          </a:p>
        </p:txBody>
      </p:sp>
      <p:grpSp>
        <p:nvGrpSpPr>
          <p:cNvPr id="78933" name="Group 85"/>
          <p:cNvGrpSpPr>
            <a:grpSpLocks/>
          </p:cNvGrpSpPr>
          <p:nvPr/>
        </p:nvGrpSpPr>
        <p:grpSpPr bwMode="auto">
          <a:xfrm>
            <a:off x="552450" y="1923885"/>
            <a:ext cx="3716021" cy="876300"/>
            <a:chOff x="2562" y="3203"/>
            <a:chExt cx="1463" cy="460"/>
          </a:xfrm>
        </p:grpSpPr>
        <p:sp>
          <p:nvSpPr>
            <p:cNvPr id="13345" name="Text Box 86"/>
            <p:cNvSpPr txBox="1">
              <a:spLocks noChangeArrowheads="1"/>
            </p:cNvSpPr>
            <p:nvPr/>
          </p:nvSpPr>
          <p:spPr bwMode="auto">
            <a:xfrm>
              <a:off x="2789" y="3203"/>
              <a:ext cx="123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АОВ = 90</a:t>
              </a:r>
              <a:r>
                <a:rPr lang="ru-RU" sz="5100" b="1" baseline="30000"/>
                <a:t>0</a:t>
              </a:r>
            </a:p>
          </p:txBody>
        </p:sp>
        <p:graphicFrame>
          <p:nvGraphicFramePr>
            <p:cNvPr id="13346" name="Object 87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name="Формула" r:id="rId4" imgW="164957" imgH="152268" progId="Equation.3">
                    <p:embed/>
                  </p:oleObj>
                </mc:Choice>
                <mc:Fallback>
                  <p:oleObj name="Формула" r:id="rId4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936" name="Text Box 88"/>
          <p:cNvSpPr txBox="1">
            <a:spLocks noChangeArrowheads="1"/>
          </p:cNvSpPr>
          <p:nvPr/>
        </p:nvSpPr>
        <p:spPr bwMode="auto">
          <a:xfrm rot="19427882">
            <a:off x="6458659" y="3577450"/>
            <a:ext cx="4603125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Б и с </a:t>
            </a:r>
            <a:r>
              <a:rPr lang="ru-RU" sz="4000" b="1" dirty="0" err="1">
                <a:solidFill>
                  <a:srgbClr val="FF0000"/>
                </a:solidFill>
              </a:rPr>
              <a:t>с</a:t>
            </a:r>
            <a:r>
              <a:rPr lang="ru-RU" sz="4000" b="1" dirty="0">
                <a:solidFill>
                  <a:srgbClr val="FF0000"/>
                </a:solidFill>
              </a:rPr>
              <a:t> е к т р и с а </a:t>
            </a:r>
          </a:p>
        </p:txBody>
      </p:sp>
      <p:sp>
        <p:nvSpPr>
          <p:cNvPr id="78937" name="Freeform 89"/>
          <p:cNvSpPr>
            <a:spLocks/>
          </p:cNvSpPr>
          <p:nvPr/>
        </p:nvSpPr>
        <p:spPr bwMode="auto">
          <a:xfrm>
            <a:off x="9509760" y="3581400"/>
            <a:ext cx="548640" cy="335280"/>
          </a:xfrm>
          <a:custGeom>
            <a:avLst/>
            <a:gdLst>
              <a:gd name="T0" fmla="*/ 342900 w 216"/>
              <a:gd name="T1" fmla="*/ 0 h 176"/>
              <a:gd name="T2" fmla="*/ 0 w 216"/>
              <a:gd name="T3" fmla="*/ 279400 h 1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176">
                <a:moveTo>
                  <a:pt x="216" y="0"/>
                </a:moveTo>
                <a:lnTo>
                  <a:pt x="0" y="176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78938" name="Freeform 90"/>
          <p:cNvSpPr>
            <a:spLocks/>
          </p:cNvSpPr>
          <p:nvPr/>
        </p:nvSpPr>
        <p:spPr bwMode="auto">
          <a:xfrm flipH="1">
            <a:off x="6421119" y="2085976"/>
            <a:ext cx="45719" cy="4015739"/>
          </a:xfrm>
          <a:custGeom>
            <a:avLst/>
            <a:gdLst>
              <a:gd name="T0" fmla="*/ 0 w 11"/>
              <a:gd name="T1" fmla="*/ 4551363 h 2867"/>
              <a:gd name="T2" fmla="*/ 17462 w 11"/>
              <a:gd name="T3" fmla="*/ 0 h 28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" h="2867">
                <a:moveTo>
                  <a:pt x="0" y="2867"/>
                </a:moveTo>
                <a:lnTo>
                  <a:pt x="11" y="0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78939" name="Group 91"/>
          <p:cNvGrpSpPr>
            <a:grpSpLocks/>
          </p:cNvGrpSpPr>
          <p:nvPr/>
        </p:nvGrpSpPr>
        <p:grpSpPr bwMode="auto">
          <a:xfrm rot="8761921">
            <a:off x="4067810" y="4438434"/>
            <a:ext cx="9913621" cy="792911"/>
            <a:chOff x="974" y="2304"/>
            <a:chExt cx="3903" cy="406"/>
          </a:xfrm>
        </p:grpSpPr>
        <p:sp>
          <p:nvSpPr>
            <p:cNvPr id="13341" name="Freeform 92" descr="Папирус"/>
            <p:cNvSpPr>
              <a:spLocks/>
            </p:cNvSpPr>
            <p:nvPr/>
          </p:nvSpPr>
          <p:spPr bwMode="auto">
            <a:xfrm>
              <a:off x="976" y="2304"/>
              <a:ext cx="3880" cy="344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344 h 344"/>
                <a:gd name="T4" fmla="*/ 3872 w 3880"/>
                <a:gd name="T5" fmla="*/ 3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3342" name="Oval 93"/>
            <p:cNvSpPr>
              <a:spLocks noChangeArrowheads="1"/>
            </p:cNvSpPr>
            <p:nvPr/>
          </p:nvSpPr>
          <p:spPr bwMode="auto">
            <a:xfrm rot="-4023734">
              <a:off x="1155" y="2433"/>
              <a:ext cx="91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3343" name="Text Box 94"/>
            <p:cNvSpPr txBox="1">
              <a:spLocks noChangeArrowheads="1"/>
            </p:cNvSpPr>
            <p:nvPr/>
          </p:nvSpPr>
          <p:spPr bwMode="auto">
            <a:xfrm>
              <a:off x="975" y="2505"/>
              <a:ext cx="390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ru-RU" sz="13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44" name="Text Box 95"/>
            <p:cNvSpPr txBox="1">
              <a:spLocks noChangeArrowheads="1"/>
            </p:cNvSpPr>
            <p:nvPr/>
          </p:nvSpPr>
          <p:spPr bwMode="auto">
            <a:xfrm>
              <a:off x="974" y="2427"/>
              <a:ext cx="390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300" b="1" dirty="0">
                  <a:solidFill>
                    <a:srgbClr val="000000"/>
                  </a:solidFill>
                  <a:latin typeface="Tahoma" pitchFamily="34" charset="0"/>
                </a:rPr>
                <a:t>0       1       </a:t>
              </a:r>
              <a:r>
                <a:rPr lang="ru-RU" sz="13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 dirty="0">
                  <a:solidFill>
                    <a:srgbClr val="000000"/>
                  </a:solidFill>
                  <a:latin typeface="Tahoma" pitchFamily="34" charset="0"/>
                </a:rPr>
                <a:t>2       3        </a:t>
              </a:r>
              <a:r>
                <a:rPr lang="ru-RU" sz="13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 dirty="0">
                  <a:solidFill>
                    <a:srgbClr val="000000"/>
                  </a:solidFill>
                  <a:latin typeface="Tahoma" pitchFamily="34" charset="0"/>
                </a:rPr>
                <a:t>4        5        </a:t>
              </a:r>
              <a:r>
                <a:rPr lang="ru-RU" sz="13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 dirty="0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13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 dirty="0">
                  <a:solidFill>
                    <a:srgbClr val="000000"/>
                  </a:solidFill>
                  <a:latin typeface="Tahoma" pitchFamily="34" charset="0"/>
                </a:rPr>
                <a:t>9       10      11      12       13      14      15      16      17</a:t>
              </a:r>
              <a:endParaRPr lang="ru-RU" sz="1300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8944" name="Freeform 96"/>
          <p:cNvSpPr>
            <a:spLocks/>
          </p:cNvSpPr>
          <p:nvPr/>
        </p:nvSpPr>
        <p:spPr bwMode="auto">
          <a:xfrm>
            <a:off x="6479207" y="2085976"/>
            <a:ext cx="5892800" cy="4008120"/>
          </a:xfrm>
          <a:custGeom>
            <a:avLst/>
            <a:gdLst>
              <a:gd name="T0" fmla="*/ 0 w 2320"/>
              <a:gd name="T1" fmla="*/ 3340100 h 2104"/>
              <a:gd name="T2" fmla="*/ 3683000 w 2320"/>
              <a:gd name="T3" fmla="*/ 0 h 21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0" h="2104">
                <a:moveTo>
                  <a:pt x="0" y="2104"/>
                </a:moveTo>
                <a:lnTo>
                  <a:pt x="2320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78945" name="Group 97"/>
          <p:cNvGrpSpPr>
            <a:grpSpLocks/>
          </p:cNvGrpSpPr>
          <p:nvPr/>
        </p:nvGrpSpPr>
        <p:grpSpPr bwMode="auto">
          <a:xfrm rot="18469322" flipH="1">
            <a:off x="8553383" y="1070470"/>
            <a:ext cx="3848099" cy="2250440"/>
            <a:chOff x="793" y="1945"/>
            <a:chExt cx="2020" cy="886"/>
          </a:xfrm>
        </p:grpSpPr>
        <p:sp>
          <p:nvSpPr>
            <p:cNvPr id="13335" name="Freeform 98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8947" name="Freeform 99"/>
            <p:cNvSpPr>
              <a:spLocks/>
            </p:cNvSpPr>
            <p:nvPr/>
          </p:nvSpPr>
          <p:spPr bwMode="auto">
            <a:xfrm rot="18283326">
              <a:off x="2498" y="2277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7" name="Freeform 100"/>
            <p:cNvSpPr>
              <a:spLocks/>
            </p:cNvSpPr>
            <p:nvPr/>
          </p:nvSpPr>
          <p:spPr bwMode="auto">
            <a:xfrm rot="18283326">
              <a:off x="2702" y="2396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3339" name="Freeform 102"/>
            <p:cNvSpPr>
              <a:spLocks/>
            </p:cNvSpPr>
            <p:nvPr/>
          </p:nvSpPr>
          <p:spPr bwMode="auto">
            <a:xfrm rot="18283326">
              <a:off x="1271" y="1519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50856" y="1923885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9644" y="7022091"/>
                <a:ext cx="726833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∠АОС=∠СОВ=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𝟒𝟓</m:t>
                        </m:r>
                      </m:e>
                      <m:sup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4" y="7022091"/>
                <a:ext cx="7268336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3440" t="-13953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10515" y="784409"/>
            <a:ext cx="133286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5. Какой угол образует биссектриса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прямого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угла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его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сторонами?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92838" y="17514"/>
            <a:ext cx="6870138" cy="870521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36933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4115 -0.0446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8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224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7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-0.04467 L -0.21858 0.2807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78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58 0.28079 L 0.12777 -0.13935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78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210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7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30" grpId="0"/>
      <p:bldP spid="78936" grpId="0"/>
      <p:bldP spid="78937" grpId="0" animBg="1"/>
      <p:bldP spid="78938" grpId="0" animBg="1"/>
      <p:bldP spid="78944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1225648" y="1912621"/>
            <a:ext cx="7450365" cy="591693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102585" y="2560321"/>
            <a:ext cx="5792694" cy="465963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445674" y="2097405"/>
            <a:ext cx="619662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736728" y="3140149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027875" y="4364356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125222" y="4467226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9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780280" y="7101840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6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636221" y="1770888"/>
            <a:ext cx="975529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12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738121" y="2137410"/>
            <a:ext cx="104285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470662" y="3088006"/>
            <a:ext cx="104285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10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16102" y="5848350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8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175000" y="6791326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7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562348" y="5582603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475941" y="6504976"/>
            <a:ext cx="7569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5045843" y="2557345"/>
            <a:ext cx="48259" cy="2186940"/>
          </a:xfrm>
          <a:custGeom>
            <a:avLst/>
            <a:gdLst>
              <a:gd name="T0" fmla="*/ 30162 w 19"/>
              <a:gd name="T1" fmla="*/ 0 h 1148"/>
              <a:gd name="T2" fmla="*/ 30162 w 19"/>
              <a:gd name="T3" fmla="*/ 495300 h 1148"/>
              <a:gd name="T4" fmla="*/ 0 w 19"/>
              <a:gd name="T5" fmla="*/ 1822450 h 1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" h="1148">
                <a:moveTo>
                  <a:pt x="19" y="0"/>
                </a:moveTo>
                <a:lnTo>
                  <a:pt x="19" y="312"/>
                </a:lnTo>
                <a:lnTo>
                  <a:pt x="0" y="1148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1" name="Freeform 18"/>
          <p:cNvSpPr>
            <a:spLocks/>
          </p:cNvSpPr>
          <p:nvPr/>
        </p:nvSpPr>
        <p:spPr bwMode="auto">
          <a:xfrm>
            <a:off x="2611120" y="3749040"/>
            <a:ext cx="2339710" cy="1042036"/>
          </a:xfrm>
          <a:custGeom>
            <a:avLst/>
            <a:gdLst>
              <a:gd name="T0" fmla="*/ 1619250 w 1020"/>
              <a:gd name="T1" fmla="*/ 850900 h 536"/>
              <a:gd name="T2" fmla="*/ 0 w 1020"/>
              <a:gd name="T3" fmla="*/ 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0" h="536">
                <a:moveTo>
                  <a:pt x="1020" y="53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2" name="Freeform 19"/>
          <p:cNvSpPr>
            <a:spLocks/>
          </p:cNvSpPr>
          <p:nvPr/>
        </p:nvSpPr>
        <p:spPr bwMode="auto">
          <a:xfrm>
            <a:off x="5082180" y="2887397"/>
            <a:ext cx="1673325" cy="1918919"/>
          </a:xfrm>
          <a:custGeom>
            <a:avLst/>
            <a:gdLst>
              <a:gd name="T0" fmla="*/ 1038225 w 654"/>
              <a:gd name="T1" fmla="*/ 0 h 1010"/>
              <a:gd name="T2" fmla="*/ 0 w 654"/>
              <a:gd name="T3" fmla="*/ 1603375 h 10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1010">
                <a:moveTo>
                  <a:pt x="654" y="0"/>
                </a:moveTo>
                <a:lnTo>
                  <a:pt x="0" y="101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3" name="Freeform 20"/>
          <p:cNvSpPr>
            <a:spLocks/>
          </p:cNvSpPr>
          <p:nvPr/>
        </p:nvSpPr>
        <p:spPr bwMode="auto">
          <a:xfrm>
            <a:off x="5133909" y="4776598"/>
            <a:ext cx="2761370" cy="81151"/>
          </a:xfrm>
          <a:custGeom>
            <a:avLst/>
            <a:gdLst>
              <a:gd name="T0" fmla="*/ 1981200 w 1272"/>
              <a:gd name="T1" fmla="*/ 38100 h 32"/>
              <a:gd name="T2" fmla="*/ 2006600 w 1272"/>
              <a:gd name="T3" fmla="*/ 50800 h 32"/>
              <a:gd name="T4" fmla="*/ 2019300 w 1272"/>
              <a:gd name="T5" fmla="*/ 38100 h 32"/>
              <a:gd name="T6" fmla="*/ 0 w 1272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2" h="32">
                <a:moveTo>
                  <a:pt x="1248" y="24"/>
                </a:moveTo>
                <a:lnTo>
                  <a:pt x="1264" y="32"/>
                </a:lnTo>
                <a:lnTo>
                  <a:pt x="1272" y="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4" name="Freeform 21"/>
          <p:cNvSpPr>
            <a:spLocks/>
          </p:cNvSpPr>
          <p:nvPr/>
        </p:nvSpPr>
        <p:spPr bwMode="auto">
          <a:xfrm>
            <a:off x="2580640" y="4846320"/>
            <a:ext cx="2266005" cy="1177291"/>
          </a:xfrm>
          <a:custGeom>
            <a:avLst/>
            <a:gdLst>
              <a:gd name="T0" fmla="*/ 1663700 w 1048"/>
              <a:gd name="T1" fmla="*/ 0 h 610"/>
              <a:gd name="T2" fmla="*/ 0 w 1048"/>
              <a:gd name="T3" fmla="*/ 968375 h 6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8" h="610">
                <a:moveTo>
                  <a:pt x="1048" y="0"/>
                </a:moveTo>
                <a:lnTo>
                  <a:pt x="0" y="61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>
            <a:off x="5064254" y="4806316"/>
            <a:ext cx="15240" cy="2392680"/>
          </a:xfrm>
          <a:custGeom>
            <a:avLst/>
            <a:gdLst>
              <a:gd name="T0" fmla="*/ 1588 w 6"/>
              <a:gd name="T1" fmla="*/ 0 h 1256"/>
              <a:gd name="T2" fmla="*/ 0 w 6"/>
              <a:gd name="T3" fmla="*/ 669925 h 1256"/>
              <a:gd name="T4" fmla="*/ 9525 w 6"/>
              <a:gd name="T5" fmla="*/ 1993900 h 1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1256">
                <a:moveTo>
                  <a:pt x="1" y="0"/>
                </a:moveTo>
                <a:lnTo>
                  <a:pt x="0" y="422"/>
                </a:lnTo>
                <a:lnTo>
                  <a:pt x="6" y="125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6" name="Freeform 23"/>
          <p:cNvSpPr>
            <a:spLocks/>
          </p:cNvSpPr>
          <p:nvPr/>
        </p:nvSpPr>
        <p:spPr bwMode="auto">
          <a:xfrm>
            <a:off x="2138681" y="4846320"/>
            <a:ext cx="3103880" cy="22860"/>
          </a:xfrm>
          <a:custGeom>
            <a:avLst/>
            <a:gdLst>
              <a:gd name="T0" fmla="*/ 1939925 w 1222"/>
              <a:gd name="T1" fmla="*/ 0 h 12"/>
              <a:gd name="T2" fmla="*/ 0 w 1222"/>
              <a:gd name="T3" fmla="*/ 19050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" h="12">
                <a:moveTo>
                  <a:pt x="1222" y="0"/>
                </a:moveTo>
                <a:lnTo>
                  <a:pt x="0" y="12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7" name="Freeform 24"/>
          <p:cNvSpPr>
            <a:spLocks/>
          </p:cNvSpPr>
          <p:nvPr/>
        </p:nvSpPr>
        <p:spPr bwMode="auto">
          <a:xfrm>
            <a:off x="3799840" y="4868078"/>
            <a:ext cx="1150989" cy="2035643"/>
          </a:xfrm>
          <a:custGeom>
            <a:avLst/>
            <a:gdLst>
              <a:gd name="T0" fmla="*/ 885825 w 558"/>
              <a:gd name="T1" fmla="*/ 0 h 1026"/>
              <a:gd name="T2" fmla="*/ 0 w 558"/>
              <a:gd name="T3" fmla="*/ 1628775 h 10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" h="1026">
                <a:moveTo>
                  <a:pt x="558" y="0"/>
                </a:moveTo>
                <a:lnTo>
                  <a:pt x="0" y="102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8" name="Freeform 25"/>
          <p:cNvSpPr>
            <a:spLocks/>
          </p:cNvSpPr>
          <p:nvPr/>
        </p:nvSpPr>
        <p:spPr bwMode="auto">
          <a:xfrm>
            <a:off x="5149458" y="4846320"/>
            <a:ext cx="2453938" cy="1156336"/>
          </a:xfrm>
          <a:custGeom>
            <a:avLst/>
            <a:gdLst>
              <a:gd name="T0" fmla="*/ 1663700 w 1048"/>
              <a:gd name="T1" fmla="*/ 1079500 h 680"/>
              <a:gd name="T2" fmla="*/ 0 w 1048"/>
              <a:gd name="T3" fmla="*/ 0 h 6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8" h="680">
                <a:moveTo>
                  <a:pt x="1048" y="68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89" name="Freeform 26"/>
          <p:cNvSpPr>
            <a:spLocks/>
          </p:cNvSpPr>
          <p:nvPr/>
        </p:nvSpPr>
        <p:spPr bwMode="auto">
          <a:xfrm>
            <a:off x="5140048" y="4817173"/>
            <a:ext cx="1535743" cy="1974153"/>
          </a:xfrm>
          <a:custGeom>
            <a:avLst/>
            <a:gdLst>
              <a:gd name="T0" fmla="*/ 0 w 560"/>
              <a:gd name="T1" fmla="*/ 0 h 1056"/>
              <a:gd name="T2" fmla="*/ 889000 w 560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60" y="105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90" name="Freeform 27"/>
          <p:cNvSpPr>
            <a:spLocks/>
          </p:cNvSpPr>
          <p:nvPr/>
        </p:nvSpPr>
        <p:spPr bwMode="auto">
          <a:xfrm>
            <a:off x="3690622" y="2891790"/>
            <a:ext cx="1333856" cy="1914525"/>
          </a:xfrm>
          <a:custGeom>
            <a:avLst/>
            <a:gdLst>
              <a:gd name="T0" fmla="*/ 949325 w 598"/>
              <a:gd name="T1" fmla="*/ 1565275 h 986"/>
              <a:gd name="T2" fmla="*/ 0 w 598"/>
              <a:gd name="T3" fmla="*/ 0 h 9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8" h="986">
                <a:moveTo>
                  <a:pt x="598" y="98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91" name="Freeform 28"/>
          <p:cNvSpPr>
            <a:spLocks/>
          </p:cNvSpPr>
          <p:nvPr/>
        </p:nvSpPr>
        <p:spPr bwMode="auto">
          <a:xfrm>
            <a:off x="4950830" y="3930396"/>
            <a:ext cx="2723007" cy="860679"/>
          </a:xfrm>
          <a:custGeom>
            <a:avLst/>
            <a:gdLst>
              <a:gd name="T0" fmla="*/ 1727200 w 1088"/>
              <a:gd name="T1" fmla="*/ 0 h 552"/>
              <a:gd name="T2" fmla="*/ 0 w 1088"/>
              <a:gd name="T3" fmla="*/ 876300 h 5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88" h="552">
                <a:moveTo>
                  <a:pt x="1088" y="0"/>
                </a:moveTo>
                <a:lnTo>
                  <a:pt x="0" y="552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74803" name="Group 51"/>
          <p:cNvGrpSpPr>
            <a:grpSpLocks/>
          </p:cNvGrpSpPr>
          <p:nvPr/>
        </p:nvGrpSpPr>
        <p:grpSpPr bwMode="auto">
          <a:xfrm>
            <a:off x="638565" y="1514224"/>
            <a:ext cx="8416160" cy="3585211"/>
            <a:chOff x="548" y="754"/>
            <a:chExt cx="3729" cy="1882"/>
          </a:xfrm>
        </p:grpSpPr>
        <p:sp>
          <p:nvSpPr>
            <p:cNvPr id="11317" name="Freeform 52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18" name="Oval 53"/>
            <p:cNvSpPr>
              <a:spLocks noChangeArrowheads="1"/>
            </p:cNvSpPr>
            <p:nvPr/>
          </p:nvSpPr>
          <p:spPr bwMode="auto">
            <a:xfrm>
              <a:off x="2484" y="2495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19" name="Text Box 54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320" name="Text Box 55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1321" name="Text Box 56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1322" name="Text Box 57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1323" name="Text Box 58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1324" name="Text Box 59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1325" name="Text Box 60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1326" name="Text Box 61"/>
            <p:cNvSpPr txBox="1">
              <a:spLocks noChangeArrowheads="1"/>
            </p:cNvSpPr>
            <p:nvPr/>
          </p:nvSpPr>
          <p:spPr bwMode="auto">
            <a:xfrm>
              <a:off x="2068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1327" name="Text Box 62"/>
            <p:cNvSpPr txBox="1">
              <a:spLocks noChangeArrowheads="1"/>
            </p:cNvSpPr>
            <p:nvPr/>
          </p:nvSpPr>
          <p:spPr bwMode="auto">
            <a:xfrm>
              <a:off x="1756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1328" name="Text Box 63"/>
            <p:cNvSpPr txBox="1">
              <a:spLocks noChangeArrowheads="1"/>
            </p:cNvSpPr>
            <p:nvPr/>
          </p:nvSpPr>
          <p:spPr bwMode="auto">
            <a:xfrm>
              <a:off x="1522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1329" name="Text Box 64"/>
            <p:cNvSpPr txBox="1">
              <a:spLocks noChangeArrowheads="1"/>
            </p:cNvSpPr>
            <p:nvPr/>
          </p:nvSpPr>
          <p:spPr bwMode="auto">
            <a:xfrm>
              <a:off x="1277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1330" name="Text Box 65"/>
            <p:cNvSpPr txBox="1">
              <a:spLocks noChangeArrowheads="1"/>
            </p:cNvSpPr>
            <p:nvPr/>
          </p:nvSpPr>
          <p:spPr bwMode="auto">
            <a:xfrm>
              <a:off x="1075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1331" name="Text Box 66"/>
            <p:cNvSpPr txBox="1">
              <a:spLocks noChangeArrowheads="1"/>
            </p:cNvSpPr>
            <p:nvPr/>
          </p:nvSpPr>
          <p:spPr bwMode="auto">
            <a:xfrm>
              <a:off x="910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1332" name="Text Box 67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1333" name="Text Box 68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1334" name="Text Box 69"/>
            <p:cNvSpPr txBox="1">
              <a:spLocks noChangeArrowheads="1"/>
            </p:cNvSpPr>
            <p:nvPr/>
          </p:nvSpPr>
          <p:spPr bwMode="auto">
            <a:xfrm>
              <a:off x="548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11335" name="Text Box 70"/>
            <p:cNvSpPr txBox="1">
              <a:spLocks noChangeArrowheads="1"/>
            </p:cNvSpPr>
            <p:nvPr/>
          </p:nvSpPr>
          <p:spPr bwMode="auto">
            <a:xfrm>
              <a:off x="3715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1336" name="Text Box 71"/>
            <p:cNvSpPr txBox="1">
              <a:spLocks noChangeArrowheads="1"/>
            </p:cNvSpPr>
            <p:nvPr/>
          </p:nvSpPr>
          <p:spPr bwMode="auto">
            <a:xfrm>
              <a:off x="3669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1337" name="Text Box 72"/>
            <p:cNvSpPr txBox="1">
              <a:spLocks noChangeArrowheads="1"/>
            </p:cNvSpPr>
            <p:nvPr/>
          </p:nvSpPr>
          <p:spPr bwMode="auto">
            <a:xfrm>
              <a:off x="3590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1338" name="Text Box 73"/>
            <p:cNvSpPr txBox="1">
              <a:spLocks noChangeArrowheads="1"/>
            </p:cNvSpPr>
            <p:nvPr/>
          </p:nvSpPr>
          <p:spPr bwMode="auto">
            <a:xfrm>
              <a:off x="3500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1339" name="Text Box 74"/>
            <p:cNvSpPr txBox="1">
              <a:spLocks noChangeArrowheads="1"/>
            </p:cNvSpPr>
            <p:nvPr/>
          </p:nvSpPr>
          <p:spPr bwMode="auto">
            <a:xfrm>
              <a:off x="3397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1340" name="Text Box 75"/>
            <p:cNvSpPr txBox="1">
              <a:spLocks noChangeArrowheads="1"/>
            </p:cNvSpPr>
            <p:nvPr/>
          </p:nvSpPr>
          <p:spPr bwMode="auto">
            <a:xfrm>
              <a:off x="3228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1341" name="Text Box 76"/>
            <p:cNvSpPr txBox="1">
              <a:spLocks noChangeArrowheads="1"/>
            </p:cNvSpPr>
            <p:nvPr/>
          </p:nvSpPr>
          <p:spPr bwMode="auto">
            <a:xfrm>
              <a:off x="3046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1342" name="Text Box 77"/>
            <p:cNvSpPr txBox="1">
              <a:spLocks noChangeArrowheads="1"/>
            </p:cNvSpPr>
            <p:nvPr/>
          </p:nvSpPr>
          <p:spPr bwMode="auto">
            <a:xfrm>
              <a:off x="2810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1343" name="Text Box 78"/>
            <p:cNvSpPr txBox="1">
              <a:spLocks noChangeArrowheads="1"/>
            </p:cNvSpPr>
            <p:nvPr/>
          </p:nvSpPr>
          <p:spPr bwMode="auto">
            <a:xfrm>
              <a:off x="2581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1344" name="Text Box 79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1345" name="Text Box 80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46" name="Text Box 81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347" name="Text Box 82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1348" name="Text Box 83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1349" name="Text Box 84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350" name="Text Box 85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1351" name="Text Box 86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1352" name="Text Box 87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1353" name="Text Box 88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54" name="Text Box 89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355" name="Text Box 90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1356" name="Freeform 91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57" name="Freeform 92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58" name="Freeform 93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59" name="Freeform 94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0" name="Freeform 95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1" name="Freeform 96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2" name="Freeform 97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3" name="Freeform 98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4" name="Freeform 99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5" name="Freeform 100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6" name="Freeform 101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7" name="Freeform 102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8" name="Freeform 103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9" name="Freeform 104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0" name="Freeform 105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1" name="Freeform 106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2" name="Freeform 107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3" name="Freeform 108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4" name="Freeform 109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5" name="Freeform 110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6" name="Freeform 111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7" name="Freeform 112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8" name="Freeform 113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9" name="Freeform 114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0" name="Freeform 115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1" name="Freeform 116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2" name="Freeform 117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3" name="Freeform 118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4" name="Freeform 119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5" name="Freeform 120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6" name="Freeform 121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7" name="Freeform 122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8" name="Freeform 123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9" name="Freeform 124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0" name="Freeform 125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1" name="Freeform 126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2" name="Freeform 127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3" name="Freeform 128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4" name="Freeform 129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74890" name="Freeform 138"/>
          <p:cNvSpPr>
            <a:spLocks/>
          </p:cNvSpPr>
          <p:nvPr/>
        </p:nvSpPr>
        <p:spPr bwMode="auto">
          <a:xfrm>
            <a:off x="5069480" y="2670810"/>
            <a:ext cx="45719" cy="2232662"/>
          </a:xfrm>
          <a:custGeom>
            <a:avLst/>
            <a:gdLst>
              <a:gd name="T0" fmla="*/ 0 w 792"/>
              <a:gd name="T1" fmla="*/ 266700 h 168"/>
              <a:gd name="T2" fmla="*/ 1257300 w 792"/>
              <a:gd name="T3" fmla="*/ 0 h 1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168">
                <a:moveTo>
                  <a:pt x="0" y="168"/>
                </a:moveTo>
                <a:lnTo>
                  <a:pt x="792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74891" name="Freeform 139"/>
          <p:cNvSpPr>
            <a:spLocks/>
          </p:cNvSpPr>
          <p:nvPr/>
        </p:nvSpPr>
        <p:spPr bwMode="auto">
          <a:xfrm>
            <a:off x="5068954" y="4890734"/>
            <a:ext cx="20320" cy="2316480"/>
          </a:xfrm>
          <a:custGeom>
            <a:avLst/>
            <a:gdLst>
              <a:gd name="T0" fmla="*/ 0 w 8"/>
              <a:gd name="T1" fmla="*/ 0 h 1216"/>
              <a:gd name="T2" fmla="*/ 12700 w 8"/>
              <a:gd name="T3" fmla="*/ 1930400 h 1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216">
                <a:moveTo>
                  <a:pt x="0" y="0"/>
                </a:moveTo>
                <a:lnTo>
                  <a:pt x="8" y="1216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grpSp>
        <p:nvGrpSpPr>
          <p:cNvPr id="74894" name="Group 142"/>
          <p:cNvGrpSpPr>
            <a:grpSpLocks/>
          </p:cNvGrpSpPr>
          <p:nvPr/>
        </p:nvGrpSpPr>
        <p:grpSpPr bwMode="auto">
          <a:xfrm>
            <a:off x="5102500" y="2554634"/>
            <a:ext cx="1540227" cy="2188844"/>
            <a:chOff x="1837" y="1344"/>
            <a:chExt cx="656" cy="1184"/>
          </a:xfrm>
        </p:grpSpPr>
        <p:sp>
          <p:nvSpPr>
            <p:cNvPr id="11315" name="Freeform 130"/>
            <p:cNvSpPr>
              <a:spLocks/>
            </p:cNvSpPr>
            <p:nvPr/>
          </p:nvSpPr>
          <p:spPr bwMode="auto">
            <a:xfrm>
              <a:off x="1857" y="1347"/>
              <a:ext cx="633" cy="177"/>
            </a:xfrm>
            <a:custGeom>
              <a:avLst/>
              <a:gdLst>
                <a:gd name="T0" fmla="*/ 0 w 633"/>
                <a:gd name="T1" fmla="*/ 0 h 177"/>
                <a:gd name="T2" fmla="*/ 147 w 633"/>
                <a:gd name="T3" fmla="*/ 9 h 177"/>
                <a:gd name="T4" fmla="*/ 303 w 633"/>
                <a:gd name="T5" fmla="*/ 39 h 177"/>
                <a:gd name="T6" fmla="*/ 414 w 633"/>
                <a:gd name="T7" fmla="*/ 72 h 177"/>
                <a:gd name="T8" fmla="*/ 511 w 633"/>
                <a:gd name="T9" fmla="*/ 109 h 177"/>
                <a:gd name="T10" fmla="*/ 579 w 633"/>
                <a:gd name="T11" fmla="*/ 141 h 177"/>
                <a:gd name="T12" fmla="*/ 633 w 633"/>
                <a:gd name="T13" fmla="*/ 177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3" h="177">
                  <a:moveTo>
                    <a:pt x="0" y="0"/>
                  </a:moveTo>
                  <a:cubicBezTo>
                    <a:pt x="25" y="1"/>
                    <a:pt x="97" y="3"/>
                    <a:pt x="147" y="9"/>
                  </a:cubicBezTo>
                  <a:cubicBezTo>
                    <a:pt x="197" y="15"/>
                    <a:pt x="259" y="29"/>
                    <a:pt x="303" y="39"/>
                  </a:cubicBezTo>
                  <a:cubicBezTo>
                    <a:pt x="347" y="49"/>
                    <a:pt x="379" y="60"/>
                    <a:pt x="414" y="72"/>
                  </a:cubicBezTo>
                  <a:cubicBezTo>
                    <a:pt x="449" y="84"/>
                    <a:pt x="483" y="97"/>
                    <a:pt x="511" y="109"/>
                  </a:cubicBezTo>
                  <a:cubicBezTo>
                    <a:pt x="539" y="121"/>
                    <a:pt x="559" y="130"/>
                    <a:pt x="579" y="141"/>
                  </a:cubicBezTo>
                  <a:cubicBezTo>
                    <a:pt x="599" y="152"/>
                    <a:pt x="622" y="170"/>
                    <a:pt x="633" y="177"/>
                  </a:cubicBezTo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16" name="Freeform 141"/>
            <p:cNvSpPr>
              <a:spLocks/>
            </p:cNvSpPr>
            <p:nvPr/>
          </p:nvSpPr>
          <p:spPr bwMode="auto">
            <a:xfrm>
              <a:off x="1837" y="1344"/>
              <a:ext cx="656" cy="1184"/>
            </a:xfrm>
            <a:custGeom>
              <a:avLst/>
              <a:gdLst>
                <a:gd name="T0" fmla="*/ 8 w 656"/>
                <a:gd name="T1" fmla="*/ 0 h 1184"/>
                <a:gd name="T2" fmla="*/ 0 w 656"/>
                <a:gd name="T3" fmla="*/ 1184 h 1184"/>
                <a:gd name="T4" fmla="*/ 32 w 656"/>
                <a:gd name="T5" fmla="*/ 1176 h 1184"/>
                <a:gd name="T6" fmla="*/ 656 w 656"/>
                <a:gd name="T7" fmla="*/ 176 h 1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6" h="1184">
                  <a:moveTo>
                    <a:pt x="8" y="0"/>
                  </a:moveTo>
                  <a:lnTo>
                    <a:pt x="0" y="1184"/>
                  </a:lnTo>
                  <a:lnTo>
                    <a:pt x="32" y="1176"/>
                  </a:lnTo>
                  <a:lnTo>
                    <a:pt x="656" y="176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74781" name="Freeform 29"/>
          <p:cNvSpPr>
            <a:spLocks/>
          </p:cNvSpPr>
          <p:nvPr/>
        </p:nvSpPr>
        <p:spPr bwMode="auto">
          <a:xfrm>
            <a:off x="5050797" y="2651542"/>
            <a:ext cx="62766" cy="2072668"/>
          </a:xfrm>
          <a:custGeom>
            <a:avLst/>
            <a:gdLst>
              <a:gd name="T0" fmla="*/ 0 w 8"/>
              <a:gd name="T1" fmla="*/ 1816100 h 1144"/>
              <a:gd name="T2" fmla="*/ 12700 w 8"/>
              <a:gd name="T3" fmla="*/ 0 h 1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144">
                <a:moveTo>
                  <a:pt x="0" y="1144"/>
                </a:moveTo>
                <a:lnTo>
                  <a:pt x="8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1303" name="Oval 32"/>
          <p:cNvSpPr>
            <a:spLocks noChangeArrowheads="1"/>
          </p:cNvSpPr>
          <p:nvPr/>
        </p:nvSpPr>
        <p:spPr bwMode="auto">
          <a:xfrm>
            <a:off x="4908909" y="4702302"/>
            <a:ext cx="231139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74887" name="Text Box 135"/>
          <p:cNvSpPr txBox="1">
            <a:spLocks noChangeArrowheads="1"/>
          </p:cNvSpPr>
          <p:nvPr/>
        </p:nvSpPr>
        <p:spPr bwMode="auto">
          <a:xfrm>
            <a:off x="5111346" y="3013669"/>
            <a:ext cx="1384299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b="1" dirty="0"/>
              <a:t> </a:t>
            </a:r>
            <a:r>
              <a:rPr lang="ru-RU" sz="5100" b="1" dirty="0"/>
              <a:t>30</a:t>
            </a:r>
            <a:r>
              <a:rPr lang="ru-RU" sz="5100" b="1" baseline="30000" dirty="0"/>
              <a:t>0</a:t>
            </a:r>
            <a:endParaRPr lang="ru-RU" sz="51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798562" y="805420"/>
            <a:ext cx="5257798" cy="3363911"/>
          </a:xfrm>
          <a:prstGeom prst="rect">
            <a:avLst/>
          </a:prstGeom>
          <a:noFill/>
        </p:spPr>
        <p:txBody>
          <a:bodyPr wrap="square" lIns="39537" tIns="19769" rIns="39537" bIns="19769" rtlCol="0">
            <a:spAutoFit/>
          </a:bodyPr>
          <a:lstStyle/>
          <a:p>
            <a:pPr algn="ctr"/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На сколько градусов повернётся часовая стрелка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за: а) 1 час;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б) 6 часов;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в) 2 минуты?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2042" y="5291051"/>
            <a:ext cx="5870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за 1 час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повернётся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b="1" dirty="0" smtClean="0">
                <a:solidFill>
                  <a:srgbClr val="C00000"/>
                </a:solidFill>
              </a:rPr>
              <a:t>30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за 6 часов-на </a:t>
            </a:r>
            <a:r>
              <a:rPr lang="ru-RU" sz="3600" b="1" dirty="0" smtClean="0">
                <a:solidFill>
                  <a:srgbClr val="C00000"/>
                </a:solidFill>
              </a:rPr>
              <a:t>180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 2 минуты-на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4783" name="Freeform 31"/>
          <p:cNvSpPr>
            <a:spLocks/>
          </p:cNvSpPr>
          <p:nvPr/>
        </p:nvSpPr>
        <p:spPr bwMode="auto">
          <a:xfrm flipV="1">
            <a:off x="5106195" y="3080133"/>
            <a:ext cx="1423006" cy="1682365"/>
          </a:xfrm>
          <a:custGeom>
            <a:avLst/>
            <a:gdLst>
              <a:gd name="T0" fmla="*/ 0 w 832"/>
              <a:gd name="T1" fmla="*/ 0 h 40"/>
              <a:gd name="T2" fmla="*/ 1320800 w 832"/>
              <a:gd name="T3" fmla="*/ 6350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2" h="40">
                <a:moveTo>
                  <a:pt x="0" y="0"/>
                </a:moveTo>
                <a:lnTo>
                  <a:pt x="832" y="4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19" name="Freeform 31"/>
          <p:cNvSpPr>
            <a:spLocks/>
          </p:cNvSpPr>
          <p:nvPr/>
        </p:nvSpPr>
        <p:spPr bwMode="auto">
          <a:xfrm flipV="1">
            <a:off x="5045843" y="2644684"/>
            <a:ext cx="351425" cy="2163890"/>
          </a:xfrm>
          <a:custGeom>
            <a:avLst/>
            <a:gdLst>
              <a:gd name="T0" fmla="*/ 0 w 832"/>
              <a:gd name="T1" fmla="*/ 0 h 40"/>
              <a:gd name="T2" fmla="*/ 1320800 w 832"/>
              <a:gd name="T3" fmla="*/ 6350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2" h="40">
                <a:moveTo>
                  <a:pt x="0" y="0"/>
                </a:moveTo>
                <a:lnTo>
                  <a:pt x="832" y="4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821663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90" grpId="0" animBg="1"/>
      <p:bldP spid="74890" grpId="1" animBg="1"/>
      <p:bldP spid="74891" grpId="0" animBg="1"/>
      <p:bldP spid="74891" grpId="1" animBg="1"/>
      <p:bldP spid="74887" grpId="0"/>
      <p:bldP spid="2" grpId="0"/>
      <p:bldP spid="74783" grpId="0" animBg="1"/>
      <p:bldP spid="74783" grpId="1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80" b="85623" l="16613" r="8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147548" y="525712"/>
            <a:ext cx="3827598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9750" y="380707"/>
            <a:ext cx="3256998" cy="670866"/>
          </a:xfrm>
          <a:prstGeom prst="rect">
            <a:avLst/>
          </a:prstGeom>
        </p:spPr>
        <p:txBody>
          <a:bodyPr wrap="none" lIns="39537" tIns="19769" rIns="39537" bIns="19769">
            <a:spAutoFit/>
          </a:bodyPr>
          <a:lstStyle/>
          <a:p>
            <a:pPr lvl="0"/>
            <a:r>
              <a:rPr lang="ru-RU" b="1" spc="39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973301">
            <a:off x="583463" y="1611712"/>
            <a:ext cx="3321439" cy="1147920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пройденного 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19" b="85144" l="16454" r="88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3730900" y="1263933"/>
            <a:ext cx="3827598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9" b="85783" l="16933" r="8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7352788" y="1944753"/>
            <a:ext cx="3827598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55" b="85304" l="15815" r="90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10723136" y="3529383"/>
            <a:ext cx="3630230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98266">
            <a:off x="3962758" y="1783753"/>
            <a:ext cx="3410226" cy="2726575"/>
          </a:xfrm>
          <a:prstGeom prst="rect">
            <a:avLst/>
          </a:prstGeom>
          <a:noFill/>
        </p:spPr>
        <p:txBody>
          <a:bodyPr wrap="square" lIns="231338" tIns="115663" rIns="231338" bIns="115663" rtlCol="0">
            <a:spAutoFit/>
          </a:bodyPr>
          <a:lstStyle/>
          <a:p>
            <a:pPr marL="32131" marR="12852" algn="ctr" defTabSz="2313347">
              <a:lnSpc>
                <a:spcPct val="150000"/>
              </a:lnSpc>
            </a:pPr>
            <a:r>
              <a:rPr lang="ru-RU" sz="3600" b="1" spc="-13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 </a:t>
            </a:r>
            <a:endParaRPr lang="ru-RU" sz="3600" b="1" spc="-13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131" marR="12852" algn="ctr" defTabSz="2313347">
              <a:lnSpc>
                <a:spcPct val="150000"/>
              </a:lnSpc>
            </a:pPr>
            <a:r>
              <a:rPr lang="ru-RU" sz="3600"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3600" b="1" spc="-13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глов. Биссектриса</a:t>
            </a:r>
            <a:endParaRPr lang="ru-RU" sz="3600" b="1" spc="-13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75949">
            <a:off x="8206515" y="3050703"/>
            <a:ext cx="2742461" cy="1301733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задач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86513">
            <a:off x="10633992" y="4615905"/>
            <a:ext cx="3864403" cy="2126411"/>
          </a:xfrm>
          <a:prstGeom prst="rect">
            <a:avLst/>
          </a:prstGeom>
          <a:noFill/>
        </p:spPr>
        <p:txBody>
          <a:bodyPr wrap="square" lIns="231338" tIns="115663" rIns="231338" bIns="115663" rtlCol="0">
            <a:spAutoFit/>
          </a:bodyPr>
          <a:lstStyle/>
          <a:p>
            <a:pPr algn="ctr" defTabSz="2313347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 defTabSz="2313347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</a:p>
          <a:p>
            <a:pPr algn="ctr" defTabSz="2313347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закрепления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3401" y="243140"/>
            <a:ext cx="13233716" cy="1363004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Определите  виды  углов с помощью чертёжного угольника. 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19271" y="2991475"/>
            <a:ext cx="2678694" cy="2350294"/>
            <a:chOff x="449544" y="2492896"/>
            <a:chExt cx="1674184" cy="195857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7544" y="2492896"/>
              <a:ext cx="1656184" cy="1944216"/>
              <a:chOff x="467544" y="2492896"/>
              <a:chExt cx="1656184" cy="1944216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H="1">
                <a:off x="467544" y="2492896"/>
                <a:ext cx="1440160" cy="194421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67544" y="4437112"/>
                <a:ext cx="1656184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Овал 31"/>
            <p:cNvSpPr/>
            <p:nvPr/>
          </p:nvSpPr>
          <p:spPr>
            <a:xfrm>
              <a:off x="449544" y="4379474"/>
              <a:ext cx="72000" cy="72000"/>
            </a:xfrm>
            <a:prstGeom prst="ellips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336" r="5794" b="-351"/>
          <a:stretch/>
        </p:blipFill>
        <p:spPr>
          <a:xfrm rot="16200000">
            <a:off x="5533255" y="2329002"/>
            <a:ext cx="4139954" cy="288032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8387437" y="2995583"/>
            <a:ext cx="5379680" cy="2372152"/>
            <a:chOff x="5242148" y="2496319"/>
            <a:chExt cx="3362300" cy="197679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242148" y="2496319"/>
              <a:ext cx="3362300" cy="1944216"/>
              <a:chOff x="5242148" y="2496319"/>
              <a:chExt cx="3362300" cy="194421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242148" y="2496319"/>
                <a:ext cx="1296144" cy="194421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516216" y="4437112"/>
                <a:ext cx="2088232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Овал 32"/>
            <p:cNvSpPr/>
            <p:nvPr/>
          </p:nvSpPr>
          <p:spPr>
            <a:xfrm>
              <a:off x="6480216" y="44011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8576" y="3763625"/>
            <a:ext cx="3283558" cy="2781816"/>
            <a:chOff x="3461610" y="3136354"/>
            <a:chExt cx="2052224" cy="231818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97610" y="3136354"/>
              <a:ext cx="2016224" cy="2305794"/>
              <a:chOff x="3497610" y="3136354"/>
              <a:chExt cx="2016224" cy="230579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497610" y="3136354"/>
                <a:ext cx="0" cy="23042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497610" y="5442148"/>
                <a:ext cx="2016224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Овал 33"/>
            <p:cNvSpPr/>
            <p:nvPr/>
          </p:nvSpPr>
          <p:spPr>
            <a:xfrm>
              <a:off x="3461610" y="53825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9271" y="5839140"/>
                <a:ext cx="3852729" cy="1393782"/>
              </a:xfrm>
              <a:prstGeom prst="rect">
                <a:avLst/>
              </a:prstGeom>
              <a:noFill/>
            </p:spPr>
            <p:txBody>
              <a:bodyPr wrap="square" lIns="130622" tIns="65311" rIns="130622" bIns="65311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Острый угол:</a:t>
                </a:r>
              </a:p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0° &lt;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&lt; 90°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71" y="5839140"/>
                <a:ext cx="3852729" cy="1393782"/>
              </a:xfrm>
              <a:prstGeom prst="rect">
                <a:avLst/>
              </a:prstGeom>
              <a:blipFill rotWithShape="1">
                <a:blip r:embed="rId3"/>
                <a:stretch>
                  <a:fillRect l="-4747" t="-6550" r="-1741" b="-1659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20288" y="6452542"/>
                <a:ext cx="4080912" cy="1393782"/>
              </a:xfrm>
              <a:prstGeom prst="rect">
                <a:avLst/>
              </a:prstGeom>
              <a:noFill/>
            </p:spPr>
            <p:txBody>
              <a:bodyPr wrap="square" lIns="130622" tIns="65311" rIns="130622" bIns="65311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Прямой угол:</a:t>
                </a:r>
              </a:p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90°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88" y="6452542"/>
                <a:ext cx="4080912" cy="1393782"/>
              </a:xfrm>
              <a:prstGeom prst="rect">
                <a:avLst/>
              </a:prstGeom>
              <a:blipFill rotWithShape="1">
                <a:blip r:embed="rId4"/>
                <a:stretch>
                  <a:fillRect l="-4634" t="-6114" b="-1703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305027" y="5902546"/>
                <a:ext cx="4020573" cy="1393782"/>
              </a:xfrm>
              <a:prstGeom prst="rect">
                <a:avLst/>
              </a:prstGeom>
              <a:noFill/>
            </p:spPr>
            <p:txBody>
              <a:bodyPr wrap="square" lIns="130622" tIns="65311" rIns="130622" bIns="65311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Тупой угол:</a:t>
                </a:r>
              </a:p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90° &lt;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&lt; 180°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027" y="5902546"/>
                <a:ext cx="4020573" cy="1393782"/>
              </a:xfrm>
              <a:prstGeom prst="rect">
                <a:avLst/>
              </a:prstGeom>
              <a:blipFill rotWithShape="1">
                <a:blip r:embed="rId5"/>
                <a:stretch>
                  <a:fillRect l="-4545" t="-6550" b="-1659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-0.06314 L -0.00382 0.07331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3542 0.0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9531 -0.063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6" name="Freeform 46"/>
          <p:cNvSpPr>
            <a:spLocks/>
          </p:cNvSpPr>
          <p:nvPr/>
        </p:nvSpPr>
        <p:spPr bwMode="auto">
          <a:xfrm>
            <a:off x="4922062" y="1696421"/>
            <a:ext cx="5555069" cy="6403323"/>
          </a:xfrm>
          <a:custGeom>
            <a:avLst/>
            <a:gdLst>
              <a:gd name="T0" fmla="*/ 0 w 2513"/>
              <a:gd name="T1" fmla="*/ 2443163 h 3072"/>
              <a:gd name="T2" fmla="*/ 2811462 w 2513"/>
              <a:gd name="T3" fmla="*/ 0 h 3072"/>
              <a:gd name="T4" fmla="*/ 3770312 w 2513"/>
              <a:gd name="T5" fmla="*/ 1633538 h 3072"/>
              <a:gd name="T6" fmla="*/ 3989387 w 2513"/>
              <a:gd name="T7" fmla="*/ 2138363 h 3072"/>
              <a:gd name="T8" fmla="*/ 3879850 w 2513"/>
              <a:gd name="T9" fmla="*/ 2641600 h 3072"/>
              <a:gd name="T10" fmla="*/ 3441700 w 2513"/>
              <a:gd name="T11" fmla="*/ 2930525 h 3072"/>
              <a:gd name="T12" fmla="*/ 3328987 w 2513"/>
              <a:gd name="T13" fmla="*/ 3362325 h 3072"/>
              <a:gd name="T14" fmla="*/ 2890837 w 2513"/>
              <a:gd name="T15" fmla="*/ 3865563 h 3072"/>
              <a:gd name="T16" fmla="*/ 2560637 w 2513"/>
              <a:gd name="T17" fmla="*/ 4010025 h 3072"/>
              <a:gd name="T18" fmla="*/ 2227262 w 2513"/>
              <a:gd name="T19" fmla="*/ 4876800 h 3072"/>
              <a:gd name="T20" fmla="*/ 0 w 2513"/>
              <a:gd name="T21" fmla="*/ 2443163 h 3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13"/>
              <a:gd name="T34" fmla="*/ 0 h 3072"/>
              <a:gd name="T35" fmla="*/ 2513 w 2513"/>
              <a:gd name="T36" fmla="*/ 3072 h 30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13" h="3072">
                <a:moveTo>
                  <a:pt x="0" y="1539"/>
                </a:moveTo>
                <a:lnTo>
                  <a:pt x="1771" y="0"/>
                </a:lnTo>
                <a:lnTo>
                  <a:pt x="2375" y="1029"/>
                </a:lnTo>
                <a:lnTo>
                  <a:pt x="2513" y="1347"/>
                </a:lnTo>
                <a:lnTo>
                  <a:pt x="2444" y="1664"/>
                </a:lnTo>
                <a:lnTo>
                  <a:pt x="2168" y="1846"/>
                </a:lnTo>
                <a:lnTo>
                  <a:pt x="2097" y="2118"/>
                </a:lnTo>
                <a:lnTo>
                  <a:pt x="1821" y="2435"/>
                </a:lnTo>
                <a:lnTo>
                  <a:pt x="1613" y="2526"/>
                </a:lnTo>
                <a:lnTo>
                  <a:pt x="1403" y="3072"/>
                </a:lnTo>
                <a:lnTo>
                  <a:pt x="0" y="1539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56367" name="Freeform 47"/>
          <p:cNvSpPr>
            <a:spLocks/>
          </p:cNvSpPr>
          <p:nvPr/>
        </p:nvSpPr>
        <p:spPr bwMode="auto">
          <a:xfrm>
            <a:off x="2846070" y="1121844"/>
            <a:ext cx="5646420" cy="3672840"/>
          </a:xfrm>
          <a:custGeom>
            <a:avLst/>
            <a:gdLst>
              <a:gd name="T0" fmla="*/ 1587500 w 2704"/>
              <a:gd name="T1" fmla="*/ 3060700 h 1928"/>
              <a:gd name="T2" fmla="*/ 0 w 2704"/>
              <a:gd name="T3" fmla="*/ 1358900 h 1928"/>
              <a:gd name="T4" fmla="*/ 1012825 w 2704"/>
              <a:gd name="T5" fmla="*/ 519113 h 1928"/>
              <a:gd name="T6" fmla="*/ 1438275 w 2704"/>
              <a:gd name="T7" fmla="*/ 373063 h 1928"/>
              <a:gd name="T8" fmla="*/ 1866900 w 2704"/>
              <a:gd name="T9" fmla="*/ 0 h 1928"/>
              <a:gd name="T10" fmla="*/ 2222500 w 2704"/>
              <a:gd name="T11" fmla="*/ 0 h 1928"/>
              <a:gd name="T12" fmla="*/ 2565400 w 2704"/>
              <a:gd name="T13" fmla="*/ 25400 h 1928"/>
              <a:gd name="T14" fmla="*/ 3251200 w 2704"/>
              <a:gd name="T15" fmla="*/ 165100 h 1928"/>
              <a:gd name="T16" fmla="*/ 3606800 w 2704"/>
              <a:gd name="T17" fmla="*/ 342900 h 1928"/>
              <a:gd name="T18" fmla="*/ 4292600 w 2704"/>
              <a:gd name="T19" fmla="*/ 698500 h 1928"/>
              <a:gd name="T20" fmla="*/ 1587500 w 2704"/>
              <a:gd name="T21" fmla="*/ 3060700 h 19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04"/>
              <a:gd name="T34" fmla="*/ 0 h 1928"/>
              <a:gd name="T35" fmla="*/ 2704 w 2704"/>
              <a:gd name="T36" fmla="*/ 1928 h 19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04" h="1928">
                <a:moveTo>
                  <a:pt x="1000" y="1928"/>
                </a:moveTo>
                <a:lnTo>
                  <a:pt x="0" y="856"/>
                </a:lnTo>
                <a:lnTo>
                  <a:pt x="638" y="327"/>
                </a:lnTo>
                <a:lnTo>
                  <a:pt x="906" y="235"/>
                </a:lnTo>
                <a:lnTo>
                  <a:pt x="1176" y="0"/>
                </a:lnTo>
                <a:lnTo>
                  <a:pt x="1400" y="0"/>
                </a:lnTo>
                <a:lnTo>
                  <a:pt x="1616" y="16"/>
                </a:lnTo>
                <a:lnTo>
                  <a:pt x="2048" y="104"/>
                </a:lnTo>
                <a:lnTo>
                  <a:pt x="2272" y="216"/>
                </a:lnTo>
                <a:lnTo>
                  <a:pt x="2704" y="440"/>
                </a:lnTo>
                <a:lnTo>
                  <a:pt x="1000" y="1928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574041" y="466726"/>
            <a:ext cx="1405636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3400" b="1"/>
              <a:t>Прямым углом называют половину развернутого угла.</a:t>
            </a:r>
          </a:p>
        </p:txBody>
      </p:sp>
      <p:sp>
        <p:nvSpPr>
          <p:cNvPr id="11269" name="Line 34"/>
          <p:cNvSpPr>
            <a:spLocks noChangeShapeType="1"/>
          </p:cNvSpPr>
          <p:nvPr/>
        </p:nvSpPr>
        <p:spPr bwMode="auto">
          <a:xfrm>
            <a:off x="1805981" y="1250340"/>
            <a:ext cx="5661619" cy="64398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70" name="Text Box 35"/>
          <p:cNvSpPr txBox="1">
            <a:spLocks noChangeArrowheads="1"/>
          </p:cNvSpPr>
          <p:nvPr/>
        </p:nvSpPr>
        <p:spPr bwMode="auto">
          <a:xfrm>
            <a:off x="4035814" y="4703585"/>
            <a:ext cx="771948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5100" b="1" dirty="0">
                <a:latin typeface="Times New Roman" pitchFamily="18" charset="0"/>
              </a:rPr>
              <a:t>О</a:t>
            </a:r>
          </a:p>
        </p:txBody>
      </p:sp>
      <p:sp>
        <p:nvSpPr>
          <p:cNvPr id="11271" name="Text Box 37"/>
          <p:cNvSpPr txBox="1">
            <a:spLocks noChangeArrowheads="1"/>
          </p:cNvSpPr>
          <p:nvPr/>
        </p:nvSpPr>
        <p:spPr bwMode="auto">
          <a:xfrm>
            <a:off x="6601968" y="7183016"/>
            <a:ext cx="699812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5100" b="1">
                <a:latin typeface="Times New Roman" pitchFamily="18" charset="0"/>
              </a:rPr>
              <a:t>В</a:t>
            </a:r>
          </a:p>
        </p:txBody>
      </p:sp>
      <p:sp>
        <p:nvSpPr>
          <p:cNvPr id="11272" name="Text Box 38"/>
          <p:cNvSpPr txBox="1">
            <a:spLocks noChangeArrowheads="1"/>
          </p:cNvSpPr>
          <p:nvPr/>
        </p:nvSpPr>
        <p:spPr bwMode="auto">
          <a:xfrm>
            <a:off x="1437640" y="1331596"/>
            <a:ext cx="736682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5100" b="1" dirty="0">
                <a:latin typeface="Times New Roman" pitchFamily="18" charset="0"/>
              </a:rPr>
              <a:t>А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 rot="-172295">
            <a:off x="4830882" y="1046995"/>
            <a:ext cx="5386774" cy="3721231"/>
            <a:chOff x="1776" y="599"/>
            <a:chExt cx="2346" cy="1689"/>
          </a:xfrm>
        </p:grpSpPr>
        <p:sp>
          <p:nvSpPr>
            <p:cNvPr id="11287" name="Freeform 44"/>
            <p:cNvSpPr>
              <a:spLocks/>
            </p:cNvSpPr>
            <p:nvPr/>
          </p:nvSpPr>
          <p:spPr bwMode="auto">
            <a:xfrm>
              <a:off x="1776" y="672"/>
              <a:ext cx="2040" cy="1616"/>
            </a:xfrm>
            <a:custGeom>
              <a:avLst/>
              <a:gdLst>
                <a:gd name="T0" fmla="*/ 0 w 2040"/>
                <a:gd name="T1" fmla="*/ 1616 h 1616"/>
                <a:gd name="T2" fmla="*/ 2040 w 2040"/>
                <a:gd name="T3" fmla="*/ 0 h 1616"/>
                <a:gd name="T4" fmla="*/ 0 60000 65536"/>
                <a:gd name="T5" fmla="*/ 0 60000 65536"/>
                <a:gd name="T6" fmla="*/ 0 w 2040"/>
                <a:gd name="T7" fmla="*/ 0 h 1616"/>
                <a:gd name="T8" fmla="*/ 2040 w 2040"/>
                <a:gd name="T9" fmla="*/ 1616 h 1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0" h="1616">
                  <a:moveTo>
                    <a:pt x="0" y="1616"/>
                  </a:moveTo>
                  <a:lnTo>
                    <a:pt x="2040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288" name="Text Box 45"/>
            <p:cNvSpPr txBox="1">
              <a:spLocks noChangeArrowheads="1"/>
            </p:cNvSpPr>
            <p:nvPr/>
          </p:nvSpPr>
          <p:spPr bwMode="auto">
            <a:xfrm>
              <a:off x="3868" y="599"/>
              <a:ext cx="254" cy="350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5100" b="1">
                  <a:latin typeface="Times New Roman" pitchFamily="18" charset="0"/>
                </a:rPr>
                <a:t>С</a:t>
              </a:r>
            </a:p>
          </p:txBody>
        </p:sp>
      </p:grpSp>
      <p:sp>
        <p:nvSpPr>
          <p:cNvPr id="56369" name="Freeform 49"/>
          <p:cNvSpPr>
            <a:spLocks/>
          </p:cNvSpPr>
          <p:nvPr/>
        </p:nvSpPr>
        <p:spPr bwMode="auto">
          <a:xfrm>
            <a:off x="5373018" y="4529138"/>
            <a:ext cx="494382" cy="831859"/>
          </a:xfrm>
          <a:custGeom>
            <a:avLst/>
            <a:gdLst>
              <a:gd name="T0" fmla="*/ 0 w 144"/>
              <a:gd name="T1" fmla="*/ 0 h 304"/>
              <a:gd name="T2" fmla="*/ 228600 w 144"/>
              <a:gd name="T3" fmla="*/ 292100 h 304"/>
              <a:gd name="T4" fmla="*/ 0 w 144"/>
              <a:gd name="T5" fmla="*/ 482600 h 304"/>
              <a:gd name="T6" fmla="*/ 0 60000 65536"/>
              <a:gd name="T7" fmla="*/ 0 60000 65536"/>
              <a:gd name="T8" fmla="*/ 0 60000 65536"/>
              <a:gd name="T9" fmla="*/ 0 w 144"/>
              <a:gd name="T10" fmla="*/ 0 h 304"/>
              <a:gd name="T11" fmla="*/ 144 w 144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04">
                <a:moveTo>
                  <a:pt x="0" y="0"/>
                </a:moveTo>
                <a:lnTo>
                  <a:pt x="144" y="184"/>
                </a:lnTo>
                <a:lnTo>
                  <a:pt x="0" y="30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275" name="Oval 36"/>
          <p:cNvSpPr>
            <a:spLocks noChangeArrowheads="1"/>
          </p:cNvSpPr>
          <p:nvPr/>
        </p:nvSpPr>
        <p:spPr bwMode="auto">
          <a:xfrm>
            <a:off x="4807762" y="4742310"/>
            <a:ext cx="228600" cy="1733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 altLang="ru-RU"/>
          </a:p>
        </p:txBody>
      </p:sp>
      <p:sp>
        <p:nvSpPr>
          <p:cNvPr id="56370" name="Freeform 50"/>
          <p:cNvSpPr>
            <a:spLocks/>
          </p:cNvSpPr>
          <p:nvPr/>
        </p:nvSpPr>
        <p:spPr bwMode="auto">
          <a:xfrm>
            <a:off x="4471106" y="4009072"/>
            <a:ext cx="901912" cy="520066"/>
          </a:xfrm>
          <a:custGeom>
            <a:avLst/>
            <a:gdLst>
              <a:gd name="T0" fmla="*/ 0 w 296"/>
              <a:gd name="T1" fmla="*/ 196850 h 172"/>
              <a:gd name="T2" fmla="*/ 225425 w 296"/>
              <a:gd name="T3" fmla="*/ 0 h 172"/>
              <a:gd name="T4" fmla="*/ 469900 w 296"/>
              <a:gd name="T5" fmla="*/ 273050 h 172"/>
              <a:gd name="T6" fmla="*/ 0 60000 65536"/>
              <a:gd name="T7" fmla="*/ 0 60000 65536"/>
              <a:gd name="T8" fmla="*/ 0 60000 65536"/>
              <a:gd name="T9" fmla="*/ 0 w 296"/>
              <a:gd name="T10" fmla="*/ 0 h 172"/>
              <a:gd name="T11" fmla="*/ 296 w 296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172">
                <a:moveTo>
                  <a:pt x="0" y="124"/>
                </a:moveTo>
                <a:lnTo>
                  <a:pt x="142" y="0"/>
                </a:lnTo>
                <a:lnTo>
                  <a:pt x="296" y="17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56371" name="Freeform 51" descr="Дуб"/>
          <p:cNvSpPr>
            <a:spLocks/>
          </p:cNvSpPr>
          <p:nvPr/>
        </p:nvSpPr>
        <p:spPr bwMode="auto">
          <a:xfrm rot="8316140" flipH="1">
            <a:off x="8582661" y="2667001"/>
            <a:ext cx="4033520" cy="4194810"/>
          </a:xfrm>
          <a:custGeom>
            <a:avLst/>
            <a:gdLst>
              <a:gd name="T0" fmla="*/ 1683 w 1498"/>
              <a:gd name="T1" fmla="*/ 3020 h 2315"/>
              <a:gd name="T2" fmla="*/ 1683 w 1498"/>
              <a:gd name="T3" fmla="*/ 3495675 h 2315"/>
              <a:gd name="T4" fmla="*/ 296186 w 1498"/>
              <a:gd name="T5" fmla="*/ 3152903 h 2315"/>
              <a:gd name="T6" fmla="*/ 1884822 w 1498"/>
              <a:gd name="T7" fmla="*/ 3177063 h 2315"/>
              <a:gd name="T8" fmla="*/ 2490658 w 1498"/>
              <a:gd name="T9" fmla="*/ 3479065 h 2315"/>
              <a:gd name="T10" fmla="*/ 1898285 w 1498"/>
              <a:gd name="T11" fmla="*/ 3189143 h 2315"/>
              <a:gd name="T12" fmla="*/ 296186 w 1498"/>
              <a:gd name="T13" fmla="*/ 942247 h 2315"/>
              <a:gd name="T14" fmla="*/ 0 w 1498"/>
              <a:gd name="T15" fmla="*/ 0 h 2315"/>
              <a:gd name="T16" fmla="*/ 282723 w 1498"/>
              <a:gd name="T17" fmla="*/ 954327 h 2315"/>
              <a:gd name="T18" fmla="*/ 282723 w 1498"/>
              <a:gd name="T19" fmla="*/ 3189143 h 2315"/>
              <a:gd name="T20" fmla="*/ 1683 w 1498"/>
              <a:gd name="T21" fmla="*/ 3495675 h 2315"/>
              <a:gd name="T22" fmla="*/ 2520950 w 1498"/>
              <a:gd name="T23" fmla="*/ 3495675 h 2315"/>
              <a:gd name="T24" fmla="*/ 1683 w 1498"/>
              <a:gd name="T25" fmla="*/ 3020 h 23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8"/>
              <a:gd name="T40" fmla="*/ 0 h 2315"/>
              <a:gd name="T41" fmla="*/ 1498 w 1498"/>
              <a:gd name="T42" fmla="*/ 2315 h 23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8" h="2315">
                <a:moveTo>
                  <a:pt x="1" y="2"/>
                </a:moveTo>
                <a:lnTo>
                  <a:pt x="1" y="2315"/>
                </a:lnTo>
                <a:lnTo>
                  <a:pt x="176" y="2088"/>
                </a:lnTo>
                <a:lnTo>
                  <a:pt x="1120" y="2104"/>
                </a:lnTo>
                <a:lnTo>
                  <a:pt x="1480" y="2304"/>
                </a:lnTo>
                <a:lnTo>
                  <a:pt x="1128" y="2112"/>
                </a:lnTo>
                <a:lnTo>
                  <a:pt x="176" y="624"/>
                </a:lnTo>
                <a:lnTo>
                  <a:pt x="0" y="0"/>
                </a:lnTo>
                <a:lnTo>
                  <a:pt x="168" y="632"/>
                </a:lnTo>
                <a:lnTo>
                  <a:pt x="168" y="2112"/>
                </a:lnTo>
                <a:lnTo>
                  <a:pt x="1" y="2315"/>
                </a:lnTo>
                <a:lnTo>
                  <a:pt x="1498" y="2315"/>
                </a:lnTo>
                <a:lnTo>
                  <a:pt x="1" y="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18936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4028 0.02407 L -0.18021 0.0405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6" grpId="0" animBg="1"/>
      <p:bldP spid="56367" grpId="0" animBg="1"/>
      <p:bldP spid="56369" grpId="0" animBg="1"/>
      <p:bldP spid="56370" grpId="0" animBg="1"/>
      <p:bldP spid="56371" grpId="0" animBg="1"/>
      <p:bldP spid="5637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62000" y="889219"/>
            <a:ext cx="7162800" cy="2594110"/>
          </a:xfrm>
          <a:prstGeom prst="rect">
            <a:avLst/>
          </a:prstGeom>
        </p:spPr>
        <p:txBody>
          <a:bodyPr lIns="130622" tIns="65311" rIns="130622" bIns="65311"/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рисунке угол АО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прямой ,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∠АОВ = ∠ВОС = 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COD.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Найдите угол, образованный биссектрисами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углов 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АОВ и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5854" y="0"/>
            <a:ext cx="5791201" cy="10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alt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9182099" y="1371600"/>
            <a:ext cx="152400" cy="3669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9182101" y="1828800"/>
            <a:ext cx="2514600" cy="322897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182099" y="4972052"/>
            <a:ext cx="4610101" cy="857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8540591" y="1187244"/>
            <a:ext cx="59722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А</a:t>
            </a:r>
            <a:endParaRPr lang="fr-FR" altLang="ru-RU" sz="3600" b="1" dirty="0"/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8669274" y="4739165"/>
            <a:ext cx="68580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О</a:t>
            </a:r>
            <a:endParaRPr lang="fr-FR" altLang="ru-RU" sz="3600" b="1" dirty="0"/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11201398" y="1371600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В</a:t>
            </a:r>
            <a:endParaRPr lang="fr-FR" altLang="ru-RU" sz="3600" b="1" dirty="0"/>
          </a:p>
        </p:txBody>
      </p:sp>
      <p:sp>
        <p:nvSpPr>
          <p:cNvPr id="14" name="Дуга 13"/>
          <p:cNvSpPr/>
          <p:nvPr/>
        </p:nvSpPr>
        <p:spPr>
          <a:xfrm>
            <a:off x="9137811" y="4053364"/>
            <a:ext cx="891539" cy="1371696"/>
          </a:xfrm>
          <a:prstGeom prst="arc">
            <a:avLst>
              <a:gd name="adj1" fmla="val 15456272"/>
              <a:gd name="adj2" fmla="val 1566629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13274229" y="5017962"/>
            <a:ext cx="59722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D</a:t>
            </a:r>
            <a:endParaRPr lang="fr-FR" altLang="ru-RU" sz="3600" b="1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9185149" y="4053364"/>
            <a:ext cx="4686300" cy="961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9182099" y="838200"/>
            <a:ext cx="1443484" cy="42337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137811" y="3429002"/>
            <a:ext cx="3892389" cy="161163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12980000" y="2743107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С</a:t>
            </a:r>
            <a:endParaRPr lang="fr-FR" altLang="ru-RU" sz="3600" b="1" dirty="0"/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10439401" y="334233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Е</a:t>
            </a:r>
            <a:endParaRPr lang="fr-FR" altLang="ru-RU" sz="3600" b="1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734969" y="3613025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К</a:t>
            </a:r>
            <a:endParaRPr lang="fr-FR" altLang="ru-RU" sz="3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0193" y="3542632"/>
            <a:ext cx="8409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D=</a:t>
            </a:r>
            <a:r>
              <a:rPr lang="uz-Latn-UZ" sz="4400" b="1" dirty="0" smtClean="0">
                <a:solidFill>
                  <a:srgbClr val="002060"/>
                </a:solidFill>
              </a:rPr>
              <a:t>90</a:t>
            </a:r>
            <a:r>
              <a:rPr lang="en-US" altLang="ru-RU" sz="44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°</a:t>
            </a:r>
            <a:r>
              <a:rPr lang="en-US" altLang="ru-RU" sz="4400" b="1" dirty="0" smtClean="0">
                <a:solidFill>
                  <a:srgbClr val="002060"/>
                </a:solidFill>
                <a:latin typeface="Cambria Math"/>
                <a:ea typeface="Cambria Math"/>
                <a:cs typeface="Traditional Arabic" pitchFamily="2" charset="-78"/>
              </a:rPr>
              <a:t>⇒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АОВ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=∠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COD</a:t>
            </a:r>
            <a:r>
              <a:rPr lang="uz-Latn-UZ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uz-Latn-UZ" sz="4400" b="1" dirty="0">
                <a:solidFill>
                  <a:srgbClr val="002060"/>
                </a:solidFill>
              </a:rPr>
              <a:t>90</a:t>
            </a:r>
            <a:r>
              <a:rPr lang="en-US" altLang="ru-RU" sz="44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°</a:t>
            </a:r>
            <a:r>
              <a:rPr lang="uz-Cyrl-UZ" altLang="ru-RU" sz="44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:3</a:t>
            </a:r>
            <a:r>
              <a:rPr lang="uz-Latn-UZ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uz-Cyrl-UZ" sz="4400" b="1" dirty="0" smtClean="0">
                <a:solidFill>
                  <a:srgbClr val="002060"/>
                </a:solidFill>
              </a:rPr>
              <a:t>3</a:t>
            </a:r>
            <a:r>
              <a:rPr lang="uz-Latn-UZ" sz="4400" b="1" dirty="0" smtClean="0">
                <a:solidFill>
                  <a:srgbClr val="002060"/>
                </a:solidFill>
              </a:rPr>
              <a:t>0</a:t>
            </a:r>
            <a:r>
              <a:rPr lang="en-US" altLang="ru-RU" sz="44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°</a:t>
            </a:r>
            <a:endParaRPr lang="fr-FR" altLang="ru-RU" sz="44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521" y="6104069"/>
            <a:ext cx="1256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как ОЕ биссектриса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∠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АОВ,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∠ЕОВ =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z-Latn-UZ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:2=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4192" y="7112657"/>
            <a:ext cx="4336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∠СОК=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z-Latn-UZ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2=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26773" y="3318152"/>
            <a:ext cx="907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4000" b="1" dirty="0"/>
              <a:t>3</a:t>
            </a:r>
            <a:r>
              <a:rPr lang="uz-Latn-UZ" sz="4000" b="1" dirty="0"/>
              <a:t>0</a:t>
            </a:r>
            <a:r>
              <a:rPr lang="en-US" altLang="ru-RU" sz="4000" b="1" dirty="0">
                <a:latin typeface="Traditional Arabic" pitchFamily="2" charset="-78"/>
                <a:cs typeface="Traditional Arabic" pitchFamily="2" charset="-78"/>
              </a:rPr>
              <a:t>°</a:t>
            </a:r>
            <a:endParaRPr lang="uz-Latn-UZ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843946" y="2782671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altLang="ru-RU" sz="3600" b="1" dirty="0" smtClean="0"/>
              <a:t>15</a:t>
            </a:r>
            <a:r>
              <a:rPr lang="en-US" altLang="ru-RU" sz="3600" b="1" dirty="0" smtClean="0">
                <a:latin typeface="Traditional Arabic" pitchFamily="2" charset="-78"/>
                <a:cs typeface="Traditional Arabic" pitchFamily="2" charset="-78"/>
              </a:rPr>
              <a:t>°</a:t>
            </a:r>
            <a:endParaRPr lang="uz-Latn-UZ" sz="4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696701" y="3887808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altLang="ru-RU" sz="3600" b="1" dirty="0" smtClean="0"/>
              <a:t>15</a:t>
            </a:r>
            <a:r>
              <a:rPr lang="en-US" altLang="ru-RU" sz="3600" b="1" dirty="0" smtClean="0">
                <a:latin typeface="Traditional Arabic" pitchFamily="2" charset="-78"/>
                <a:cs typeface="Traditional Arabic" pitchFamily="2" charset="-78"/>
              </a:rPr>
              <a:t>°</a:t>
            </a:r>
            <a:endParaRPr lang="uz-Latn-UZ" sz="4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953000" y="7054909"/>
            <a:ext cx="6845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smtClean="0">
                <a:solidFill>
                  <a:srgbClr val="002060"/>
                </a:solidFill>
                <a:latin typeface="Cambria Math"/>
                <a:ea typeface="Cambria Math"/>
                <a:cs typeface="Traditional Arabic" pitchFamily="2" charset="-78"/>
              </a:rPr>
              <a:t>⇒</a:t>
            </a:r>
            <a:r>
              <a:rPr lang="uz-Cyrl-UZ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ОК=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uz-Cyrl-UZ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uz-Cyrl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uz-Cyrl-UZ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0193" y="5024443"/>
            <a:ext cx="7710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 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∠ЕОВ +∠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С+∠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uz-Latn-U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52600" y="3540777"/>
            <a:ext cx="3733800" cy="3261742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19200" y="5235968"/>
            <a:ext cx="4800600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9321" y="4500782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2674" y="5486400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2845" y="2611334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566" y="2382197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C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9766" y="2930001"/>
            <a:ext cx="6119961" cy="1147920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AOB,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BOC</a:t>
            </a:r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, ∠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COD,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∠DOE</a:t>
            </a:r>
          </a:p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∠EOF, ∠FOG, ∠GOH, ∠HOA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969" y="1053491"/>
            <a:ext cx="13489431" cy="1301808"/>
          </a:xfrm>
          <a:prstGeom prst="rect">
            <a:avLst/>
          </a:prstGeom>
          <a:noFill/>
        </p:spPr>
        <p:txBody>
          <a:bodyPr wrap="square" lIns="39537" tIns="19769" rIns="39537" bIns="19769" rtlCol="0">
            <a:spAutoFit/>
          </a:bodyPr>
          <a:lstStyle/>
          <a:p>
            <a:pPr algn="ctr"/>
            <a:r>
              <a:rPr lang="uz-Cyrl-UZ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Сколько на рисунке 4: а) острых; б) тупых;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в) прямых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; г) развернутых углов?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939784" y="3443859"/>
            <a:ext cx="3255438" cy="358421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531286" y="2895600"/>
            <a:ext cx="87806" cy="4552097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95222" y="2817760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8666" y="6467086"/>
            <a:ext cx="400447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70305" y="7049842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92842" y="6348067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63879" y="4500782"/>
            <a:ext cx="43090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14153" y="2262763"/>
            <a:ext cx="289643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остры</a:t>
            </a:r>
            <a:r>
              <a:rPr lang="uz-Latn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849222" y="3974239"/>
            <a:ext cx="262629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тупые:</a:t>
            </a:r>
            <a:endParaRPr lang="uz-Latn-UZ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695103" y="5631624"/>
            <a:ext cx="307116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прямые:</a:t>
            </a:r>
            <a:endParaRPr lang="uz-Latn-UZ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9533" y="7390499"/>
            <a:ext cx="461485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г)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развернутые:</a:t>
            </a:r>
            <a:r>
              <a:rPr lang="uz-Latn-UZ" b="1" dirty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09699" y="4635803"/>
            <a:ext cx="6199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BOE,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COF,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DOG</a:t>
            </a:r>
          </a:p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EOH,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FOA,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GOB,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HOC</a:t>
            </a:r>
            <a:endParaRPr lang="uz-Latn-UZ" sz="3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769766" y="6190170"/>
            <a:ext cx="6481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AOC, </a:t>
            </a:r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∠ 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BOD,</a:t>
            </a:r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COE,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DOF</a:t>
            </a:r>
          </a:p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EOG,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FOH,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GOA,</a:t>
            </a:r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HOB </a:t>
            </a:r>
            <a:endParaRPr lang="uz-Latn-UZ" sz="3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648200" y="7447697"/>
            <a:ext cx="6147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AOE,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BOF,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COG,</a:t>
            </a:r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dirty="0" smtClean="0">
                <a:latin typeface="Arial" pitchFamily="34" charset="0"/>
                <a:ea typeface="Cambria Math"/>
                <a:cs typeface="Arial" pitchFamily="34" charset="0"/>
              </a:rPr>
              <a:t>DOH</a:t>
            </a:r>
            <a:endParaRPr lang="uz-Latn-UZ" sz="3600" dirty="0"/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11475518" y="2151320"/>
            <a:ext cx="2395219" cy="839781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 smtClean="0">
                <a:solidFill>
                  <a:schemeClr val="accent2"/>
                </a:solidFill>
                <a:latin typeface="Times New Roman" pitchFamily="18" charset="0"/>
              </a:rPr>
              <a:t>8</a:t>
            </a:r>
            <a:endParaRPr lang="ru-RU" sz="63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>
            <a:off x="11446608" y="3857733"/>
            <a:ext cx="2395219" cy="839781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 smtClean="0">
                <a:solidFill>
                  <a:schemeClr val="accent2"/>
                </a:solidFill>
                <a:latin typeface="Times New Roman" pitchFamily="18" charset="0"/>
              </a:rPr>
              <a:t>8</a:t>
            </a:r>
            <a:endParaRPr lang="ru-RU" sz="63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11610587" y="5534443"/>
            <a:ext cx="2395219" cy="839781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 smtClean="0">
                <a:solidFill>
                  <a:schemeClr val="accent2"/>
                </a:solidFill>
                <a:latin typeface="Times New Roman" pitchFamily="18" charset="0"/>
              </a:rPr>
              <a:t>8</a:t>
            </a:r>
            <a:endParaRPr lang="ru-RU" sz="63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6" name="AutoShape 20"/>
          <p:cNvSpPr>
            <a:spLocks noChangeArrowheads="1"/>
          </p:cNvSpPr>
          <p:nvPr/>
        </p:nvSpPr>
        <p:spPr bwMode="auto">
          <a:xfrm>
            <a:off x="10644171" y="7273993"/>
            <a:ext cx="2395219" cy="839781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6300" b="1" dirty="0">
                <a:solidFill>
                  <a:schemeClr val="accent2"/>
                </a:solidFill>
                <a:latin typeface="Times New Roman" pitchFamily="18" charset="0"/>
              </a:rPr>
              <a:t>4</a:t>
            </a:r>
            <a:endParaRPr lang="ru-RU" sz="63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 animBg="1"/>
      <p:bldP spid="54" grpId="0" animBg="1"/>
      <p:bldP spid="5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36" y="180475"/>
            <a:ext cx="14387355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347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0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Задание 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926" cy="1179998"/>
          </a:xfrm>
          <a:prstGeom prst="rect">
            <a:avLst/>
          </a:prstGeom>
          <a:noFill/>
        </p:spPr>
        <p:txBody>
          <a:bodyPr wrap="none" lIns="231338" tIns="115663" rIns="231338" bIns="115663" rtlCol="0">
            <a:spAutoFit/>
          </a:bodyPr>
          <a:lstStyle/>
          <a:p>
            <a:pPr marL="32131" marR="12852" defTabSz="2313347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760" y="2215661"/>
            <a:ext cx="8722134" cy="3687002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7, 12. </a:t>
            </a:r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(стр.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33) </a:t>
            </a:r>
            <a:endParaRPr lang="uz-Latn-UZ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35" y="3345978"/>
            <a:ext cx="2931253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6368" y="462516"/>
            <a:ext cx="3026704" cy="1658418"/>
            <a:chOff x="15940" y="260560"/>
            <a:chExt cx="1891690" cy="1382015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9905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9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Найти: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046648" y="0"/>
            <a:ext cx="204761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3858721" y="399085"/>
            <a:ext cx="8952712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 ОС делит угол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два угла. </a:t>
            </a:r>
            <a:endParaRPr lang="ru-RU" sz="36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249881" y="931947"/>
            <a:ext cx="9481460" cy="651078"/>
            <a:chOff x="2656175" y="663015"/>
            <a:chExt cx="5925912" cy="542565"/>
          </a:xfrm>
        </p:grpSpPr>
        <p:sp>
          <p:nvSpPr>
            <p:cNvPr id="17" name="Text Box 86"/>
            <p:cNvSpPr txBox="1">
              <a:spLocks noChangeArrowheads="1"/>
            </p:cNvSpPr>
            <p:nvPr/>
          </p:nvSpPr>
          <p:spPr bwMode="auto">
            <a:xfrm>
              <a:off x="2656175" y="692619"/>
              <a:ext cx="1847662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∠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ru-RU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ru-RU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155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°,</a:t>
              </a:r>
              <a:endParaRPr lang="ru-RU" sz="34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4355970" y="663015"/>
              <a:ext cx="4226117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∠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AOC 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15° больше  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∠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COB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34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 Box 86"/>
          <p:cNvSpPr txBox="1">
            <a:spLocks noChangeArrowheads="1"/>
          </p:cNvSpPr>
          <p:nvPr/>
        </p:nvSpPr>
        <p:spPr bwMode="auto">
          <a:xfrm>
            <a:off x="4326899" y="1678673"/>
            <a:ext cx="23743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</a:t>
            </a:r>
            <a:r>
              <a:rPr lang="ru-RU" sz="3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3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ru-RU" sz="34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74284" y="1986450"/>
            <a:ext cx="253332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2209819" y="3013025"/>
            <a:ext cx="2638264" cy="251064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9874" y="3099438"/>
            <a:ext cx="4954288" cy="2531492"/>
            <a:chOff x="107380" y="2861614"/>
            <a:chExt cx="3096430" cy="2109577"/>
          </a:xfrm>
        </p:grpSpPr>
        <p:grpSp>
          <p:nvGrpSpPr>
            <p:cNvPr id="27" name="Группа 5"/>
            <p:cNvGrpSpPr/>
            <p:nvPr/>
          </p:nvGrpSpPr>
          <p:grpSpPr>
            <a:xfrm>
              <a:off x="899490" y="4149100"/>
              <a:ext cx="2304320" cy="747265"/>
              <a:chOff x="611450" y="3630040"/>
              <a:chExt cx="2304320" cy="747265"/>
            </a:xfrm>
          </p:grpSpPr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V="1">
                <a:off x="827481" y="4358833"/>
                <a:ext cx="2088289" cy="18472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611450" y="3630040"/>
                <a:ext cx="115457" cy="66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10"/>
            <p:cNvGrpSpPr/>
            <p:nvPr/>
          </p:nvGrpSpPr>
          <p:grpSpPr>
            <a:xfrm>
              <a:off x="107380" y="2861614"/>
              <a:ext cx="1124680" cy="2109577"/>
              <a:chOff x="-180660" y="2312573"/>
              <a:chExt cx="1124680" cy="2109577"/>
            </a:xfrm>
          </p:grpSpPr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 flipH="1" flipV="1">
                <a:off x="-180660" y="2312573"/>
                <a:ext cx="1080150" cy="201628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Группа 12"/>
              <p:cNvGrpSpPr/>
              <p:nvPr/>
            </p:nvGrpSpPr>
            <p:grpSpPr>
              <a:xfrm>
                <a:off x="611450" y="3630040"/>
                <a:ext cx="332570" cy="792110"/>
                <a:chOff x="1143000" y="1296988"/>
                <a:chExt cx="332570" cy="792110"/>
              </a:xfrm>
            </p:grpSpPr>
            <p:sp>
              <p:nvSpPr>
                <p:cNvPr id="3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296988"/>
                  <a:ext cx="115457" cy="666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6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Oval 14"/>
                <p:cNvSpPr>
                  <a:spLocks noChangeArrowheads="1"/>
                </p:cNvSpPr>
                <p:nvPr/>
              </p:nvSpPr>
              <p:spPr bwMode="auto">
                <a:xfrm>
                  <a:off x="1359030" y="1951476"/>
                  <a:ext cx="116540" cy="13762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5" name="Группа 34"/>
          <p:cNvGrpSpPr/>
          <p:nvPr/>
        </p:nvGrpSpPr>
        <p:grpSpPr>
          <a:xfrm>
            <a:off x="1774417" y="5449539"/>
            <a:ext cx="611065" cy="882080"/>
            <a:chOff x="1143000" y="1966466"/>
            <a:chExt cx="381916" cy="735067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1323170" y="1966466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143000" y="2034683"/>
              <a:ext cx="381916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4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568746" y="5548357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6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64370" y="3226156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600" b="1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3809817" y="2612915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8" name="Text Box 86"/>
          <p:cNvSpPr txBox="1">
            <a:spLocks noChangeArrowheads="1"/>
          </p:cNvSpPr>
          <p:nvPr/>
        </p:nvSpPr>
        <p:spPr bwMode="auto">
          <a:xfrm>
            <a:off x="6854337" y="2722153"/>
            <a:ext cx="7094191" cy="12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15° больше 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6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значит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+ 15°</a:t>
            </a:r>
            <a:endParaRPr lang="ru-RU" sz="36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5817393" y="4201212"/>
            <a:ext cx="8720534" cy="16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155°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тогда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+ 15° = 155°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63041" y="5238157"/>
            <a:ext cx="6153228" cy="685895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155° - 15°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63041" y="5756629"/>
            <a:ext cx="5045553" cy="685895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140°,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347761" y="5756629"/>
            <a:ext cx="2810967" cy="685895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70°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6"/>
          <p:cNvSpPr txBox="1">
            <a:spLocks noChangeArrowheads="1"/>
          </p:cNvSpPr>
          <p:nvPr/>
        </p:nvSpPr>
        <p:spPr bwMode="auto">
          <a:xfrm>
            <a:off x="1978641" y="6681615"/>
            <a:ext cx="6120207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70° + 15° = 85°</a:t>
            </a:r>
            <a:r>
              <a:rPr lang="en-US" sz="40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40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50867" y="7016105"/>
            <a:ext cx="2535636" cy="809006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10557428" y="7040782"/>
            <a:ext cx="3195239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= 85°</a:t>
            </a:r>
            <a:r>
              <a:rPr lang="en-US" sz="36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6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48" grpId="0"/>
      <p:bldP spid="51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08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Тесты:</a:t>
            </a:r>
            <a:endParaRPr lang="uz-Latn-UZ" sz="6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9461" y="401990"/>
            <a:ext cx="5797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Что такое угол?</a:t>
            </a:r>
            <a:endParaRPr lang="uz-Latn-UZ" sz="4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645" y="1761291"/>
            <a:ext cx="122735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Угол это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фигура, состоящая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точки и двух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отрезков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исходящих из неё.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22961"/>
            <a:ext cx="115727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Угол это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фигура, состоящая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точки и двух лучей, исходящих из неё.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029" y="4572905"/>
            <a:ext cx="899592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Угол это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фигура, состоящая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двух точек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прямой.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6520" y="6172200"/>
            <a:ext cx="899592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i="1" smtClean="0">
                <a:latin typeface="Arial" pitchFamily="34" charset="0"/>
                <a:cs typeface="Arial" pitchFamily="34" charset="0"/>
              </a:rPr>
              <a:t> Угол это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фигура, состоящая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двух точек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 двух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отрезков.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08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Тесты:</a:t>
            </a:r>
            <a:endParaRPr lang="uz-Latn-UZ" sz="6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2003" y="401990"/>
            <a:ext cx="10420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Какое имя можно дать этому 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углу?</a:t>
            </a:r>
            <a:endParaRPr lang="uz-Latn-UZ" sz="4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408" y="6525241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230" y="6454544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2772" y="6428339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52695" y="6402134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1146" y="5322082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2054" y="4999338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7755" y="4944127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8777" y="1848540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110666" y="2508599"/>
            <a:ext cx="3435571" cy="2813483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12443" y="6506953"/>
            <a:ext cx="158827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AOB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1999" y="6357860"/>
            <a:ext cx="799595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535" y="6506953"/>
            <a:ext cx="158827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02078" y="6454544"/>
            <a:ext cx="158827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AB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08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Тесты:</a:t>
            </a:r>
            <a:endParaRPr lang="uz-Latn-UZ" sz="6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056" y="2438400"/>
            <a:ext cx="10420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Чему равна градусная мера развёрнутого угла?</a:t>
            </a:r>
            <a:endParaRPr lang="uz-Latn-UZ" sz="4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408" y="6525241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230" y="6454544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2772" y="6428339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52695" y="6402134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2077" y="6382173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0</a:t>
            </a:r>
            <a:r>
              <a:rPr lang="ru-RU" sz="4400" b="1" baseline="30000" dirty="0" smtClean="0"/>
              <a:t>0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3772" y="6431460"/>
            <a:ext cx="1231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18</a:t>
            </a:r>
            <a:r>
              <a:rPr lang="ru-RU" sz="4400" b="1" dirty="0"/>
              <a:t>0</a:t>
            </a:r>
            <a:r>
              <a:rPr lang="ru-RU" sz="4400" b="1" baseline="30000" dirty="0"/>
              <a:t>0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82856" y="6301777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8</a:t>
            </a:r>
            <a:r>
              <a:rPr lang="ru-RU" sz="4400" b="1" dirty="0"/>
              <a:t>0</a:t>
            </a:r>
            <a:r>
              <a:rPr lang="ru-RU" sz="4400" b="1" baseline="30000" dirty="0"/>
              <a:t>0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3233" y="6516324"/>
            <a:ext cx="1231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00</a:t>
            </a:r>
            <a:r>
              <a:rPr lang="ru-RU" sz="4400" b="1" baseline="30000" dirty="0" smtClean="0"/>
              <a:t>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42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08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Тесты:</a:t>
            </a:r>
            <a:endParaRPr lang="uz-Latn-UZ" sz="6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9884" y="1452772"/>
                <a:ext cx="10420846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4) Чему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часть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  <m:sup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?</a:t>
                </a:r>
                <a:endParaRPr lang="uz-Latn-UZ" sz="4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84" y="1452772"/>
                <a:ext cx="10420846" cy="1070358"/>
              </a:xfrm>
              <a:prstGeom prst="rect">
                <a:avLst/>
              </a:prstGeom>
              <a:blipFill rotWithShape="1">
                <a:blip r:embed="rId3"/>
                <a:stretch>
                  <a:fillRect l="-2341" b="-1079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51323" y="3822803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323" y="5222123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719" y="3848085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5959" y="5192801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99063"/>
              </p:ext>
            </p:extLst>
          </p:nvPr>
        </p:nvGraphicFramePr>
        <p:xfrm>
          <a:off x="8206120" y="3498640"/>
          <a:ext cx="2733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Формула" r:id="rId4" imgW="482400" imgH="203040" progId="Equation.3">
                  <p:embed/>
                </p:oleObj>
              </mc:Choice>
              <mc:Fallback>
                <p:oleObj name="Формула" r:id="rId4" imgW="4824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120" y="3498640"/>
                        <a:ext cx="27336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88049"/>
              </p:ext>
            </p:extLst>
          </p:nvPr>
        </p:nvGraphicFramePr>
        <p:xfrm>
          <a:off x="1752600" y="4941540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Формула" r:id="rId6" imgW="495000" imgH="203040" progId="Equation.3">
                  <p:embed/>
                </p:oleObj>
              </mc:Choice>
              <mc:Fallback>
                <p:oleObj name="Формула" r:id="rId6" imgW="495000" imgH="20304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41540"/>
                        <a:ext cx="2806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743156"/>
              </p:ext>
            </p:extLst>
          </p:nvPr>
        </p:nvGraphicFramePr>
        <p:xfrm>
          <a:off x="1566244" y="3618875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Формула" r:id="rId8" imgW="495000" imgH="203040" progId="Equation.3">
                  <p:embed/>
                </p:oleObj>
              </mc:Choice>
              <mc:Fallback>
                <p:oleObj name="Формула" r:id="rId8" imgW="495000" imgH="20304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244" y="3618875"/>
                        <a:ext cx="2806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8850"/>
              </p:ext>
            </p:extLst>
          </p:nvPr>
        </p:nvGraphicFramePr>
        <p:xfrm>
          <a:off x="8382000" y="4779875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Формула" r:id="rId10" imgW="494870" imgH="203024" progId="Equation.3">
                  <p:embed/>
                </p:oleObj>
              </mc:Choice>
              <mc:Fallback>
                <p:oleObj name="Формула" r:id="rId10" imgW="494870" imgH="203024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779875"/>
                        <a:ext cx="2806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277600" y="5159707"/>
            <a:ext cx="177163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минут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7159" y="3822802"/>
            <a:ext cx="177163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минут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1360" y="3788024"/>
            <a:ext cx="197361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секунд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5199600"/>
            <a:ext cx="177163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минут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08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Тесты:</a:t>
            </a:r>
            <a:endParaRPr lang="uz-Latn-UZ" sz="6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884" y="1452772"/>
            <a:ext cx="11195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Чему равна градусная мера угла между стрелками часов в </a:t>
            </a: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9.00</a:t>
            </a:r>
            <a:endParaRPr lang="uz-Latn-UZ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23" y="3822803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323" y="5222123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719" y="3848085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5959" y="5192801"/>
            <a:ext cx="739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7100" y="3776637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6</a:t>
            </a:r>
            <a:r>
              <a:rPr lang="ru-RU" sz="4400" b="1" dirty="0" smtClean="0"/>
              <a:t>0</a:t>
            </a:r>
            <a:r>
              <a:rPr lang="ru-RU" sz="4400" b="1" baseline="30000" dirty="0" smtClean="0"/>
              <a:t>0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7099" y="5146635"/>
            <a:ext cx="1231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50</a:t>
            </a:r>
            <a:r>
              <a:rPr lang="ru-RU" sz="4400" b="1" baseline="30000" dirty="0" smtClean="0"/>
              <a:t>0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264" y="3730079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9</a:t>
            </a:r>
            <a:r>
              <a:rPr lang="ru-RU" sz="4400" b="1" dirty="0" smtClean="0"/>
              <a:t>0</a:t>
            </a:r>
            <a:r>
              <a:rPr lang="ru-RU" sz="4400" b="1" baseline="30000" dirty="0" smtClean="0"/>
              <a:t>0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33552" y="5146633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8</a:t>
            </a:r>
            <a:r>
              <a:rPr lang="ru-RU" sz="4400" b="1" dirty="0"/>
              <a:t>0</a:t>
            </a:r>
            <a:r>
              <a:rPr lang="ru-RU" sz="4400" b="1" baseline="30000" dirty="0"/>
              <a:t>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431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08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Тесты:</a:t>
            </a:r>
            <a:endParaRPr lang="uz-Latn-UZ" sz="6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60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Ответы: </a:t>
            </a:r>
            <a:endParaRPr lang="uz-Latn-UZ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6820" y="3884689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uz-Latn-UZ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8049" y="380890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uz-Latn-UZ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5121" y="3808905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uz-Latn-UZ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90654" y="3808907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uz-Latn-UZ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295" y="3808907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25584" y="3808907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1643" y="3808907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29872" y="3808907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1787" y="3808907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7701" y="3889297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uz-Latn-UZ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 rot="20842660">
            <a:off x="304882" y="3619701"/>
            <a:ext cx="7838064" cy="2545696"/>
            <a:chOff x="5148079" y="4125561"/>
            <a:chExt cx="3528491" cy="2686852"/>
          </a:xfrm>
        </p:grpSpPr>
        <p:sp>
          <p:nvSpPr>
            <p:cNvPr id="60" name="Равнобедренный треугольник 59"/>
            <p:cNvSpPr/>
            <p:nvPr/>
          </p:nvSpPr>
          <p:spPr>
            <a:xfrm>
              <a:off x="5148079" y="4298697"/>
              <a:ext cx="3528491" cy="1343760"/>
            </a:xfrm>
            <a:prstGeom prst="triangle">
              <a:avLst>
                <a:gd name="adj" fmla="val 54537"/>
              </a:avLst>
            </a:prstGeom>
            <a:gradFill>
              <a:gsLst>
                <a:gs pos="51000">
                  <a:schemeClr val="accent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Дуга 60"/>
            <p:cNvSpPr/>
            <p:nvPr/>
          </p:nvSpPr>
          <p:spPr>
            <a:xfrm>
              <a:off x="6753707" y="4125561"/>
              <a:ext cx="1164747" cy="2686852"/>
            </a:xfrm>
            <a:prstGeom prst="arc">
              <a:avLst>
                <a:gd name="adj1" fmla="val 15459661"/>
                <a:gd name="adj2" fmla="val 488057"/>
              </a:avLst>
            </a:prstGeom>
            <a:ln w="508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6368" y="462516"/>
            <a:ext cx="3026704" cy="1658418"/>
            <a:chOff x="15940" y="260560"/>
            <a:chExt cx="1891690" cy="1382015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9905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9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Найти: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66321" y="622436"/>
            <a:ext cx="5942930" cy="645808"/>
            <a:chOff x="2478950" y="518696"/>
            <a:chExt cx="3714331" cy="538173"/>
          </a:xfrm>
        </p:grpSpPr>
        <p:grpSp>
          <p:nvGrpSpPr>
            <p:cNvPr id="9" name="Group 85"/>
            <p:cNvGrpSpPr>
              <a:grpSpLocks/>
            </p:cNvGrpSpPr>
            <p:nvPr/>
          </p:nvGrpSpPr>
          <p:grpSpPr bwMode="auto">
            <a:xfrm>
              <a:off x="2478950" y="518705"/>
              <a:ext cx="1851026" cy="538164"/>
              <a:chOff x="2591" y="3294"/>
              <a:chExt cx="1166" cy="339"/>
            </a:xfrm>
          </p:grpSpPr>
          <p:sp>
            <p:nvSpPr>
              <p:cNvPr id="10" name="Text Box 86"/>
              <p:cNvSpPr txBox="1">
                <a:spLocks noChangeArrowheads="1"/>
              </p:cNvSpPr>
              <p:nvPr/>
            </p:nvSpPr>
            <p:spPr bwMode="auto">
              <a:xfrm>
                <a:off x="2748" y="3294"/>
                <a:ext cx="1009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AOC = 72°</a:t>
                </a:r>
                <a:r>
                  <a:rPr lang="ru-RU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3600" b="1" i="1" spc="71" baseline="300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9786067"/>
                  </p:ext>
                </p:extLst>
              </p:nvPr>
            </p:nvGraphicFramePr>
            <p:xfrm>
              <a:off x="2591" y="3360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0" name="Формула" r:id="rId4" imgW="126720" imgH="152280" progId="Equation.3">
                      <p:embed/>
                    </p:oleObj>
                  </mc:Choice>
                  <mc:Fallback>
                    <p:oleObj name="Формула" r:id="rId4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1" y="3360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4429568" y="518696"/>
              <a:ext cx="1763713" cy="538163"/>
              <a:chOff x="2595" y="3294"/>
              <a:chExt cx="1111" cy="339"/>
            </a:xfrm>
          </p:grpSpPr>
          <p:sp>
            <p:nvSpPr>
              <p:cNvPr id="13" name="Text Box 86"/>
              <p:cNvSpPr txBox="1">
                <a:spLocks noChangeArrowheads="1"/>
              </p:cNvSpPr>
              <p:nvPr/>
            </p:nvSpPr>
            <p:spPr bwMode="auto">
              <a:xfrm>
                <a:off x="2748" y="3294"/>
                <a:ext cx="95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СОВ </a:t>
                </a:r>
                <a:r>
                  <a:rPr lang="en-US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37</a:t>
                </a:r>
                <a:r>
                  <a:rPr lang="en-US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°</a:t>
                </a:r>
                <a:endParaRPr lang="ru-RU" sz="3600" b="1" i="1" spc="71" baseline="300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4798749"/>
                  </p:ext>
                </p:extLst>
              </p:nvPr>
            </p:nvGraphicFramePr>
            <p:xfrm>
              <a:off x="2595" y="3327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1" name="Формула" r:id="rId6" imgW="126720" imgH="152280" progId="Equation.3">
                      <p:embed/>
                    </p:oleObj>
                  </mc:Choice>
                  <mc:Fallback>
                    <p:oleObj name="Формула" r:id="rId6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5" y="3327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8845218" y="2212255"/>
            <a:ext cx="3667348" cy="969647"/>
            <a:chOff x="2594" y="3294"/>
            <a:chExt cx="1205" cy="509"/>
          </a:xfrm>
        </p:grpSpPr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2748" y="3294"/>
              <a:ext cx="105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ru-RU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en-US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ru-RU" sz="5700" b="1" i="1" spc="71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886655"/>
                </p:ext>
              </p:extLst>
            </p:nvPr>
          </p:nvGraphicFramePr>
          <p:xfrm>
            <a:off x="2594" y="3462"/>
            <a:ext cx="21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2" name="Формула" r:id="rId8" imgW="126720" imgH="152280" progId="Equation.3">
                    <p:embed/>
                  </p:oleObj>
                </mc:Choice>
                <mc:Fallback>
                  <p:oleObj name="Формула" r:id="rId8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" y="3462"/>
                          <a:ext cx="21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Прямоугольник 20"/>
          <p:cNvSpPr/>
          <p:nvPr/>
        </p:nvSpPr>
        <p:spPr>
          <a:xfrm>
            <a:off x="6181185" y="1868088"/>
            <a:ext cx="223940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46648" y="0"/>
            <a:ext cx="204761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469049" y="4180449"/>
            <a:ext cx="7421293" cy="168975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6905824" y="3620339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39225" y="4780950"/>
            <a:ext cx="9102064" cy="1494155"/>
            <a:chOff x="5220089" y="3808660"/>
            <a:chExt cx="3528491" cy="1331573"/>
          </a:xfrm>
        </p:grpSpPr>
        <p:sp>
          <p:nvSpPr>
            <p:cNvPr id="56" name="Равнобедренный треугольник 55"/>
            <p:cNvSpPr/>
            <p:nvPr/>
          </p:nvSpPr>
          <p:spPr>
            <a:xfrm>
              <a:off x="5220089" y="3808660"/>
              <a:ext cx="3528491" cy="935802"/>
            </a:xfrm>
            <a:prstGeom prst="triangle">
              <a:avLst>
                <a:gd name="adj" fmla="val 54537"/>
              </a:avLst>
            </a:prstGeom>
            <a:gradFill>
              <a:gsLst>
                <a:gs pos="5100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Дуга 56"/>
            <p:cNvSpPr/>
            <p:nvPr/>
          </p:nvSpPr>
          <p:spPr>
            <a:xfrm>
              <a:off x="6867691" y="3808661"/>
              <a:ext cx="545492" cy="1331572"/>
            </a:xfrm>
            <a:prstGeom prst="arc">
              <a:avLst>
                <a:gd name="adj1" fmla="val 15459661"/>
                <a:gd name="adj2" fmla="val 1402593"/>
              </a:avLst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7416728" y="4035413"/>
              <a:ext cx="391617" cy="713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r>
                <a:rPr lang="ru-RU" sz="4600" b="1" i="1" dirty="0">
                  <a:solidFill>
                    <a:srgbClr val="002060"/>
                  </a:solidFill>
                  <a:latin typeface="Verdana"/>
                  <a:cs typeface="Times New Roman" pitchFamily="18" charset="0"/>
                </a:rPr>
                <a:t>°</a:t>
              </a:r>
              <a:endParaRPr lang="ru-RU" sz="4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33485" y="3997770"/>
            <a:ext cx="5645586" cy="2277332"/>
            <a:chOff x="5220089" y="3284980"/>
            <a:chExt cx="3528491" cy="1897777"/>
          </a:xfrm>
        </p:grpSpPr>
        <p:sp>
          <p:nvSpPr>
            <p:cNvPr id="51" name="Равнобедренный треугольник 50"/>
            <p:cNvSpPr/>
            <p:nvPr/>
          </p:nvSpPr>
          <p:spPr>
            <a:xfrm>
              <a:off x="5220089" y="3284980"/>
              <a:ext cx="3528491" cy="1560366"/>
            </a:xfrm>
            <a:prstGeom prst="triangle">
              <a:avLst>
                <a:gd name="adj" fmla="val 54537"/>
              </a:avLst>
            </a:prstGeom>
            <a:gradFill>
              <a:gsLst>
                <a:gs pos="51000">
                  <a:schemeClr val="accent4">
                    <a:lumMod val="60000"/>
                    <a:lumOff val="40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Дуга 51"/>
            <p:cNvSpPr/>
            <p:nvPr/>
          </p:nvSpPr>
          <p:spPr>
            <a:xfrm>
              <a:off x="5574660" y="4252106"/>
              <a:ext cx="740751" cy="930651"/>
            </a:xfrm>
            <a:prstGeom prst="arc">
              <a:avLst>
                <a:gd name="adj1" fmla="val 15459661"/>
                <a:gd name="adj2" fmla="val 488057"/>
              </a:avLst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6306181" y="4168468"/>
              <a:ext cx="631383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r>
                <a:rPr lang="ru-RU" sz="4600" b="1" i="1" dirty="0">
                  <a:solidFill>
                    <a:srgbClr val="002060"/>
                  </a:solidFill>
                  <a:latin typeface="Verdana"/>
                  <a:cs typeface="Times New Roman" pitchFamily="18" charset="0"/>
                </a:rPr>
                <a:t>°</a:t>
              </a:r>
              <a:endParaRPr lang="ru-RU" sz="4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0170" y="2732207"/>
            <a:ext cx="7373826" cy="3233224"/>
            <a:chOff x="899490" y="2276838"/>
            <a:chExt cx="4608641" cy="2694353"/>
          </a:xfrm>
        </p:grpSpPr>
        <p:grpSp>
          <p:nvGrpSpPr>
            <p:cNvPr id="27" name="Группа 5"/>
            <p:cNvGrpSpPr/>
            <p:nvPr/>
          </p:nvGrpSpPr>
          <p:grpSpPr>
            <a:xfrm>
              <a:off x="899490" y="4149100"/>
              <a:ext cx="4608641" cy="747267"/>
              <a:chOff x="611450" y="3630040"/>
              <a:chExt cx="4608641" cy="747267"/>
            </a:xfrm>
          </p:grpSpPr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V="1">
                <a:off x="827481" y="4350139"/>
                <a:ext cx="4392610" cy="27168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611450" y="3630040"/>
                <a:ext cx="115457" cy="66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10"/>
            <p:cNvGrpSpPr/>
            <p:nvPr/>
          </p:nvGrpSpPr>
          <p:grpSpPr>
            <a:xfrm>
              <a:off x="899490" y="2276838"/>
              <a:ext cx="3707880" cy="2694353"/>
              <a:chOff x="611450" y="1727797"/>
              <a:chExt cx="3707880" cy="2694353"/>
            </a:xfrm>
          </p:grpSpPr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 flipV="1">
                <a:off x="827480" y="1727797"/>
                <a:ext cx="3491850" cy="2649511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Группа 12"/>
              <p:cNvGrpSpPr/>
              <p:nvPr/>
            </p:nvGrpSpPr>
            <p:grpSpPr>
              <a:xfrm>
                <a:off x="611450" y="3630040"/>
                <a:ext cx="332570" cy="792110"/>
                <a:chOff x="1143000" y="1296988"/>
                <a:chExt cx="332570" cy="792110"/>
              </a:xfrm>
            </p:grpSpPr>
            <p:sp>
              <p:nvSpPr>
                <p:cNvPr id="3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296988"/>
                  <a:ext cx="115457" cy="666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6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Oval 14"/>
                <p:cNvSpPr>
                  <a:spLocks noChangeArrowheads="1"/>
                </p:cNvSpPr>
                <p:nvPr/>
              </p:nvSpPr>
              <p:spPr bwMode="auto">
                <a:xfrm>
                  <a:off x="1359030" y="1951476"/>
                  <a:ext cx="116540" cy="13762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948705" y="2689686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510762" y="5855447"/>
            <a:ext cx="790124" cy="8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-1" y="4978920"/>
            <a:ext cx="611065" cy="986254"/>
            <a:chOff x="1143000" y="1296988"/>
            <a:chExt cx="381916" cy="821878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1323170" y="1966466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143000" y="1296988"/>
              <a:ext cx="381916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4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85"/>
          <p:cNvGrpSpPr>
            <a:grpSpLocks/>
          </p:cNvGrpSpPr>
          <p:nvPr/>
        </p:nvGrpSpPr>
        <p:grpSpPr bwMode="auto">
          <a:xfrm>
            <a:off x="4047506" y="1545190"/>
            <a:ext cx="2593341" cy="645796"/>
            <a:chOff x="2594" y="3294"/>
            <a:chExt cx="1021" cy="339"/>
          </a:xfrm>
        </p:grpSpPr>
        <p:sp>
          <p:nvSpPr>
            <p:cNvPr id="64" name="Text Box 86"/>
            <p:cNvSpPr txBox="1">
              <a:spLocks noChangeArrowheads="1"/>
            </p:cNvSpPr>
            <p:nvPr/>
          </p:nvSpPr>
          <p:spPr bwMode="auto">
            <a:xfrm>
              <a:off x="2748" y="3294"/>
              <a:ext cx="86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ru-RU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en-US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ru-RU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r>
                <a:rPr lang="en-US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°</a:t>
              </a:r>
              <a:endParaRPr lang="ru-RU" sz="36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5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750048"/>
                </p:ext>
              </p:extLst>
            </p:nvPr>
          </p:nvGraphicFramePr>
          <p:xfrm>
            <a:off x="2594" y="3326"/>
            <a:ext cx="21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3" name="Формула" r:id="rId10" imgW="126720" imgH="152280" progId="Equation.3">
                    <p:embed/>
                  </p:oleObj>
                </mc:Choice>
                <mc:Fallback>
                  <p:oleObj name="Формула" r:id="rId10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" y="3326"/>
                          <a:ext cx="21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9013995" y="3489905"/>
            <a:ext cx="4637696" cy="1099187"/>
            <a:chOff x="2512290" y="486957"/>
            <a:chExt cx="2634826" cy="915989"/>
          </a:xfrm>
        </p:grpSpPr>
        <p:grpSp>
          <p:nvGrpSpPr>
            <p:cNvPr id="74" name="Group 85"/>
            <p:cNvGrpSpPr>
              <a:grpSpLocks/>
            </p:cNvGrpSpPr>
            <p:nvPr/>
          </p:nvGrpSpPr>
          <p:grpSpPr bwMode="auto">
            <a:xfrm>
              <a:off x="2512290" y="518706"/>
              <a:ext cx="1317627" cy="884240"/>
              <a:chOff x="2612" y="3294"/>
              <a:chExt cx="830" cy="557"/>
            </a:xfrm>
          </p:grpSpPr>
          <p:sp>
            <p:nvSpPr>
              <p:cNvPr id="78" name="Text Box 86"/>
              <p:cNvSpPr txBox="1">
                <a:spLocks noChangeArrowheads="1"/>
              </p:cNvSpPr>
              <p:nvPr/>
            </p:nvSpPr>
            <p:spPr bwMode="auto">
              <a:xfrm>
                <a:off x="2748" y="3294"/>
                <a:ext cx="694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63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AOC </a:t>
                </a:r>
                <a:r>
                  <a:rPr lang="ru-RU" sz="63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lang="ru-RU" sz="6300" b="1" i="1" spc="71" baseline="30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9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1288707"/>
                  </p:ext>
                </p:extLst>
              </p:nvPr>
            </p:nvGraphicFramePr>
            <p:xfrm>
              <a:off x="2612" y="3532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4" name="Формула" r:id="rId12" imgW="126720" imgH="152280" progId="Equation.3">
                      <p:embed/>
                    </p:oleObj>
                  </mc:Choice>
                  <mc:Fallback>
                    <p:oleObj name="Формула" r:id="rId12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2" y="3532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5" name="Group 85"/>
            <p:cNvGrpSpPr>
              <a:grpSpLocks/>
            </p:cNvGrpSpPr>
            <p:nvPr/>
          </p:nvGrpSpPr>
          <p:grpSpPr bwMode="auto">
            <a:xfrm>
              <a:off x="4081903" y="486957"/>
              <a:ext cx="1065213" cy="884240"/>
              <a:chOff x="2376" y="3274"/>
              <a:chExt cx="671" cy="557"/>
            </a:xfrm>
          </p:grpSpPr>
          <p:sp>
            <p:nvSpPr>
              <p:cNvPr id="76" name="Text Box 86"/>
              <p:cNvSpPr txBox="1">
                <a:spLocks noChangeArrowheads="1"/>
              </p:cNvSpPr>
              <p:nvPr/>
            </p:nvSpPr>
            <p:spPr bwMode="auto">
              <a:xfrm>
                <a:off x="2483" y="3274"/>
                <a:ext cx="564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63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СОВ </a:t>
                </a:r>
                <a:endParaRPr lang="ru-RU" sz="6300" b="1" i="1" spc="71" baseline="30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7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8736868"/>
                  </p:ext>
                </p:extLst>
              </p:nvPr>
            </p:nvGraphicFramePr>
            <p:xfrm>
              <a:off x="2376" y="3483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5" name="Формула" r:id="rId14" imgW="126720" imgH="152280" progId="Equation.3">
                      <p:embed/>
                    </p:oleObj>
                  </mc:Choice>
                  <mc:Fallback>
                    <p:oleObj name="Формула" r:id="rId14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6" y="3483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0" name="Group 85"/>
          <p:cNvGrpSpPr>
            <a:grpSpLocks/>
          </p:cNvGrpSpPr>
          <p:nvPr/>
        </p:nvGrpSpPr>
        <p:grpSpPr bwMode="auto">
          <a:xfrm>
            <a:off x="2776808" y="6649571"/>
            <a:ext cx="9252063" cy="969647"/>
            <a:chOff x="2489" y="3294"/>
            <a:chExt cx="3040" cy="509"/>
          </a:xfrm>
        </p:grpSpPr>
        <p:sp>
          <p:nvSpPr>
            <p:cNvPr id="81" name="Text Box 86"/>
            <p:cNvSpPr txBox="1">
              <a:spLocks noChangeArrowheads="1"/>
            </p:cNvSpPr>
            <p:nvPr/>
          </p:nvSpPr>
          <p:spPr bwMode="auto">
            <a:xfrm>
              <a:off x="2748" y="3294"/>
              <a:ext cx="278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ru-RU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en-US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ru-RU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72° - 37° = 35°</a:t>
              </a:r>
              <a:r>
                <a:rPr lang="en-US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endParaRPr lang="ru-RU" sz="57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81776"/>
                </p:ext>
              </p:extLst>
            </p:nvPr>
          </p:nvGraphicFramePr>
          <p:xfrm>
            <a:off x="2489" y="3363"/>
            <a:ext cx="279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6" name="Формула" r:id="rId16" imgW="164880" imgH="164880" progId="Equation.3">
                    <p:embed/>
                  </p:oleObj>
                </mc:Choice>
                <mc:Fallback>
                  <p:oleObj name="Формула" r:id="rId1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" y="3363"/>
                          <a:ext cx="279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42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1319</Words>
  <Application>Microsoft Office PowerPoint</Application>
  <PresentationFormat>Произвольный</PresentationFormat>
  <Paragraphs>506</Paragraphs>
  <Slides>25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Формула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401</cp:revision>
  <dcterms:created xsi:type="dcterms:W3CDTF">2020-04-09T07:32:19Z</dcterms:created>
  <dcterms:modified xsi:type="dcterms:W3CDTF">2021-02-18T17:12:40Z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