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459" r:id="rId2"/>
    <p:sldId id="405" r:id="rId3"/>
    <p:sldId id="475" r:id="rId4"/>
    <p:sldId id="476" r:id="rId5"/>
    <p:sldId id="477" r:id="rId6"/>
    <p:sldId id="478" r:id="rId7"/>
    <p:sldId id="474" r:id="rId8"/>
    <p:sldId id="489" r:id="rId9"/>
    <p:sldId id="488" r:id="rId10"/>
    <p:sldId id="479" r:id="rId11"/>
    <p:sldId id="480" r:id="rId12"/>
    <p:sldId id="481" r:id="rId13"/>
    <p:sldId id="482" r:id="rId14"/>
    <p:sldId id="483" r:id="rId15"/>
    <p:sldId id="404" r:id="rId16"/>
  </p:sldIdLst>
  <p:sldSz cx="14630400" cy="8229600"/>
  <p:notesSz cx="5765800" cy="3244850"/>
  <p:defaultTextStyle>
    <a:defPPr>
      <a:defRPr lang="ru-RU"/>
    </a:defPPr>
    <a:lvl1pPr marL="0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067082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2134152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3201231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4268308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5335389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6402464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7469542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8536619" algn="l" defTabSz="2134152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459"/>
            <p14:sldId id="405"/>
            <p14:sldId id="475"/>
            <p14:sldId id="476"/>
            <p14:sldId id="477"/>
            <p14:sldId id="478"/>
            <p14:sldId id="474"/>
            <p14:sldId id="489"/>
            <p14:sldId id="488"/>
            <p14:sldId id="479"/>
            <p14:sldId id="480"/>
            <p14:sldId id="481"/>
            <p14:sldId id="482"/>
            <p14:sldId id="483"/>
          </p14:sldIdLst>
        </p14:section>
        <p14:section name="Раздел без заголовка" id="{67AF348A-95E5-4FA6-B08C-FB3DF7B22B4F}">
          <p14:sldIdLst>
            <p14:sldId id="40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5826">
          <p15:clr>
            <a:srgbClr val="A4A3A4"/>
          </p15:clr>
        </p15:guide>
        <p15:guide id="4" pos="13119">
          <p15:clr>
            <a:srgbClr val="A4A3A4"/>
          </p15:clr>
        </p15:guide>
        <p15:guide id="5" orient="horz" pos="1330">
          <p15:clr>
            <a:srgbClr val="A4A3A4"/>
          </p15:clr>
        </p15:guide>
        <p15:guide id="6" orient="horz" pos="7304">
          <p15:clr>
            <a:srgbClr val="A4A3A4"/>
          </p15:clr>
        </p15:guide>
        <p15:guide id="7" pos="902">
          <p15:clr>
            <a:srgbClr val="A4A3A4"/>
          </p15:clr>
        </p15:guide>
        <p15:guide id="8" pos="54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A5E"/>
    <a:srgbClr val="CCFFFF"/>
    <a:srgbClr val="FFFFCC"/>
    <a:srgbClr val="FF99FF"/>
    <a:srgbClr val="FF6B6B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8" autoAdjust="0"/>
    <p:restoredTop sz="94600" autoAdjust="0"/>
  </p:normalViewPr>
  <p:slideViewPr>
    <p:cSldViewPr>
      <p:cViewPr>
        <p:scale>
          <a:sx n="50" d="100"/>
          <a:sy n="50" d="100"/>
        </p:scale>
        <p:origin x="-564" y="-144"/>
      </p:cViewPr>
      <p:guideLst>
        <p:guide orient="horz" pos="2880"/>
        <p:guide orient="horz" pos="15826"/>
        <p:guide orient="horz" pos="1330"/>
        <p:guide orient="horz" pos="7304"/>
        <p:guide pos="2160"/>
        <p:guide pos="13119"/>
        <p:guide pos="902"/>
        <p:guide pos="5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6EA765-2777-4A9F-A7BE-BC3267FAF39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CF789165-BC85-4C12-A33F-CBAD03029829}">
      <dgm:prSet phldrT="[Текст]" custT="1"/>
      <dgm:spPr/>
      <dgm:t>
        <a:bodyPr/>
        <a:lstStyle/>
        <a:p>
          <a:pPr lvl="0" algn="ctr"/>
          <a:endParaRPr lang="ru-RU" sz="40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/>
          <a:r>
            <a: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Повторение </a:t>
          </a:r>
        </a:p>
        <a:p>
          <a:pPr lvl="0" algn="ctr"/>
          <a:r>
            <a: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пройденного</a:t>
          </a:r>
          <a:endParaRPr lang="uz-Latn-UZ" sz="40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endParaRPr lang="uz-Latn-UZ" sz="4000" dirty="0"/>
        </a:p>
      </dgm:t>
    </dgm:pt>
    <dgm:pt modelId="{1675C0B1-522F-41E9-A447-8FB4E6D9948F}" type="parTrans" cxnId="{3C46D319-EE64-4D43-8367-35C346783828}">
      <dgm:prSet/>
      <dgm:spPr/>
      <dgm:t>
        <a:bodyPr/>
        <a:lstStyle/>
        <a:p>
          <a:endParaRPr lang="uz-Latn-UZ"/>
        </a:p>
      </dgm:t>
    </dgm:pt>
    <dgm:pt modelId="{47BB0A7A-24F4-4EF8-A9E5-30D95B69A752}" type="sibTrans" cxnId="{3C46D319-EE64-4D43-8367-35C346783828}">
      <dgm:prSet/>
      <dgm:spPr/>
      <dgm:t>
        <a:bodyPr/>
        <a:lstStyle/>
        <a:p>
          <a:endParaRPr lang="uz-Latn-UZ"/>
        </a:p>
      </dgm:t>
    </dgm:pt>
    <dgm:pt modelId="{E8FB47BE-5A1B-4DD9-8665-FB184A13CCE2}">
      <dgm:prSet phldrT="[Текст]" custT="1"/>
      <dgm:spPr/>
      <dgm:t>
        <a:bodyPr/>
        <a:lstStyle/>
        <a:p>
          <a:pPr lvl="0" algn="ctr"/>
          <a:endParaRPr lang="ru-RU" sz="40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/>
          <a:r>
            <a: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Решение </a:t>
          </a:r>
        </a:p>
        <a:p>
          <a:pPr lvl="0" algn="ctr"/>
          <a:r>
            <a: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задач</a:t>
          </a:r>
          <a:endParaRPr lang="uz-Latn-UZ" sz="40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endParaRPr lang="uz-Latn-UZ" sz="4000" dirty="0"/>
        </a:p>
      </dgm:t>
    </dgm:pt>
    <dgm:pt modelId="{6794428D-4741-4A36-B018-BEED6F761F8D}" type="parTrans" cxnId="{F1F24EEB-8B00-4115-AE05-BCE47C5D1BA2}">
      <dgm:prSet/>
      <dgm:spPr/>
      <dgm:t>
        <a:bodyPr/>
        <a:lstStyle/>
        <a:p>
          <a:endParaRPr lang="uz-Latn-UZ"/>
        </a:p>
      </dgm:t>
    </dgm:pt>
    <dgm:pt modelId="{467492AB-B3C1-494A-9FA4-53D916D55F57}" type="sibTrans" cxnId="{F1F24EEB-8B00-4115-AE05-BCE47C5D1BA2}">
      <dgm:prSet/>
      <dgm:spPr/>
      <dgm:t>
        <a:bodyPr/>
        <a:lstStyle/>
        <a:p>
          <a:endParaRPr lang="uz-Latn-UZ"/>
        </a:p>
      </dgm:t>
    </dgm:pt>
    <dgm:pt modelId="{8F8FA9B8-96B7-44B6-8633-73929CD0BC29}">
      <dgm:prSet phldrT="[Текст]" custT="1"/>
      <dgm:spPr/>
      <dgm:t>
        <a:bodyPr/>
        <a:lstStyle/>
        <a:p>
          <a:pPr lvl="0" algn="ctr"/>
          <a:endParaRPr lang="ru-RU" sz="40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/>
          <a:endParaRPr lang="ru-RU" sz="40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/>
          <a:r>
            <a: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Задания для </a:t>
          </a:r>
        </a:p>
        <a:p>
          <a:pPr lvl="0" algn="ctr"/>
          <a:r>
            <a: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закрепления</a:t>
          </a:r>
          <a:endParaRPr lang="uz-Latn-UZ" sz="40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endParaRPr lang="uz-Latn-UZ" sz="4000" dirty="0"/>
        </a:p>
      </dgm:t>
    </dgm:pt>
    <dgm:pt modelId="{8B7806E0-D18C-4000-B47B-DFADD9AEF5A9}" type="parTrans" cxnId="{E8E5A52A-5A88-4E00-A777-803C0A635EBC}">
      <dgm:prSet/>
      <dgm:spPr/>
      <dgm:t>
        <a:bodyPr/>
        <a:lstStyle/>
        <a:p>
          <a:endParaRPr lang="uz-Latn-UZ"/>
        </a:p>
      </dgm:t>
    </dgm:pt>
    <dgm:pt modelId="{DC06884D-437C-4AB7-81B8-10BE5C235097}" type="sibTrans" cxnId="{E8E5A52A-5A88-4E00-A777-803C0A635EBC}">
      <dgm:prSet/>
      <dgm:spPr/>
      <dgm:t>
        <a:bodyPr/>
        <a:lstStyle/>
        <a:p>
          <a:endParaRPr lang="uz-Latn-UZ"/>
        </a:p>
      </dgm:t>
    </dgm:pt>
    <dgm:pt modelId="{5064E7E5-12A1-48B2-BEE5-50B89DCB964D}" type="pres">
      <dgm:prSet presAssocID="{4A6EA765-2777-4A9F-A7BE-BC3267FAF39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z-Latn-UZ"/>
        </a:p>
      </dgm:t>
    </dgm:pt>
    <dgm:pt modelId="{B9D993BA-9C29-42BF-A80E-98AB3EBDE300}" type="pres">
      <dgm:prSet presAssocID="{4A6EA765-2777-4A9F-A7BE-BC3267FAF395}" presName="arrow" presStyleLbl="bgShp" presStyleIdx="0" presStyleCnt="1"/>
      <dgm:spPr/>
    </dgm:pt>
    <dgm:pt modelId="{DCDD31C9-F700-499C-ABD2-0B824141DCA5}" type="pres">
      <dgm:prSet presAssocID="{4A6EA765-2777-4A9F-A7BE-BC3267FAF395}" presName="arrowDiagram3" presStyleCnt="0"/>
      <dgm:spPr/>
    </dgm:pt>
    <dgm:pt modelId="{54D0CF3F-ED75-4C58-985F-65FA71C8917C}" type="pres">
      <dgm:prSet presAssocID="{CF789165-BC85-4C12-A33F-CBAD03029829}" presName="bullet3a" presStyleLbl="node1" presStyleIdx="0" presStyleCnt="3"/>
      <dgm:spPr/>
    </dgm:pt>
    <dgm:pt modelId="{3CC864EC-BBC4-4CBA-8B13-3157BA107176}" type="pres">
      <dgm:prSet presAssocID="{CF789165-BC85-4C12-A33F-CBAD03029829}" presName="textBox3a" presStyleLbl="revTx" presStyleIdx="0" presStyleCnt="3" custScaleX="165005" custLinFactNeighborX="-87047" custLinFactNeighborY="-18083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0C7387CE-503B-4A91-9B99-E34F8EDFAC5D}" type="pres">
      <dgm:prSet presAssocID="{E8FB47BE-5A1B-4DD9-8665-FB184A13CCE2}" presName="bullet3b" presStyleLbl="node1" presStyleIdx="1" presStyleCnt="3" custScaleX="128657" custScaleY="118169" custLinFactX="300000" custLinFactY="-100000" custLinFactNeighborX="371219" custLinFactNeighborY="-113402"/>
      <dgm:spPr/>
      <dgm:t>
        <a:bodyPr/>
        <a:lstStyle/>
        <a:p>
          <a:endParaRPr lang="uz-Latn-UZ"/>
        </a:p>
      </dgm:t>
    </dgm:pt>
    <dgm:pt modelId="{1538392E-77C3-4219-BDE8-C3A3773E0E18}" type="pres">
      <dgm:prSet presAssocID="{E8FB47BE-5A1B-4DD9-8665-FB184A13CCE2}" presName="textBox3b" presStyleLbl="revTx" presStyleIdx="1" presStyleCnt="3" custLinFactNeighborX="55544" custLinFactNeighborY="-42194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7DD08266-7740-4B95-A6C2-F339143B0742}" type="pres">
      <dgm:prSet presAssocID="{8F8FA9B8-96B7-44B6-8633-73929CD0BC29}" presName="bullet3c" presStyleLbl="node1" presStyleIdx="2" presStyleCnt="3" custScaleX="125361" custScaleY="125362" custLinFactX="180024" custLinFactNeighborX="200000" custLinFactNeighborY="-74144"/>
      <dgm:spPr/>
    </dgm:pt>
    <dgm:pt modelId="{EBCCB429-6EBF-4FE3-BD00-7460CB46C8F9}" type="pres">
      <dgm:prSet presAssocID="{8F8FA9B8-96B7-44B6-8633-73929CD0BC29}" presName="textBox3c" presStyleLbl="revTx" presStyleIdx="2" presStyleCnt="3" custScaleX="165332" custScaleY="100037" custLinFactNeighborX="61012" custLinFactNeighborY="-35073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</dgm:ptLst>
  <dgm:cxnLst>
    <dgm:cxn modelId="{3C46D319-EE64-4D43-8367-35C346783828}" srcId="{4A6EA765-2777-4A9F-A7BE-BC3267FAF395}" destId="{CF789165-BC85-4C12-A33F-CBAD03029829}" srcOrd="0" destOrd="0" parTransId="{1675C0B1-522F-41E9-A447-8FB4E6D9948F}" sibTransId="{47BB0A7A-24F4-4EF8-A9E5-30D95B69A752}"/>
    <dgm:cxn modelId="{C2D4CB8A-1643-458A-B37C-CAF281A7E875}" type="presOf" srcId="{E8FB47BE-5A1B-4DD9-8665-FB184A13CCE2}" destId="{1538392E-77C3-4219-BDE8-C3A3773E0E18}" srcOrd="0" destOrd="0" presId="urn:microsoft.com/office/officeart/2005/8/layout/arrow2"/>
    <dgm:cxn modelId="{E8E5A52A-5A88-4E00-A777-803C0A635EBC}" srcId="{4A6EA765-2777-4A9F-A7BE-BC3267FAF395}" destId="{8F8FA9B8-96B7-44B6-8633-73929CD0BC29}" srcOrd="2" destOrd="0" parTransId="{8B7806E0-D18C-4000-B47B-DFADD9AEF5A9}" sibTransId="{DC06884D-437C-4AB7-81B8-10BE5C235097}"/>
    <dgm:cxn modelId="{F1F24EEB-8B00-4115-AE05-BCE47C5D1BA2}" srcId="{4A6EA765-2777-4A9F-A7BE-BC3267FAF395}" destId="{E8FB47BE-5A1B-4DD9-8665-FB184A13CCE2}" srcOrd="1" destOrd="0" parTransId="{6794428D-4741-4A36-B018-BEED6F761F8D}" sibTransId="{467492AB-B3C1-494A-9FA4-53D916D55F57}"/>
    <dgm:cxn modelId="{E0E486C2-B310-4A58-A52D-EDFA3F126BE7}" type="presOf" srcId="{8F8FA9B8-96B7-44B6-8633-73929CD0BC29}" destId="{EBCCB429-6EBF-4FE3-BD00-7460CB46C8F9}" srcOrd="0" destOrd="0" presId="urn:microsoft.com/office/officeart/2005/8/layout/arrow2"/>
    <dgm:cxn modelId="{56699CFE-3B19-4AC5-A99E-C9A944E126C7}" type="presOf" srcId="{CF789165-BC85-4C12-A33F-CBAD03029829}" destId="{3CC864EC-BBC4-4CBA-8B13-3157BA107176}" srcOrd="0" destOrd="0" presId="urn:microsoft.com/office/officeart/2005/8/layout/arrow2"/>
    <dgm:cxn modelId="{04EFE687-A01A-43E6-BEC0-EC0845EFBB7D}" type="presOf" srcId="{4A6EA765-2777-4A9F-A7BE-BC3267FAF395}" destId="{5064E7E5-12A1-48B2-BEE5-50B89DCB964D}" srcOrd="0" destOrd="0" presId="urn:microsoft.com/office/officeart/2005/8/layout/arrow2"/>
    <dgm:cxn modelId="{A3DD9AD5-C671-42C8-A73C-55D9F10F499B}" type="presParOf" srcId="{5064E7E5-12A1-48B2-BEE5-50B89DCB964D}" destId="{B9D993BA-9C29-42BF-A80E-98AB3EBDE300}" srcOrd="0" destOrd="0" presId="urn:microsoft.com/office/officeart/2005/8/layout/arrow2"/>
    <dgm:cxn modelId="{8660E99E-0EFE-4286-A858-6AFD14344F74}" type="presParOf" srcId="{5064E7E5-12A1-48B2-BEE5-50B89DCB964D}" destId="{DCDD31C9-F700-499C-ABD2-0B824141DCA5}" srcOrd="1" destOrd="0" presId="urn:microsoft.com/office/officeart/2005/8/layout/arrow2"/>
    <dgm:cxn modelId="{60503385-10DA-4CB1-9A9F-2F5156A43EB4}" type="presParOf" srcId="{DCDD31C9-F700-499C-ABD2-0B824141DCA5}" destId="{54D0CF3F-ED75-4C58-985F-65FA71C8917C}" srcOrd="0" destOrd="0" presId="urn:microsoft.com/office/officeart/2005/8/layout/arrow2"/>
    <dgm:cxn modelId="{FA743ED4-570E-415F-BB74-14C3738C9B73}" type="presParOf" srcId="{DCDD31C9-F700-499C-ABD2-0B824141DCA5}" destId="{3CC864EC-BBC4-4CBA-8B13-3157BA107176}" srcOrd="1" destOrd="0" presId="urn:microsoft.com/office/officeart/2005/8/layout/arrow2"/>
    <dgm:cxn modelId="{6B665E4B-309E-406F-9C38-2EF13C55166E}" type="presParOf" srcId="{DCDD31C9-F700-499C-ABD2-0B824141DCA5}" destId="{0C7387CE-503B-4A91-9B99-E34F8EDFAC5D}" srcOrd="2" destOrd="0" presId="urn:microsoft.com/office/officeart/2005/8/layout/arrow2"/>
    <dgm:cxn modelId="{0E68ED68-A614-4EFA-919C-879B49CB4C53}" type="presParOf" srcId="{DCDD31C9-F700-499C-ABD2-0B824141DCA5}" destId="{1538392E-77C3-4219-BDE8-C3A3773E0E18}" srcOrd="3" destOrd="0" presId="urn:microsoft.com/office/officeart/2005/8/layout/arrow2"/>
    <dgm:cxn modelId="{D1874C24-1D8F-46F2-B324-57BB7BF287B9}" type="presParOf" srcId="{DCDD31C9-F700-499C-ABD2-0B824141DCA5}" destId="{7DD08266-7740-4B95-A6C2-F339143B0742}" srcOrd="4" destOrd="0" presId="urn:microsoft.com/office/officeart/2005/8/layout/arrow2"/>
    <dgm:cxn modelId="{B88ACC3B-8925-4598-8EE4-7736F94C5FA9}" type="presParOf" srcId="{DCDD31C9-F700-499C-ABD2-0B824141DCA5}" destId="{EBCCB429-6EBF-4FE3-BD00-7460CB46C8F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993BA-9C29-42BF-A80E-98AB3EBDE300}">
      <dsp:nvSpPr>
        <dsp:cNvPr id="0" name=""/>
        <dsp:cNvSpPr/>
      </dsp:nvSpPr>
      <dsp:spPr>
        <a:xfrm>
          <a:off x="1732279" y="-418"/>
          <a:ext cx="10403840" cy="65024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0CF3F-ED75-4C58-985F-65FA71C8917C}">
      <dsp:nvSpPr>
        <dsp:cNvPr id="0" name=""/>
        <dsp:cNvSpPr/>
      </dsp:nvSpPr>
      <dsp:spPr>
        <a:xfrm>
          <a:off x="3053567" y="4487538"/>
          <a:ext cx="270499" cy="270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864EC-BBC4-4CBA-8B13-3157BA107176}">
      <dsp:nvSpPr>
        <dsp:cNvPr id="0" name=""/>
        <dsp:cNvSpPr/>
      </dsp:nvSpPr>
      <dsp:spPr>
        <a:xfrm>
          <a:off x="290823" y="4282973"/>
          <a:ext cx="3999877" cy="187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332" tIns="0" rIns="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Повторение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пройденного</a:t>
          </a:r>
          <a:endParaRPr lang="uz-Latn-UZ" sz="40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kern="1200" dirty="0"/>
        </a:p>
      </dsp:txBody>
      <dsp:txXfrm>
        <a:off x="290823" y="4282973"/>
        <a:ext cx="3999877" cy="1879193"/>
      </dsp:txXfrm>
    </dsp:sp>
    <dsp:sp modelId="{0C7387CE-503B-4A91-9B99-E34F8EDFAC5D}">
      <dsp:nvSpPr>
        <dsp:cNvPr id="0" name=""/>
        <dsp:cNvSpPr/>
      </dsp:nvSpPr>
      <dsp:spPr>
        <a:xfrm>
          <a:off x="8653314" y="1632270"/>
          <a:ext cx="629107" cy="577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8392E-77C3-4219-BDE8-C3A3773E0E18}">
      <dsp:nvSpPr>
        <dsp:cNvPr id="0" name=""/>
        <dsp:cNvSpPr/>
      </dsp:nvSpPr>
      <dsp:spPr>
        <a:xfrm>
          <a:off x="7072628" y="1472145"/>
          <a:ext cx="2496921" cy="3537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101" tIns="0" rIns="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Решение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задач</a:t>
          </a:r>
          <a:endParaRPr lang="uz-Latn-UZ" sz="40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kern="1200" dirty="0"/>
        </a:p>
      </dsp:txBody>
      <dsp:txXfrm>
        <a:off x="7072628" y="1472145"/>
        <a:ext cx="2496921" cy="3537305"/>
      </dsp:txXfrm>
    </dsp:sp>
    <dsp:sp modelId="{7DD08266-7740-4B95-A6C2-F339143B0742}">
      <dsp:nvSpPr>
        <dsp:cNvPr id="0" name=""/>
        <dsp:cNvSpPr/>
      </dsp:nvSpPr>
      <dsp:spPr>
        <a:xfrm>
          <a:off x="10796867" y="1057535"/>
          <a:ext cx="847753" cy="847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CB429-6EBF-4FE3-BD00-7460CB46C8F9}">
      <dsp:nvSpPr>
        <dsp:cNvPr id="0" name=""/>
        <dsp:cNvSpPr/>
      </dsp:nvSpPr>
      <dsp:spPr>
        <a:xfrm>
          <a:off x="9358610" y="396970"/>
          <a:ext cx="4128210" cy="452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8331" tIns="0" rIns="0" bIns="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Задания для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закрепления</a:t>
          </a:r>
          <a:endParaRPr lang="uz-Latn-UZ" sz="40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kern="1200" dirty="0"/>
        </a:p>
      </dsp:txBody>
      <dsp:txXfrm>
        <a:off x="9358610" y="396970"/>
        <a:ext cx="4128210" cy="4520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67082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34152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01231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268308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335389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402464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469542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536619" algn="l" defTabSz="2134152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580" y="1541304"/>
            <a:ext cx="4612640" cy="146018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03960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3356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2928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5154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2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4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79" y="2491493"/>
            <a:ext cx="10096045" cy="784830"/>
          </a:xfrm>
        </p:spPr>
        <p:txBody>
          <a:bodyPr lIns="0" tIns="0" rIns="0" bIns="0"/>
          <a:lstStyle>
            <a:lvl1pPr>
              <a:defRPr sz="51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4" y="180473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4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0" y="1828019"/>
            <a:ext cx="46292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8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38" y="2679033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4"/>
            <a:ext cx="4088003" cy="938719"/>
          </a:xfrm>
        </p:spPr>
        <p:txBody>
          <a:bodyPr lIns="0" tIns="0" rIns="0" bIns="0"/>
          <a:lstStyle>
            <a:lvl1pPr>
              <a:defRPr sz="6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90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62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8" y="1676405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90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24" indent="-168224">
              <a:buFont typeface="Arial" panose="020B0604020202020204" pitchFamily="34" charset="0"/>
              <a:buChar char="•"/>
              <a:defRPr sz="1700"/>
            </a:lvl2pPr>
            <a:lvl3pPr marL="336456" indent="-168224">
              <a:defRPr sz="1700"/>
            </a:lvl3pPr>
            <a:lvl4pPr marL="588792" indent="-252340">
              <a:defRPr sz="1700"/>
            </a:lvl4pPr>
            <a:lvl5pPr marL="841134" indent="-252340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62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24" indent="-168224">
              <a:buFont typeface="Arial" panose="020B0604020202020204" pitchFamily="34" charset="0"/>
              <a:buChar char="•"/>
              <a:defRPr sz="1700"/>
            </a:lvl2pPr>
            <a:lvl3pPr marL="336456" indent="-168224">
              <a:defRPr sz="1700"/>
            </a:lvl3pPr>
            <a:lvl4pPr marL="588792" indent="-252340">
              <a:defRPr sz="1700"/>
            </a:lvl4pPr>
            <a:lvl5pPr marL="841134" indent="-252340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8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700"/>
            </a:lvl1pPr>
            <a:lvl2pPr marL="168224" indent="-168224">
              <a:buFont typeface="Arial" panose="020B0604020202020204" pitchFamily="34" charset="0"/>
              <a:buChar char="•"/>
              <a:defRPr sz="1700"/>
            </a:lvl2pPr>
            <a:lvl3pPr marL="336456" indent="-168224">
              <a:defRPr sz="1700"/>
            </a:lvl3pPr>
            <a:lvl4pPr marL="588792" indent="-252340">
              <a:defRPr sz="1700"/>
            </a:lvl4pPr>
            <a:lvl5pPr marL="841134" indent="-252340"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63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1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>
            <a:extLst>
              <a:ext uri="{FF2B5EF4-FFF2-40B4-BE49-F238E27FC236}">
                <a16:creationId xmlns="" xmlns:a16="http://schemas.microsoft.com/office/drawing/2014/main" id="{2B9DDC62-5F77-4EA1-9D18-D8587A370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82F2-221D-4E50-B1C6-B805A6089BCE}" type="datetime1">
              <a:rPr lang="ru-RU" altLang="ru-RU"/>
              <a:pPr>
                <a:defRPr/>
              </a:pPr>
              <a:t>18.02.2021</a:t>
            </a:fld>
            <a:endParaRPr lang="ru-RU" altLang="ru-RU"/>
          </a:p>
        </p:txBody>
      </p:sp>
      <p:sp>
        <p:nvSpPr>
          <p:cNvPr id="3" name="Rectangle 66">
            <a:extLst>
              <a:ext uri="{FF2B5EF4-FFF2-40B4-BE49-F238E27FC236}">
                <a16:creationId xmlns="" xmlns:a16="http://schemas.microsoft.com/office/drawing/2014/main" id="{E7D7143A-C82E-4AD4-9A99-6FB9EFD00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7">
            <a:extLst>
              <a:ext uri="{FF2B5EF4-FFF2-40B4-BE49-F238E27FC236}">
                <a16:creationId xmlns="" xmlns:a16="http://schemas.microsoft.com/office/drawing/2014/main" id="{81E83171-0F9F-4A60-B359-DCD72D4E4E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C2072-718E-4DBE-BAD6-8B12BA212E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02800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0" y="3404092"/>
            <a:ext cx="4088003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79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7"/>
            <a:ext cx="4681728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7"/>
            <a:ext cx="33649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7"/>
            <a:ext cx="3364992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0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67082">
        <a:defRPr>
          <a:latin typeface="+mn-lt"/>
          <a:ea typeface="+mn-ea"/>
          <a:cs typeface="+mn-cs"/>
        </a:defRPr>
      </a:lvl2pPr>
      <a:lvl3pPr marL="2134152">
        <a:defRPr>
          <a:latin typeface="+mn-lt"/>
          <a:ea typeface="+mn-ea"/>
          <a:cs typeface="+mn-cs"/>
        </a:defRPr>
      </a:lvl3pPr>
      <a:lvl4pPr marL="3201231">
        <a:defRPr>
          <a:latin typeface="+mn-lt"/>
          <a:ea typeface="+mn-ea"/>
          <a:cs typeface="+mn-cs"/>
        </a:defRPr>
      </a:lvl4pPr>
      <a:lvl5pPr marL="4268308">
        <a:defRPr>
          <a:latin typeface="+mn-lt"/>
          <a:ea typeface="+mn-ea"/>
          <a:cs typeface="+mn-cs"/>
        </a:defRPr>
      </a:lvl5pPr>
      <a:lvl6pPr marL="5335389">
        <a:defRPr>
          <a:latin typeface="+mn-lt"/>
          <a:ea typeface="+mn-ea"/>
          <a:cs typeface="+mn-cs"/>
        </a:defRPr>
      </a:lvl6pPr>
      <a:lvl7pPr marL="6402464">
        <a:defRPr>
          <a:latin typeface="+mn-lt"/>
          <a:ea typeface="+mn-ea"/>
          <a:cs typeface="+mn-cs"/>
        </a:defRPr>
      </a:lvl7pPr>
      <a:lvl8pPr marL="7469542">
        <a:defRPr>
          <a:latin typeface="+mn-lt"/>
          <a:ea typeface="+mn-ea"/>
          <a:cs typeface="+mn-cs"/>
        </a:defRPr>
      </a:lvl8pPr>
      <a:lvl9pPr marL="853661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67082">
        <a:defRPr>
          <a:latin typeface="+mn-lt"/>
          <a:ea typeface="+mn-ea"/>
          <a:cs typeface="+mn-cs"/>
        </a:defRPr>
      </a:lvl2pPr>
      <a:lvl3pPr marL="2134152">
        <a:defRPr>
          <a:latin typeface="+mn-lt"/>
          <a:ea typeface="+mn-ea"/>
          <a:cs typeface="+mn-cs"/>
        </a:defRPr>
      </a:lvl3pPr>
      <a:lvl4pPr marL="3201231">
        <a:defRPr>
          <a:latin typeface="+mn-lt"/>
          <a:ea typeface="+mn-ea"/>
          <a:cs typeface="+mn-cs"/>
        </a:defRPr>
      </a:lvl4pPr>
      <a:lvl5pPr marL="4268308">
        <a:defRPr>
          <a:latin typeface="+mn-lt"/>
          <a:ea typeface="+mn-ea"/>
          <a:cs typeface="+mn-cs"/>
        </a:defRPr>
      </a:lvl5pPr>
      <a:lvl6pPr marL="5335389">
        <a:defRPr>
          <a:latin typeface="+mn-lt"/>
          <a:ea typeface="+mn-ea"/>
          <a:cs typeface="+mn-cs"/>
        </a:defRPr>
      </a:lvl6pPr>
      <a:lvl7pPr marL="6402464">
        <a:defRPr>
          <a:latin typeface="+mn-lt"/>
          <a:ea typeface="+mn-ea"/>
          <a:cs typeface="+mn-cs"/>
        </a:defRPr>
      </a:lvl7pPr>
      <a:lvl8pPr marL="7469542">
        <a:defRPr>
          <a:latin typeface="+mn-lt"/>
          <a:ea typeface="+mn-ea"/>
          <a:cs typeface="+mn-cs"/>
        </a:defRPr>
      </a:lvl8pPr>
      <a:lvl9pPr marL="853661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8" y="3905"/>
            <a:ext cx="14610538" cy="25896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5675" y="607714"/>
            <a:ext cx="7019325" cy="1265513"/>
          </a:xfrm>
          <a:prstGeom prst="rect">
            <a:avLst/>
          </a:prstGeom>
        </p:spPr>
        <p:txBody>
          <a:bodyPr vert="horz" wrap="square" lIns="0" tIns="34074" rIns="0" bIns="0" rtlCol="0" anchor="ctr">
            <a:spAutoFit/>
          </a:bodyPr>
          <a:lstStyle/>
          <a:p>
            <a:pPr marL="29633" algn="ctr">
              <a:spcBef>
                <a:spcPts val="267"/>
              </a:spcBef>
            </a:pPr>
            <a:r>
              <a:rPr lang="ru-RU" sz="8000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Геометрия</a:t>
            </a:r>
            <a:endParaRPr sz="8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83" y="578531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83" y="578531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6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2"/>
            <a:ext cx="439718" cy="868403"/>
          </a:xfrm>
          <a:prstGeom prst="rect">
            <a:avLst/>
          </a:prstGeom>
        </p:spPr>
        <p:txBody>
          <a:bodyPr vert="horz" wrap="square" lIns="0" tIns="37045" rIns="0" bIns="0" rtlCol="0">
            <a:spAutoFit/>
          </a:bodyPr>
          <a:lstStyle/>
          <a:p>
            <a:pPr>
              <a:spcBef>
                <a:spcPts val="293"/>
              </a:spcBef>
            </a:pPr>
            <a:r>
              <a:rPr lang="uz-Latn-UZ" sz="5400" b="1" spc="23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2099107" y="1460336"/>
            <a:ext cx="1312093" cy="520864"/>
          </a:xfrm>
          <a:prstGeom prst="rect">
            <a:avLst/>
          </a:prstGeom>
        </p:spPr>
        <p:txBody>
          <a:bodyPr vert="horz" wrap="square" lIns="0" tIns="28147" rIns="0" bIns="0" rtlCol="0">
            <a:spAutoFit/>
          </a:bodyPr>
          <a:lstStyle/>
          <a:p>
            <a:pPr algn="ctr">
              <a:spcBef>
                <a:spcPts val="223"/>
              </a:spcBef>
            </a:pPr>
            <a:r>
              <a:rPr lang="ru-RU" sz="32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xmlns="" id="{335AFAA3-FF4F-462D-A908-93D09B272E70}"/>
              </a:ext>
            </a:extLst>
          </p:cNvPr>
          <p:cNvSpPr/>
          <p:nvPr/>
        </p:nvSpPr>
        <p:spPr>
          <a:xfrm>
            <a:off x="830940" y="610666"/>
            <a:ext cx="924280" cy="1274156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435"/>
            <a:endParaRPr sz="46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1113142" y="3173309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1113142" y="5325731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743200" y="3112816"/>
            <a:ext cx="8532320" cy="3726233"/>
          </a:xfrm>
          <a:prstGeom prst="rect">
            <a:avLst/>
          </a:prstGeom>
        </p:spPr>
        <p:txBody>
          <a:bodyPr vert="horz" wrap="square" lIns="0" tIns="32596" rIns="0" bIns="0" rtlCol="0">
            <a:spAutoFit/>
          </a:bodyPr>
          <a:lstStyle/>
          <a:p>
            <a:pPr marL="42966">
              <a:spcBef>
                <a:spcPts val="257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  <a:r>
              <a:rPr lang="ru-RU" sz="6000" dirty="0" smtClean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endParaRPr lang="ru-RU" sz="6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2966"/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Метод доказательства</a:t>
            </a:r>
          </a:p>
          <a:p>
            <a:pPr marL="42966"/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от противного</a:t>
            </a:r>
            <a:endParaRPr lang="en-US" sz="6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2949243"/>
            <a:ext cx="3264339" cy="459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743200" y="6890845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8635" y="2039816"/>
            <a:ext cx="763983" cy="670876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endParaRPr lang="uz-Latn-UZ" dirty="0"/>
          </a:p>
        </p:txBody>
      </p:sp>
      <p:sp>
        <p:nvSpPr>
          <p:cNvPr id="4" name="TextBox 3"/>
          <p:cNvSpPr txBox="1"/>
          <p:nvPr/>
        </p:nvSpPr>
        <p:spPr>
          <a:xfrm>
            <a:off x="348668" y="1071250"/>
            <a:ext cx="13879639" cy="1301818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№3.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Найдите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угол между биссектрисами двух смежных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углов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54962" y="6365630"/>
            <a:ext cx="5574902" cy="7033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985965" y="3276600"/>
            <a:ext cx="900235" cy="308903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973934" y="4466494"/>
            <a:ext cx="3055930" cy="1899138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1127482" y="3763109"/>
            <a:ext cx="1846291" cy="2602523"/>
          </a:xfrm>
          <a:prstGeom prst="line">
            <a:avLst/>
          </a:prstGeom>
          <a:ln w="88900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5778579" y="3809687"/>
            <a:ext cx="502570" cy="670876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3739790" y="2680996"/>
            <a:ext cx="502570" cy="670876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706247" y="3106377"/>
            <a:ext cx="502570" cy="670876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uz-Latn-UZ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5752175" y="6377111"/>
            <a:ext cx="502570" cy="670876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2750205" y="6504700"/>
            <a:ext cx="502570" cy="670876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203677" y="6469808"/>
            <a:ext cx="502570" cy="670876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25320" y="2062214"/>
            <a:ext cx="6939820" cy="3163866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r>
              <a:rPr lang="uz-Latn-UZ" sz="4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4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АОС и </a:t>
            </a:r>
            <a:r>
              <a:rPr lang="uz-Latn-UZ" sz="4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4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ВОС-</a:t>
            </a:r>
            <a:r>
              <a:rPr lang="ru-RU" sz="35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смежные  углы. </a:t>
            </a:r>
          </a:p>
          <a:p>
            <a:r>
              <a:rPr lang="ru-RU" sz="4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ОМ-биссектриса  </a:t>
            </a:r>
            <a:r>
              <a:rPr lang="uz-Latn-UZ" sz="4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4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АОС </a:t>
            </a:r>
            <a:r>
              <a:rPr lang="ru-RU" sz="4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endParaRPr lang="ru-RU" sz="4200" b="1" dirty="0">
              <a:solidFill>
                <a:srgbClr val="002060"/>
              </a:solidFill>
              <a:latin typeface="Arial" pitchFamily="34" charset="0"/>
              <a:ea typeface="Cambria Math"/>
              <a:cs typeface="Arial" pitchFamily="34" charset="0"/>
            </a:endParaRPr>
          </a:p>
          <a:p>
            <a:r>
              <a:rPr lang="ru-RU" sz="4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ОК-биссектриса  </a:t>
            </a:r>
            <a:r>
              <a:rPr lang="uz-Latn-UZ" sz="4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4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ВОС </a:t>
            </a:r>
          </a:p>
          <a:p>
            <a:r>
              <a:rPr lang="ru-RU" sz="4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Найти:</a:t>
            </a:r>
            <a:r>
              <a:rPr lang="uz-Latn-UZ" sz="42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uz-Latn-UZ" sz="4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4200" b="1" dirty="0" smtClean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МОК</a:t>
            </a:r>
            <a:endParaRPr lang="uz-Latn-UZ" sz="4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01899" y="152401"/>
            <a:ext cx="6715025" cy="846377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ru-RU" sz="4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Дуга 29"/>
          <p:cNvSpPr/>
          <p:nvPr/>
        </p:nvSpPr>
        <p:spPr>
          <a:xfrm rot="19996931">
            <a:off x="2953672" y="5722713"/>
            <a:ext cx="598205" cy="620826"/>
          </a:xfrm>
          <a:prstGeom prst="arc">
            <a:avLst>
              <a:gd name="adj1" fmla="val 16200000"/>
              <a:gd name="adj2" fmla="val 1205714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1" name="Дуга 30"/>
          <p:cNvSpPr/>
          <p:nvPr/>
        </p:nvSpPr>
        <p:spPr>
          <a:xfrm>
            <a:off x="3342205" y="6014993"/>
            <a:ext cx="407937" cy="583051"/>
          </a:xfrm>
          <a:prstGeom prst="arc">
            <a:avLst>
              <a:gd name="adj1" fmla="val 16200000"/>
              <a:gd name="adj2" fmla="val 1205714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2" name="Дуга 31"/>
          <p:cNvSpPr/>
          <p:nvPr/>
        </p:nvSpPr>
        <p:spPr>
          <a:xfrm rot="18913577">
            <a:off x="2457722" y="5683580"/>
            <a:ext cx="1038089" cy="976118"/>
          </a:xfrm>
          <a:prstGeom prst="arc">
            <a:avLst>
              <a:gd name="adj1" fmla="val 16200000"/>
              <a:gd name="adj2" fmla="val 20298265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3" name="Дуга 32"/>
          <p:cNvSpPr/>
          <p:nvPr/>
        </p:nvSpPr>
        <p:spPr>
          <a:xfrm rot="15433065">
            <a:off x="2321982" y="5912547"/>
            <a:ext cx="778126" cy="787943"/>
          </a:xfrm>
          <a:prstGeom prst="arc">
            <a:avLst>
              <a:gd name="adj1" fmla="val 16200000"/>
              <a:gd name="adj2" fmla="val 396159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4344387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28707" y="527539"/>
            <a:ext cx="2500403" cy="670876"/>
          </a:xfrm>
          <a:prstGeom prst="rect">
            <a:avLst/>
          </a:prstGeom>
          <a:noFill/>
        </p:spPr>
        <p:txBody>
          <a:bodyPr wrap="none" lIns="39548" tIns="19774" rIns="39548" bIns="19774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Решение 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8706" y="1340608"/>
            <a:ext cx="7416998" cy="2255925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Обозначим углы, на которые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биссектрисы  ОМ и ОК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делят смежные углы </a:t>
            </a:r>
          </a:p>
          <a:p>
            <a:r>
              <a:rPr lang="ru-RU" sz="3600" b="1" dirty="0"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через </a:t>
            </a:r>
            <a:r>
              <a:rPr lang="el-GR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l-GR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74583" y="3774474"/>
                <a:ext cx="4725243" cy="1298869"/>
              </a:xfrm>
              <a:prstGeom prst="rect">
                <a:avLst/>
              </a:prstGeom>
              <a:noFill/>
            </p:spPr>
            <p:txBody>
              <a:bodyPr wrap="none" lIns="39548" tIns="19774" rIns="39548" bIns="19774" rtlCol="0">
                <a:spAutoFit/>
              </a:bodyPr>
              <a:lstStyle/>
              <a:p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Тогда, 2</a:t>
                </a:r>
                <a:r>
                  <a:rPr lang="el-GR" sz="4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α</a:t>
                </a:r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+2</a:t>
                </a:r>
                <a:r>
                  <a:rPr lang="el-GR" sz="4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𝟏𝟖𝟎</m:t>
                        </m:r>
                      </m:e>
                      <m:sup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002060"/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или     </a:t>
                </a:r>
                <a:r>
                  <a:rPr lang="el-GR" sz="4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α</a:t>
                </a:r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el-GR" sz="4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ru-RU" sz="40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ru-RU" sz="4000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002060"/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583" y="3774474"/>
                <a:ext cx="4725243" cy="1298869"/>
              </a:xfrm>
              <a:prstGeom prst="rect">
                <a:avLst/>
              </a:prstGeom>
              <a:blipFill rotWithShape="1">
                <a:blip r:embed="rId2"/>
                <a:stretch>
                  <a:fillRect l="-5677" t="-9390" b="-21596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2083817" y="3333665"/>
            <a:ext cx="411691" cy="686265"/>
          </a:xfrm>
          <a:prstGeom prst="rect">
            <a:avLst/>
          </a:prstGeom>
        </p:spPr>
        <p:txBody>
          <a:bodyPr wrap="none" lIns="39548" tIns="19774" rIns="39548" bIns="19774">
            <a:spAutoFit/>
          </a:bodyPr>
          <a:lstStyle/>
          <a:p>
            <a:r>
              <a:rPr lang="el-GR" sz="4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α</a:t>
            </a:r>
            <a:endParaRPr lang="uz-Latn-UZ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0272" y="2755508"/>
            <a:ext cx="411691" cy="686265"/>
          </a:xfrm>
          <a:prstGeom prst="rect">
            <a:avLst/>
          </a:prstGeom>
        </p:spPr>
        <p:txBody>
          <a:bodyPr wrap="none" lIns="39548" tIns="19774" rIns="39548" bIns="19774">
            <a:spAutoFit/>
          </a:bodyPr>
          <a:lstStyle/>
          <a:p>
            <a:r>
              <a:rPr lang="el-GR" sz="4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α</a:t>
            </a:r>
            <a:endParaRPr lang="uz-Latn-UZ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00923" y="2763476"/>
            <a:ext cx="374472" cy="686265"/>
          </a:xfrm>
          <a:prstGeom prst="rect">
            <a:avLst/>
          </a:prstGeom>
        </p:spPr>
        <p:txBody>
          <a:bodyPr wrap="square" lIns="39548" tIns="19774" rIns="39548" bIns="19774">
            <a:spAutoFit/>
          </a:bodyPr>
          <a:lstStyle/>
          <a:p>
            <a:r>
              <a:rPr lang="el-GR" sz="4200" b="1" dirty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β</a:t>
            </a:r>
            <a:endParaRPr lang="uz-Latn-UZ" b="1" dirty="0">
              <a:solidFill>
                <a:srgbClr val="1A0A5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8164" y="3377979"/>
            <a:ext cx="408485" cy="686265"/>
          </a:xfrm>
          <a:prstGeom prst="rect">
            <a:avLst/>
          </a:prstGeom>
        </p:spPr>
        <p:txBody>
          <a:bodyPr wrap="none" lIns="39548" tIns="19774" rIns="39548" bIns="19774">
            <a:spAutoFit/>
          </a:bodyPr>
          <a:lstStyle/>
          <a:p>
            <a:r>
              <a:rPr lang="el-GR" sz="4200" b="1" dirty="0">
                <a:solidFill>
                  <a:srgbClr val="1A0A5E"/>
                </a:solidFill>
                <a:latin typeface="Arial" pitchFamily="34" charset="0"/>
                <a:cs typeface="Arial" pitchFamily="34" charset="0"/>
              </a:rPr>
              <a:t>β</a:t>
            </a:r>
            <a:endParaRPr lang="uz-Latn-UZ" b="1" dirty="0">
              <a:solidFill>
                <a:srgbClr val="1A0A5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43040" y="5589094"/>
                <a:ext cx="6243030" cy="685111"/>
              </a:xfrm>
              <a:prstGeom prst="rect">
                <a:avLst/>
              </a:prstGeom>
              <a:noFill/>
            </p:spPr>
            <p:txBody>
              <a:bodyPr wrap="none" lIns="39548" tIns="19774" rIns="39548" bIns="19774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Значит, 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∠КОМ=</a:t>
                </a:r>
                <a:r>
                  <a:rPr lang="el-GR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α</a:t>
                </a:r>
                <a:r>
                  <a:rPr lang="ru-RU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lang="el-GR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β</a:t>
                </a:r>
                <a:r>
                  <a:rPr lang="ru-RU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040" y="5589094"/>
                <a:ext cx="6243030" cy="685111"/>
              </a:xfrm>
              <a:prstGeom prst="rect">
                <a:avLst/>
              </a:prstGeom>
              <a:blipFill rotWithShape="1">
                <a:blip r:embed="rId3"/>
                <a:stretch>
                  <a:fillRect l="-4395" t="-17857" b="-4196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643603" y="6553200"/>
                <a:ext cx="4766985" cy="685111"/>
              </a:xfrm>
              <a:prstGeom prst="rect">
                <a:avLst/>
              </a:prstGeom>
              <a:noFill/>
            </p:spPr>
            <p:txBody>
              <a:bodyPr wrap="none" lIns="39548" tIns="19774" rIns="39548" bIns="19774" rtlCol="0">
                <a:spAutoFit/>
              </a:bodyPr>
              <a:lstStyle/>
              <a:p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Ответ: </a:t>
                </a:r>
                <a:r>
                  <a:rPr lang="ru-RU" b="1" dirty="0" smtClean="0">
                    <a:solidFill>
                      <a:srgbClr val="00206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∠КОМ=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uz-Latn-UZ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603" y="6553200"/>
                <a:ext cx="4766985" cy="685111"/>
              </a:xfrm>
              <a:prstGeom prst="rect">
                <a:avLst/>
              </a:prstGeom>
              <a:blipFill rotWithShape="1">
                <a:blip r:embed="rId4"/>
                <a:stretch>
                  <a:fillRect l="-5754" t="-17857" b="-4196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я соединительная линия 25"/>
          <p:cNvCxnSpPr/>
          <p:nvPr/>
        </p:nvCxnSpPr>
        <p:spPr>
          <a:xfrm flipV="1">
            <a:off x="709712" y="4122230"/>
            <a:ext cx="5574902" cy="7033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240715" y="1033200"/>
            <a:ext cx="900235" cy="3089032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228684" y="2223094"/>
            <a:ext cx="3055930" cy="1899138"/>
          </a:xfrm>
          <a:prstGeom prst="line">
            <a:avLst/>
          </a:prstGeom>
          <a:ln w="889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1382232" y="1519709"/>
            <a:ext cx="1846291" cy="2602523"/>
          </a:xfrm>
          <a:prstGeom prst="line">
            <a:avLst/>
          </a:prstGeom>
          <a:ln w="88900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flipH="1">
            <a:off x="6033329" y="1566287"/>
            <a:ext cx="502570" cy="670876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3994540" y="437596"/>
            <a:ext cx="502570" cy="670876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960997" y="862977"/>
            <a:ext cx="502570" cy="670876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</a:t>
            </a:r>
            <a:endParaRPr lang="uz-Latn-UZ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6006925" y="4133711"/>
            <a:ext cx="502570" cy="670876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3004955" y="4261300"/>
            <a:ext cx="502570" cy="670876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flipH="1">
            <a:off x="458427" y="4226408"/>
            <a:ext cx="502570" cy="670876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Дуга 35"/>
          <p:cNvSpPr/>
          <p:nvPr/>
        </p:nvSpPr>
        <p:spPr>
          <a:xfrm rot="19996931">
            <a:off x="3208422" y="3479313"/>
            <a:ext cx="598205" cy="620826"/>
          </a:xfrm>
          <a:prstGeom prst="arc">
            <a:avLst>
              <a:gd name="adj1" fmla="val 16200000"/>
              <a:gd name="adj2" fmla="val 1205714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7" name="Дуга 36"/>
          <p:cNvSpPr/>
          <p:nvPr/>
        </p:nvSpPr>
        <p:spPr>
          <a:xfrm>
            <a:off x="3596955" y="3771593"/>
            <a:ext cx="407937" cy="583051"/>
          </a:xfrm>
          <a:prstGeom prst="arc">
            <a:avLst>
              <a:gd name="adj1" fmla="val 16200000"/>
              <a:gd name="adj2" fmla="val 1205714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8" name="Дуга 37"/>
          <p:cNvSpPr/>
          <p:nvPr/>
        </p:nvSpPr>
        <p:spPr>
          <a:xfrm rot="18913577">
            <a:off x="2765151" y="3524529"/>
            <a:ext cx="905017" cy="881345"/>
          </a:xfrm>
          <a:prstGeom prst="arc">
            <a:avLst>
              <a:gd name="adj1" fmla="val 16200000"/>
              <a:gd name="adj2" fmla="val 20298265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9" name="Дуга 38"/>
          <p:cNvSpPr/>
          <p:nvPr/>
        </p:nvSpPr>
        <p:spPr>
          <a:xfrm rot="15433065">
            <a:off x="2576732" y="3669147"/>
            <a:ext cx="778126" cy="787943"/>
          </a:xfrm>
          <a:prstGeom prst="arc">
            <a:avLst>
              <a:gd name="adj1" fmla="val 16200000"/>
              <a:gd name="adj2" fmla="val 720081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1104390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  <p:bldP spid="8" grpId="0"/>
      <p:bldP spid="9" grpId="0"/>
      <p:bldP spid="10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8635" y="2039816"/>
            <a:ext cx="763983" cy="670876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endParaRPr lang="uz-Latn-UZ" dirty="0"/>
          </a:p>
        </p:txBody>
      </p:sp>
      <p:sp>
        <p:nvSpPr>
          <p:cNvPr id="4" name="TextBox 3"/>
          <p:cNvSpPr txBox="1"/>
          <p:nvPr/>
        </p:nvSpPr>
        <p:spPr>
          <a:xfrm>
            <a:off x="348668" y="1071250"/>
            <a:ext cx="13879639" cy="1147930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№5</a:t>
            </a: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Какой из лучей ОА, ОВ и ОС проходит между двумя другими лучами,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если 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AOB=58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°, 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ВОС=17° 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и 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АОС=41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°?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01899" y="152401"/>
            <a:ext cx="6715025" cy="846377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ru-RU" sz="4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1486740" y="3284607"/>
            <a:ext cx="1305519" cy="3647821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724389" y="3840605"/>
            <a:ext cx="2073304" cy="3050733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26982" y="2949173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А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84494" y="6932428"/>
            <a:ext cx="488612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uz-Latn-UZ" b="1" dirty="0" smtClean="0">
                <a:latin typeface="Arial" pitchFamily="34" charset="0"/>
                <a:cs typeface="Arial" pitchFamily="34" charset="0"/>
              </a:rPr>
              <a:t>O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97693" y="3284607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С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54874" y="4159013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В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V="1">
            <a:off x="2724389" y="4572000"/>
            <a:ext cx="2960381" cy="2360428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Дуга 38"/>
          <p:cNvSpPr/>
          <p:nvPr/>
        </p:nvSpPr>
        <p:spPr>
          <a:xfrm rot="17509330">
            <a:off x="2429990" y="6032954"/>
            <a:ext cx="964834" cy="980262"/>
          </a:xfrm>
          <a:prstGeom prst="arc">
            <a:avLst>
              <a:gd name="adj1" fmla="val 16727968"/>
              <a:gd name="adj2" fmla="val 3408569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40" name="Дуга 39"/>
          <p:cNvSpPr/>
          <p:nvPr/>
        </p:nvSpPr>
        <p:spPr>
          <a:xfrm rot="336513">
            <a:off x="3039462" y="6033125"/>
            <a:ext cx="1014564" cy="1072994"/>
          </a:xfrm>
          <a:prstGeom prst="arc">
            <a:avLst>
              <a:gd name="adj1" fmla="val 17706757"/>
              <a:gd name="adj2" fmla="val 20789145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2767875" y="5634538"/>
            <a:ext cx="3414638" cy="1297890"/>
          </a:xfrm>
          <a:prstGeom prst="line">
            <a:avLst/>
          </a:prstGeom>
          <a:ln w="1016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39988" y="5081348"/>
            <a:ext cx="459758" cy="670866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С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78159" y="5434370"/>
            <a:ext cx="1039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°</a:t>
            </a:r>
            <a:endParaRPr lang="uz-Latn-UZ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8635" y="5365971"/>
            <a:ext cx="1039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58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°</a:t>
            </a:r>
            <a:endParaRPr lang="uz-Latn-UZ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025989" y="4696627"/>
            <a:ext cx="1039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°</a:t>
            </a:r>
            <a:endParaRPr lang="uz-Latn-UZ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70648" y="2618774"/>
            <a:ext cx="4995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АОС=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AOB+</a:t>
            </a:r>
            <a:r>
              <a:rPr lang="uz-Latn-UZ" sz="3600" b="1" dirty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ВОС</a:t>
            </a:r>
            <a:endParaRPr lang="uz-Latn-UZ" sz="36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467600" y="3486255"/>
            <a:ext cx="474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АОС=58°+17°=75°</a:t>
            </a:r>
            <a:endParaRPr lang="uz-Latn-UZ" sz="3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467600" y="4506713"/>
            <a:ext cx="4995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АОС=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AOB - </a:t>
            </a:r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ВОС</a:t>
            </a:r>
            <a:endParaRPr lang="uz-Latn-UZ" sz="36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507224" y="5389853"/>
            <a:ext cx="4742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600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АОС=58°- 17°=41°</a:t>
            </a:r>
            <a:endParaRPr lang="uz-Latn-UZ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5486400" y="6194418"/>
            <a:ext cx="8090950" cy="1347975"/>
          </a:xfrm>
          <a:prstGeom prst="rect">
            <a:avLst/>
          </a:prstGeom>
          <a:noFill/>
        </p:spPr>
        <p:txBody>
          <a:bodyPr wrap="none" lIns="39537" tIns="19769" rIns="39537" bIns="19769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ea typeface="Cambria Math"/>
                <a:cs typeface="Arial" pitchFamily="34" charset="0"/>
              </a:rPr>
              <a:t>Ответ:</a:t>
            </a:r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Луч ОС  проходит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между двумя другими лучами </a:t>
            </a:r>
            <a:endParaRPr lang="uz-Latn-U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Дуга 23"/>
          <p:cNvSpPr/>
          <p:nvPr/>
        </p:nvSpPr>
        <p:spPr>
          <a:xfrm rot="336513">
            <a:off x="2962411" y="5414503"/>
            <a:ext cx="1014564" cy="1072994"/>
          </a:xfrm>
          <a:prstGeom prst="arc">
            <a:avLst>
              <a:gd name="adj1" fmla="val 17706757"/>
              <a:gd name="adj2" fmla="val 20789145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2577447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9" grpId="0" animBg="1"/>
      <p:bldP spid="40" grpId="0" animBg="1"/>
      <p:bldP spid="40" grpId="1" animBg="1"/>
      <p:bldP spid="40" grpId="2" animBg="1"/>
      <p:bldP spid="42" grpId="0"/>
      <p:bldP spid="42" grpId="1"/>
      <p:bldP spid="9" grpId="0"/>
      <p:bldP spid="9" grpId="1"/>
      <p:bldP spid="10" grpId="0"/>
      <p:bldP spid="43" grpId="0"/>
      <p:bldP spid="11" grpId="0"/>
      <p:bldP spid="44" grpId="0"/>
      <p:bldP spid="45" grpId="0"/>
      <p:bldP spid="46" grpId="0"/>
      <p:bldP spid="47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0"/>
          <p:cNvGrpSpPr/>
          <p:nvPr/>
        </p:nvGrpSpPr>
        <p:grpSpPr>
          <a:xfrm>
            <a:off x="2133600" y="2146708"/>
            <a:ext cx="8060288" cy="3313103"/>
            <a:chOff x="1236478" y="3660494"/>
            <a:chExt cx="7055248" cy="273901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577812" y="3772919"/>
              <a:ext cx="6429420" cy="235745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714480" y="3987233"/>
              <a:ext cx="5786478" cy="2143140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299781" y="5487431"/>
              <a:ext cx="534871" cy="912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36478" y="3660494"/>
              <a:ext cx="534871" cy="912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В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6060" y="5039235"/>
              <a:ext cx="592399" cy="912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М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66436" y="3700664"/>
              <a:ext cx="534871" cy="912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С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86320" y="5487431"/>
              <a:ext cx="505406" cy="912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Е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501899" y="152401"/>
            <a:ext cx="6715025" cy="846377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ru-RU" sz="4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1190" y="998778"/>
            <a:ext cx="13879639" cy="1147930"/>
          </a:xfrm>
          <a:prstGeom prst="rect">
            <a:avLst/>
          </a:prstGeom>
          <a:noFill/>
        </p:spPr>
        <p:txBody>
          <a:bodyPr wrap="square" lIns="39548" tIns="19774" rIns="39548" bIns="19774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№6.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Сумма двух углов, образующихся при пересечении двух прямых, равна 120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°. Найдите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эти углы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390210" y="5602668"/>
            <a:ext cx="3026704" cy="1658418"/>
            <a:chOff x="15940" y="260560"/>
            <a:chExt cx="1891690" cy="1382015"/>
          </a:xfrm>
        </p:grpSpPr>
        <p:sp useBgFill="1">
          <p:nvSpPr>
            <p:cNvPr id="28" name="TextBox 27"/>
            <p:cNvSpPr txBox="1"/>
            <p:nvPr/>
          </p:nvSpPr>
          <p:spPr>
            <a:xfrm>
              <a:off x="35370" y="260560"/>
              <a:ext cx="1872260" cy="589905"/>
            </a:xfrm>
            <a:prstGeom prst="rect">
              <a:avLst/>
            </a:prstGeom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Дано: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940" y="1052670"/>
              <a:ext cx="1872260" cy="58990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 cmpd="dbl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Найти: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660243" y="6553200"/>
            <a:ext cx="3411836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 углы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?</a:t>
            </a:r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616258" y="5286665"/>
            <a:ext cx="10369440" cy="1363004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АС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пересекаются в точке М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Сумма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двух углов –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120</a:t>
            </a:r>
            <a:r>
              <a:rPr lang="ru-RU" sz="4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7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0"/>
          <p:cNvGrpSpPr/>
          <p:nvPr/>
        </p:nvGrpSpPr>
        <p:grpSpPr>
          <a:xfrm>
            <a:off x="1872082" y="712073"/>
            <a:ext cx="10577829" cy="3243546"/>
            <a:chOff x="1236478" y="3602617"/>
            <a:chExt cx="7129948" cy="316032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500166" y="3772919"/>
              <a:ext cx="6429420" cy="292238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723822" y="3987233"/>
              <a:ext cx="5777136" cy="2708067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311936" y="5983253"/>
              <a:ext cx="411886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A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36478" y="3765504"/>
              <a:ext cx="411886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В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1232" y="5350687"/>
              <a:ext cx="456187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М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83207" y="3602617"/>
              <a:ext cx="411886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С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77230" y="5915614"/>
              <a:ext cx="389196" cy="7796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6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Е</a:t>
              </a:r>
              <a:endParaRPr lang="ru-RU" sz="4600" b="1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5410200" y="304800"/>
            <a:ext cx="2533327" cy="747451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2240" y="4114800"/>
            <a:ext cx="13710704" cy="1486114"/>
          </a:xfrm>
          <a:prstGeom prst="rect">
            <a:avLst/>
          </a:prstGeom>
        </p:spPr>
        <p:txBody>
          <a:bodyPr wrap="square" lIns="130622" tIns="65311" rIns="130622" bIns="65311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 как сумма двух углов – 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120</a:t>
            </a:r>
            <a:r>
              <a:rPr lang="ru-RU" sz="4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то это могут быть только вертикальные 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углы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45128" y="5818103"/>
            <a:ext cx="8574853" cy="83978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АМВ</a:t>
            </a:r>
            <a:r>
              <a:rPr lang="uz-Latn-UZ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Cambria Math"/>
                <a:ea typeface="Cambria Math"/>
                <a:cs typeface="Arial" pitchFamily="34" charset="0"/>
              </a:rPr>
              <a:t>∠</a:t>
            </a:r>
            <a:r>
              <a:rPr lang="ru-RU" sz="4600" b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ЕМС </a:t>
            </a:r>
            <a:r>
              <a:rPr lang="en-US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120</a:t>
            </a:r>
            <a:r>
              <a:rPr lang="ru-RU" sz="4600" b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 : 2 = 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60°</a:t>
            </a:r>
            <a:endParaRPr lang="ru-RU" sz="4600" b="1" spc="71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88705" y="6666203"/>
            <a:ext cx="8381915" cy="839784"/>
          </a:xfrm>
          <a:prstGeom prst="rect">
            <a:avLst/>
          </a:prstGeom>
        </p:spPr>
        <p:txBody>
          <a:bodyPr wrap="none" lIns="130622" tIns="65311" rIns="130622" bIns="65311">
            <a:spAutoFit/>
          </a:bodyPr>
          <a:lstStyle/>
          <a:p>
            <a:pPr lvl="0" algn="ctr"/>
            <a:r>
              <a:rPr lang="uz-Cyrl-UZ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Ответ: 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АМВ </a:t>
            </a:r>
            <a:r>
              <a:rPr lang="ru-RU" sz="4600" b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4600" b="1" spc="71" dirty="0">
                <a:ln w="11430"/>
                <a:solidFill>
                  <a:srgbClr val="00206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ru-RU" sz="4600" b="1" spc="7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ЕМС = 60</a:t>
            </a:r>
            <a:r>
              <a:rPr lang="ru-RU" sz="4600" b="1" spc="7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° </a:t>
            </a:r>
            <a:endParaRPr lang="ru-RU" sz="4600" b="1" spc="71" dirty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Дуга 13"/>
          <p:cNvSpPr/>
          <p:nvPr/>
        </p:nvSpPr>
        <p:spPr>
          <a:xfrm rot="13445735">
            <a:off x="6377760" y="2159911"/>
            <a:ext cx="598205" cy="620826"/>
          </a:xfrm>
          <a:prstGeom prst="arc">
            <a:avLst>
              <a:gd name="adj1" fmla="val 16200000"/>
              <a:gd name="adj2" fmla="val 1205714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5" name="Дуга 14"/>
          <p:cNvSpPr/>
          <p:nvPr/>
        </p:nvSpPr>
        <p:spPr>
          <a:xfrm>
            <a:off x="7481402" y="2204981"/>
            <a:ext cx="462126" cy="583051"/>
          </a:xfrm>
          <a:prstGeom prst="arc">
            <a:avLst>
              <a:gd name="adj1" fmla="val 16200000"/>
              <a:gd name="adj2" fmla="val 2153524"/>
            </a:avLst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</p:spTree>
    <p:extLst>
      <p:ext uri="{BB962C8B-B14F-4D97-AF65-F5344CB8AC3E}">
        <p14:creationId xmlns:p14="http://schemas.microsoft.com/office/powerpoint/2010/main" val="27302661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4630399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2313116"/>
            <a:r>
              <a:rPr lang="ru-RU" sz="5000" spc="3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5400" b="1" spc="39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ЗАДАНИЯ </a:t>
            </a:r>
            <a:r>
              <a:rPr lang="ru-RU" sz="5400" b="1" spc="3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ДЛЯ ЗАКРЕПЛЕНИЯ</a:t>
            </a:r>
            <a:endParaRPr sz="5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7870" y="4609065"/>
            <a:ext cx="656882" cy="1179974"/>
          </a:xfrm>
          <a:prstGeom prst="rect">
            <a:avLst/>
          </a:prstGeom>
          <a:noFill/>
        </p:spPr>
        <p:txBody>
          <a:bodyPr wrap="none" lIns="231316" tIns="115651" rIns="231316" bIns="115651" rtlCol="0">
            <a:spAutoFit/>
          </a:bodyPr>
          <a:lstStyle/>
          <a:p>
            <a:pPr marL="32128" marR="12851" defTabSz="2313116">
              <a:lnSpc>
                <a:spcPct val="150000"/>
              </a:lnSpc>
            </a:pPr>
            <a:r>
              <a:rPr lang="ru-RU"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AutoShape 4" descr="Математическая вертикаль», тестирование учителей — Abitu.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8200" name="Picture 8" descr="математика картинки Коллекция картинок для уроков математики #yandeximages  | Математика, Картинки, Уроки матема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0421"/>
            <a:ext cx="4755048" cy="445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5416" y="1676400"/>
            <a:ext cx="8229600" cy="3302275"/>
          </a:xfrm>
          <a:prstGeom prst="rect">
            <a:avLst/>
          </a:prstGeom>
          <a:noFill/>
        </p:spPr>
        <p:txBody>
          <a:bodyPr wrap="square" lIns="39454" tIns="19729" rIns="39454" bIns="19729" rtlCol="0">
            <a:spAutoFit/>
          </a:bodyPr>
          <a:lstStyle/>
          <a:p>
            <a:pPr algn="ctr"/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Выполнить письменно задачи </a:t>
            </a:r>
          </a:p>
          <a:p>
            <a:pPr algn="ctr"/>
            <a:r>
              <a:rPr lang="ru-RU" sz="7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№1,</a:t>
            </a:r>
            <a:r>
              <a:rPr lang="en-US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sz="6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(стр. 41) 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0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9751" y="380707"/>
            <a:ext cx="3656204" cy="793975"/>
          </a:xfrm>
          <a:prstGeom prst="rect">
            <a:avLst/>
          </a:prstGeom>
        </p:spPr>
        <p:txBody>
          <a:bodyPr wrap="none" lIns="39534" tIns="19768" rIns="39534" bIns="19768">
            <a:spAutoFit/>
          </a:bodyPr>
          <a:lstStyle/>
          <a:p>
            <a:pPr lvl="0"/>
            <a:r>
              <a:rPr lang="ru-RU" sz="4900" b="1" spc="3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ru-RU" sz="4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62079513"/>
              </p:ext>
            </p:extLst>
          </p:nvPr>
        </p:nvGraphicFramePr>
        <p:xfrm>
          <a:off x="242579" y="380707"/>
          <a:ext cx="13868399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Овал 17"/>
          <p:cNvSpPr/>
          <p:nvPr/>
        </p:nvSpPr>
        <p:spPr>
          <a:xfrm>
            <a:off x="6172200" y="2958756"/>
            <a:ext cx="488980" cy="488980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Прямоугольник 18"/>
          <p:cNvSpPr/>
          <p:nvPr/>
        </p:nvSpPr>
        <p:spPr>
          <a:xfrm>
            <a:off x="3657600" y="3621488"/>
            <a:ext cx="464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  доказательства</a:t>
            </a:r>
          </a:p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от противного</a:t>
            </a:r>
            <a:endParaRPr lang="uz-Latn-UZ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8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691457" y="5850975"/>
            <a:ext cx="576381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000" b="1" dirty="0">
                <a:latin typeface="Arial" pitchFamily="34" charset="0"/>
                <a:cs typeface="Arial" pitchFamily="34" charset="0"/>
              </a:rPr>
              <a:t>b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Freeform 3"/>
          <p:cNvSpPr>
            <a:spLocks/>
          </p:cNvSpPr>
          <p:nvPr/>
        </p:nvSpPr>
        <p:spPr bwMode="auto">
          <a:xfrm rot="238991">
            <a:off x="841274" y="4023128"/>
            <a:ext cx="4592320" cy="3655694"/>
          </a:xfrm>
          <a:custGeom>
            <a:avLst/>
            <a:gdLst>
              <a:gd name="T0" fmla="*/ 1083 w 1808"/>
              <a:gd name="T1" fmla="*/ 0 h 1919"/>
              <a:gd name="T2" fmla="*/ 320 w 1808"/>
              <a:gd name="T3" fmla="*/ 1919 h 1919"/>
              <a:gd name="T4" fmla="*/ 512 w 1808"/>
              <a:gd name="T5" fmla="*/ 1455 h 1919"/>
              <a:gd name="T6" fmla="*/ 0 w 1808"/>
              <a:gd name="T7" fmla="*/ 1295 h 1919"/>
              <a:gd name="T8" fmla="*/ 1808 w 1808"/>
              <a:gd name="T9" fmla="*/ 1839 h 19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8"/>
              <a:gd name="T16" fmla="*/ 0 h 1919"/>
              <a:gd name="T17" fmla="*/ 1808 w 1808"/>
              <a:gd name="T18" fmla="*/ 1919 h 19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8" h="1919">
                <a:moveTo>
                  <a:pt x="1083" y="0"/>
                </a:moveTo>
                <a:lnTo>
                  <a:pt x="320" y="1919"/>
                </a:lnTo>
                <a:lnTo>
                  <a:pt x="512" y="1455"/>
                </a:lnTo>
                <a:lnTo>
                  <a:pt x="0" y="1295"/>
                </a:lnTo>
                <a:lnTo>
                  <a:pt x="1808" y="1839"/>
                </a:lnTo>
              </a:path>
            </a:pathLst>
          </a:custGeom>
          <a:noFill/>
          <a:ln w="88900" cmpd="sng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2053" name="Freeform 4"/>
          <p:cNvSpPr>
            <a:spLocks/>
          </p:cNvSpPr>
          <p:nvPr/>
        </p:nvSpPr>
        <p:spPr bwMode="auto">
          <a:xfrm>
            <a:off x="7938771" y="890968"/>
            <a:ext cx="998219" cy="3870960"/>
          </a:xfrm>
          <a:custGeom>
            <a:avLst/>
            <a:gdLst>
              <a:gd name="T0" fmla="*/ 0 w 393"/>
              <a:gd name="T1" fmla="*/ 0 h 2032"/>
              <a:gd name="T2" fmla="*/ 316 w 393"/>
              <a:gd name="T3" fmla="*/ 1620 h 2032"/>
              <a:gd name="T4" fmla="*/ 393 w 393"/>
              <a:gd name="T5" fmla="*/ 2032 h 2032"/>
              <a:gd name="T6" fmla="*/ 0 60000 65536"/>
              <a:gd name="T7" fmla="*/ 0 60000 65536"/>
              <a:gd name="T8" fmla="*/ 0 60000 65536"/>
              <a:gd name="T9" fmla="*/ 0 w 393"/>
              <a:gd name="T10" fmla="*/ 0 h 2032"/>
              <a:gd name="T11" fmla="*/ 393 w 393"/>
              <a:gd name="T12" fmla="*/ 2032 h 20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3" h="2032">
                <a:moveTo>
                  <a:pt x="0" y="0"/>
                </a:moveTo>
                <a:lnTo>
                  <a:pt x="316" y="1620"/>
                </a:lnTo>
                <a:lnTo>
                  <a:pt x="393" y="2032"/>
                </a:lnTo>
              </a:path>
            </a:pathLst>
          </a:custGeom>
          <a:noFill/>
          <a:ln w="889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/>
          <a:lstStyle/>
          <a:p>
            <a:endParaRPr lang="uz-Latn-UZ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54" name="Freeform 5"/>
          <p:cNvSpPr>
            <a:spLocks/>
          </p:cNvSpPr>
          <p:nvPr/>
        </p:nvSpPr>
        <p:spPr bwMode="auto">
          <a:xfrm rot="21283898">
            <a:off x="9229992" y="4734248"/>
            <a:ext cx="1281174" cy="3047278"/>
          </a:xfrm>
          <a:custGeom>
            <a:avLst/>
            <a:gdLst>
              <a:gd name="T0" fmla="*/ 566 w 566"/>
              <a:gd name="T1" fmla="*/ 0 h 1791"/>
              <a:gd name="T2" fmla="*/ 254 w 566"/>
              <a:gd name="T3" fmla="*/ 1016 h 1791"/>
              <a:gd name="T4" fmla="*/ 0 w 566"/>
              <a:gd name="T5" fmla="*/ 1791 h 1791"/>
              <a:gd name="T6" fmla="*/ 0 60000 65536"/>
              <a:gd name="T7" fmla="*/ 0 60000 65536"/>
              <a:gd name="T8" fmla="*/ 0 60000 65536"/>
              <a:gd name="T9" fmla="*/ 0 w 566"/>
              <a:gd name="T10" fmla="*/ 0 h 1791"/>
              <a:gd name="T11" fmla="*/ 566 w 566"/>
              <a:gd name="T12" fmla="*/ 1791 h 17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6" h="1791">
                <a:moveTo>
                  <a:pt x="566" y="0"/>
                </a:moveTo>
                <a:lnTo>
                  <a:pt x="254" y="1016"/>
                </a:lnTo>
                <a:lnTo>
                  <a:pt x="0" y="1791"/>
                </a:lnTo>
              </a:path>
            </a:pathLst>
          </a:custGeom>
          <a:noFill/>
          <a:ln w="889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202759" name="Freeform 7" descr="Дуб"/>
          <p:cNvSpPr>
            <a:spLocks/>
          </p:cNvSpPr>
          <p:nvPr/>
        </p:nvSpPr>
        <p:spPr bwMode="auto">
          <a:xfrm rot="6413468" flipH="1">
            <a:off x="10912591" y="3849663"/>
            <a:ext cx="2739390" cy="4381499"/>
          </a:xfrm>
          <a:custGeom>
            <a:avLst/>
            <a:gdLst>
              <a:gd name="T0" fmla="*/ 1 w 1498"/>
              <a:gd name="T1" fmla="*/ 2 h 2315"/>
              <a:gd name="T2" fmla="*/ 1 w 1498"/>
              <a:gd name="T3" fmla="*/ 2315 h 2315"/>
              <a:gd name="T4" fmla="*/ 176 w 1498"/>
              <a:gd name="T5" fmla="*/ 2088 h 2315"/>
              <a:gd name="T6" fmla="*/ 1120 w 1498"/>
              <a:gd name="T7" fmla="*/ 2104 h 2315"/>
              <a:gd name="T8" fmla="*/ 1480 w 1498"/>
              <a:gd name="T9" fmla="*/ 2304 h 2315"/>
              <a:gd name="T10" fmla="*/ 1128 w 1498"/>
              <a:gd name="T11" fmla="*/ 2112 h 2315"/>
              <a:gd name="T12" fmla="*/ 176 w 1498"/>
              <a:gd name="T13" fmla="*/ 624 h 2315"/>
              <a:gd name="T14" fmla="*/ 0 w 1498"/>
              <a:gd name="T15" fmla="*/ 0 h 2315"/>
              <a:gd name="T16" fmla="*/ 168 w 1498"/>
              <a:gd name="T17" fmla="*/ 632 h 2315"/>
              <a:gd name="T18" fmla="*/ 168 w 1498"/>
              <a:gd name="T19" fmla="*/ 2112 h 2315"/>
              <a:gd name="T20" fmla="*/ 1 w 1498"/>
              <a:gd name="T21" fmla="*/ 2315 h 2315"/>
              <a:gd name="T22" fmla="*/ 1498 w 1498"/>
              <a:gd name="T23" fmla="*/ 2315 h 2315"/>
              <a:gd name="T24" fmla="*/ 1 w 1498"/>
              <a:gd name="T25" fmla="*/ 2 h 23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8"/>
              <a:gd name="T40" fmla="*/ 0 h 2315"/>
              <a:gd name="T41" fmla="*/ 1498 w 1498"/>
              <a:gd name="T42" fmla="*/ 2315 h 231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8" h="2315">
                <a:moveTo>
                  <a:pt x="1" y="2"/>
                </a:moveTo>
                <a:lnTo>
                  <a:pt x="1" y="2315"/>
                </a:lnTo>
                <a:lnTo>
                  <a:pt x="176" y="2088"/>
                </a:lnTo>
                <a:lnTo>
                  <a:pt x="1120" y="2104"/>
                </a:lnTo>
                <a:lnTo>
                  <a:pt x="1480" y="2304"/>
                </a:lnTo>
                <a:lnTo>
                  <a:pt x="1128" y="2112"/>
                </a:lnTo>
                <a:lnTo>
                  <a:pt x="176" y="624"/>
                </a:lnTo>
                <a:lnTo>
                  <a:pt x="0" y="0"/>
                </a:lnTo>
                <a:lnTo>
                  <a:pt x="168" y="632"/>
                </a:lnTo>
                <a:lnTo>
                  <a:pt x="168" y="2112"/>
                </a:lnTo>
                <a:lnTo>
                  <a:pt x="1" y="2315"/>
                </a:lnTo>
                <a:lnTo>
                  <a:pt x="1498" y="2315"/>
                </a:lnTo>
                <a:lnTo>
                  <a:pt x="1" y="2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202760" name="Freeform 8" descr="Дуб"/>
          <p:cNvSpPr>
            <a:spLocks/>
          </p:cNvSpPr>
          <p:nvPr/>
        </p:nvSpPr>
        <p:spPr bwMode="auto">
          <a:xfrm rot="4930399" flipH="1">
            <a:off x="9304388" y="-103631"/>
            <a:ext cx="2739390" cy="4381499"/>
          </a:xfrm>
          <a:custGeom>
            <a:avLst/>
            <a:gdLst>
              <a:gd name="T0" fmla="*/ 1 w 1498"/>
              <a:gd name="T1" fmla="*/ 2 h 2315"/>
              <a:gd name="T2" fmla="*/ 1 w 1498"/>
              <a:gd name="T3" fmla="*/ 2315 h 2315"/>
              <a:gd name="T4" fmla="*/ 176 w 1498"/>
              <a:gd name="T5" fmla="*/ 2088 h 2315"/>
              <a:gd name="T6" fmla="*/ 1120 w 1498"/>
              <a:gd name="T7" fmla="*/ 2104 h 2315"/>
              <a:gd name="T8" fmla="*/ 1480 w 1498"/>
              <a:gd name="T9" fmla="*/ 2304 h 2315"/>
              <a:gd name="T10" fmla="*/ 1128 w 1498"/>
              <a:gd name="T11" fmla="*/ 2112 h 2315"/>
              <a:gd name="T12" fmla="*/ 176 w 1498"/>
              <a:gd name="T13" fmla="*/ 624 h 2315"/>
              <a:gd name="T14" fmla="*/ 0 w 1498"/>
              <a:gd name="T15" fmla="*/ 0 h 2315"/>
              <a:gd name="T16" fmla="*/ 168 w 1498"/>
              <a:gd name="T17" fmla="*/ 632 h 2315"/>
              <a:gd name="T18" fmla="*/ 168 w 1498"/>
              <a:gd name="T19" fmla="*/ 2112 h 2315"/>
              <a:gd name="T20" fmla="*/ 1 w 1498"/>
              <a:gd name="T21" fmla="*/ 2315 h 2315"/>
              <a:gd name="T22" fmla="*/ 1498 w 1498"/>
              <a:gd name="T23" fmla="*/ 2315 h 2315"/>
              <a:gd name="T24" fmla="*/ 1 w 1498"/>
              <a:gd name="T25" fmla="*/ 2 h 23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8"/>
              <a:gd name="T40" fmla="*/ 0 h 2315"/>
              <a:gd name="T41" fmla="*/ 1498 w 1498"/>
              <a:gd name="T42" fmla="*/ 2315 h 231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8" h="2315">
                <a:moveTo>
                  <a:pt x="1" y="2"/>
                </a:moveTo>
                <a:lnTo>
                  <a:pt x="1" y="2315"/>
                </a:lnTo>
                <a:lnTo>
                  <a:pt x="176" y="2088"/>
                </a:lnTo>
                <a:lnTo>
                  <a:pt x="1120" y="2104"/>
                </a:lnTo>
                <a:lnTo>
                  <a:pt x="1480" y="2304"/>
                </a:lnTo>
                <a:lnTo>
                  <a:pt x="1128" y="2112"/>
                </a:lnTo>
                <a:lnTo>
                  <a:pt x="176" y="624"/>
                </a:lnTo>
                <a:lnTo>
                  <a:pt x="0" y="0"/>
                </a:lnTo>
                <a:lnTo>
                  <a:pt x="168" y="632"/>
                </a:lnTo>
                <a:lnTo>
                  <a:pt x="168" y="2112"/>
                </a:lnTo>
                <a:lnTo>
                  <a:pt x="1" y="2315"/>
                </a:lnTo>
                <a:lnTo>
                  <a:pt x="1498" y="2315"/>
                </a:lnTo>
                <a:lnTo>
                  <a:pt x="1" y="2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202763" name="Freeform 11" descr="Дуб"/>
          <p:cNvSpPr>
            <a:spLocks/>
          </p:cNvSpPr>
          <p:nvPr/>
        </p:nvSpPr>
        <p:spPr bwMode="auto">
          <a:xfrm>
            <a:off x="1600200" y="445704"/>
            <a:ext cx="4254499" cy="3630930"/>
          </a:xfrm>
          <a:custGeom>
            <a:avLst/>
            <a:gdLst>
              <a:gd name="T0" fmla="*/ 1675 w 1675"/>
              <a:gd name="T1" fmla="*/ 1906 h 1906"/>
              <a:gd name="T2" fmla="*/ 0 w 1675"/>
              <a:gd name="T3" fmla="*/ 1374 h 1906"/>
              <a:gd name="T4" fmla="*/ 211 w 1675"/>
              <a:gd name="T5" fmla="*/ 1263 h 1906"/>
              <a:gd name="T6" fmla="*/ 465 w 1675"/>
              <a:gd name="T7" fmla="*/ 393 h 1906"/>
              <a:gd name="T8" fmla="*/ 424 w 1675"/>
              <a:gd name="T9" fmla="*/ 19 h 1906"/>
              <a:gd name="T10" fmla="*/ 461 w 1675"/>
              <a:gd name="T11" fmla="*/ 384 h 1906"/>
              <a:gd name="T12" fmla="*/ 1254 w 1675"/>
              <a:gd name="T13" fmla="*/ 1583 h 1906"/>
              <a:gd name="T14" fmla="*/ 1649 w 1675"/>
              <a:gd name="T15" fmla="*/ 1881 h 1906"/>
              <a:gd name="T16" fmla="*/ 1246 w 1675"/>
              <a:gd name="T17" fmla="*/ 1589 h 1906"/>
              <a:gd name="T18" fmla="*/ 191 w 1675"/>
              <a:gd name="T19" fmla="*/ 1266 h 1906"/>
              <a:gd name="T20" fmla="*/ 0 w 1675"/>
              <a:gd name="T21" fmla="*/ 1374 h 1906"/>
              <a:gd name="T22" fmla="*/ 421 w 1675"/>
              <a:gd name="T23" fmla="*/ 0 h 1906"/>
              <a:gd name="T24" fmla="*/ 1675 w 1675"/>
              <a:gd name="T25" fmla="*/ 1906 h 19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75"/>
              <a:gd name="T40" fmla="*/ 0 h 1906"/>
              <a:gd name="T41" fmla="*/ 1675 w 1675"/>
              <a:gd name="T42" fmla="*/ 1906 h 190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75" h="1906">
                <a:moveTo>
                  <a:pt x="1675" y="1906"/>
                </a:moveTo>
                <a:lnTo>
                  <a:pt x="0" y="1374"/>
                </a:lnTo>
                <a:lnTo>
                  <a:pt x="211" y="1263"/>
                </a:lnTo>
                <a:lnTo>
                  <a:pt x="465" y="393"/>
                </a:lnTo>
                <a:lnTo>
                  <a:pt x="424" y="19"/>
                </a:lnTo>
                <a:lnTo>
                  <a:pt x="461" y="384"/>
                </a:lnTo>
                <a:lnTo>
                  <a:pt x="1254" y="1583"/>
                </a:lnTo>
                <a:lnTo>
                  <a:pt x="1649" y="1881"/>
                </a:lnTo>
                <a:lnTo>
                  <a:pt x="1246" y="1589"/>
                </a:lnTo>
                <a:lnTo>
                  <a:pt x="191" y="1266"/>
                </a:lnTo>
                <a:lnTo>
                  <a:pt x="0" y="1374"/>
                </a:lnTo>
                <a:lnTo>
                  <a:pt x="421" y="0"/>
                </a:lnTo>
                <a:lnTo>
                  <a:pt x="1675" y="1906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2061" name="Freeform 12"/>
          <p:cNvSpPr>
            <a:spLocks/>
          </p:cNvSpPr>
          <p:nvPr/>
        </p:nvSpPr>
        <p:spPr bwMode="auto">
          <a:xfrm>
            <a:off x="446426" y="1231773"/>
            <a:ext cx="5640683" cy="2845386"/>
          </a:xfrm>
          <a:custGeom>
            <a:avLst/>
            <a:gdLst>
              <a:gd name="T0" fmla="*/ 1806 w 2305"/>
              <a:gd name="T1" fmla="*/ 0 h 1497"/>
              <a:gd name="T2" fmla="*/ 0 w 2305"/>
              <a:gd name="T3" fmla="*/ 1389 h 1497"/>
              <a:gd name="T4" fmla="*/ 576 w 2305"/>
              <a:gd name="T5" fmla="*/ 941 h 1497"/>
              <a:gd name="T6" fmla="*/ 224 w 2305"/>
              <a:gd name="T7" fmla="*/ 829 h 1497"/>
              <a:gd name="T8" fmla="*/ 2305 w 2305"/>
              <a:gd name="T9" fmla="*/ 1497 h 14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5"/>
              <a:gd name="T16" fmla="*/ 0 h 1497"/>
              <a:gd name="T17" fmla="*/ 2305 w 2305"/>
              <a:gd name="T18" fmla="*/ 1497 h 14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5" h="1497">
                <a:moveTo>
                  <a:pt x="1806" y="0"/>
                </a:moveTo>
                <a:lnTo>
                  <a:pt x="0" y="1389"/>
                </a:lnTo>
                <a:lnTo>
                  <a:pt x="576" y="941"/>
                </a:lnTo>
                <a:lnTo>
                  <a:pt x="224" y="829"/>
                </a:lnTo>
                <a:lnTo>
                  <a:pt x="2305" y="1497"/>
                </a:lnTo>
              </a:path>
            </a:pathLst>
          </a:custGeom>
          <a:noFill/>
          <a:ln w="889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202765" name="Freeform 13" descr="Дуб"/>
          <p:cNvSpPr>
            <a:spLocks/>
          </p:cNvSpPr>
          <p:nvPr/>
        </p:nvSpPr>
        <p:spPr bwMode="auto">
          <a:xfrm rot="6422822" flipH="1">
            <a:off x="3245434" y="3854276"/>
            <a:ext cx="2739390" cy="4381499"/>
          </a:xfrm>
          <a:custGeom>
            <a:avLst/>
            <a:gdLst>
              <a:gd name="T0" fmla="*/ 1 w 1498"/>
              <a:gd name="T1" fmla="*/ 2 h 2315"/>
              <a:gd name="T2" fmla="*/ 1 w 1498"/>
              <a:gd name="T3" fmla="*/ 2315 h 2315"/>
              <a:gd name="T4" fmla="*/ 176 w 1498"/>
              <a:gd name="T5" fmla="*/ 2088 h 2315"/>
              <a:gd name="T6" fmla="*/ 1120 w 1498"/>
              <a:gd name="T7" fmla="*/ 2104 h 2315"/>
              <a:gd name="T8" fmla="*/ 1480 w 1498"/>
              <a:gd name="T9" fmla="*/ 2304 h 2315"/>
              <a:gd name="T10" fmla="*/ 1128 w 1498"/>
              <a:gd name="T11" fmla="*/ 2112 h 2315"/>
              <a:gd name="T12" fmla="*/ 176 w 1498"/>
              <a:gd name="T13" fmla="*/ 624 h 2315"/>
              <a:gd name="T14" fmla="*/ 0 w 1498"/>
              <a:gd name="T15" fmla="*/ 0 h 2315"/>
              <a:gd name="T16" fmla="*/ 168 w 1498"/>
              <a:gd name="T17" fmla="*/ 632 h 2315"/>
              <a:gd name="T18" fmla="*/ 168 w 1498"/>
              <a:gd name="T19" fmla="*/ 2112 h 2315"/>
              <a:gd name="T20" fmla="*/ 1 w 1498"/>
              <a:gd name="T21" fmla="*/ 2315 h 2315"/>
              <a:gd name="T22" fmla="*/ 1498 w 1498"/>
              <a:gd name="T23" fmla="*/ 2315 h 2315"/>
              <a:gd name="T24" fmla="*/ 1 w 1498"/>
              <a:gd name="T25" fmla="*/ 2 h 231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98"/>
              <a:gd name="T40" fmla="*/ 0 h 2315"/>
              <a:gd name="T41" fmla="*/ 1498 w 1498"/>
              <a:gd name="T42" fmla="*/ 2315 h 231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98" h="2315">
                <a:moveTo>
                  <a:pt x="1" y="2"/>
                </a:moveTo>
                <a:lnTo>
                  <a:pt x="1" y="2315"/>
                </a:lnTo>
                <a:lnTo>
                  <a:pt x="176" y="2088"/>
                </a:lnTo>
                <a:lnTo>
                  <a:pt x="1120" y="2104"/>
                </a:lnTo>
                <a:lnTo>
                  <a:pt x="1480" y="2304"/>
                </a:lnTo>
                <a:lnTo>
                  <a:pt x="1128" y="2112"/>
                </a:lnTo>
                <a:lnTo>
                  <a:pt x="176" y="624"/>
                </a:lnTo>
                <a:lnTo>
                  <a:pt x="0" y="0"/>
                </a:lnTo>
                <a:lnTo>
                  <a:pt x="168" y="632"/>
                </a:lnTo>
                <a:lnTo>
                  <a:pt x="168" y="2112"/>
                </a:lnTo>
                <a:lnTo>
                  <a:pt x="1" y="2315"/>
                </a:lnTo>
                <a:lnTo>
                  <a:pt x="1498" y="2315"/>
                </a:lnTo>
                <a:lnTo>
                  <a:pt x="1" y="2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2066" name="Text Box 17"/>
          <p:cNvSpPr txBox="1">
            <a:spLocks noChangeArrowheads="1"/>
          </p:cNvSpPr>
          <p:nvPr/>
        </p:nvSpPr>
        <p:spPr bwMode="auto">
          <a:xfrm>
            <a:off x="12093294" y="3137046"/>
            <a:ext cx="720652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000" b="1" dirty="0">
                <a:latin typeface="Arial" pitchFamily="34" charset="0"/>
                <a:cs typeface="Arial" pitchFamily="34" charset="0"/>
              </a:rPr>
              <a:t>m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9649745" y="4575013"/>
            <a:ext cx="549130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000" b="1" dirty="0">
                <a:latin typeface="Arial" pitchFamily="34" charset="0"/>
                <a:cs typeface="Arial" pitchFamily="34" charset="0"/>
              </a:rPr>
              <a:t>a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Text Box 22"/>
          <p:cNvSpPr txBox="1">
            <a:spLocks noChangeArrowheads="1"/>
          </p:cNvSpPr>
          <p:nvPr/>
        </p:nvSpPr>
        <p:spPr bwMode="auto">
          <a:xfrm>
            <a:off x="7581205" y="1144976"/>
            <a:ext cx="576381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000" b="1" dirty="0">
                <a:latin typeface="Arial" pitchFamily="34" charset="0"/>
                <a:cs typeface="Arial" pitchFamily="34" charset="0"/>
              </a:rPr>
              <a:t>n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Text Box 24"/>
          <p:cNvSpPr txBox="1">
            <a:spLocks noChangeArrowheads="1"/>
          </p:cNvSpPr>
          <p:nvPr/>
        </p:nvSpPr>
        <p:spPr bwMode="auto">
          <a:xfrm>
            <a:off x="4768476" y="1221866"/>
            <a:ext cx="549130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000" b="1" dirty="0">
                <a:latin typeface="Arial" pitchFamily="34" charset="0"/>
                <a:cs typeface="Arial" pitchFamily="34" charset="0"/>
              </a:rPr>
              <a:t>а</a:t>
            </a:r>
          </a:p>
        </p:txBody>
      </p:sp>
      <p:sp>
        <p:nvSpPr>
          <p:cNvPr id="2071" name="Text Box 26"/>
          <p:cNvSpPr txBox="1">
            <a:spLocks noChangeArrowheads="1"/>
          </p:cNvSpPr>
          <p:nvPr/>
        </p:nvSpPr>
        <p:spPr bwMode="auto">
          <a:xfrm>
            <a:off x="584778" y="2052137"/>
            <a:ext cx="549130" cy="74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000" b="1" dirty="0">
                <a:latin typeface="Arial" pitchFamily="34" charset="0"/>
                <a:cs typeface="Arial" pitchFamily="34" charset="0"/>
              </a:rPr>
              <a:t>c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491043" y="5477249"/>
            <a:ext cx="73660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uz-Latn-UZ" sz="4000" b="1" dirty="0">
                <a:latin typeface="Arial" pitchFamily="34" charset="0"/>
                <a:cs typeface="Arial" pitchFamily="34" charset="0"/>
              </a:rPr>
              <a:t>k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77" name="Freeform 33"/>
          <p:cNvSpPr>
            <a:spLocks/>
          </p:cNvSpPr>
          <p:nvPr/>
        </p:nvSpPr>
        <p:spPr bwMode="auto">
          <a:xfrm rot="216758">
            <a:off x="8178761" y="6450014"/>
            <a:ext cx="5326379" cy="1217294"/>
          </a:xfrm>
          <a:custGeom>
            <a:avLst/>
            <a:gdLst>
              <a:gd name="T0" fmla="*/ 2097 w 2097"/>
              <a:gd name="T1" fmla="*/ 639 h 639"/>
              <a:gd name="T2" fmla="*/ 369 w 2097"/>
              <a:gd name="T3" fmla="*/ 111 h 639"/>
              <a:gd name="T4" fmla="*/ 0 w 2097"/>
              <a:gd name="T5" fmla="*/ 0 h 639"/>
              <a:gd name="T6" fmla="*/ 0 60000 65536"/>
              <a:gd name="T7" fmla="*/ 0 60000 65536"/>
              <a:gd name="T8" fmla="*/ 0 60000 65536"/>
              <a:gd name="T9" fmla="*/ 0 w 2097"/>
              <a:gd name="T10" fmla="*/ 0 h 639"/>
              <a:gd name="T11" fmla="*/ 2097 w 2097"/>
              <a:gd name="T12" fmla="*/ 639 h 6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7" h="639">
                <a:moveTo>
                  <a:pt x="2097" y="639"/>
                </a:moveTo>
                <a:lnTo>
                  <a:pt x="369" y="111"/>
                </a:lnTo>
                <a:lnTo>
                  <a:pt x="0" y="0"/>
                </a:lnTo>
              </a:path>
            </a:pathLst>
          </a:custGeom>
          <a:noFill/>
          <a:ln w="889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sp>
        <p:nvSpPr>
          <p:cNvPr id="2078" name="Freeform 34"/>
          <p:cNvSpPr>
            <a:spLocks/>
          </p:cNvSpPr>
          <p:nvPr/>
        </p:nvSpPr>
        <p:spPr bwMode="auto">
          <a:xfrm rot="21412063">
            <a:off x="7573083" y="3317749"/>
            <a:ext cx="4673600" cy="518160"/>
          </a:xfrm>
          <a:custGeom>
            <a:avLst/>
            <a:gdLst>
              <a:gd name="T0" fmla="*/ 1840 w 1840"/>
              <a:gd name="T1" fmla="*/ 0 h 272"/>
              <a:gd name="T2" fmla="*/ 256 w 1840"/>
              <a:gd name="T3" fmla="*/ 224 h 272"/>
              <a:gd name="T4" fmla="*/ 0 w 1840"/>
              <a:gd name="T5" fmla="*/ 272 h 272"/>
              <a:gd name="T6" fmla="*/ 0 60000 65536"/>
              <a:gd name="T7" fmla="*/ 0 60000 65536"/>
              <a:gd name="T8" fmla="*/ 0 60000 65536"/>
              <a:gd name="T9" fmla="*/ 0 w 1840"/>
              <a:gd name="T10" fmla="*/ 0 h 272"/>
              <a:gd name="T11" fmla="*/ 1840 w 1840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0" h="272">
                <a:moveTo>
                  <a:pt x="1840" y="0"/>
                </a:moveTo>
                <a:lnTo>
                  <a:pt x="256" y="224"/>
                </a:lnTo>
                <a:lnTo>
                  <a:pt x="0" y="272"/>
                </a:lnTo>
              </a:path>
            </a:pathLst>
          </a:custGeom>
          <a:noFill/>
          <a:ln w="889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30622" tIns="65311" rIns="130622" bIns="65311"/>
          <a:lstStyle/>
          <a:p>
            <a:endParaRPr lang="uz-Latn-UZ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1281410" y="4893627"/>
            <a:ext cx="2509520" cy="800101"/>
            <a:chOff x="4604" y="2568"/>
            <a:chExt cx="988" cy="420"/>
          </a:xfrm>
        </p:grpSpPr>
        <p:graphicFrame>
          <p:nvGraphicFramePr>
            <p:cNvPr id="2050" name="Object 39"/>
            <p:cNvGraphicFramePr>
              <a:graphicFrameLocks noChangeAspect="1"/>
            </p:cNvGraphicFramePr>
            <p:nvPr/>
          </p:nvGraphicFramePr>
          <p:xfrm>
            <a:off x="5094" y="2568"/>
            <a:ext cx="335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24" name="Формула" r:id="rId5" imgW="152280" imgH="164880" progId="Equation.3">
                    <p:embed/>
                  </p:oleObj>
                </mc:Choice>
                <mc:Fallback>
                  <p:oleObj name="Формула" r:id="rId5" imgW="1522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4" y="2568"/>
                          <a:ext cx="335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1" name="Text Box 40"/>
            <p:cNvSpPr txBox="1">
              <a:spLocks noChangeArrowheads="1"/>
            </p:cNvSpPr>
            <p:nvPr/>
          </p:nvSpPr>
          <p:spPr bwMode="auto">
            <a:xfrm>
              <a:off x="4604" y="2568"/>
              <a:ext cx="98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4600" b="1" dirty="0">
                  <a:latin typeface="Arial" charset="0"/>
                </a:rPr>
                <a:t>    </a:t>
              </a:r>
              <a:r>
                <a:rPr lang="ru-RU" sz="4600" b="1" dirty="0" smtClean="0">
                  <a:latin typeface="Arial" charset="0"/>
                </a:rPr>
                <a:t> </a:t>
              </a:r>
              <a:r>
                <a:rPr lang="en-US" sz="4600" b="1" dirty="0" smtClean="0">
                  <a:latin typeface="Arial" charset="0"/>
                </a:rPr>
                <a:t>a   </a:t>
              </a:r>
              <a:r>
                <a:rPr lang="uz-Latn-UZ" sz="4600" b="1" dirty="0" smtClean="0">
                  <a:latin typeface="Arial" charset="0"/>
                </a:rPr>
                <a:t>  </a:t>
              </a:r>
              <a:r>
                <a:rPr lang="en-US" sz="4600" b="1" dirty="0" smtClean="0">
                  <a:latin typeface="Arial" charset="0"/>
                </a:rPr>
                <a:t>b</a:t>
              </a:r>
              <a:endParaRPr lang="ru-RU" sz="4600" b="1" dirty="0">
                <a:latin typeface="Arial" charset="0"/>
              </a:endParaRPr>
            </a:p>
          </p:txBody>
        </p:sp>
      </p:grp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3676379" y="4077159"/>
            <a:ext cx="736600" cy="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622" tIns="65311" rIns="130622" bIns="65311">
            <a:spAutoFit/>
          </a:bodyPr>
          <a:lstStyle/>
          <a:p>
            <a:pPr>
              <a:defRPr/>
            </a:pPr>
            <a:r>
              <a:rPr lang="uz-Latn-UZ" sz="4000" b="1" dirty="0" smtClean="0">
                <a:latin typeface="Arial" pitchFamily="34" charset="0"/>
                <a:cs typeface="Arial" pitchFamily="34" charset="0"/>
              </a:rPr>
              <a:t>d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140656"/>
            <a:ext cx="1082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Определите перпендикулярные прямые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46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9" grpId="0" animBg="1"/>
      <p:bldP spid="202760" grpId="0" animBg="1"/>
      <p:bldP spid="202763" grpId="0" animBg="1"/>
      <p:bldP spid="2027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Freeform 4"/>
          <p:cNvSpPr>
            <a:spLocks/>
          </p:cNvSpPr>
          <p:nvPr/>
        </p:nvSpPr>
        <p:spPr bwMode="auto">
          <a:xfrm>
            <a:off x="878188" y="3903346"/>
            <a:ext cx="8267699" cy="3002280"/>
          </a:xfrm>
          <a:custGeom>
            <a:avLst/>
            <a:gdLst>
              <a:gd name="T0" fmla="*/ 0 w 3255"/>
              <a:gd name="T1" fmla="*/ 352 h 1576"/>
              <a:gd name="T2" fmla="*/ 1336 w 3255"/>
              <a:gd name="T3" fmla="*/ 1576 h 1576"/>
              <a:gd name="T4" fmla="*/ 3192 w 3255"/>
              <a:gd name="T5" fmla="*/ 1528 h 1576"/>
              <a:gd name="T6" fmla="*/ 3255 w 3255"/>
              <a:gd name="T7" fmla="*/ 1553 h 1576"/>
              <a:gd name="T8" fmla="*/ 3216 w 3255"/>
              <a:gd name="T9" fmla="*/ 1064 h 1576"/>
              <a:gd name="T10" fmla="*/ 3019 w 3255"/>
              <a:gd name="T11" fmla="*/ 816 h 1576"/>
              <a:gd name="T12" fmla="*/ 2464 w 3255"/>
              <a:gd name="T13" fmla="*/ 160 h 1576"/>
              <a:gd name="T14" fmla="*/ 1440 w 3255"/>
              <a:gd name="T15" fmla="*/ 0 h 157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55"/>
              <a:gd name="T25" fmla="*/ 0 h 1576"/>
              <a:gd name="T26" fmla="*/ 3255 w 3255"/>
              <a:gd name="T27" fmla="*/ 1576 h 157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55" h="1576">
                <a:moveTo>
                  <a:pt x="0" y="352"/>
                </a:moveTo>
                <a:lnTo>
                  <a:pt x="1336" y="1576"/>
                </a:lnTo>
                <a:lnTo>
                  <a:pt x="3192" y="1528"/>
                </a:lnTo>
                <a:lnTo>
                  <a:pt x="3255" y="1553"/>
                </a:lnTo>
                <a:lnTo>
                  <a:pt x="3216" y="1064"/>
                </a:lnTo>
                <a:lnTo>
                  <a:pt x="3019" y="816"/>
                </a:lnTo>
                <a:lnTo>
                  <a:pt x="2464" y="160"/>
                </a:lnTo>
                <a:lnTo>
                  <a:pt x="1440" y="0"/>
                </a:lnTo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90466" name="Freeform 2"/>
          <p:cNvSpPr>
            <a:spLocks/>
          </p:cNvSpPr>
          <p:nvPr/>
        </p:nvSpPr>
        <p:spPr bwMode="auto">
          <a:xfrm>
            <a:off x="4251308" y="3667126"/>
            <a:ext cx="4795520" cy="3223260"/>
          </a:xfrm>
          <a:custGeom>
            <a:avLst/>
            <a:gdLst>
              <a:gd name="T0" fmla="*/ 792 w 1888"/>
              <a:gd name="T1" fmla="*/ 0 h 1692"/>
              <a:gd name="T2" fmla="*/ 0 w 1888"/>
              <a:gd name="T3" fmla="*/ 1692 h 1692"/>
              <a:gd name="T4" fmla="*/ 1850 w 1888"/>
              <a:gd name="T5" fmla="*/ 1641 h 1692"/>
              <a:gd name="T6" fmla="*/ 1888 w 1888"/>
              <a:gd name="T7" fmla="*/ 1135 h 1692"/>
              <a:gd name="T8" fmla="*/ 1716 w 1888"/>
              <a:gd name="T9" fmla="*/ 675 h 1692"/>
              <a:gd name="T10" fmla="*/ 1459 w 1888"/>
              <a:gd name="T11" fmla="*/ 490 h 1692"/>
              <a:gd name="T12" fmla="*/ 1091 w 1888"/>
              <a:gd name="T13" fmla="*/ 224 h 16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88"/>
              <a:gd name="T22" fmla="*/ 0 h 1692"/>
              <a:gd name="T23" fmla="*/ 1888 w 1888"/>
              <a:gd name="T24" fmla="*/ 1692 h 16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88" h="1692">
                <a:moveTo>
                  <a:pt x="792" y="0"/>
                </a:moveTo>
                <a:lnTo>
                  <a:pt x="0" y="1692"/>
                </a:lnTo>
                <a:lnTo>
                  <a:pt x="1850" y="1641"/>
                </a:lnTo>
                <a:lnTo>
                  <a:pt x="1888" y="1135"/>
                </a:lnTo>
                <a:lnTo>
                  <a:pt x="1716" y="675"/>
                </a:lnTo>
                <a:lnTo>
                  <a:pt x="1459" y="490"/>
                </a:lnTo>
                <a:lnTo>
                  <a:pt x="1091" y="224"/>
                </a:lnTo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190467" name="Freeform 3"/>
          <p:cNvSpPr>
            <a:spLocks/>
          </p:cNvSpPr>
          <p:nvPr/>
        </p:nvSpPr>
        <p:spPr bwMode="auto">
          <a:xfrm>
            <a:off x="4251308" y="3575686"/>
            <a:ext cx="1869440" cy="3284220"/>
          </a:xfrm>
          <a:custGeom>
            <a:avLst/>
            <a:gdLst>
              <a:gd name="T0" fmla="*/ 32 w 736"/>
              <a:gd name="T1" fmla="*/ 0 h 1724"/>
              <a:gd name="T2" fmla="*/ 0 w 736"/>
              <a:gd name="T3" fmla="*/ 1724 h 1724"/>
              <a:gd name="T4" fmla="*/ 328 w 736"/>
              <a:gd name="T5" fmla="*/ 1030 h 1724"/>
              <a:gd name="T6" fmla="*/ 601 w 736"/>
              <a:gd name="T7" fmla="*/ 504 h 1724"/>
              <a:gd name="T8" fmla="*/ 736 w 736"/>
              <a:gd name="T9" fmla="*/ 140 h 1724"/>
              <a:gd name="T10" fmla="*/ 573 w 736"/>
              <a:gd name="T11" fmla="*/ 160 h 1724"/>
              <a:gd name="T12" fmla="*/ 464 w 736"/>
              <a:gd name="T13" fmla="*/ 44 h 1724"/>
              <a:gd name="T14" fmla="*/ 380 w 736"/>
              <a:gd name="T15" fmla="*/ 43 h 1724"/>
              <a:gd name="T16" fmla="*/ 105 w 736"/>
              <a:gd name="T17" fmla="*/ 19 h 17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36"/>
              <a:gd name="T28" fmla="*/ 0 h 1724"/>
              <a:gd name="T29" fmla="*/ 736 w 736"/>
              <a:gd name="T30" fmla="*/ 1724 h 17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36" h="1724">
                <a:moveTo>
                  <a:pt x="32" y="0"/>
                </a:moveTo>
                <a:lnTo>
                  <a:pt x="0" y="1724"/>
                </a:lnTo>
                <a:lnTo>
                  <a:pt x="328" y="1030"/>
                </a:lnTo>
                <a:lnTo>
                  <a:pt x="601" y="504"/>
                </a:lnTo>
                <a:lnTo>
                  <a:pt x="736" y="140"/>
                </a:lnTo>
                <a:lnTo>
                  <a:pt x="573" y="160"/>
                </a:lnTo>
                <a:lnTo>
                  <a:pt x="464" y="44"/>
                </a:lnTo>
                <a:lnTo>
                  <a:pt x="380" y="43"/>
                </a:lnTo>
                <a:lnTo>
                  <a:pt x="105" y="19"/>
                </a:lnTo>
              </a:path>
            </a:pathLst>
          </a:custGeom>
          <a:gradFill rotWithShape="1">
            <a:gsLst>
              <a:gs pos="0">
                <a:srgbClr val="CC0099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3081" name="Text Box 5"/>
          <p:cNvSpPr txBox="1">
            <a:spLocks noChangeArrowheads="1"/>
          </p:cNvSpPr>
          <p:nvPr/>
        </p:nvSpPr>
        <p:spPr bwMode="auto">
          <a:xfrm>
            <a:off x="346057" y="745635"/>
            <a:ext cx="13594080" cy="179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0066"/>
                </a:solidFill>
                <a:latin typeface="Arial" charset="0"/>
              </a:rPr>
              <a:t>Дано:     </a:t>
            </a:r>
            <a:r>
              <a:rPr lang="ru-RU" sz="3600" b="1" dirty="0" smtClean="0">
                <a:solidFill>
                  <a:srgbClr val="000066"/>
                </a:solidFill>
                <a:latin typeface="Cambria Math"/>
                <a:ea typeface="Cambria Math"/>
              </a:rPr>
              <a:t>∠</a:t>
            </a:r>
            <a:r>
              <a:rPr lang="ru-RU" sz="3200" b="1" dirty="0" smtClean="0">
                <a:solidFill>
                  <a:srgbClr val="000066"/>
                </a:solidFill>
                <a:latin typeface="Arial" charset="0"/>
              </a:rPr>
              <a:t>ВОС </a:t>
            </a:r>
            <a:r>
              <a:rPr lang="ru-RU" sz="3200" b="1" dirty="0">
                <a:solidFill>
                  <a:srgbClr val="000066"/>
                </a:solidFill>
                <a:latin typeface="Arial" charset="0"/>
              </a:rPr>
              <a:t>= </a:t>
            </a:r>
            <a:r>
              <a:rPr lang="ru-RU" sz="3200" b="1" dirty="0" smtClean="0">
                <a:solidFill>
                  <a:srgbClr val="000066"/>
                </a:solidFill>
                <a:latin typeface="Arial" charset="0"/>
              </a:rPr>
              <a:t>148</a:t>
            </a:r>
            <a:r>
              <a:rPr lang="ru-RU" sz="3200" b="1" baseline="30000" dirty="0" smtClean="0">
                <a:solidFill>
                  <a:srgbClr val="000066"/>
                </a:solidFill>
                <a:latin typeface="Arial" charset="0"/>
              </a:rPr>
              <a:t>0</a:t>
            </a:r>
            <a:r>
              <a:rPr lang="ru-RU" sz="3200" b="1" dirty="0" smtClean="0">
                <a:solidFill>
                  <a:srgbClr val="000066"/>
                </a:solidFill>
                <a:latin typeface="Arial" charset="0"/>
              </a:rPr>
              <a:t>     </a:t>
            </a:r>
            <a:r>
              <a:rPr lang="ru-RU" sz="3200" b="1" dirty="0">
                <a:solidFill>
                  <a:srgbClr val="000066"/>
                </a:solidFill>
                <a:latin typeface="Arial" charset="0"/>
              </a:rPr>
              <a:t>ОМ </a:t>
            </a:r>
            <a:r>
              <a:rPr lang="ru-RU" sz="3600" b="1" dirty="0" smtClean="0">
                <a:solidFill>
                  <a:srgbClr val="000066"/>
                </a:solidFill>
                <a:latin typeface="Cambria Math"/>
                <a:ea typeface="Cambria Math"/>
              </a:rPr>
              <a:t>⊥</a:t>
            </a:r>
            <a:r>
              <a:rPr lang="ru-RU" sz="3200" b="1" dirty="0" smtClean="0">
                <a:solidFill>
                  <a:srgbClr val="000066"/>
                </a:solidFill>
                <a:latin typeface="Arial" charset="0"/>
              </a:rPr>
              <a:t> ОС </a:t>
            </a:r>
            <a:endParaRPr lang="ru-RU" sz="3200" b="1" dirty="0">
              <a:solidFill>
                <a:srgbClr val="000066"/>
              </a:solidFill>
              <a:latin typeface="Arial" charset="0"/>
            </a:endParaRPr>
          </a:p>
          <a:p>
            <a:pPr eaLnBrk="1" hangingPunct="1"/>
            <a:r>
              <a:rPr lang="ru-RU" sz="3200" b="1" dirty="0">
                <a:solidFill>
                  <a:srgbClr val="000066"/>
                </a:solidFill>
                <a:latin typeface="Arial" charset="0"/>
              </a:rPr>
              <a:t>               ОК – биссектриса     </a:t>
            </a:r>
            <a:r>
              <a:rPr lang="ru-RU" sz="3600" b="1" dirty="0" smtClean="0">
                <a:solidFill>
                  <a:srgbClr val="000066"/>
                </a:solidFill>
                <a:latin typeface="Cambria Math"/>
                <a:ea typeface="Cambria Math"/>
              </a:rPr>
              <a:t>∠</a:t>
            </a:r>
            <a:r>
              <a:rPr lang="ru-RU" sz="3200" b="1" dirty="0" smtClean="0">
                <a:solidFill>
                  <a:srgbClr val="000066"/>
                </a:solidFill>
                <a:latin typeface="Arial" charset="0"/>
              </a:rPr>
              <a:t>СОВ</a:t>
            </a:r>
            <a:endParaRPr lang="ru-RU" sz="3200" b="1" dirty="0">
              <a:solidFill>
                <a:srgbClr val="000066"/>
              </a:solidFill>
              <a:latin typeface="Arial" charset="0"/>
            </a:endParaRPr>
          </a:p>
          <a:p>
            <a:pPr eaLnBrk="1" hangingPunct="1"/>
            <a:r>
              <a:rPr lang="ru-RU" sz="3200" b="1" dirty="0">
                <a:solidFill>
                  <a:srgbClr val="000066"/>
                </a:solidFill>
                <a:latin typeface="Arial" charset="0"/>
              </a:rPr>
              <a:t>Найти:    </a:t>
            </a:r>
            <a:r>
              <a:rPr lang="ru-RU" sz="32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z="3600" b="1" dirty="0" smtClean="0">
                <a:solidFill>
                  <a:srgbClr val="000066"/>
                </a:solidFill>
                <a:latin typeface="Cambria Math"/>
                <a:ea typeface="Cambria Math"/>
              </a:rPr>
              <a:t>∠</a:t>
            </a:r>
            <a:r>
              <a:rPr lang="ru-RU" sz="3200" b="1" dirty="0" smtClean="0">
                <a:solidFill>
                  <a:srgbClr val="000066"/>
                </a:solidFill>
                <a:latin typeface="Arial" charset="0"/>
              </a:rPr>
              <a:t>КОМ</a:t>
            </a:r>
            <a:endParaRPr lang="ru-RU" sz="3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82" name="Freeform 6"/>
          <p:cNvSpPr>
            <a:spLocks/>
          </p:cNvSpPr>
          <p:nvPr/>
        </p:nvSpPr>
        <p:spPr bwMode="auto">
          <a:xfrm>
            <a:off x="837548" y="4512946"/>
            <a:ext cx="3454400" cy="2407920"/>
          </a:xfrm>
          <a:custGeom>
            <a:avLst/>
            <a:gdLst>
              <a:gd name="T0" fmla="*/ 1360 w 1360"/>
              <a:gd name="T1" fmla="*/ 1264 h 1264"/>
              <a:gd name="T2" fmla="*/ 0 w 1360"/>
              <a:gd name="T3" fmla="*/ 0 h 1264"/>
              <a:gd name="T4" fmla="*/ 0 60000 65536"/>
              <a:gd name="T5" fmla="*/ 0 60000 65536"/>
              <a:gd name="T6" fmla="*/ 0 w 1360"/>
              <a:gd name="T7" fmla="*/ 0 h 1264"/>
              <a:gd name="T8" fmla="*/ 1360 w 1360"/>
              <a:gd name="T9" fmla="*/ 1264 h 1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0" h="1264">
                <a:moveTo>
                  <a:pt x="1360" y="1264"/>
                </a:moveTo>
                <a:lnTo>
                  <a:pt x="0" y="0"/>
                </a:lnTo>
              </a:path>
            </a:pathLst>
          </a:custGeom>
          <a:noFill/>
          <a:ln w="88900" cmpd="sng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3083" name="Text Box 7"/>
          <p:cNvSpPr txBox="1">
            <a:spLocks noChangeArrowheads="1"/>
          </p:cNvSpPr>
          <p:nvPr/>
        </p:nvSpPr>
        <p:spPr bwMode="auto">
          <a:xfrm>
            <a:off x="327007" y="4410076"/>
            <a:ext cx="626074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600" b="1">
                <a:solidFill>
                  <a:srgbClr val="0000CC"/>
                </a:solidFill>
                <a:latin typeface="Arial" charset="0"/>
              </a:rPr>
              <a:t>в</a:t>
            </a:r>
          </a:p>
        </p:txBody>
      </p:sp>
      <p:sp>
        <p:nvSpPr>
          <p:cNvPr id="3084" name="Freeform 8"/>
          <p:cNvSpPr>
            <a:spLocks/>
          </p:cNvSpPr>
          <p:nvPr/>
        </p:nvSpPr>
        <p:spPr bwMode="auto">
          <a:xfrm>
            <a:off x="4251308" y="3629026"/>
            <a:ext cx="5384800" cy="3261360"/>
          </a:xfrm>
          <a:custGeom>
            <a:avLst/>
            <a:gdLst>
              <a:gd name="T0" fmla="*/ 2120 w 2120"/>
              <a:gd name="T1" fmla="*/ 1680 h 1712"/>
              <a:gd name="T2" fmla="*/ 0 w 2120"/>
              <a:gd name="T3" fmla="*/ 1712 h 1712"/>
              <a:gd name="T4" fmla="*/ 0 w 2120"/>
              <a:gd name="T5" fmla="*/ 0 h 1712"/>
              <a:gd name="T6" fmla="*/ 0 60000 65536"/>
              <a:gd name="T7" fmla="*/ 0 60000 65536"/>
              <a:gd name="T8" fmla="*/ 0 60000 65536"/>
              <a:gd name="T9" fmla="*/ 0 w 2120"/>
              <a:gd name="T10" fmla="*/ 0 h 1712"/>
              <a:gd name="T11" fmla="*/ 2120 w 2120"/>
              <a:gd name="T12" fmla="*/ 1712 h 17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0" h="1712">
                <a:moveTo>
                  <a:pt x="2120" y="1680"/>
                </a:moveTo>
                <a:lnTo>
                  <a:pt x="0" y="1712"/>
                </a:lnTo>
                <a:lnTo>
                  <a:pt x="0" y="0"/>
                </a:lnTo>
              </a:path>
            </a:pathLst>
          </a:custGeom>
          <a:noFill/>
          <a:ln w="88900" cap="flat" cmpd="sng">
            <a:solidFill>
              <a:srgbClr val="000099"/>
            </a:solidFill>
            <a:prstDash val="solid"/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3085" name="Text Box 10"/>
          <p:cNvSpPr txBox="1">
            <a:spLocks noChangeArrowheads="1"/>
          </p:cNvSpPr>
          <p:nvPr/>
        </p:nvSpPr>
        <p:spPr bwMode="auto">
          <a:xfrm>
            <a:off x="3438509" y="3459482"/>
            <a:ext cx="755918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600" b="1">
                <a:solidFill>
                  <a:srgbClr val="0000CC"/>
                </a:solidFill>
                <a:latin typeface="Arial" charset="0"/>
              </a:rPr>
              <a:t>М</a:t>
            </a:r>
          </a:p>
        </p:txBody>
      </p:sp>
      <p:sp>
        <p:nvSpPr>
          <p:cNvPr id="3086" name="Text Box 11"/>
          <p:cNvSpPr txBox="1">
            <a:spLocks noChangeArrowheads="1"/>
          </p:cNvSpPr>
          <p:nvPr/>
        </p:nvSpPr>
        <p:spPr bwMode="auto">
          <a:xfrm>
            <a:off x="9082389" y="6743702"/>
            <a:ext cx="690194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600" b="1">
                <a:solidFill>
                  <a:srgbClr val="0000CC"/>
                </a:solidFill>
                <a:latin typeface="Arial" charset="0"/>
              </a:rPr>
              <a:t>С</a:t>
            </a:r>
          </a:p>
        </p:txBody>
      </p:sp>
      <p:sp>
        <p:nvSpPr>
          <p:cNvPr id="3087" name="Text Box 12"/>
          <p:cNvSpPr txBox="1">
            <a:spLocks noChangeArrowheads="1"/>
          </p:cNvSpPr>
          <p:nvPr/>
        </p:nvSpPr>
        <p:spPr bwMode="auto">
          <a:xfrm>
            <a:off x="3321668" y="6829426"/>
            <a:ext cx="800099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600" b="1">
                <a:solidFill>
                  <a:srgbClr val="0000CC"/>
                </a:solidFill>
                <a:latin typeface="Arial" charset="0"/>
              </a:rPr>
              <a:t>O</a:t>
            </a:r>
            <a:endParaRPr lang="ru-RU" sz="4600" b="1">
              <a:solidFill>
                <a:srgbClr val="0000CC"/>
              </a:solidFill>
              <a:latin typeface="Arial" charset="0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251309" y="3459482"/>
            <a:ext cx="2613660" cy="3430904"/>
            <a:chOff x="2565" y="1387"/>
            <a:chExt cx="1029" cy="1801"/>
          </a:xfrm>
        </p:grpSpPr>
        <p:sp>
          <p:nvSpPr>
            <p:cNvPr id="3099" name="Text Box 15"/>
            <p:cNvSpPr txBox="1">
              <a:spLocks noChangeArrowheads="1"/>
            </p:cNvSpPr>
            <p:nvPr/>
          </p:nvSpPr>
          <p:spPr bwMode="auto">
            <a:xfrm>
              <a:off x="3379" y="1387"/>
              <a:ext cx="21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4600" b="1">
                  <a:solidFill>
                    <a:srgbClr val="0000CC"/>
                  </a:solidFill>
                  <a:latin typeface="Arial" charset="0"/>
                </a:rPr>
                <a:t>К</a:t>
              </a:r>
            </a:p>
          </p:txBody>
        </p:sp>
        <p:sp>
          <p:nvSpPr>
            <p:cNvPr id="3100" name="Freeform 16"/>
            <p:cNvSpPr>
              <a:spLocks/>
            </p:cNvSpPr>
            <p:nvPr/>
          </p:nvSpPr>
          <p:spPr bwMode="auto">
            <a:xfrm>
              <a:off x="2565" y="1428"/>
              <a:ext cx="848" cy="1760"/>
            </a:xfrm>
            <a:custGeom>
              <a:avLst/>
              <a:gdLst>
                <a:gd name="T0" fmla="*/ 848 w 848"/>
                <a:gd name="T1" fmla="*/ 0 h 1760"/>
                <a:gd name="T2" fmla="*/ 0 w 848"/>
                <a:gd name="T3" fmla="*/ 1760 h 1760"/>
                <a:gd name="T4" fmla="*/ 0 60000 65536"/>
                <a:gd name="T5" fmla="*/ 0 60000 65536"/>
                <a:gd name="T6" fmla="*/ 0 w 848"/>
                <a:gd name="T7" fmla="*/ 0 h 1760"/>
                <a:gd name="T8" fmla="*/ 848 w 848"/>
                <a:gd name="T9" fmla="*/ 1760 h 17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48" h="1760">
                  <a:moveTo>
                    <a:pt x="848" y="0"/>
                  </a:moveTo>
                  <a:lnTo>
                    <a:pt x="0" y="1760"/>
                  </a:lnTo>
                </a:path>
              </a:pathLst>
            </a:custGeom>
            <a:noFill/>
            <a:ln w="889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776327" y="6225542"/>
            <a:ext cx="1381760" cy="617220"/>
            <a:chOff x="2378" y="2839"/>
            <a:chExt cx="544" cy="324"/>
          </a:xfrm>
        </p:grpSpPr>
        <p:sp>
          <p:nvSpPr>
            <p:cNvPr id="3097" name="AutoShape 36"/>
            <p:cNvSpPr>
              <a:spLocks noChangeArrowheads="1"/>
            </p:cNvSpPr>
            <p:nvPr/>
          </p:nvSpPr>
          <p:spPr bwMode="auto">
            <a:xfrm rot="4377195">
              <a:off x="2424" y="2793"/>
              <a:ext cx="180" cy="272"/>
            </a:xfrm>
            <a:prstGeom prst="moon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8" name="AutoShape 37"/>
            <p:cNvSpPr>
              <a:spLocks noChangeArrowheads="1"/>
            </p:cNvSpPr>
            <p:nvPr/>
          </p:nvSpPr>
          <p:spPr bwMode="auto">
            <a:xfrm rot="9339624">
              <a:off x="2741" y="2927"/>
              <a:ext cx="181" cy="236"/>
            </a:xfrm>
            <a:prstGeom prst="moon">
              <a:avLst>
                <a:gd name="adj" fmla="val 50000"/>
              </a:avLst>
            </a:prstGeom>
            <a:solidFill>
              <a:schemeClr val="accent3">
                <a:lumMod val="50000"/>
              </a:schemeClr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90490" name="Text Box 26"/>
          <p:cNvSpPr txBox="1">
            <a:spLocks noChangeArrowheads="1"/>
          </p:cNvSpPr>
          <p:nvPr/>
        </p:nvSpPr>
        <p:spPr bwMode="auto">
          <a:xfrm>
            <a:off x="4887136" y="5784492"/>
            <a:ext cx="1025222" cy="747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0000"/>
                </a:solidFill>
                <a:latin typeface="Arial" pitchFamily="34" charset="0"/>
              </a:rPr>
              <a:t>74</a:t>
            </a:r>
            <a:r>
              <a:rPr lang="ru-RU" sz="4000" b="1" baseline="30000" dirty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ru-RU" sz="4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243688" y="6486526"/>
            <a:ext cx="576581" cy="432436"/>
            <a:chOff x="2562" y="2976"/>
            <a:chExt cx="227" cy="227"/>
          </a:xfrm>
        </p:grpSpPr>
        <p:sp>
          <p:nvSpPr>
            <p:cNvPr id="3095" name="Freeform 40"/>
            <p:cNvSpPr>
              <a:spLocks/>
            </p:cNvSpPr>
            <p:nvPr/>
          </p:nvSpPr>
          <p:spPr bwMode="auto">
            <a:xfrm>
              <a:off x="2562" y="2976"/>
              <a:ext cx="227" cy="227"/>
            </a:xfrm>
            <a:custGeom>
              <a:avLst/>
              <a:gdLst>
                <a:gd name="T0" fmla="*/ 0 w 636"/>
                <a:gd name="T1" fmla="*/ 0 h 544"/>
                <a:gd name="T2" fmla="*/ 636 w 636"/>
                <a:gd name="T3" fmla="*/ 0 h 544"/>
                <a:gd name="T4" fmla="*/ 636 w 636"/>
                <a:gd name="T5" fmla="*/ 544 h 544"/>
                <a:gd name="T6" fmla="*/ 0 60000 65536"/>
                <a:gd name="T7" fmla="*/ 0 60000 65536"/>
                <a:gd name="T8" fmla="*/ 0 60000 65536"/>
                <a:gd name="T9" fmla="*/ 0 w 636"/>
                <a:gd name="T10" fmla="*/ 0 h 544"/>
                <a:gd name="T11" fmla="*/ 636 w 636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6" h="544">
                  <a:moveTo>
                    <a:pt x="0" y="0"/>
                  </a:moveTo>
                  <a:lnTo>
                    <a:pt x="636" y="0"/>
                  </a:lnTo>
                  <a:lnTo>
                    <a:pt x="636" y="544"/>
                  </a:lnTo>
                </a:path>
              </a:pathLst>
            </a:custGeom>
            <a:noFill/>
            <a:ln w="76200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3096" name="Freeform 43"/>
            <p:cNvSpPr>
              <a:spLocks/>
            </p:cNvSpPr>
            <p:nvPr/>
          </p:nvSpPr>
          <p:spPr bwMode="auto">
            <a:xfrm>
              <a:off x="2562" y="3022"/>
              <a:ext cx="182" cy="181"/>
            </a:xfrm>
            <a:custGeom>
              <a:avLst/>
              <a:gdLst>
                <a:gd name="T0" fmla="*/ 0 w 636"/>
                <a:gd name="T1" fmla="*/ 0 h 544"/>
                <a:gd name="T2" fmla="*/ 636 w 636"/>
                <a:gd name="T3" fmla="*/ 0 h 544"/>
                <a:gd name="T4" fmla="*/ 636 w 636"/>
                <a:gd name="T5" fmla="*/ 544 h 544"/>
                <a:gd name="T6" fmla="*/ 0 60000 65536"/>
                <a:gd name="T7" fmla="*/ 0 60000 65536"/>
                <a:gd name="T8" fmla="*/ 0 60000 65536"/>
                <a:gd name="T9" fmla="*/ 0 w 636"/>
                <a:gd name="T10" fmla="*/ 0 h 544"/>
                <a:gd name="T11" fmla="*/ 636 w 636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6" h="544">
                  <a:moveTo>
                    <a:pt x="0" y="0"/>
                  </a:moveTo>
                  <a:lnTo>
                    <a:pt x="636" y="0"/>
                  </a:lnTo>
                  <a:lnTo>
                    <a:pt x="636" y="544"/>
                  </a:lnTo>
                </a:path>
              </a:pathLst>
            </a:custGeom>
            <a:noFill/>
            <a:ln w="76200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</p:grpSp>
      <p:sp>
        <p:nvSpPr>
          <p:cNvPr id="190509" name="Text Box 45"/>
          <p:cNvSpPr txBox="1">
            <a:spLocks noChangeArrowheads="1"/>
          </p:cNvSpPr>
          <p:nvPr/>
        </p:nvSpPr>
        <p:spPr bwMode="auto">
          <a:xfrm>
            <a:off x="4129388" y="5345432"/>
            <a:ext cx="1025222" cy="7474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0000"/>
                </a:solidFill>
                <a:latin typeface="Arial" pitchFamily="34" charset="0"/>
              </a:rPr>
              <a:t>16</a:t>
            </a:r>
            <a:r>
              <a:rPr lang="ru-RU" sz="4000" b="1" baseline="30000" dirty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ru-RU" sz="4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0510" name="Text Box 46"/>
          <p:cNvSpPr txBox="1">
            <a:spLocks noChangeArrowheads="1"/>
          </p:cNvSpPr>
          <p:nvPr/>
        </p:nvSpPr>
        <p:spPr bwMode="auto">
          <a:xfrm>
            <a:off x="4591668" y="3636646"/>
            <a:ext cx="804008" cy="11937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6900" b="1" dirty="0">
                <a:solidFill>
                  <a:srgbClr val="002060"/>
                </a:solidFill>
                <a:latin typeface="Arial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4913" y="123893"/>
            <a:ext cx="215930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Задача 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17265" y="2518819"/>
                <a:ext cx="7554056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∠КОС=∠ВОС:2=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𝟏𝟒𝟖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1" smtClean="0">
                        <a:latin typeface="Cambria Math"/>
                        <a:ea typeface="Cambria Math"/>
                        <a:cs typeface="Arial" pitchFamily="34" charset="0"/>
                      </a:rPr>
                      <m:t>:</m:t>
                    </m:r>
                    <m:r>
                      <a:rPr lang="ru-RU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  <m:r>
                      <a:rPr lang="ru-RU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ru-RU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74</a:t>
                </a:r>
                <a:r>
                  <a:rPr lang="ru-RU" b="1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ru-RU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265" y="2518819"/>
                <a:ext cx="7554056" cy="737510"/>
              </a:xfrm>
              <a:prstGeom prst="rect">
                <a:avLst/>
              </a:prstGeom>
              <a:blipFill rotWithShape="1">
                <a:blip r:embed="rId3"/>
                <a:stretch>
                  <a:fillRect l="-2906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9833804" y="3713471"/>
            <a:ext cx="2837636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∠МОС=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ru-RU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001000" y="4748426"/>
                <a:ext cx="6172200" cy="737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∠КОМ=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𝟕𝟒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ru-RU" b="1" i="0" smtClean="0">
                        <a:latin typeface="Cambria Math"/>
                        <a:ea typeface="Cambria Math"/>
                        <a:cs typeface="Arial" pitchFamily="34" charset="0"/>
                      </a:rPr>
                      <m:t>𝟏𝟔</m:t>
                    </m:r>
                  </m:oMath>
                </a14:m>
                <a:r>
                  <a:rPr lang="ru-RU" b="1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4748426"/>
                <a:ext cx="6172200" cy="737510"/>
              </a:xfrm>
              <a:prstGeom prst="rect">
                <a:avLst/>
              </a:prstGeom>
              <a:blipFill rotWithShape="1">
                <a:blip r:embed="rId4"/>
                <a:stretch>
                  <a:fillRect l="-3656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15402" y="7249318"/>
                <a:ext cx="6172200" cy="737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Ответ: ∠КОМ=</a:t>
                </a:r>
                <a14:m>
                  <m:oMath xmlns:m="http://schemas.openxmlformats.org/officeDocument/2006/math">
                    <m:r>
                      <a:rPr lang="ru-RU" b="1" i="0" smtClean="0">
                        <a:latin typeface="Cambria Math"/>
                        <a:ea typeface="Cambria Math"/>
                        <a:cs typeface="Arial" pitchFamily="34" charset="0"/>
                      </a:rPr>
                      <m:t>𝟏𝟔</m:t>
                    </m:r>
                  </m:oMath>
                </a14:m>
                <a:r>
                  <a:rPr lang="ru-RU" b="1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402" y="7249318"/>
                <a:ext cx="6172200" cy="737510"/>
              </a:xfrm>
              <a:prstGeom prst="rect">
                <a:avLst/>
              </a:prstGeom>
              <a:blipFill rotWithShape="1">
                <a:blip r:embed="rId5"/>
                <a:stretch>
                  <a:fillRect l="-3656" t="-14876" b="-3305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0171037" y="1642580"/>
            <a:ext cx="2500403" cy="670876"/>
          </a:xfrm>
          <a:prstGeom prst="rect">
            <a:avLst/>
          </a:prstGeom>
          <a:noFill/>
        </p:spPr>
        <p:txBody>
          <a:bodyPr wrap="none" lIns="39548" tIns="19774" rIns="39548" bIns="19774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Решение 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28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9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9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9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8" grpId="0" animBg="1"/>
      <p:bldP spid="190466" grpId="0" animBg="1"/>
      <p:bldP spid="190467" grpId="0" animBg="1"/>
      <p:bldP spid="190490" grpId="0"/>
      <p:bldP spid="190509" grpId="0"/>
      <p:bldP spid="190510" grpId="0"/>
      <p:bldP spid="6" grpId="0"/>
      <p:bldP spid="30" grpId="0"/>
      <p:bldP spid="31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Freeform 3"/>
          <p:cNvSpPr>
            <a:spLocks/>
          </p:cNvSpPr>
          <p:nvPr/>
        </p:nvSpPr>
        <p:spPr bwMode="auto">
          <a:xfrm>
            <a:off x="364041" y="1768750"/>
            <a:ext cx="4632960" cy="3139440"/>
          </a:xfrm>
          <a:custGeom>
            <a:avLst/>
            <a:gdLst>
              <a:gd name="T0" fmla="*/ 0 w 1824"/>
              <a:gd name="T1" fmla="*/ 1648 h 1648"/>
              <a:gd name="T2" fmla="*/ 1824 w 1824"/>
              <a:gd name="T3" fmla="*/ 1600 h 1648"/>
              <a:gd name="T4" fmla="*/ 672 w 1824"/>
              <a:gd name="T5" fmla="*/ 0 h 1648"/>
              <a:gd name="T6" fmla="*/ 635 w 1824"/>
              <a:gd name="T7" fmla="*/ 375 h 1648"/>
              <a:gd name="T8" fmla="*/ 570 w 1824"/>
              <a:gd name="T9" fmla="*/ 343 h 1648"/>
              <a:gd name="T10" fmla="*/ 338 w 1824"/>
              <a:gd name="T11" fmla="*/ 686 h 1648"/>
              <a:gd name="T12" fmla="*/ 115 w 1824"/>
              <a:gd name="T13" fmla="*/ 994 h 1648"/>
              <a:gd name="T14" fmla="*/ 26 w 1824"/>
              <a:gd name="T15" fmla="*/ 1447 h 1648"/>
              <a:gd name="T16" fmla="*/ 59 w 1824"/>
              <a:gd name="T17" fmla="*/ 1602 h 1648"/>
              <a:gd name="T18" fmla="*/ 44 w 1824"/>
              <a:gd name="T19" fmla="*/ 1618 h 1648"/>
              <a:gd name="T20" fmla="*/ 60 w 1824"/>
              <a:gd name="T21" fmla="*/ 1586 h 16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24"/>
              <a:gd name="T34" fmla="*/ 0 h 1648"/>
              <a:gd name="T35" fmla="*/ 1824 w 1824"/>
              <a:gd name="T36" fmla="*/ 1648 h 164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24" h="1648">
                <a:moveTo>
                  <a:pt x="0" y="1648"/>
                </a:moveTo>
                <a:lnTo>
                  <a:pt x="1824" y="1600"/>
                </a:lnTo>
                <a:lnTo>
                  <a:pt x="672" y="0"/>
                </a:lnTo>
                <a:lnTo>
                  <a:pt x="635" y="375"/>
                </a:lnTo>
                <a:lnTo>
                  <a:pt x="570" y="343"/>
                </a:lnTo>
                <a:lnTo>
                  <a:pt x="338" y="686"/>
                </a:lnTo>
                <a:lnTo>
                  <a:pt x="115" y="994"/>
                </a:lnTo>
                <a:lnTo>
                  <a:pt x="26" y="1447"/>
                </a:lnTo>
                <a:lnTo>
                  <a:pt x="59" y="1602"/>
                </a:lnTo>
                <a:lnTo>
                  <a:pt x="44" y="1618"/>
                </a:lnTo>
                <a:lnTo>
                  <a:pt x="60" y="1586"/>
                </a:ln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200708" name="Freeform 4"/>
          <p:cNvSpPr>
            <a:spLocks/>
          </p:cNvSpPr>
          <p:nvPr/>
        </p:nvSpPr>
        <p:spPr bwMode="auto">
          <a:xfrm>
            <a:off x="4911991" y="2461880"/>
            <a:ext cx="4994009" cy="2386283"/>
          </a:xfrm>
          <a:custGeom>
            <a:avLst/>
            <a:gdLst>
              <a:gd name="T0" fmla="*/ 1644 w 2316"/>
              <a:gd name="T1" fmla="*/ 64 h 1146"/>
              <a:gd name="T2" fmla="*/ 0 w 2316"/>
              <a:gd name="T3" fmla="*/ 1146 h 1146"/>
              <a:gd name="T4" fmla="*/ 1788 w 2316"/>
              <a:gd name="T5" fmla="*/ 1120 h 1146"/>
              <a:gd name="T6" fmla="*/ 2316 w 2316"/>
              <a:gd name="T7" fmla="*/ 1120 h 1146"/>
              <a:gd name="T8" fmla="*/ 2188 w 2316"/>
              <a:gd name="T9" fmla="*/ 928 h 1146"/>
              <a:gd name="T10" fmla="*/ 2156 w 2316"/>
              <a:gd name="T11" fmla="*/ 560 h 1146"/>
              <a:gd name="T12" fmla="*/ 1588 w 2316"/>
              <a:gd name="T13" fmla="*/ 155 h 1146"/>
              <a:gd name="T14" fmla="*/ 1660 w 2316"/>
              <a:gd name="T15" fmla="*/ 16 h 1146"/>
              <a:gd name="T16" fmla="*/ 1692 w 2316"/>
              <a:gd name="T17" fmla="*/ 0 h 1146"/>
              <a:gd name="T18" fmla="*/ 1612 w 2316"/>
              <a:gd name="T19" fmla="*/ 64 h 1146"/>
              <a:gd name="T20" fmla="*/ 1500 w 2316"/>
              <a:gd name="T21" fmla="*/ 128 h 114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16"/>
              <a:gd name="T34" fmla="*/ 0 h 1146"/>
              <a:gd name="T35" fmla="*/ 2316 w 2316"/>
              <a:gd name="T36" fmla="*/ 1146 h 114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16" h="1146">
                <a:moveTo>
                  <a:pt x="1644" y="64"/>
                </a:moveTo>
                <a:lnTo>
                  <a:pt x="0" y="1146"/>
                </a:lnTo>
                <a:lnTo>
                  <a:pt x="1788" y="1120"/>
                </a:lnTo>
                <a:lnTo>
                  <a:pt x="2316" y="1120"/>
                </a:lnTo>
                <a:lnTo>
                  <a:pt x="2188" y="928"/>
                </a:lnTo>
                <a:lnTo>
                  <a:pt x="2156" y="560"/>
                </a:lnTo>
                <a:lnTo>
                  <a:pt x="1588" y="155"/>
                </a:lnTo>
                <a:lnTo>
                  <a:pt x="1660" y="16"/>
                </a:lnTo>
                <a:lnTo>
                  <a:pt x="1692" y="0"/>
                </a:lnTo>
                <a:lnTo>
                  <a:pt x="1612" y="64"/>
                </a:lnTo>
                <a:lnTo>
                  <a:pt x="1500" y="128"/>
                </a:lnTo>
              </a:path>
            </a:pathLst>
          </a:custGeom>
          <a:gradFill rotWithShape="1">
            <a:gsLst>
              <a:gs pos="0">
                <a:srgbClr val="33CC33"/>
              </a:gs>
              <a:gs pos="100000">
                <a:schemeClr val="bg1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85712" y="686015"/>
            <a:ext cx="13825219" cy="111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66"/>
                </a:solidFill>
                <a:latin typeface="Arial" charset="0"/>
              </a:rPr>
              <a:t>На рисунке прямые а и</a:t>
            </a:r>
            <a:r>
              <a:rPr lang="en-US" sz="3200" b="1" dirty="0">
                <a:solidFill>
                  <a:srgbClr val="000066"/>
                </a:solidFill>
                <a:latin typeface="Arial" charset="0"/>
              </a:rPr>
              <a:t> b </a:t>
            </a:r>
            <a:r>
              <a:rPr lang="ru-RU" sz="3200" b="1" dirty="0">
                <a:solidFill>
                  <a:srgbClr val="000066"/>
                </a:solidFill>
                <a:latin typeface="Arial" charset="0"/>
              </a:rPr>
              <a:t>взаимно перпендикулярны. Найдите сумму углов 1 и </a:t>
            </a:r>
            <a:r>
              <a:rPr lang="ru-RU" sz="3200" b="1" dirty="0" smtClean="0">
                <a:solidFill>
                  <a:srgbClr val="000066"/>
                </a:solidFill>
                <a:latin typeface="Arial" charset="0"/>
              </a:rPr>
              <a:t>2</a:t>
            </a:r>
            <a:endParaRPr lang="ru-RU" sz="32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2533" name="Freeform 6"/>
          <p:cNvSpPr>
            <a:spLocks/>
          </p:cNvSpPr>
          <p:nvPr/>
        </p:nvSpPr>
        <p:spPr bwMode="auto">
          <a:xfrm rot="18110269" flipH="1">
            <a:off x="3050044" y="1712614"/>
            <a:ext cx="4036216" cy="6271099"/>
          </a:xfrm>
          <a:custGeom>
            <a:avLst/>
            <a:gdLst>
              <a:gd name="T0" fmla="*/ 0 w 2336"/>
              <a:gd name="T1" fmla="*/ 2816 h 2816"/>
              <a:gd name="T2" fmla="*/ 2336 w 2336"/>
              <a:gd name="T3" fmla="*/ 0 h 2816"/>
              <a:gd name="T4" fmla="*/ 0 60000 65536"/>
              <a:gd name="T5" fmla="*/ 0 60000 65536"/>
              <a:gd name="T6" fmla="*/ 0 w 2336"/>
              <a:gd name="T7" fmla="*/ 0 h 2816"/>
              <a:gd name="T8" fmla="*/ 2336 w 2336"/>
              <a:gd name="T9" fmla="*/ 2816 h 2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36" h="2816">
                <a:moveTo>
                  <a:pt x="0" y="2816"/>
                </a:moveTo>
                <a:lnTo>
                  <a:pt x="2336" y="0"/>
                </a:lnTo>
              </a:path>
            </a:pathLst>
          </a:custGeom>
          <a:noFill/>
          <a:ln w="88900" cmpd="sng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22534" name="Freeform 7"/>
          <p:cNvSpPr>
            <a:spLocks/>
          </p:cNvSpPr>
          <p:nvPr/>
        </p:nvSpPr>
        <p:spPr bwMode="auto">
          <a:xfrm rot="21439378">
            <a:off x="1495897" y="2041988"/>
            <a:ext cx="7002207" cy="5390192"/>
          </a:xfrm>
          <a:custGeom>
            <a:avLst/>
            <a:gdLst>
              <a:gd name="T0" fmla="*/ 3820 w 3820"/>
              <a:gd name="T1" fmla="*/ 473 h 3543"/>
              <a:gd name="T2" fmla="*/ 0 w 3820"/>
              <a:gd name="T3" fmla="*/ 3075 h 3543"/>
              <a:gd name="T4" fmla="*/ 1867 w 3820"/>
              <a:gd name="T5" fmla="*/ 1799 h 3543"/>
              <a:gd name="T6" fmla="*/ 3115 w 3820"/>
              <a:gd name="T7" fmla="*/ 3543 h 3543"/>
              <a:gd name="T8" fmla="*/ 572 w 3820"/>
              <a:gd name="T9" fmla="*/ 0 h 35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20"/>
              <a:gd name="T16" fmla="*/ 0 h 3543"/>
              <a:gd name="T17" fmla="*/ 3820 w 3820"/>
              <a:gd name="T18" fmla="*/ 3543 h 35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20" h="3543">
                <a:moveTo>
                  <a:pt x="3820" y="473"/>
                </a:moveTo>
                <a:lnTo>
                  <a:pt x="0" y="3075"/>
                </a:lnTo>
                <a:lnTo>
                  <a:pt x="1867" y="1799"/>
                </a:lnTo>
                <a:lnTo>
                  <a:pt x="3115" y="3543"/>
                </a:lnTo>
                <a:lnTo>
                  <a:pt x="572" y="0"/>
                </a:lnTo>
              </a:path>
            </a:pathLst>
          </a:custGeom>
          <a:noFill/>
          <a:ln w="88900" cap="flat" cmpd="sng">
            <a:solidFill>
              <a:srgbClr val="000099"/>
            </a:solidFill>
            <a:prstDash val="solid"/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1905000" y="1725906"/>
            <a:ext cx="59241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600" b="1" dirty="0">
                <a:solidFill>
                  <a:srgbClr val="002060"/>
                </a:solidFill>
                <a:latin typeface="Arial" charset="0"/>
              </a:rPr>
              <a:t>а</a:t>
            </a:r>
          </a:p>
        </p:txBody>
      </p:sp>
      <p:grpSp>
        <p:nvGrpSpPr>
          <p:cNvPr id="22536" name="Group 10"/>
          <p:cNvGrpSpPr>
            <a:grpSpLocks/>
          </p:cNvGrpSpPr>
          <p:nvPr/>
        </p:nvGrpSpPr>
        <p:grpSpPr bwMode="auto">
          <a:xfrm rot="-2331412">
            <a:off x="4729112" y="4279695"/>
            <a:ext cx="576581" cy="432434"/>
            <a:chOff x="2562" y="2976"/>
            <a:chExt cx="227" cy="227"/>
          </a:xfrm>
        </p:grpSpPr>
        <p:sp>
          <p:nvSpPr>
            <p:cNvPr id="22541" name="Freeform 11"/>
            <p:cNvSpPr>
              <a:spLocks/>
            </p:cNvSpPr>
            <p:nvPr/>
          </p:nvSpPr>
          <p:spPr bwMode="auto">
            <a:xfrm>
              <a:off x="2562" y="2976"/>
              <a:ext cx="227" cy="227"/>
            </a:xfrm>
            <a:custGeom>
              <a:avLst/>
              <a:gdLst>
                <a:gd name="T0" fmla="*/ 0 w 636"/>
                <a:gd name="T1" fmla="*/ 0 h 544"/>
                <a:gd name="T2" fmla="*/ 636 w 636"/>
                <a:gd name="T3" fmla="*/ 0 h 544"/>
                <a:gd name="T4" fmla="*/ 636 w 636"/>
                <a:gd name="T5" fmla="*/ 544 h 544"/>
                <a:gd name="T6" fmla="*/ 0 60000 65536"/>
                <a:gd name="T7" fmla="*/ 0 60000 65536"/>
                <a:gd name="T8" fmla="*/ 0 60000 65536"/>
                <a:gd name="T9" fmla="*/ 0 w 636"/>
                <a:gd name="T10" fmla="*/ 0 h 544"/>
                <a:gd name="T11" fmla="*/ 636 w 636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6" h="544">
                  <a:moveTo>
                    <a:pt x="0" y="0"/>
                  </a:moveTo>
                  <a:lnTo>
                    <a:pt x="636" y="0"/>
                  </a:lnTo>
                  <a:lnTo>
                    <a:pt x="636" y="544"/>
                  </a:lnTo>
                </a:path>
              </a:pathLst>
            </a:custGeom>
            <a:noFill/>
            <a:ln w="63500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22542" name="Freeform 12"/>
            <p:cNvSpPr>
              <a:spLocks/>
            </p:cNvSpPr>
            <p:nvPr/>
          </p:nvSpPr>
          <p:spPr bwMode="auto">
            <a:xfrm>
              <a:off x="2562" y="3022"/>
              <a:ext cx="182" cy="181"/>
            </a:xfrm>
            <a:custGeom>
              <a:avLst/>
              <a:gdLst>
                <a:gd name="T0" fmla="*/ 0 w 636"/>
                <a:gd name="T1" fmla="*/ 0 h 544"/>
                <a:gd name="T2" fmla="*/ 636 w 636"/>
                <a:gd name="T3" fmla="*/ 0 h 544"/>
                <a:gd name="T4" fmla="*/ 636 w 636"/>
                <a:gd name="T5" fmla="*/ 544 h 544"/>
                <a:gd name="T6" fmla="*/ 0 60000 65536"/>
                <a:gd name="T7" fmla="*/ 0 60000 65536"/>
                <a:gd name="T8" fmla="*/ 0 60000 65536"/>
                <a:gd name="T9" fmla="*/ 0 w 636"/>
                <a:gd name="T10" fmla="*/ 0 h 544"/>
                <a:gd name="T11" fmla="*/ 636 w 636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6" h="544">
                  <a:moveTo>
                    <a:pt x="0" y="0"/>
                  </a:moveTo>
                  <a:lnTo>
                    <a:pt x="636" y="0"/>
                  </a:lnTo>
                  <a:lnTo>
                    <a:pt x="636" y="544"/>
                  </a:lnTo>
                </a:path>
              </a:pathLst>
            </a:custGeom>
            <a:noFill/>
            <a:ln w="63500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</p:grpSp>
      <p:sp>
        <p:nvSpPr>
          <p:cNvPr id="22537" name="Text Box 16"/>
          <p:cNvSpPr txBox="1">
            <a:spLocks noChangeArrowheads="1"/>
          </p:cNvSpPr>
          <p:nvPr/>
        </p:nvSpPr>
        <p:spPr bwMode="auto">
          <a:xfrm>
            <a:off x="8029751" y="2041988"/>
            <a:ext cx="624471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4600" b="1" dirty="0">
                <a:solidFill>
                  <a:srgbClr val="002060"/>
                </a:solidFill>
                <a:latin typeface="Arial" charset="0"/>
              </a:rPr>
              <a:t>b</a:t>
            </a:r>
            <a:endParaRPr lang="ru-RU" sz="46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00722" name="AutoShape 18"/>
          <p:cNvSpPr>
            <a:spLocks noChangeArrowheads="1"/>
          </p:cNvSpPr>
          <p:nvPr/>
        </p:nvSpPr>
        <p:spPr bwMode="auto">
          <a:xfrm rot="5383956" flipV="1">
            <a:off x="4549038" y="2900393"/>
            <a:ext cx="1038226" cy="2763520"/>
          </a:xfrm>
          <a:prstGeom prst="moon">
            <a:avLst>
              <a:gd name="adj" fmla="val 18532"/>
            </a:avLst>
          </a:prstGeom>
          <a:solidFill>
            <a:schemeClr val="accent3">
              <a:lumMod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130622" tIns="65311" rIns="130622" bIns="65311" anchor="ctr"/>
          <a:lstStyle/>
          <a:p>
            <a:endParaRPr lang="ru-RU"/>
          </a:p>
        </p:txBody>
      </p:sp>
      <p:sp>
        <p:nvSpPr>
          <p:cNvPr id="22539" name="Text Box 19"/>
          <p:cNvSpPr txBox="1">
            <a:spLocks noChangeArrowheads="1"/>
          </p:cNvSpPr>
          <p:nvPr/>
        </p:nvSpPr>
        <p:spPr bwMode="auto">
          <a:xfrm>
            <a:off x="3966376" y="4146673"/>
            <a:ext cx="69088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600" b="1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22540" name="Text Box 21"/>
          <p:cNvSpPr txBox="1">
            <a:spLocks noChangeArrowheads="1"/>
          </p:cNvSpPr>
          <p:nvPr/>
        </p:nvSpPr>
        <p:spPr bwMode="auto">
          <a:xfrm>
            <a:off x="5722693" y="4146673"/>
            <a:ext cx="690880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600" b="1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94913" y="123893"/>
            <a:ext cx="215930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Задача 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17371" y="5181600"/>
                <a:ext cx="6670663" cy="737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∠1+∠2=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𝟏𝟖𝟎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ru-RU" b="1" i="0" smtClean="0">
                        <a:latin typeface="Cambria Math"/>
                        <a:ea typeface="Cambria Math"/>
                        <a:cs typeface="Arial" pitchFamily="34" charset="0"/>
                      </a:rPr>
                      <m:t>𝟗𝟎</m:t>
                    </m:r>
                  </m:oMath>
                </a14:m>
                <a:r>
                  <a:rPr lang="ru-RU" b="1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371" y="5181600"/>
                <a:ext cx="6670663" cy="737510"/>
              </a:xfrm>
              <a:prstGeom prst="rect">
                <a:avLst/>
              </a:prstGeom>
              <a:blipFill rotWithShape="1">
                <a:blip r:embed="rId3"/>
                <a:stretch>
                  <a:fillRect l="-3288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584981" y="2880106"/>
            <a:ext cx="1233612" cy="9167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5100" b="1" dirty="0" smtClean="0">
                <a:solidFill>
                  <a:srgbClr val="000000"/>
                </a:solidFill>
                <a:latin typeface="Arial" pitchFamily="34" charset="0"/>
              </a:rPr>
              <a:t>90</a:t>
            </a:r>
            <a:r>
              <a:rPr lang="ru-RU" sz="5100" b="1" baseline="30000" dirty="0" smtClean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ru-RU" sz="5100" b="1" dirty="0">
              <a:solidFill>
                <a:srgbClr val="000000"/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82070" y="6998155"/>
                <a:ext cx="6670663" cy="737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Ответ: ∠1+∠2 </a:t>
                </a:r>
                <a14:m>
                  <m:oMath xmlns:m="http://schemas.openxmlformats.org/officeDocument/2006/math">
                    <m:r>
                      <a:rPr lang="ru-RU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ru-RU" b="1" i="0" smtClean="0">
                        <a:latin typeface="Cambria Math"/>
                        <a:ea typeface="Cambria Math"/>
                        <a:cs typeface="Arial" pitchFamily="34" charset="0"/>
                      </a:rPr>
                      <m:t>𝟗𝟎</m:t>
                    </m:r>
                  </m:oMath>
                </a14:m>
                <a:r>
                  <a:rPr lang="ru-RU" b="1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070" y="6998155"/>
                <a:ext cx="6670663" cy="737510"/>
              </a:xfrm>
              <a:prstGeom prst="rect">
                <a:avLst/>
              </a:prstGeom>
              <a:blipFill rotWithShape="1">
                <a:blip r:embed="rId4"/>
                <a:stretch>
                  <a:fillRect l="-3382" t="-14876" b="-33058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197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animBg="1"/>
      <p:bldP spid="200708" grpId="0" animBg="1"/>
      <p:bldP spid="200722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Freeform 3"/>
          <p:cNvSpPr>
            <a:spLocks/>
          </p:cNvSpPr>
          <p:nvPr/>
        </p:nvSpPr>
        <p:spPr bwMode="auto">
          <a:xfrm>
            <a:off x="186281" y="2441392"/>
            <a:ext cx="6258560" cy="3657600"/>
          </a:xfrm>
          <a:custGeom>
            <a:avLst/>
            <a:gdLst>
              <a:gd name="T0" fmla="*/ 32 w 2464"/>
              <a:gd name="T1" fmla="*/ 416 h 1920"/>
              <a:gd name="T2" fmla="*/ 1712 w 2464"/>
              <a:gd name="T3" fmla="*/ 1920 h 1920"/>
              <a:gd name="T4" fmla="*/ 2448 w 2464"/>
              <a:gd name="T5" fmla="*/ 64 h 1920"/>
              <a:gd name="T6" fmla="*/ 2464 w 2464"/>
              <a:gd name="T7" fmla="*/ 0 h 1920"/>
              <a:gd name="T8" fmla="*/ 2432 w 2464"/>
              <a:gd name="T9" fmla="*/ 64 h 1920"/>
              <a:gd name="T10" fmla="*/ 2432 w 2464"/>
              <a:gd name="T11" fmla="*/ 32 h 1920"/>
              <a:gd name="T12" fmla="*/ 2321 w 2464"/>
              <a:gd name="T13" fmla="*/ 108 h 1920"/>
              <a:gd name="T14" fmla="*/ 1868 w 2464"/>
              <a:gd name="T15" fmla="*/ 24 h 1920"/>
              <a:gd name="T16" fmla="*/ 1001 w 2464"/>
              <a:gd name="T17" fmla="*/ 116 h 1920"/>
              <a:gd name="T18" fmla="*/ 73 w 2464"/>
              <a:gd name="T19" fmla="*/ 340 h 1920"/>
              <a:gd name="T20" fmla="*/ 0 w 2464"/>
              <a:gd name="T21" fmla="*/ 368 h 1920"/>
              <a:gd name="T22" fmla="*/ 48 w 2464"/>
              <a:gd name="T23" fmla="*/ 384 h 1920"/>
              <a:gd name="T24" fmla="*/ 16 w 2464"/>
              <a:gd name="T25" fmla="*/ 384 h 1920"/>
              <a:gd name="T26" fmla="*/ 16 w 2464"/>
              <a:gd name="T27" fmla="*/ 368 h 1920"/>
              <a:gd name="T28" fmla="*/ 16 w 2464"/>
              <a:gd name="T29" fmla="*/ 384 h 19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464"/>
              <a:gd name="T46" fmla="*/ 0 h 1920"/>
              <a:gd name="T47" fmla="*/ 2464 w 2464"/>
              <a:gd name="T48" fmla="*/ 1920 h 19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464" h="1920">
                <a:moveTo>
                  <a:pt x="32" y="416"/>
                </a:moveTo>
                <a:lnTo>
                  <a:pt x="1712" y="1920"/>
                </a:lnTo>
                <a:lnTo>
                  <a:pt x="2448" y="64"/>
                </a:lnTo>
                <a:lnTo>
                  <a:pt x="2464" y="0"/>
                </a:lnTo>
                <a:lnTo>
                  <a:pt x="2432" y="64"/>
                </a:lnTo>
                <a:lnTo>
                  <a:pt x="2432" y="32"/>
                </a:lnTo>
                <a:lnTo>
                  <a:pt x="2321" y="108"/>
                </a:lnTo>
                <a:lnTo>
                  <a:pt x="1868" y="24"/>
                </a:lnTo>
                <a:lnTo>
                  <a:pt x="1001" y="116"/>
                </a:lnTo>
                <a:lnTo>
                  <a:pt x="73" y="340"/>
                </a:lnTo>
                <a:lnTo>
                  <a:pt x="0" y="368"/>
                </a:lnTo>
                <a:lnTo>
                  <a:pt x="48" y="384"/>
                </a:lnTo>
                <a:lnTo>
                  <a:pt x="16" y="384"/>
                </a:lnTo>
                <a:lnTo>
                  <a:pt x="16" y="368"/>
                </a:lnTo>
                <a:lnTo>
                  <a:pt x="16" y="384"/>
                </a:lnTo>
              </a:path>
            </a:pathLst>
          </a:cu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206850" name="Freeform 2"/>
          <p:cNvSpPr>
            <a:spLocks/>
          </p:cNvSpPr>
          <p:nvPr/>
        </p:nvSpPr>
        <p:spPr bwMode="auto">
          <a:xfrm>
            <a:off x="435200" y="2986470"/>
            <a:ext cx="7010400" cy="3203962"/>
          </a:xfrm>
          <a:custGeom>
            <a:avLst/>
            <a:gdLst>
              <a:gd name="T0" fmla="*/ 156 w 3616"/>
              <a:gd name="T1" fmla="*/ 1766 h 2272"/>
              <a:gd name="T2" fmla="*/ 0 w 3616"/>
              <a:gd name="T3" fmla="*/ 2064 h 2272"/>
              <a:gd name="T4" fmla="*/ 0 w 3616"/>
              <a:gd name="T5" fmla="*/ 2272 h 2272"/>
              <a:gd name="T6" fmla="*/ 2066 w 3616"/>
              <a:gd name="T7" fmla="*/ 2237 h 2272"/>
              <a:gd name="T8" fmla="*/ 3616 w 3616"/>
              <a:gd name="T9" fmla="*/ 544 h 2272"/>
              <a:gd name="T10" fmla="*/ 2304 w 3616"/>
              <a:gd name="T11" fmla="*/ 0 h 2272"/>
              <a:gd name="T12" fmla="*/ 928 w 3616"/>
              <a:gd name="T13" fmla="*/ 240 h 2272"/>
              <a:gd name="T14" fmla="*/ 240 w 3616"/>
              <a:gd name="T15" fmla="*/ 768 h 2272"/>
              <a:gd name="T16" fmla="*/ 11 w 3616"/>
              <a:gd name="T17" fmla="*/ 2168 h 2272"/>
              <a:gd name="T18" fmla="*/ 128 w 3616"/>
              <a:gd name="T19" fmla="*/ 1776 h 2272"/>
              <a:gd name="T20" fmla="*/ 156 w 3616"/>
              <a:gd name="T21" fmla="*/ 1766 h 2272"/>
              <a:gd name="T22" fmla="*/ 133 w 3616"/>
              <a:gd name="T23" fmla="*/ 1764 h 227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16"/>
              <a:gd name="T37" fmla="*/ 0 h 2272"/>
              <a:gd name="T38" fmla="*/ 3616 w 3616"/>
              <a:gd name="T39" fmla="*/ 2272 h 227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16" h="2272">
                <a:moveTo>
                  <a:pt x="156" y="1766"/>
                </a:moveTo>
                <a:lnTo>
                  <a:pt x="0" y="2064"/>
                </a:lnTo>
                <a:lnTo>
                  <a:pt x="0" y="2272"/>
                </a:lnTo>
                <a:lnTo>
                  <a:pt x="2066" y="2237"/>
                </a:lnTo>
                <a:lnTo>
                  <a:pt x="3616" y="544"/>
                </a:lnTo>
                <a:lnTo>
                  <a:pt x="2304" y="0"/>
                </a:lnTo>
                <a:lnTo>
                  <a:pt x="928" y="240"/>
                </a:lnTo>
                <a:lnTo>
                  <a:pt x="240" y="768"/>
                </a:lnTo>
                <a:lnTo>
                  <a:pt x="11" y="2168"/>
                </a:lnTo>
                <a:lnTo>
                  <a:pt x="128" y="1776"/>
                </a:lnTo>
                <a:lnTo>
                  <a:pt x="156" y="1766"/>
                </a:lnTo>
                <a:lnTo>
                  <a:pt x="133" y="1764"/>
                </a:ln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rect">
              <a:fillToRect l="100000" t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67030" y="743731"/>
            <a:ext cx="14343379" cy="160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rgbClr val="000066"/>
                </a:solidFill>
                <a:latin typeface="Arial" charset="0"/>
              </a:rPr>
              <a:t>   Из </a:t>
            </a:r>
            <a:r>
              <a:rPr lang="ru-RU" sz="3200" b="1" dirty="0">
                <a:solidFill>
                  <a:srgbClr val="000066"/>
                </a:solidFill>
                <a:latin typeface="Arial" charset="0"/>
              </a:rPr>
              <a:t>точки О проведены лучи ОА , ОВ и ОС, причем </a:t>
            </a:r>
            <a:r>
              <a:rPr lang="ru-RU" sz="3200" b="1" dirty="0" smtClean="0">
                <a:solidFill>
                  <a:srgbClr val="000066"/>
                </a:solidFill>
                <a:latin typeface="Arial" charset="0"/>
              </a:rPr>
              <a:t>ОВ    </a:t>
            </a:r>
            <a:r>
              <a:rPr lang="ru-RU" sz="3200" b="1" dirty="0">
                <a:solidFill>
                  <a:srgbClr val="000066"/>
                </a:solidFill>
                <a:latin typeface="Arial" charset="0"/>
              </a:rPr>
              <a:t>ОА. Угол образованный биссектрисами углов АОВ и ВОС, равен 75</a:t>
            </a:r>
            <a:r>
              <a:rPr lang="ru-RU" sz="3200" b="1" baseline="30000" dirty="0">
                <a:solidFill>
                  <a:srgbClr val="000066"/>
                </a:solidFill>
                <a:latin typeface="Arial" charset="0"/>
              </a:rPr>
              <a:t>0</a:t>
            </a:r>
            <a:r>
              <a:rPr lang="ru-RU" sz="3200" b="1" dirty="0">
                <a:solidFill>
                  <a:srgbClr val="000066"/>
                </a:solidFill>
                <a:latin typeface="Arial" charset="0"/>
              </a:rPr>
              <a:t>. Найдите углы АОВ, ВОС и АОС.</a:t>
            </a:r>
          </a:p>
        </p:txBody>
      </p:sp>
      <p:sp>
        <p:nvSpPr>
          <p:cNvPr id="6150" name="Freeform 5"/>
          <p:cNvSpPr>
            <a:spLocks/>
          </p:cNvSpPr>
          <p:nvPr/>
        </p:nvSpPr>
        <p:spPr bwMode="auto">
          <a:xfrm>
            <a:off x="4420463" y="2628082"/>
            <a:ext cx="114299" cy="3472816"/>
          </a:xfrm>
          <a:custGeom>
            <a:avLst/>
            <a:gdLst>
              <a:gd name="T0" fmla="*/ 45 w 45"/>
              <a:gd name="T1" fmla="*/ 1823 h 1823"/>
              <a:gd name="T2" fmla="*/ 0 w 45"/>
              <a:gd name="T3" fmla="*/ 0 h 1823"/>
              <a:gd name="T4" fmla="*/ 0 60000 65536"/>
              <a:gd name="T5" fmla="*/ 0 60000 65536"/>
              <a:gd name="T6" fmla="*/ 0 w 45"/>
              <a:gd name="T7" fmla="*/ 0 h 1823"/>
              <a:gd name="T8" fmla="*/ 45 w 45"/>
              <a:gd name="T9" fmla="*/ 1823 h 18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" h="1823">
                <a:moveTo>
                  <a:pt x="45" y="1823"/>
                </a:moveTo>
                <a:lnTo>
                  <a:pt x="0" y="0"/>
                </a:lnTo>
              </a:path>
            </a:pathLst>
          </a:custGeom>
          <a:noFill/>
          <a:ln w="88900" cmpd="sng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6151" name="Freeform 6"/>
          <p:cNvSpPr>
            <a:spLocks/>
          </p:cNvSpPr>
          <p:nvPr/>
        </p:nvSpPr>
        <p:spPr bwMode="auto">
          <a:xfrm>
            <a:off x="816199" y="6100898"/>
            <a:ext cx="3718561" cy="45719"/>
          </a:xfrm>
          <a:custGeom>
            <a:avLst/>
            <a:gdLst>
              <a:gd name="T0" fmla="*/ 1984 w 1984"/>
              <a:gd name="T1" fmla="*/ 0 h 40"/>
              <a:gd name="T2" fmla="*/ 0 w 1984"/>
              <a:gd name="T3" fmla="*/ 40 h 40"/>
              <a:gd name="T4" fmla="*/ 0 60000 65536"/>
              <a:gd name="T5" fmla="*/ 0 60000 65536"/>
              <a:gd name="T6" fmla="*/ 0 w 1984"/>
              <a:gd name="T7" fmla="*/ 0 h 40"/>
              <a:gd name="T8" fmla="*/ 1984 w 1984"/>
              <a:gd name="T9" fmla="*/ 40 h 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84" h="40">
                <a:moveTo>
                  <a:pt x="1984" y="0"/>
                </a:moveTo>
                <a:lnTo>
                  <a:pt x="0" y="40"/>
                </a:lnTo>
              </a:path>
            </a:pathLst>
          </a:custGeom>
          <a:noFill/>
          <a:ln w="88900" cap="flat" cmpd="sng">
            <a:solidFill>
              <a:srgbClr val="000099"/>
            </a:solidFill>
            <a:prstDash val="solid"/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3503521" y="2313758"/>
            <a:ext cx="690194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600" b="1">
                <a:solidFill>
                  <a:srgbClr val="0000CC"/>
                </a:solidFill>
                <a:latin typeface="Arial" charset="0"/>
              </a:rPr>
              <a:t>В</a:t>
            </a:r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4494121" y="4326256"/>
            <a:ext cx="2285388" cy="1805121"/>
          </a:xfrm>
          <a:custGeom>
            <a:avLst/>
            <a:gdLst>
              <a:gd name="T0" fmla="*/ 1568 w 1568"/>
              <a:gd name="T1" fmla="*/ 0 h 1632"/>
              <a:gd name="T2" fmla="*/ 0 w 1568"/>
              <a:gd name="T3" fmla="*/ 1632 h 1632"/>
              <a:gd name="T4" fmla="*/ 0 60000 65536"/>
              <a:gd name="T5" fmla="*/ 0 60000 65536"/>
              <a:gd name="T6" fmla="*/ 0 w 1568"/>
              <a:gd name="T7" fmla="*/ 0 h 1632"/>
              <a:gd name="T8" fmla="*/ 1568 w 1568"/>
              <a:gd name="T9" fmla="*/ 1632 h 16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68" h="1632">
                <a:moveTo>
                  <a:pt x="1568" y="0"/>
                </a:moveTo>
                <a:lnTo>
                  <a:pt x="0" y="1632"/>
                </a:lnTo>
              </a:path>
            </a:pathLst>
          </a:custGeom>
          <a:noFill/>
          <a:ln w="88900" cap="flat" cmpd="sng">
            <a:solidFill>
              <a:srgbClr val="000099"/>
            </a:solidFill>
            <a:prstDash val="solid"/>
            <a:round/>
            <a:headEnd type="none" w="sm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622" tIns="65311" rIns="130622" bIns="65311"/>
          <a:lstStyle/>
          <a:p>
            <a:endParaRPr lang="uz-Latn-UZ"/>
          </a:p>
        </p:txBody>
      </p:sp>
      <p:grpSp>
        <p:nvGrpSpPr>
          <p:cNvPr id="6154" name="Group 10"/>
          <p:cNvGrpSpPr>
            <a:grpSpLocks/>
          </p:cNvGrpSpPr>
          <p:nvPr/>
        </p:nvGrpSpPr>
        <p:grpSpPr bwMode="auto">
          <a:xfrm flipH="1">
            <a:off x="3965801" y="5679892"/>
            <a:ext cx="576581" cy="432436"/>
            <a:chOff x="2562" y="2976"/>
            <a:chExt cx="227" cy="227"/>
          </a:xfrm>
        </p:grpSpPr>
        <p:sp>
          <p:nvSpPr>
            <p:cNvPr id="6169" name="Freeform 11"/>
            <p:cNvSpPr>
              <a:spLocks/>
            </p:cNvSpPr>
            <p:nvPr/>
          </p:nvSpPr>
          <p:spPr bwMode="auto">
            <a:xfrm>
              <a:off x="2562" y="2976"/>
              <a:ext cx="227" cy="227"/>
            </a:xfrm>
            <a:custGeom>
              <a:avLst/>
              <a:gdLst>
                <a:gd name="T0" fmla="*/ 0 w 636"/>
                <a:gd name="T1" fmla="*/ 0 h 544"/>
                <a:gd name="T2" fmla="*/ 636 w 636"/>
                <a:gd name="T3" fmla="*/ 0 h 544"/>
                <a:gd name="T4" fmla="*/ 636 w 636"/>
                <a:gd name="T5" fmla="*/ 544 h 544"/>
                <a:gd name="T6" fmla="*/ 0 60000 65536"/>
                <a:gd name="T7" fmla="*/ 0 60000 65536"/>
                <a:gd name="T8" fmla="*/ 0 60000 65536"/>
                <a:gd name="T9" fmla="*/ 0 w 636"/>
                <a:gd name="T10" fmla="*/ 0 h 544"/>
                <a:gd name="T11" fmla="*/ 636 w 636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6" h="544">
                  <a:moveTo>
                    <a:pt x="0" y="0"/>
                  </a:moveTo>
                  <a:lnTo>
                    <a:pt x="636" y="0"/>
                  </a:lnTo>
                  <a:lnTo>
                    <a:pt x="636" y="544"/>
                  </a:lnTo>
                </a:path>
              </a:pathLst>
            </a:custGeom>
            <a:noFill/>
            <a:ln w="50800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6170" name="Freeform 12"/>
            <p:cNvSpPr>
              <a:spLocks/>
            </p:cNvSpPr>
            <p:nvPr/>
          </p:nvSpPr>
          <p:spPr bwMode="auto">
            <a:xfrm>
              <a:off x="2562" y="3022"/>
              <a:ext cx="182" cy="181"/>
            </a:xfrm>
            <a:custGeom>
              <a:avLst/>
              <a:gdLst>
                <a:gd name="T0" fmla="*/ 0 w 636"/>
                <a:gd name="T1" fmla="*/ 0 h 544"/>
                <a:gd name="T2" fmla="*/ 636 w 636"/>
                <a:gd name="T3" fmla="*/ 0 h 544"/>
                <a:gd name="T4" fmla="*/ 636 w 636"/>
                <a:gd name="T5" fmla="*/ 544 h 544"/>
                <a:gd name="T6" fmla="*/ 0 60000 65536"/>
                <a:gd name="T7" fmla="*/ 0 60000 65536"/>
                <a:gd name="T8" fmla="*/ 0 60000 65536"/>
                <a:gd name="T9" fmla="*/ 0 w 636"/>
                <a:gd name="T10" fmla="*/ 0 h 544"/>
                <a:gd name="T11" fmla="*/ 636 w 636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6" h="544">
                  <a:moveTo>
                    <a:pt x="0" y="0"/>
                  </a:moveTo>
                  <a:lnTo>
                    <a:pt x="636" y="0"/>
                  </a:lnTo>
                  <a:lnTo>
                    <a:pt x="636" y="544"/>
                  </a:lnTo>
                </a:path>
              </a:pathLst>
            </a:custGeom>
            <a:noFill/>
            <a:ln w="50800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</p:grpSp>
      <p:sp>
        <p:nvSpPr>
          <p:cNvPr id="206861" name="Text Box 13"/>
          <p:cNvSpPr txBox="1">
            <a:spLocks noChangeArrowheads="1"/>
          </p:cNvSpPr>
          <p:nvPr/>
        </p:nvSpPr>
        <p:spPr bwMode="auto">
          <a:xfrm rot="20941315">
            <a:off x="3803656" y="4493060"/>
            <a:ext cx="1233612" cy="9167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5100" b="1" dirty="0">
                <a:solidFill>
                  <a:srgbClr val="000000"/>
                </a:solidFill>
                <a:latin typeface="Arial" pitchFamily="34" charset="0"/>
              </a:rPr>
              <a:t>75</a:t>
            </a:r>
            <a:r>
              <a:rPr lang="ru-RU" sz="5100" b="1" baseline="30000" dirty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ru-RU" sz="51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217778" y="5518656"/>
            <a:ext cx="690194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600" b="1" dirty="0">
                <a:solidFill>
                  <a:srgbClr val="0000CC"/>
                </a:solidFill>
                <a:latin typeface="Arial" charset="0"/>
              </a:rPr>
              <a:t>А</a:t>
            </a:r>
          </a:p>
        </p:txBody>
      </p:sp>
      <p:sp>
        <p:nvSpPr>
          <p:cNvPr id="6157" name="Text Box 17"/>
          <p:cNvSpPr txBox="1">
            <a:spLocks noChangeArrowheads="1"/>
          </p:cNvSpPr>
          <p:nvPr/>
        </p:nvSpPr>
        <p:spPr bwMode="auto">
          <a:xfrm>
            <a:off x="6671060" y="3590894"/>
            <a:ext cx="690194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600" b="1" dirty="0">
                <a:solidFill>
                  <a:srgbClr val="0000CC"/>
                </a:solidFill>
                <a:latin typeface="Arial" charset="0"/>
              </a:rPr>
              <a:t>С</a:t>
            </a:r>
          </a:p>
        </p:txBody>
      </p:sp>
      <p:sp>
        <p:nvSpPr>
          <p:cNvPr id="6158" name="Text Box 18"/>
          <p:cNvSpPr txBox="1">
            <a:spLocks noChangeArrowheads="1"/>
          </p:cNvSpPr>
          <p:nvPr/>
        </p:nvSpPr>
        <p:spPr bwMode="auto">
          <a:xfrm>
            <a:off x="4080102" y="6116138"/>
            <a:ext cx="722254" cy="83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600" b="1">
                <a:solidFill>
                  <a:srgbClr val="0000CC"/>
                </a:solidFill>
                <a:latin typeface="Arial" charset="0"/>
              </a:rPr>
              <a:t>О</a:t>
            </a:r>
          </a:p>
        </p:txBody>
      </p:sp>
      <p:sp>
        <p:nvSpPr>
          <p:cNvPr id="206870" name="Text Box 22"/>
          <p:cNvSpPr txBox="1">
            <a:spLocks noChangeArrowheads="1"/>
          </p:cNvSpPr>
          <p:nvPr/>
        </p:nvSpPr>
        <p:spPr bwMode="auto">
          <a:xfrm>
            <a:off x="2467202" y="3609158"/>
            <a:ext cx="1233612" cy="9167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5100" b="1" dirty="0">
                <a:latin typeface="Arial" pitchFamily="34" charset="0"/>
              </a:rPr>
              <a:t>45</a:t>
            </a:r>
            <a:r>
              <a:rPr lang="ru-RU" sz="5100" b="1" baseline="30000" dirty="0">
                <a:latin typeface="Arial" pitchFamily="34" charset="0"/>
              </a:rPr>
              <a:t>0</a:t>
            </a:r>
            <a:endParaRPr lang="ru-RU" sz="5100" b="1" dirty="0">
              <a:latin typeface="Arial" pitchFamily="34" charset="0"/>
            </a:endParaRPr>
          </a:p>
        </p:txBody>
      </p:sp>
      <p:sp>
        <p:nvSpPr>
          <p:cNvPr id="206871" name="Text Box 23"/>
          <p:cNvSpPr txBox="1">
            <a:spLocks noChangeArrowheads="1"/>
          </p:cNvSpPr>
          <p:nvPr/>
        </p:nvSpPr>
        <p:spPr bwMode="auto">
          <a:xfrm>
            <a:off x="2467202" y="3609158"/>
            <a:ext cx="1233612" cy="9167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5100" b="1" dirty="0">
                <a:latin typeface="Arial" pitchFamily="34" charset="0"/>
              </a:rPr>
              <a:t>45</a:t>
            </a:r>
            <a:r>
              <a:rPr lang="ru-RU" sz="5100" b="1" baseline="30000" dirty="0">
                <a:latin typeface="Arial" pitchFamily="34" charset="0"/>
              </a:rPr>
              <a:t>0</a:t>
            </a:r>
            <a:endParaRPr lang="ru-RU" sz="5100" b="1" dirty="0">
              <a:latin typeface="Arial" pitchFamily="34" charset="0"/>
            </a:endParaRPr>
          </a:p>
        </p:txBody>
      </p:sp>
      <p:graphicFrame>
        <p:nvGraphicFramePr>
          <p:cNvPr id="614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271097"/>
              </p:ext>
            </p:extLst>
          </p:nvPr>
        </p:nvGraphicFramePr>
        <p:xfrm>
          <a:off x="11246104" y="713251"/>
          <a:ext cx="744219" cy="605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Формула" r:id="rId4" imgW="152280" imgH="164880" progId="Equation.3">
                  <p:embed/>
                </p:oleObj>
              </mc:Choice>
              <mc:Fallback>
                <p:oleObj name="Формула" r:id="rId4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6104" y="713251"/>
                        <a:ext cx="744219" cy="6057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534762" y="2388053"/>
            <a:ext cx="2059940" cy="3710939"/>
            <a:chOff x="2968" y="1292"/>
            <a:chExt cx="811" cy="1948"/>
          </a:xfrm>
        </p:grpSpPr>
        <p:sp>
          <p:nvSpPr>
            <p:cNvPr id="6167" name="Text Box 8"/>
            <p:cNvSpPr txBox="1">
              <a:spLocks noChangeArrowheads="1"/>
            </p:cNvSpPr>
            <p:nvPr/>
          </p:nvSpPr>
          <p:spPr bwMode="auto">
            <a:xfrm>
              <a:off x="3507" y="1292"/>
              <a:ext cx="272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sz="4600" b="1" dirty="0">
                  <a:solidFill>
                    <a:srgbClr val="C00000"/>
                  </a:solidFill>
                  <a:latin typeface="Arial" charset="0"/>
                </a:rPr>
                <a:t>К</a:t>
              </a:r>
            </a:p>
          </p:txBody>
        </p:sp>
        <p:sp>
          <p:nvSpPr>
            <p:cNvPr id="6168" name="Freeform 27"/>
            <p:cNvSpPr>
              <a:spLocks/>
            </p:cNvSpPr>
            <p:nvPr/>
          </p:nvSpPr>
          <p:spPr bwMode="auto">
            <a:xfrm>
              <a:off x="2968" y="1606"/>
              <a:ext cx="614" cy="1634"/>
            </a:xfrm>
            <a:custGeom>
              <a:avLst/>
              <a:gdLst>
                <a:gd name="T0" fmla="*/ 0 w 774"/>
                <a:gd name="T1" fmla="*/ 1987 h 1987"/>
                <a:gd name="T2" fmla="*/ 774 w 774"/>
                <a:gd name="T3" fmla="*/ 0 h 1987"/>
                <a:gd name="T4" fmla="*/ 0 60000 65536"/>
                <a:gd name="T5" fmla="*/ 0 60000 65536"/>
                <a:gd name="T6" fmla="*/ 0 w 774"/>
                <a:gd name="T7" fmla="*/ 0 h 1987"/>
                <a:gd name="T8" fmla="*/ 774 w 774"/>
                <a:gd name="T9" fmla="*/ 1987 h 198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74" h="1987">
                  <a:moveTo>
                    <a:pt x="0" y="1987"/>
                  </a:moveTo>
                  <a:lnTo>
                    <a:pt x="774" y="0"/>
                  </a:lnTo>
                </a:path>
              </a:pathLst>
            </a:custGeom>
            <a:noFill/>
            <a:ln w="88900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701901" y="3226253"/>
            <a:ext cx="3832860" cy="2872740"/>
            <a:chOff x="1459" y="1732"/>
            <a:chExt cx="1509" cy="1508"/>
          </a:xfrm>
        </p:grpSpPr>
        <p:sp>
          <p:nvSpPr>
            <p:cNvPr id="6165" name="Freeform 28"/>
            <p:cNvSpPr>
              <a:spLocks/>
            </p:cNvSpPr>
            <p:nvPr/>
          </p:nvSpPr>
          <p:spPr bwMode="auto">
            <a:xfrm>
              <a:off x="1624" y="2041"/>
              <a:ext cx="1344" cy="1199"/>
            </a:xfrm>
            <a:custGeom>
              <a:avLst/>
              <a:gdLst>
                <a:gd name="T0" fmla="*/ 1744 w 1744"/>
                <a:gd name="T1" fmla="*/ 1568 h 1568"/>
                <a:gd name="T2" fmla="*/ 0 w 1744"/>
                <a:gd name="T3" fmla="*/ 0 h 1568"/>
                <a:gd name="T4" fmla="*/ 0 60000 65536"/>
                <a:gd name="T5" fmla="*/ 0 60000 65536"/>
                <a:gd name="T6" fmla="*/ 0 w 1744"/>
                <a:gd name="T7" fmla="*/ 0 h 1568"/>
                <a:gd name="T8" fmla="*/ 1744 w 1744"/>
                <a:gd name="T9" fmla="*/ 1568 h 15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44" h="1568">
                  <a:moveTo>
                    <a:pt x="1744" y="1568"/>
                  </a:moveTo>
                  <a:lnTo>
                    <a:pt x="0" y="0"/>
                  </a:lnTo>
                </a:path>
              </a:pathLst>
            </a:custGeom>
            <a:noFill/>
            <a:ln w="88900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uz-Latn-UZ"/>
            </a:p>
          </p:txBody>
        </p:sp>
        <p:sp>
          <p:nvSpPr>
            <p:cNvPr id="6166" name="Text Box 29"/>
            <p:cNvSpPr txBox="1">
              <a:spLocks noChangeArrowheads="1"/>
            </p:cNvSpPr>
            <p:nvPr/>
          </p:nvSpPr>
          <p:spPr bwMode="auto">
            <a:xfrm>
              <a:off x="1459" y="1732"/>
              <a:ext cx="272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4600" b="1" dirty="0">
                  <a:solidFill>
                    <a:srgbClr val="C00000"/>
                  </a:solidFill>
                  <a:latin typeface="Arial" charset="0"/>
                </a:rPr>
                <a:t>N</a:t>
              </a:r>
              <a:endParaRPr lang="ru-RU" sz="4600" b="1" dirty="0">
                <a:solidFill>
                  <a:srgbClr val="C00000"/>
                </a:solidFill>
                <a:latin typeface="Arial" charset="0"/>
              </a:endParaRPr>
            </a:p>
          </p:txBody>
        </p:sp>
      </p:grpSp>
      <p:sp>
        <p:nvSpPr>
          <p:cNvPr id="206880" name="Text Box 32"/>
          <p:cNvSpPr txBox="1">
            <a:spLocks noChangeArrowheads="1"/>
          </p:cNvSpPr>
          <p:nvPr/>
        </p:nvSpPr>
        <p:spPr bwMode="auto">
          <a:xfrm>
            <a:off x="4425542" y="3523432"/>
            <a:ext cx="1233612" cy="9167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5100" b="1" dirty="0">
                <a:latin typeface="Arial" pitchFamily="34" charset="0"/>
              </a:rPr>
              <a:t>30</a:t>
            </a:r>
            <a:r>
              <a:rPr lang="ru-RU" sz="5100" b="1" baseline="30000" dirty="0">
                <a:latin typeface="Arial" pitchFamily="34" charset="0"/>
              </a:rPr>
              <a:t>0</a:t>
            </a:r>
            <a:endParaRPr lang="ru-RU" sz="5100" b="1" dirty="0">
              <a:latin typeface="Arial" pitchFamily="34" charset="0"/>
            </a:endParaRPr>
          </a:p>
        </p:txBody>
      </p:sp>
      <p:sp>
        <p:nvSpPr>
          <p:cNvPr id="206881" name="Text Box 33"/>
          <p:cNvSpPr txBox="1">
            <a:spLocks noChangeArrowheads="1"/>
          </p:cNvSpPr>
          <p:nvPr/>
        </p:nvSpPr>
        <p:spPr bwMode="auto">
          <a:xfrm>
            <a:off x="4438375" y="3513950"/>
            <a:ext cx="1233612" cy="91672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130622" tIns="65311" rIns="130622" bIns="65311">
            <a:spAutoFit/>
          </a:bodyPr>
          <a:lstStyle/>
          <a:p>
            <a:pPr>
              <a:defRPr/>
            </a:pPr>
            <a:r>
              <a:rPr lang="ru-RU" sz="5100" b="1" dirty="0">
                <a:latin typeface="Arial" pitchFamily="34" charset="0"/>
              </a:rPr>
              <a:t>30</a:t>
            </a:r>
            <a:r>
              <a:rPr lang="ru-RU" sz="5100" b="1" baseline="30000" dirty="0">
                <a:latin typeface="Arial" pitchFamily="34" charset="0"/>
              </a:rPr>
              <a:t>0</a:t>
            </a:r>
            <a:endParaRPr lang="ru-RU" sz="5100" b="1" dirty="0"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94913" y="123893"/>
            <a:ext cx="215930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Задача 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38719" y="2079754"/>
            <a:ext cx="2720617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N</a:t>
            </a:r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ОК=</a:t>
            </a:r>
            <a:r>
              <a:rPr lang="uz-Latn-UZ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75</a:t>
            </a:r>
            <a:r>
              <a:rPr lang="ru-RU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74567" y="3646995"/>
                <a:ext cx="6807197" cy="737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A</a:t>
                </a:r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N</a:t>
                </a:r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=∠</a:t>
                </a:r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N</a:t>
                </a:r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uz-Latn-UZ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B</a:t>
                </a:r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1" smtClean="0">
                        <a:latin typeface="Cambria Math"/>
                        <a:ea typeface="Cambria Math"/>
                        <a:cs typeface="Arial" pitchFamily="34" charset="0"/>
                      </a:rPr>
                      <m:t>:</m:t>
                    </m:r>
                    <m:r>
                      <a:rPr lang="ru-RU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  <m:r>
                      <a:rPr lang="ru-RU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</m:oMath>
                </a14:m>
                <a:r>
                  <a:rPr lang="uz-Latn-UZ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45</a:t>
                </a:r>
                <a:r>
                  <a:rPr lang="ru-RU" b="1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ru-RU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567" y="3646995"/>
                <a:ext cx="6807197" cy="737510"/>
              </a:xfrm>
              <a:prstGeom prst="rect">
                <a:avLst/>
              </a:prstGeom>
              <a:blipFill rotWithShape="1">
                <a:blip r:embed="rId6"/>
                <a:stretch>
                  <a:fillRect l="-3315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715909" y="5821677"/>
                <a:ext cx="4696478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Latn-UZ" b="1" dirty="0">
                    <a:latin typeface="Arial" pitchFamily="34" charset="0"/>
                    <a:ea typeface="Cambria Math"/>
                    <a:cs typeface="Arial" pitchFamily="34" charset="0"/>
                  </a:rPr>
                  <a:t>B</a:t>
                </a:r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uz-Latn-UZ" b="1" dirty="0">
                    <a:latin typeface="Arial" pitchFamily="34" charset="0"/>
                    <a:ea typeface="Cambria Math"/>
                    <a:cs typeface="Arial" pitchFamily="34" charset="0"/>
                  </a:rPr>
                  <a:t>K</a:t>
                </a:r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=∠</a:t>
                </a:r>
                <a:r>
                  <a:rPr lang="uz-Latn-UZ" b="1" dirty="0">
                    <a:latin typeface="Arial" pitchFamily="34" charset="0"/>
                    <a:ea typeface="Cambria Math"/>
                    <a:cs typeface="Arial" pitchFamily="34" charset="0"/>
                  </a:rPr>
                  <a:t>K</a:t>
                </a:r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uz-Latn-UZ" b="1" dirty="0">
                    <a:latin typeface="Arial" pitchFamily="34" charset="0"/>
                    <a:ea typeface="Cambria Math"/>
                    <a:cs typeface="Arial" pitchFamily="34" charset="0"/>
                  </a:rPr>
                  <a:t>C</a:t>
                </a:r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uz-Latn-UZ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𝟑𝟎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909" y="5821677"/>
                <a:ext cx="4696478" cy="737510"/>
              </a:xfrm>
              <a:prstGeom prst="rect">
                <a:avLst/>
              </a:prstGeom>
              <a:blipFill rotWithShape="1">
                <a:blip r:embed="rId7"/>
                <a:stretch>
                  <a:fillRect l="-4805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562875" y="6955922"/>
            <a:ext cx="277992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b="1" dirty="0">
                <a:latin typeface="Arial" pitchFamily="34" charset="0"/>
                <a:ea typeface="Cambria Math"/>
                <a:cs typeface="Arial" pitchFamily="34" charset="0"/>
              </a:rPr>
              <a:t>A</a:t>
            </a:r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B</a:t>
            </a:r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=</a:t>
            </a:r>
            <a:r>
              <a:rPr lang="uz-Latn-UZ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ru-RU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12432" y="6950731"/>
            <a:ext cx="277992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uz-Latn-UZ" b="1" dirty="0" smtClean="0">
                <a:latin typeface="Arial" pitchFamily="34" charset="0"/>
                <a:ea typeface="Cambria Math"/>
                <a:cs typeface="Arial" pitchFamily="34" charset="0"/>
              </a:rPr>
              <a:t>B</a:t>
            </a:r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uz-Latn-UZ" b="1" dirty="0"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=</a:t>
            </a:r>
            <a:r>
              <a:rPr lang="uz-Latn-UZ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uz-Latn-UZ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ru-RU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49262" y="6936496"/>
                <a:ext cx="5764655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uz-Latn-UZ" b="1" dirty="0">
                    <a:latin typeface="Arial" pitchFamily="34" charset="0"/>
                    <a:ea typeface="Cambria Math"/>
                    <a:cs typeface="Arial" pitchFamily="34" charset="0"/>
                  </a:rPr>
                  <a:t>A</a:t>
                </a:r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uz-Latn-UZ" b="1" dirty="0">
                    <a:latin typeface="Arial" pitchFamily="34" charset="0"/>
                    <a:ea typeface="Cambria Math"/>
                    <a:cs typeface="Arial" pitchFamily="34" charset="0"/>
                  </a:rPr>
                  <a:t>C</a:t>
                </a:r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𝟗𝟎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1" smtClean="0">
                        <a:latin typeface="Cambria Math"/>
                        <a:ea typeface="Cambria Math"/>
                        <a:cs typeface="Arial" pitchFamily="34" charset="0"/>
                      </a:rPr>
                      <m:t>+</m:t>
                    </m:r>
                    <m:sSup>
                      <m:sSupPr>
                        <m:ctrlPr>
                          <a:rPr lang="ru-RU" b="1" i="1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𝟔𝟎</m:t>
                        </m:r>
                      </m:e>
                      <m:sup>
                        <m:r>
                          <a:rPr lang="ru-RU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ru-RU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r>
                  <a:rPr lang="uz-Latn-UZ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150</a:t>
                </a:r>
                <a:r>
                  <a:rPr lang="ru-RU" b="1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ru-RU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262" y="6936496"/>
                <a:ext cx="5764655" cy="737510"/>
              </a:xfrm>
              <a:prstGeom prst="rect">
                <a:avLst/>
              </a:prstGeom>
              <a:blipFill rotWithShape="1">
                <a:blip r:embed="rId8"/>
                <a:stretch>
                  <a:fillRect l="-3805" t="-13223" r="-634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0925724" y="2085033"/>
            <a:ext cx="2773003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ea typeface="Cambria Math"/>
                <a:cs typeface="Arial" pitchFamily="34" charset="0"/>
              </a:rPr>
              <a:t>∠АОВ=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ru-RU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06819" y="2908723"/>
            <a:ext cx="5793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uz-Latn-UZ" sz="4000" b="1" dirty="0" smtClean="0">
                <a:latin typeface="Arial" pitchFamily="34" charset="0"/>
                <a:cs typeface="Arial" pitchFamily="34" charset="0"/>
              </a:rPr>
              <a:t>N-</a:t>
            </a:r>
            <a:r>
              <a:rPr lang="uz-Cyrl-UZ" sz="4000" b="1" dirty="0" smtClean="0">
                <a:latin typeface="Arial" pitchFamily="34" charset="0"/>
                <a:cs typeface="Arial" pitchFamily="34" charset="0"/>
              </a:rPr>
              <a:t>биссектриса</a:t>
            </a:r>
            <a:r>
              <a:rPr lang="ru-RU" sz="4000" b="1" dirty="0">
                <a:latin typeface="Arial" pitchFamily="34" charset="0"/>
                <a:ea typeface="Cambria Math"/>
                <a:cs typeface="Arial" pitchFamily="34" charset="0"/>
              </a:rPr>
              <a:t>∠АОВ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15909" y="5143272"/>
            <a:ext cx="5729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uz-Cyrl-UZ" sz="4000" b="1" dirty="0" smtClean="0">
                <a:latin typeface="Arial" pitchFamily="34" charset="0"/>
                <a:cs typeface="Arial" pitchFamily="34" charset="0"/>
              </a:rPr>
              <a:t>К</a:t>
            </a:r>
            <a:r>
              <a:rPr lang="uz-Latn-UZ" sz="4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uz-Cyrl-UZ" sz="4000" b="1" dirty="0" smtClean="0">
                <a:latin typeface="Arial" pitchFamily="34" charset="0"/>
                <a:cs typeface="Arial" pitchFamily="34" charset="0"/>
              </a:rPr>
              <a:t>биссектриса</a:t>
            </a:r>
            <a:r>
              <a:rPr lang="ru-RU" sz="4000" b="1" dirty="0" smtClean="0">
                <a:latin typeface="Arial" pitchFamily="34" charset="0"/>
                <a:ea typeface="Cambria Math"/>
                <a:cs typeface="Arial" pitchFamily="34" charset="0"/>
              </a:rPr>
              <a:t>∠ВОС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538719" y="4439696"/>
                <a:ext cx="6172200" cy="737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Arial" pitchFamily="34" charset="0"/>
                    <a:ea typeface="Cambria Math"/>
                    <a:cs typeface="Arial" pitchFamily="34" charset="0"/>
                  </a:rPr>
                  <a:t>∠ВОК=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𝟕𝟓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−</m:t>
                    </m:r>
                    <m:sSup>
                      <m:sSupPr>
                        <m:ctrlP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𝟒𝟓</m:t>
                        </m:r>
                      </m:e>
                      <m:sup>
                        <m:r>
                          <a:rPr lang="ru-RU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  <m:r>
                      <a:rPr lang="ru-RU" b="1" i="1" smtClean="0">
                        <a:latin typeface="Cambria Math"/>
                        <a:ea typeface="Cambria Math"/>
                        <a:cs typeface="Arial" pitchFamily="34" charset="0"/>
                      </a:rPr>
                      <m:t>=</m:t>
                    </m:r>
                    <m:r>
                      <a:rPr lang="ru-RU" b="1" i="0" smtClean="0">
                        <a:latin typeface="Cambria Math"/>
                        <a:ea typeface="Cambria Math"/>
                        <a:cs typeface="Arial" pitchFamily="34" charset="0"/>
                      </a:rPr>
                      <m:t>𝟑𝟎</m:t>
                    </m:r>
                  </m:oMath>
                </a14:m>
                <a:r>
                  <a:rPr lang="ru-RU" b="1" baseline="30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719" y="4439696"/>
                <a:ext cx="6172200" cy="737510"/>
              </a:xfrm>
              <a:prstGeom prst="rect">
                <a:avLst/>
              </a:prstGeom>
              <a:blipFill rotWithShape="1">
                <a:blip r:embed="rId9"/>
                <a:stretch>
                  <a:fillRect l="-3656" t="-13223" b="-3471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436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-0.07066 0.1946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6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6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6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6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0632 0.058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68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nimBg="1"/>
      <p:bldP spid="206850" grpId="0" animBg="1"/>
      <p:bldP spid="206861" grpId="0"/>
      <p:bldP spid="206861" grpId="1"/>
      <p:bldP spid="206870" grpId="0"/>
      <p:bldP spid="206871" grpId="0"/>
      <p:bldP spid="206871" grpId="1"/>
      <p:bldP spid="206880" grpId="0"/>
      <p:bldP spid="206880" grpId="1"/>
      <p:bldP spid="206881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2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4330" y="272171"/>
            <a:ext cx="995779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 доказательства от противного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12" y="1478280"/>
            <a:ext cx="10287000" cy="62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81200" y="2900511"/>
            <a:ext cx="1242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  <a:cs typeface="Arial" pitchFamily="34" charset="0"/>
              </a:rPr>
              <a:t>село</a:t>
            </a:r>
            <a:endParaRPr lang="uz-Latn-UZ" sz="3600" b="1" dirty="0"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7985" y="291571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Segoe Print" pitchFamily="2" charset="0"/>
                <a:cs typeface="Arial" pitchFamily="34" charset="0"/>
              </a:rPr>
              <a:t>источник</a:t>
            </a:r>
            <a:endParaRPr lang="uz-Latn-UZ" sz="3600" b="1" dirty="0"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2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3512" y="2514600"/>
            <a:ext cx="1745457" cy="3254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Тревожная мать – это уже мем» | Вести образован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137922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25554" y="2133600"/>
                <a:ext cx="7546846" cy="1600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6" rIns="91431" bIns="45716"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uz-Cyrl-UZ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АА</m:t>
                        </m:r>
                      </m:e>
                      <m:sub>
                        <m:r>
                          <a:rPr lang="uz-Cyrl-UZ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uz-Cyrl-UZ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ВВ</m:t>
                        </m:r>
                      </m:e>
                      <m:sub>
                        <m:r>
                          <a:rPr lang="uz-Cyrl-UZ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и </a:t>
                </a:r>
                <a:r>
                  <a:rPr lang="uz-Latn-UZ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PQ</a:t>
                </a:r>
                <a:r>
                  <a:rPr lang="en-US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прямые,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uz-Cyrl-UZ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АА</m:t>
                        </m:r>
                      </m:e>
                      <m:sub>
                        <m:r>
                          <a:rPr lang="uz-Cyrl-UZ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⊥</a:t>
                </a:r>
                <a:r>
                  <a:rPr lang="ru-RU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PQ</a:t>
                </a:r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ru-RU" b="1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ВВ</m:t>
                        </m:r>
                      </m:e>
                      <m:sub>
                        <m:r>
                          <a:rPr lang="uz-Cyrl-UZ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b="1" dirty="0">
                    <a:solidFill>
                      <a:schemeClr val="tx1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⊥</a:t>
                </a:r>
                <a:r>
                  <a:rPr lang="ru-RU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uz-Latn-UZ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PQ</a:t>
                </a:r>
                <a:endParaRPr lang="uz-Latn-UZ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554" y="2133600"/>
                <a:ext cx="7546846" cy="1600200"/>
              </a:xfrm>
              <a:prstGeom prst="rect">
                <a:avLst/>
              </a:prstGeom>
              <a:blipFill rotWithShape="1">
                <a:blip r:embed="rId2"/>
                <a:stretch>
                  <a:fillRect b="-749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610603" y="2133600"/>
                <a:ext cx="5620511" cy="1600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6" rIns="91431" bIns="45716" rtlCol="0" anchor="ctr"/>
              <a:lstStyle/>
              <a:p>
                <a:pPr algn="ctr"/>
                <a:r>
                  <a:rPr lang="ru-RU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п</a:t>
                </a:r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рямые</a:t>
                </a:r>
                <a:r>
                  <a:rPr lang="ru-RU" b="1" dirty="0" smtClean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uz-Cyrl-UZ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АА</m:t>
                        </m:r>
                      </m:e>
                      <m:sub>
                        <m:r>
                          <a:rPr lang="uz-Cyrl-UZ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и</a:t>
                </a:r>
                <a:r>
                  <a:rPr lang="ru-RU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uz-Cyrl-UZ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ВВ</m:t>
                        </m:r>
                      </m:e>
                      <m:sub>
                        <m:r>
                          <a:rPr lang="uz-Cyrl-UZ" b="1" i="1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</m:oMath>
                </a14:m>
                <a:endParaRPr lang="ru-RU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не пересекаются</a:t>
                </a:r>
                <a:endParaRPr lang="uz-Latn-UZ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3" y="2133600"/>
                <a:ext cx="5620511" cy="1600200"/>
              </a:xfrm>
              <a:prstGeom prst="rect">
                <a:avLst/>
              </a:prstGeom>
              <a:blipFill rotWithShape="1">
                <a:blip r:embed="rId3"/>
                <a:stretch>
                  <a:fillRect b="-749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трелка вправо 3"/>
          <p:cNvSpPr/>
          <p:nvPr/>
        </p:nvSpPr>
        <p:spPr>
          <a:xfrm>
            <a:off x="7772403" y="2691384"/>
            <a:ext cx="838200" cy="484632"/>
          </a:xfrm>
          <a:prstGeom prst="rightArrow">
            <a:avLst/>
          </a:prstGeom>
          <a:ln w="889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uz-Latn-UZ"/>
          </a:p>
        </p:txBody>
      </p:sp>
      <p:sp>
        <p:nvSpPr>
          <p:cNvPr id="10" name="Прямоугольник 9"/>
          <p:cNvSpPr/>
          <p:nvPr/>
        </p:nvSpPr>
        <p:spPr>
          <a:xfrm>
            <a:off x="435864" y="374904"/>
            <a:ext cx="13868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Теорема.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Две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прямые, перпендикулярные одной и той же прямой, не пересекаются</a:t>
            </a:r>
            <a:endParaRPr lang="uz-Latn-U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4183925" y="4343400"/>
            <a:ext cx="7075" cy="3429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172200" y="4343400"/>
            <a:ext cx="0" cy="34290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14600" y="6019800"/>
            <a:ext cx="5257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72200" y="5562600"/>
            <a:ext cx="457200" cy="4572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15" name="Прямоугольник 14"/>
          <p:cNvSpPr/>
          <p:nvPr/>
        </p:nvSpPr>
        <p:spPr>
          <a:xfrm>
            <a:off x="4191000" y="5562600"/>
            <a:ext cx="457200" cy="4572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80985" y="7068234"/>
                <a:ext cx="82099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600" b="1" i="0" smtClean="0">
                              <a:latin typeface="Cambria Math"/>
                            </a:rPr>
                            <m:t>А</m:t>
                          </m:r>
                        </m:e>
                        <m:sub>
                          <m:r>
                            <a:rPr lang="ru-RU" sz="3600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985" y="7068234"/>
                <a:ext cx="820994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540797" y="421546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b="1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21308" y="5925234"/>
            <a:ext cx="543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b="1" dirty="0" smtClean="0">
                <a:latin typeface="Arial" pitchFamily="34" charset="0"/>
                <a:cs typeface="Arial" pitchFamily="34" charset="0"/>
              </a:rPr>
              <a:t>Q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99692" y="7126069"/>
                <a:ext cx="8161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z-Latn-UZ" sz="3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3600" b="1" i="0" smtClean="0">
                              <a:latin typeface="Cambria Math"/>
                            </a:rPr>
                            <m:t>В</m:t>
                          </m:r>
                        </m:e>
                        <m:sub>
                          <m:r>
                            <a:rPr lang="ru-RU" sz="3600" b="1" i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z-Latn-UZ" sz="36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92" y="7126069"/>
                <a:ext cx="816184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370354" y="421546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В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1482" y="5949695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600" b="1" dirty="0" smtClean="0">
                <a:latin typeface="Arial" pitchFamily="34" charset="0"/>
                <a:cs typeface="Arial" pitchFamily="34" charset="0"/>
              </a:rPr>
              <a:t>P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05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55320" y="2438400"/>
            <a:ext cx="13167360" cy="4563880"/>
          </a:xfrm>
          <a:prstGeom prst="rect">
            <a:avLst/>
          </a:prstGeom>
          <a:noFill/>
        </p:spPr>
        <p:txBody>
          <a:bodyPr lIns="130622" tIns="65311" rIns="130622" bIns="65311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Делается предположение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противоположное</a:t>
            </a:r>
            <a:r>
              <a:rPr lang="uz-Latn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тому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что требуется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доказать.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Выясняется, что следует из сделанного предположения на основании известных теорем, аксиом, определений и условия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задачи.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uz-Cyrl-UZ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Определяется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чем заключается противоречие </a:t>
            </a: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делается вывод: предположение неверно, а верно то, что требовалось доказать.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457200"/>
            <a:ext cx="126492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доказательстве теорем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 помощи предположения 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963397" y="127188"/>
            <a:ext cx="2209801" cy="23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6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8011</TotalTime>
  <Words>745</Words>
  <Application>Microsoft Office PowerPoint</Application>
  <PresentationFormat>Произвольный</PresentationFormat>
  <Paragraphs>171</Paragraphs>
  <Slides>15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Формула</vt:lpstr>
      <vt:lpstr>Геометрия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535</cp:revision>
  <dcterms:created xsi:type="dcterms:W3CDTF">2020-04-09T07:32:19Z</dcterms:created>
  <dcterms:modified xsi:type="dcterms:W3CDTF">2021-02-18T17:08:32Z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