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560" r:id="rId2"/>
    <p:sldId id="768" r:id="rId3"/>
    <p:sldId id="907" r:id="rId4"/>
    <p:sldId id="905" r:id="rId5"/>
    <p:sldId id="906" r:id="rId6"/>
    <p:sldId id="908" r:id="rId7"/>
    <p:sldId id="909" r:id="rId8"/>
    <p:sldId id="911" r:id="rId9"/>
    <p:sldId id="913" r:id="rId10"/>
    <p:sldId id="914" r:id="rId11"/>
    <p:sldId id="915" r:id="rId12"/>
    <p:sldId id="510" r:id="rId13"/>
    <p:sldId id="879" r:id="rId14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907"/>
            <p14:sldId id="905"/>
            <p14:sldId id="906"/>
            <p14:sldId id="908"/>
            <p14:sldId id="909"/>
            <p14:sldId id="911"/>
            <p14:sldId id="913"/>
            <p14:sldId id="914"/>
            <p14:sldId id="915"/>
            <p14:sldId id="510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278537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837C5-C575-48C8-97A1-5ACCB6402F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53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C17BA-340A-482D-9181-BAA6A40DDBF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2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  <p:sldLayoutId id="2147483671" r:id="rId8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194910" y="3352800"/>
            <a:ext cx="7558690" cy="3582878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с помощью систем уравнений.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5440" y="3573643"/>
            <a:ext cx="3702960" cy="3447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2000" y="1113978"/>
            <a:ext cx="266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х-у =5</a:t>
            </a:r>
          </a:p>
          <a:p>
            <a:pPr lvl="0" defTabSz="1306155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2(</a:t>
            </a:r>
            <a:r>
              <a:rPr lang="ru-RU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=22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304800"/>
            <a:ext cx="2383729" cy="5693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Решение</a:t>
            </a:r>
            <a:r>
              <a:rPr lang="ru-RU" altLang="ru-RU" sz="3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uz-Latn-UZ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609600" y="1242651"/>
            <a:ext cx="228602" cy="942982"/>
          </a:xfrm>
          <a:prstGeom prst="leftBrace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5" tIns="65308" rIns="130615" bIns="65308" rtlCol="0" anchor="ctr"/>
          <a:lstStyle/>
          <a:p>
            <a:pPr algn="ctr" defTabSz="1306155"/>
            <a:endParaRPr lang="ru-RU" sz="260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9600" y="1113977"/>
            <a:ext cx="266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х-у =5</a:t>
            </a:r>
          </a:p>
          <a:p>
            <a:pPr lvl="0" defTabSz="1306155"/>
            <a:r>
              <a:rPr lang="ru-RU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=11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4267200" y="1242650"/>
            <a:ext cx="228602" cy="942982"/>
          </a:xfrm>
          <a:prstGeom prst="leftBrace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5" tIns="65308" rIns="130615" bIns="65308" rtlCol="0" anchor="ctr"/>
          <a:lstStyle/>
          <a:p>
            <a:pPr algn="ctr" defTabSz="1306155"/>
            <a:endParaRPr lang="ru-RU" sz="2600">
              <a:solidFill>
                <a:prstClr val="black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396343" y="1524000"/>
            <a:ext cx="0" cy="91440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96343" y="1585546"/>
            <a:ext cx="595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600" b="1" dirty="0" smtClean="0">
                <a:latin typeface="Arial" pitchFamily="34" charset="0"/>
                <a:cs typeface="Arial" pitchFamily="34" charset="0"/>
              </a:rPr>
              <a:t>:2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30335" y="2314307"/>
            <a:ext cx="2377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5+у+у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=11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30335" y="2832383"/>
            <a:ext cx="21084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5+2у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=11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70834" y="3432186"/>
            <a:ext cx="1993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2у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11-5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17907" y="4078516"/>
            <a:ext cx="13516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7146147" y="4724847"/>
            <a:ext cx="10951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=3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086600" y="1113978"/>
            <a:ext cx="266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5+у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1306155"/>
            <a:r>
              <a:rPr lang="ru-RU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=11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Левая фигурная скобка 22"/>
          <p:cNvSpPr/>
          <p:nvPr/>
        </p:nvSpPr>
        <p:spPr>
          <a:xfrm>
            <a:off x="6806680" y="1261553"/>
            <a:ext cx="228602" cy="942982"/>
          </a:xfrm>
          <a:prstGeom prst="leftBrace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5" tIns="65308" rIns="130615" bIns="65308" rtlCol="0" anchor="ctr"/>
          <a:lstStyle/>
          <a:p>
            <a:pPr algn="ctr" defTabSz="1306155"/>
            <a:endParaRPr lang="ru-RU" sz="2600">
              <a:solidFill>
                <a:prstClr val="black"/>
              </a:solidFill>
            </a:endParaRPr>
          </a:p>
        </p:txBody>
      </p:sp>
      <p:sp>
        <p:nvSpPr>
          <p:cNvPr id="27" name="Овальная выноска 26"/>
          <p:cNvSpPr/>
          <p:nvPr/>
        </p:nvSpPr>
        <p:spPr>
          <a:xfrm>
            <a:off x="7884366" y="1076611"/>
            <a:ext cx="1041920" cy="612648"/>
          </a:xfrm>
          <a:prstGeom prst="wedgeEllipseCallout">
            <a:avLst>
              <a:gd name="adj1" fmla="val -98384"/>
              <a:gd name="adj2" fmla="val 68592"/>
            </a:avLst>
          </a:prstGeom>
          <a:noFill/>
          <a:ln w="38100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Прямоугольник 31"/>
          <p:cNvSpPr/>
          <p:nvPr/>
        </p:nvSpPr>
        <p:spPr>
          <a:xfrm>
            <a:off x="2176573" y="2776583"/>
            <a:ext cx="1749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5+у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2218853" y="3395649"/>
            <a:ext cx="1749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5+3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18853" y="4081104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1306155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= 8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45399" y="6008294"/>
            <a:ext cx="81990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Ответ</a:t>
            </a:r>
            <a:r>
              <a:rPr lang="ru-RU" alt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alt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длина 8 см, ширина 3 см.</a:t>
            </a:r>
            <a:endParaRPr lang="uz-Latn-UZ" dirty="0">
              <a:solidFill>
                <a:prstClr val="black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9870938" y="3833284"/>
            <a:ext cx="4114880" cy="2133605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130615" tIns="65308" rIns="130615" bIns="65308" rtlCol="0" anchor="ctr"/>
          <a:lstStyle/>
          <a:p>
            <a:pPr marL="0" marR="0" lvl="0" indent="0" algn="ctr" defTabSz="13061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928378" y="5952893"/>
            <a:ext cx="571504" cy="747445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pPr defTabSz="1306155"/>
            <a:r>
              <a:rPr lang="ru-RU" sz="4000" b="1" dirty="0">
                <a:solidFill>
                  <a:prstClr val="black"/>
                </a:solidFill>
              </a:rPr>
              <a:t>х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290996" y="4572531"/>
            <a:ext cx="571452" cy="655112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pPr marL="0" marR="0" lvl="0" indent="0" defTabSz="13061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у</a:t>
            </a:r>
          </a:p>
        </p:txBody>
      </p:sp>
    </p:spTree>
    <p:extLst>
      <p:ext uri="{BB962C8B-B14F-4D97-AF65-F5344CB8AC3E}">
        <p14:creationId xmlns:p14="http://schemas.microsoft.com/office/powerpoint/2010/main" val="37682850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2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7" grpId="0" animBg="1"/>
      <p:bldP spid="27" grpId="1" animBg="1"/>
      <p:bldP spid="32" grpId="0"/>
      <p:bldP spid="33" grpId="0"/>
      <p:bldP spid="34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29426"/>
            <a:ext cx="12871353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19800" y="283095"/>
            <a:ext cx="1792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alt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0"/>
            <a:ext cx="3276600" cy="436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6103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6153" name="Picture 9" descr="Милый школьник | Премиум вектор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5486400"/>
            <a:ext cx="1464953" cy="2408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5450" y="1219200"/>
            <a:ext cx="12008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Решить задачи с помощью систем уравнений </a:t>
            </a:r>
          </a:p>
        </p:txBody>
      </p:sp>
      <p:sp>
        <p:nvSpPr>
          <p:cNvPr id="15" name="Овал 14"/>
          <p:cNvSpPr/>
          <p:nvPr/>
        </p:nvSpPr>
        <p:spPr>
          <a:xfrm>
            <a:off x="307975" y="224989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15450" y="2306988"/>
            <a:ext cx="120200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Сумма двух чисел равна 63, а их разность 35. </a:t>
            </a: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Найти эти числа.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07975" y="40033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80276" y="4003318"/>
            <a:ext cx="1287576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Периметр прямоугольника равен 32 см. </a:t>
            </a: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Разность длин двух смежных сторон равна 2 см. </a:t>
            </a: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Найти стороны прямоугольника. </a:t>
            </a:r>
          </a:p>
        </p:txBody>
      </p:sp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7" name="Овал 6"/>
          <p:cNvSpPr/>
          <p:nvPr/>
        </p:nvSpPr>
        <p:spPr>
          <a:xfrm>
            <a:off x="155575" y="1449679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5575" y="3088918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5575" y="4706846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</a:t>
            </a:r>
            <a:endParaRPr lang="uz-Latn-UZ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714750"/>
            <a:ext cx="4514850" cy="79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нутый угол 4"/>
          <p:cNvSpPr/>
          <p:nvPr/>
        </p:nvSpPr>
        <p:spPr>
          <a:xfrm>
            <a:off x="1139890" y="1419469"/>
            <a:ext cx="427031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Повторение пройденного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7364360" y="1456791"/>
            <a:ext cx="5818240" cy="2590800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6666" lvl="0" algn="ctr">
              <a:spcBef>
                <a:spcPts val="279"/>
              </a:spcBef>
            </a:pP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Решение задач с помощью систем уравнений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Загнутый угол 10"/>
          <p:cNvSpPr/>
          <p:nvPr/>
        </p:nvSpPr>
        <p:spPr>
          <a:xfrm>
            <a:off x="3143639" y="4543668"/>
            <a:ext cx="4038600" cy="2615682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Решение задач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нутый угол 11"/>
          <p:cNvSpPr/>
          <p:nvPr/>
        </p:nvSpPr>
        <p:spPr>
          <a:xfrm>
            <a:off x="9332342" y="4507901"/>
            <a:ext cx="4231258" cy="2553478"/>
          </a:xfrm>
          <a:prstGeom prst="foldedCorner">
            <a:avLst>
              <a:gd name="adj" fmla="val 28562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Задания для закрепления</a:t>
            </a:r>
            <a:endParaRPr lang="uz-Latn-UZ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Группа 5"/>
          <p:cNvGrpSpPr>
            <a:grpSpLocks/>
          </p:cNvGrpSpPr>
          <p:nvPr/>
        </p:nvGrpSpPr>
        <p:grpSpPr bwMode="auto">
          <a:xfrm>
            <a:off x="629921" y="820102"/>
            <a:ext cx="2910840" cy="1415416"/>
            <a:chOff x="359" y="1226"/>
            <a:chExt cx="1146" cy="743"/>
          </a:xfrm>
        </p:grpSpPr>
        <p:sp>
          <p:nvSpPr>
            <p:cNvPr id="16411" name="Поле 3"/>
            <p:cNvSpPr txBox="1">
              <a:spLocks noChangeArrowheads="1"/>
            </p:cNvSpPr>
            <p:nvPr/>
          </p:nvSpPr>
          <p:spPr bwMode="auto">
            <a:xfrm>
              <a:off x="422" y="1226"/>
              <a:ext cx="1083" cy="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altLang="ru-RU" b="1" dirty="0">
                  <a:solidFill>
                    <a:srgbClr val="002060"/>
                  </a:solidFill>
                  <a:cs typeface="Arial" pitchFamily="34" charset="0"/>
                </a:rPr>
                <a:t>  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7х+2у=1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  <a:p>
              <a:pPr eaLnBrk="1" hangingPunct="1"/>
              <a:r>
                <a:rPr lang="ru-RU" altLang="ru-RU" sz="4000" b="1" dirty="0">
                  <a:solidFill>
                    <a:srgbClr val="002060"/>
                  </a:solidFill>
                  <a:cs typeface="Arial" pitchFamily="34" charset="0"/>
                </a:rPr>
                <a:t>17х+6у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=</a:t>
              </a:r>
              <a:r>
                <a:rPr lang="ru-RU" altLang="ru-RU" sz="4000" b="1" dirty="0" smtClean="0">
                  <a:solidFill>
                    <a:srgbClr val="002060"/>
                  </a:solidFill>
                  <a:latin typeface="Calibri"/>
                  <a:cs typeface="Arial" pitchFamily="34" charset="0"/>
                </a:rPr>
                <a:t>–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9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16412" name="Автофигура 4"/>
            <p:cNvSpPr>
              <a:spLocks/>
            </p:cNvSpPr>
            <p:nvPr/>
          </p:nvSpPr>
          <p:spPr bwMode="auto">
            <a:xfrm>
              <a:off x="359" y="1248"/>
              <a:ext cx="122" cy="576"/>
            </a:xfrm>
            <a:prstGeom prst="leftBrace">
              <a:avLst>
                <a:gd name="adj1" fmla="val 27778"/>
                <a:gd name="adj2" fmla="val 50000"/>
              </a:avLst>
            </a:prstGeom>
            <a:noFill/>
            <a:ln w="12700" cap="sq">
              <a:solidFill>
                <a:srgbClr val="00206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387" name="Поле 11"/>
          <p:cNvSpPr txBox="1">
            <a:spLocks noChangeArrowheads="1"/>
          </p:cNvSpPr>
          <p:nvPr/>
        </p:nvSpPr>
        <p:spPr bwMode="auto">
          <a:xfrm>
            <a:off x="3314701" y="820102"/>
            <a:ext cx="864922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|·3</a:t>
            </a:r>
            <a:endParaRPr lang="ru-RU" altLang="ru-RU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grpSp>
        <p:nvGrpSpPr>
          <p:cNvPr id="16388" name="Группа 14"/>
          <p:cNvGrpSpPr>
            <a:grpSpLocks/>
          </p:cNvGrpSpPr>
          <p:nvPr/>
        </p:nvGrpSpPr>
        <p:grpSpPr bwMode="auto">
          <a:xfrm>
            <a:off x="538481" y="2143126"/>
            <a:ext cx="5194301" cy="1939290"/>
            <a:chOff x="353" y="1127"/>
            <a:chExt cx="2045" cy="1018"/>
          </a:xfrm>
        </p:grpSpPr>
        <p:sp>
          <p:nvSpPr>
            <p:cNvPr id="16409" name="Поле 12"/>
            <p:cNvSpPr txBox="1">
              <a:spLocks noChangeArrowheads="1"/>
            </p:cNvSpPr>
            <p:nvPr/>
          </p:nvSpPr>
          <p:spPr bwMode="auto">
            <a:xfrm>
              <a:off x="456" y="1127"/>
              <a:ext cx="1942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21х+6у=3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  <a:p>
              <a:pPr eaLnBrk="1" hangingPunct="1"/>
              <a:r>
                <a:rPr lang="ru-RU" altLang="ru-RU" sz="4000" b="1" dirty="0">
                  <a:solidFill>
                    <a:srgbClr val="002060"/>
                  </a:solidFill>
                  <a:cs typeface="Arial" pitchFamily="34" charset="0"/>
                </a:rPr>
                <a:t>17х+6у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=</a:t>
              </a:r>
              <a:r>
                <a:rPr lang="ru-RU" altLang="ru-RU" sz="4000" b="1" dirty="0" smtClean="0">
                  <a:solidFill>
                    <a:srgbClr val="002060"/>
                  </a:solidFill>
                  <a:latin typeface="Calibri"/>
                  <a:cs typeface="Arial" pitchFamily="34" charset="0"/>
                </a:rPr>
                <a:t>–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9</a:t>
              </a:r>
            </a:p>
            <a:p>
              <a:pPr eaLnBrk="1" hangingPunct="1"/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21х </a:t>
              </a:r>
              <a:r>
                <a:rPr lang="ru-RU" altLang="ru-RU" sz="4000" b="1" dirty="0">
                  <a:solidFill>
                    <a:srgbClr val="002060"/>
                  </a:solidFill>
                  <a:latin typeface="Calibri"/>
                  <a:cs typeface="Arial" pitchFamily="34" charset="0"/>
                </a:rPr>
                <a:t>–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 </a:t>
              </a:r>
              <a:r>
                <a:rPr lang="ru-RU" altLang="ru-RU" sz="4000" b="1" dirty="0">
                  <a:solidFill>
                    <a:srgbClr val="002060"/>
                  </a:solidFill>
                  <a:cs typeface="Arial" pitchFamily="34" charset="0"/>
                </a:rPr>
                <a:t>17х = 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3 –(</a:t>
              </a:r>
              <a:r>
                <a:rPr lang="ru-RU" altLang="ru-RU" sz="4000" b="1" dirty="0" smtClean="0">
                  <a:solidFill>
                    <a:srgbClr val="002060"/>
                  </a:solidFill>
                  <a:latin typeface="Calibri"/>
                  <a:cs typeface="Arial" pitchFamily="34" charset="0"/>
                </a:rPr>
                <a:t>–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9) 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16410" name="Автофигура 13"/>
            <p:cNvSpPr>
              <a:spLocks/>
            </p:cNvSpPr>
            <p:nvPr/>
          </p:nvSpPr>
          <p:spPr bwMode="auto">
            <a:xfrm flipV="1">
              <a:off x="353" y="1175"/>
              <a:ext cx="129" cy="535"/>
            </a:xfrm>
            <a:prstGeom prst="leftBrace">
              <a:avLst>
                <a:gd name="adj1" fmla="val 75006"/>
                <a:gd name="adj2" fmla="val 50000"/>
              </a:avLst>
            </a:prstGeom>
            <a:noFill/>
            <a:ln w="12700" cap="sq">
              <a:solidFill>
                <a:srgbClr val="00206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389" name="Поле 15"/>
          <p:cNvSpPr txBox="1">
            <a:spLocks noChangeArrowheads="1"/>
          </p:cNvSpPr>
          <p:nvPr/>
        </p:nvSpPr>
        <p:spPr bwMode="auto">
          <a:xfrm>
            <a:off x="111866" y="2370427"/>
            <a:ext cx="518673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latin typeface="Calibri"/>
                <a:cs typeface="Arial" pitchFamily="34" charset="0"/>
              </a:rPr>
              <a:t>–</a:t>
            </a:r>
            <a:endParaRPr lang="ru-RU" altLang="ru-RU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390" name="Поле 17"/>
          <p:cNvSpPr txBox="1">
            <a:spLocks noChangeArrowheads="1"/>
          </p:cNvSpPr>
          <p:nvPr/>
        </p:nvSpPr>
        <p:spPr bwMode="auto">
          <a:xfrm>
            <a:off x="861476" y="3809071"/>
            <a:ext cx="213289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4х </a:t>
            </a:r>
            <a:r>
              <a:rPr lang="ru-RU" altLang="ru-RU" sz="4000" b="1" dirty="0">
                <a:solidFill>
                  <a:srgbClr val="002060"/>
                </a:solidFill>
                <a:cs typeface="Arial" pitchFamily="34" charset="0"/>
              </a:rPr>
              <a:t>= </a:t>
            </a:r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 12</a:t>
            </a:r>
            <a:endParaRPr lang="ru-RU" altLang="ru-RU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407" name="Поле 42"/>
          <p:cNvSpPr txBox="1">
            <a:spLocks noChangeArrowheads="1"/>
          </p:cNvSpPr>
          <p:nvPr/>
        </p:nvSpPr>
        <p:spPr bwMode="auto">
          <a:xfrm>
            <a:off x="485810" y="5486400"/>
            <a:ext cx="26677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7·3</a:t>
            </a:r>
            <a:r>
              <a:rPr lang="ru-RU" altLang="ru-RU" sz="4000" b="1" dirty="0">
                <a:solidFill>
                  <a:srgbClr val="002060"/>
                </a:solidFill>
                <a:cs typeface="Arial" pitchFamily="34" charset="0"/>
              </a:rPr>
              <a:t>+ 2у =</a:t>
            </a:r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1</a:t>
            </a:r>
            <a:endParaRPr lang="ru-RU" altLang="ru-RU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405" name="Поле 49"/>
          <p:cNvSpPr txBox="1">
            <a:spLocks noChangeArrowheads="1"/>
          </p:cNvSpPr>
          <p:nvPr/>
        </p:nvSpPr>
        <p:spPr bwMode="auto">
          <a:xfrm>
            <a:off x="518160" y="6092190"/>
            <a:ext cx="22108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21+2у=1</a:t>
            </a:r>
            <a:endParaRPr lang="ru-RU" altLang="ru-RU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6403" name="Поле 54"/>
          <p:cNvSpPr txBox="1">
            <a:spLocks noChangeArrowheads="1"/>
          </p:cNvSpPr>
          <p:nvPr/>
        </p:nvSpPr>
        <p:spPr bwMode="auto">
          <a:xfrm>
            <a:off x="559837" y="6656807"/>
            <a:ext cx="188064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2у=</a:t>
            </a:r>
            <a:r>
              <a:rPr lang="ru-RU" altLang="ru-RU" sz="4000" b="1" dirty="0" smtClean="0">
                <a:solidFill>
                  <a:srgbClr val="002060"/>
                </a:solidFill>
                <a:latin typeface="Calibri"/>
                <a:cs typeface="Arial" pitchFamily="34" charset="0"/>
              </a:rPr>
              <a:t>–</a:t>
            </a:r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20</a:t>
            </a:r>
            <a:endParaRPr lang="ru-RU" altLang="ru-RU" sz="4000" b="1" dirty="0">
              <a:solidFill>
                <a:srgbClr val="002060"/>
              </a:solidFill>
              <a:cs typeface="Arial" pitchFamily="34" charset="0"/>
            </a:endParaRPr>
          </a:p>
        </p:txBody>
      </p:sp>
      <p:grpSp>
        <p:nvGrpSpPr>
          <p:cNvPr id="16394" name="Группа 59"/>
          <p:cNvGrpSpPr>
            <a:grpSpLocks/>
          </p:cNvGrpSpPr>
          <p:nvPr/>
        </p:nvGrpSpPr>
        <p:grpSpPr bwMode="auto">
          <a:xfrm>
            <a:off x="2983384" y="6413351"/>
            <a:ext cx="1826260" cy="1323976"/>
            <a:chOff x="819" y="2545"/>
            <a:chExt cx="719" cy="695"/>
          </a:xfrm>
        </p:grpSpPr>
        <p:sp>
          <p:nvSpPr>
            <p:cNvPr id="16401" name="Поле 57"/>
            <p:cNvSpPr txBox="1">
              <a:spLocks noChangeArrowheads="1"/>
            </p:cNvSpPr>
            <p:nvPr/>
          </p:nvSpPr>
          <p:spPr bwMode="auto">
            <a:xfrm>
              <a:off x="910" y="2545"/>
              <a:ext cx="628" cy="6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х=3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  <a:p>
              <a:pPr eaLnBrk="1" hangingPunct="1"/>
              <a:r>
                <a:rPr lang="ru-RU" altLang="ru-RU" sz="4000" b="1" dirty="0">
                  <a:solidFill>
                    <a:srgbClr val="002060"/>
                  </a:solidFill>
                  <a:cs typeface="Arial" pitchFamily="34" charset="0"/>
                </a:rPr>
                <a:t>у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=</a:t>
              </a:r>
              <a:r>
                <a:rPr lang="ru-RU" altLang="ru-RU" sz="4000" b="1" dirty="0" smtClean="0">
                  <a:solidFill>
                    <a:srgbClr val="002060"/>
                  </a:solidFill>
                  <a:latin typeface="Calibri"/>
                  <a:cs typeface="Arial" pitchFamily="34" charset="0"/>
                </a:rPr>
                <a:t>–</a:t>
              </a:r>
              <a:r>
                <a:rPr lang="ru-RU" altLang="ru-RU" sz="4000" b="1" dirty="0" smtClean="0">
                  <a:solidFill>
                    <a:srgbClr val="002060"/>
                  </a:solidFill>
                  <a:cs typeface="Arial" pitchFamily="34" charset="0"/>
                </a:rPr>
                <a:t>10</a:t>
              </a:r>
              <a:endParaRPr lang="ru-RU" altLang="ru-RU" sz="4000" b="1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16402" name="Автофигура 58"/>
            <p:cNvSpPr>
              <a:spLocks/>
            </p:cNvSpPr>
            <p:nvPr/>
          </p:nvSpPr>
          <p:spPr bwMode="auto">
            <a:xfrm>
              <a:off x="819" y="2647"/>
              <a:ext cx="113" cy="513"/>
            </a:xfrm>
            <a:prstGeom prst="leftBrace">
              <a:avLst>
                <a:gd name="adj1" fmla="val 66667"/>
                <a:gd name="adj2" fmla="val 50000"/>
              </a:avLst>
            </a:prstGeom>
            <a:noFill/>
            <a:ln w="12700" cap="sq">
              <a:solidFill>
                <a:srgbClr val="00206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 altLang="ru-RU" b="1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395" name="Поле 60"/>
          <p:cNvSpPr txBox="1">
            <a:spLocks noChangeArrowheads="1"/>
          </p:cNvSpPr>
          <p:nvPr/>
        </p:nvSpPr>
        <p:spPr bwMode="auto">
          <a:xfrm>
            <a:off x="5253033" y="7140168"/>
            <a:ext cx="397891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002060"/>
                </a:solidFill>
              </a:rPr>
              <a:t>Ответ: (3; </a:t>
            </a:r>
            <a:r>
              <a:rPr lang="ru-RU" altLang="ru-RU" sz="4000" b="1" dirty="0" smtClean="0">
                <a:solidFill>
                  <a:srgbClr val="002060"/>
                </a:solidFill>
                <a:latin typeface="Calibri"/>
                <a:cs typeface="Arial" pitchFamily="34" charset="0"/>
              </a:rPr>
              <a:t>–</a:t>
            </a:r>
            <a:r>
              <a:rPr lang="ru-RU" altLang="ru-RU" sz="4000" b="1" dirty="0" smtClean="0">
                <a:solidFill>
                  <a:srgbClr val="002060"/>
                </a:solidFill>
              </a:rPr>
              <a:t> </a:t>
            </a:r>
            <a:r>
              <a:rPr lang="ru-RU" altLang="ru-RU" sz="4000" b="1" dirty="0">
                <a:solidFill>
                  <a:srgbClr val="002060"/>
                </a:solidFill>
              </a:rPr>
              <a:t>10)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172200" y="177398"/>
            <a:ext cx="8305800" cy="13901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>
              <a:defRPr/>
            </a:pP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Если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требуется, то </a:t>
            </a: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уравнять коэффициенты при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одном </a:t>
            </a: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неизвестных</a:t>
            </a:r>
            <a:endParaRPr lang="ru-RU" sz="3200" b="1" dirty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172198" y="1741171"/>
            <a:ext cx="8305799" cy="1371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Складываем или вычитаем  полученные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уравнения.</a:t>
            </a:r>
            <a:endParaRPr lang="ru-RU" sz="3200" b="1" dirty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72200" y="3253741"/>
            <a:ext cx="8305799" cy="14573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>
              <a:defRPr/>
            </a:pP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Решить полученное уравнение с одним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неизвестным и найти одно неизвестное.</a:t>
            </a:r>
            <a:endParaRPr lang="ru-RU" sz="3200" b="1" dirty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172201" y="4846546"/>
            <a:ext cx="8305799" cy="18386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>
              <a:defRPr/>
            </a:pP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Подставить полученное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ru-RU" sz="3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любое из двух уравнений системы и решить это уравнение, получив, таким образом, </a:t>
            </a:r>
            <a:r>
              <a:rPr lang="ru-RU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второе неизвестное.</a:t>
            </a:r>
            <a:endParaRPr lang="ru-RU" sz="3200" b="1" dirty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0" name="Прямоугольник 35"/>
          <p:cNvSpPr>
            <a:spLocks noChangeArrowheads="1"/>
          </p:cNvSpPr>
          <p:nvPr/>
        </p:nvSpPr>
        <p:spPr bwMode="auto">
          <a:xfrm>
            <a:off x="1061412" y="63986"/>
            <a:ext cx="4506578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Метод сложения</a:t>
            </a:r>
            <a:endParaRPr lang="ru-RU" sz="40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18160" y="3429000"/>
            <a:ext cx="4660902" cy="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38481" y="4957382"/>
            <a:ext cx="22108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7х+2у=1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8062" y="7182320"/>
            <a:ext cx="15953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altLang="ru-RU" sz="4000" b="1" dirty="0" smtClean="0">
                <a:solidFill>
                  <a:srgbClr val="002060"/>
                </a:solidFill>
                <a:cs typeface="Arial" pitchFamily="34" charset="0"/>
              </a:rPr>
              <a:t>–</a:t>
            </a:r>
            <a:r>
              <a:rPr lang="ru-RU" alt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alt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4241" y="4278061"/>
            <a:ext cx="10550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х=3</a:t>
            </a:r>
          </a:p>
        </p:txBody>
      </p:sp>
    </p:spTree>
    <p:extLst>
      <p:ext uri="{BB962C8B-B14F-4D97-AF65-F5344CB8AC3E}">
        <p14:creationId xmlns:p14="http://schemas.microsoft.com/office/powerpoint/2010/main" val="203169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9" grpId="0"/>
      <p:bldP spid="16390" grpId="0"/>
      <p:bldP spid="16407" grpId="0"/>
      <p:bldP spid="16405" grpId="0"/>
      <p:bldP spid="16403" grpId="0"/>
      <p:bldP spid="16395" grpId="0"/>
      <p:bldP spid="27" grpId="0" animBg="1"/>
      <p:bldP spid="28" grpId="0" animBg="1"/>
      <p:bldP spid="29" grpId="0" animBg="1"/>
      <p:bldP spid="30" grpId="0" animBg="1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877110"/>
              </p:ext>
            </p:extLst>
          </p:nvPr>
        </p:nvGraphicFramePr>
        <p:xfrm>
          <a:off x="8576208" y="1838114"/>
          <a:ext cx="3830320" cy="836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Формула" r:id="rId3" imgW="698400" imgH="203040" progId="Equation.3">
                  <p:embed/>
                </p:oleObj>
              </mc:Choice>
              <mc:Fallback>
                <p:oleObj name="Формула" r:id="rId3" imgW="6984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6208" y="1838114"/>
                        <a:ext cx="3830320" cy="836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293639"/>
              </p:ext>
            </p:extLst>
          </p:nvPr>
        </p:nvGraphicFramePr>
        <p:xfrm>
          <a:off x="542064" y="5632668"/>
          <a:ext cx="3395981" cy="1463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Формула" r:id="rId5" imgW="685800" imgH="393480" progId="Equation.3">
                  <p:embed/>
                </p:oleObj>
              </mc:Choice>
              <mc:Fallback>
                <p:oleObj name="Формула" r:id="rId5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64" y="5632668"/>
                        <a:ext cx="3395981" cy="1463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375175"/>
              </p:ext>
            </p:extLst>
          </p:nvPr>
        </p:nvGraphicFramePr>
        <p:xfrm>
          <a:off x="4495800" y="992187"/>
          <a:ext cx="390207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Формула" r:id="rId7" imgW="710891" imgH="203112" progId="Equation.3">
                  <p:embed/>
                </p:oleObj>
              </mc:Choice>
              <mc:Fallback>
                <p:oleObj name="Формула" r:id="rId7" imgW="710891" imgH="203112" progId="Equation.3">
                  <p:embed/>
                  <p:pic>
                    <p:nvPicPr>
                      <p:cNvPr id="0" name="Содержимое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992187"/>
                        <a:ext cx="390207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245135"/>
              </p:ext>
            </p:extLst>
          </p:nvPr>
        </p:nvGraphicFramePr>
        <p:xfrm>
          <a:off x="442920" y="1746242"/>
          <a:ext cx="3832225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Формула" r:id="rId9" imgW="698400" imgH="203040" progId="Equation.3">
                  <p:embed/>
                </p:oleObj>
              </mc:Choice>
              <mc:Fallback>
                <p:oleObj name="Формула" r:id="rId9" imgW="698400" imgH="203040" progId="Equation.3">
                  <p:embed/>
                  <p:pic>
                    <p:nvPicPr>
                      <p:cNvPr id="0" name="Содержимое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20" y="1746242"/>
                        <a:ext cx="3832225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95320" y="2674410"/>
                <a:ext cx="3153427" cy="1422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0" smtClean="0">
                          <a:latin typeface="Cambria Math"/>
                        </a:rPr>
                        <m:t>𝐲</m:t>
                      </m:r>
                      <m:r>
                        <a:rPr lang="uz-Latn-UZ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z-Latn-UZ" b="1" i="1" smtClean="0">
                              <a:latin typeface="Cambria Math"/>
                            </a:rPr>
                            <m:t>𝟏𝟐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uz-Latn-UZ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320" y="2674410"/>
                <a:ext cx="3153427" cy="142224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60725" y="4096659"/>
                <a:ext cx="3166251" cy="1422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0" smtClean="0">
                          <a:latin typeface="Cambria Math"/>
                        </a:rPr>
                        <m:t>𝐲</m:t>
                      </m:r>
                      <m:r>
                        <a:rPr lang="uz-Latn-UZ" b="1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z-Latn-UZ" b="1" i="1" smtClean="0">
                              <a:latin typeface="Cambria Math"/>
                            </a:rPr>
                            <m:t>𝟏𝟐</m:t>
                          </m:r>
                        </m:num>
                        <m:den>
                          <m:r>
                            <a:rPr lang="uz-Latn-UZ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uz-Latn-UZ" b="1" i="1" smtClean="0"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uz-Latn-UZ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725" y="4096659"/>
                <a:ext cx="3166251" cy="142224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7924800" y="331946"/>
            <a:ext cx="5133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/>
            <a:r>
              <a:rPr lang="ru-RU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Выразите </a:t>
            </a:r>
            <a:r>
              <a:rPr lang="en-US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ru-RU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через </a:t>
            </a:r>
            <a:r>
              <a:rPr lang="en-US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y</a:t>
            </a:r>
            <a:endParaRPr lang="ru-RU" sz="40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8513" y="331946"/>
            <a:ext cx="51331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/>
            <a:r>
              <a:rPr lang="ru-RU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Выразите </a:t>
            </a:r>
            <a:r>
              <a:rPr lang="en-US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ru-RU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через </a:t>
            </a:r>
            <a:r>
              <a:rPr lang="en-US" sz="40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ru-RU" sz="40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856"/>
              </p:ext>
            </p:extLst>
          </p:nvPr>
        </p:nvGraphicFramePr>
        <p:xfrm>
          <a:off x="8305800" y="4096659"/>
          <a:ext cx="3830638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Формула" r:id="rId13" imgW="698197" imgH="203112" progId="Equation.3">
                  <p:embed/>
                </p:oleObj>
              </mc:Choice>
              <mc:Fallback>
                <p:oleObj name="Формула" r:id="rId13" imgW="698197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096659"/>
                        <a:ext cx="3830638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946542"/>
              </p:ext>
            </p:extLst>
          </p:nvPr>
        </p:nvGraphicFramePr>
        <p:xfrm>
          <a:off x="8229600" y="5029200"/>
          <a:ext cx="339725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Формула" r:id="rId14" imgW="685800" imgH="393480" progId="Equation.3">
                  <p:embed/>
                </p:oleObj>
              </mc:Choice>
              <mc:Fallback>
                <p:oleObj name="Формула" r:id="rId14" imgW="68580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5029200"/>
                        <a:ext cx="3397250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7363152" y="4004388"/>
            <a:ext cx="5715000" cy="2608941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1940158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524000"/>
            <a:ext cx="6461760" cy="4185761"/>
          </a:xfrm>
        </p:spPr>
        <p:txBody>
          <a:bodyPr/>
          <a:lstStyle/>
          <a:p>
            <a:r>
              <a:rPr lang="uz-Latn-UZ" sz="3400" b="1" dirty="0" smtClean="0"/>
              <a:t>1. </a:t>
            </a:r>
            <a:r>
              <a:rPr lang="ru-RU" sz="3400" b="1" dirty="0" smtClean="0"/>
              <a:t>Мальчиков </a:t>
            </a:r>
            <a:r>
              <a:rPr lang="ru-RU" sz="3400" b="1" dirty="0"/>
              <a:t>и девочек в классе 4 человека.</a:t>
            </a:r>
          </a:p>
          <a:p>
            <a:endParaRPr lang="uz-Latn-UZ" sz="3400" b="1" dirty="0" smtClean="0"/>
          </a:p>
          <a:p>
            <a:r>
              <a:rPr lang="uz-Latn-UZ" sz="3400" b="1" dirty="0" smtClean="0"/>
              <a:t>2. </a:t>
            </a:r>
            <a:r>
              <a:rPr lang="ru-RU" sz="3400" b="1" dirty="0" smtClean="0"/>
              <a:t>Птиц </a:t>
            </a:r>
            <a:r>
              <a:rPr lang="ru-RU" sz="3400" b="1" dirty="0"/>
              <a:t>на ветке в три раза больше, чем под деревом.</a:t>
            </a:r>
          </a:p>
          <a:p>
            <a:endParaRPr lang="uz-Latn-UZ" sz="3400" b="1" dirty="0" smtClean="0"/>
          </a:p>
          <a:p>
            <a:r>
              <a:rPr lang="uz-Latn-UZ" sz="3400" b="1" dirty="0" smtClean="0"/>
              <a:t>3. </a:t>
            </a:r>
            <a:r>
              <a:rPr lang="ru-RU" sz="3400" b="1" dirty="0" smtClean="0"/>
              <a:t>Два  карандаша и три  тетради  стоят 5000 </a:t>
            </a:r>
            <a:r>
              <a:rPr lang="ru-RU" sz="3400" b="1" dirty="0" err="1" smtClean="0"/>
              <a:t>сумов</a:t>
            </a:r>
            <a:endParaRPr lang="ru-RU" sz="3400" b="1" dirty="0"/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6722049"/>
              </p:ext>
            </p:extLst>
          </p:nvPr>
        </p:nvGraphicFramePr>
        <p:xfrm>
          <a:off x="7924800" y="1447800"/>
          <a:ext cx="3657600" cy="954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3" imgW="583920" imgH="203040" progId="Equation.3">
                  <p:embed/>
                </p:oleObj>
              </mc:Choice>
              <mc:Fallback>
                <p:oleObj name="Формула" r:id="rId3" imgW="583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447800"/>
                        <a:ext cx="3657600" cy="954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083241"/>
              </p:ext>
            </p:extLst>
          </p:nvPr>
        </p:nvGraphicFramePr>
        <p:xfrm>
          <a:off x="8168640" y="2971800"/>
          <a:ext cx="2702560" cy="954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5" imgW="431640" imgH="203040" progId="Equation.3">
                  <p:embed/>
                </p:oleObj>
              </mc:Choice>
              <mc:Fallback>
                <p:oleObj name="Формула" r:id="rId5" imgW="431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8640" y="2971800"/>
                        <a:ext cx="2702560" cy="954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901916"/>
              </p:ext>
            </p:extLst>
          </p:nvPr>
        </p:nvGraphicFramePr>
        <p:xfrm>
          <a:off x="7772400" y="4648200"/>
          <a:ext cx="59658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7" imgW="952200" imgH="203040" progId="Equation.3">
                  <p:embed/>
                </p:oleObj>
              </mc:Choice>
              <mc:Fallback>
                <p:oleObj name="Формула" r:id="rId7" imgW="9522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648200"/>
                        <a:ext cx="5965825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2286000" y="420259"/>
            <a:ext cx="109728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3600" dirty="0" smtClean="0">
                <a:solidFill>
                  <a:schemeClr val="tx1"/>
                </a:solidFill>
              </a:rPr>
              <a:t>Переведите на математический язык </a:t>
            </a:r>
          </a:p>
        </p:txBody>
      </p:sp>
    </p:spTree>
    <p:extLst>
      <p:ext uri="{BB962C8B-B14F-4D97-AF65-F5344CB8AC3E}">
        <p14:creationId xmlns:p14="http://schemas.microsoft.com/office/powerpoint/2010/main" val="32729593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52400" y="1271814"/>
            <a:ext cx="14249400" cy="2747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txBody>
          <a:bodyPr wrap="square" lIns="130622" tIns="65311" rIns="130622" bIns="65311">
            <a:spAutoFit/>
          </a:bodyPr>
          <a:lstStyle/>
          <a:p>
            <a:pPr marL="653110" indent="-653110">
              <a:buFontTx/>
              <a:buAutoNum type="arabicParenR"/>
              <a:defRPr/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обозначают некоторые неизвестные числа буквами и, используя условие задачи, составляют систему 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уравнений;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653110" indent="-653110">
              <a:buFontTx/>
              <a:buAutoNum type="arabicParenR"/>
              <a:defRPr/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решают, составленную систему уравнений;</a:t>
            </a:r>
          </a:p>
          <a:p>
            <a:pPr marL="653110" indent="-653110">
              <a:buFontTx/>
              <a:buAutoNum type="arabicParenR"/>
              <a:defRPr/>
            </a:pPr>
            <a:r>
              <a:rPr 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озвращаясь к условию задачи и использованным обозначениям, записывают ответ.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426721" y="188596"/>
            <a:ext cx="13975079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algn="ctr" eaLnBrk="1" hangingPunct="1"/>
            <a:r>
              <a:rPr lang="ru-RU" alt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решении задач с помощью систем уравнений поступают следующим образом</a:t>
            </a:r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32183" y="3886200"/>
            <a:ext cx="14243180" cy="3994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ru-RU" alt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Задача.</a:t>
            </a:r>
            <a:endParaRPr lang="ru-RU" altLang="ru-RU" sz="31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Задумали два числа. Если к первому числу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прибавить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второе число, то получиться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51.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из первого числа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вычесть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второе число, то получиться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21.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Какие числа задуманы?</a:t>
            </a:r>
          </a:p>
          <a:p>
            <a:pPr eaLnBrk="1" hangingPunct="1"/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alt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Решение: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Пусть первое задуманное число равно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второе задуманное число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По условию  задачи сумма чисел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alt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равна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51,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разность чисел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alt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равна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21.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7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217749" y="152400"/>
            <a:ext cx="9652000" cy="782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Составим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решим систему уравнений</a:t>
            </a: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altLang="ru-RU" sz="3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  -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      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2у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у = 30:2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у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alt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у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=15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то х +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 =51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 = 51-15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х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      </a:t>
            </a:r>
          </a:p>
          <a:p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36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первое, задуманное число</a:t>
            </a:r>
          </a:p>
          <a:p>
            <a:r>
              <a:rPr lang="ru-RU" altLang="ru-RU" sz="2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второе, задуманное число       </a:t>
            </a:r>
            <a:r>
              <a:rPr lang="ru-RU" alt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36; 15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1342390" y="1425446"/>
            <a:ext cx="215901" cy="773430"/>
          </a:xfrm>
          <a:prstGeom prst="leftBrac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106456" y="2295331"/>
            <a:ext cx="272288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976606" y="1812161"/>
            <a:ext cx="228600" cy="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4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4401" y="1394344"/>
            <a:ext cx="3583810" cy="4092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01202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33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33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33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209938" y="206751"/>
            <a:ext cx="14243180" cy="3994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/>
            <a:r>
              <a:rPr lang="ru-RU" alt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Задача.</a:t>
            </a:r>
            <a:endParaRPr lang="ru-RU" altLang="ru-RU" sz="31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Задумали два числа. Если к первому числу прибавить удвоенное второе число, то получиться 30. Если из первого числа вычесть утроенное второе число, то получиться 5. Какие числа задуманы?</a:t>
            </a:r>
          </a:p>
          <a:p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altLang="ru-RU" sz="3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Решение: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Пусть первое задуманное число равно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второе задуманное число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По условию  задачи сумма чисел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2у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равна 30, а разность чисел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alt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3у</a:t>
            </a:r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равна 5</a:t>
            </a:r>
            <a:r>
              <a:rPr lang="ru-RU" alt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altLang="ru-RU" sz="3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5628" y="4186025"/>
            <a:ext cx="105918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Составим и решим систему уравнений</a:t>
            </a:r>
            <a:endParaRPr lang="uz-Latn-UZ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4755412"/>
            <a:ext cx="2667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+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2у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3у </a:t>
            </a:r>
            <a:r>
              <a:rPr lang="ru-RU" altLang="ru-RU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5</a:t>
            </a:r>
            <a:r>
              <a:rPr lang="ru-RU" altLang="ru-RU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endParaRPr lang="ru-RU" alt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501649" y="4938083"/>
            <a:ext cx="215901" cy="773430"/>
          </a:xfrm>
          <a:prstGeom prst="leftBrac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anchor="ctr"/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09938" y="5324798"/>
            <a:ext cx="228600" cy="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92968" y="5894185"/>
            <a:ext cx="272288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36983" y="5894185"/>
            <a:ext cx="3657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5у 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25:5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5200" y="4755412"/>
            <a:ext cx="98049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у=5, то х + 2у 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х + 2·5 =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х + 10 = 30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х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30-10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alt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64351" y="5117821"/>
            <a:ext cx="495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 –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первое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 – </a:t>
            </a:r>
            <a:r>
              <a:rPr lang="ru-RU" alt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второе </a:t>
            </a: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число       </a:t>
            </a:r>
            <a:r>
              <a:rPr lang="ru-RU" altLang="ru-RU" sz="1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alt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20; 5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40179862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0" y="2228837"/>
            <a:ext cx="10744224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endParaRPr lang="ru-RU" sz="4000" b="1" i="1" dirty="0">
              <a:latin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4160" y="656522"/>
            <a:ext cx="13313420" cy="1609225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Длина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прямоугольника на 5 см больше его ширины, а периметр прямоугольника равен 22 см. Найти длину и ширину прямоугольника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8825" y="2265747"/>
            <a:ext cx="13578840" cy="4132987"/>
          </a:xfrm>
          <a:prstGeom prst="rect">
            <a:avLst/>
          </a:prstGeom>
        </p:spPr>
        <p:txBody>
          <a:bodyPr wrap="square" lIns="130615" tIns="65308" rIns="130615" bIns="65308">
            <a:spAutoFit/>
          </a:bodyPr>
          <a:lstStyle/>
          <a:p>
            <a:pPr defTabSz="1306155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Решение: 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Пусть </a:t>
            </a:r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длина прямоугольника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х </a:t>
            </a:r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см, а ширина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см.</a:t>
            </a:r>
          </a:p>
          <a:p>
            <a:pPr defTabSz="1306155"/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Так как длина на 5 см больше ширины, составим первое уравнение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х-у =5</a:t>
            </a:r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defTabSz="1306155"/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Так как периметр прямоугольника 22 см, составим второе 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уравнение: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2(</a:t>
            </a:r>
            <a:r>
              <a:rPr lang="ru-RU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=22</a:t>
            </a:r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defTabSz="1306155"/>
            <a:endParaRPr lang="ru-RU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defTabSz="1306155"/>
            <a:r>
              <a:rPr lang="ru-RU" sz="3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х-у =5</a:t>
            </a:r>
          </a:p>
          <a:p>
            <a:pPr defTabSz="1306155"/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2(</a:t>
            </a:r>
            <a:r>
              <a:rPr lang="ru-RU" sz="32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х+у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=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86784" y="5091108"/>
            <a:ext cx="4114880" cy="2133605"/>
          </a:xfrm>
          <a:prstGeom prst="rect">
            <a:avLst/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130615" tIns="65308" rIns="130615" bIns="65308" rtlCol="0" anchor="ctr"/>
          <a:lstStyle/>
          <a:p>
            <a:pPr marL="0" marR="0" lvl="0" indent="0" algn="ctr" defTabSz="13061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6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44224" y="7210717"/>
            <a:ext cx="571504" cy="747445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pPr defTabSz="1306155"/>
            <a:r>
              <a:rPr lang="ru-RU" sz="4000" b="1" dirty="0">
                <a:solidFill>
                  <a:prstClr val="black"/>
                </a:solidFill>
              </a:rPr>
              <a:t>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06842" y="5830355"/>
            <a:ext cx="571452" cy="655112"/>
          </a:xfrm>
          <a:prstGeom prst="rect">
            <a:avLst/>
          </a:prstGeom>
          <a:noFill/>
        </p:spPr>
        <p:txBody>
          <a:bodyPr wrap="square" lIns="130615" tIns="65308" rIns="130615" bIns="65308" rtlCol="0">
            <a:spAutoFit/>
          </a:bodyPr>
          <a:lstStyle/>
          <a:p>
            <a:pPr marL="0" marR="0" lvl="0" indent="0" defTabSz="130615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у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90600" y="116413"/>
            <a:ext cx="320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Задача.</a:t>
            </a: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490443" y="5358864"/>
            <a:ext cx="228602" cy="942982"/>
          </a:xfrm>
          <a:prstGeom prst="leftBrace">
            <a:avLst/>
          </a:prstGeom>
          <a:ln w="349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15" tIns="65308" rIns="130615" bIns="65308" rtlCol="0" anchor="ctr"/>
          <a:lstStyle/>
          <a:p>
            <a:pPr algn="ctr" defTabSz="1306155"/>
            <a:endParaRPr lang="ru-RU" sz="26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9222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 animBg="1"/>
      <p:bldP spid="9" grpId="0"/>
      <p:bldP spid="10" grpId="0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14678</TotalTime>
  <Words>683</Words>
  <Application>Microsoft Office PowerPoint</Application>
  <PresentationFormat>Произвольный</PresentationFormat>
  <Paragraphs>133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994</cp:revision>
  <dcterms:created xsi:type="dcterms:W3CDTF">2020-04-09T07:32:19Z</dcterms:created>
  <dcterms:modified xsi:type="dcterms:W3CDTF">2021-02-19T16:21:13Z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