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60" r:id="rId2"/>
    <p:sldId id="768" r:id="rId3"/>
    <p:sldId id="895" r:id="rId4"/>
    <p:sldId id="899" r:id="rId5"/>
    <p:sldId id="897" r:id="rId6"/>
    <p:sldId id="901" r:id="rId7"/>
    <p:sldId id="902" r:id="rId8"/>
    <p:sldId id="903" r:id="rId9"/>
    <p:sldId id="904" r:id="rId10"/>
    <p:sldId id="510" r:id="rId11"/>
    <p:sldId id="879" r:id="rId12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95"/>
            <p14:sldId id="899"/>
            <p14:sldId id="897"/>
            <p14:sldId id="901"/>
            <p14:sldId id="902"/>
            <p14:sldId id="903"/>
            <p14:sldId id="904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144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F4B7EDB-C7AF-4B1D-B19F-D564BF648CB3}" type="slidenum">
              <a:rPr lang="ru-RU" smtClean="0"/>
              <a:pPr eaLnBrk="1" hangingPunct="1"/>
              <a:t>4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z-Latn-UZ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360FCE-D5B8-4961-9E55-E4EE9C57D324}" type="slidenum">
              <a:rPr lang="ru-RU" smtClean="0"/>
              <a:pPr eaLnBrk="1" hangingPunct="1"/>
              <a:t>5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Шаблон для создания презентаций к урокам математики. Савченко Е.М.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12.09.2012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974336" y="7653528"/>
            <a:ext cx="4681728" cy="1415772"/>
          </a:xfrm>
        </p:spPr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66996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600" y="274320"/>
            <a:ext cx="13616941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82601" y="2011681"/>
            <a:ext cx="671068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7437121" y="2011681"/>
            <a:ext cx="6710680" cy="530733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4C668-BB36-434D-A44D-FB1B543ADB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00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66310" y="3492547"/>
            <a:ext cx="7558690" cy="3305879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Графический способ решения систем уравнений.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774" y="3269575"/>
            <a:ext cx="4761826" cy="395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1" name="Picture 7" descr="Бег, школьник. Милый, бег, школа, мальчик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93"/>
          <a:stretch/>
        </p:blipFill>
        <p:spPr bwMode="auto">
          <a:xfrm>
            <a:off x="10183812" y="1861592"/>
            <a:ext cx="2895600" cy="25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589" y="5349551"/>
            <a:ext cx="1464953" cy="2408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1818" y="1081226"/>
            <a:ext cx="9599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Решить графически системы уравнений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138" y="2499937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71165" y="2388405"/>
            <a:ext cx="603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б)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30542" y="4320515"/>
            <a:ext cx="506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8324" y="4363797"/>
            <a:ext cx="58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в)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173" y="2344862"/>
            <a:ext cx="231929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420" y="2301319"/>
            <a:ext cx="2202658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173" y="4017831"/>
            <a:ext cx="2465219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215" y="4320515"/>
            <a:ext cx="2454665" cy="1285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5818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Графический способ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46666" lvl="0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"/>
          <p:cNvSpPr txBox="1">
            <a:spLocks noChangeArrowheads="1"/>
          </p:cNvSpPr>
          <p:nvPr/>
        </p:nvSpPr>
        <p:spPr>
          <a:xfrm>
            <a:off x="342900" y="162593"/>
            <a:ext cx="13830299" cy="673049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Решить систему уравнений</a:t>
            </a:r>
          </a:p>
        </p:txBody>
      </p:sp>
      <p:sp>
        <p:nvSpPr>
          <p:cNvPr id="14347" name="Поле 44"/>
          <p:cNvSpPr txBox="1">
            <a:spLocks noChangeArrowheads="1"/>
          </p:cNvSpPr>
          <p:nvPr/>
        </p:nvSpPr>
        <p:spPr bwMode="auto">
          <a:xfrm>
            <a:off x="380224" y="7010400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(2; </a:t>
            </a:r>
            <a:r>
              <a:rPr lang="ru-RU" sz="4000" b="1" dirty="0">
                <a:solidFill>
                  <a:srgbClr val="002060"/>
                </a:solidFill>
              </a:rPr>
              <a:t>7</a:t>
            </a:r>
            <a:r>
              <a:rPr lang="ru-RU" sz="4000" b="1" dirty="0" smtClean="0">
                <a:solidFill>
                  <a:srgbClr val="002060"/>
                </a:solidFill>
              </a:rPr>
              <a:t>)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80224" y="2807832"/>
            <a:ext cx="36215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5х+3(15-4х) =31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11798" y="4708772"/>
            <a:ext cx="23006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- 7х= - 14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5271913" y="4708771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7</a:t>
            </a:r>
          </a:p>
        </p:txBody>
      </p:sp>
      <p:sp>
        <p:nvSpPr>
          <p:cNvPr id="16" name="Поле 4"/>
          <p:cNvSpPr txBox="1">
            <a:spLocks noChangeArrowheads="1"/>
          </p:cNvSpPr>
          <p:nvPr/>
        </p:nvSpPr>
        <p:spPr bwMode="auto">
          <a:xfrm>
            <a:off x="601118" y="1250055"/>
            <a:ext cx="2854248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+ 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y =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15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/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</a:t>
            </a:r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+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 3у =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31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7" name="Автофигура 11"/>
          <p:cNvSpPr>
            <a:spLocks/>
          </p:cNvSpPr>
          <p:nvPr/>
        </p:nvSpPr>
        <p:spPr bwMode="auto">
          <a:xfrm>
            <a:off x="8322336" y="1396013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3600" b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42309" y="1870002"/>
            <a:ext cx="1890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у=15-4х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5506" y="1162116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+ у=15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5954" y="3479807"/>
            <a:ext cx="36728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5х+45 – 12х =31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4406" y="4106747"/>
            <a:ext cx="36856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 – 12х 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31-45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10868" y="6065044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 = 2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9613" y="5418714"/>
            <a:ext cx="2505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 - 14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:(-7)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 flipH="1">
            <a:off x="2028242" y="2383090"/>
            <a:ext cx="3855376" cy="5459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 rot="5400000">
            <a:off x="5870262" y="1447050"/>
            <a:ext cx="786061" cy="15537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400" b="1"/>
          </a:p>
        </p:txBody>
      </p:sp>
      <p:cxnSp>
        <p:nvCxnSpPr>
          <p:cNvPr id="37" name="Прямая со стрелкой 36"/>
          <p:cNvCxnSpPr/>
          <p:nvPr/>
        </p:nvCxnSpPr>
        <p:spPr>
          <a:xfrm flipV="1">
            <a:off x="1762520" y="2434710"/>
            <a:ext cx="4791118" cy="395349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4994708" y="2929033"/>
            <a:ext cx="20185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у=15-4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∙2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125338" y="3770357"/>
            <a:ext cx="1762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у=15- 8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оле 4"/>
          <p:cNvSpPr txBox="1">
            <a:spLocks noChangeArrowheads="1"/>
          </p:cNvSpPr>
          <p:nvPr/>
        </p:nvSpPr>
        <p:spPr bwMode="auto">
          <a:xfrm>
            <a:off x="8534400" y="1309082"/>
            <a:ext cx="2854248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+ 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y =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15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/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</a:t>
            </a:r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+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 3у =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31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45" name="Автофигура 11"/>
          <p:cNvSpPr>
            <a:spLocks/>
          </p:cNvSpPr>
          <p:nvPr/>
        </p:nvSpPr>
        <p:spPr bwMode="auto">
          <a:xfrm>
            <a:off x="417140" y="1370638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3600" b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3858" y="724307"/>
            <a:ext cx="5023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способом подстановки </a:t>
            </a:r>
            <a:endParaRPr lang="uz-Latn-UZ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322336" y="724306"/>
            <a:ext cx="42790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способом сложения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1557518" y="1432493"/>
            <a:ext cx="0" cy="97116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569959" y="1374443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Автофигура 11"/>
          <p:cNvSpPr>
            <a:spLocks/>
          </p:cNvSpPr>
          <p:nvPr/>
        </p:nvSpPr>
        <p:spPr bwMode="auto">
          <a:xfrm>
            <a:off x="8354112" y="2946791"/>
            <a:ext cx="243840" cy="1068706"/>
          </a:xfrm>
          <a:prstGeom prst="leftBrace">
            <a:avLst>
              <a:gd name="adj1" fmla="val 74995"/>
              <a:gd name="adj2" fmla="val 50000"/>
            </a:avLst>
          </a:prstGeom>
          <a:noFill/>
          <a:ln w="38100" cap="sq">
            <a:solidFill>
              <a:srgbClr val="0066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 sz="3600" b="1" dirty="0">
              <a:solidFill>
                <a:srgbClr val="0066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оле 4"/>
          <p:cNvSpPr txBox="1">
            <a:spLocks noChangeArrowheads="1"/>
          </p:cNvSpPr>
          <p:nvPr/>
        </p:nvSpPr>
        <p:spPr bwMode="auto">
          <a:xfrm>
            <a:off x="8566176" y="2859860"/>
            <a:ext cx="3110728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12х + 3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y = </a:t>
            </a:r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5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/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х </a:t>
            </a:r>
            <a:r>
              <a:rPr lang="ru-RU" sz="3600" b="1" dirty="0">
                <a:solidFill>
                  <a:srgbClr val="002060"/>
                </a:solidFill>
                <a:cs typeface="Arial" pitchFamily="34" charset="0"/>
              </a:rPr>
              <a:t>+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 3у =</a:t>
            </a:r>
            <a:r>
              <a:rPr lang="en-US" sz="3600" b="1" dirty="0" smtClean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cs typeface="Arial" pitchFamily="34" charset="0"/>
              </a:rPr>
              <a:t>31</a:t>
            </a:r>
            <a:endParaRPr lang="ru-RU" sz="36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94941" y="3107418"/>
            <a:ext cx="520276" cy="747451"/>
          </a:xfrm>
          <a:prstGeom prst="rect">
            <a:avLst/>
          </a:prstGeom>
          <a:noFill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3300"/>
                </a:solidFill>
                <a:latin typeface="+mj-lt"/>
                <a:cs typeface="Arial"/>
              </a:rPr>
              <a:t>─</a:t>
            </a:r>
            <a:endParaRPr lang="ru-RU" sz="4000" b="1" dirty="0">
              <a:solidFill>
                <a:srgbClr val="003300"/>
              </a:solidFill>
              <a:latin typeface="+mj-lt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8322336" y="4126138"/>
            <a:ext cx="351067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8630787" y="4133097"/>
            <a:ext cx="19928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 х = 14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8573027" y="5355101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 = 2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8682082" y="4781407"/>
            <a:ext cx="1890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14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:7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1342074" y="4136622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+ у=15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1424803" y="4784371"/>
            <a:ext cx="26260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∙2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у=15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1424803" y="5432248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+ у=15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1676904" y="6949915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7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11530329" y="6011501"/>
            <a:ext cx="1762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у=15- 8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Поле 44"/>
          <p:cNvSpPr txBox="1">
            <a:spLocks noChangeArrowheads="1"/>
          </p:cNvSpPr>
          <p:nvPr/>
        </p:nvSpPr>
        <p:spPr bwMode="auto">
          <a:xfrm>
            <a:off x="7760320" y="7064275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(2; </a:t>
            </a:r>
            <a:r>
              <a:rPr lang="ru-RU" sz="4000" b="1" dirty="0">
                <a:solidFill>
                  <a:srgbClr val="002060"/>
                </a:solidFill>
              </a:rPr>
              <a:t>7</a:t>
            </a:r>
            <a:r>
              <a:rPr lang="ru-RU" sz="4000" b="1" dirty="0" smtClean="0">
                <a:solidFill>
                  <a:srgbClr val="002060"/>
                </a:solidFill>
              </a:rPr>
              <a:t>)</a:t>
            </a:r>
            <a:endParaRPr lang="ru-RU" sz="4000" b="1" dirty="0">
              <a:solidFill>
                <a:srgbClr val="002060"/>
              </a:solidFill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7258049" y="1016694"/>
            <a:ext cx="0" cy="69081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9011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50" grpId="0"/>
      <p:bldP spid="53" grpId="0"/>
      <p:bldP spid="81" grpId="0"/>
      <p:bldP spid="3" grpId="0"/>
      <p:bldP spid="4" grpId="0"/>
      <p:bldP spid="23" grpId="0"/>
      <p:bldP spid="24" grpId="0"/>
      <p:bldP spid="35" grpId="0"/>
      <p:bldP spid="30" grpId="0"/>
      <p:bldP spid="10" grpId="0" animBg="1"/>
      <p:bldP spid="36" grpId="0" animBg="1" autoUpdateAnimBg="0"/>
      <p:bldP spid="38" grpId="0"/>
      <p:bldP spid="39" grpId="0"/>
      <p:bldP spid="19" grpId="0"/>
      <p:bldP spid="49" grpId="0" animBg="1"/>
      <p:bldP spid="51" grpId="0"/>
      <p:bldP spid="52" grpId="0"/>
      <p:bldP spid="60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88"/>
          <p:cNvSpPr txBox="1">
            <a:spLocks noChangeArrowheads="1"/>
          </p:cNvSpPr>
          <p:nvPr/>
        </p:nvSpPr>
        <p:spPr bwMode="auto">
          <a:xfrm>
            <a:off x="354563" y="972460"/>
            <a:ext cx="13655040" cy="7026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sz="3200" b="1" dirty="0" smtClean="0">
                <a:cs typeface="Times New Roman" pitchFamily="18" charset="0"/>
              </a:rPr>
              <a:t>1. </a:t>
            </a:r>
            <a:r>
              <a:rPr lang="ru-RU" sz="3200" b="1" dirty="0">
                <a:cs typeface="Times New Roman" pitchFamily="18" charset="0"/>
              </a:rPr>
              <a:t>Какая пара чисел является решением  уравнения 4х-у=1?</a:t>
            </a:r>
            <a:endParaRPr lang="ru-RU" sz="3200" b="1" dirty="0"/>
          </a:p>
          <a:p>
            <a:r>
              <a:rPr lang="ru-RU" sz="3200" b="1" dirty="0" smtClean="0">
                <a:cs typeface="Times New Roman" pitchFamily="18" charset="0"/>
              </a:rPr>
              <a:t>      А) (</a:t>
            </a:r>
            <a:r>
              <a:rPr lang="ru-RU" sz="3200" b="1" dirty="0">
                <a:cs typeface="Times New Roman" pitchFamily="18" charset="0"/>
              </a:rPr>
              <a:t>2;7)   </a:t>
            </a:r>
            <a:r>
              <a:rPr lang="ru-RU" sz="3200" b="1" dirty="0" smtClean="0">
                <a:cs typeface="Times New Roman" pitchFamily="18" charset="0"/>
              </a:rPr>
              <a:t>       Б) (5;0</a:t>
            </a:r>
            <a:r>
              <a:rPr lang="ru-RU" sz="3200" b="1" dirty="0">
                <a:cs typeface="Times New Roman" pitchFamily="18" charset="0"/>
              </a:rPr>
              <a:t>)  </a:t>
            </a:r>
            <a:r>
              <a:rPr lang="ru-RU" sz="3200" b="1" dirty="0" smtClean="0">
                <a:cs typeface="Times New Roman" pitchFamily="18" charset="0"/>
              </a:rPr>
              <a:t>            В)(-</a:t>
            </a:r>
            <a:r>
              <a:rPr lang="ru-RU" sz="3200" b="1" dirty="0">
                <a:cs typeface="Times New Roman" pitchFamily="18" charset="0"/>
              </a:rPr>
              <a:t>3;4)</a:t>
            </a:r>
            <a:endParaRPr lang="ru-RU" sz="3200" b="1" dirty="0"/>
          </a:p>
          <a:p>
            <a:r>
              <a:rPr lang="ru-RU" sz="3200" b="1" dirty="0" smtClean="0">
                <a:cs typeface="Times New Roman" pitchFamily="18" charset="0"/>
              </a:rPr>
              <a:t>2. </a:t>
            </a:r>
            <a:r>
              <a:rPr lang="ru-RU" sz="3200" b="1" dirty="0">
                <a:cs typeface="Times New Roman" pitchFamily="18" charset="0"/>
              </a:rPr>
              <a:t>В уравнении 3х+у=18 выразите </a:t>
            </a:r>
            <a:r>
              <a:rPr lang="ru-RU" sz="3200" b="1" i="1" dirty="0">
                <a:cs typeface="Times New Roman" pitchFamily="18" charset="0"/>
              </a:rPr>
              <a:t>у</a:t>
            </a:r>
            <a:r>
              <a:rPr lang="ru-RU" sz="3200" b="1" dirty="0">
                <a:cs typeface="Times New Roman" pitchFamily="18" charset="0"/>
              </a:rPr>
              <a:t> через </a:t>
            </a:r>
            <a:r>
              <a:rPr lang="ru-RU" sz="3200" b="1" i="1" dirty="0">
                <a:cs typeface="Times New Roman" pitchFamily="18" charset="0"/>
              </a:rPr>
              <a:t>х</a:t>
            </a:r>
            <a:r>
              <a:rPr lang="ru-RU" sz="3200" b="1" dirty="0">
                <a:cs typeface="Times New Roman" pitchFamily="18" charset="0"/>
              </a:rPr>
              <a:t>: </a:t>
            </a:r>
            <a:endParaRPr lang="ru-RU" sz="3200" b="1" dirty="0"/>
          </a:p>
          <a:p>
            <a:r>
              <a:rPr lang="ru-RU" sz="3200" b="1" dirty="0">
                <a:cs typeface="Times New Roman" pitchFamily="18" charset="0"/>
              </a:rPr>
              <a:t>    </a:t>
            </a:r>
            <a:r>
              <a:rPr lang="ru-RU" sz="3200" b="1" dirty="0" smtClean="0">
                <a:cs typeface="Times New Roman" pitchFamily="18" charset="0"/>
              </a:rPr>
              <a:t>  А) </a:t>
            </a:r>
            <a:r>
              <a:rPr lang="ru-RU" sz="3200" b="1" dirty="0">
                <a:cs typeface="Times New Roman" pitchFamily="18" charset="0"/>
              </a:rPr>
              <a:t>у=18+3х   </a:t>
            </a:r>
            <a:r>
              <a:rPr lang="ru-RU" sz="3200" b="1" dirty="0" smtClean="0">
                <a:cs typeface="Times New Roman" pitchFamily="18" charset="0"/>
              </a:rPr>
              <a:t>   Б) </a:t>
            </a:r>
            <a:r>
              <a:rPr lang="ru-RU" sz="3200" b="1" dirty="0">
                <a:cs typeface="Times New Roman" pitchFamily="18" charset="0"/>
              </a:rPr>
              <a:t>х=18-у        </a:t>
            </a:r>
            <a:r>
              <a:rPr lang="ru-RU" sz="3200" b="1" dirty="0" smtClean="0">
                <a:cs typeface="Times New Roman" pitchFamily="18" charset="0"/>
              </a:rPr>
              <a:t> В) </a:t>
            </a:r>
            <a:r>
              <a:rPr lang="ru-RU" sz="3200" b="1" dirty="0">
                <a:cs typeface="Times New Roman" pitchFamily="18" charset="0"/>
              </a:rPr>
              <a:t>у=18-3х</a:t>
            </a:r>
            <a:endParaRPr lang="ru-RU" sz="3200" b="1" dirty="0"/>
          </a:p>
          <a:p>
            <a:r>
              <a:rPr lang="ru-RU" sz="3200" b="1" dirty="0">
                <a:cs typeface="Times New Roman" pitchFamily="18" charset="0"/>
              </a:rPr>
              <a:t>3</a:t>
            </a:r>
            <a:r>
              <a:rPr lang="ru-RU" sz="3200" b="1" dirty="0" smtClean="0">
                <a:cs typeface="Times New Roman" pitchFamily="18" charset="0"/>
              </a:rPr>
              <a:t>. </a:t>
            </a:r>
            <a:r>
              <a:rPr lang="ru-RU" sz="3200" b="1" dirty="0">
                <a:cs typeface="Times New Roman" pitchFamily="18" charset="0"/>
              </a:rPr>
              <a:t>Точка с абсциссой 3 принадлежит графику уравнения </a:t>
            </a:r>
            <a:r>
              <a:rPr lang="ru-RU" sz="3200" b="1" dirty="0" smtClean="0">
                <a:cs typeface="Times New Roman" pitchFamily="18" charset="0"/>
              </a:rPr>
              <a:t>2х-у=4</a:t>
            </a:r>
            <a:r>
              <a:rPr lang="ru-RU" sz="3200" b="1" dirty="0">
                <a:cs typeface="Times New Roman" pitchFamily="18" charset="0"/>
              </a:rPr>
              <a:t>. Определите  ординату этой точки. </a:t>
            </a:r>
            <a:endParaRPr lang="ru-RU" sz="3200" b="1" dirty="0"/>
          </a:p>
          <a:p>
            <a:r>
              <a:rPr lang="ru-RU" sz="3200" b="1" dirty="0">
                <a:cs typeface="Times New Roman" pitchFamily="18" charset="0"/>
              </a:rPr>
              <a:t>      А</a:t>
            </a:r>
            <a:r>
              <a:rPr lang="ru-RU" sz="3200" b="1" dirty="0" smtClean="0">
                <a:cs typeface="Times New Roman" pitchFamily="18" charset="0"/>
              </a:rPr>
              <a:t>) </a:t>
            </a:r>
            <a:r>
              <a:rPr lang="ru-RU" sz="3200" b="1" dirty="0">
                <a:cs typeface="Times New Roman" pitchFamily="18" charset="0"/>
              </a:rPr>
              <a:t>6    </a:t>
            </a:r>
            <a:r>
              <a:rPr lang="ru-RU" sz="3200" b="1" dirty="0" smtClean="0">
                <a:cs typeface="Times New Roman" pitchFamily="18" charset="0"/>
              </a:rPr>
              <a:t>             Б) 2                 В) -4</a:t>
            </a:r>
            <a:endParaRPr lang="ru-RU" sz="3200" b="1" dirty="0"/>
          </a:p>
          <a:p>
            <a:endParaRPr lang="ru-RU" sz="3200" b="1" dirty="0" smtClean="0">
              <a:cs typeface="Times New Roman" pitchFamily="18" charset="0"/>
            </a:endParaRPr>
          </a:p>
          <a:p>
            <a:r>
              <a:rPr lang="ru-RU" sz="3200" b="1" dirty="0" smtClean="0">
                <a:cs typeface="Times New Roman" pitchFamily="18" charset="0"/>
              </a:rPr>
              <a:t>4. </a:t>
            </a:r>
            <a:r>
              <a:rPr lang="ru-RU" sz="3200" b="1" dirty="0">
                <a:cs typeface="Times New Roman" pitchFamily="18" charset="0"/>
              </a:rPr>
              <a:t>Точка с ординатой 2 принадлежит графику уравнения 2х+у=4. Определите  абсциссу этой точки.   </a:t>
            </a:r>
            <a:endParaRPr lang="ru-RU" sz="3200" b="1" dirty="0"/>
          </a:p>
          <a:p>
            <a:r>
              <a:rPr lang="ru-RU" sz="3200" b="1" dirty="0">
                <a:cs typeface="Times New Roman" pitchFamily="18" charset="0"/>
              </a:rPr>
              <a:t>      </a:t>
            </a:r>
            <a:r>
              <a:rPr lang="ru-RU" sz="3200" b="1" dirty="0" smtClean="0">
                <a:cs typeface="Times New Roman" pitchFamily="18" charset="0"/>
              </a:rPr>
              <a:t>А) </a:t>
            </a:r>
            <a:r>
              <a:rPr lang="ru-RU" sz="3200" b="1" dirty="0">
                <a:cs typeface="Times New Roman" pitchFamily="18" charset="0"/>
              </a:rPr>
              <a:t>1        </a:t>
            </a:r>
            <a:r>
              <a:rPr lang="ru-RU" sz="3200" b="1" dirty="0" smtClean="0">
                <a:cs typeface="Times New Roman" pitchFamily="18" charset="0"/>
              </a:rPr>
              <a:t>         </a:t>
            </a:r>
            <a:r>
              <a:rPr lang="ru-RU" sz="3200" b="1" dirty="0">
                <a:cs typeface="Times New Roman" pitchFamily="18" charset="0"/>
              </a:rPr>
              <a:t>Б</a:t>
            </a:r>
            <a:r>
              <a:rPr lang="ru-RU" sz="3200" b="1" dirty="0" smtClean="0">
                <a:cs typeface="Times New Roman" pitchFamily="18" charset="0"/>
              </a:rPr>
              <a:t>) </a:t>
            </a:r>
            <a:r>
              <a:rPr lang="ru-RU" sz="3200" b="1" dirty="0">
                <a:cs typeface="Times New Roman" pitchFamily="18" charset="0"/>
              </a:rPr>
              <a:t>0          </a:t>
            </a:r>
            <a:r>
              <a:rPr lang="ru-RU" sz="3200" b="1" dirty="0" smtClean="0">
                <a:cs typeface="Times New Roman" pitchFamily="18" charset="0"/>
              </a:rPr>
              <a:t>       В) </a:t>
            </a:r>
            <a:r>
              <a:rPr lang="ru-RU" sz="3200" b="1" dirty="0">
                <a:cs typeface="Times New Roman" pitchFamily="18" charset="0"/>
              </a:rPr>
              <a:t>4</a:t>
            </a:r>
            <a:endParaRPr lang="ru-RU" sz="3200" b="1" dirty="0"/>
          </a:p>
          <a:p>
            <a:r>
              <a:rPr lang="ru-RU" sz="3200" b="1" dirty="0" smtClean="0">
                <a:cs typeface="Times New Roman" pitchFamily="18" charset="0"/>
              </a:rPr>
              <a:t>5. </a:t>
            </a:r>
            <a:r>
              <a:rPr lang="ru-RU" sz="3200" b="1" dirty="0">
                <a:cs typeface="Times New Roman" pitchFamily="18" charset="0"/>
              </a:rPr>
              <a:t>Какие из точек лежат на оси </a:t>
            </a:r>
            <a:r>
              <a:rPr lang="ru-RU" sz="3200" b="1" dirty="0" err="1">
                <a:cs typeface="Times New Roman" pitchFamily="18" charset="0"/>
              </a:rPr>
              <a:t>Оу</a:t>
            </a:r>
            <a:r>
              <a:rPr lang="ru-RU" sz="3200" b="1" dirty="0" smtClean="0">
                <a:cs typeface="Times New Roman" pitchFamily="18" charset="0"/>
              </a:rPr>
              <a:t>?</a:t>
            </a:r>
            <a:endParaRPr lang="ru-RU" sz="3200" b="1" dirty="0"/>
          </a:p>
          <a:p>
            <a:r>
              <a:rPr lang="ru-RU" sz="3200" b="1" dirty="0">
                <a:cs typeface="Times New Roman" pitchFamily="18" charset="0"/>
              </a:rPr>
              <a:t>      </a:t>
            </a:r>
            <a:r>
              <a:rPr lang="ru-RU" sz="3200" b="1" dirty="0" smtClean="0">
                <a:cs typeface="Times New Roman" pitchFamily="18" charset="0"/>
              </a:rPr>
              <a:t>А</a:t>
            </a:r>
            <a:r>
              <a:rPr lang="ru-RU" sz="3200" b="1" dirty="0">
                <a:cs typeface="Times New Roman" pitchFamily="18" charset="0"/>
              </a:rPr>
              <a:t>) (3;0)       </a:t>
            </a:r>
            <a:r>
              <a:rPr lang="ru-RU" sz="3200" b="1" dirty="0" smtClean="0">
                <a:cs typeface="Times New Roman" pitchFamily="18" charset="0"/>
              </a:rPr>
              <a:t>    Б) </a:t>
            </a:r>
            <a:r>
              <a:rPr lang="ru-RU" sz="3200" b="1" dirty="0">
                <a:cs typeface="Times New Roman" pitchFamily="18" charset="0"/>
              </a:rPr>
              <a:t>(0;-2)           </a:t>
            </a:r>
            <a:r>
              <a:rPr lang="ru-RU" sz="3200" b="1" dirty="0" smtClean="0">
                <a:cs typeface="Times New Roman" pitchFamily="18" charset="0"/>
              </a:rPr>
              <a:t>В) </a:t>
            </a:r>
            <a:r>
              <a:rPr lang="ru-RU" sz="3200" b="1" dirty="0">
                <a:cs typeface="Times New Roman" pitchFamily="18" charset="0"/>
              </a:rPr>
              <a:t>(1;1) </a:t>
            </a:r>
            <a:endParaRPr lang="ru-RU" sz="3200" b="1" dirty="0"/>
          </a:p>
          <a:p>
            <a:r>
              <a:rPr lang="ru-RU" sz="3200" b="1" dirty="0" smtClean="0">
                <a:latin typeface="Arial CYR"/>
                <a:cs typeface="Times New Roman" pitchFamily="18" charset="0"/>
              </a:rPr>
              <a:t>      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73" name="Стрелка вправо 72"/>
          <p:cNvSpPr/>
          <p:nvPr/>
        </p:nvSpPr>
        <p:spPr>
          <a:xfrm>
            <a:off x="413657" y="1656733"/>
            <a:ext cx="73152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6085982" y="2581453"/>
            <a:ext cx="73152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8" name="Стрелка вправо 77"/>
          <p:cNvSpPr/>
          <p:nvPr/>
        </p:nvSpPr>
        <p:spPr>
          <a:xfrm>
            <a:off x="3114221" y="4043887"/>
            <a:ext cx="73152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9" name="Стрелка вправо 78"/>
          <p:cNvSpPr/>
          <p:nvPr/>
        </p:nvSpPr>
        <p:spPr>
          <a:xfrm>
            <a:off x="430763" y="6039988"/>
            <a:ext cx="73152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3072402" y="7000815"/>
            <a:ext cx="731520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5460400" y="203019"/>
            <a:ext cx="27142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Задание:</a:t>
            </a:r>
            <a:endParaRPr lang="uz-Latn-UZ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76127" y="1501505"/>
            <a:ext cx="1585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∙2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-7=1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1677605" y="3380260"/>
            <a:ext cx="1585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∙3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-у=4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1984832" y="3750968"/>
            <a:ext cx="1244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6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-у=4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2188542" y="4193118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у=2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18843" y="5299985"/>
            <a:ext cx="1576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2х+2=4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58918" y="5747600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2х=2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73798" y="6177148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х=1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7650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8" grpId="0" animBg="1"/>
      <p:bldP spid="79" grpId="0" animBg="1"/>
      <p:bldP spid="64" grpId="0" animBg="1"/>
      <p:bldP spid="3" grpId="0"/>
      <p:bldP spid="68" grpId="0"/>
      <p:bldP spid="69" grpId="0"/>
      <p:bldP spid="70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Прямоугольник 42"/>
          <p:cNvSpPr>
            <a:spLocks noChangeArrowheads="1"/>
          </p:cNvSpPr>
          <p:nvPr/>
        </p:nvSpPr>
        <p:spPr bwMode="auto">
          <a:xfrm>
            <a:off x="975360" y="365760"/>
            <a:ext cx="12679680" cy="110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buFont typeface="Arial" pitchFamily="34" charset="0"/>
              <a:buNone/>
            </a:pPr>
            <a:endParaRPr lang="uz-Latn-UZ" sz="63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44"/>
          <p:cNvGrpSpPr/>
          <p:nvPr/>
        </p:nvGrpSpPr>
        <p:grpSpPr>
          <a:xfrm>
            <a:off x="2316481" y="365761"/>
            <a:ext cx="9588984" cy="1376214"/>
            <a:chOff x="1367821" y="206076"/>
            <a:chExt cx="5993115" cy="1146845"/>
          </a:xfrm>
          <a:scene3d>
            <a:camera prst="orthographicFront"/>
            <a:lightRig rig="flat" dir="t"/>
          </a:scene3d>
        </p:grpSpPr>
        <p:sp>
          <p:nvSpPr>
            <p:cNvPr id="46" name="Прямоугольник 45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1367821" y="206076"/>
              <a:ext cx="5993115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Способы  </a:t>
              </a:r>
              <a:r>
                <a:rPr lang="ru-RU" sz="4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решения систем линейных уравнений</a:t>
              </a:r>
            </a:p>
          </p:txBody>
        </p:sp>
      </p:grpSp>
      <p:grpSp>
        <p:nvGrpSpPr>
          <p:cNvPr id="13" name="Группа 47"/>
          <p:cNvGrpSpPr/>
          <p:nvPr/>
        </p:nvGrpSpPr>
        <p:grpSpPr>
          <a:xfrm>
            <a:off x="9982200" y="4648200"/>
            <a:ext cx="4373792" cy="1376214"/>
            <a:chOff x="0" y="4071966"/>
            <a:chExt cx="2733620" cy="1146845"/>
          </a:xfrm>
          <a:scene3d>
            <a:camera prst="orthographicFront"/>
            <a:lightRig rig="flat" dir="t"/>
          </a:scene3d>
        </p:grpSpPr>
        <p:sp>
          <p:nvSpPr>
            <p:cNvPr id="49" name="Прямоугольник 48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0" name="Прямоугольник 49"/>
            <p:cNvSpPr/>
            <p:nvPr/>
          </p:nvSpPr>
          <p:spPr>
            <a:xfrm>
              <a:off x="0" y="4071966"/>
              <a:ext cx="2733620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Графический</a:t>
              </a:r>
            </a:p>
          </p:txBody>
        </p:sp>
      </p:grpSp>
      <p:grpSp>
        <p:nvGrpSpPr>
          <p:cNvPr id="14" name="Группа 50"/>
          <p:cNvGrpSpPr/>
          <p:nvPr/>
        </p:nvGrpSpPr>
        <p:grpSpPr>
          <a:xfrm>
            <a:off x="381000" y="4648200"/>
            <a:ext cx="4186590" cy="1376214"/>
            <a:chOff x="3143275" y="4000529"/>
            <a:chExt cx="2616619" cy="1146845"/>
          </a:xfrm>
          <a:scene3d>
            <a:camera prst="orthographicFront"/>
            <a:lightRig rig="flat" dir="t"/>
          </a:scene3d>
        </p:grpSpPr>
        <p:sp>
          <p:nvSpPr>
            <p:cNvPr id="52" name="Прямоугольник 51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3" name="Прямоугольник 52"/>
            <p:cNvSpPr/>
            <p:nvPr/>
          </p:nvSpPr>
          <p:spPr>
            <a:xfrm>
              <a:off x="3143275" y="4000529"/>
              <a:ext cx="2616619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подстановки</a:t>
              </a:r>
            </a:p>
          </p:txBody>
        </p:sp>
      </p:grpSp>
      <p:grpSp>
        <p:nvGrpSpPr>
          <p:cNvPr id="15" name="Группа 53"/>
          <p:cNvGrpSpPr/>
          <p:nvPr/>
        </p:nvGrpSpPr>
        <p:grpSpPr>
          <a:xfrm>
            <a:off x="5166030" y="4648200"/>
            <a:ext cx="4298339" cy="1376214"/>
            <a:chOff x="6314692" y="4071966"/>
            <a:chExt cx="2686462" cy="1146845"/>
          </a:xfrm>
          <a:scene3d>
            <a:camera prst="orthographicFront"/>
            <a:lightRig rig="flat" dir="t"/>
          </a:scene3d>
        </p:grpSpPr>
        <p:sp>
          <p:nvSpPr>
            <p:cNvPr id="55" name="Прямоугольник 54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rgbClr val="0070C0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56" name="Прямоугольник 55"/>
            <p:cNvSpPr/>
            <p:nvPr/>
          </p:nvSpPr>
          <p:spPr>
            <a:xfrm>
              <a:off x="6314692" y="4071966"/>
              <a:ext cx="2686462" cy="11468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21590" tIns="21590" rIns="21590" bIns="21590" spcCol="1270" anchor="ctr"/>
            <a:lstStyle/>
            <a:p>
              <a:pPr algn="ctr" defTabSz="2158892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4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Способ  </a:t>
              </a:r>
              <a:r>
                <a:rPr lang="ru-RU" sz="4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сложения</a:t>
              </a:r>
            </a:p>
          </p:txBody>
        </p:sp>
      </p:grpSp>
      <p:cxnSp>
        <p:nvCxnSpPr>
          <p:cNvPr id="3" name="Соединительная линия уступом 2"/>
          <p:cNvCxnSpPr/>
          <p:nvPr/>
        </p:nvCxnSpPr>
        <p:spPr>
          <a:xfrm rot="5400000">
            <a:off x="1573142" y="2589245"/>
            <a:ext cx="2705878" cy="1219200"/>
          </a:xfrm>
          <a:prstGeom prst="bentConnector3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Соединительная линия уступом 62"/>
          <p:cNvCxnSpPr/>
          <p:nvPr/>
        </p:nvCxnSpPr>
        <p:spPr>
          <a:xfrm rot="16200000" flipH="1">
            <a:off x="9908317" y="2402638"/>
            <a:ext cx="2705878" cy="1447800"/>
          </a:xfrm>
          <a:prstGeom prst="bentConnector3">
            <a:avLst>
              <a:gd name="adj1" fmla="val 50000"/>
            </a:avLst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315199" y="1941545"/>
            <a:ext cx="0" cy="25146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26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461760" y="1504950"/>
            <a:ext cx="7315200" cy="5810250"/>
            <a:chOff x="2544" y="790"/>
            <a:chExt cx="2880" cy="3050"/>
          </a:xfrm>
        </p:grpSpPr>
        <p:grpSp>
          <p:nvGrpSpPr>
            <p:cNvPr id="65582" name="Group 4"/>
            <p:cNvGrpSpPr>
              <a:grpSpLocks/>
            </p:cNvGrpSpPr>
            <p:nvPr/>
          </p:nvGrpSpPr>
          <p:grpSpPr bwMode="auto">
            <a:xfrm>
              <a:off x="2544" y="960"/>
              <a:ext cx="2880" cy="2880"/>
              <a:chOff x="2544" y="960"/>
              <a:chExt cx="2880" cy="2880"/>
            </a:xfrm>
          </p:grpSpPr>
          <p:grpSp>
            <p:nvGrpSpPr>
              <p:cNvPr id="65594" name="Group 5"/>
              <p:cNvGrpSpPr>
                <a:grpSpLocks/>
              </p:cNvGrpSpPr>
              <p:nvPr/>
            </p:nvGrpSpPr>
            <p:grpSpPr bwMode="auto">
              <a:xfrm>
                <a:off x="2544" y="960"/>
                <a:ext cx="2880" cy="2880"/>
                <a:chOff x="1248" y="864"/>
                <a:chExt cx="2880" cy="2880"/>
              </a:xfrm>
            </p:grpSpPr>
            <p:sp>
              <p:nvSpPr>
                <p:cNvPr id="65597" name="Line 6"/>
                <p:cNvSpPr>
                  <a:spLocks noChangeShapeType="1"/>
                </p:cNvSpPr>
                <p:nvPr/>
              </p:nvSpPr>
              <p:spPr bwMode="auto">
                <a:xfrm rot="5400000">
                  <a:off x="2688" y="96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598" name="Line 7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599" name="Line 8"/>
                <p:cNvSpPr>
                  <a:spLocks noChangeShapeType="1"/>
                </p:cNvSpPr>
                <p:nvPr/>
              </p:nvSpPr>
              <p:spPr bwMode="auto">
                <a:xfrm rot="5400000">
                  <a:off x="2688" y="57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0" name="Line 9"/>
                <p:cNvSpPr>
                  <a:spLocks noChangeShapeType="1"/>
                </p:cNvSpPr>
                <p:nvPr/>
              </p:nvSpPr>
              <p:spPr bwMode="auto">
                <a:xfrm rot="5400000">
                  <a:off x="2688" y="768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1" name="Line 10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34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2" name="Line 11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53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3" name="Line 12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9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4" name="Line 13"/>
                <p:cNvSpPr>
                  <a:spLocks noChangeShapeType="1"/>
                </p:cNvSpPr>
                <p:nvPr/>
              </p:nvSpPr>
              <p:spPr bwMode="auto">
                <a:xfrm rot="5400000">
                  <a:off x="2688" y="38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5" name="Line 14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728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6" name="Line 15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92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7" name="Line 16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19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8" name="Line 17"/>
                <p:cNvSpPr>
                  <a:spLocks noChangeShapeType="1"/>
                </p:cNvSpPr>
                <p:nvPr/>
              </p:nvSpPr>
              <p:spPr bwMode="auto">
                <a:xfrm rot="5400000">
                  <a:off x="2688" y="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09" name="Line 18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57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10" name="Line 19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38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11" name="Line 20"/>
                <p:cNvSpPr>
                  <a:spLocks noChangeShapeType="1"/>
                </p:cNvSpPr>
                <p:nvPr/>
              </p:nvSpPr>
              <p:spPr bwMode="auto">
                <a:xfrm rot="5400000">
                  <a:off x="2688" y="211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sp>
              <p:nvSpPr>
                <p:cNvPr id="65612" name="Line 21"/>
                <p:cNvSpPr>
                  <a:spLocks noChangeShapeType="1"/>
                </p:cNvSpPr>
                <p:nvPr/>
              </p:nvSpPr>
              <p:spPr bwMode="auto">
                <a:xfrm rot="5400000">
                  <a:off x="2688" y="230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uz-Latn-UZ"/>
                </a:p>
              </p:txBody>
            </p:sp>
            <p:grpSp>
              <p:nvGrpSpPr>
                <p:cNvPr id="65613" name="Group 22"/>
                <p:cNvGrpSpPr>
                  <a:grpSpLocks/>
                </p:cNvGrpSpPr>
                <p:nvPr/>
              </p:nvGrpSpPr>
              <p:grpSpPr bwMode="auto">
                <a:xfrm>
                  <a:off x="1248" y="864"/>
                  <a:ext cx="2880" cy="2880"/>
                  <a:chOff x="1248" y="864"/>
                  <a:chExt cx="2880" cy="2880"/>
                </a:xfrm>
              </p:grpSpPr>
              <p:sp>
                <p:nvSpPr>
                  <p:cNvPr id="65614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15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78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16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97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17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18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36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19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0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01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1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2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3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24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44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5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163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8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  <p:sp>
                <p:nvSpPr>
                  <p:cNvPr id="65629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412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uz-Latn-UZ"/>
                  </a:p>
                </p:txBody>
              </p:sp>
            </p:grpSp>
          </p:grpSp>
          <p:sp>
            <p:nvSpPr>
              <p:cNvPr id="65595" name="Line 39"/>
              <p:cNvSpPr>
                <a:spLocks noChangeShapeType="1"/>
              </p:cNvSpPr>
              <p:nvPr/>
            </p:nvSpPr>
            <p:spPr bwMode="auto">
              <a:xfrm flipV="1">
                <a:off x="3120" y="960"/>
                <a:ext cx="0" cy="28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z-Latn-UZ"/>
              </a:p>
            </p:txBody>
          </p:sp>
          <p:sp>
            <p:nvSpPr>
              <p:cNvPr id="65596" name="Line 40"/>
              <p:cNvSpPr>
                <a:spLocks noChangeShapeType="1"/>
              </p:cNvSpPr>
              <p:nvPr/>
            </p:nvSpPr>
            <p:spPr bwMode="auto">
              <a:xfrm>
                <a:off x="2544" y="3264"/>
                <a:ext cx="28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z-Latn-UZ"/>
              </a:p>
            </p:txBody>
          </p:sp>
        </p:grpSp>
        <p:sp>
          <p:nvSpPr>
            <p:cNvPr id="65583" name="Text Box 41"/>
            <p:cNvSpPr txBox="1">
              <a:spLocks noChangeArrowheads="1"/>
            </p:cNvSpPr>
            <p:nvPr/>
          </p:nvSpPr>
          <p:spPr bwMode="auto">
            <a:xfrm>
              <a:off x="3206" y="3240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5584" name="Text Box 42"/>
            <p:cNvSpPr txBox="1">
              <a:spLocks noChangeArrowheads="1"/>
            </p:cNvSpPr>
            <p:nvPr/>
          </p:nvSpPr>
          <p:spPr bwMode="auto">
            <a:xfrm>
              <a:off x="2966" y="3240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5585" name="Text Box 43"/>
            <p:cNvSpPr txBox="1">
              <a:spLocks noChangeArrowheads="1"/>
            </p:cNvSpPr>
            <p:nvPr/>
          </p:nvSpPr>
          <p:spPr bwMode="auto">
            <a:xfrm>
              <a:off x="2966" y="2952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5586" name="Text Box 44"/>
            <p:cNvSpPr txBox="1">
              <a:spLocks noChangeArrowheads="1"/>
            </p:cNvSpPr>
            <p:nvPr/>
          </p:nvSpPr>
          <p:spPr bwMode="auto">
            <a:xfrm>
              <a:off x="2966" y="2712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5587" name="Text Box 45"/>
            <p:cNvSpPr txBox="1">
              <a:spLocks noChangeArrowheads="1"/>
            </p:cNvSpPr>
            <p:nvPr/>
          </p:nvSpPr>
          <p:spPr bwMode="auto">
            <a:xfrm>
              <a:off x="3422" y="3227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 smtClean="0">
                  <a:latin typeface="Times New Roman" pitchFamily="18" charset="0"/>
                </a:rPr>
                <a:t>2</a:t>
              </a:r>
              <a:endParaRPr lang="ru-RU" sz="2800" b="1" dirty="0">
                <a:latin typeface="Times New Roman" pitchFamily="18" charset="0"/>
              </a:endParaRPr>
            </a:p>
          </p:txBody>
        </p:sp>
        <p:sp>
          <p:nvSpPr>
            <p:cNvPr id="65588" name="Text Box 46"/>
            <p:cNvSpPr txBox="1">
              <a:spLocks noChangeArrowheads="1"/>
            </p:cNvSpPr>
            <p:nvPr/>
          </p:nvSpPr>
          <p:spPr bwMode="auto">
            <a:xfrm>
              <a:off x="5222" y="3240"/>
              <a:ext cx="189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b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5589" name="Text Box 47"/>
            <p:cNvSpPr txBox="1">
              <a:spLocks noChangeArrowheads="1"/>
            </p:cNvSpPr>
            <p:nvPr/>
          </p:nvSpPr>
          <p:spPr bwMode="auto">
            <a:xfrm>
              <a:off x="3782" y="3240"/>
              <a:ext cx="174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4000" b="1" dirty="0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65590" name="Text Box 48"/>
            <p:cNvSpPr txBox="1">
              <a:spLocks noChangeArrowheads="1"/>
            </p:cNvSpPr>
            <p:nvPr/>
          </p:nvSpPr>
          <p:spPr bwMode="auto">
            <a:xfrm>
              <a:off x="2966" y="1992"/>
              <a:ext cx="164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600" b="1" dirty="0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65591" name="Text Box 49"/>
            <p:cNvSpPr txBox="1">
              <a:spLocks noChangeArrowheads="1"/>
            </p:cNvSpPr>
            <p:nvPr/>
          </p:nvSpPr>
          <p:spPr bwMode="auto">
            <a:xfrm>
              <a:off x="2954" y="1562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5592" name="Text Box 50"/>
            <p:cNvSpPr txBox="1">
              <a:spLocks noChangeArrowheads="1"/>
            </p:cNvSpPr>
            <p:nvPr/>
          </p:nvSpPr>
          <p:spPr bwMode="auto">
            <a:xfrm>
              <a:off x="2957" y="2494"/>
              <a:ext cx="14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2800" b="1" dirty="0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65593" name="Text Box 51"/>
            <p:cNvSpPr txBox="1">
              <a:spLocks noChangeArrowheads="1"/>
            </p:cNvSpPr>
            <p:nvPr/>
          </p:nvSpPr>
          <p:spPr bwMode="auto">
            <a:xfrm>
              <a:off x="2947" y="790"/>
              <a:ext cx="189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b="1" dirty="0">
                  <a:latin typeface="Times New Roman" pitchFamily="18" charset="0"/>
                </a:rPr>
                <a:t>y</a:t>
              </a:r>
            </a:p>
          </p:txBody>
        </p:sp>
      </p:grpSp>
      <p:sp>
        <p:nvSpPr>
          <p:cNvPr id="30772" name="Line 52"/>
          <p:cNvSpPr>
            <a:spLocks noChangeShapeType="1"/>
          </p:cNvSpPr>
          <p:nvPr/>
        </p:nvSpPr>
        <p:spPr bwMode="auto">
          <a:xfrm flipV="1">
            <a:off x="6461760" y="1828800"/>
            <a:ext cx="6339840" cy="47548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 flipH="1" flipV="1">
            <a:off x="6949440" y="1828800"/>
            <a:ext cx="6827520" cy="512064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0774" name="Oval 54"/>
          <p:cNvSpPr>
            <a:spLocks noChangeArrowheads="1"/>
          </p:cNvSpPr>
          <p:nvPr/>
        </p:nvSpPr>
        <p:spPr bwMode="auto">
          <a:xfrm flipV="1">
            <a:off x="9753600" y="3931920"/>
            <a:ext cx="243840" cy="18288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>
            <a:off x="9875520" y="4114800"/>
            <a:ext cx="0" cy="210312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0776" name="Line 56"/>
          <p:cNvSpPr>
            <a:spLocks noChangeShapeType="1"/>
          </p:cNvSpPr>
          <p:nvPr/>
        </p:nvSpPr>
        <p:spPr bwMode="auto">
          <a:xfrm flipH="1">
            <a:off x="7924800" y="4023360"/>
            <a:ext cx="18288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731520" y="1371600"/>
            <a:ext cx="2202180" cy="1139191"/>
            <a:chOff x="288" y="938"/>
            <a:chExt cx="867" cy="598"/>
          </a:xfrm>
        </p:grpSpPr>
        <p:sp>
          <p:nvSpPr>
            <p:cNvPr id="65580" name="Text Box 60"/>
            <p:cNvSpPr txBox="1">
              <a:spLocks noChangeArrowheads="1"/>
            </p:cNvSpPr>
            <p:nvPr/>
          </p:nvSpPr>
          <p:spPr bwMode="auto">
            <a:xfrm>
              <a:off x="326" y="938"/>
              <a:ext cx="829" cy="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 – х</a:t>
              </a:r>
              <a:r>
                <a:rPr lang="ru-RU" sz="3400" b="1">
                  <a:latin typeface="Times New Roman" pitchFamily="18" charset="0"/>
                </a:rPr>
                <a:t> = 2,</a:t>
              </a:r>
            </a:p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 + х </a:t>
              </a:r>
              <a:r>
                <a:rPr lang="ru-RU" sz="3400" b="1">
                  <a:latin typeface="Times New Roman" pitchFamily="18" charset="0"/>
                </a:rPr>
                <a:t>= 10;</a:t>
              </a:r>
            </a:p>
          </p:txBody>
        </p:sp>
        <p:sp>
          <p:nvSpPr>
            <p:cNvPr id="65581" name="AutoShape 61"/>
            <p:cNvSpPr>
              <a:spLocks/>
            </p:cNvSpPr>
            <p:nvPr/>
          </p:nvSpPr>
          <p:spPr bwMode="auto">
            <a:xfrm>
              <a:off x="288" y="1008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>
                <a:latin typeface="Cambria" pitchFamily="18" charset="0"/>
              </a:endParaRPr>
            </a:p>
          </p:txBody>
        </p:sp>
      </p:grp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800102" y="2468880"/>
            <a:ext cx="2081781" cy="1139191"/>
            <a:chOff x="336" y="1536"/>
            <a:chExt cx="802" cy="598"/>
          </a:xfrm>
        </p:grpSpPr>
        <p:sp>
          <p:nvSpPr>
            <p:cNvPr id="65578" name="Text Box 64"/>
            <p:cNvSpPr txBox="1">
              <a:spLocks noChangeArrowheads="1"/>
            </p:cNvSpPr>
            <p:nvPr/>
          </p:nvSpPr>
          <p:spPr bwMode="auto">
            <a:xfrm>
              <a:off x="336" y="1536"/>
              <a:ext cx="802" cy="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 = х </a:t>
              </a:r>
              <a:r>
                <a:rPr lang="ru-RU" sz="3400" b="1">
                  <a:latin typeface="Times New Roman" pitchFamily="18" charset="0"/>
                </a:rPr>
                <a:t>+ 2,</a:t>
              </a:r>
            </a:p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</a:t>
              </a:r>
              <a:r>
                <a:rPr lang="ru-RU" sz="3400" b="1">
                  <a:latin typeface="Times New Roman" pitchFamily="18" charset="0"/>
                </a:rPr>
                <a:t> = 10 – </a:t>
              </a:r>
              <a:r>
                <a:rPr lang="ru-RU" sz="3400" b="1" i="1">
                  <a:latin typeface="Times New Roman" pitchFamily="18" charset="0"/>
                </a:rPr>
                <a:t>х</a:t>
              </a:r>
              <a:r>
                <a:rPr lang="ru-RU" sz="3400" b="1">
                  <a:latin typeface="Times New Roman" pitchFamily="18" charset="0"/>
                </a:rPr>
                <a:t>;</a:t>
              </a:r>
            </a:p>
          </p:txBody>
        </p:sp>
        <p:sp>
          <p:nvSpPr>
            <p:cNvPr id="65579" name="AutoShape 65"/>
            <p:cNvSpPr>
              <a:spLocks/>
            </p:cNvSpPr>
            <p:nvPr/>
          </p:nvSpPr>
          <p:spPr bwMode="auto">
            <a:xfrm>
              <a:off x="336" y="1584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>
                <a:latin typeface="Cambria" pitchFamily="18" charset="0"/>
              </a:endParaRPr>
            </a:p>
          </p:txBody>
        </p:sp>
      </p:grp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430746" y="3474721"/>
            <a:ext cx="3822270" cy="10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2900" b="1" dirty="0">
                <a:latin typeface="Arial" pitchFamily="34" charset="0"/>
              </a:rPr>
              <a:t>Построим график</a:t>
            </a:r>
          </a:p>
          <a:p>
            <a:pPr eaLnBrk="0" hangingPunct="0"/>
            <a:r>
              <a:rPr lang="ru-RU" sz="2900" b="1" dirty="0">
                <a:latin typeface="Arial" pitchFamily="34" charset="0"/>
              </a:rPr>
              <a:t>первого уравнения</a:t>
            </a:r>
            <a:endParaRPr lang="ru-RU" sz="3400" b="1" dirty="0">
              <a:latin typeface="Arial" pitchFamily="34" charset="0"/>
            </a:endParaRPr>
          </a:p>
        </p:txBody>
      </p:sp>
      <p:grpSp>
        <p:nvGrpSpPr>
          <p:cNvPr id="8" name="Group 67"/>
          <p:cNvGrpSpPr>
            <a:grpSpLocks/>
          </p:cNvGrpSpPr>
          <p:nvPr/>
        </p:nvGrpSpPr>
        <p:grpSpPr bwMode="auto">
          <a:xfrm>
            <a:off x="975361" y="4754881"/>
            <a:ext cx="1976120" cy="1114425"/>
            <a:chOff x="422" y="2810"/>
            <a:chExt cx="778" cy="585"/>
          </a:xfrm>
        </p:grpSpPr>
        <p:sp>
          <p:nvSpPr>
            <p:cNvPr id="65568" name="Line 68"/>
            <p:cNvSpPr>
              <a:spLocks noChangeShapeType="1"/>
            </p:cNvSpPr>
            <p:nvPr/>
          </p:nvSpPr>
          <p:spPr bwMode="auto">
            <a:xfrm>
              <a:off x="624" y="292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69" name="Line 69"/>
            <p:cNvSpPr>
              <a:spLocks noChangeShapeType="1"/>
            </p:cNvSpPr>
            <p:nvPr/>
          </p:nvSpPr>
          <p:spPr bwMode="auto">
            <a:xfrm>
              <a:off x="432" y="3072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70" name="Line 70"/>
            <p:cNvSpPr>
              <a:spLocks noChangeShapeType="1"/>
            </p:cNvSpPr>
            <p:nvPr/>
          </p:nvSpPr>
          <p:spPr bwMode="auto">
            <a:xfrm>
              <a:off x="912" y="292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71" name="Line 71"/>
            <p:cNvSpPr>
              <a:spLocks noChangeShapeType="1"/>
            </p:cNvSpPr>
            <p:nvPr/>
          </p:nvSpPr>
          <p:spPr bwMode="auto">
            <a:xfrm>
              <a:off x="1200" y="292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72" name="Text Box 72"/>
            <p:cNvSpPr txBox="1">
              <a:spLocks noChangeArrowheads="1"/>
            </p:cNvSpPr>
            <p:nvPr/>
          </p:nvSpPr>
          <p:spPr bwMode="auto">
            <a:xfrm>
              <a:off x="422" y="2810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65573" name="Text Box 73"/>
            <p:cNvSpPr txBox="1">
              <a:spLocks noChangeArrowheads="1"/>
            </p:cNvSpPr>
            <p:nvPr/>
          </p:nvSpPr>
          <p:spPr bwMode="auto">
            <a:xfrm>
              <a:off x="432" y="3024"/>
              <a:ext cx="14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</a:t>
              </a:r>
            </a:p>
          </p:txBody>
        </p:sp>
        <p:sp>
          <p:nvSpPr>
            <p:cNvPr id="65574" name="Text Box 74"/>
            <p:cNvSpPr txBox="1">
              <a:spLocks noChangeArrowheads="1"/>
            </p:cNvSpPr>
            <p:nvPr/>
          </p:nvSpPr>
          <p:spPr bwMode="auto">
            <a:xfrm>
              <a:off x="672" y="2832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5575" name="Text Box 75"/>
            <p:cNvSpPr txBox="1">
              <a:spLocks noChangeArrowheads="1"/>
            </p:cNvSpPr>
            <p:nvPr/>
          </p:nvSpPr>
          <p:spPr bwMode="auto">
            <a:xfrm>
              <a:off x="662" y="3050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5576" name="Text Box 76"/>
            <p:cNvSpPr txBox="1">
              <a:spLocks noChangeArrowheads="1"/>
            </p:cNvSpPr>
            <p:nvPr/>
          </p:nvSpPr>
          <p:spPr bwMode="auto">
            <a:xfrm>
              <a:off x="939" y="2832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5577" name="Text Box 77"/>
            <p:cNvSpPr txBox="1">
              <a:spLocks noChangeArrowheads="1"/>
            </p:cNvSpPr>
            <p:nvPr/>
          </p:nvSpPr>
          <p:spPr bwMode="auto">
            <a:xfrm>
              <a:off x="960" y="3072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 smtClean="0">
                  <a:latin typeface="Times New Roman" pitchFamily="18" charset="0"/>
                </a:rPr>
                <a:t>3</a:t>
              </a:r>
              <a:endParaRPr lang="ru-RU" sz="3400" b="1" dirty="0">
                <a:latin typeface="Times New Roman" pitchFamily="18" charset="0"/>
              </a:endParaRPr>
            </a:p>
          </p:txBody>
        </p:sp>
      </p:grpSp>
      <p:sp>
        <p:nvSpPr>
          <p:cNvPr id="30798" name="Text Box 78"/>
          <p:cNvSpPr txBox="1">
            <a:spLocks noChangeArrowheads="1"/>
          </p:cNvSpPr>
          <p:nvPr/>
        </p:nvSpPr>
        <p:spPr bwMode="auto">
          <a:xfrm>
            <a:off x="975361" y="4297680"/>
            <a:ext cx="18459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3400" b="1" i="1" dirty="0">
                <a:latin typeface="Times New Roman" pitchFamily="18" charset="0"/>
              </a:rPr>
              <a:t>у = х </a:t>
            </a:r>
            <a:r>
              <a:rPr lang="ru-RU" sz="3400" b="1" dirty="0">
                <a:latin typeface="Times New Roman" pitchFamily="18" charset="0"/>
              </a:rPr>
              <a:t>+ 2</a:t>
            </a:r>
          </a:p>
        </p:txBody>
      </p:sp>
      <p:sp>
        <p:nvSpPr>
          <p:cNvPr id="30799" name="Text Box 79"/>
          <p:cNvSpPr txBox="1">
            <a:spLocks noChangeArrowheads="1"/>
          </p:cNvSpPr>
          <p:nvPr/>
        </p:nvSpPr>
        <p:spPr bwMode="auto">
          <a:xfrm>
            <a:off x="321681" y="5705695"/>
            <a:ext cx="3796557" cy="10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2900" b="1" dirty="0">
                <a:latin typeface="Arial" pitchFamily="34" charset="0"/>
              </a:rPr>
              <a:t>Построим график</a:t>
            </a:r>
          </a:p>
          <a:p>
            <a:pPr eaLnBrk="0" hangingPunct="0"/>
            <a:r>
              <a:rPr lang="ru-RU" sz="2900" b="1" dirty="0">
                <a:latin typeface="Arial" pitchFamily="34" charset="0"/>
              </a:rPr>
              <a:t>второго уравнения</a:t>
            </a:r>
          </a:p>
        </p:txBody>
      </p:sp>
      <p:sp>
        <p:nvSpPr>
          <p:cNvPr id="30800" name="Text Box 80"/>
          <p:cNvSpPr txBox="1">
            <a:spLocks noChangeArrowheads="1"/>
          </p:cNvSpPr>
          <p:nvPr/>
        </p:nvSpPr>
        <p:spPr bwMode="auto">
          <a:xfrm>
            <a:off x="917797" y="6568518"/>
            <a:ext cx="201427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3400" b="1" i="1" dirty="0">
                <a:latin typeface="Times New Roman" pitchFamily="18" charset="0"/>
              </a:rPr>
              <a:t>у</a:t>
            </a:r>
            <a:r>
              <a:rPr lang="ru-RU" sz="3400" b="1" dirty="0">
                <a:latin typeface="Times New Roman" pitchFamily="18" charset="0"/>
              </a:rPr>
              <a:t> = 10 – </a:t>
            </a:r>
            <a:r>
              <a:rPr lang="ru-RU" sz="3400" b="1" i="1" dirty="0">
                <a:latin typeface="Times New Roman" pitchFamily="18" charset="0"/>
              </a:rPr>
              <a:t>х</a:t>
            </a:r>
          </a:p>
        </p:txBody>
      </p:sp>
      <p:grpSp>
        <p:nvGrpSpPr>
          <p:cNvPr id="9" name="Group 81"/>
          <p:cNvGrpSpPr>
            <a:grpSpLocks/>
          </p:cNvGrpSpPr>
          <p:nvPr/>
        </p:nvGrpSpPr>
        <p:grpSpPr bwMode="auto">
          <a:xfrm>
            <a:off x="891541" y="7032308"/>
            <a:ext cx="1976120" cy="1114425"/>
            <a:chOff x="432" y="3648"/>
            <a:chExt cx="778" cy="585"/>
          </a:xfrm>
        </p:grpSpPr>
        <p:sp>
          <p:nvSpPr>
            <p:cNvPr id="65558" name="Line 82"/>
            <p:cNvSpPr>
              <a:spLocks noChangeShapeType="1"/>
            </p:cNvSpPr>
            <p:nvPr/>
          </p:nvSpPr>
          <p:spPr bwMode="auto">
            <a:xfrm>
              <a:off x="634" y="3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59" name="Line 83"/>
            <p:cNvSpPr>
              <a:spLocks noChangeShapeType="1"/>
            </p:cNvSpPr>
            <p:nvPr/>
          </p:nvSpPr>
          <p:spPr bwMode="auto">
            <a:xfrm>
              <a:off x="442" y="391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60" name="Line 84"/>
            <p:cNvSpPr>
              <a:spLocks noChangeShapeType="1"/>
            </p:cNvSpPr>
            <p:nvPr/>
          </p:nvSpPr>
          <p:spPr bwMode="auto">
            <a:xfrm>
              <a:off x="922" y="3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61" name="Line 85"/>
            <p:cNvSpPr>
              <a:spLocks noChangeShapeType="1"/>
            </p:cNvSpPr>
            <p:nvPr/>
          </p:nvSpPr>
          <p:spPr bwMode="auto">
            <a:xfrm>
              <a:off x="1210" y="3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65562" name="Text Box 86"/>
            <p:cNvSpPr txBox="1">
              <a:spLocks noChangeArrowheads="1"/>
            </p:cNvSpPr>
            <p:nvPr/>
          </p:nvSpPr>
          <p:spPr bwMode="auto">
            <a:xfrm>
              <a:off x="432" y="3648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65563" name="Text Box 87"/>
            <p:cNvSpPr txBox="1">
              <a:spLocks noChangeArrowheads="1"/>
            </p:cNvSpPr>
            <p:nvPr/>
          </p:nvSpPr>
          <p:spPr bwMode="auto">
            <a:xfrm>
              <a:off x="442" y="3862"/>
              <a:ext cx="14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i="1">
                  <a:latin typeface="Times New Roman" pitchFamily="18" charset="0"/>
                </a:rPr>
                <a:t>у</a:t>
              </a:r>
            </a:p>
          </p:txBody>
        </p:sp>
        <p:sp>
          <p:nvSpPr>
            <p:cNvPr id="65564" name="Text Box 88"/>
            <p:cNvSpPr txBox="1">
              <a:spLocks noChangeArrowheads="1"/>
            </p:cNvSpPr>
            <p:nvPr/>
          </p:nvSpPr>
          <p:spPr bwMode="auto">
            <a:xfrm>
              <a:off x="682" y="3670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5565" name="Text Box 89"/>
            <p:cNvSpPr txBox="1">
              <a:spLocks noChangeArrowheads="1"/>
            </p:cNvSpPr>
            <p:nvPr/>
          </p:nvSpPr>
          <p:spPr bwMode="auto">
            <a:xfrm>
              <a:off x="634" y="3881"/>
              <a:ext cx="244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5566" name="Text Box 90"/>
            <p:cNvSpPr txBox="1">
              <a:spLocks noChangeArrowheads="1"/>
            </p:cNvSpPr>
            <p:nvPr/>
          </p:nvSpPr>
          <p:spPr bwMode="auto">
            <a:xfrm>
              <a:off x="956" y="3670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65567" name="Text Box 91"/>
            <p:cNvSpPr txBox="1">
              <a:spLocks noChangeArrowheads="1"/>
            </p:cNvSpPr>
            <p:nvPr/>
          </p:nvSpPr>
          <p:spPr bwMode="auto">
            <a:xfrm>
              <a:off x="970" y="3910"/>
              <a:ext cx="159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itchFamily="18" charset="0"/>
                  <a:cs typeface="Arial" pitchFamily="34" charset="0"/>
                </a:defRPr>
              </a:lvl9pPr>
            </a:lstStyle>
            <a:p>
              <a:pPr eaLnBrk="0" hangingPunct="0"/>
              <a:r>
                <a:rPr lang="ru-RU" sz="3400" b="1" dirty="0" smtClean="0">
                  <a:latin typeface="Times New Roman" pitchFamily="18" charset="0"/>
                </a:rPr>
                <a:t>8</a:t>
              </a:r>
              <a:endParaRPr lang="ru-RU" sz="3400" b="1" dirty="0">
                <a:latin typeface="Times New Roman" pitchFamily="18" charset="0"/>
              </a:endParaRPr>
            </a:p>
          </p:txBody>
        </p:sp>
      </p:grpSp>
      <p:sp>
        <p:nvSpPr>
          <p:cNvPr id="30812" name="Text Box 92"/>
          <p:cNvSpPr txBox="1">
            <a:spLocks noChangeArrowheads="1"/>
          </p:cNvSpPr>
          <p:nvPr/>
        </p:nvSpPr>
        <p:spPr bwMode="auto">
          <a:xfrm>
            <a:off x="6339841" y="7406641"/>
            <a:ext cx="329603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4000" b="1">
                <a:latin typeface="Arial" pitchFamily="34" charset="0"/>
              </a:rPr>
              <a:t>Ответ: (4; 6)</a:t>
            </a:r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571452" y="257148"/>
            <a:ext cx="13510264" cy="10287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lIns="130622" tIns="65311" rIns="130622" bIns="65311" anchor="ctr">
            <a:normAutofit fontScale="97500"/>
          </a:bodyPr>
          <a:lstStyle/>
          <a:p>
            <a:pPr algn="ctr">
              <a:defRPr/>
            </a:pPr>
            <a:r>
              <a:rPr lang="ru-RU" sz="4400" b="1" dirty="0">
                <a:solidFill>
                  <a:srgbClr val="A50021"/>
                </a:solidFill>
                <a:latin typeface="Arial" pitchFamily="34" charset="0"/>
                <a:ea typeface="+mj-ea"/>
                <a:cs typeface="Arial" pitchFamily="34" charset="0"/>
              </a:rPr>
              <a:t>Решение системы графическим способом</a:t>
            </a:r>
          </a:p>
        </p:txBody>
      </p:sp>
      <p:sp>
        <p:nvSpPr>
          <p:cNvPr id="30782" name="AutoShape 62"/>
          <p:cNvSpPr>
            <a:spLocks noChangeArrowheads="1"/>
          </p:cNvSpPr>
          <p:nvPr/>
        </p:nvSpPr>
        <p:spPr bwMode="auto">
          <a:xfrm>
            <a:off x="3295572" y="1373492"/>
            <a:ext cx="3200400" cy="1085875"/>
          </a:xfrm>
          <a:prstGeom prst="cloudCallout">
            <a:avLst>
              <a:gd name="adj1" fmla="val -60399"/>
              <a:gd name="adj2" fmla="val 682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pPr algn="ctr" eaLnBrk="0" hangingPunct="0"/>
            <a:r>
              <a:rPr lang="ru-RU" sz="3200" b="1" dirty="0">
                <a:latin typeface="Arial" pitchFamily="34" charset="0"/>
                <a:cs typeface="Arial" pitchFamily="34" charset="0"/>
              </a:rPr>
              <a:t>Выразим у</a:t>
            </a:r>
          </a:p>
          <a:p>
            <a:pPr algn="ctr" eaLnBrk="0" hangingPunct="0"/>
            <a:r>
              <a:rPr lang="ru-RU" sz="3200" b="1" dirty="0">
                <a:latin typeface="Arial" pitchFamily="34" charset="0"/>
                <a:cs typeface="Arial" pitchFamily="34" charset="0"/>
              </a:rPr>
              <a:t>через х</a:t>
            </a:r>
          </a:p>
        </p:txBody>
      </p:sp>
      <p:sp>
        <p:nvSpPr>
          <p:cNvPr id="94" name="Text Box 78"/>
          <p:cNvSpPr txBox="1">
            <a:spLocks noChangeArrowheads="1"/>
          </p:cNvSpPr>
          <p:nvPr/>
        </p:nvSpPr>
        <p:spPr bwMode="auto">
          <a:xfrm rot="19405198">
            <a:off x="10270857" y="2199631"/>
            <a:ext cx="18459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3400" b="1" i="1" dirty="0">
                <a:latin typeface="Times New Roman" pitchFamily="18" charset="0"/>
              </a:rPr>
              <a:t>у = х </a:t>
            </a:r>
            <a:r>
              <a:rPr lang="ru-RU" sz="3400" b="1" dirty="0">
                <a:latin typeface="Times New Roman" pitchFamily="18" charset="0"/>
              </a:rPr>
              <a:t>+ 2</a:t>
            </a:r>
          </a:p>
        </p:txBody>
      </p:sp>
      <p:sp>
        <p:nvSpPr>
          <p:cNvPr id="95" name="Text Box 80"/>
          <p:cNvSpPr txBox="1">
            <a:spLocks noChangeArrowheads="1"/>
          </p:cNvSpPr>
          <p:nvPr/>
        </p:nvSpPr>
        <p:spPr bwMode="auto">
          <a:xfrm rot="2342078">
            <a:off x="10867180" y="4603105"/>
            <a:ext cx="201427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3400" b="1" i="1" dirty="0">
                <a:latin typeface="Times New Roman" pitchFamily="18" charset="0"/>
              </a:rPr>
              <a:t>у</a:t>
            </a:r>
            <a:r>
              <a:rPr lang="ru-RU" sz="3400" b="1" dirty="0">
                <a:latin typeface="Times New Roman" pitchFamily="18" charset="0"/>
              </a:rPr>
              <a:t> = 10 – </a:t>
            </a:r>
            <a:r>
              <a:rPr lang="ru-RU" sz="3400" b="1" i="1" dirty="0">
                <a:latin typeface="Times New Roman" pitchFamily="18" charset="0"/>
              </a:rPr>
              <a:t>х</a:t>
            </a:r>
          </a:p>
        </p:txBody>
      </p:sp>
      <p:sp>
        <p:nvSpPr>
          <p:cNvPr id="3" name="Овал 2"/>
          <p:cNvSpPr/>
          <p:nvPr/>
        </p:nvSpPr>
        <p:spPr>
          <a:xfrm>
            <a:off x="8342294" y="5047045"/>
            <a:ext cx="106680" cy="1193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6" name="Овал 95"/>
          <p:cNvSpPr/>
          <p:nvPr/>
        </p:nvSpPr>
        <p:spPr>
          <a:xfrm>
            <a:off x="7891780" y="5414575"/>
            <a:ext cx="132080" cy="12192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7" name="Овал 96"/>
          <p:cNvSpPr/>
          <p:nvPr/>
        </p:nvSpPr>
        <p:spPr>
          <a:xfrm>
            <a:off x="7874000" y="2478583"/>
            <a:ext cx="131562" cy="9721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8" name="Овал 97"/>
          <p:cNvSpPr/>
          <p:nvPr/>
        </p:nvSpPr>
        <p:spPr>
          <a:xfrm>
            <a:off x="8834326" y="3229122"/>
            <a:ext cx="129900" cy="11488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9" name="Text Box 45"/>
          <p:cNvSpPr txBox="1">
            <a:spLocks noChangeArrowheads="1"/>
          </p:cNvSpPr>
          <p:nvPr/>
        </p:nvSpPr>
        <p:spPr bwMode="auto">
          <a:xfrm>
            <a:off x="7452127" y="2298382"/>
            <a:ext cx="543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 eaLnBrk="0" hangingPunct="0"/>
            <a:r>
              <a:rPr lang="ru-RU" sz="2800" b="1" dirty="0" smtClean="0">
                <a:latin typeface="Times New Roman" pitchFamily="18" charset="0"/>
              </a:rPr>
              <a:t>10</a:t>
            </a:r>
            <a:endParaRPr lang="ru-RU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94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07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07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0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0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0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2" grpId="0" animBg="1"/>
      <p:bldP spid="30773" grpId="0" animBg="1"/>
      <p:bldP spid="30774" grpId="0" animBg="1"/>
      <p:bldP spid="30775" grpId="0" animBg="1"/>
      <p:bldP spid="30776" grpId="0" animBg="1"/>
      <p:bldP spid="30786" grpId="0"/>
      <p:bldP spid="30798" grpId="0"/>
      <p:bldP spid="30799" grpId="0"/>
      <p:bldP spid="30800" grpId="0"/>
      <p:bldP spid="30812" grpId="0"/>
      <p:bldP spid="30782" grpId="0" animBg="1"/>
      <p:bldP spid="94" grpId="0"/>
      <p:bldP spid="95" grpId="0"/>
      <p:bldP spid="3" grpId="0" animBg="1"/>
      <p:bldP spid="96" grpId="0" animBg="1"/>
      <p:bldP spid="97" grpId="0" animBg="1"/>
      <p:bldP spid="98" grpId="0" animBg="1"/>
      <p:bldP spid="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Пользователь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2" y="1028700"/>
            <a:ext cx="9908539" cy="6149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5435859" y="1095376"/>
            <a:ext cx="7777480" cy="587692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000" b="1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7170421" y="5704630"/>
            <a:ext cx="172720" cy="12954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altLang="ru-RU" sz="4000" b="1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9324599" y="2417972"/>
            <a:ext cx="172720" cy="12954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altLang="ru-RU" sz="4000" b="1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9387840" y="4056698"/>
            <a:ext cx="121920" cy="93344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altLang="ru-RU" sz="4000" b="1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7163789" y="2395112"/>
            <a:ext cx="172720" cy="12954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altLang="ru-RU" sz="4000" b="1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6539231" y="930700"/>
            <a:ext cx="3916680" cy="583311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000" b="1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8567421" y="3503528"/>
            <a:ext cx="228600" cy="173354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ru-RU" altLang="ru-RU" sz="4000" b="1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8681721" y="3721418"/>
            <a:ext cx="0" cy="51816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000" b="1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7256782" y="3560836"/>
            <a:ext cx="1498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sz="4000" b="1"/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7256781" y="1998346"/>
            <a:ext cx="1554480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400" b="1" dirty="0">
                <a:solidFill>
                  <a:schemeClr val="accent2"/>
                </a:solidFill>
              </a:rPr>
              <a:t>A(0;3)</a:t>
            </a:r>
            <a:endParaRPr lang="ru-RU" altLang="ru-RU" sz="2400" b="1" dirty="0">
              <a:solidFill>
                <a:schemeClr val="accent2"/>
              </a:solidFill>
            </a:endParaRP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9387840" y="3596641"/>
            <a:ext cx="1554480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400" b="1" dirty="0">
                <a:solidFill>
                  <a:schemeClr val="accent2"/>
                </a:solidFill>
              </a:rPr>
              <a:t>B(3;0)</a:t>
            </a:r>
            <a:endParaRPr lang="ru-RU" altLang="ru-RU" sz="2400" b="1" dirty="0">
              <a:solidFill>
                <a:schemeClr val="accent2"/>
              </a:solidFill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7487920" y="5583556"/>
            <a:ext cx="1729741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400" b="1" dirty="0">
                <a:solidFill>
                  <a:srgbClr val="002060"/>
                </a:solidFill>
              </a:rPr>
              <a:t>C(0;-3)</a:t>
            </a:r>
            <a:endParaRPr lang="ru-RU" altLang="ru-RU" sz="2400" b="1" dirty="0">
              <a:solidFill>
                <a:srgbClr val="002060"/>
              </a:solidFill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9735822" y="2040256"/>
            <a:ext cx="1729739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400" b="1" dirty="0">
                <a:solidFill>
                  <a:srgbClr val="002060"/>
                </a:solidFill>
              </a:rPr>
              <a:t>D(3;3)</a:t>
            </a:r>
            <a:endParaRPr lang="ru-RU" altLang="ru-RU" sz="2400" b="1" dirty="0">
              <a:solidFill>
                <a:srgbClr val="002060"/>
              </a:solidFill>
            </a:endParaRP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9182102" y="3072766"/>
            <a:ext cx="1729739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400" b="1" dirty="0">
                <a:solidFill>
                  <a:srgbClr val="FF0000"/>
                </a:solidFill>
              </a:rPr>
              <a:t>M(2;1)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8247382" y="4457700"/>
            <a:ext cx="1658618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dirty="0">
                <a:solidFill>
                  <a:srgbClr val="FF0000"/>
                </a:solidFill>
              </a:rPr>
              <a:t>X=2</a:t>
            </a:r>
            <a:endParaRPr lang="ru-RU" altLang="ru-RU" sz="2800" b="1" dirty="0">
              <a:solidFill>
                <a:srgbClr val="FF0000"/>
              </a:solidFill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6093462" y="3408046"/>
            <a:ext cx="1709418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dirty="0">
                <a:solidFill>
                  <a:srgbClr val="FF0000"/>
                </a:solidFill>
              </a:rPr>
              <a:t>Y=1</a:t>
            </a:r>
            <a:endParaRPr lang="ru-RU" altLang="ru-RU" sz="2800" b="1" dirty="0">
              <a:solidFill>
                <a:srgbClr val="FF0000"/>
              </a:solidFill>
            </a:endParaRP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6628131" y="7253675"/>
            <a:ext cx="489712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altLang="ru-RU" sz="3600" b="1" dirty="0">
                <a:solidFill>
                  <a:srgbClr val="A50021"/>
                </a:solidFill>
                <a:latin typeface="Arial" charset="0"/>
              </a:rPr>
              <a:t>Ответ: (2;1)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6010" y="209287"/>
            <a:ext cx="9433560" cy="77343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rgbClr val="FF0000"/>
                </a:solidFill>
              </a:rPr>
              <a:t>Графический метод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1187" y="443912"/>
            <a:ext cx="2556089" cy="1486114"/>
          </a:xfrm>
          <a:prstGeom prst="rect">
            <a:avLst/>
          </a:prstGeom>
          <a:noFill/>
        </p:spPr>
        <p:txBody>
          <a:bodyPr wrap="none" lIns="130622" tIns="65311" rIns="130622" bIns="6531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4400" b="1" dirty="0" err="1">
                <a:ln w="11430"/>
                <a:solidFill>
                  <a:srgbClr val="FF0000"/>
                </a:solidFill>
                <a:latin typeface="Arial" charset="0"/>
              </a:rPr>
              <a:t>х+у</a:t>
            </a:r>
            <a:r>
              <a:rPr lang="ru-RU" sz="4400" b="1" dirty="0">
                <a:ln w="11430"/>
                <a:solidFill>
                  <a:srgbClr val="FF0000"/>
                </a:solidFill>
                <a:latin typeface="Arial" charset="0"/>
              </a:rPr>
              <a:t>=3</a:t>
            </a:r>
          </a:p>
          <a:p>
            <a:pPr>
              <a:defRPr/>
            </a:pPr>
            <a:r>
              <a:rPr lang="ru-RU" sz="4400" b="1" dirty="0">
                <a:ln w="11430"/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-2х+у=-3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390806" y="596002"/>
            <a:ext cx="217094" cy="1334024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909" y="3478066"/>
            <a:ext cx="2833342" cy="1363004"/>
          </a:xfrm>
          <a:prstGeom prst="rect">
            <a:avLst/>
          </a:prstGeom>
          <a:noFill/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У=3-х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  <a:p>
            <a:pPr algn="ctr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У=2х-3</a:t>
            </a: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483440" y="3682366"/>
            <a:ext cx="248920" cy="1088684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000" b="1"/>
          </a:p>
        </p:txBody>
      </p:sp>
      <p:sp>
        <p:nvSpPr>
          <p:cNvPr id="8" name="Блок-схема: извлечение 7"/>
          <p:cNvSpPr/>
          <p:nvPr/>
        </p:nvSpPr>
        <p:spPr>
          <a:xfrm>
            <a:off x="6948171" y="945153"/>
            <a:ext cx="515621" cy="142874"/>
          </a:xfrm>
          <a:prstGeom prst="flowChartExtra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000" b="1"/>
          </a:p>
        </p:txBody>
      </p:sp>
      <p:sp>
        <p:nvSpPr>
          <p:cNvPr id="9" name="Равнобедренный треугольник 8"/>
          <p:cNvSpPr/>
          <p:nvPr/>
        </p:nvSpPr>
        <p:spPr>
          <a:xfrm rot="5400000">
            <a:off x="13213398" y="4006216"/>
            <a:ext cx="436244" cy="21336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endParaRPr lang="ru-RU" sz="4000" b="1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7117" y="2085712"/>
            <a:ext cx="5029200" cy="12858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>
              <a:defRPr/>
            </a:pP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1.Выразить </a:t>
            </a:r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через </a:t>
            </a:r>
            <a:r>
              <a:rPr lang="ru-RU" sz="32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2400" b="1" dirty="0">
              <a:solidFill>
                <a:schemeClr val="accent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5109" y="4947384"/>
            <a:ext cx="5029200" cy="12001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2. Построить графики полученных функций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92885" y="6482198"/>
            <a:ext cx="5143499" cy="11144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800" b="1" dirty="0">
                <a:solidFill>
                  <a:schemeClr val="accent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Найти точки пересечения графиков</a:t>
            </a:r>
          </a:p>
        </p:txBody>
      </p:sp>
    </p:spTree>
    <p:extLst>
      <p:ext uri="{BB962C8B-B14F-4D97-AF65-F5344CB8AC3E}">
        <p14:creationId xmlns:p14="http://schemas.microsoft.com/office/powerpoint/2010/main" val="3123226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  <p:bldP spid="5128" grpId="0" animBg="1"/>
      <p:bldP spid="5129" grpId="0" animBg="1"/>
      <p:bldP spid="5130" grpId="0" animBg="1"/>
      <p:bldP spid="5132" grpId="0" animBg="1"/>
      <p:bldP spid="5131" grpId="0" animBg="1"/>
      <p:bldP spid="5133" grpId="0" animBg="1"/>
      <p:bldP spid="5134" grpId="0" animBg="1"/>
      <p:bldP spid="5150" grpId="0"/>
      <p:bldP spid="5151" grpId="0"/>
      <p:bldP spid="5152" grpId="0"/>
      <p:bldP spid="5153" grpId="0"/>
      <p:bldP spid="5154" grpId="0"/>
      <p:bldP spid="5155" grpId="0"/>
      <p:bldP spid="5156" grpId="0"/>
      <p:bldP spid="5158" grpId="0"/>
      <p:bldP spid="7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5" name="Picture 4" descr="С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6"/>
          <a:stretch/>
        </p:blipFill>
        <p:spPr bwMode="auto">
          <a:xfrm>
            <a:off x="3560252" y="1478700"/>
            <a:ext cx="10242835" cy="5878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6" name="Text Box 6"/>
          <p:cNvSpPr txBox="1">
            <a:spLocks noChangeArrowheads="1"/>
          </p:cNvSpPr>
          <p:nvPr/>
        </p:nvSpPr>
        <p:spPr bwMode="auto">
          <a:xfrm>
            <a:off x="352594" y="2903592"/>
            <a:ext cx="256032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 dirty="0"/>
              <a:t>Y=0,5x-1</a:t>
            </a:r>
            <a:endParaRPr lang="ru-RU" sz="2900" b="1" dirty="0"/>
          </a:p>
        </p:txBody>
      </p:sp>
      <p:sp>
        <p:nvSpPr>
          <p:cNvPr id="67587" name="Rectangle 8"/>
          <p:cNvSpPr>
            <a:spLocks noChangeArrowheads="1"/>
          </p:cNvSpPr>
          <p:nvPr/>
        </p:nvSpPr>
        <p:spPr bwMode="auto">
          <a:xfrm>
            <a:off x="401839" y="708078"/>
            <a:ext cx="1868402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900" b="1">
                <a:latin typeface="Cambria" pitchFamily="18" charset="0"/>
              </a:rPr>
              <a:t>Y=0,5x+2</a:t>
            </a:r>
            <a:endParaRPr lang="ru-RU" sz="2900" b="1">
              <a:latin typeface="Cambria" pitchFamily="18" charset="0"/>
            </a:endParaRPr>
          </a:p>
        </p:txBody>
      </p:sp>
      <p:sp>
        <p:nvSpPr>
          <p:cNvPr id="67588" name="Text Box 9"/>
          <p:cNvSpPr txBox="1">
            <a:spLocks noChangeArrowheads="1"/>
          </p:cNvSpPr>
          <p:nvPr/>
        </p:nvSpPr>
        <p:spPr bwMode="auto">
          <a:xfrm>
            <a:off x="533400" y="1215863"/>
            <a:ext cx="6908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x</a:t>
            </a:r>
            <a:endParaRPr lang="ru-RU" sz="2900" b="1"/>
          </a:p>
        </p:txBody>
      </p:sp>
      <p:sp>
        <p:nvSpPr>
          <p:cNvPr id="67589" name="Text Box 10"/>
          <p:cNvSpPr txBox="1">
            <a:spLocks noChangeArrowheads="1"/>
          </p:cNvSpPr>
          <p:nvPr/>
        </p:nvSpPr>
        <p:spPr bwMode="auto">
          <a:xfrm>
            <a:off x="454661" y="3520860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x</a:t>
            </a:r>
            <a:endParaRPr lang="ru-RU" sz="2900" b="1"/>
          </a:p>
        </p:txBody>
      </p:sp>
      <p:sp>
        <p:nvSpPr>
          <p:cNvPr id="67590" name="Text Box 11"/>
          <p:cNvSpPr txBox="1">
            <a:spLocks noChangeArrowheads="1"/>
          </p:cNvSpPr>
          <p:nvPr/>
        </p:nvSpPr>
        <p:spPr bwMode="auto">
          <a:xfrm>
            <a:off x="1285240" y="1215863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y</a:t>
            </a:r>
            <a:endParaRPr lang="ru-RU" sz="2900" b="1"/>
          </a:p>
        </p:txBody>
      </p:sp>
      <p:sp>
        <p:nvSpPr>
          <p:cNvPr id="67591" name="Text Box 12"/>
          <p:cNvSpPr txBox="1">
            <a:spLocks noChangeArrowheads="1"/>
          </p:cNvSpPr>
          <p:nvPr/>
        </p:nvSpPr>
        <p:spPr bwMode="auto">
          <a:xfrm>
            <a:off x="1285240" y="3518955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 dirty="0"/>
              <a:t>y</a:t>
            </a:r>
            <a:endParaRPr lang="ru-RU" sz="2900" b="1" dirty="0"/>
          </a:p>
        </p:txBody>
      </p:sp>
      <p:sp>
        <p:nvSpPr>
          <p:cNvPr id="67592" name="Text Box 13"/>
          <p:cNvSpPr txBox="1">
            <a:spLocks noChangeArrowheads="1"/>
          </p:cNvSpPr>
          <p:nvPr/>
        </p:nvSpPr>
        <p:spPr bwMode="auto">
          <a:xfrm>
            <a:off x="513080" y="1688303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0</a:t>
            </a:r>
            <a:endParaRPr lang="ru-RU" sz="2900" b="1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244600" y="1688303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2</a:t>
            </a:r>
            <a:endParaRPr lang="ru-RU" sz="2900" b="1"/>
          </a:p>
        </p:txBody>
      </p:sp>
      <p:sp>
        <p:nvSpPr>
          <p:cNvPr id="67594" name="Text Box 15"/>
          <p:cNvSpPr txBox="1">
            <a:spLocks noChangeArrowheads="1"/>
          </p:cNvSpPr>
          <p:nvPr/>
        </p:nvSpPr>
        <p:spPr bwMode="auto">
          <a:xfrm>
            <a:off x="533400" y="2175983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2</a:t>
            </a:r>
            <a:endParaRPr lang="ru-RU" sz="2900" b="1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285240" y="2191223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3</a:t>
            </a:r>
            <a:endParaRPr lang="ru-RU" sz="2900" b="1"/>
          </a:p>
        </p:txBody>
      </p:sp>
      <p:sp>
        <p:nvSpPr>
          <p:cNvPr id="67596" name="Text Box 17"/>
          <p:cNvSpPr txBox="1">
            <a:spLocks noChangeArrowheads="1"/>
          </p:cNvSpPr>
          <p:nvPr/>
        </p:nvSpPr>
        <p:spPr bwMode="auto">
          <a:xfrm>
            <a:off x="411480" y="3960915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0</a:t>
            </a:r>
            <a:endParaRPr lang="ru-RU" sz="2900" b="1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43000" y="3976155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-1</a:t>
            </a:r>
            <a:endParaRPr lang="ru-RU" sz="2900" b="1"/>
          </a:p>
        </p:txBody>
      </p:sp>
      <p:sp>
        <p:nvSpPr>
          <p:cNvPr id="67598" name="Text Box 19"/>
          <p:cNvSpPr txBox="1">
            <a:spLocks noChangeArrowheads="1"/>
          </p:cNvSpPr>
          <p:nvPr/>
        </p:nvSpPr>
        <p:spPr bwMode="auto">
          <a:xfrm>
            <a:off x="452120" y="4448595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2</a:t>
            </a:r>
            <a:endParaRPr lang="ru-RU" sz="2900" b="1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224280" y="4418115"/>
            <a:ext cx="75184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/>
              <a:t>0</a:t>
            </a:r>
            <a:endParaRPr lang="ru-RU" sz="2900" b="1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7715249" y="3359846"/>
            <a:ext cx="175261" cy="121920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9089523" y="2845357"/>
            <a:ext cx="175261" cy="121920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7705451" y="4965809"/>
            <a:ext cx="175259" cy="121920"/>
          </a:xfrm>
          <a:prstGeom prst="flowChartConnector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9151621" y="4438376"/>
            <a:ext cx="175261" cy="121920"/>
          </a:xfrm>
          <a:prstGeom prst="flowChartConnector">
            <a:avLst/>
          </a:pr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3542637" y="1530470"/>
            <a:ext cx="9326880" cy="352044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V="1">
            <a:off x="3472855" y="2794582"/>
            <a:ext cx="10302240" cy="3886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7606" name="AutoShape 28"/>
          <p:cNvSpPr>
            <a:spLocks/>
          </p:cNvSpPr>
          <p:nvPr/>
        </p:nvSpPr>
        <p:spPr bwMode="auto">
          <a:xfrm>
            <a:off x="5801360" y="125643"/>
            <a:ext cx="304800" cy="838200"/>
          </a:xfrm>
          <a:prstGeom prst="leftBrace">
            <a:avLst>
              <a:gd name="adj1" fmla="val 3055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6289662" y="2746310"/>
            <a:ext cx="16865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>
                <a:solidFill>
                  <a:schemeClr val="accent2"/>
                </a:solidFill>
              </a:rPr>
              <a:t>A(0;2)</a:t>
            </a:r>
            <a:endParaRPr lang="ru-RU" sz="3400">
              <a:solidFill>
                <a:schemeClr val="accent2"/>
              </a:solidFill>
            </a:endParaRP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8421504" y="2105919"/>
            <a:ext cx="16865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accent2"/>
                </a:solidFill>
              </a:rPr>
              <a:t>B(2;3)</a:t>
            </a:r>
            <a:endParaRPr lang="ru-RU" sz="3400" dirty="0">
              <a:solidFill>
                <a:schemeClr val="accent2"/>
              </a:solidFill>
            </a:endParaRP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7880710" y="5001688"/>
            <a:ext cx="19304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hlink"/>
                </a:solidFill>
              </a:rPr>
              <a:t>C(0;-1)</a:t>
            </a:r>
            <a:endParaRPr lang="ru-RU" sz="3400" dirty="0">
              <a:solidFill>
                <a:schemeClr val="hlink"/>
              </a:solidFill>
            </a:endParaRP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8681669" y="3778891"/>
            <a:ext cx="16865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hlink"/>
                </a:solidFill>
              </a:rPr>
              <a:t>D(2;0)</a:t>
            </a:r>
            <a:endParaRPr lang="ru-RU" sz="3400" dirty="0">
              <a:solidFill>
                <a:schemeClr val="hlink"/>
              </a:solidFill>
            </a:endParaRPr>
          </a:p>
        </p:txBody>
      </p:sp>
      <p:sp>
        <p:nvSpPr>
          <p:cNvPr id="67612" name="Rectangle 35"/>
          <p:cNvSpPr>
            <a:spLocks noChangeArrowheads="1"/>
          </p:cNvSpPr>
          <p:nvPr/>
        </p:nvSpPr>
        <p:spPr bwMode="auto">
          <a:xfrm>
            <a:off x="52677" y="0"/>
            <a:ext cx="8153400" cy="695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Решим систему уравнений</a:t>
            </a: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382400" y="6019800"/>
            <a:ext cx="6340463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C00000"/>
                </a:solidFill>
                <a:latin typeface="Arial" pitchFamily="34" charset="0"/>
              </a:rPr>
              <a:t>Графики функций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</a:rPr>
              <a:t>параллельны                     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</a:rPr>
              <a:t>и не пересекаются.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508364" y="7228619"/>
            <a:ext cx="955040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 dirty="0">
                <a:latin typeface="Arial" pitchFamily="34" charset="0"/>
              </a:rPr>
              <a:t>Ответ: 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</a:rPr>
              <a:t>система </a:t>
            </a:r>
            <a:r>
              <a:rPr lang="ru-RU" sz="3400" b="1" dirty="0">
                <a:solidFill>
                  <a:srgbClr val="FF0000"/>
                </a:solidFill>
                <a:latin typeface="Arial" pitchFamily="34" charset="0"/>
              </a:rPr>
              <a:t>не имеет решений</a:t>
            </a:r>
            <a:r>
              <a:rPr lang="ru-RU" sz="3400" b="1" dirty="0" smtClean="0">
                <a:solidFill>
                  <a:srgbClr val="FF0000"/>
                </a:solidFill>
                <a:latin typeface="Arial" pitchFamily="34" charset="0"/>
              </a:rPr>
              <a:t>.</a:t>
            </a:r>
            <a:endParaRPr lang="ru-RU" sz="34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48326" y="32891"/>
            <a:ext cx="207781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Y= 0</a:t>
            </a:r>
            <a:r>
              <a:rPr lang="ru-RU" sz="32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,5</a:t>
            </a:r>
            <a:r>
              <a:rPr lang="en-US" sz="32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x+2</a:t>
            </a:r>
            <a:endParaRPr lang="ru-RU" sz="3200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2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2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0,5x-1</a:t>
            </a:r>
            <a:endParaRPr lang="uz-Latn-UZ" sz="5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82034" y="1341758"/>
            <a:ext cx="0" cy="1412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70840" y="1736455"/>
            <a:ext cx="149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92094" y="2259448"/>
            <a:ext cx="15798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79450" y="3638511"/>
            <a:ext cx="0" cy="1412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30150" y="4033208"/>
            <a:ext cx="149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51404" y="4523290"/>
            <a:ext cx="15798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8298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8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8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3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3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4" grpId="0" animBg="1"/>
      <p:bldP spid="8215" grpId="0" animBg="1"/>
      <p:bldP spid="8216" grpId="0" animBg="1"/>
      <p:bldP spid="8218" grpId="0" animBg="1"/>
      <p:bldP spid="82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0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75"/>
          <a:stretch/>
        </p:blipFill>
        <p:spPr bwMode="auto">
          <a:xfrm>
            <a:off x="2994662" y="1068706"/>
            <a:ext cx="10574018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94741" y="220981"/>
            <a:ext cx="12090400" cy="438582"/>
          </a:xfrm>
        </p:spPr>
        <p:txBody>
          <a:bodyPr/>
          <a:lstStyle/>
          <a:p>
            <a:pPr algn="l">
              <a:lnSpc>
                <a:spcPct val="50000"/>
              </a:lnSpc>
            </a:pPr>
            <a:r>
              <a:rPr lang="ru-RU" sz="2900"/>
              <a:t>                                                                      </a:t>
            </a:r>
            <a:r>
              <a:rPr lang="ru-RU" sz="4000"/>
              <a:t> </a:t>
            </a:r>
            <a:r>
              <a:rPr lang="ru-RU" sz="5700"/>
              <a:t> 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6517435" y="3028950"/>
            <a:ext cx="172720" cy="12954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7974331" y="1912995"/>
            <a:ext cx="172720" cy="12954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8752841" y="1350173"/>
            <a:ext cx="172720" cy="12954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7260721" y="2486026"/>
            <a:ext cx="172720" cy="12954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sp>
        <p:nvSpPr>
          <p:cNvPr id="68615" name="Text Box 13"/>
          <p:cNvSpPr txBox="1">
            <a:spLocks noChangeArrowheads="1"/>
          </p:cNvSpPr>
          <p:nvPr/>
        </p:nvSpPr>
        <p:spPr bwMode="auto">
          <a:xfrm>
            <a:off x="632461" y="1108542"/>
            <a:ext cx="21894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uz-Latn-UZ">
              <a:latin typeface="Arial" pitchFamily="34" charset="0"/>
            </a:endParaRPr>
          </a:p>
        </p:txBody>
      </p:sp>
      <p:sp>
        <p:nvSpPr>
          <p:cNvPr id="68616" name="Text Box 14"/>
          <p:cNvSpPr txBox="1">
            <a:spLocks noChangeArrowheads="1"/>
          </p:cNvSpPr>
          <p:nvPr/>
        </p:nvSpPr>
        <p:spPr bwMode="auto">
          <a:xfrm>
            <a:off x="441443" y="796538"/>
            <a:ext cx="255321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Y=x+3</a:t>
            </a:r>
            <a:endParaRPr lang="ru-RU" b="1" dirty="0"/>
          </a:p>
        </p:txBody>
      </p:sp>
      <p:sp>
        <p:nvSpPr>
          <p:cNvPr id="68617" name="Text Box 15"/>
          <p:cNvSpPr txBox="1">
            <a:spLocks noChangeArrowheads="1"/>
          </p:cNvSpPr>
          <p:nvPr/>
        </p:nvSpPr>
        <p:spPr bwMode="auto">
          <a:xfrm>
            <a:off x="354099" y="3515806"/>
            <a:ext cx="231290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Y=x</a:t>
            </a:r>
            <a:r>
              <a:rPr lang="ru-RU" b="1" dirty="0"/>
              <a:t>+</a:t>
            </a:r>
            <a:r>
              <a:rPr lang="en-US" b="1" dirty="0"/>
              <a:t>3</a:t>
            </a:r>
            <a:endParaRPr lang="ru-RU" b="1" dirty="0"/>
          </a:p>
        </p:txBody>
      </p:sp>
      <p:sp>
        <p:nvSpPr>
          <p:cNvPr id="68618" name="Text Box 16"/>
          <p:cNvSpPr txBox="1">
            <a:spLocks noChangeArrowheads="1"/>
          </p:cNvSpPr>
          <p:nvPr/>
        </p:nvSpPr>
        <p:spPr bwMode="auto">
          <a:xfrm>
            <a:off x="632460" y="1311304"/>
            <a:ext cx="749299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Arial" pitchFamily="34" charset="0"/>
              </a:rPr>
              <a:t>x</a:t>
            </a:r>
            <a:endParaRPr lang="ru-RU" b="1" dirty="0">
              <a:latin typeface="Arial" pitchFamily="34" charset="0"/>
            </a:endParaRPr>
          </a:p>
        </p:txBody>
      </p:sp>
      <p:sp>
        <p:nvSpPr>
          <p:cNvPr id="68619" name="Text Box 17"/>
          <p:cNvSpPr txBox="1">
            <a:spLocks noChangeArrowheads="1"/>
          </p:cNvSpPr>
          <p:nvPr/>
        </p:nvSpPr>
        <p:spPr bwMode="auto">
          <a:xfrm>
            <a:off x="1385441" y="1220728"/>
            <a:ext cx="74930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y</a:t>
            </a:r>
            <a:endParaRPr lang="ru-RU" b="1">
              <a:latin typeface="Arial" pitchFamily="34" charset="0"/>
            </a:endParaRPr>
          </a:p>
        </p:txBody>
      </p:sp>
      <p:sp>
        <p:nvSpPr>
          <p:cNvPr id="68620" name="Text Box 18"/>
          <p:cNvSpPr txBox="1">
            <a:spLocks noChangeArrowheads="1"/>
          </p:cNvSpPr>
          <p:nvPr/>
        </p:nvSpPr>
        <p:spPr bwMode="auto">
          <a:xfrm>
            <a:off x="661669" y="1939236"/>
            <a:ext cx="69088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0</a:t>
            </a:r>
            <a:endParaRPr lang="ru-RU" sz="3200" b="1">
              <a:latin typeface="Arial" pitchFamily="34" charset="0"/>
            </a:endParaRPr>
          </a:p>
        </p:txBody>
      </p:sp>
      <p:sp>
        <p:nvSpPr>
          <p:cNvPr id="68621" name="Text Box 19"/>
          <p:cNvSpPr txBox="1">
            <a:spLocks noChangeArrowheads="1"/>
          </p:cNvSpPr>
          <p:nvPr/>
        </p:nvSpPr>
        <p:spPr bwMode="auto">
          <a:xfrm>
            <a:off x="651827" y="2442767"/>
            <a:ext cx="710564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</a:rPr>
              <a:t>2</a:t>
            </a:r>
            <a:endParaRPr lang="ru-RU" sz="3200" b="1" dirty="0">
              <a:latin typeface="Arial" pitchFamily="34" charset="0"/>
            </a:endParaRPr>
          </a:p>
        </p:txBody>
      </p:sp>
      <p:sp>
        <p:nvSpPr>
          <p:cNvPr id="68622" name="Text Box 20"/>
          <p:cNvSpPr txBox="1">
            <a:spLocks noChangeArrowheads="1"/>
          </p:cNvSpPr>
          <p:nvPr/>
        </p:nvSpPr>
        <p:spPr bwMode="auto">
          <a:xfrm>
            <a:off x="597159" y="4086808"/>
            <a:ext cx="63453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Arial" pitchFamily="34" charset="0"/>
              </a:rPr>
              <a:t>x</a:t>
            </a:r>
            <a:endParaRPr lang="ru-RU" b="1" dirty="0">
              <a:latin typeface="Arial" pitchFamily="34" charset="0"/>
            </a:endParaRPr>
          </a:p>
        </p:txBody>
      </p:sp>
      <p:sp>
        <p:nvSpPr>
          <p:cNvPr id="68623" name="Text Box 21"/>
          <p:cNvSpPr txBox="1">
            <a:spLocks noChangeArrowheads="1"/>
          </p:cNvSpPr>
          <p:nvPr/>
        </p:nvSpPr>
        <p:spPr bwMode="auto">
          <a:xfrm>
            <a:off x="1231694" y="4112896"/>
            <a:ext cx="74930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y</a:t>
            </a:r>
            <a:endParaRPr lang="ru-RU" b="1">
              <a:latin typeface="Arial" pitchFamily="34" charset="0"/>
            </a:endParaRPr>
          </a:p>
        </p:txBody>
      </p:sp>
      <p:sp>
        <p:nvSpPr>
          <p:cNvPr id="68624" name="Text Box 22"/>
          <p:cNvSpPr txBox="1">
            <a:spLocks noChangeArrowheads="1"/>
          </p:cNvSpPr>
          <p:nvPr/>
        </p:nvSpPr>
        <p:spPr bwMode="auto">
          <a:xfrm>
            <a:off x="501761" y="4884301"/>
            <a:ext cx="74929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>
                <a:latin typeface="Arial" pitchFamily="34" charset="0"/>
              </a:rPr>
              <a:t>1</a:t>
            </a:r>
          </a:p>
        </p:txBody>
      </p:sp>
      <p:sp>
        <p:nvSpPr>
          <p:cNvPr id="68625" name="Text Box 23"/>
          <p:cNvSpPr txBox="1">
            <a:spLocks noChangeArrowheads="1"/>
          </p:cNvSpPr>
          <p:nvPr/>
        </p:nvSpPr>
        <p:spPr bwMode="auto">
          <a:xfrm>
            <a:off x="417370" y="5375086"/>
            <a:ext cx="91808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>
                <a:latin typeface="Arial" pitchFamily="34" charset="0"/>
              </a:rPr>
              <a:t>-1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363982" y="1953373"/>
            <a:ext cx="74930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3</a:t>
            </a:r>
            <a:endParaRPr lang="ru-RU" sz="3200" b="1">
              <a:latin typeface="Arial" pitchFamily="34" charset="0"/>
            </a:endParaRP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1344595" y="2442767"/>
            <a:ext cx="74930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</a:rPr>
              <a:t>5</a:t>
            </a:r>
            <a:endParaRPr lang="ru-RU" sz="3200" b="1" dirty="0">
              <a:latin typeface="Arial" pitchFamily="34" charset="0"/>
            </a:endParaRP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231694" y="4899136"/>
            <a:ext cx="749301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 dirty="0">
                <a:latin typeface="Arial" pitchFamily="34" charset="0"/>
              </a:rPr>
              <a:t>4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290114" y="5378123"/>
            <a:ext cx="74929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200" b="1">
                <a:latin typeface="Arial" pitchFamily="34" charset="0"/>
              </a:rPr>
              <a:t>2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5878961" y="2030967"/>
            <a:ext cx="155448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 dirty="0">
                <a:solidFill>
                  <a:schemeClr val="accent2"/>
                </a:solidFill>
              </a:rPr>
              <a:t>A(0;3)</a:t>
            </a:r>
            <a:endParaRPr lang="ru-RU" sz="2900" b="1" dirty="0">
              <a:solidFill>
                <a:schemeClr val="accent2"/>
              </a:solidFill>
            </a:endParaRP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8458200" y="771999"/>
            <a:ext cx="1838960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 dirty="0" smtClean="0">
                <a:solidFill>
                  <a:schemeClr val="accent2"/>
                </a:solidFill>
              </a:rPr>
              <a:t>B(</a:t>
            </a:r>
            <a:r>
              <a:rPr lang="ru-RU" sz="2900" b="1" dirty="0">
                <a:solidFill>
                  <a:schemeClr val="accent2"/>
                </a:solidFill>
              </a:rPr>
              <a:t>4</a:t>
            </a:r>
            <a:r>
              <a:rPr lang="en-US" sz="2900" b="1" dirty="0" smtClean="0">
                <a:solidFill>
                  <a:schemeClr val="accent2"/>
                </a:solidFill>
              </a:rPr>
              <a:t>;</a:t>
            </a:r>
            <a:r>
              <a:rPr lang="ru-RU" sz="2900" b="1" dirty="0" smtClean="0">
                <a:solidFill>
                  <a:schemeClr val="accent2"/>
                </a:solidFill>
              </a:rPr>
              <a:t>5</a:t>
            </a:r>
            <a:r>
              <a:rPr lang="en-US" sz="2900" b="1" dirty="0" smtClean="0">
                <a:solidFill>
                  <a:schemeClr val="accent2"/>
                </a:solidFill>
              </a:rPr>
              <a:t>)</a:t>
            </a:r>
            <a:endParaRPr lang="ru-RU" sz="2900" b="1" dirty="0">
              <a:solidFill>
                <a:schemeClr val="accent2"/>
              </a:solidFill>
            </a:endParaRP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4968190" y="2722915"/>
            <a:ext cx="1729741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>
                <a:solidFill>
                  <a:schemeClr val="folHlink"/>
                </a:solidFill>
              </a:rPr>
              <a:t>C(</a:t>
            </a:r>
            <a:r>
              <a:rPr lang="ru-RU" sz="2900" b="1">
                <a:solidFill>
                  <a:schemeClr val="folHlink"/>
                </a:solidFill>
              </a:rPr>
              <a:t>-1</a:t>
            </a:r>
            <a:r>
              <a:rPr lang="en-US" sz="2900" b="1">
                <a:solidFill>
                  <a:schemeClr val="folHlink"/>
                </a:solidFill>
              </a:rPr>
              <a:t>;</a:t>
            </a:r>
            <a:r>
              <a:rPr lang="ru-RU" sz="2900" b="1">
                <a:solidFill>
                  <a:schemeClr val="folHlink"/>
                </a:solidFill>
              </a:rPr>
              <a:t>2</a:t>
            </a:r>
            <a:r>
              <a:rPr lang="en-US" sz="2900" b="1">
                <a:solidFill>
                  <a:schemeClr val="folHlink"/>
                </a:solidFill>
              </a:rPr>
              <a:t>)</a:t>
            </a:r>
            <a:endParaRPr lang="ru-RU" sz="2900" b="1">
              <a:solidFill>
                <a:schemeClr val="folHlink"/>
              </a:solidFill>
            </a:endParaRP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7195822" y="1125856"/>
            <a:ext cx="1729739" cy="57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900" b="1">
                <a:solidFill>
                  <a:schemeClr val="folHlink"/>
                </a:solidFill>
              </a:rPr>
              <a:t>D(</a:t>
            </a:r>
            <a:r>
              <a:rPr lang="ru-RU" sz="2900" b="1">
                <a:solidFill>
                  <a:schemeClr val="folHlink"/>
                </a:solidFill>
              </a:rPr>
              <a:t>1</a:t>
            </a:r>
            <a:r>
              <a:rPr lang="en-US" sz="2900" b="1">
                <a:solidFill>
                  <a:schemeClr val="folHlink"/>
                </a:solidFill>
              </a:rPr>
              <a:t>;</a:t>
            </a:r>
            <a:r>
              <a:rPr lang="ru-RU" sz="2900" b="1">
                <a:solidFill>
                  <a:schemeClr val="folHlink"/>
                </a:solidFill>
              </a:rPr>
              <a:t>4</a:t>
            </a:r>
            <a:r>
              <a:rPr lang="en-US" sz="2900" b="1">
                <a:solidFill>
                  <a:schemeClr val="folHlink"/>
                </a:solidFill>
              </a:rPr>
              <a:t>)</a:t>
            </a:r>
            <a:endParaRPr lang="ru-RU" sz="2900" b="1">
              <a:solidFill>
                <a:schemeClr val="folHlink"/>
              </a:solidFill>
            </a:endParaRP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3550715" y="694422"/>
            <a:ext cx="6278880" cy="470916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V="1">
            <a:off x="3550715" y="674370"/>
            <a:ext cx="6278880" cy="4709160"/>
          </a:xfrm>
          <a:prstGeom prst="line">
            <a:avLst/>
          </a:prstGeom>
          <a:noFill/>
          <a:ln w="38100">
            <a:solidFill>
              <a:srgbClr val="99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5735320" y="0"/>
            <a:ext cx="2255520" cy="120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Y=x+3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Y=x+3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233680" y="5972938"/>
            <a:ext cx="5669280" cy="11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 dirty="0">
                <a:latin typeface="Arial" pitchFamily="34" charset="0"/>
              </a:rPr>
              <a:t>Графики функций совпадают</a:t>
            </a:r>
            <a:r>
              <a:rPr lang="ru-RU" sz="3400" b="1" dirty="0" smtClean="0">
                <a:latin typeface="Arial" pitchFamily="34" charset="0"/>
              </a:rPr>
              <a:t>.</a:t>
            </a:r>
            <a:endParaRPr lang="ru-RU" sz="3400" b="1" dirty="0">
              <a:latin typeface="Arial" pitchFamily="34" charset="0"/>
            </a:endParaRP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444763" y="7246923"/>
            <a:ext cx="13804637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400" b="1" dirty="0">
                <a:latin typeface="Arial" pitchFamily="34" charset="0"/>
              </a:rPr>
              <a:t>Ответ: </a:t>
            </a:r>
            <a:r>
              <a:rPr lang="ru-RU" sz="3400" b="1" dirty="0">
                <a:solidFill>
                  <a:srgbClr val="C00000"/>
                </a:solidFill>
                <a:latin typeface="Arial" pitchFamily="34" charset="0"/>
              </a:rPr>
              <a:t>система имеет бесконечное множество   решений</a:t>
            </a:r>
          </a:p>
        </p:txBody>
      </p:sp>
      <p:sp>
        <p:nvSpPr>
          <p:cNvPr id="68640" name="AutoShape 35"/>
          <p:cNvSpPr>
            <a:spLocks/>
          </p:cNvSpPr>
          <p:nvPr/>
        </p:nvSpPr>
        <p:spPr bwMode="auto">
          <a:xfrm>
            <a:off x="5557520" y="79272"/>
            <a:ext cx="345440" cy="1082040"/>
          </a:xfrm>
          <a:prstGeom prst="leftBrace">
            <a:avLst>
              <a:gd name="adj1" fmla="val 348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>
              <a:latin typeface="Cambria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1175813" y="4590064"/>
            <a:ext cx="0" cy="1412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26513" y="4984761"/>
            <a:ext cx="149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47767" y="5474843"/>
            <a:ext cx="15798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231694" y="1599603"/>
            <a:ext cx="0" cy="1412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82394" y="1994300"/>
            <a:ext cx="149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03648" y="2484382"/>
            <a:ext cx="15798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35"/>
          <p:cNvSpPr>
            <a:spLocks noChangeArrowheads="1"/>
          </p:cNvSpPr>
          <p:nvPr/>
        </p:nvSpPr>
        <p:spPr bwMode="auto">
          <a:xfrm>
            <a:off x="52677" y="0"/>
            <a:ext cx="8153400" cy="695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Решим систему уравнений</a:t>
            </a:r>
            <a:r>
              <a:rPr lang="en-US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485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3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7" grpId="0" animBg="1"/>
      <p:bldP spid="10248" grpId="0" animBg="1"/>
      <p:bldP spid="10264" grpId="0"/>
      <p:bldP spid="10278" grpId="0" animBg="1"/>
      <p:bldP spid="10279" grpId="0" animBg="1"/>
      <p:bldP spid="10281" grpId="0"/>
      <p:bldP spid="102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14424</TotalTime>
  <Words>594</Words>
  <Application>Microsoft Office PowerPoint</Application>
  <PresentationFormat>Произвольный</PresentationFormat>
  <Paragraphs>190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Графический метод</vt:lpstr>
      <vt:lpstr>Презентация PowerPoint</vt:lpstr>
      <vt:lpstr>                                                                        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974</cp:revision>
  <dcterms:created xsi:type="dcterms:W3CDTF">2020-04-09T07:32:19Z</dcterms:created>
  <dcterms:modified xsi:type="dcterms:W3CDTF">2021-02-19T16:21:02Z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