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560" r:id="rId2"/>
    <p:sldId id="768" r:id="rId3"/>
    <p:sldId id="895" r:id="rId4"/>
    <p:sldId id="897" r:id="rId5"/>
    <p:sldId id="891" r:id="rId6"/>
    <p:sldId id="892" r:id="rId7"/>
    <p:sldId id="894" r:id="rId8"/>
    <p:sldId id="510" r:id="rId9"/>
    <p:sldId id="879" r:id="rId10"/>
  </p:sldIdLst>
  <p:sldSz cx="14630400" cy="8229600"/>
  <p:notesSz cx="5765800" cy="3244850"/>
  <p:defaultTextStyle>
    <a:defPPr>
      <a:defRPr lang="ru-RU"/>
    </a:defPPr>
    <a:lvl1pPr marL="0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1pPr>
    <a:lvl2pPr marL="1159038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2pPr>
    <a:lvl3pPr marL="2318076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3pPr>
    <a:lvl4pPr marL="3477112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4pPr>
    <a:lvl5pPr marL="4636148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5pPr>
    <a:lvl6pPr marL="5795186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6954224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8113261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9272295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560"/>
            <p14:sldId id="768"/>
            <p14:sldId id="895"/>
            <p14:sldId id="897"/>
            <p14:sldId id="891"/>
            <p14:sldId id="892"/>
            <p14:sldId id="894"/>
            <p14:sldId id="510"/>
            <p14:sldId id="879"/>
          </p14:sldIdLst>
        </p14:section>
        <p14:section name="Раздел без заголовка" id="{67AF348A-95E5-4FA6-B08C-FB3DF7B22B4F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7304">
          <p15:clr>
            <a:srgbClr val="A4A3A4"/>
          </p15:clr>
        </p15:guide>
        <p15:guide id="4" pos="54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1A0A5E"/>
    <a:srgbClr val="821023"/>
    <a:srgbClr val="2E0000"/>
    <a:srgbClr val="00A859"/>
    <a:srgbClr val="FF6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24" autoAdjust="0"/>
    <p:restoredTop sz="94600" autoAdjust="0"/>
  </p:normalViewPr>
  <p:slideViewPr>
    <p:cSldViewPr>
      <p:cViewPr>
        <p:scale>
          <a:sx n="50" d="100"/>
          <a:sy n="50" d="100"/>
        </p:scale>
        <p:origin x="-858" y="-228"/>
      </p:cViewPr>
      <p:guideLst>
        <p:guide orient="horz" pos="2880"/>
        <p:guide orient="horz" pos="7304"/>
        <p:guide pos="2160"/>
        <p:guide pos="54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19.02.2021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1pPr>
    <a:lvl2pPr marL="1159038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2pPr>
    <a:lvl3pPr marL="2318076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3pPr>
    <a:lvl4pPr marL="3477112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4pPr>
    <a:lvl5pPr marL="4636148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5pPr>
    <a:lvl6pPr marL="5795186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6pPr>
    <a:lvl7pPr marL="6954224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7pPr>
    <a:lvl8pPr marL="8113261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8pPr>
    <a:lvl9pPr marL="9272295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18281" indent="-1608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643509" indent="-12870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900913" indent="-12870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158316" indent="-12870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1415720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1673123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1930527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2187931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2360FCE-D5B8-4961-9E55-E4EE9C57D324}" type="slidenum">
              <a:rPr lang="ru-RU" smtClean="0"/>
              <a:pPr eaLnBrk="1" hangingPunct="1"/>
              <a:t>4</a:t>
            </a:fld>
            <a:endParaRPr lang="ru-RU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>
                <a:latin typeface="Arial" pitchFamily="34" charset="0"/>
              </a:rPr>
              <a:t>Шаблон для создания презентаций к урокам математики. Савченко Е.М.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0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6" y="3404094"/>
            <a:ext cx="4088005" cy="1015663"/>
          </a:xfrm>
        </p:spPr>
        <p:txBody>
          <a:bodyPr lIns="0" tIns="0" rIns="0" bIns="0"/>
          <a:lstStyle>
            <a:lvl1pPr>
              <a:defRPr sz="6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82" y="2491493"/>
            <a:ext cx="10096045" cy="861774"/>
          </a:xfrm>
        </p:spPr>
        <p:txBody>
          <a:bodyPr lIns="0" tIns="0" rIns="0" bIns="0"/>
          <a:lstStyle>
            <a:lvl1pPr>
              <a:defRPr sz="56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8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169627" y="180475"/>
            <a:ext cx="14338758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6" y="3404094"/>
            <a:ext cx="4088005" cy="1015663"/>
          </a:xfrm>
        </p:spPr>
        <p:txBody>
          <a:bodyPr lIns="0" tIns="0" rIns="0" bIns="0"/>
          <a:lstStyle>
            <a:lvl1pPr>
              <a:defRPr sz="6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3" y="1828005"/>
            <a:ext cx="462920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8" y="1892809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25" y="2679021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6" y="3404094"/>
            <a:ext cx="4088005" cy="1015663"/>
          </a:xfrm>
        </p:spPr>
        <p:txBody>
          <a:bodyPr lIns="0" tIns="0" rIns="0" bIns="0"/>
          <a:lstStyle>
            <a:lvl1pPr>
              <a:defRPr sz="6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8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86" y="1676406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900"/>
            </a:lvl1pPr>
          </a:lstStyle>
          <a:p>
            <a:pPr lvl="0"/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56" y="1676406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900"/>
            </a:lvl1pPr>
          </a:lstStyle>
          <a:p>
            <a:pPr lvl="0"/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5" y="1676406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900"/>
            </a:lvl1pPr>
          </a:lstStyle>
          <a:p>
            <a:pPr lvl="0"/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86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900"/>
            </a:lvl1pPr>
            <a:lvl2pPr marL="182722" indent="-182722">
              <a:buFont typeface="Arial" panose="020B0604020202020204" pitchFamily="34" charset="0"/>
              <a:buChar char="•"/>
              <a:defRPr sz="1900"/>
            </a:lvl2pPr>
            <a:lvl3pPr marL="365449" indent="-182722">
              <a:defRPr sz="1900"/>
            </a:lvl3pPr>
            <a:lvl4pPr marL="639534" indent="-274088">
              <a:defRPr sz="1900"/>
            </a:lvl4pPr>
            <a:lvl5pPr marL="913621" indent="-274088">
              <a:defRPr sz="1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56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900"/>
            </a:lvl1pPr>
            <a:lvl2pPr marL="182722" indent="-182722">
              <a:buFont typeface="Arial" panose="020B0604020202020204" pitchFamily="34" charset="0"/>
              <a:buChar char="•"/>
              <a:defRPr sz="1900"/>
            </a:lvl2pPr>
            <a:lvl3pPr marL="365449" indent="-182722">
              <a:defRPr sz="1900"/>
            </a:lvl3pPr>
            <a:lvl4pPr marL="639534" indent="-274088">
              <a:defRPr sz="1900"/>
            </a:lvl4pPr>
            <a:lvl5pPr marL="913621" indent="-274088">
              <a:defRPr sz="1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5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900"/>
            </a:lvl1pPr>
            <a:lvl2pPr marL="182722" indent="-182722">
              <a:buFont typeface="Arial" panose="020B0604020202020204" pitchFamily="34" charset="0"/>
              <a:buChar char="•"/>
              <a:defRPr sz="1900"/>
            </a:lvl2pPr>
            <a:lvl3pPr marL="365449" indent="-182722">
              <a:defRPr sz="1900"/>
            </a:lvl3pPr>
            <a:lvl4pPr marL="639534" indent="-274088">
              <a:defRPr sz="1900"/>
            </a:lvl4pPr>
            <a:lvl5pPr marL="913621" indent="-274088">
              <a:defRPr sz="1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88" y="1120154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12.09.2012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974336" y="7653528"/>
            <a:ext cx="4681728" cy="1415772"/>
          </a:xfrm>
        </p:spPr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266996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8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6" y="3404092"/>
            <a:ext cx="4088005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82" y="2491493"/>
            <a:ext cx="1009604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8"/>
            <a:ext cx="4681728" cy="7078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8"/>
            <a:ext cx="3364992" cy="7078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8"/>
            <a:ext cx="3364992" cy="7078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159038">
        <a:defRPr>
          <a:latin typeface="+mn-lt"/>
          <a:ea typeface="+mn-ea"/>
          <a:cs typeface="+mn-cs"/>
        </a:defRPr>
      </a:lvl2pPr>
      <a:lvl3pPr marL="2318076">
        <a:defRPr>
          <a:latin typeface="+mn-lt"/>
          <a:ea typeface="+mn-ea"/>
          <a:cs typeface="+mn-cs"/>
        </a:defRPr>
      </a:lvl3pPr>
      <a:lvl4pPr marL="3477112">
        <a:defRPr>
          <a:latin typeface="+mn-lt"/>
          <a:ea typeface="+mn-ea"/>
          <a:cs typeface="+mn-cs"/>
        </a:defRPr>
      </a:lvl4pPr>
      <a:lvl5pPr marL="4636148">
        <a:defRPr>
          <a:latin typeface="+mn-lt"/>
          <a:ea typeface="+mn-ea"/>
          <a:cs typeface="+mn-cs"/>
        </a:defRPr>
      </a:lvl5pPr>
      <a:lvl6pPr marL="5795186">
        <a:defRPr>
          <a:latin typeface="+mn-lt"/>
          <a:ea typeface="+mn-ea"/>
          <a:cs typeface="+mn-cs"/>
        </a:defRPr>
      </a:lvl6pPr>
      <a:lvl7pPr marL="6954224">
        <a:defRPr>
          <a:latin typeface="+mn-lt"/>
          <a:ea typeface="+mn-ea"/>
          <a:cs typeface="+mn-cs"/>
        </a:defRPr>
      </a:lvl7pPr>
      <a:lvl8pPr marL="8113261">
        <a:defRPr>
          <a:latin typeface="+mn-lt"/>
          <a:ea typeface="+mn-ea"/>
          <a:cs typeface="+mn-cs"/>
        </a:defRPr>
      </a:lvl8pPr>
      <a:lvl9pPr marL="927229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159038">
        <a:defRPr>
          <a:latin typeface="+mn-lt"/>
          <a:ea typeface="+mn-ea"/>
          <a:cs typeface="+mn-cs"/>
        </a:defRPr>
      </a:lvl2pPr>
      <a:lvl3pPr marL="2318076">
        <a:defRPr>
          <a:latin typeface="+mn-lt"/>
          <a:ea typeface="+mn-ea"/>
          <a:cs typeface="+mn-cs"/>
        </a:defRPr>
      </a:lvl3pPr>
      <a:lvl4pPr marL="3477112">
        <a:defRPr>
          <a:latin typeface="+mn-lt"/>
          <a:ea typeface="+mn-ea"/>
          <a:cs typeface="+mn-cs"/>
        </a:defRPr>
      </a:lvl4pPr>
      <a:lvl5pPr marL="4636148">
        <a:defRPr>
          <a:latin typeface="+mn-lt"/>
          <a:ea typeface="+mn-ea"/>
          <a:cs typeface="+mn-cs"/>
        </a:defRPr>
      </a:lvl5pPr>
      <a:lvl6pPr marL="5795186">
        <a:defRPr>
          <a:latin typeface="+mn-lt"/>
          <a:ea typeface="+mn-ea"/>
          <a:cs typeface="+mn-cs"/>
        </a:defRPr>
      </a:lvl6pPr>
      <a:lvl7pPr marL="6954224">
        <a:defRPr>
          <a:latin typeface="+mn-lt"/>
          <a:ea typeface="+mn-ea"/>
          <a:cs typeface="+mn-cs"/>
        </a:defRPr>
      </a:lvl7pPr>
      <a:lvl8pPr marL="8113261">
        <a:defRPr>
          <a:latin typeface="+mn-lt"/>
          <a:ea typeface="+mn-ea"/>
          <a:cs typeface="+mn-cs"/>
        </a:defRPr>
      </a:lvl8pPr>
      <a:lvl9pPr marL="927229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13" Type="http://schemas.openxmlformats.org/officeDocument/2006/relationships/image" Target="../media/image83.png"/><Relationship Id="rId12" Type="http://schemas.openxmlformats.org/officeDocument/2006/relationships/image" Target="../media/image82.png"/><Relationship Id="rId16" Type="http://schemas.openxmlformats.org/officeDocument/2006/relationships/image" Target="../media/image86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81.png"/><Relationship Id="rId15" Type="http://schemas.openxmlformats.org/officeDocument/2006/relationships/image" Target="../media/image85.png"/><Relationship Id="rId10" Type="http://schemas.openxmlformats.org/officeDocument/2006/relationships/image" Target="../media/image80.png"/><Relationship Id="rId9" Type="http://schemas.openxmlformats.org/officeDocument/2006/relationships/image" Target="../media/image79.png"/><Relationship Id="rId14" Type="http://schemas.openxmlformats.org/officeDocument/2006/relationships/image" Target="../media/image8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8" Type="http://schemas.openxmlformats.org/officeDocument/2006/relationships/image" Target="../media/image44.png"/><Relationship Id="rId3" Type="http://schemas.openxmlformats.org/officeDocument/2006/relationships/oleObject" Target="../embeddings/oleObject2.bin"/><Relationship Id="rId21" Type="http://schemas.openxmlformats.org/officeDocument/2006/relationships/image" Target="../media/image47.png"/><Relationship Id="rId7" Type="http://schemas.openxmlformats.org/officeDocument/2006/relationships/oleObject" Target="../embeddings/oleObject4.bin"/><Relationship Id="rId12" Type="http://schemas.openxmlformats.org/officeDocument/2006/relationships/image" Target="../media/image8.wmf"/><Relationship Id="rId17" Type="http://schemas.openxmlformats.org/officeDocument/2006/relationships/image" Target="../media/image43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42.png"/><Relationship Id="rId20" Type="http://schemas.openxmlformats.org/officeDocument/2006/relationships/image" Target="../media/image46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7.wmf"/><Relationship Id="rId19" Type="http://schemas.openxmlformats.org/officeDocument/2006/relationships/image" Target="../media/image45.png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16.wmf"/><Relationship Id="rId3" Type="http://schemas.openxmlformats.org/officeDocument/2006/relationships/oleObject" Target="../embeddings/oleObject7.bin"/><Relationship Id="rId34" Type="http://schemas.openxmlformats.org/officeDocument/2006/relationships/image" Target="../media/image67.png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4.bin"/><Relationship Id="rId38" Type="http://schemas.openxmlformats.org/officeDocument/2006/relationships/image" Target="../media/image71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5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1.bin"/><Relationship Id="rId37" Type="http://schemas.openxmlformats.org/officeDocument/2006/relationships/image" Target="../media/image70.png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28" Type="http://schemas.openxmlformats.org/officeDocument/2006/relationships/image" Target="../media/image61.png"/><Relationship Id="rId36" Type="http://schemas.openxmlformats.org/officeDocument/2006/relationships/image" Target="../media/image69.png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4.wmf"/><Relationship Id="rId35" Type="http://schemas.openxmlformats.org/officeDocument/2006/relationships/image" Target="../media/image6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2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2686" y="3901"/>
            <a:ext cx="14610538" cy="258966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612775" y="3288236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612775" y="5334000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11929369" y="578525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11929369" y="578525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12493011" y="631573"/>
            <a:ext cx="439718" cy="963980"/>
          </a:xfrm>
          <a:prstGeom prst="rect">
            <a:avLst/>
          </a:prstGeom>
        </p:spPr>
        <p:txBody>
          <a:bodyPr vert="horz" wrap="square" lIns="0" tIns="40257" rIns="0" bIns="0" rtlCol="0">
            <a:spAutoFit/>
          </a:bodyPr>
          <a:lstStyle/>
          <a:p>
            <a:pPr algn="ctr">
              <a:spcBef>
                <a:spcPts val="319"/>
              </a:spcBef>
            </a:pPr>
            <a:r>
              <a:rPr lang="ru-RU" sz="6000" b="1" spc="26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60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11929369" y="1447800"/>
            <a:ext cx="1481831" cy="584893"/>
          </a:xfrm>
          <a:prstGeom prst="rect">
            <a:avLst/>
          </a:prstGeom>
        </p:spPr>
        <p:txBody>
          <a:bodyPr vert="horz" wrap="square" lIns="0" tIns="30596" rIns="0" bIns="0" rtlCol="0">
            <a:spAutoFit/>
          </a:bodyPr>
          <a:lstStyle/>
          <a:p>
            <a:pPr algn="ctr">
              <a:spcBef>
                <a:spcPts val="241"/>
              </a:spcBef>
            </a:pPr>
            <a:r>
              <a:rPr lang="ru-RU" sz="3600" b="1" spc="-13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600" b="1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xmlns="" id="{97CDA16A-066A-4BED-8F29-21556D7AB731}"/>
              </a:ext>
            </a:extLst>
          </p:cNvPr>
          <p:cNvSpPr txBox="1">
            <a:spLocks/>
          </p:cNvSpPr>
          <p:nvPr/>
        </p:nvSpPr>
        <p:spPr>
          <a:xfrm>
            <a:off x="2305919" y="578524"/>
            <a:ext cx="8971682" cy="1360889"/>
          </a:xfrm>
          <a:prstGeom prst="rect">
            <a:avLst/>
          </a:prstGeom>
        </p:spPr>
        <p:txBody>
          <a:bodyPr vert="horz" wrap="square" lIns="0" tIns="37088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32253" algn="ctr" defTabSz="2322204">
              <a:spcBef>
                <a:spcPts val="290"/>
              </a:spcBef>
              <a:defRPr/>
            </a:pPr>
            <a:r>
              <a:rPr lang="ru-RU" sz="8600" kern="0" spc="13" dirty="0">
                <a:solidFill>
                  <a:sysClr val="window" lastClr="FFFFFF"/>
                </a:solidFill>
              </a:rPr>
              <a:t>Алгебра</a:t>
            </a:r>
            <a:endParaRPr lang="en-US" sz="8600" kern="0" spc="13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xmlns="" id="{D2168EAD-EAD9-4C91-B3BA-D0FB4D707556}"/>
              </a:ext>
            </a:extLst>
          </p:cNvPr>
          <p:cNvSpPr/>
          <p:nvPr/>
        </p:nvSpPr>
        <p:spPr>
          <a:xfrm>
            <a:off x="908147" y="1699715"/>
            <a:ext cx="40326" cy="79030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2">
            <a:extLst>
              <a:ext uri="{FF2B5EF4-FFF2-40B4-BE49-F238E27FC236}">
                <a16:creationId xmlns:a16="http://schemas.microsoft.com/office/drawing/2014/main" xmlns="" id="{5AAAE1A5-5083-45BC-BB77-451BC6095476}"/>
              </a:ext>
            </a:extLst>
          </p:cNvPr>
          <p:cNvSpPr/>
          <p:nvPr/>
        </p:nvSpPr>
        <p:spPr>
          <a:xfrm>
            <a:off x="829947" y="1679834"/>
            <a:ext cx="983963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xmlns="" id="{42562BD1-38C5-4FEF-BE28-9E2028CE083A}"/>
              </a:ext>
            </a:extLst>
          </p:cNvPr>
          <p:cNvSpPr/>
          <p:nvPr/>
        </p:nvSpPr>
        <p:spPr>
          <a:xfrm>
            <a:off x="928029" y="794555"/>
            <a:ext cx="0" cy="866104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4">
            <a:extLst>
              <a:ext uri="{FF2B5EF4-FFF2-40B4-BE49-F238E27FC236}">
                <a16:creationId xmlns:a16="http://schemas.microsoft.com/office/drawing/2014/main" xmlns="" id="{199D57BF-AFEE-4760-B709-A1E005ECDEF4}"/>
              </a:ext>
            </a:extLst>
          </p:cNvPr>
          <p:cNvSpPr/>
          <p:nvPr/>
        </p:nvSpPr>
        <p:spPr>
          <a:xfrm>
            <a:off x="1024466" y="863937"/>
            <a:ext cx="717810" cy="748366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15">
            <a:extLst>
              <a:ext uri="{FF2B5EF4-FFF2-40B4-BE49-F238E27FC236}">
                <a16:creationId xmlns:a16="http://schemas.microsoft.com/office/drawing/2014/main" xmlns="" id="{DFF3D60F-1869-4734-8178-4BFE8F5C0368}"/>
              </a:ext>
            </a:extLst>
          </p:cNvPr>
          <p:cNvSpPr/>
          <p:nvPr/>
        </p:nvSpPr>
        <p:spPr>
          <a:xfrm>
            <a:off x="1709247" y="1734703"/>
            <a:ext cx="108075" cy="10806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16">
            <a:extLst>
              <a:ext uri="{FF2B5EF4-FFF2-40B4-BE49-F238E27FC236}">
                <a16:creationId xmlns:a16="http://schemas.microsoft.com/office/drawing/2014/main" xmlns="" id="{C22A3C16-3643-4C83-83DD-E1EA8CC4BADD}"/>
              </a:ext>
            </a:extLst>
          </p:cNvPr>
          <p:cNvSpPr/>
          <p:nvPr/>
        </p:nvSpPr>
        <p:spPr>
          <a:xfrm>
            <a:off x="778782" y="825558"/>
            <a:ext cx="108075" cy="10806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2271110" y="4054982"/>
            <a:ext cx="7558690" cy="1736218"/>
          </a:xfrm>
          <a:prstGeom prst="rect">
            <a:avLst/>
          </a:prstGeom>
        </p:spPr>
        <p:txBody>
          <a:bodyPr vert="horz" wrap="square" lIns="0" tIns="35407" rIns="0" bIns="0" rtlCol="0">
            <a:spAutoFit/>
          </a:bodyPr>
          <a:lstStyle/>
          <a:p>
            <a:pPr marL="46666">
              <a:spcBef>
                <a:spcPts val="279"/>
              </a:spcBef>
            </a:pPr>
            <a:r>
              <a:rPr lang="ru-RU" sz="4800" b="1" dirty="0" smtClean="0">
                <a:solidFill>
                  <a:srgbClr val="002060"/>
                </a:solidFill>
                <a:latin typeface="Arial"/>
                <a:cs typeface="Arial"/>
              </a:rPr>
              <a:t>Тема</a:t>
            </a:r>
            <a:r>
              <a:rPr sz="4800" b="1" dirty="0" smtClean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endParaRPr lang="ru-RU" sz="4800" b="1" dirty="0" smtClean="0">
              <a:solidFill>
                <a:srgbClr val="002060"/>
              </a:solidFill>
              <a:latin typeface="Arial"/>
              <a:cs typeface="Arial"/>
            </a:endParaRPr>
          </a:p>
          <a:p>
            <a:pPr marL="46666">
              <a:spcBef>
                <a:spcPts val="279"/>
              </a:spcBef>
            </a:pPr>
            <a:r>
              <a:rPr lang="ru-RU" sz="6000" b="1" dirty="0" smtClean="0">
                <a:solidFill>
                  <a:srgbClr val="002060"/>
                </a:solidFill>
                <a:latin typeface="Arial"/>
                <a:cs typeface="Arial"/>
              </a:rPr>
              <a:t>Способ сложения.</a:t>
            </a:r>
          </a:p>
        </p:txBody>
      </p:sp>
      <p:sp>
        <p:nvSpPr>
          <p:cNvPr id="2" name="AutoShape 2" descr="Как придумать математическую сказку | Цветы жизн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AutoShape 4" descr="Как придумать математическую сказку | Цветы жизни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9174" y="3573643"/>
            <a:ext cx="3424426" cy="3447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2057399" y="7055235"/>
            <a:ext cx="736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5903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1807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77112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3614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9518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54224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13261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72295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2321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546218" y="249629"/>
            <a:ext cx="4786124" cy="1157399"/>
          </a:xfrm>
          <a:prstGeom prst="rect">
            <a:avLst/>
          </a:prstGeom>
          <a:noFill/>
        </p:spPr>
        <p:txBody>
          <a:bodyPr wrap="none" lIns="231810" tIns="115903" rIns="231810" bIns="115903" rtlCol="0">
            <a:spAutoFit/>
          </a:bodyPr>
          <a:lstStyle/>
          <a:p>
            <a:pPr algn="ctr"/>
            <a:r>
              <a:rPr lang="ru-RU" sz="6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План урока</a:t>
            </a:r>
            <a:endParaRPr lang="uz-Latn-UZ" sz="6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нутый угол 4"/>
          <p:cNvSpPr/>
          <p:nvPr/>
        </p:nvSpPr>
        <p:spPr>
          <a:xfrm>
            <a:off x="1139890" y="1419469"/>
            <a:ext cx="4270310" cy="2590800"/>
          </a:xfrm>
          <a:prstGeom prst="foldedCorner">
            <a:avLst>
              <a:gd name="adj" fmla="val 28562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Повторение пройденного</a:t>
            </a:r>
            <a:endParaRPr lang="uz-Latn-UZ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Загнутый угол 9"/>
          <p:cNvSpPr/>
          <p:nvPr/>
        </p:nvSpPr>
        <p:spPr>
          <a:xfrm>
            <a:off x="7364360" y="1456791"/>
            <a:ext cx="5818240" cy="2590800"/>
          </a:xfrm>
          <a:prstGeom prst="foldedCorner">
            <a:avLst>
              <a:gd name="adj" fmla="val 28562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6666" lvl="0">
              <a:spcBef>
                <a:spcPts val="279"/>
              </a:spcBef>
            </a:pPr>
            <a:endParaRPr lang="ru-RU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6666" lvl="0">
              <a:spcBef>
                <a:spcPts val="279"/>
              </a:spcBef>
            </a:pPr>
            <a:endParaRPr lang="ru-RU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6666" lvl="0" algn="ctr">
              <a:spcBef>
                <a:spcPts val="279"/>
              </a:spcBef>
            </a:pPr>
            <a:endParaRPr lang="ru-RU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6666" lvl="0" algn="ctr">
              <a:spcBef>
                <a:spcPts val="279"/>
              </a:spcBef>
            </a:pPr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Способ сложения</a:t>
            </a:r>
            <a:endParaRPr lang="ru-RU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6666" lvl="0" algn="ctr">
              <a:spcBef>
                <a:spcPts val="279"/>
              </a:spcBef>
            </a:pPr>
            <a:endParaRPr lang="ru-RU" sz="4800" b="1" dirty="0">
              <a:solidFill>
                <a:schemeClr val="tx1"/>
              </a:solidFill>
              <a:latin typeface="Arial"/>
              <a:cs typeface="Arial"/>
            </a:endParaRPr>
          </a:p>
          <a:p>
            <a:pPr marL="46666" lvl="0">
              <a:spcBef>
                <a:spcPts val="279"/>
              </a:spcBef>
            </a:pPr>
            <a:endParaRPr lang="ru-RU" sz="4800" b="1" dirty="0">
              <a:solidFill>
                <a:schemeClr val="tx1"/>
              </a:solidFill>
              <a:latin typeface="Arial"/>
              <a:cs typeface="Arial"/>
            </a:endParaRPr>
          </a:p>
          <a:p>
            <a:pPr algn="ctr"/>
            <a:endParaRPr lang="uz-Latn-UZ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Загнутый угол 10"/>
          <p:cNvSpPr/>
          <p:nvPr/>
        </p:nvSpPr>
        <p:spPr>
          <a:xfrm>
            <a:off x="3143639" y="4543668"/>
            <a:ext cx="4038600" cy="2615682"/>
          </a:xfrm>
          <a:prstGeom prst="foldedCorner">
            <a:avLst>
              <a:gd name="adj" fmla="val 28562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Решение задач</a:t>
            </a:r>
            <a:endParaRPr lang="uz-Latn-UZ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Загнутый угол 11"/>
          <p:cNvSpPr/>
          <p:nvPr/>
        </p:nvSpPr>
        <p:spPr>
          <a:xfrm>
            <a:off x="9332342" y="4507901"/>
            <a:ext cx="4231258" cy="2553478"/>
          </a:xfrm>
          <a:prstGeom prst="foldedCorner">
            <a:avLst>
              <a:gd name="adj" fmla="val 28562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Задания для закрепления</a:t>
            </a:r>
            <a:endParaRPr lang="uz-Latn-UZ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0863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. 2"/>
          <p:cNvSpPr txBox="1">
            <a:spLocks noChangeArrowheads="1"/>
          </p:cNvSpPr>
          <p:nvPr/>
        </p:nvSpPr>
        <p:spPr>
          <a:xfrm>
            <a:off x="342900" y="162593"/>
            <a:ext cx="13830299" cy="800805"/>
          </a:xfrm>
          <a:prstGeom prst="rect">
            <a:avLst/>
          </a:prstGeom>
        </p:spPr>
        <p:txBody>
          <a:bodyPr lIns="130622" tIns="65311" rIns="130622" bIns="65311"/>
          <a:lstStyle/>
          <a:p>
            <a:pPr algn="ctr">
              <a:defRPr/>
            </a:pP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Решить систему уравнений способом подстановки</a:t>
            </a:r>
            <a:endParaRPr lang="ru-RU" sz="3600" b="1" dirty="0"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4347" name="Поле 44"/>
          <p:cNvSpPr txBox="1">
            <a:spLocks noChangeArrowheads="1"/>
          </p:cNvSpPr>
          <p:nvPr/>
        </p:nvSpPr>
        <p:spPr bwMode="auto">
          <a:xfrm>
            <a:off x="8146660" y="6782450"/>
            <a:ext cx="3296036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4000" b="1" dirty="0">
                <a:solidFill>
                  <a:srgbClr val="002060"/>
                </a:solidFill>
              </a:rPr>
              <a:t>Ответ: </a:t>
            </a:r>
            <a:r>
              <a:rPr lang="ru-RU" sz="4000" b="1" dirty="0" smtClean="0">
                <a:solidFill>
                  <a:srgbClr val="002060"/>
                </a:solidFill>
              </a:rPr>
              <a:t>(3; </a:t>
            </a:r>
            <a:r>
              <a:rPr lang="uz-Latn-UZ" sz="4000" b="1" dirty="0" smtClean="0">
                <a:solidFill>
                  <a:srgbClr val="002060"/>
                </a:solidFill>
              </a:rPr>
              <a:t>1</a:t>
            </a:r>
            <a:r>
              <a:rPr lang="ru-RU" sz="4000" b="1" dirty="0" smtClean="0">
                <a:solidFill>
                  <a:srgbClr val="002060"/>
                </a:solidFill>
              </a:rPr>
              <a:t>)</a:t>
            </a:r>
            <a:endParaRPr lang="ru-RU" sz="4000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Прямоугольник 49"/>
              <p:cNvSpPr/>
              <p:nvPr/>
            </p:nvSpPr>
            <p:spPr>
              <a:xfrm>
                <a:off x="342901" y="2024061"/>
                <a:ext cx="3305713" cy="8899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3(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𝟑</m:t>
                        </m:r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+</m:t>
                        </m:r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𝟑</m:t>
                        </m:r>
                        <m:r>
                          <a:rPr lang="uz-Latn-UZ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𝒚</m:t>
                        </m:r>
                      </m:num>
                      <m:den>
                        <m:r>
                          <a:rPr lang="uz-Latn-UZ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) 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-  2у 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7</a:t>
                </a:r>
                <a:endParaRPr lang="ru-RU" sz="3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0" name="Прямоугольник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1" y="2024061"/>
                <a:ext cx="3305713" cy="889924"/>
              </a:xfrm>
              <a:prstGeom prst="rect">
                <a:avLst/>
              </a:prstGeom>
              <a:blipFill rotWithShape="1">
                <a:blip r:embed="rId8"/>
                <a:stretch>
                  <a:fillRect l="-5525" r="-4604" b="-1095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Прямоугольник 52"/>
          <p:cNvSpPr/>
          <p:nvPr/>
        </p:nvSpPr>
        <p:spPr>
          <a:xfrm>
            <a:off x="480538" y="5909096"/>
            <a:ext cx="32880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uz-Latn-UZ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– </a:t>
            </a:r>
            <a:r>
              <a:rPr lang="uz-Latn-UZ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у=</a:t>
            </a:r>
            <a:r>
              <a:rPr lang="uz-Latn-UZ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625029" y="6509845"/>
            <a:ext cx="23903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uz-Latn-UZ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=</a:t>
            </a:r>
            <a:r>
              <a:rPr lang="uz-Latn-UZ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627691" y="7064496"/>
            <a:ext cx="25314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=</a:t>
            </a:r>
            <a:r>
              <a:rPr lang="uz-Latn-UZ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14 -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3159153" y="7059328"/>
            <a:ext cx="14798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Latn-UZ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=</a:t>
            </a:r>
            <a:r>
              <a:rPr lang="uz-Latn-UZ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9447248" y="5355320"/>
            <a:ext cx="12234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 = </a:t>
            </a:r>
            <a:r>
              <a:rPr lang="uz-Latn-UZ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3" name="Прямая со стрелкой 82"/>
          <p:cNvCxnSpPr>
            <a:stCxn id="21" idx="1"/>
          </p:cNvCxnSpPr>
          <p:nvPr/>
        </p:nvCxnSpPr>
        <p:spPr>
          <a:xfrm flipH="1" flipV="1">
            <a:off x="1546454" y="1978575"/>
            <a:ext cx="3550732" cy="1355081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оле 4"/>
          <p:cNvSpPr txBox="1">
            <a:spLocks noChangeArrowheads="1"/>
          </p:cNvSpPr>
          <p:nvPr/>
        </p:nvSpPr>
        <p:spPr bwMode="auto">
          <a:xfrm>
            <a:off x="775420" y="784168"/>
            <a:ext cx="2610592" cy="1239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600" b="1" dirty="0" smtClean="0">
                <a:solidFill>
                  <a:srgbClr val="002060"/>
                </a:solidFill>
                <a:cs typeface="Arial" pitchFamily="34" charset="0"/>
              </a:rPr>
              <a:t>2</a:t>
            </a:r>
            <a:r>
              <a:rPr lang="ru-RU" sz="3600" b="1" dirty="0" smtClean="0">
                <a:solidFill>
                  <a:srgbClr val="002060"/>
                </a:solidFill>
                <a:cs typeface="Arial" pitchFamily="34" charset="0"/>
              </a:rPr>
              <a:t>х </a:t>
            </a:r>
            <a:r>
              <a:rPr lang="en-US" sz="3600" b="1" dirty="0" smtClean="0">
                <a:solidFill>
                  <a:srgbClr val="002060"/>
                </a:solidFill>
                <a:cs typeface="Arial" pitchFamily="34" charset="0"/>
              </a:rPr>
              <a:t>- 3y = 3</a:t>
            </a:r>
            <a:endParaRPr lang="ru-RU" sz="3600" b="1" dirty="0">
              <a:solidFill>
                <a:srgbClr val="002060"/>
              </a:solidFill>
              <a:cs typeface="Arial" pitchFamily="34" charset="0"/>
            </a:endParaRPr>
          </a:p>
          <a:p>
            <a:pPr eaLnBrk="1" hangingPunct="1"/>
            <a:r>
              <a:rPr lang="ru-RU" sz="3600" b="1" dirty="0" smtClean="0">
                <a:solidFill>
                  <a:srgbClr val="002060"/>
                </a:solidFill>
                <a:cs typeface="Arial" pitchFamily="34" charset="0"/>
              </a:rPr>
              <a:t>3х </a:t>
            </a:r>
            <a:r>
              <a:rPr lang="ru-RU" sz="3600" b="1" dirty="0">
                <a:solidFill>
                  <a:srgbClr val="002060"/>
                </a:solidFill>
                <a:cs typeface="Arial" pitchFamily="34" charset="0"/>
              </a:rPr>
              <a:t>-  </a:t>
            </a:r>
            <a:r>
              <a:rPr lang="ru-RU" sz="3600" b="1" dirty="0" smtClean="0">
                <a:solidFill>
                  <a:srgbClr val="002060"/>
                </a:solidFill>
                <a:cs typeface="Arial" pitchFamily="34" charset="0"/>
              </a:rPr>
              <a:t>2у =</a:t>
            </a:r>
            <a:r>
              <a:rPr lang="en-US" sz="3600" b="1" dirty="0" smtClean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en-US" sz="3600" b="1" dirty="0">
                <a:solidFill>
                  <a:srgbClr val="002060"/>
                </a:solidFill>
                <a:cs typeface="Arial" pitchFamily="34" charset="0"/>
              </a:rPr>
              <a:t>7</a:t>
            </a:r>
            <a:endParaRPr lang="ru-RU" sz="3600" b="1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7" name="Автофигура 11"/>
          <p:cNvSpPr>
            <a:spLocks/>
          </p:cNvSpPr>
          <p:nvPr/>
        </p:nvSpPr>
        <p:spPr bwMode="auto">
          <a:xfrm>
            <a:off x="627691" y="966891"/>
            <a:ext cx="243840" cy="1068706"/>
          </a:xfrm>
          <a:prstGeom prst="leftBrace">
            <a:avLst>
              <a:gd name="adj1" fmla="val 74995"/>
              <a:gd name="adj2" fmla="val 50000"/>
            </a:avLst>
          </a:prstGeom>
          <a:noFill/>
          <a:ln w="38100" cap="sq">
            <a:solidFill>
              <a:srgbClr val="0066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 anchor="ctr"/>
          <a:lstStyle/>
          <a:p>
            <a:endParaRPr lang="ru-RU" altLang="ru-RU" sz="3600" b="1" dirty="0">
              <a:solidFill>
                <a:srgbClr val="0066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42309" y="800805"/>
            <a:ext cx="26532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 </a:t>
            </a:r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- 3y = 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56735" y="1489306"/>
            <a:ext cx="26388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 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=3+3y  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993233" y="2149321"/>
            <a:ext cx="31534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 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=(3+3y)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:2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5097186" y="2844387"/>
                <a:ext cx="2143536" cy="9785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х </a:t>
                </a:r>
                <a:r>
                  <a:rPr lang="en-US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𝟑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+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𝟑</m:t>
                        </m:r>
                        <m:r>
                          <a:rPr lang="uz-Latn-UZ" sz="40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𝒚</m:t>
                        </m:r>
                      </m:num>
                      <m:den>
                        <m:r>
                          <a:rPr lang="uz-Latn-UZ" sz="40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endParaRPr lang="ru-RU" sz="40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7186" y="2844387"/>
                <a:ext cx="2143536" cy="978538"/>
              </a:xfrm>
              <a:prstGeom prst="rect">
                <a:avLst/>
              </a:prstGeom>
              <a:blipFill rotWithShape="1">
                <a:blip r:embed="rId9"/>
                <a:stretch>
                  <a:fillRect l="-9943" b="-11875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480538" y="2900031"/>
                <a:ext cx="3222357" cy="9004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uz-Latn-UZ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𝟑</m:t>
                        </m:r>
                        <m:r>
                          <a:rPr lang="uz-Latn-UZ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(</m:t>
                        </m:r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𝟑</m:t>
                        </m:r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+</m:t>
                        </m:r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𝟑</m:t>
                        </m:r>
                        <m:r>
                          <a:rPr lang="uz-Latn-UZ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𝒚</m:t>
                        </m:r>
                        <m:r>
                          <a:rPr lang="uz-Latn-UZ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)</m:t>
                        </m:r>
                      </m:num>
                      <m:den>
                        <m:r>
                          <a:rPr lang="uz-Latn-UZ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-  2у 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7</a:t>
                </a:r>
                <a:endParaRPr lang="ru-RU" sz="3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538" y="2900031"/>
                <a:ext cx="3222357" cy="900439"/>
              </a:xfrm>
              <a:prstGeom prst="rect">
                <a:avLst/>
              </a:prstGeom>
              <a:blipFill rotWithShape="1">
                <a:blip r:embed="rId10"/>
                <a:stretch>
                  <a:fillRect r="-4924" b="-11565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625029" y="3822925"/>
                <a:ext cx="2741456" cy="8899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uz-Latn-UZ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𝟗</m:t>
                        </m:r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+</m:t>
                        </m:r>
                        <m:r>
                          <a:rPr lang="uz-Latn-UZ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𝟗</m:t>
                        </m:r>
                        <m:r>
                          <a:rPr lang="uz-Latn-UZ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𝒚</m:t>
                        </m:r>
                      </m:num>
                      <m:den>
                        <m:r>
                          <a:rPr lang="uz-Latn-UZ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-  2у 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7</a:t>
                </a:r>
                <a:endParaRPr lang="ru-RU" sz="3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029" y="3822925"/>
                <a:ext cx="2741456" cy="889924"/>
              </a:xfrm>
              <a:prstGeom prst="rect">
                <a:avLst/>
              </a:prstGeom>
              <a:blipFill rotWithShape="1">
                <a:blip r:embed="rId11"/>
                <a:stretch>
                  <a:fillRect r="-6013" b="-1095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Прямая соединительная линия 24"/>
          <p:cNvCxnSpPr/>
          <p:nvPr/>
        </p:nvCxnSpPr>
        <p:spPr>
          <a:xfrm>
            <a:off x="3614364" y="3723953"/>
            <a:ext cx="0" cy="108786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06977" y="3944721"/>
            <a:ext cx="526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32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∙</a:t>
            </a:r>
            <a:r>
              <a:rPr lang="uz-Latn-UZ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uz-Latn-UZ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174854" y="4918466"/>
                <a:ext cx="4076757" cy="8899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uz-Latn-UZ" sz="3600" b="1" i="1" smtClean="0">
                        <a:solidFill>
                          <a:srgbClr val="002060"/>
                        </a:solidFill>
                        <a:latin typeface="Cambria Math"/>
                        <a:cs typeface="Arial" pitchFamily="34" charset="0"/>
                      </a:rPr>
                      <m:t>𝟐</m:t>
                    </m:r>
                    <m:r>
                      <a:rPr lang="uz-Latn-UZ" sz="36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∙</m:t>
                    </m:r>
                    <m:f>
                      <m:fPr>
                        <m:ctrlPr>
                          <a:rPr lang="en-US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uz-Latn-UZ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𝟗</m:t>
                        </m:r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+</m:t>
                        </m:r>
                        <m:r>
                          <a:rPr lang="uz-Latn-UZ" sz="36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𝟗</m:t>
                        </m:r>
                        <m:r>
                          <a:rPr lang="uz-Latn-UZ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𝒚</m:t>
                        </m:r>
                      </m:num>
                      <m:den>
                        <m:r>
                          <a:rPr lang="uz-Latn-UZ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-  </a:t>
                </a:r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14:m>
                  <m:oMath xmlns:m="http://schemas.openxmlformats.org/officeDocument/2006/math">
                    <m:r>
                      <a:rPr lang="uz-Latn-UZ" sz="36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∙</m:t>
                    </m:r>
                  </m:oMath>
                </a14:m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2у 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14:m>
                  <m:oMath xmlns:m="http://schemas.openxmlformats.org/officeDocument/2006/math">
                    <m:r>
                      <a:rPr lang="uz-Latn-UZ" sz="36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∙</m:t>
                    </m:r>
                  </m:oMath>
                </a14:m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7</a:t>
                </a:r>
                <a:endParaRPr lang="ru-RU" sz="3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854" y="4918466"/>
                <a:ext cx="4076757" cy="889924"/>
              </a:xfrm>
              <a:prstGeom prst="rect">
                <a:avLst/>
              </a:prstGeom>
              <a:blipFill rotWithShape="1">
                <a:blip r:embed="rId12"/>
                <a:stretch>
                  <a:fillRect r="-3593" b="-1095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Прямая соединительная линия 30"/>
          <p:cNvCxnSpPr/>
          <p:nvPr/>
        </p:nvCxnSpPr>
        <p:spPr>
          <a:xfrm>
            <a:off x="267356" y="5214523"/>
            <a:ext cx="357673" cy="39755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1131128" y="5529789"/>
            <a:ext cx="415326" cy="3810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4952755" y="7064495"/>
            <a:ext cx="12234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 =</a:t>
            </a:r>
            <a:r>
              <a:rPr lang="uz-Latn-UZ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Прямоугольник 39"/>
              <p:cNvSpPr/>
              <p:nvPr/>
            </p:nvSpPr>
            <p:spPr>
              <a:xfrm>
                <a:off x="8987187" y="1000037"/>
                <a:ext cx="2143536" cy="9785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х </a:t>
                </a:r>
                <a:r>
                  <a:rPr lang="en-US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𝟑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+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𝟑</m:t>
                        </m:r>
                        <m:r>
                          <a:rPr lang="uz-Latn-UZ" sz="40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𝒚</m:t>
                        </m:r>
                      </m:num>
                      <m:den>
                        <m:r>
                          <a:rPr lang="uz-Latn-UZ" sz="40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endParaRPr lang="ru-RU" sz="40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7187" y="1000037"/>
                <a:ext cx="2143536" cy="978538"/>
              </a:xfrm>
              <a:prstGeom prst="rect">
                <a:avLst/>
              </a:prstGeom>
              <a:blipFill rotWithShape="1">
                <a:blip r:embed="rId13"/>
                <a:stretch>
                  <a:fillRect l="-9943" b="-11180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Прямоугольник 40"/>
              <p:cNvSpPr/>
              <p:nvPr/>
            </p:nvSpPr>
            <p:spPr>
              <a:xfrm>
                <a:off x="8987187" y="1987223"/>
                <a:ext cx="2236510" cy="9785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х </a:t>
                </a:r>
                <a:r>
                  <a:rPr lang="en-US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𝟑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+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𝟑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∙</m:t>
                        </m:r>
                        <m:r>
                          <a:rPr lang="uz-Latn-UZ" sz="40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𝟏</m:t>
                        </m:r>
                      </m:num>
                      <m:den>
                        <m:r>
                          <a:rPr lang="uz-Latn-UZ" sz="40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endParaRPr lang="ru-RU" sz="40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1" name="Прямоугольник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7187" y="1987223"/>
                <a:ext cx="2236510" cy="978538"/>
              </a:xfrm>
              <a:prstGeom prst="rect">
                <a:avLst/>
              </a:prstGeom>
              <a:blipFill rotWithShape="1">
                <a:blip r:embed="rId14"/>
                <a:stretch>
                  <a:fillRect l="-9537" b="-11180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Прямоугольник 41"/>
              <p:cNvSpPr/>
              <p:nvPr/>
            </p:nvSpPr>
            <p:spPr>
              <a:xfrm>
                <a:off x="9099397" y="2986390"/>
                <a:ext cx="1919115" cy="9785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х </a:t>
                </a:r>
                <a:r>
                  <a:rPr lang="en-US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𝟑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+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𝟑</m:t>
                        </m:r>
                      </m:num>
                      <m:den>
                        <m:r>
                          <a:rPr lang="uz-Latn-UZ" sz="40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endParaRPr lang="ru-RU" sz="40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2" name="Прямоугольник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9397" y="2986390"/>
                <a:ext cx="1919115" cy="978538"/>
              </a:xfrm>
              <a:prstGeom prst="rect">
                <a:avLst/>
              </a:prstGeom>
              <a:blipFill rotWithShape="1">
                <a:blip r:embed="rId15"/>
                <a:stretch>
                  <a:fillRect l="-11465" b="-11875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Прямоугольник 42"/>
              <p:cNvSpPr/>
              <p:nvPr/>
            </p:nvSpPr>
            <p:spPr>
              <a:xfrm>
                <a:off x="9347863" y="4223580"/>
                <a:ext cx="1422184" cy="9785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х </a:t>
                </a:r>
                <a:r>
                  <a:rPr lang="en-US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uz-Latn-UZ" sz="40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𝟔</m:t>
                        </m:r>
                      </m:num>
                      <m:den>
                        <m:r>
                          <a:rPr lang="uz-Latn-UZ" sz="40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endParaRPr lang="ru-RU" sz="40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3" name="Прямоугольник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7863" y="4223580"/>
                <a:ext cx="1422184" cy="978538"/>
              </a:xfrm>
              <a:prstGeom prst="rect">
                <a:avLst/>
              </a:prstGeom>
              <a:blipFill rotWithShape="1">
                <a:blip r:embed="rId16"/>
                <a:stretch>
                  <a:fillRect l="-14957" b="-11875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49011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/>
      <p:bldP spid="50" grpId="0"/>
      <p:bldP spid="53" grpId="0"/>
      <p:bldP spid="54" grpId="0"/>
      <p:bldP spid="74" grpId="0"/>
      <p:bldP spid="75" grpId="0"/>
      <p:bldP spid="81" grpId="0"/>
      <p:bldP spid="3" grpId="0"/>
      <p:bldP spid="4" grpId="0"/>
      <p:bldP spid="20" grpId="0"/>
      <p:bldP spid="21" grpId="0"/>
      <p:bldP spid="23" grpId="0"/>
      <p:bldP spid="24" grpId="0"/>
      <p:bldP spid="8" grpId="0"/>
      <p:bldP spid="29" grpId="0"/>
      <p:bldP spid="35" grpId="0"/>
      <p:bldP spid="40" grpId="0"/>
      <p:bldP spid="41" grpId="0"/>
      <p:bldP spid="42" grpId="0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Прямоугольник 42"/>
          <p:cNvSpPr>
            <a:spLocks noChangeArrowheads="1"/>
          </p:cNvSpPr>
          <p:nvPr/>
        </p:nvSpPr>
        <p:spPr bwMode="auto">
          <a:xfrm>
            <a:off x="975360" y="365760"/>
            <a:ext cx="12679680" cy="1101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buFont typeface="Arial" pitchFamily="34" charset="0"/>
              <a:buNone/>
            </a:pPr>
            <a:endParaRPr lang="uz-Latn-UZ" sz="63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Группа 44"/>
          <p:cNvGrpSpPr/>
          <p:nvPr/>
        </p:nvGrpSpPr>
        <p:grpSpPr>
          <a:xfrm>
            <a:off x="2316481" y="365761"/>
            <a:ext cx="9588984" cy="1376214"/>
            <a:chOff x="1367821" y="206076"/>
            <a:chExt cx="5993115" cy="1146845"/>
          </a:xfrm>
          <a:scene3d>
            <a:camera prst="orthographicFront"/>
            <a:lightRig rig="flat" dir="t"/>
          </a:scene3d>
        </p:grpSpPr>
        <p:sp>
          <p:nvSpPr>
            <p:cNvPr id="46" name="Прямоугольник 45"/>
            <p:cNvSpPr/>
            <p:nvPr/>
          </p:nvSpPr>
          <p:spPr>
            <a:xfrm>
              <a:off x="1367821" y="206076"/>
              <a:ext cx="5993115" cy="114684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76200">
              <a:solidFill>
                <a:srgbClr val="0070C0"/>
              </a:solidFill>
            </a:ln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7" name="Прямоугольник 46"/>
            <p:cNvSpPr/>
            <p:nvPr/>
          </p:nvSpPr>
          <p:spPr>
            <a:xfrm>
              <a:off x="1367821" y="206076"/>
              <a:ext cx="5993115" cy="114684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21590" tIns="21590" rIns="21590" bIns="21590" spcCol="1270" anchor="ctr"/>
            <a:lstStyle/>
            <a:p>
              <a:pPr algn="ctr" defTabSz="2158892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48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Способы  </a:t>
              </a:r>
              <a:r>
                <a:rPr lang="ru-RU" sz="4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решения систем линейных уравнений</a:t>
              </a:r>
            </a:p>
          </p:txBody>
        </p:sp>
      </p:grpSp>
      <p:grpSp>
        <p:nvGrpSpPr>
          <p:cNvPr id="13" name="Группа 47"/>
          <p:cNvGrpSpPr/>
          <p:nvPr/>
        </p:nvGrpSpPr>
        <p:grpSpPr>
          <a:xfrm>
            <a:off x="9982200" y="4648200"/>
            <a:ext cx="4373792" cy="1376214"/>
            <a:chOff x="0" y="4071966"/>
            <a:chExt cx="2733620" cy="1146845"/>
          </a:xfrm>
          <a:scene3d>
            <a:camera prst="orthographicFront"/>
            <a:lightRig rig="flat" dir="t"/>
          </a:scene3d>
        </p:grpSpPr>
        <p:sp>
          <p:nvSpPr>
            <p:cNvPr id="49" name="Прямоугольник 48"/>
            <p:cNvSpPr/>
            <p:nvPr/>
          </p:nvSpPr>
          <p:spPr>
            <a:xfrm>
              <a:off x="0" y="4071966"/>
              <a:ext cx="2733620" cy="114684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76200">
              <a:solidFill>
                <a:srgbClr val="0070C0"/>
              </a:solidFill>
            </a:ln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50" name="Прямоугольник 49"/>
            <p:cNvSpPr/>
            <p:nvPr/>
          </p:nvSpPr>
          <p:spPr>
            <a:xfrm>
              <a:off x="0" y="4071966"/>
              <a:ext cx="2733620" cy="114684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21590" tIns="21590" rIns="21590" bIns="21590" spcCol="1270" anchor="ctr"/>
            <a:lstStyle/>
            <a:p>
              <a:pPr algn="ctr" defTabSz="2158892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4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Графический</a:t>
              </a:r>
            </a:p>
          </p:txBody>
        </p:sp>
      </p:grpSp>
      <p:grpSp>
        <p:nvGrpSpPr>
          <p:cNvPr id="14" name="Группа 50"/>
          <p:cNvGrpSpPr/>
          <p:nvPr/>
        </p:nvGrpSpPr>
        <p:grpSpPr>
          <a:xfrm>
            <a:off x="381000" y="4648200"/>
            <a:ext cx="4186590" cy="1376214"/>
            <a:chOff x="3143275" y="4000529"/>
            <a:chExt cx="2616619" cy="1146845"/>
          </a:xfrm>
          <a:scene3d>
            <a:camera prst="orthographicFront"/>
            <a:lightRig rig="flat" dir="t"/>
          </a:scene3d>
        </p:grpSpPr>
        <p:sp>
          <p:nvSpPr>
            <p:cNvPr id="52" name="Прямоугольник 51"/>
            <p:cNvSpPr/>
            <p:nvPr/>
          </p:nvSpPr>
          <p:spPr>
            <a:xfrm>
              <a:off x="3143275" y="4000529"/>
              <a:ext cx="2616619" cy="114684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76200">
              <a:solidFill>
                <a:srgbClr val="0070C0"/>
              </a:solidFill>
            </a:ln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53" name="Прямоугольник 52"/>
            <p:cNvSpPr/>
            <p:nvPr/>
          </p:nvSpPr>
          <p:spPr>
            <a:xfrm>
              <a:off x="3143275" y="4000529"/>
              <a:ext cx="2616619" cy="114684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21590" tIns="21590" rIns="21590" bIns="21590" spcCol="1270" anchor="ctr"/>
            <a:lstStyle/>
            <a:p>
              <a:pPr algn="ctr" defTabSz="2158892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4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Способ  </a:t>
              </a:r>
              <a:r>
                <a:rPr lang="ru-RU" sz="4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подстановки</a:t>
              </a:r>
            </a:p>
          </p:txBody>
        </p:sp>
      </p:grpSp>
      <p:grpSp>
        <p:nvGrpSpPr>
          <p:cNvPr id="15" name="Группа 53"/>
          <p:cNvGrpSpPr/>
          <p:nvPr/>
        </p:nvGrpSpPr>
        <p:grpSpPr>
          <a:xfrm>
            <a:off x="5166030" y="4648200"/>
            <a:ext cx="4298339" cy="1376214"/>
            <a:chOff x="6314692" y="4071966"/>
            <a:chExt cx="2686462" cy="1146845"/>
          </a:xfrm>
          <a:scene3d>
            <a:camera prst="orthographicFront"/>
            <a:lightRig rig="flat" dir="t"/>
          </a:scene3d>
        </p:grpSpPr>
        <p:sp>
          <p:nvSpPr>
            <p:cNvPr id="55" name="Прямоугольник 54"/>
            <p:cNvSpPr/>
            <p:nvPr/>
          </p:nvSpPr>
          <p:spPr>
            <a:xfrm>
              <a:off x="6314692" y="4071966"/>
              <a:ext cx="2686462" cy="114684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76200">
              <a:solidFill>
                <a:srgbClr val="0070C0"/>
              </a:solidFill>
            </a:ln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56" name="Прямоугольник 55"/>
            <p:cNvSpPr/>
            <p:nvPr/>
          </p:nvSpPr>
          <p:spPr>
            <a:xfrm>
              <a:off x="6314692" y="4071966"/>
              <a:ext cx="2686462" cy="114684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21590" tIns="21590" rIns="21590" bIns="21590" spcCol="1270" anchor="ctr"/>
            <a:lstStyle/>
            <a:p>
              <a:pPr algn="ctr" defTabSz="2158892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4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Способ  </a:t>
              </a:r>
              <a:r>
                <a:rPr lang="ru-RU" sz="4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сложения</a:t>
              </a:r>
            </a:p>
          </p:txBody>
        </p:sp>
      </p:grpSp>
      <p:cxnSp>
        <p:nvCxnSpPr>
          <p:cNvPr id="3" name="Соединительная линия уступом 2"/>
          <p:cNvCxnSpPr/>
          <p:nvPr/>
        </p:nvCxnSpPr>
        <p:spPr>
          <a:xfrm rot="5400000">
            <a:off x="1573142" y="2589245"/>
            <a:ext cx="2705878" cy="1219200"/>
          </a:xfrm>
          <a:prstGeom prst="bentConnector3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Соединительная линия уступом 62"/>
          <p:cNvCxnSpPr/>
          <p:nvPr/>
        </p:nvCxnSpPr>
        <p:spPr>
          <a:xfrm rot="16200000" flipH="1">
            <a:off x="9908317" y="2402638"/>
            <a:ext cx="2705878" cy="1447800"/>
          </a:xfrm>
          <a:prstGeom prst="bentConnector3">
            <a:avLst>
              <a:gd name="adj1" fmla="val 50000"/>
            </a:avLst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7315199" y="1941545"/>
            <a:ext cx="0" cy="2514600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5260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0" y="413672"/>
            <a:ext cx="5486400" cy="615553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rgbClr val="C00000"/>
                </a:solidFill>
              </a:rPr>
              <a:t>Способ сложения</a:t>
            </a: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3420588"/>
            <a:ext cx="263860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 anchor="ctr">
            <a:spAutoFit/>
          </a:bodyPr>
          <a:lstStyle/>
          <a:p>
            <a:endParaRPr lang="uz-Latn-UZ" sz="4400" b="1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31930" y="1003936"/>
            <a:ext cx="8631070" cy="62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b="1" dirty="0" smtClean="0">
                <a:solidFill>
                  <a:srgbClr val="003300"/>
                </a:solidFill>
              </a:rPr>
              <a:t>     Решить </a:t>
            </a:r>
            <a:r>
              <a:rPr lang="ru-RU" sz="3200" b="1" dirty="0">
                <a:solidFill>
                  <a:srgbClr val="003300"/>
                </a:solidFill>
              </a:rPr>
              <a:t>систему уравнений</a:t>
            </a:r>
          </a:p>
        </p:txBody>
      </p:sp>
      <p:sp>
        <p:nvSpPr>
          <p:cNvPr id="1030" name="Rectangle 12"/>
          <p:cNvSpPr>
            <a:spLocks noChangeArrowheads="1"/>
          </p:cNvSpPr>
          <p:nvPr/>
        </p:nvSpPr>
        <p:spPr bwMode="auto">
          <a:xfrm>
            <a:off x="0" y="-419892"/>
            <a:ext cx="263860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 anchor="ctr">
            <a:spAutoFit/>
          </a:bodyPr>
          <a:lstStyle/>
          <a:p>
            <a:endParaRPr lang="uz-Latn-UZ"/>
          </a:p>
        </p:txBody>
      </p:sp>
      <p:graphicFrame>
        <p:nvGraphicFramePr>
          <p:cNvPr id="61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8177020"/>
              </p:ext>
            </p:extLst>
          </p:nvPr>
        </p:nvGraphicFramePr>
        <p:xfrm>
          <a:off x="914400" y="2199481"/>
          <a:ext cx="4033838" cy="155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Формула" r:id="rId3" imgW="888840" imgH="457200" progId="Equation.3">
                  <p:embed/>
                </p:oleObj>
              </mc:Choice>
              <mc:Fallback>
                <p:oleObj name="Формула" r:id="rId3" imgW="8888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199481"/>
                        <a:ext cx="4033838" cy="1554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Овал 9"/>
          <p:cNvSpPr/>
          <p:nvPr/>
        </p:nvSpPr>
        <p:spPr>
          <a:xfrm>
            <a:off x="2054082" y="2112644"/>
            <a:ext cx="1036320" cy="172783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 sz="4400" b="1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06439" y="4475352"/>
            <a:ext cx="13134339" cy="2101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3200" b="1" dirty="0" smtClean="0">
                <a:solidFill>
                  <a:srgbClr val="003300"/>
                </a:solidFill>
              </a:rPr>
              <a:t>     В </a:t>
            </a:r>
            <a:r>
              <a:rPr lang="ru-RU" sz="3200" b="1" dirty="0">
                <a:solidFill>
                  <a:srgbClr val="003300"/>
                </a:solidFill>
              </a:rPr>
              <a:t>тех случаях, когда в обоих линейных уравнениях системы при каком-либо из неизвестных коэффициентами являются противоположные числа, удобно применять </a:t>
            </a:r>
            <a:r>
              <a:rPr lang="ru-RU" sz="3200" b="1" dirty="0">
                <a:solidFill>
                  <a:srgbClr val="FF0000"/>
                </a:solidFill>
              </a:rPr>
              <a:t>способ алгебраического сложения уравнений.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033" name="Rectangle 13"/>
          <p:cNvSpPr>
            <a:spLocks noChangeArrowheads="1"/>
          </p:cNvSpPr>
          <p:nvPr/>
        </p:nvSpPr>
        <p:spPr bwMode="auto">
          <a:xfrm>
            <a:off x="0" y="-419892"/>
            <a:ext cx="263860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 anchor="ctr">
            <a:spAutoFit/>
          </a:bodyPr>
          <a:lstStyle/>
          <a:p>
            <a:endParaRPr lang="uz-Latn-UZ"/>
          </a:p>
        </p:txBody>
      </p:sp>
      <p:sp>
        <p:nvSpPr>
          <p:cNvPr id="1034" name="Rectangle 15"/>
          <p:cNvSpPr>
            <a:spLocks noChangeArrowheads="1"/>
          </p:cNvSpPr>
          <p:nvPr/>
        </p:nvSpPr>
        <p:spPr bwMode="auto">
          <a:xfrm>
            <a:off x="0" y="-419892"/>
            <a:ext cx="263860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 anchor="ctr">
            <a:spAutoFit/>
          </a:bodyPr>
          <a:lstStyle/>
          <a:p>
            <a:endParaRPr lang="uz-Latn-UZ"/>
          </a:p>
        </p:txBody>
      </p:sp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1003936"/>
            <a:ext cx="2743200" cy="2635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88701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utoUpdateAnimBg="0"/>
      <p:bldP spid="10" grpId="0" animBg="1" autoUpdateAnimBg="0"/>
      <p:bldP spid="1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" y="744856"/>
            <a:ext cx="7924800" cy="62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b="1" dirty="0" smtClean="0">
                <a:solidFill>
                  <a:srgbClr val="003300"/>
                </a:solidFill>
              </a:rPr>
              <a:t>      Решить </a:t>
            </a:r>
            <a:r>
              <a:rPr lang="ru-RU" sz="3200" b="1" dirty="0">
                <a:solidFill>
                  <a:srgbClr val="003300"/>
                </a:solidFill>
              </a:rPr>
              <a:t>систему уравнений</a:t>
            </a:r>
          </a:p>
        </p:txBody>
      </p:sp>
      <p:sp>
        <p:nvSpPr>
          <p:cNvPr id="2057" name="Rectangle 12"/>
          <p:cNvSpPr>
            <a:spLocks noChangeArrowheads="1"/>
          </p:cNvSpPr>
          <p:nvPr/>
        </p:nvSpPr>
        <p:spPr bwMode="auto">
          <a:xfrm>
            <a:off x="0" y="-419892"/>
            <a:ext cx="263860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 anchor="ctr">
            <a:spAutoFit/>
          </a:bodyPr>
          <a:lstStyle/>
          <a:p>
            <a:endParaRPr lang="uz-Latn-UZ"/>
          </a:p>
        </p:txBody>
      </p:sp>
      <p:graphicFrame>
        <p:nvGraphicFramePr>
          <p:cNvPr id="61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0791261"/>
              </p:ext>
            </p:extLst>
          </p:nvPr>
        </p:nvGraphicFramePr>
        <p:xfrm>
          <a:off x="1208088" y="1738313"/>
          <a:ext cx="4610100" cy="155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" name="Формула" r:id="rId3" imgW="1015920" imgH="457200" progId="Equation.3">
                  <p:embed/>
                </p:oleObj>
              </mc:Choice>
              <mc:Fallback>
                <p:oleObj name="Формула" r:id="rId3" imgW="10159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8088" y="1738313"/>
                        <a:ext cx="4610100" cy="1554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Овал 9"/>
          <p:cNvSpPr/>
          <p:nvPr/>
        </p:nvSpPr>
        <p:spPr>
          <a:xfrm>
            <a:off x="2307564" y="1586362"/>
            <a:ext cx="1036320" cy="172783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 b="1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624321" y="1522096"/>
            <a:ext cx="7244079" cy="1701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3400" b="1" dirty="0">
                <a:solidFill>
                  <a:srgbClr val="003300"/>
                </a:solidFill>
              </a:rPr>
              <a:t>Предположим, что числа </a:t>
            </a:r>
            <a:r>
              <a:rPr lang="en-US" sz="3400" b="1" dirty="0">
                <a:solidFill>
                  <a:srgbClr val="003300"/>
                </a:solidFill>
              </a:rPr>
              <a:t>x </a:t>
            </a:r>
            <a:r>
              <a:rPr lang="ru-RU" sz="3400" b="1" dirty="0">
                <a:solidFill>
                  <a:srgbClr val="003300"/>
                </a:solidFill>
              </a:rPr>
              <a:t>и </a:t>
            </a:r>
            <a:r>
              <a:rPr lang="en-US" sz="3400" b="1" dirty="0">
                <a:solidFill>
                  <a:srgbClr val="003300"/>
                </a:solidFill>
              </a:rPr>
              <a:t>y </a:t>
            </a:r>
            <a:r>
              <a:rPr lang="en-US" sz="3400" b="1" dirty="0">
                <a:solidFill>
                  <a:srgbClr val="003300"/>
                </a:solidFill>
                <a:cs typeface="Arial" pitchFamily="34" charset="0"/>
              </a:rPr>
              <a:t>─ </a:t>
            </a:r>
            <a:r>
              <a:rPr lang="ru-RU" sz="3400" b="1" dirty="0">
                <a:solidFill>
                  <a:srgbClr val="003300"/>
                </a:solidFill>
                <a:cs typeface="Arial" pitchFamily="34" charset="0"/>
              </a:rPr>
              <a:t>решения системы, при которых оба равенства системы равны.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060" name="Rectangle 13"/>
          <p:cNvSpPr>
            <a:spLocks noChangeArrowheads="1"/>
          </p:cNvSpPr>
          <p:nvPr/>
        </p:nvSpPr>
        <p:spPr bwMode="auto">
          <a:xfrm>
            <a:off x="0" y="-419892"/>
            <a:ext cx="263860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 anchor="ctr">
            <a:spAutoFit/>
          </a:bodyPr>
          <a:lstStyle/>
          <a:p>
            <a:endParaRPr lang="uz-Latn-UZ"/>
          </a:p>
        </p:txBody>
      </p:sp>
      <p:sp>
        <p:nvSpPr>
          <p:cNvPr id="2061" name="Rectangle 15"/>
          <p:cNvSpPr>
            <a:spLocks noChangeArrowheads="1"/>
          </p:cNvSpPr>
          <p:nvPr/>
        </p:nvSpPr>
        <p:spPr bwMode="auto">
          <a:xfrm>
            <a:off x="0" y="-419892"/>
            <a:ext cx="263860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 anchor="ctr">
            <a:spAutoFit/>
          </a:bodyPr>
          <a:lstStyle/>
          <a:p>
            <a:endParaRPr lang="uz-Latn-UZ"/>
          </a:p>
        </p:txBody>
      </p:sp>
      <p:sp>
        <p:nvSpPr>
          <p:cNvPr id="2062" name="Rectangle 17"/>
          <p:cNvSpPr>
            <a:spLocks noChangeArrowheads="1"/>
          </p:cNvSpPr>
          <p:nvPr/>
        </p:nvSpPr>
        <p:spPr bwMode="auto">
          <a:xfrm>
            <a:off x="0" y="-419892"/>
            <a:ext cx="263860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 anchor="ctr">
            <a:spAutoFit/>
          </a:bodyPr>
          <a:lstStyle/>
          <a:p>
            <a:endParaRPr lang="uz-Latn-UZ"/>
          </a:p>
        </p:txBody>
      </p:sp>
      <p:sp>
        <p:nvSpPr>
          <p:cNvPr id="12" name="TextBox 11"/>
          <p:cNvSpPr txBox="1"/>
          <p:nvPr/>
        </p:nvSpPr>
        <p:spPr>
          <a:xfrm>
            <a:off x="446797" y="3349142"/>
            <a:ext cx="5760720" cy="3271219"/>
          </a:xfrm>
          <a:prstGeom prst="rect">
            <a:avLst/>
          </a:prstGeom>
          <a:noFill/>
        </p:spPr>
        <p:txBody>
          <a:bodyPr wrap="square" lIns="130622" tIns="65311" rIns="130622" bIns="65311">
            <a:spAutoFit/>
          </a:bodyPr>
          <a:lstStyle/>
          <a:p>
            <a:pPr>
              <a:defRPr/>
            </a:pPr>
            <a:r>
              <a:rPr lang="ru-RU" sz="3400" b="1" dirty="0">
                <a:solidFill>
                  <a:srgbClr val="002060"/>
                </a:solidFill>
                <a:latin typeface="Arial" charset="0"/>
              </a:rPr>
              <a:t>Сложим эти равенства </a:t>
            </a:r>
            <a:r>
              <a:rPr lang="ru-RU" sz="3400" b="1" dirty="0" err="1" smtClean="0">
                <a:solidFill>
                  <a:srgbClr val="002060"/>
                </a:solidFill>
                <a:latin typeface="Arial" charset="0"/>
              </a:rPr>
              <a:t>почленно</a:t>
            </a:r>
            <a:r>
              <a:rPr lang="ru-RU" sz="3400" b="1" dirty="0">
                <a:solidFill>
                  <a:srgbClr val="002060"/>
                </a:solidFill>
                <a:latin typeface="Arial" charset="0"/>
              </a:rPr>
              <a:t>. </a:t>
            </a:r>
            <a:endParaRPr lang="ru-RU" sz="3400" b="1" dirty="0" smtClean="0">
              <a:solidFill>
                <a:srgbClr val="002060"/>
              </a:solidFill>
              <a:latin typeface="Arial" charset="0"/>
            </a:endParaRPr>
          </a:p>
          <a:p>
            <a:pPr>
              <a:defRPr/>
            </a:pPr>
            <a:r>
              <a:rPr lang="ru-RU" sz="3400" b="1" dirty="0" smtClean="0">
                <a:solidFill>
                  <a:srgbClr val="002060"/>
                </a:solidFill>
                <a:latin typeface="Arial" charset="0"/>
              </a:rPr>
              <a:t>В </a:t>
            </a:r>
            <a:r>
              <a:rPr lang="ru-RU" sz="3400" b="1" dirty="0">
                <a:solidFill>
                  <a:srgbClr val="002060"/>
                </a:solidFill>
                <a:latin typeface="Arial" charset="0"/>
              </a:rPr>
              <a:t>результате получим тоже верное равенство, так как к равному прибавляли равное.</a:t>
            </a:r>
          </a:p>
        </p:txBody>
      </p:sp>
      <p:graphicFrame>
        <p:nvGraphicFramePr>
          <p:cNvPr id="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8701628"/>
              </p:ext>
            </p:extLst>
          </p:nvPr>
        </p:nvGraphicFramePr>
        <p:xfrm>
          <a:off x="6884988" y="3371850"/>
          <a:ext cx="4832350" cy="187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" name="Формула" r:id="rId5" imgW="888840" imgH="457200" progId="Equation.3">
                  <p:embed/>
                </p:oleObj>
              </mc:Choice>
              <mc:Fallback>
                <p:oleObj name="Формула" r:id="rId5" imgW="8888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4988" y="3371850"/>
                        <a:ext cx="4832350" cy="187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544595" y="3886200"/>
            <a:ext cx="518673" cy="747451"/>
          </a:xfrm>
          <a:prstGeom prst="rect">
            <a:avLst/>
          </a:prstGeom>
          <a:noFill/>
        </p:spPr>
        <p:txBody>
          <a:bodyPr wrap="none" lIns="130622" tIns="65311" rIns="130622" bIns="65311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rgbClr val="003300"/>
                </a:solidFill>
                <a:latin typeface="+mj-lt"/>
              </a:rPr>
              <a:t>+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6278880" y="5065396"/>
            <a:ext cx="553212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71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9663001"/>
              </p:ext>
            </p:extLst>
          </p:nvPr>
        </p:nvGraphicFramePr>
        <p:xfrm>
          <a:off x="7744408" y="6019800"/>
          <a:ext cx="2743200" cy="643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" name="Формула" r:id="rId7" imgW="520560" imgH="164880" progId="Equation.3">
                  <p:embed/>
                </p:oleObj>
              </mc:Choice>
              <mc:Fallback>
                <p:oleObj name="Формула" r:id="rId7" imgW="52056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4408" y="6019800"/>
                        <a:ext cx="2743200" cy="6438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944689"/>
              </p:ext>
            </p:extLst>
          </p:nvPr>
        </p:nvGraphicFramePr>
        <p:xfrm>
          <a:off x="8387080" y="6619629"/>
          <a:ext cx="1671320" cy="643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4" name="Формула" r:id="rId9" imgW="317160" imgH="164880" progId="Equation.3">
                  <p:embed/>
                </p:oleObj>
              </mc:Choice>
              <mc:Fallback>
                <p:oleObj name="Формула" r:id="rId9" imgW="31716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7080" y="6619629"/>
                        <a:ext cx="1671320" cy="6438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2"/>
          <p:cNvSpPr txBox="1">
            <a:spLocks noRot="1" noChangeArrowheads="1"/>
          </p:cNvSpPr>
          <p:nvPr/>
        </p:nvSpPr>
        <p:spPr>
          <a:xfrm>
            <a:off x="4777066" y="173670"/>
            <a:ext cx="5486400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>
              <a:defRPr/>
            </a:pPr>
            <a:r>
              <a:rPr lang="ru-RU" sz="4000" dirty="0" smtClean="0">
                <a:solidFill>
                  <a:srgbClr val="C00000"/>
                </a:solidFill>
              </a:rPr>
              <a:t>Способ сложения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4569658"/>
              </p:ext>
            </p:extLst>
          </p:nvPr>
        </p:nvGraphicFramePr>
        <p:xfrm>
          <a:off x="6278880" y="5181600"/>
          <a:ext cx="6827520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" name="Формула" r:id="rId11" imgW="1726920" imgH="215640" progId="Equation.3">
                  <p:embed/>
                </p:oleObj>
              </mc:Choice>
              <mc:Fallback>
                <p:oleObj name="Формула" r:id="rId11" imgW="17269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8880" y="5181600"/>
                        <a:ext cx="6827520" cy="88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9999306" y="5257800"/>
            <a:ext cx="715347" cy="7620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7582470" y="5257800"/>
            <a:ext cx="762000" cy="7620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1146437" y="3335195"/>
                <a:ext cx="3406702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000" b="1" i="0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𝟓</m:t>
                      </m:r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𝒙</m:t>
                      </m:r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+</m:t>
                      </m:r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𝟐</m:t>
                      </m:r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𝒚</m:t>
                      </m:r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𝟑𝟑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6437" y="3335195"/>
                <a:ext cx="3406702" cy="707886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1121555" y="4042522"/>
                <a:ext cx="3770968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000" b="1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𝟓</m:t>
                      </m:r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∙</m:t>
                      </m:r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𝟓</m:t>
                      </m:r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+</m:t>
                      </m:r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𝟐</m:t>
                      </m:r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𝒚</m:t>
                      </m:r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𝟑𝟑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555" y="4042522"/>
                <a:ext cx="3770968" cy="707886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1265484" y="4755713"/>
                <a:ext cx="3416320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𝟐𝟓</m:t>
                      </m:r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+</m:t>
                      </m:r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𝟐</m:t>
                      </m:r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𝒚</m:t>
                      </m:r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𝟑𝟑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5484" y="4755713"/>
                <a:ext cx="3416320" cy="707886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1266283" y="5493594"/>
                <a:ext cx="3416320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𝟐</m:t>
                      </m:r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𝒚</m:t>
                      </m:r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𝟑𝟑</m:t>
                      </m:r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−</m:t>
                      </m:r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𝟐𝟓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6283" y="5493594"/>
                <a:ext cx="3416320" cy="707886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1548881" y="6266418"/>
                <a:ext cx="1886670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𝟐</m:t>
                      </m:r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𝒚</m:t>
                      </m:r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𝟖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8881" y="6266418"/>
                <a:ext cx="1886670" cy="707886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1614747" y="6858000"/>
                <a:ext cx="1580497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𝒚</m:t>
                      </m:r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𝟒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4747" y="6858000"/>
                <a:ext cx="1580497" cy="707886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Поле 44"/>
          <p:cNvSpPr txBox="1">
            <a:spLocks noChangeArrowheads="1"/>
          </p:cNvSpPr>
          <p:nvPr/>
        </p:nvSpPr>
        <p:spPr bwMode="auto">
          <a:xfrm>
            <a:off x="4286434" y="7192160"/>
            <a:ext cx="2985694" cy="685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3600" b="1" i="1" dirty="0">
                <a:latin typeface="+mn-lt"/>
              </a:rPr>
              <a:t>Ответ: </a:t>
            </a:r>
            <a:r>
              <a:rPr lang="ru-RU" sz="3600" b="1" i="1" dirty="0" smtClean="0">
                <a:latin typeface="+mn-lt"/>
              </a:rPr>
              <a:t>(</a:t>
            </a:r>
            <a:r>
              <a:rPr lang="uz-Latn-UZ" sz="3600" b="1" i="1" dirty="0" smtClean="0">
                <a:latin typeface="+mn-lt"/>
              </a:rPr>
              <a:t>5</a:t>
            </a:r>
            <a:r>
              <a:rPr lang="ru-RU" sz="3600" b="1" i="1" dirty="0" smtClean="0">
                <a:latin typeface="+mn-lt"/>
              </a:rPr>
              <a:t>; </a:t>
            </a:r>
            <a:r>
              <a:rPr lang="uz-Latn-UZ" sz="3600" b="1" i="1" dirty="0">
                <a:latin typeface="+mn-lt"/>
              </a:rPr>
              <a:t>4</a:t>
            </a:r>
            <a:r>
              <a:rPr lang="ru-RU" sz="3600" b="1" i="1" dirty="0" smtClean="0">
                <a:latin typeface="+mn-lt"/>
              </a:rPr>
              <a:t>)</a:t>
            </a:r>
            <a:endParaRPr lang="ru-RU" sz="3600" b="1" i="1" dirty="0">
              <a:latin typeface="+mn-lt"/>
            </a:endParaRPr>
          </a:p>
        </p:txBody>
      </p:sp>
      <p:cxnSp>
        <p:nvCxnSpPr>
          <p:cNvPr id="34" name="Прямая со стрелкой 33"/>
          <p:cNvCxnSpPr>
            <a:stCxn id="2" idx="1"/>
          </p:cNvCxnSpPr>
          <p:nvPr/>
        </p:nvCxnSpPr>
        <p:spPr>
          <a:xfrm flipH="1" flipV="1">
            <a:off x="1905000" y="3886200"/>
            <a:ext cx="6482080" cy="305537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6324323" y="5210384"/>
            <a:ext cx="233612" cy="7378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</p:spTree>
    <p:extLst>
      <p:ext uri="{BB962C8B-B14F-4D97-AF65-F5344CB8AC3E}">
        <p14:creationId xmlns:p14="http://schemas.microsoft.com/office/powerpoint/2010/main" val="20178223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  <p:bldP spid="12" grpId="0"/>
      <p:bldP spid="12" grpId="1"/>
      <p:bldP spid="14" grpId="0"/>
      <p:bldP spid="9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7663543" y="694580"/>
            <a:ext cx="6019800" cy="1116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uz-Latn-UZ" sz="3200" b="1" dirty="0" smtClean="0">
                <a:solidFill>
                  <a:srgbClr val="003300"/>
                </a:solidFill>
              </a:rPr>
              <a:t>1.</a:t>
            </a:r>
            <a:r>
              <a:rPr lang="ru-RU" sz="3200" b="1" dirty="0" smtClean="0">
                <a:solidFill>
                  <a:srgbClr val="003300"/>
                </a:solidFill>
              </a:rPr>
              <a:t> Выберем </a:t>
            </a:r>
            <a:r>
              <a:rPr lang="ru-RU" sz="3200" b="1" dirty="0">
                <a:solidFill>
                  <a:srgbClr val="003300"/>
                </a:solidFill>
              </a:rPr>
              <a:t>неизвестную (например </a:t>
            </a:r>
            <a:r>
              <a:rPr lang="en-US" sz="3200" b="1" i="1" dirty="0">
                <a:solidFill>
                  <a:srgbClr val="003300"/>
                </a:solidFill>
              </a:rPr>
              <a:t>x</a:t>
            </a:r>
            <a:r>
              <a:rPr lang="ru-RU" sz="3200" b="1" dirty="0" smtClean="0">
                <a:solidFill>
                  <a:srgbClr val="003300"/>
                </a:solidFill>
              </a:rPr>
              <a:t>)</a:t>
            </a:r>
            <a:endParaRPr lang="ru-RU" sz="3200" b="1" dirty="0">
              <a:solidFill>
                <a:srgbClr val="003300"/>
              </a:solidFill>
            </a:endParaRPr>
          </a:p>
        </p:txBody>
      </p:sp>
      <p:sp>
        <p:nvSpPr>
          <p:cNvPr id="4104" name="Rectangle 12"/>
          <p:cNvSpPr>
            <a:spLocks noChangeArrowheads="1"/>
          </p:cNvSpPr>
          <p:nvPr/>
        </p:nvSpPr>
        <p:spPr bwMode="auto">
          <a:xfrm>
            <a:off x="0" y="-419892"/>
            <a:ext cx="263860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 anchor="ctr">
            <a:spAutoFit/>
          </a:bodyPr>
          <a:lstStyle/>
          <a:p>
            <a:endParaRPr lang="uz-Latn-UZ"/>
          </a:p>
        </p:txBody>
      </p:sp>
      <p:graphicFrame>
        <p:nvGraphicFramePr>
          <p:cNvPr id="61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8671370"/>
              </p:ext>
            </p:extLst>
          </p:nvPr>
        </p:nvGraphicFramePr>
        <p:xfrm>
          <a:off x="849789" y="1426516"/>
          <a:ext cx="4030662" cy="155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0" name="Формула" r:id="rId3" imgW="888840" imgH="457200" progId="Equation.3">
                  <p:embed/>
                </p:oleObj>
              </mc:Choice>
              <mc:Fallback>
                <p:oleObj name="Формула" r:id="rId3" imgW="8888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789" y="1426516"/>
                        <a:ext cx="4030662" cy="1554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Овал 9"/>
          <p:cNvSpPr/>
          <p:nvPr/>
        </p:nvSpPr>
        <p:spPr>
          <a:xfrm>
            <a:off x="1061701" y="1360795"/>
            <a:ext cx="1036320" cy="172783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689980" y="1811363"/>
            <a:ext cx="6568440" cy="160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uz-Latn-UZ" sz="3200" b="1" dirty="0" smtClean="0">
                <a:solidFill>
                  <a:srgbClr val="003300"/>
                </a:solidFill>
              </a:rPr>
              <a:t>2.</a:t>
            </a:r>
            <a:r>
              <a:rPr lang="ru-RU" sz="3200" b="1" dirty="0" smtClean="0">
                <a:solidFill>
                  <a:srgbClr val="003300"/>
                </a:solidFill>
              </a:rPr>
              <a:t> Уравняем </a:t>
            </a:r>
            <a:r>
              <a:rPr lang="ru-RU" sz="3200" b="1" dirty="0">
                <a:solidFill>
                  <a:srgbClr val="003300"/>
                </a:solidFill>
              </a:rPr>
              <a:t>коэффициенты при  умножением на соответствующие числа.</a:t>
            </a:r>
            <a:endParaRPr lang="ru-RU" sz="4400" b="1" dirty="0">
              <a:solidFill>
                <a:srgbClr val="003300"/>
              </a:solidFill>
            </a:endParaRPr>
          </a:p>
        </p:txBody>
      </p:sp>
      <p:sp>
        <p:nvSpPr>
          <p:cNvPr id="4107" name="Rectangle 13"/>
          <p:cNvSpPr>
            <a:spLocks noChangeArrowheads="1"/>
          </p:cNvSpPr>
          <p:nvPr/>
        </p:nvSpPr>
        <p:spPr bwMode="auto">
          <a:xfrm>
            <a:off x="0" y="-419892"/>
            <a:ext cx="263860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 anchor="ctr">
            <a:spAutoFit/>
          </a:bodyPr>
          <a:lstStyle/>
          <a:p>
            <a:endParaRPr lang="uz-Latn-UZ"/>
          </a:p>
        </p:txBody>
      </p:sp>
      <p:sp>
        <p:nvSpPr>
          <p:cNvPr id="4108" name="Rectangle 15"/>
          <p:cNvSpPr>
            <a:spLocks noChangeArrowheads="1"/>
          </p:cNvSpPr>
          <p:nvPr/>
        </p:nvSpPr>
        <p:spPr bwMode="auto">
          <a:xfrm>
            <a:off x="0" y="-419892"/>
            <a:ext cx="263860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 anchor="ctr">
            <a:spAutoFit/>
          </a:bodyPr>
          <a:lstStyle/>
          <a:p>
            <a:endParaRPr lang="uz-Latn-UZ"/>
          </a:p>
        </p:txBody>
      </p:sp>
      <p:sp>
        <p:nvSpPr>
          <p:cNvPr id="4109" name="Rectangle 17"/>
          <p:cNvSpPr>
            <a:spLocks noChangeArrowheads="1"/>
          </p:cNvSpPr>
          <p:nvPr/>
        </p:nvSpPr>
        <p:spPr bwMode="auto">
          <a:xfrm>
            <a:off x="0" y="-419892"/>
            <a:ext cx="263860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 anchor="ctr">
            <a:spAutoFit/>
          </a:bodyPr>
          <a:lstStyle/>
          <a:p>
            <a:endParaRPr lang="uz-Latn-UZ"/>
          </a:p>
        </p:txBody>
      </p:sp>
      <p:graphicFrame>
        <p:nvGraphicFramePr>
          <p:cNvPr id="104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17827"/>
              </p:ext>
            </p:extLst>
          </p:nvPr>
        </p:nvGraphicFramePr>
        <p:xfrm>
          <a:off x="5334000" y="1534455"/>
          <a:ext cx="769621" cy="13049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1" name="Формула" r:id="rId5" imgW="177569" imgH="405872" progId="Equation.3">
                  <p:embed/>
                </p:oleObj>
              </mc:Choice>
              <mc:Fallback>
                <p:oleObj name="Формула" r:id="rId5" imgW="177569" imgH="40587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534455"/>
                        <a:ext cx="769621" cy="13049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0" name="Text Box 8"/>
          <p:cNvSpPr txBox="1">
            <a:spLocks noChangeArrowheads="1"/>
          </p:cNvSpPr>
          <p:nvPr/>
        </p:nvSpPr>
        <p:spPr bwMode="auto">
          <a:xfrm>
            <a:off x="655789" y="419892"/>
            <a:ext cx="7192811" cy="685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600" b="1" dirty="0" smtClean="0">
                <a:solidFill>
                  <a:srgbClr val="003300"/>
                </a:solidFill>
              </a:rPr>
              <a:t> </a:t>
            </a:r>
            <a:r>
              <a:rPr lang="ru-RU" sz="3600" b="1" dirty="0">
                <a:solidFill>
                  <a:srgbClr val="003300"/>
                </a:solidFill>
              </a:rPr>
              <a:t>Решить систему уравнений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029200" y="1489701"/>
            <a:ext cx="0" cy="134968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7362997"/>
              </p:ext>
            </p:extLst>
          </p:nvPr>
        </p:nvGraphicFramePr>
        <p:xfrm>
          <a:off x="915927" y="3158241"/>
          <a:ext cx="4606925" cy="164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2" name="Формула" r:id="rId7" imgW="965160" imgH="457200" progId="Equation.3">
                  <p:embed/>
                </p:oleObj>
              </mc:Choice>
              <mc:Fallback>
                <p:oleObj name="Формула" r:id="rId7" imgW="9651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5927" y="3158241"/>
                        <a:ext cx="4606925" cy="164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525553" y="3577658"/>
            <a:ext cx="520276" cy="747451"/>
          </a:xfrm>
          <a:prstGeom prst="rect">
            <a:avLst/>
          </a:prstGeom>
          <a:noFill/>
        </p:spPr>
        <p:txBody>
          <a:bodyPr wrap="none" lIns="130622" tIns="65311" rIns="130622" bIns="65311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rgbClr val="003300"/>
                </a:solidFill>
                <a:latin typeface="+mj-lt"/>
                <a:cs typeface="Arial"/>
              </a:rPr>
              <a:t>─</a:t>
            </a:r>
            <a:endParaRPr lang="ru-RU" sz="4000" b="1" dirty="0">
              <a:solidFill>
                <a:srgbClr val="003300"/>
              </a:solidFill>
              <a:latin typeface="+mj-lt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336866" y="4724400"/>
            <a:ext cx="553212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680649" y="3420588"/>
            <a:ext cx="6577771" cy="1116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3200" b="1" dirty="0" smtClean="0">
                <a:solidFill>
                  <a:srgbClr val="003300"/>
                </a:solidFill>
              </a:rPr>
              <a:t>3. Вычтем </a:t>
            </a:r>
            <a:r>
              <a:rPr lang="ru-RU" sz="3200" b="1" dirty="0">
                <a:solidFill>
                  <a:srgbClr val="003300"/>
                </a:solidFill>
              </a:rPr>
              <a:t>одно уравнение из другого</a:t>
            </a:r>
            <a:r>
              <a:rPr lang="ru-RU" sz="3200" b="1" dirty="0" smtClean="0">
                <a:solidFill>
                  <a:srgbClr val="003300"/>
                </a:solidFill>
              </a:rPr>
              <a:t>.</a:t>
            </a:r>
            <a:endParaRPr lang="ru-RU" sz="3200" b="1" dirty="0">
              <a:solidFill>
                <a:srgbClr val="0033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0296233"/>
              </p:ext>
            </p:extLst>
          </p:nvPr>
        </p:nvGraphicFramePr>
        <p:xfrm>
          <a:off x="543962" y="4767933"/>
          <a:ext cx="73310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3" name="Формула" r:id="rId9" imgW="2031840" imgH="203040" progId="Equation.3">
                  <p:embed/>
                </p:oleObj>
              </mc:Choice>
              <mc:Fallback>
                <p:oleObj name="Формула" r:id="rId9" imgW="203184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962" y="4767933"/>
                        <a:ext cx="733107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5492892"/>
              </p:ext>
            </p:extLst>
          </p:nvPr>
        </p:nvGraphicFramePr>
        <p:xfrm>
          <a:off x="523324" y="5453733"/>
          <a:ext cx="61864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4" name="Формула" r:id="rId11" imgW="1714320" imgH="203040" progId="Equation.3">
                  <p:embed/>
                </p:oleObj>
              </mc:Choice>
              <mc:Fallback>
                <p:oleObj name="Формула" r:id="rId11" imgW="1714320" imgH="20304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324" y="5453733"/>
                        <a:ext cx="618648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Прямая соединительная линия 25"/>
          <p:cNvCxnSpPr/>
          <p:nvPr/>
        </p:nvCxnSpPr>
        <p:spPr>
          <a:xfrm>
            <a:off x="2729506" y="5377533"/>
            <a:ext cx="715347" cy="7620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591256" y="5529933"/>
            <a:ext cx="762000" cy="7620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5728413"/>
              </p:ext>
            </p:extLst>
          </p:nvPr>
        </p:nvGraphicFramePr>
        <p:xfrm>
          <a:off x="1666366" y="6139533"/>
          <a:ext cx="28416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5" name="Формула" r:id="rId13" imgW="787320" imgH="203040" progId="Equation.3">
                  <p:embed/>
                </p:oleObj>
              </mc:Choice>
              <mc:Fallback>
                <p:oleObj name="Формула" r:id="rId13" imgW="787320" imgH="20304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6366" y="6139533"/>
                        <a:ext cx="28416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5537056"/>
              </p:ext>
            </p:extLst>
          </p:nvPr>
        </p:nvGraphicFramePr>
        <p:xfrm>
          <a:off x="1699736" y="6781800"/>
          <a:ext cx="16033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6" name="Формула" r:id="rId15" imgW="444240" imgH="203040" progId="Equation.3">
                  <p:embed/>
                </p:oleObj>
              </mc:Choice>
              <mc:Fallback>
                <p:oleObj name="Формула" r:id="rId15" imgW="444240" imgH="203040" progId="Equation.3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9736" y="6781800"/>
                        <a:ext cx="160337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7285633"/>
              </p:ext>
            </p:extLst>
          </p:nvPr>
        </p:nvGraphicFramePr>
        <p:xfrm>
          <a:off x="4114800" y="6781800"/>
          <a:ext cx="11906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7" name="Формула" r:id="rId17" imgW="330120" imgH="203040" progId="Equation.3">
                  <p:embed/>
                </p:oleObj>
              </mc:Choice>
              <mc:Fallback>
                <p:oleObj name="Формула" r:id="rId17" imgW="330120" imgH="203040" progId="Equation.3">
                  <p:embed/>
                  <p:pic>
                    <p:nvPicPr>
                      <p:cNvPr id="0" name="Объект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6781800"/>
                        <a:ext cx="11906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8696750" y="4537371"/>
                <a:ext cx="3483646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Cyrl-UZ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𝟐</m:t>
                      </m:r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𝒙</m:t>
                      </m:r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+</m:t>
                      </m:r>
                      <m:r>
                        <a:rPr lang="uz-Cyrl-UZ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𝟓</m:t>
                      </m:r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𝒚</m:t>
                      </m:r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=−</m:t>
                      </m:r>
                      <m:r>
                        <a:rPr lang="uz-Cyrl-UZ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𝟏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6750" y="4537371"/>
                <a:ext cx="3483646" cy="707886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8723187" y="5000961"/>
                <a:ext cx="3838295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Cyrl-UZ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𝟐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𝒙</m:t>
                      </m:r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+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𝟓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∙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𝟏</m:t>
                      </m:r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−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𝟏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3187" y="5000961"/>
                <a:ext cx="3838295" cy="707886"/>
              </a:xfrm>
              <a:prstGeom prst="rect">
                <a:avLst/>
              </a:prstGeom>
              <a:blipFill rotWithShape="1"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8723187" y="5517482"/>
                <a:ext cx="3177473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𝟐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𝒙</m:t>
                      </m:r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+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𝟓</m:t>
                      </m:r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−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𝟏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3187" y="5517482"/>
                <a:ext cx="3177473" cy="707886"/>
              </a:xfrm>
              <a:prstGeom prst="rect">
                <a:avLst/>
              </a:prstGeom>
              <a:blipFill rotWithShape="1"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8726297" y="6120862"/>
                <a:ext cx="3177473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𝟐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𝒙</m:t>
                      </m:r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−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𝟏</m:t>
                      </m:r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−</m:t>
                      </m:r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𝟓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6297" y="6120862"/>
                <a:ext cx="3177473" cy="707886"/>
              </a:xfrm>
              <a:prstGeom prst="rect">
                <a:avLst/>
              </a:prstGeom>
              <a:blipFill rotWithShape="1"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/>
              <p:cNvSpPr/>
              <p:nvPr/>
            </p:nvSpPr>
            <p:spPr>
              <a:xfrm>
                <a:off x="8812195" y="6670898"/>
                <a:ext cx="2260171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𝟐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𝒙</m:t>
                      </m:r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−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𝟔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2195" y="6670898"/>
                <a:ext cx="2260171" cy="707886"/>
              </a:xfrm>
              <a:prstGeom prst="rect">
                <a:avLst/>
              </a:prstGeom>
              <a:blipFill rotWithShape="1"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Прямоугольник 35"/>
              <p:cNvSpPr/>
              <p:nvPr/>
            </p:nvSpPr>
            <p:spPr>
              <a:xfrm>
                <a:off x="8965282" y="7143261"/>
                <a:ext cx="1953996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𝒙</m:t>
                      </m:r>
                      <m:r>
                        <a:rPr lang="uz-Latn-UZ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−</m:t>
                      </m:r>
                      <m:r>
                        <a:rPr lang="en-US" sz="40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𝟑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5282" y="7143261"/>
                <a:ext cx="1953996" cy="707886"/>
              </a:xfrm>
              <a:prstGeom prst="rect">
                <a:avLst/>
              </a:prstGeom>
              <a:blipFill rotWithShape="1"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Поле 44"/>
          <p:cNvSpPr txBox="1">
            <a:spLocks noChangeArrowheads="1"/>
          </p:cNvSpPr>
          <p:nvPr/>
        </p:nvSpPr>
        <p:spPr bwMode="auto">
          <a:xfrm>
            <a:off x="5562600" y="7378784"/>
            <a:ext cx="3126758" cy="685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3600" b="1" i="1" dirty="0">
                <a:latin typeface="+mn-lt"/>
              </a:rPr>
              <a:t>Ответ: </a:t>
            </a:r>
            <a:r>
              <a:rPr lang="ru-RU" sz="3600" b="1" i="1" dirty="0" smtClean="0">
                <a:latin typeface="+mn-lt"/>
              </a:rPr>
              <a:t>(</a:t>
            </a:r>
            <a:r>
              <a:rPr lang="en-US" sz="3600" b="1" i="1" dirty="0" smtClean="0">
                <a:latin typeface="+mn-lt"/>
              </a:rPr>
              <a:t>-3</a:t>
            </a:r>
            <a:r>
              <a:rPr lang="ru-RU" sz="3600" b="1" i="1" dirty="0" smtClean="0">
                <a:latin typeface="+mn-lt"/>
              </a:rPr>
              <a:t>; </a:t>
            </a:r>
            <a:r>
              <a:rPr lang="en-US" sz="3600" b="1" i="1" dirty="0" smtClean="0">
                <a:latin typeface="+mn-lt"/>
              </a:rPr>
              <a:t>1</a:t>
            </a:r>
            <a:r>
              <a:rPr lang="ru-RU" sz="3600" b="1" i="1" dirty="0" smtClean="0">
                <a:latin typeface="+mn-lt"/>
              </a:rPr>
              <a:t>)</a:t>
            </a:r>
            <a:endParaRPr lang="ru-RU" sz="3600" b="1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970508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utoUpdateAnimBg="0"/>
      <p:bldP spid="10" grpId="0" animBg="1" autoUpdateAnimBg="0"/>
      <p:bldP spid="11" grpId="0" autoUpdateAnimBg="0"/>
      <p:bldP spid="21" grpId="0"/>
      <p:bldP spid="23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4630400" cy="873272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41866" rIns="0" bIns="0" rtlCol="0" anchor="ctr">
            <a:spAutoFit/>
          </a:bodyPr>
          <a:lstStyle/>
          <a:p>
            <a:pPr marL="32206" algn="ctr">
              <a:spcBef>
                <a:spcPts val="330"/>
              </a:spcBef>
            </a:pPr>
            <a:r>
              <a:rPr lang="en-US" sz="5100" dirty="0"/>
              <a:t>  </a:t>
            </a:r>
            <a:r>
              <a:rPr lang="ru-RU" sz="5400" dirty="0" smtClean="0"/>
              <a:t>ЗАДАНИЯ ДЛЯ ЗАКРЕПЛЕНИЯ</a:t>
            </a:r>
            <a:endParaRPr sz="5100" dirty="0"/>
          </a:p>
        </p:txBody>
      </p:sp>
      <p:sp>
        <p:nvSpPr>
          <p:cNvPr id="3" name="AutoShape 2" descr="Математика для сачка - Next 2 Noth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pic>
        <p:nvPicPr>
          <p:cNvPr id="6151" name="Picture 7" descr="Бег, школьник. Милый, бег, школа, мальчик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093"/>
          <a:stretch/>
        </p:blipFill>
        <p:spPr bwMode="auto">
          <a:xfrm>
            <a:off x="10183812" y="1861592"/>
            <a:ext cx="2895600" cy="256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3" name="Picture 9" descr="Милый школьник | Премиум векторы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589" y="5349551"/>
            <a:ext cx="1464953" cy="2408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391818" y="1081226"/>
            <a:ext cx="89271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Решить системы уравнений </a:t>
            </a:r>
          </a:p>
          <a:p>
            <a:r>
              <a:rPr lang="uz-Cyrl-UZ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способом алгебраического сложения: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51138" y="2499937"/>
            <a:ext cx="595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latin typeface="Arial" pitchFamily="34" charset="0"/>
                <a:cs typeface="Arial" pitchFamily="34" charset="0"/>
              </a:rPr>
              <a:t>а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)</a:t>
            </a:r>
            <a:endParaRPr lang="uz-Latn-U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71165" y="2388405"/>
            <a:ext cx="603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б)</a:t>
            </a:r>
            <a:endParaRPr lang="uz-Latn-U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30542" y="4320515"/>
            <a:ext cx="506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г)</a:t>
            </a:r>
            <a:endParaRPr lang="uz-Latn-U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18324" y="4363797"/>
            <a:ext cx="5838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в)</a:t>
            </a:r>
            <a:endParaRPr lang="uz-Latn-UZ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173" y="2468787"/>
            <a:ext cx="2503487" cy="1396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7412" y="2565195"/>
            <a:ext cx="2359111" cy="1203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389" y="4400707"/>
            <a:ext cx="2730771" cy="1300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4215" y="4320515"/>
            <a:ext cx="2128998" cy="1160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07562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4630400" cy="873272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41866" rIns="0" bIns="0" rtlCol="0" anchor="ctr">
            <a:spAutoFit/>
          </a:bodyPr>
          <a:lstStyle/>
          <a:p>
            <a:pPr marL="32206" algn="ctr">
              <a:spcBef>
                <a:spcPts val="330"/>
              </a:spcBef>
            </a:pPr>
            <a:r>
              <a:rPr lang="en-US" sz="5100" dirty="0"/>
              <a:t>  </a:t>
            </a:r>
            <a:r>
              <a:rPr lang="ru-RU" sz="5400" dirty="0" smtClean="0"/>
              <a:t>ЗАДАНИЯ ДЛЯ ЗАКРЕПЛЕНИЯ</a:t>
            </a:r>
            <a:endParaRPr sz="5100" dirty="0"/>
          </a:p>
        </p:txBody>
      </p:sp>
      <p:sp>
        <p:nvSpPr>
          <p:cNvPr id="3" name="AutoShape 2" descr="Математика для сачка - Next 2 Noth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7" name="Овал 6"/>
          <p:cNvSpPr/>
          <p:nvPr/>
        </p:nvSpPr>
        <p:spPr>
          <a:xfrm>
            <a:off x="155575" y="1449679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</a:t>
            </a:r>
            <a:endParaRPr lang="uz-Latn-UZ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55575" y="3088918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2</a:t>
            </a:r>
            <a:endParaRPr lang="uz-Latn-UZ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55575" y="4706846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3</a:t>
            </a:r>
            <a:endParaRPr lang="uz-Latn-U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787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14310</TotalTime>
  <Words>450</Words>
  <Application>Microsoft Office PowerPoint</Application>
  <PresentationFormat>Произвольный</PresentationFormat>
  <Paragraphs>86</Paragraphs>
  <Slides>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Office Theme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Способ сложения</vt:lpstr>
      <vt:lpstr>Презентация PowerPoint</vt:lpstr>
      <vt:lpstr>Презентация PowerPoint</vt:lpstr>
      <vt:lpstr>  ЗАДАНИЯ ДЛЯ ЗАКРЕПЛЕНИЯ</vt:lpstr>
      <vt:lpstr>  ЗАДАНИЯ ДЛЯ ЗАКРЕПЛЕНИЯ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960</cp:revision>
  <dcterms:created xsi:type="dcterms:W3CDTF">2020-04-09T07:32:19Z</dcterms:created>
  <dcterms:modified xsi:type="dcterms:W3CDTF">2021-02-19T16:20:36Z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