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60" r:id="rId2"/>
    <p:sldId id="768" r:id="rId3"/>
    <p:sldId id="885" r:id="rId4"/>
    <p:sldId id="883" r:id="rId5"/>
    <p:sldId id="882" r:id="rId6"/>
    <p:sldId id="886" r:id="rId7"/>
    <p:sldId id="884" r:id="rId8"/>
    <p:sldId id="888" r:id="rId9"/>
    <p:sldId id="890" r:id="rId10"/>
    <p:sldId id="889" r:id="rId11"/>
    <p:sldId id="510" r:id="rId12"/>
    <p:sldId id="879" r:id="rId13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85"/>
            <p14:sldId id="883"/>
            <p14:sldId id="882"/>
            <p14:sldId id="886"/>
            <p14:sldId id="884"/>
            <p14:sldId id="888"/>
            <p14:sldId id="890"/>
            <p14:sldId id="889"/>
            <p14:sldId id="510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15" autoAdjust="0"/>
    <p:restoredTop sz="94600" autoAdjust="0"/>
  </p:normalViewPr>
  <p:slideViewPr>
    <p:cSldViewPr>
      <p:cViewPr>
        <p:scale>
          <a:sx n="50" d="100"/>
          <a:sy n="50" d="100"/>
        </p:scale>
        <p:origin x="-792" y="-22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2360FCE-D5B8-4961-9E55-E4EE9C57D324}" type="slidenum">
              <a:rPr lang="ru-RU" smtClean="0"/>
              <a:pPr eaLnBrk="1" hangingPunct="1"/>
              <a:t>7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Шаблон для создания презентаций к урокам математики. Савченко Е.М.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12.09.2012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974336" y="7653528"/>
            <a:ext cx="4681728" cy="1415772"/>
          </a:xfrm>
        </p:spPr>
        <p:txBody>
          <a:bodyPr/>
          <a:lstStyle/>
          <a:p>
            <a:r>
              <a:rPr lang="en-US" dirty="0" smtClean="0"/>
              <a:t>www.konspekturoka.ru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1DF7-BE69-44FF-B272-DDF4C76768C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66996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3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90110" y="3492547"/>
            <a:ext cx="7558690" cy="3305879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Система линейных уравнений. Способ подстановки.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248">
            <a:off x="9546865" y="3713703"/>
            <a:ext cx="4335616" cy="3240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. 2"/>
          <p:cNvSpPr txBox="1">
            <a:spLocks noChangeArrowheads="1"/>
          </p:cNvSpPr>
          <p:nvPr/>
        </p:nvSpPr>
        <p:spPr>
          <a:xfrm>
            <a:off x="342901" y="0"/>
            <a:ext cx="12435840" cy="1371600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>
              <a:defRPr/>
            </a:pP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Способ подстановки</a:t>
            </a:r>
            <a:endParaRPr lang="ru-RU" sz="4800" b="1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339" name="Поле 4"/>
          <p:cNvSpPr txBox="1">
            <a:spLocks noChangeArrowheads="1"/>
          </p:cNvSpPr>
          <p:nvPr/>
        </p:nvSpPr>
        <p:spPr bwMode="auto">
          <a:xfrm>
            <a:off x="457200" y="2721293"/>
            <a:ext cx="2447085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у - </a:t>
            </a:r>
            <a:r>
              <a:rPr lang="ru-RU" sz="4000" b="1" dirty="0" smtClean="0">
                <a:solidFill>
                  <a:srgbClr val="002060"/>
                </a:solidFill>
              </a:rPr>
              <a:t>2х=4</a:t>
            </a:r>
            <a:endParaRPr lang="ru-RU" sz="4000" b="1" dirty="0">
              <a:solidFill>
                <a:srgbClr val="002060"/>
              </a:solidFill>
            </a:endParaRPr>
          </a:p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7х -  у =</a:t>
            </a:r>
            <a:r>
              <a:rPr lang="ru-RU" sz="4000" b="1" dirty="0" smtClean="0">
                <a:solidFill>
                  <a:srgbClr val="002060"/>
                </a:solidFill>
              </a:rPr>
              <a:t>1</a:t>
            </a:r>
            <a:endParaRPr lang="ru-RU" sz="4000" b="1" dirty="0">
              <a:solidFill>
                <a:srgbClr val="002060"/>
              </a:solidFill>
            </a:endParaRPr>
          </a:p>
        </p:txBody>
      </p:sp>
      <p:grpSp>
        <p:nvGrpSpPr>
          <p:cNvPr id="14340" name="Группа 12"/>
          <p:cNvGrpSpPr>
            <a:grpSpLocks/>
          </p:cNvGrpSpPr>
          <p:nvPr/>
        </p:nvGrpSpPr>
        <p:grpSpPr bwMode="auto">
          <a:xfrm>
            <a:off x="4229101" y="2576514"/>
            <a:ext cx="2171701" cy="1323974"/>
            <a:chOff x="2352" y="1651"/>
            <a:chExt cx="855" cy="695"/>
          </a:xfrm>
        </p:grpSpPr>
        <p:sp>
          <p:nvSpPr>
            <p:cNvPr id="14365" name="Поле 10"/>
            <p:cNvSpPr txBox="1">
              <a:spLocks noChangeArrowheads="1"/>
            </p:cNvSpPr>
            <p:nvPr/>
          </p:nvSpPr>
          <p:spPr bwMode="auto">
            <a:xfrm>
              <a:off x="2387" y="1651"/>
              <a:ext cx="820" cy="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4000" b="1" dirty="0" smtClean="0">
                  <a:solidFill>
                    <a:srgbClr val="002060"/>
                  </a:solidFill>
                </a:rPr>
                <a:t>у=2х+4</a:t>
              </a:r>
              <a:endParaRPr lang="ru-RU" sz="4000" b="1" dirty="0">
                <a:solidFill>
                  <a:srgbClr val="002060"/>
                </a:solidFill>
              </a:endParaRPr>
            </a:p>
            <a:p>
              <a:pPr algn="ctr" eaLnBrk="1" hangingPunct="1"/>
              <a:r>
                <a:rPr lang="ru-RU" sz="4000" b="1" dirty="0">
                  <a:solidFill>
                    <a:srgbClr val="002060"/>
                  </a:solidFill>
                </a:rPr>
                <a:t>7х - </a:t>
              </a:r>
              <a:r>
                <a:rPr lang="ru-RU" sz="4000" b="1" dirty="0" smtClean="0">
                  <a:solidFill>
                    <a:srgbClr val="002060"/>
                  </a:solidFill>
                </a:rPr>
                <a:t>у=1</a:t>
              </a:r>
              <a:endParaRPr lang="ru-RU" sz="4000" b="1" dirty="0">
                <a:solidFill>
                  <a:srgbClr val="002060"/>
                </a:solidFill>
              </a:endParaRPr>
            </a:p>
          </p:txBody>
        </p:sp>
        <p:sp>
          <p:nvSpPr>
            <p:cNvPr id="14366" name="Автофигура 11"/>
            <p:cNvSpPr>
              <a:spLocks/>
            </p:cNvSpPr>
            <p:nvPr/>
          </p:nvSpPr>
          <p:spPr bwMode="auto">
            <a:xfrm>
              <a:off x="2352" y="1776"/>
              <a:ext cx="48" cy="515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38100" cap="sq">
              <a:solidFill>
                <a:srgbClr val="0066C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altLang="ru-RU" sz="4000">
                <a:solidFill>
                  <a:srgbClr val="FFFF00"/>
                </a:solidFill>
              </a:endParaRPr>
            </a:p>
          </p:txBody>
        </p:sp>
      </p:grpSp>
      <p:sp>
        <p:nvSpPr>
          <p:cNvPr id="14341" name="Поле 24"/>
          <p:cNvSpPr txBox="1">
            <a:spLocks noChangeArrowheads="1"/>
          </p:cNvSpPr>
          <p:nvPr/>
        </p:nvSpPr>
        <p:spPr bwMode="auto">
          <a:xfrm>
            <a:off x="8839200" y="2538413"/>
            <a:ext cx="4282440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2060"/>
                </a:solidFill>
              </a:rPr>
              <a:t>у=2х+4</a:t>
            </a:r>
            <a:endParaRPr lang="ru-RU" sz="4000" b="1" dirty="0">
              <a:solidFill>
                <a:srgbClr val="002060"/>
              </a:solidFill>
            </a:endParaRPr>
          </a:p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7х – (2х+4)=</a:t>
            </a:r>
            <a:r>
              <a:rPr lang="ru-RU" sz="4000" b="1" dirty="0" smtClean="0">
                <a:solidFill>
                  <a:srgbClr val="002060"/>
                </a:solidFill>
              </a:rPr>
              <a:t>1</a:t>
            </a:r>
            <a:endParaRPr lang="ru-RU" sz="4000" b="1" dirty="0">
              <a:solidFill>
                <a:srgbClr val="002060"/>
              </a:solidFill>
            </a:endParaRPr>
          </a:p>
        </p:txBody>
      </p:sp>
      <p:grpSp>
        <p:nvGrpSpPr>
          <p:cNvPr id="14342" name="Группа 36"/>
          <p:cNvGrpSpPr>
            <a:grpSpLocks/>
          </p:cNvGrpSpPr>
          <p:nvPr/>
        </p:nvGrpSpPr>
        <p:grpSpPr bwMode="auto">
          <a:xfrm>
            <a:off x="4318001" y="4416111"/>
            <a:ext cx="2268221" cy="1323976"/>
            <a:chOff x="2565" y="2925"/>
            <a:chExt cx="893" cy="695"/>
          </a:xfrm>
        </p:grpSpPr>
        <p:sp>
          <p:nvSpPr>
            <p:cNvPr id="14363" name="Поле 34"/>
            <p:cNvSpPr txBox="1">
              <a:spLocks noChangeArrowheads="1"/>
            </p:cNvSpPr>
            <p:nvPr/>
          </p:nvSpPr>
          <p:spPr bwMode="auto">
            <a:xfrm>
              <a:off x="2700" y="2925"/>
              <a:ext cx="758" cy="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4000" b="1" dirty="0" smtClean="0">
                  <a:solidFill>
                    <a:srgbClr val="002060"/>
                  </a:solidFill>
                </a:rPr>
                <a:t>у=2х+4</a:t>
              </a:r>
              <a:endParaRPr lang="ru-RU" sz="4000" b="1" dirty="0">
                <a:solidFill>
                  <a:srgbClr val="002060"/>
                </a:solidFill>
              </a:endParaRPr>
            </a:p>
            <a:p>
              <a:pPr eaLnBrk="1" hangingPunct="1"/>
              <a:r>
                <a:rPr lang="ru-RU" sz="4000" b="1" dirty="0" smtClean="0">
                  <a:solidFill>
                    <a:srgbClr val="002060"/>
                  </a:solidFill>
                </a:rPr>
                <a:t>х=1</a:t>
              </a:r>
              <a:endParaRPr lang="ru-RU" sz="4000" b="1" dirty="0">
                <a:solidFill>
                  <a:srgbClr val="002060"/>
                </a:solidFill>
              </a:endParaRPr>
            </a:p>
          </p:txBody>
        </p:sp>
        <p:sp>
          <p:nvSpPr>
            <p:cNvPr id="14364" name="Автофигура 35"/>
            <p:cNvSpPr>
              <a:spLocks/>
            </p:cNvSpPr>
            <p:nvPr/>
          </p:nvSpPr>
          <p:spPr bwMode="auto">
            <a:xfrm>
              <a:off x="2565" y="3020"/>
              <a:ext cx="133" cy="554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38100" cap="sq">
              <a:solidFill>
                <a:srgbClr val="0066C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altLang="ru-RU" sz="4000">
                <a:solidFill>
                  <a:srgbClr val="002060"/>
                </a:solidFill>
              </a:endParaRPr>
            </a:p>
          </p:txBody>
        </p:sp>
      </p:grpSp>
      <p:grpSp>
        <p:nvGrpSpPr>
          <p:cNvPr id="14343" name="Группа 43"/>
          <p:cNvGrpSpPr>
            <a:grpSpLocks/>
          </p:cNvGrpSpPr>
          <p:nvPr/>
        </p:nvGrpSpPr>
        <p:grpSpPr bwMode="auto">
          <a:xfrm>
            <a:off x="10052187" y="4473263"/>
            <a:ext cx="1176019" cy="1323976"/>
            <a:chOff x="1680" y="2976"/>
            <a:chExt cx="463" cy="695"/>
          </a:xfrm>
        </p:grpSpPr>
        <p:sp>
          <p:nvSpPr>
            <p:cNvPr id="14361" name="Поле 41"/>
            <p:cNvSpPr txBox="1">
              <a:spLocks noChangeArrowheads="1"/>
            </p:cNvSpPr>
            <p:nvPr/>
          </p:nvSpPr>
          <p:spPr bwMode="auto">
            <a:xfrm>
              <a:off x="1728" y="2976"/>
              <a:ext cx="415" cy="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4000" b="1" dirty="0" smtClean="0">
                  <a:solidFill>
                    <a:srgbClr val="002060"/>
                  </a:solidFill>
                </a:rPr>
                <a:t>у=6</a:t>
              </a:r>
              <a:endParaRPr lang="ru-RU" sz="4000" b="1" dirty="0">
                <a:solidFill>
                  <a:srgbClr val="002060"/>
                </a:solidFill>
              </a:endParaRPr>
            </a:p>
            <a:p>
              <a:pPr eaLnBrk="1" hangingPunct="1"/>
              <a:r>
                <a:rPr lang="ru-RU" sz="4000" b="1" dirty="0" smtClean="0">
                  <a:solidFill>
                    <a:srgbClr val="002060"/>
                  </a:solidFill>
                </a:rPr>
                <a:t>х=1</a:t>
              </a:r>
              <a:endParaRPr lang="ru-RU" sz="4000" b="1" dirty="0">
                <a:solidFill>
                  <a:srgbClr val="002060"/>
                </a:solidFill>
              </a:endParaRPr>
            </a:p>
          </p:txBody>
        </p:sp>
        <p:sp>
          <p:nvSpPr>
            <p:cNvPr id="14362" name="Автофигура 42"/>
            <p:cNvSpPr>
              <a:spLocks/>
            </p:cNvSpPr>
            <p:nvPr/>
          </p:nvSpPr>
          <p:spPr bwMode="auto">
            <a:xfrm>
              <a:off x="1680" y="3024"/>
              <a:ext cx="96" cy="588"/>
            </a:xfrm>
            <a:prstGeom prst="leftBrace">
              <a:avLst>
                <a:gd name="adj1" fmla="val 37500"/>
                <a:gd name="adj2" fmla="val 50000"/>
              </a:avLst>
            </a:prstGeom>
            <a:noFill/>
            <a:ln w="38100" cap="sq">
              <a:solidFill>
                <a:srgbClr val="0066C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altLang="ru-RU">
                <a:solidFill>
                  <a:srgbClr val="002060"/>
                </a:solidFill>
              </a:endParaRPr>
            </a:p>
          </p:txBody>
        </p:sp>
      </p:grpSp>
      <p:sp>
        <p:nvSpPr>
          <p:cNvPr id="14344" name="Поле 31"/>
          <p:cNvSpPr txBox="1">
            <a:spLocks noChangeArrowheads="1"/>
          </p:cNvSpPr>
          <p:nvPr/>
        </p:nvSpPr>
        <p:spPr bwMode="auto">
          <a:xfrm>
            <a:off x="509113" y="4633740"/>
            <a:ext cx="314920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3600" b="1" dirty="0">
                <a:solidFill>
                  <a:srgbClr val="002060"/>
                </a:solidFill>
              </a:rPr>
              <a:t>7х - 2х - 4 = </a:t>
            </a:r>
            <a:r>
              <a:rPr lang="ru-RU" sz="3600" b="1" dirty="0" smtClean="0">
                <a:solidFill>
                  <a:srgbClr val="002060"/>
                </a:solidFill>
              </a:rPr>
              <a:t>1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0" name="Поле 32"/>
          <p:cNvSpPr txBox="1">
            <a:spLocks noChangeArrowheads="1"/>
          </p:cNvSpPr>
          <p:nvPr/>
        </p:nvSpPr>
        <p:spPr bwMode="auto">
          <a:xfrm>
            <a:off x="601892" y="5759595"/>
            <a:ext cx="1559022" cy="68589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Arial" charset="0"/>
              </a:rPr>
              <a:t>5х = </a:t>
            </a:r>
            <a:r>
              <a:rPr lang="ru-RU" sz="3600" b="1" dirty="0" smtClean="0">
                <a:solidFill>
                  <a:srgbClr val="002060"/>
                </a:solidFill>
                <a:latin typeface="Arial" charset="0"/>
              </a:rPr>
              <a:t>5</a:t>
            </a:r>
            <a:endParaRPr lang="ru-RU" sz="3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31" name="Поле 33"/>
          <p:cNvSpPr txBox="1">
            <a:spLocks noChangeArrowheads="1"/>
          </p:cNvSpPr>
          <p:nvPr/>
        </p:nvSpPr>
        <p:spPr bwMode="auto">
          <a:xfrm>
            <a:off x="829476" y="6359669"/>
            <a:ext cx="1046061" cy="68589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charset="0"/>
              </a:rPr>
              <a:t>х=1</a:t>
            </a:r>
            <a:endParaRPr lang="ru-RU" sz="3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4347" name="Поле 44"/>
          <p:cNvSpPr txBox="1">
            <a:spLocks noChangeArrowheads="1"/>
          </p:cNvSpPr>
          <p:nvPr/>
        </p:nvSpPr>
        <p:spPr bwMode="auto">
          <a:xfrm>
            <a:off x="2819197" y="7294852"/>
            <a:ext cx="3296036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Ответ: (1; 6)</a:t>
            </a:r>
          </a:p>
        </p:txBody>
      </p:sp>
      <p:sp>
        <p:nvSpPr>
          <p:cNvPr id="14348" name="Автофигура 11"/>
          <p:cNvSpPr>
            <a:spLocks/>
          </p:cNvSpPr>
          <p:nvPr/>
        </p:nvSpPr>
        <p:spPr bwMode="auto">
          <a:xfrm>
            <a:off x="8778240" y="2833533"/>
            <a:ext cx="121920" cy="822960"/>
          </a:xfrm>
          <a:prstGeom prst="leftBrace">
            <a:avLst>
              <a:gd name="adj1" fmla="val 75000"/>
              <a:gd name="adj2" fmla="val 50000"/>
            </a:avLst>
          </a:prstGeom>
          <a:noFill/>
          <a:ln w="38100" cap="sq">
            <a:solidFill>
              <a:srgbClr val="0066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altLang="ru-RU" sz="4000">
              <a:solidFill>
                <a:srgbClr val="FFFF00"/>
              </a:solidFill>
            </a:endParaRPr>
          </a:p>
        </p:txBody>
      </p:sp>
      <p:sp>
        <p:nvSpPr>
          <p:cNvPr id="44" name="Овальная выноска 43"/>
          <p:cNvSpPr/>
          <p:nvPr/>
        </p:nvSpPr>
        <p:spPr>
          <a:xfrm>
            <a:off x="10356980" y="776656"/>
            <a:ext cx="4267200" cy="1188720"/>
          </a:xfrm>
          <a:prstGeom prst="wedgeEllipseCallout">
            <a:avLst>
              <a:gd name="adj1" fmla="val -13787"/>
              <a:gd name="adj2" fmla="val 15067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400" b="1" dirty="0">
                <a:solidFill>
                  <a:srgbClr val="0066CC"/>
                </a:solidFill>
              </a:rPr>
              <a:t>Решим уравнение</a:t>
            </a:r>
          </a:p>
        </p:txBody>
      </p:sp>
      <p:sp>
        <p:nvSpPr>
          <p:cNvPr id="14353" name="Автофигура 11"/>
          <p:cNvSpPr>
            <a:spLocks/>
          </p:cNvSpPr>
          <p:nvPr/>
        </p:nvSpPr>
        <p:spPr bwMode="auto">
          <a:xfrm>
            <a:off x="243840" y="2812733"/>
            <a:ext cx="243840" cy="1068706"/>
          </a:xfrm>
          <a:prstGeom prst="leftBrace">
            <a:avLst>
              <a:gd name="adj1" fmla="val 74995"/>
              <a:gd name="adj2" fmla="val 50000"/>
            </a:avLst>
          </a:prstGeom>
          <a:noFill/>
          <a:ln w="38100" cap="sq">
            <a:solidFill>
              <a:srgbClr val="0066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altLang="ru-RU" sz="4000" b="1" dirty="0">
              <a:solidFill>
                <a:srgbClr val="0066CC"/>
              </a:solidFill>
            </a:endParaRPr>
          </a:p>
        </p:txBody>
      </p:sp>
      <p:sp>
        <p:nvSpPr>
          <p:cNvPr id="38" name="Овальная выноска 37"/>
          <p:cNvSpPr/>
          <p:nvPr/>
        </p:nvSpPr>
        <p:spPr>
          <a:xfrm>
            <a:off x="1352505" y="773450"/>
            <a:ext cx="3303315" cy="1360150"/>
          </a:xfrm>
          <a:prstGeom prst="wedgeEllipseCallout">
            <a:avLst>
              <a:gd name="adj1" fmla="val -37817"/>
              <a:gd name="adj2" fmla="val 7185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200" b="1" dirty="0">
                <a:solidFill>
                  <a:srgbClr val="0066CC"/>
                </a:solidFill>
              </a:rPr>
              <a:t>Выразим </a:t>
            </a:r>
            <a:r>
              <a:rPr lang="ru-RU" sz="3600" b="1" dirty="0">
                <a:solidFill>
                  <a:srgbClr val="C00000"/>
                </a:solidFill>
              </a:rPr>
              <a:t>у</a:t>
            </a:r>
            <a:r>
              <a:rPr lang="ru-RU" sz="3200" b="1" dirty="0">
                <a:solidFill>
                  <a:srgbClr val="0066CC"/>
                </a:solidFill>
              </a:rPr>
              <a:t>  через  </a:t>
            </a:r>
            <a:r>
              <a:rPr lang="ru-RU" sz="3600" b="1" dirty="0" err="1">
                <a:solidFill>
                  <a:srgbClr val="C00000"/>
                </a:solidFill>
              </a:rPr>
              <a:t>х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2" name="Овальная выноска 41"/>
          <p:cNvSpPr/>
          <p:nvPr/>
        </p:nvSpPr>
        <p:spPr>
          <a:xfrm>
            <a:off x="4229101" y="5573321"/>
            <a:ext cx="3229431" cy="749758"/>
          </a:xfrm>
          <a:prstGeom prst="wedgeEllipseCallout">
            <a:avLst>
              <a:gd name="adj1" fmla="val -22885"/>
              <a:gd name="adj2" fmla="val 4319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200" b="1" dirty="0">
                <a:solidFill>
                  <a:srgbClr val="0066CC"/>
                </a:solidFill>
              </a:rPr>
              <a:t>Подставим</a:t>
            </a:r>
          </a:p>
        </p:txBody>
      </p:sp>
      <p:sp>
        <p:nvSpPr>
          <p:cNvPr id="45" name="Выгнутая вправо стрелка 44"/>
          <p:cNvSpPr/>
          <p:nvPr/>
        </p:nvSpPr>
        <p:spPr>
          <a:xfrm>
            <a:off x="6538698" y="2748428"/>
            <a:ext cx="1203468" cy="942974"/>
          </a:xfrm>
          <a:prstGeom prst="curvedLeftArrow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Овальная выноска 45"/>
          <p:cNvSpPr/>
          <p:nvPr/>
        </p:nvSpPr>
        <p:spPr>
          <a:xfrm>
            <a:off x="5420360" y="914400"/>
            <a:ext cx="4876800" cy="914400"/>
          </a:xfrm>
          <a:prstGeom prst="wedgeEllipseCallout">
            <a:avLst>
              <a:gd name="adj1" fmla="val -22083"/>
              <a:gd name="adj2" fmla="val 1225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400" b="1" dirty="0">
                <a:solidFill>
                  <a:srgbClr val="0066CC"/>
                </a:solidFill>
              </a:rPr>
              <a:t>Подставим</a:t>
            </a:r>
          </a:p>
        </p:txBody>
      </p:sp>
      <p:sp>
        <p:nvSpPr>
          <p:cNvPr id="32" name="Поле 31"/>
          <p:cNvSpPr txBox="1">
            <a:spLocks noChangeArrowheads="1"/>
          </p:cNvSpPr>
          <p:nvPr/>
        </p:nvSpPr>
        <p:spPr bwMode="auto">
          <a:xfrm>
            <a:off x="637785" y="5202382"/>
            <a:ext cx="3008136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3600" b="1" dirty="0">
                <a:solidFill>
                  <a:srgbClr val="002060"/>
                </a:solidFill>
              </a:rPr>
              <a:t>7х - </a:t>
            </a:r>
            <a:r>
              <a:rPr lang="ru-RU" sz="3600" b="1" dirty="0" smtClean="0">
                <a:solidFill>
                  <a:srgbClr val="002060"/>
                </a:solidFill>
              </a:rPr>
              <a:t>2х </a:t>
            </a:r>
            <a:r>
              <a:rPr lang="ru-RU" sz="3600" b="1" dirty="0">
                <a:solidFill>
                  <a:srgbClr val="002060"/>
                </a:solidFill>
              </a:rPr>
              <a:t>= </a:t>
            </a:r>
            <a:r>
              <a:rPr lang="ru-RU" sz="3600" b="1" dirty="0" smtClean="0">
                <a:solidFill>
                  <a:srgbClr val="002060"/>
                </a:solidFill>
              </a:rPr>
              <a:t>1+4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pSp>
        <p:nvGrpSpPr>
          <p:cNvPr id="33" name="Группа 36"/>
          <p:cNvGrpSpPr>
            <a:grpSpLocks/>
          </p:cNvGrpSpPr>
          <p:nvPr/>
        </p:nvGrpSpPr>
        <p:grpSpPr bwMode="auto">
          <a:xfrm>
            <a:off x="7140432" y="4410556"/>
            <a:ext cx="2410461" cy="1323976"/>
            <a:chOff x="2565" y="2925"/>
            <a:chExt cx="949" cy="695"/>
          </a:xfrm>
        </p:grpSpPr>
        <p:sp>
          <p:nvSpPr>
            <p:cNvPr id="34" name="Поле 34"/>
            <p:cNvSpPr txBox="1">
              <a:spLocks noChangeArrowheads="1"/>
            </p:cNvSpPr>
            <p:nvPr/>
          </p:nvSpPr>
          <p:spPr bwMode="auto">
            <a:xfrm>
              <a:off x="2700" y="2925"/>
              <a:ext cx="814" cy="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у=2</a:t>
              </a:r>
              <a:r>
                <a:rPr lang="ru-RU" sz="4000" b="1" dirty="0" smtClean="0">
                  <a:solidFill>
                    <a:srgbClr val="002060"/>
                  </a:solidFill>
                  <a:ea typeface="Cambria Math"/>
                  <a:cs typeface="Arial" pitchFamily="34" charset="0"/>
                </a:rPr>
                <a:t>∙1</a:t>
              </a:r>
              <a:r>
                <a:rPr 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+4</a:t>
              </a:r>
              <a:endParaRPr lang="ru-RU" sz="4000" b="1" dirty="0">
                <a:solidFill>
                  <a:srgbClr val="002060"/>
                </a:solidFill>
                <a:cs typeface="Arial" pitchFamily="34" charset="0"/>
              </a:endParaRPr>
            </a:p>
            <a:p>
              <a:pPr eaLnBrk="1" hangingPunct="1"/>
              <a:r>
                <a:rPr 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х=1</a:t>
              </a:r>
              <a:endParaRPr lang="ru-RU" sz="4000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35" name="Автофигура 35"/>
            <p:cNvSpPr>
              <a:spLocks/>
            </p:cNvSpPr>
            <p:nvPr/>
          </p:nvSpPr>
          <p:spPr bwMode="auto">
            <a:xfrm>
              <a:off x="2565" y="3020"/>
              <a:ext cx="133" cy="554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38100" cap="sq">
              <a:solidFill>
                <a:srgbClr val="0066C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altLang="ru-RU" sz="4000">
                <a:solidFill>
                  <a:srgbClr val="002060"/>
                </a:solidFill>
              </a:endParaRPr>
            </a:p>
          </p:txBody>
        </p:sp>
      </p:grpSp>
      <p:cxnSp>
        <p:nvCxnSpPr>
          <p:cNvPr id="4" name="Прямая со стрелкой 3"/>
          <p:cNvCxnSpPr/>
          <p:nvPr/>
        </p:nvCxnSpPr>
        <p:spPr>
          <a:xfrm flipH="1">
            <a:off x="3276600" y="3901417"/>
            <a:ext cx="6274293" cy="35394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29951" y="4062168"/>
            <a:ext cx="30107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solidFill>
                  <a:srgbClr val="002060"/>
                </a:solidFill>
              </a:rPr>
              <a:t>7х – (2х+4)=1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5644137" y="4976687"/>
            <a:ext cx="147063" cy="34294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467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4" grpId="0"/>
      <p:bldP spid="30" grpId="0"/>
      <p:bldP spid="31" grpId="0"/>
      <p:bldP spid="14347" grpId="0"/>
      <p:bldP spid="14348" grpId="0" animBg="1"/>
      <p:bldP spid="44" grpId="0" animBg="1"/>
      <p:bldP spid="38" grpId="0" animBg="1"/>
      <p:bldP spid="42" grpId="0" animBg="1"/>
      <p:bldP spid="45" grpId="0" animBg="1"/>
      <p:bldP spid="46" grpId="0" animBg="1"/>
      <p:bldP spid="3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51" name="Picture 7" descr="Бег, школьник. Милый, бег, школа, мальчик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93"/>
          <a:stretch/>
        </p:blipFill>
        <p:spPr bwMode="auto">
          <a:xfrm>
            <a:off x="10183812" y="1861592"/>
            <a:ext cx="2895600" cy="256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Милый школьник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589" y="5349551"/>
            <a:ext cx="1464953" cy="240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88554" y="1081226"/>
            <a:ext cx="12624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Решить системы уравнений способом подстановки: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17"/>
          <a:stretch/>
        </p:blipFill>
        <p:spPr bwMode="auto">
          <a:xfrm>
            <a:off x="1219199" y="1861592"/>
            <a:ext cx="3166189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065243"/>
            <a:ext cx="2765655" cy="136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56" y="3900164"/>
            <a:ext cx="2858791" cy="144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47927" y="3943706"/>
            <a:ext cx="2877419" cy="138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4639" y="2065243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74985" y="2065240"/>
            <a:ext cx="603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б)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71165" y="3938371"/>
            <a:ext cx="506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г)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8554" y="3989150"/>
            <a:ext cx="583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1555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5575" y="308891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5575" y="470684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1139890" y="1419469"/>
            <a:ext cx="427031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Повторение пройденного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7364360" y="1456791"/>
            <a:ext cx="581824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Система линейных уравнений. Способ подстановки.</a:t>
            </a:r>
          </a:p>
          <a:p>
            <a:pPr marL="46666" lvl="0" algn="ctr">
              <a:spcBef>
                <a:spcPts val="279"/>
              </a:spcBef>
            </a:pP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marL="46666" lvl="0">
              <a:spcBef>
                <a:spcPts val="279"/>
              </a:spcBef>
            </a:pP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143639" y="4543668"/>
            <a:ext cx="4038600" cy="2615682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Решение задач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9332342" y="4507901"/>
            <a:ext cx="4231258" cy="2553478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Задания для закрепления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149" y="1838840"/>
            <a:ext cx="42627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5х+3(3х-7)=35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791" y="2721164"/>
            <a:ext cx="38523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5х+9х-21=35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39126" y="3652029"/>
            <a:ext cx="33041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14х=35+21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2421" y="4485427"/>
            <a:ext cx="22589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14х=56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61357" y="6147421"/>
            <a:ext cx="12298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х=4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4400" y="533399"/>
            <a:ext cx="53937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Решите уравнение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90586" y="5316424"/>
            <a:ext cx="24641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х=56:14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Кира-скрап - клипарт и рамки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2057400"/>
            <a:ext cx="3043237" cy="3572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5029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816790"/>
            <a:ext cx="1295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Сумма двух чисел равна 10, а их разность 2.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 эти числа.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83501" y="152400"/>
            <a:ext cx="2309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97129" y="3679109"/>
            <a:ext cx="218842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х+у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=10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7741" y="4486500"/>
            <a:ext cx="171232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х-у=2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878814" y="3949330"/>
            <a:ext cx="319514" cy="1207501"/>
          </a:xfrm>
          <a:prstGeom prst="lef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" name="TextBox 8"/>
          <p:cNvSpPr txBox="1"/>
          <p:nvPr/>
        </p:nvSpPr>
        <p:spPr>
          <a:xfrm>
            <a:off x="547396" y="2140229"/>
            <a:ext cx="4793813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Первое число-х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Второе число-у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5081" y="3633680"/>
            <a:ext cx="218842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6+4=10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96070" y="4456567"/>
            <a:ext cx="171232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6-4=2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3920009" y="3830148"/>
            <a:ext cx="319514" cy="1207501"/>
          </a:xfrm>
          <a:prstGeom prst="lef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3" name="TextBox 12"/>
          <p:cNvSpPr txBox="1"/>
          <p:nvPr/>
        </p:nvSpPr>
        <p:spPr>
          <a:xfrm>
            <a:off x="1082168" y="5715000"/>
            <a:ext cx="284244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х=6,   у=4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1247" y="6653623"/>
            <a:ext cx="121321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Пару чисел (6;4) называют решением системы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77399" y="2667001"/>
            <a:ext cx="2200957" cy="300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862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  <p:bldP spid="11" grpId="0"/>
      <p:bldP spid="12" grpId="0" animBg="1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5990216" y="3505200"/>
            <a:ext cx="2315584" cy="78242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i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(х;</a:t>
            </a:r>
            <a:r>
              <a:rPr lang="en-US" sz="2000" b="1" i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y</a:t>
            </a:r>
            <a:r>
              <a:rPr lang="ru-RU" sz="2000" b="1" i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517456" y="4460448"/>
            <a:ext cx="13595488" cy="1728240"/>
          </a:xfrm>
          <a:prstGeom prst="wedgeRoundRectCallout">
            <a:avLst>
              <a:gd name="adj1" fmla="val 5405"/>
              <a:gd name="adj2" fmla="val -65154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30622" tIns="65311" rIns="130622" bIns="65311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 системы уравнений с двумя неизвестными 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называется  пара переменных, при подстановке которых уравнения становятся верными числовыми равенствами.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1146" y="6314848"/>
            <a:ext cx="13316150" cy="1239893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marL="653110" indent="-653110" algn="ctr"/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Решить систему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</a:rPr>
              <a:t>- это значит найти все ее решения </a:t>
            </a:r>
          </a:p>
          <a:p>
            <a:pPr marL="653110" indent="-65311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</a:rPr>
              <a:t> или доказать, что их нет.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" y="142964"/>
            <a:ext cx="13944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общем  виде систему двух уравнений первой степени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двумя неизвестными записывают так: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3441702"/>
              </p:ext>
            </p:extLst>
          </p:nvPr>
        </p:nvGraphicFramePr>
        <p:xfrm>
          <a:off x="3886200" y="1354175"/>
          <a:ext cx="5338763" cy="198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Формула" r:id="rId3" imgW="1168200" imgH="482400" progId="Equation.3">
                  <p:embed/>
                </p:oleObj>
              </mc:Choice>
              <mc:Fallback>
                <p:oleObj name="Формула" r:id="rId3" imgW="1168200" imgH="482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354175"/>
                        <a:ext cx="5338763" cy="198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0090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4294967295"/>
          </p:nvPr>
        </p:nvSpPr>
        <p:spPr>
          <a:xfrm>
            <a:off x="731520" y="1028700"/>
            <a:ext cx="13167360" cy="5887319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just"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Уравнения с двумя неизвестными обладают такими же свойствами, как и уравнения с одной неизвестной.</a:t>
            </a:r>
          </a:p>
          <a:p>
            <a:pPr marL="734749" indent="-734749" algn="just">
              <a:buFont typeface="Arial" charset="0"/>
              <a:buAutoNum type="arabicPeriod"/>
              <a:defRPr/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Если в уравнении перенести любой член из одной части в другую, изменив его знак, то получится уравнение, равносильное данному.</a:t>
            </a:r>
          </a:p>
          <a:p>
            <a:pPr marL="734749" indent="-734749" algn="just">
              <a:buFont typeface="Arial" charset="0"/>
              <a:buAutoNum type="arabicPeriod"/>
              <a:defRPr/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Если обе части уравнения умножить или разделить на одно и то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же число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(не равное нулю), то получится уравнение, равносильное данному.</a:t>
            </a:r>
          </a:p>
          <a:p>
            <a:pPr algn="just">
              <a:buFont typeface="Arial" charset="0"/>
              <a:buNone/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984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Прямоугольник 42"/>
          <p:cNvSpPr>
            <a:spLocks noChangeArrowheads="1"/>
          </p:cNvSpPr>
          <p:nvPr/>
        </p:nvSpPr>
        <p:spPr bwMode="auto">
          <a:xfrm>
            <a:off x="975360" y="365760"/>
            <a:ext cx="12679680" cy="110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buFont typeface="Arial" pitchFamily="34" charset="0"/>
              <a:buNone/>
            </a:pPr>
            <a:endParaRPr lang="uz-Latn-UZ" sz="63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44"/>
          <p:cNvGrpSpPr/>
          <p:nvPr/>
        </p:nvGrpSpPr>
        <p:grpSpPr>
          <a:xfrm>
            <a:off x="2316481" y="365761"/>
            <a:ext cx="9588984" cy="1376214"/>
            <a:chOff x="1367821" y="206076"/>
            <a:chExt cx="5993115" cy="1146845"/>
          </a:xfrm>
          <a:scene3d>
            <a:camera prst="orthographicFront"/>
            <a:lightRig rig="flat" dir="t"/>
          </a:scene3d>
        </p:grpSpPr>
        <p:sp>
          <p:nvSpPr>
            <p:cNvPr id="46" name="Прямоугольник 45"/>
            <p:cNvSpPr/>
            <p:nvPr/>
          </p:nvSpPr>
          <p:spPr>
            <a:xfrm>
              <a:off x="1367821" y="206076"/>
              <a:ext cx="5993115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7" name="Прямоугольник 46"/>
            <p:cNvSpPr/>
            <p:nvPr/>
          </p:nvSpPr>
          <p:spPr>
            <a:xfrm>
              <a:off x="1367821" y="206076"/>
              <a:ext cx="5993115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Способы решения </a:t>
              </a:r>
              <a:r>
                <a:rPr lang="ru-RU" sz="4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систем линейных уравнений</a:t>
              </a:r>
            </a:p>
          </p:txBody>
        </p:sp>
      </p:grpSp>
      <p:grpSp>
        <p:nvGrpSpPr>
          <p:cNvPr id="13" name="Группа 47"/>
          <p:cNvGrpSpPr/>
          <p:nvPr/>
        </p:nvGrpSpPr>
        <p:grpSpPr>
          <a:xfrm>
            <a:off x="9982200" y="4648200"/>
            <a:ext cx="4373792" cy="1376214"/>
            <a:chOff x="0" y="4071966"/>
            <a:chExt cx="2733620" cy="1146845"/>
          </a:xfrm>
          <a:scene3d>
            <a:camera prst="orthographicFront"/>
            <a:lightRig rig="flat" dir="t"/>
          </a:scene3d>
        </p:grpSpPr>
        <p:sp>
          <p:nvSpPr>
            <p:cNvPr id="49" name="Прямоугольник 48"/>
            <p:cNvSpPr/>
            <p:nvPr/>
          </p:nvSpPr>
          <p:spPr>
            <a:xfrm>
              <a:off x="0" y="4071966"/>
              <a:ext cx="2733620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0" name="Прямоугольник 49"/>
            <p:cNvSpPr/>
            <p:nvPr/>
          </p:nvSpPr>
          <p:spPr>
            <a:xfrm>
              <a:off x="0" y="4071966"/>
              <a:ext cx="2733620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Графический</a:t>
              </a:r>
            </a:p>
          </p:txBody>
        </p:sp>
      </p:grpSp>
      <p:grpSp>
        <p:nvGrpSpPr>
          <p:cNvPr id="14" name="Группа 50"/>
          <p:cNvGrpSpPr/>
          <p:nvPr/>
        </p:nvGrpSpPr>
        <p:grpSpPr>
          <a:xfrm>
            <a:off x="381000" y="4648200"/>
            <a:ext cx="4186590" cy="1376214"/>
            <a:chOff x="3143275" y="4000529"/>
            <a:chExt cx="2616619" cy="1146845"/>
          </a:xfrm>
          <a:scene3d>
            <a:camera prst="orthographicFront"/>
            <a:lightRig rig="flat" dir="t"/>
          </a:scene3d>
        </p:grpSpPr>
        <p:sp>
          <p:nvSpPr>
            <p:cNvPr id="52" name="Прямоугольник 51"/>
            <p:cNvSpPr/>
            <p:nvPr/>
          </p:nvSpPr>
          <p:spPr>
            <a:xfrm>
              <a:off x="3143275" y="4000529"/>
              <a:ext cx="2616619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3" name="Прямоугольник 52"/>
            <p:cNvSpPr/>
            <p:nvPr/>
          </p:nvSpPr>
          <p:spPr>
            <a:xfrm>
              <a:off x="3143275" y="4000529"/>
              <a:ext cx="2616619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Способ  </a:t>
              </a:r>
              <a:r>
                <a:rPr lang="ru-RU" sz="4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подстановки</a:t>
              </a:r>
            </a:p>
          </p:txBody>
        </p:sp>
      </p:grpSp>
      <p:grpSp>
        <p:nvGrpSpPr>
          <p:cNvPr id="15" name="Группа 53"/>
          <p:cNvGrpSpPr/>
          <p:nvPr/>
        </p:nvGrpSpPr>
        <p:grpSpPr>
          <a:xfrm>
            <a:off x="5166030" y="4648200"/>
            <a:ext cx="4298339" cy="1376214"/>
            <a:chOff x="6314692" y="4071966"/>
            <a:chExt cx="2686462" cy="1146845"/>
          </a:xfrm>
          <a:scene3d>
            <a:camera prst="orthographicFront"/>
            <a:lightRig rig="flat" dir="t"/>
          </a:scene3d>
        </p:grpSpPr>
        <p:sp>
          <p:nvSpPr>
            <p:cNvPr id="55" name="Прямоугольник 54"/>
            <p:cNvSpPr/>
            <p:nvPr/>
          </p:nvSpPr>
          <p:spPr>
            <a:xfrm>
              <a:off x="6314692" y="4071966"/>
              <a:ext cx="2686462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6" name="Прямоугольник 55"/>
            <p:cNvSpPr/>
            <p:nvPr/>
          </p:nvSpPr>
          <p:spPr>
            <a:xfrm>
              <a:off x="6314692" y="4071966"/>
              <a:ext cx="2686462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Способ  </a:t>
              </a:r>
              <a:r>
                <a:rPr lang="ru-RU" sz="4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сложения</a:t>
              </a:r>
            </a:p>
          </p:txBody>
        </p:sp>
      </p:grpSp>
      <p:cxnSp>
        <p:nvCxnSpPr>
          <p:cNvPr id="3" name="Соединительная линия уступом 2"/>
          <p:cNvCxnSpPr/>
          <p:nvPr/>
        </p:nvCxnSpPr>
        <p:spPr>
          <a:xfrm rot="5400000">
            <a:off x="1573142" y="2589245"/>
            <a:ext cx="2705878" cy="1219200"/>
          </a:xfrm>
          <a:prstGeom prst="bent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Соединительная линия уступом 62"/>
          <p:cNvCxnSpPr/>
          <p:nvPr/>
        </p:nvCxnSpPr>
        <p:spPr>
          <a:xfrm rot="16200000" flipH="1">
            <a:off x="9908317" y="2402638"/>
            <a:ext cx="2705878" cy="1447800"/>
          </a:xfrm>
          <a:prstGeom prst="bentConnector3">
            <a:avLst>
              <a:gd name="adj1" fmla="val 50000"/>
            </a:avLst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7315199" y="1941545"/>
            <a:ext cx="0" cy="25146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6937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. 2"/>
          <p:cNvSpPr txBox="1">
            <a:spLocks noChangeArrowheads="1"/>
          </p:cNvSpPr>
          <p:nvPr/>
        </p:nvSpPr>
        <p:spPr>
          <a:xfrm>
            <a:off x="342901" y="228600"/>
            <a:ext cx="12435840" cy="1371600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>
              <a:defRPr/>
            </a:pP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Способ подстановки</a:t>
            </a:r>
            <a:endParaRPr lang="ru-RU" sz="4800" b="1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339" name="Поле 4"/>
          <p:cNvSpPr txBox="1">
            <a:spLocks noChangeArrowheads="1"/>
          </p:cNvSpPr>
          <p:nvPr/>
        </p:nvSpPr>
        <p:spPr bwMode="auto">
          <a:xfrm>
            <a:off x="1382380" y="1371600"/>
            <a:ext cx="2980886" cy="148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х = 2+у</a:t>
            </a:r>
            <a:endParaRPr lang="ru-RU" sz="4400" b="1" dirty="0">
              <a:solidFill>
                <a:srgbClr val="002060"/>
              </a:solidFill>
              <a:cs typeface="Arial" pitchFamily="34" charset="0"/>
            </a:endParaRPr>
          </a:p>
          <a:p>
            <a:pPr eaLnBrk="1" hangingPunct="1"/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3х 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-  </a:t>
            </a:r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2у =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9</a:t>
            </a:r>
          </a:p>
        </p:txBody>
      </p:sp>
      <p:sp>
        <p:nvSpPr>
          <p:cNvPr id="14347" name="Поле 44"/>
          <p:cNvSpPr txBox="1">
            <a:spLocks noChangeArrowheads="1"/>
          </p:cNvSpPr>
          <p:nvPr/>
        </p:nvSpPr>
        <p:spPr bwMode="auto">
          <a:xfrm>
            <a:off x="1259794" y="7220286"/>
            <a:ext cx="3296036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</a:rPr>
              <a:t>(5</a:t>
            </a:r>
            <a:r>
              <a:rPr lang="ru-RU" sz="4000" b="1" dirty="0">
                <a:solidFill>
                  <a:srgbClr val="002060"/>
                </a:solidFill>
              </a:rPr>
              <a:t>; </a:t>
            </a:r>
            <a:r>
              <a:rPr lang="ru-RU" sz="4000" b="1" dirty="0" smtClean="0">
                <a:solidFill>
                  <a:srgbClr val="002060"/>
                </a:solidFill>
              </a:rPr>
              <a:t>3)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4353" name="Автофигура 11"/>
          <p:cNvSpPr>
            <a:spLocks/>
          </p:cNvSpPr>
          <p:nvPr/>
        </p:nvSpPr>
        <p:spPr bwMode="auto">
          <a:xfrm>
            <a:off x="1169020" y="1580304"/>
            <a:ext cx="243840" cy="1068706"/>
          </a:xfrm>
          <a:prstGeom prst="leftBrace">
            <a:avLst>
              <a:gd name="adj1" fmla="val 74995"/>
              <a:gd name="adj2" fmla="val 50000"/>
            </a:avLst>
          </a:prstGeom>
          <a:noFill/>
          <a:ln w="38100" cap="sq">
            <a:solidFill>
              <a:srgbClr val="0066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altLang="ru-RU" sz="4400" b="1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Овальная выноска 69"/>
          <p:cNvSpPr/>
          <p:nvPr/>
        </p:nvSpPr>
        <p:spPr>
          <a:xfrm>
            <a:off x="2334214" y="1423651"/>
            <a:ext cx="1447800" cy="691005"/>
          </a:xfrm>
          <a:prstGeom prst="wedgeEllipseCallout">
            <a:avLst>
              <a:gd name="adj1" fmla="val -61453"/>
              <a:gd name="adj2" fmla="val 7347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904860" y="3069048"/>
            <a:ext cx="39212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3(2+у)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 2у =9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904860" y="3833962"/>
            <a:ext cx="38298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 3у – 2у=9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904860" y="4572324"/>
            <a:ext cx="22589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+ у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=9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939594" y="5237248"/>
            <a:ext cx="22733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9 - 6 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843483" y="6006689"/>
            <a:ext cx="16145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 = 3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410200" y="3062952"/>
            <a:ext cx="18149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х = 2+у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5410200" y="3705208"/>
            <a:ext cx="18325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х = </a:t>
            </a:r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2+3</a:t>
            </a:r>
            <a:endParaRPr lang="ru-RU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439747" y="4505415"/>
            <a:ext cx="12666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х = 5</a:t>
            </a:r>
          </a:p>
        </p:txBody>
      </p:sp>
      <p:cxnSp>
        <p:nvCxnSpPr>
          <p:cNvPr id="83" name="Прямая со стрелкой 82"/>
          <p:cNvCxnSpPr/>
          <p:nvPr/>
        </p:nvCxnSpPr>
        <p:spPr>
          <a:xfrm>
            <a:off x="3962401" y="1874140"/>
            <a:ext cx="2110692" cy="129989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38" r="9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53600" y="1742182"/>
            <a:ext cx="2514600" cy="4301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66323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/>
      <p:bldP spid="70" grpId="0" animBg="1"/>
      <p:bldP spid="50" grpId="0"/>
      <p:bldP spid="53" grpId="0"/>
      <p:bldP spid="54" grpId="0"/>
      <p:bldP spid="74" grpId="0"/>
      <p:bldP spid="75" grpId="0"/>
      <p:bldP spid="55" grpId="0"/>
      <p:bldP spid="80" grpId="0"/>
      <p:bldP spid="8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Прямоугольник 3"/>
          <p:cNvSpPr>
            <a:spLocks noChangeArrowheads="1"/>
          </p:cNvSpPr>
          <p:nvPr/>
        </p:nvSpPr>
        <p:spPr bwMode="auto">
          <a:xfrm>
            <a:off x="4572000" y="152400"/>
            <a:ext cx="653711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Способ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подстановки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558236"/>
              </p:ext>
            </p:extLst>
          </p:nvPr>
        </p:nvGraphicFramePr>
        <p:xfrm>
          <a:off x="1638009" y="1068355"/>
          <a:ext cx="3844925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2" name="Формула" r:id="rId3" imgW="965160" imgH="457200" progId="Equation.3">
                  <p:embed/>
                </p:oleObj>
              </mc:Choice>
              <mc:Fallback>
                <p:oleObj name="Формула" r:id="rId3" imgW="9651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009" y="1068355"/>
                        <a:ext cx="3844925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008680"/>
              </p:ext>
            </p:extLst>
          </p:nvPr>
        </p:nvGraphicFramePr>
        <p:xfrm>
          <a:off x="5943600" y="1143000"/>
          <a:ext cx="5611812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3" name="Формула" r:id="rId5" imgW="1409400" imgH="457200" progId="Equation.3">
                  <p:embed/>
                </p:oleObj>
              </mc:Choice>
              <mc:Fallback>
                <p:oleObj name="Формула" r:id="rId5" imgW="1409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143000"/>
                        <a:ext cx="5611812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1891719"/>
              </p:ext>
            </p:extLst>
          </p:nvPr>
        </p:nvGraphicFramePr>
        <p:xfrm>
          <a:off x="1217402" y="3048000"/>
          <a:ext cx="5205412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4" name="Формула" r:id="rId7" imgW="1307880" imgH="457200" progId="Equation.3">
                  <p:embed/>
                </p:oleObj>
              </mc:Choice>
              <mc:Fallback>
                <p:oleObj name="Формула" r:id="rId7" imgW="13078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7402" y="3048000"/>
                        <a:ext cx="5205412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594175"/>
              </p:ext>
            </p:extLst>
          </p:nvPr>
        </p:nvGraphicFramePr>
        <p:xfrm>
          <a:off x="1224545" y="4876800"/>
          <a:ext cx="3133725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5" name="Формула" r:id="rId9" imgW="787320" imgH="457200" progId="Equation.3">
                  <p:embed/>
                </p:oleObj>
              </mc:Choice>
              <mc:Fallback>
                <p:oleObj name="Формула" r:id="rId9" imgW="78732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4545" y="4876800"/>
                        <a:ext cx="3133725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345624"/>
              </p:ext>
            </p:extLst>
          </p:nvPr>
        </p:nvGraphicFramePr>
        <p:xfrm>
          <a:off x="5257800" y="4876800"/>
          <a:ext cx="3387725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6" name="Формула" r:id="rId11" imgW="850680" imgH="457200" progId="Equation.3">
                  <p:embed/>
                </p:oleObj>
              </mc:Choice>
              <mc:Fallback>
                <p:oleObj name="Формула" r:id="rId11" imgW="8506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876800"/>
                        <a:ext cx="3387725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1067790"/>
              </p:ext>
            </p:extLst>
          </p:nvPr>
        </p:nvGraphicFramePr>
        <p:xfrm>
          <a:off x="9339086" y="4876800"/>
          <a:ext cx="1768475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7" name="Формула" r:id="rId13" imgW="444240" imgH="457200" progId="Equation.3">
                  <p:embed/>
                </p:oleObj>
              </mc:Choice>
              <mc:Fallback>
                <p:oleObj name="Формула" r:id="rId13" imgW="4442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9086" y="4876800"/>
                        <a:ext cx="1768475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17276"/>
              </p:ext>
            </p:extLst>
          </p:nvPr>
        </p:nvGraphicFramePr>
        <p:xfrm>
          <a:off x="6299095" y="6781800"/>
          <a:ext cx="308292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8" name="Формула" r:id="rId15" imgW="888840" imgH="203040" progId="Equation.3">
                  <p:embed/>
                </p:oleObj>
              </mc:Choice>
              <mc:Fallback>
                <p:oleObj name="Формула" r:id="rId15" imgW="888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095" y="6781800"/>
                        <a:ext cx="3082925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Овальная выноска 13"/>
          <p:cNvSpPr/>
          <p:nvPr/>
        </p:nvSpPr>
        <p:spPr>
          <a:xfrm flipV="1">
            <a:off x="2791408" y="1827244"/>
            <a:ext cx="2057400" cy="548951"/>
          </a:xfrm>
          <a:prstGeom prst="wedgeEllipseCallout">
            <a:avLst>
              <a:gd name="adj1" fmla="val -11185"/>
              <a:gd name="adj2" fmla="val 7473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566522"/>
              </p:ext>
            </p:extLst>
          </p:nvPr>
        </p:nvGraphicFramePr>
        <p:xfrm>
          <a:off x="6858000" y="3124200"/>
          <a:ext cx="5205412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9" name="Формула" r:id="rId17" imgW="1307880" imgH="457200" progId="Equation.3">
                  <p:embed/>
                </p:oleObj>
              </mc:Choice>
              <mc:Fallback>
                <p:oleObj name="Формула" r:id="rId17" imgW="13078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124200"/>
                        <a:ext cx="5205412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352549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14208</TotalTime>
  <Words>382</Words>
  <Application>Microsoft Office PowerPoint</Application>
  <PresentationFormat>Произвольный</PresentationFormat>
  <Paragraphs>97</Paragraphs>
  <Slides>12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948</cp:revision>
  <dcterms:created xsi:type="dcterms:W3CDTF">2020-04-09T07:32:19Z</dcterms:created>
  <dcterms:modified xsi:type="dcterms:W3CDTF">2021-02-19T16:20:20Z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