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560" r:id="rId2"/>
    <p:sldId id="768" r:id="rId3"/>
    <p:sldId id="885" r:id="rId4"/>
    <p:sldId id="883" r:id="rId5"/>
    <p:sldId id="882" r:id="rId6"/>
    <p:sldId id="886" r:id="rId7"/>
    <p:sldId id="884" r:id="rId8"/>
    <p:sldId id="888" r:id="rId9"/>
    <p:sldId id="890" r:id="rId10"/>
    <p:sldId id="889" r:id="rId11"/>
    <p:sldId id="510" r:id="rId12"/>
    <p:sldId id="879" r:id="rId13"/>
  </p:sldIdLst>
  <p:sldSz cx="14630400" cy="8229600"/>
  <p:notesSz cx="5765800" cy="3244850"/>
  <p:defaultTextStyle>
    <a:defPPr>
      <a:defRPr lang="ru-RU"/>
    </a:defPPr>
    <a:lvl1pPr marL="0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1pPr>
    <a:lvl2pPr marL="1159038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2pPr>
    <a:lvl3pPr marL="2318076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3pPr>
    <a:lvl4pPr marL="3477112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4pPr>
    <a:lvl5pPr marL="4636148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5pPr>
    <a:lvl6pPr marL="5795186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6pPr>
    <a:lvl7pPr marL="6954224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7pPr>
    <a:lvl8pPr marL="8113261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8pPr>
    <a:lvl9pPr marL="9272295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560"/>
            <p14:sldId id="768"/>
            <p14:sldId id="885"/>
            <p14:sldId id="883"/>
            <p14:sldId id="882"/>
            <p14:sldId id="886"/>
            <p14:sldId id="884"/>
            <p14:sldId id="888"/>
            <p14:sldId id="890"/>
            <p14:sldId id="889"/>
            <p14:sldId id="510"/>
            <p14:sldId id="879"/>
          </p14:sldIdLst>
        </p14:section>
        <p14:section name="Раздел без заголовка" id="{67AF348A-95E5-4FA6-B08C-FB3DF7B22B4F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7304">
          <p15:clr>
            <a:srgbClr val="A4A3A4"/>
          </p15:clr>
        </p15:guide>
        <p15:guide id="4" pos="54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1A0A5E"/>
    <a:srgbClr val="821023"/>
    <a:srgbClr val="2E0000"/>
    <a:srgbClr val="00A859"/>
    <a:srgbClr val="FF6B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515" autoAdjust="0"/>
    <p:restoredTop sz="94600" autoAdjust="0"/>
  </p:normalViewPr>
  <p:slideViewPr>
    <p:cSldViewPr>
      <p:cViewPr>
        <p:scale>
          <a:sx n="50" d="100"/>
          <a:sy n="50" d="100"/>
        </p:scale>
        <p:origin x="-792" y="-228"/>
      </p:cViewPr>
      <p:guideLst>
        <p:guide orient="horz" pos="2880"/>
        <p:guide orient="horz" pos="7304"/>
        <p:guide pos="2160"/>
        <p:guide pos="548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19.02.2021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1pPr>
    <a:lvl2pPr marL="1159038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2pPr>
    <a:lvl3pPr marL="2318076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3pPr>
    <a:lvl4pPr marL="3477112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4pPr>
    <a:lvl5pPr marL="4636148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5pPr>
    <a:lvl6pPr marL="5795186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6pPr>
    <a:lvl7pPr marL="6954224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7pPr>
    <a:lvl8pPr marL="8113261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8pPr>
    <a:lvl9pPr marL="9272295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418281" indent="-160877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643509" indent="-128702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900913" indent="-128702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1158316" indent="-128702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1415720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1673123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1930527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2187931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2360FCE-D5B8-4961-9E55-E4EE9C57D324}" type="slidenum">
              <a:rPr lang="ru-RU" smtClean="0"/>
              <a:pPr eaLnBrk="1" hangingPunct="1"/>
              <a:t>7</a:t>
            </a:fld>
            <a:endParaRPr lang="ru-RU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smtClean="0">
                <a:latin typeface="Arial" pitchFamily="34" charset="0"/>
              </a:rPr>
              <a:t>Шаблон для создания презентаций к урокам математики. Савченко Е.М.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0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4"/>
            <a:ext cx="4088005" cy="1015663"/>
          </a:xfrm>
        </p:spPr>
        <p:txBody>
          <a:bodyPr lIns="0" tIns="0" rIns="0" bIns="0"/>
          <a:lstStyle>
            <a:lvl1pPr>
              <a:defRPr sz="6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82" y="2491493"/>
            <a:ext cx="10096045" cy="861774"/>
          </a:xfrm>
        </p:spPr>
        <p:txBody>
          <a:bodyPr lIns="0" tIns="0" rIns="0" bIns="0"/>
          <a:lstStyle>
            <a:lvl1pPr>
              <a:defRPr sz="56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8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169627" y="180475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4"/>
            <a:ext cx="4088005" cy="1015663"/>
          </a:xfrm>
        </p:spPr>
        <p:txBody>
          <a:bodyPr lIns="0" tIns="0" rIns="0" bIns="0"/>
          <a:lstStyle>
            <a:lvl1pPr>
              <a:defRPr sz="6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3" y="1828005"/>
            <a:ext cx="4629200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9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25" y="2679021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4"/>
            <a:ext cx="4088005" cy="1015663"/>
          </a:xfrm>
        </p:spPr>
        <p:txBody>
          <a:bodyPr lIns="0" tIns="0" rIns="0" bIns="0"/>
          <a:lstStyle>
            <a:lvl1pPr>
              <a:defRPr sz="6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86" y="1676406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900"/>
            </a:lvl1pPr>
          </a:lstStyle>
          <a:p>
            <a:pPr lvl="0"/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56" y="1676406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900"/>
            </a:lvl1pPr>
          </a:lstStyle>
          <a:p>
            <a:pPr lvl="0"/>
            <a:endParaRPr lang="en-US" dirty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5" y="1676406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900"/>
            </a:lvl1pPr>
          </a:lstStyle>
          <a:p>
            <a:pPr lvl="0"/>
            <a:endParaRPr lang="en-US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86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900"/>
            </a:lvl1pPr>
            <a:lvl2pPr marL="182722" indent="-182722">
              <a:buFont typeface="Arial" panose="020B0604020202020204" pitchFamily="34" charset="0"/>
              <a:buChar char="•"/>
              <a:defRPr sz="1900"/>
            </a:lvl2pPr>
            <a:lvl3pPr marL="365449" indent="-182722">
              <a:defRPr sz="1900"/>
            </a:lvl3pPr>
            <a:lvl4pPr marL="639534" indent="-274088">
              <a:defRPr sz="1900"/>
            </a:lvl4pPr>
            <a:lvl5pPr marL="913621" indent="-274088">
              <a:defRPr sz="1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56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900"/>
            </a:lvl1pPr>
            <a:lvl2pPr marL="182722" indent="-182722">
              <a:buFont typeface="Arial" panose="020B0604020202020204" pitchFamily="34" charset="0"/>
              <a:buChar char="•"/>
              <a:defRPr sz="1900"/>
            </a:lvl2pPr>
            <a:lvl3pPr marL="365449" indent="-182722">
              <a:defRPr sz="1900"/>
            </a:lvl3pPr>
            <a:lvl4pPr marL="639534" indent="-274088">
              <a:defRPr sz="1900"/>
            </a:lvl4pPr>
            <a:lvl5pPr marL="913621" indent="-274088">
              <a:defRPr sz="1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5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900"/>
            </a:lvl1pPr>
            <a:lvl2pPr marL="182722" indent="-182722">
              <a:buFont typeface="Arial" panose="020B0604020202020204" pitchFamily="34" charset="0"/>
              <a:buChar char="•"/>
              <a:defRPr sz="1900"/>
            </a:lvl2pPr>
            <a:lvl3pPr marL="365449" indent="-182722">
              <a:defRPr sz="1900"/>
            </a:lvl3pPr>
            <a:lvl4pPr marL="639534" indent="-274088">
              <a:defRPr sz="1900"/>
            </a:lvl4pPr>
            <a:lvl5pPr marL="913621" indent="-274088">
              <a:defRPr sz="1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54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12.09.2012</a:t>
            </a: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974336" y="7653528"/>
            <a:ext cx="4681728" cy="1415772"/>
          </a:xfrm>
        </p:spPr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2669968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8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2"/>
            <a:ext cx="4088005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82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8"/>
            <a:ext cx="4681728" cy="7078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8"/>
            <a:ext cx="3364992" cy="7078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8"/>
            <a:ext cx="3364992" cy="7078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8" r:id="rId7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159038">
        <a:defRPr>
          <a:latin typeface="+mn-lt"/>
          <a:ea typeface="+mn-ea"/>
          <a:cs typeface="+mn-cs"/>
        </a:defRPr>
      </a:lvl2pPr>
      <a:lvl3pPr marL="2318076">
        <a:defRPr>
          <a:latin typeface="+mn-lt"/>
          <a:ea typeface="+mn-ea"/>
          <a:cs typeface="+mn-cs"/>
        </a:defRPr>
      </a:lvl3pPr>
      <a:lvl4pPr marL="3477112">
        <a:defRPr>
          <a:latin typeface="+mn-lt"/>
          <a:ea typeface="+mn-ea"/>
          <a:cs typeface="+mn-cs"/>
        </a:defRPr>
      </a:lvl4pPr>
      <a:lvl5pPr marL="4636148">
        <a:defRPr>
          <a:latin typeface="+mn-lt"/>
          <a:ea typeface="+mn-ea"/>
          <a:cs typeface="+mn-cs"/>
        </a:defRPr>
      </a:lvl5pPr>
      <a:lvl6pPr marL="5795186">
        <a:defRPr>
          <a:latin typeface="+mn-lt"/>
          <a:ea typeface="+mn-ea"/>
          <a:cs typeface="+mn-cs"/>
        </a:defRPr>
      </a:lvl6pPr>
      <a:lvl7pPr marL="6954224">
        <a:defRPr>
          <a:latin typeface="+mn-lt"/>
          <a:ea typeface="+mn-ea"/>
          <a:cs typeface="+mn-cs"/>
        </a:defRPr>
      </a:lvl7pPr>
      <a:lvl8pPr marL="8113261">
        <a:defRPr>
          <a:latin typeface="+mn-lt"/>
          <a:ea typeface="+mn-ea"/>
          <a:cs typeface="+mn-cs"/>
        </a:defRPr>
      </a:lvl8pPr>
      <a:lvl9pPr marL="927229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159038">
        <a:defRPr>
          <a:latin typeface="+mn-lt"/>
          <a:ea typeface="+mn-ea"/>
          <a:cs typeface="+mn-cs"/>
        </a:defRPr>
      </a:lvl2pPr>
      <a:lvl3pPr marL="2318076">
        <a:defRPr>
          <a:latin typeface="+mn-lt"/>
          <a:ea typeface="+mn-ea"/>
          <a:cs typeface="+mn-cs"/>
        </a:defRPr>
      </a:lvl3pPr>
      <a:lvl4pPr marL="3477112">
        <a:defRPr>
          <a:latin typeface="+mn-lt"/>
          <a:ea typeface="+mn-ea"/>
          <a:cs typeface="+mn-cs"/>
        </a:defRPr>
      </a:lvl4pPr>
      <a:lvl5pPr marL="4636148">
        <a:defRPr>
          <a:latin typeface="+mn-lt"/>
          <a:ea typeface="+mn-ea"/>
          <a:cs typeface="+mn-cs"/>
        </a:defRPr>
      </a:lvl5pPr>
      <a:lvl6pPr marL="5795186">
        <a:defRPr>
          <a:latin typeface="+mn-lt"/>
          <a:ea typeface="+mn-ea"/>
          <a:cs typeface="+mn-cs"/>
        </a:defRPr>
      </a:lvl6pPr>
      <a:lvl7pPr marL="6954224">
        <a:defRPr>
          <a:latin typeface="+mn-lt"/>
          <a:ea typeface="+mn-ea"/>
          <a:cs typeface="+mn-cs"/>
        </a:defRPr>
      </a:lvl7pPr>
      <a:lvl8pPr marL="8113261">
        <a:defRPr>
          <a:latin typeface="+mn-lt"/>
          <a:ea typeface="+mn-ea"/>
          <a:cs typeface="+mn-cs"/>
        </a:defRPr>
      </a:lvl8pPr>
      <a:lvl9pPr marL="927229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7" Type="http://schemas.openxmlformats.org/officeDocument/2006/relationships/image" Target="../media/image19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13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10.wmf"/><Relationship Id="rId17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2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1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2686" y="3901"/>
            <a:ext cx="14610538" cy="258966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612775" y="3288236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612775" y="5334000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11929369" y="578525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11929369" y="578525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2493011" y="631573"/>
            <a:ext cx="439718" cy="963980"/>
          </a:xfrm>
          <a:prstGeom prst="rect">
            <a:avLst/>
          </a:prstGeom>
        </p:spPr>
        <p:txBody>
          <a:bodyPr vert="horz" wrap="square" lIns="0" tIns="40257" rIns="0" bIns="0" rtlCol="0">
            <a:spAutoFit/>
          </a:bodyPr>
          <a:lstStyle/>
          <a:p>
            <a:pPr algn="ctr">
              <a:spcBef>
                <a:spcPts val="319"/>
              </a:spcBef>
            </a:pPr>
            <a:r>
              <a:rPr lang="ru-RU" sz="6000" b="1" spc="26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60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11929369" y="1447800"/>
            <a:ext cx="1481831" cy="584893"/>
          </a:xfrm>
          <a:prstGeom prst="rect">
            <a:avLst/>
          </a:prstGeom>
        </p:spPr>
        <p:txBody>
          <a:bodyPr vert="horz" wrap="square" lIns="0" tIns="30596" rIns="0" bIns="0" rtlCol="0">
            <a:spAutoFit/>
          </a:bodyPr>
          <a:lstStyle/>
          <a:p>
            <a:pPr algn="ctr">
              <a:spcBef>
                <a:spcPts val="241"/>
              </a:spcBef>
            </a:pPr>
            <a:r>
              <a:rPr lang="ru-RU" sz="3600" b="1" spc="-13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600" b="1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xmlns="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2305919" y="578524"/>
            <a:ext cx="8971682" cy="1360889"/>
          </a:xfrm>
          <a:prstGeom prst="rect">
            <a:avLst/>
          </a:prstGeom>
        </p:spPr>
        <p:txBody>
          <a:bodyPr vert="horz" wrap="square" lIns="0" tIns="37088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32253" algn="ctr" defTabSz="2322204">
              <a:spcBef>
                <a:spcPts val="290"/>
              </a:spcBef>
              <a:defRPr/>
            </a:pPr>
            <a:r>
              <a:rPr lang="ru-RU" sz="8600" kern="0" spc="13" dirty="0">
                <a:solidFill>
                  <a:sysClr val="window" lastClr="FFFFFF"/>
                </a:solidFill>
              </a:rPr>
              <a:t>Алгебра</a:t>
            </a:r>
            <a:endParaRPr lang="en-US" sz="8600" kern="0" spc="13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xmlns="" id="{D2168EAD-EAD9-4C91-B3BA-D0FB4D707556}"/>
              </a:ext>
            </a:extLst>
          </p:cNvPr>
          <p:cNvSpPr/>
          <p:nvPr/>
        </p:nvSpPr>
        <p:spPr>
          <a:xfrm>
            <a:off x="908147" y="1699715"/>
            <a:ext cx="40326" cy="79030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2">
            <a:extLst>
              <a:ext uri="{FF2B5EF4-FFF2-40B4-BE49-F238E27FC236}">
                <a16:creationId xmlns:a16="http://schemas.microsoft.com/office/drawing/2014/main" xmlns="" id="{5AAAE1A5-5083-45BC-BB77-451BC6095476}"/>
              </a:ext>
            </a:extLst>
          </p:cNvPr>
          <p:cNvSpPr/>
          <p:nvPr/>
        </p:nvSpPr>
        <p:spPr>
          <a:xfrm>
            <a:off x="829947" y="1679834"/>
            <a:ext cx="983963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xmlns="" id="{42562BD1-38C5-4FEF-BE28-9E2028CE083A}"/>
              </a:ext>
            </a:extLst>
          </p:cNvPr>
          <p:cNvSpPr/>
          <p:nvPr/>
        </p:nvSpPr>
        <p:spPr>
          <a:xfrm>
            <a:off x="928029" y="794555"/>
            <a:ext cx="0" cy="866104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4">
            <a:extLst>
              <a:ext uri="{FF2B5EF4-FFF2-40B4-BE49-F238E27FC236}">
                <a16:creationId xmlns:a16="http://schemas.microsoft.com/office/drawing/2014/main" xmlns="" id="{199D57BF-AFEE-4760-B709-A1E005ECDEF4}"/>
              </a:ext>
            </a:extLst>
          </p:cNvPr>
          <p:cNvSpPr/>
          <p:nvPr/>
        </p:nvSpPr>
        <p:spPr>
          <a:xfrm>
            <a:off x="1024466" y="863937"/>
            <a:ext cx="717810" cy="748366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object 15">
            <a:extLst>
              <a:ext uri="{FF2B5EF4-FFF2-40B4-BE49-F238E27FC236}">
                <a16:creationId xmlns:a16="http://schemas.microsoft.com/office/drawing/2014/main" xmlns="" id="{DFF3D60F-1869-4734-8178-4BFE8F5C0368}"/>
              </a:ext>
            </a:extLst>
          </p:cNvPr>
          <p:cNvSpPr/>
          <p:nvPr/>
        </p:nvSpPr>
        <p:spPr>
          <a:xfrm>
            <a:off x="1709247" y="1734703"/>
            <a:ext cx="108075" cy="10806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16">
            <a:extLst>
              <a:ext uri="{FF2B5EF4-FFF2-40B4-BE49-F238E27FC236}">
                <a16:creationId xmlns:a16="http://schemas.microsoft.com/office/drawing/2014/main" xmlns="" id="{C22A3C16-3643-4C83-83DD-E1EA8CC4BADD}"/>
              </a:ext>
            </a:extLst>
          </p:cNvPr>
          <p:cNvSpPr/>
          <p:nvPr/>
        </p:nvSpPr>
        <p:spPr>
          <a:xfrm>
            <a:off x="778782" y="825558"/>
            <a:ext cx="108075" cy="10806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1890110" y="3492547"/>
            <a:ext cx="7558690" cy="3305879"/>
          </a:xfrm>
          <a:prstGeom prst="rect">
            <a:avLst/>
          </a:prstGeom>
        </p:spPr>
        <p:txBody>
          <a:bodyPr vert="horz" wrap="square" lIns="0" tIns="35407" rIns="0" bIns="0" rtlCol="0">
            <a:spAutoFit/>
          </a:bodyPr>
          <a:lstStyle/>
          <a:p>
            <a:pPr marL="46666">
              <a:spcBef>
                <a:spcPts val="279"/>
              </a:spcBef>
            </a:pPr>
            <a:r>
              <a:rPr lang="ru-RU" sz="4800" b="1" dirty="0" smtClean="0">
                <a:solidFill>
                  <a:srgbClr val="002060"/>
                </a:solidFill>
                <a:latin typeface="Arial"/>
                <a:cs typeface="Arial"/>
              </a:rPr>
              <a:t>Тема</a:t>
            </a:r>
            <a:r>
              <a:rPr sz="4800" b="1" dirty="0" smtClean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endParaRPr lang="ru-RU" sz="4800" b="1" dirty="0" smtClean="0">
              <a:solidFill>
                <a:srgbClr val="002060"/>
              </a:solidFill>
              <a:latin typeface="Arial"/>
              <a:cs typeface="Arial"/>
            </a:endParaRPr>
          </a:p>
          <a:p>
            <a:pPr marL="46666">
              <a:spcBef>
                <a:spcPts val="279"/>
              </a:spcBef>
            </a:pPr>
            <a:r>
              <a:rPr lang="ru-RU" sz="5400" b="1" dirty="0" smtClean="0">
                <a:solidFill>
                  <a:srgbClr val="002060"/>
                </a:solidFill>
                <a:latin typeface="Arial"/>
                <a:cs typeface="Arial"/>
              </a:rPr>
              <a:t>Система линейных уравнений. Способ подстановки.</a:t>
            </a:r>
            <a:endParaRPr lang="ru-RU" sz="4800" b="1" dirty="0" smtClean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2" name="AutoShape 2" descr="Как придумать математическую сказку | Цветы жизн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Как придумать математическую сказку | Цветы жизни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88248">
            <a:off x="9546865" y="3713703"/>
            <a:ext cx="4335616" cy="3240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2057399" y="7055235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5903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807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7112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3614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9518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54224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13261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72295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2321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. 2"/>
          <p:cNvSpPr txBox="1">
            <a:spLocks noChangeArrowheads="1"/>
          </p:cNvSpPr>
          <p:nvPr/>
        </p:nvSpPr>
        <p:spPr>
          <a:xfrm>
            <a:off x="342901" y="0"/>
            <a:ext cx="12435840" cy="1371600"/>
          </a:xfrm>
          <a:prstGeom prst="rect">
            <a:avLst/>
          </a:prstGeom>
        </p:spPr>
        <p:txBody>
          <a:bodyPr lIns="130622" tIns="65311" rIns="130622" bIns="65311"/>
          <a:lstStyle/>
          <a:p>
            <a:pPr algn="ctr">
              <a:defRPr/>
            </a:pPr>
            <a:r>
              <a:rPr lang="ru-RU" sz="4800" b="1" dirty="0" smtClean="0">
                <a:solidFill>
                  <a:srgbClr val="C00000"/>
                </a:solidFill>
                <a:latin typeface="Arial" pitchFamily="34" charset="0"/>
                <a:ea typeface="+mj-ea"/>
                <a:cs typeface="Arial" pitchFamily="34" charset="0"/>
              </a:rPr>
              <a:t>Способ подстановки</a:t>
            </a:r>
            <a:endParaRPr lang="ru-RU" sz="4800" b="1" dirty="0">
              <a:solidFill>
                <a:srgbClr val="C0000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4339" name="Поле 4"/>
          <p:cNvSpPr txBox="1">
            <a:spLocks noChangeArrowheads="1"/>
          </p:cNvSpPr>
          <p:nvPr/>
        </p:nvSpPr>
        <p:spPr bwMode="auto">
          <a:xfrm>
            <a:off x="457200" y="2721293"/>
            <a:ext cx="2447085" cy="1363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4000" b="1" dirty="0">
                <a:solidFill>
                  <a:srgbClr val="002060"/>
                </a:solidFill>
              </a:rPr>
              <a:t>у - </a:t>
            </a:r>
            <a:r>
              <a:rPr lang="ru-RU" sz="4000" b="1" dirty="0" smtClean="0">
                <a:solidFill>
                  <a:srgbClr val="002060"/>
                </a:solidFill>
              </a:rPr>
              <a:t>2х=4</a:t>
            </a:r>
            <a:endParaRPr lang="ru-RU" sz="4000" b="1" dirty="0">
              <a:solidFill>
                <a:srgbClr val="002060"/>
              </a:solidFill>
            </a:endParaRPr>
          </a:p>
          <a:p>
            <a:pPr eaLnBrk="1" hangingPunct="1"/>
            <a:r>
              <a:rPr lang="ru-RU" sz="4000" b="1" dirty="0">
                <a:solidFill>
                  <a:srgbClr val="002060"/>
                </a:solidFill>
              </a:rPr>
              <a:t>7х -  у =</a:t>
            </a:r>
            <a:r>
              <a:rPr lang="ru-RU" sz="4000" b="1" dirty="0" smtClean="0">
                <a:solidFill>
                  <a:srgbClr val="002060"/>
                </a:solidFill>
              </a:rPr>
              <a:t>1</a:t>
            </a:r>
            <a:endParaRPr lang="ru-RU" sz="4000" b="1" dirty="0">
              <a:solidFill>
                <a:srgbClr val="002060"/>
              </a:solidFill>
            </a:endParaRPr>
          </a:p>
        </p:txBody>
      </p:sp>
      <p:grpSp>
        <p:nvGrpSpPr>
          <p:cNvPr id="14340" name="Группа 12"/>
          <p:cNvGrpSpPr>
            <a:grpSpLocks/>
          </p:cNvGrpSpPr>
          <p:nvPr/>
        </p:nvGrpSpPr>
        <p:grpSpPr bwMode="auto">
          <a:xfrm>
            <a:off x="4229101" y="2576514"/>
            <a:ext cx="2171701" cy="1323974"/>
            <a:chOff x="2352" y="1651"/>
            <a:chExt cx="855" cy="695"/>
          </a:xfrm>
        </p:grpSpPr>
        <p:sp>
          <p:nvSpPr>
            <p:cNvPr id="14365" name="Поле 10"/>
            <p:cNvSpPr txBox="1">
              <a:spLocks noChangeArrowheads="1"/>
            </p:cNvSpPr>
            <p:nvPr/>
          </p:nvSpPr>
          <p:spPr bwMode="auto">
            <a:xfrm>
              <a:off x="2387" y="1651"/>
              <a:ext cx="820" cy="6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ru-RU" sz="4000" b="1" dirty="0" smtClean="0">
                  <a:solidFill>
                    <a:srgbClr val="002060"/>
                  </a:solidFill>
                </a:rPr>
                <a:t>у=2х+4</a:t>
              </a:r>
              <a:endParaRPr lang="ru-RU" sz="4000" b="1" dirty="0">
                <a:solidFill>
                  <a:srgbClr val="002060"/>
                </a:solidFill>
              </a:endParaRPr>
            </a:p>
            <a:p>
              <a:pPr algn="ctr" eaLnBrk="1" hangingPunct="1"/>
              <a:r>
                <a:rPr lang="ru-RU" sz="4000" b="1" dirty="0">
                  <a:solidFill>
                    <a:srgbClr val="002060"/>
                  </a:solidFill>
                </a:rPr>
                <a:t>7х - </a:t>
              </a:r>
              <a:r>
                <a:rPr lang="ru-RU" sz="4000" b="1" dirty="0" smtClean="0">
                  <a:solidFill>
                    <a:srgbClr val="002060"/>
                  </a:solidFill>
                </a:rPr>
                <a:t>у=1</a:t>
              </a:r>
              <a:endParaRPr lang="ru-RU" sz="4000" b="1" dirty="0">
                <a:solidFill>
                  <a:srgbClr val="002060"/>
                </a:solidFill>
              </a:endParaRPr>
            </a:p>
          </p:txBody>
        </p:sp>
        <p:sp>
          <p:nvSpPr>
            <p:cNvPr id="14366" name="Автофигура 11"/>
            <p:cNvSpPr>
              <a:spLocks/>
            </p:cNvSpPr>
            <p:nvPr/>
          </p:nvSpPr>
          <p:spPr bwMode="auto">
            <a:xfrm>
              <a:off x="2352" y="1776"/>
              <a:ext cx="48" cy="515"/>
            </a:xfrm>
            <a:prstGeom prst="leftBrace">
              <a:avLst>
                <a:gd name="adj1" fmla="val 75000"/>
                <a:gd name="adj2" fmla="val 50000"/>
              </a:avLst>
            </a:prstGeom>
            <a:noFill/>
            <a:ln w="38100" cap="sq">
              <a:solidFill>
                <a:srgbClr val="0066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 altLang="ru-RU" sz="4000">
                <a:solidFill>
                  <a:srgbClr val="FFFF00"/>
                </a:solidFill>
              </a:endParaRPr>
            </a:p>
          </p:txBody>
        </p:sp>
      </p:grpSp>
      <p:sp>
        <p:nvSpPr>
          <p:cNvPr id="14341" name="Поле 24"/>
          <p:cNvSpPr txBox="1">
            <a:spLocks noChangeArrowheads="1"/>
          </p:cNvSpPr>
          <p:nvPr/>
        </p:nvSpPr>
        <p:spPr bwMode="auto">
          <a:xfrm>
            <a:off x="8839200" y="2538413"/>
            <a:ext cx="4282440" cy="1363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4000" b="1" dirty="0" smtClean="0">
                <a:solidFill>
                  <a:srgbClr val="002060"/>
                </a:solidFill>
              </a:rPr>
              <a:t>у=2х+4</a:t>
            </a:r>
            <a:endParaRPr lang="ru-RU" sz="4000" b="1" dirty="0">
              <a:solidFill>
                <a:srgbClr val="002060"/>
              </a:solidFill>
            </a:endParaRPr>
          </a:p>
          <a:p>
            <a:pPr eaLnBrk="1" hangingPunct="1"/>
            <a:r>
              <a:rPr lang="ru-RU" sz="4000" b="1" dirty="0">
                <a:solidFill>
                  <a:srgbClr val="002060"/>
                </a:solidFill>
              </a:rPr>
              <a:t>7х – (2х+4)=</a:t>
            </a:r>
            <a:r>
              <a:rPr lang="ru-RU" sz="4000" b="1" dirty="0" smtClean="0">
                <a:solidFill>
                  <a:srgbClr val="002060"/>
                </a:solidFill>
              </a:rPr>
              <a:t>1</a:t>
            </a:r>
            <a:endParaRPr lang="ru-RU" sz="4000" b="1" dirty="0">
              <a:solidFill>
                <a:srgbClr val="002060"/>
              </a:solidFill>
            </a:endParaRPr>
          </a:p>
        </p:txBody>
      </p:sp>
      <p:grpSp>
        <p:nvGrpSpPr>
          <p:cNvPr id="14342" name="Группа 36"/>
          <p:cNvGrpSpPr>
            <a:grpSpLocks/>
          </p:cNvGrpSpPr>
          <p:nvPr/>
        </p:nvGrpSpPr>
        <p:grpSpPr bwMode="auto">
          <a:xfrm>
            <a:off x="4318001" y="4416111"/>
            <a:ext cx="2268221" cy="1323976"/>
            <a:chOff x="2565" y="2925"/>
            <a:chExt cx="893" cy="695"/>
          </a:xfrm>
        </p:grpSpPr>
        <p:sp>
          <p:nvSpPr>
            <p:cNvPr id="14363" name="Поле 34"/>
            <p:cNvSpPr txBox="1">
              <a:spLocks noChangeArrowheads="1"/>
            </p:cNvSpPr>
            <p:nvPr/>
          </p:nvSpPr>
          <p:spPr bwMode="auto">
            <a:xfrm>
              <a:off x="2700" y="2925"/>
              <a:ext cx="758" cy="6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ru-RU" sz="4000" b="1" dirty="0" smtClean="0">
                  <a:solidFill>
                    <a:srgbClr val="002060"/>
                  </a:solidFill>
                </a:rPr>
                <a:t>у=2х+4</a:t>
              </a:r>
              <a:endParaRPr lang="ru-RU" sz="4000" b="1" dirty="0">
                <a:solidFill>
                  <a:srgbClr val="002060"/>
                </a:solidFill>
              </a:endParaRPr>
            </a:p>
            <a:p>
              <a:pPr eaLnBrk="1" hangingPunct="1"/>
              <a:r>
                <a:rPr lang="ru-RU" sz="4000" b="1" dirty="0" smtClean="0">
                  <a:solidFill>
                    <a:srgbClr val="002060"/>
                  </a:solidFill>
                </a:rPr>
                <a:t>х=1</a:t>
              </a:r>
              <a:endParaRPr lang="ru-RU" sz="4000" b="1" dirty="0">
                <a:solidFill>
                  <a:srgbClr val="002060"/>
                </a:solidFill>
              </a:endParaRPr>
            </a:p>
          </p:txBody>
        </p:sp>
        <p:sp>
          <p:nvSpPr>
            <p:cNvPr id="14364" name="Автофигура 35"/>
            <p:cNvSpPr>
              <a:spLocks/>
            </p:cNvSpPr>
            <p:nvPr/>
          </p:nvSpPr>
          <p:spPr bwMode="auto">
            <a:xfrm>
              <a:off x="2565" y="3020"/>
              <a:ext cx="133" cy="554"/>
            </a:xfrm>
            <a:prstGeom prst="leftBrace">
              <a:avLst>
                <a:gd name="adj1" fmla="val 75000"/>
                <a:gd name="adj2" fmla="val 50000"/>
              </a:avLst>
            </a:prstGeom>
            <a:noFill/>
            <a:ln w="38100" cap="sq">
              <a:solidFill>
                <a:srgbClr val="0066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 altLang="ru-RU" sz="4000">
                <a:solidFill>
                  <a:srgbClr val="002060"/>
                </a:solidFill>
              </a:endParaRPr>
            </a:p>
          </p:txBody>
        </p:sp>
      </p:grpSp>
      <p:grpSp>
        <p:nvGrpSpPr>
          <p:cNvPr id="14343" name="Группа 43"/>
          <p:cNvGrpSpPr>
            <a:grpSpLocks/>
          </p:cNvGrpSpPr>
          <p:nvPr/>
        </p:nvGrpSpPr>
        <p:grpSpPr bwMode="auto">
          <a:xfrm>
            <a:off x="10052187" y="4473263"/>
            <a:ext cx="1176019" cy="1323976"/>
            <a:chOff x="1680" y="2976"/>
            <a:chExt cx="463" cy="695"/>
          </a:xfrm>
        </p:grpSpPr>
        <p:sp>
          <p:nvSpPr>
            <p:cNvPr id="14361" name="Поле 41"/>
            <p:cNvSpPr txBox="1">
              <a:spLocks noChangeArrowheads="1"/>
            </p:cNvSpPr>
            <p:nvPr/>
          </p:nvSpPr>
          <p:spPr bwMode="auto">
            <a:xfrm>
              <a:off x="1728" y="2976"/>
              <a:ext cx="415" cy="6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ru-RU" sz="4000" b="1" dirty="0" smtClean="0">
                  <a:solidFill>
                    <a:srgbClr val="002060"/>
                  </a:solidFill>
                </a:rPr>
                <a:t>у=6</a:t>
              </a:r>
              <a:endParaRPr lang="ru-RU" sz="4000" b="1" dirty="0">
                <a:solidFill>
                  <a:srgbClr val="002060"/>
                </a:solidFill>
              </a:endParaRPr>
            </a:p>
            <a:p>
              <a:pPr eaLnBrk="1" hangingPunct="1"/>
              <a:r>
                <a:rPr lang="ru-RU" sz="4000" b="1" dirty="0" smtClean="0">
                  <a:solidFill>
                    <a:srgbClr val="002060"/>
                  </a:solidFill>
                </a:rPr>
                <a:t>х=1</a:t>
              </a:r>
              <a:endParaRPr lang="ru-RU" sz="4000" b="1" dirty="0">
                <a:solidFill>
                  <a:srgbClr val="002060"/>
                </a:solidFill>
              </a:endParaRPr>
            </a:p>
          </p:txBody>
        </p:sp>
        <p:sp>
          <p:nvSpPr>
            <p:cNvPr id="14362" name="Автофигура 42"/>
            <p:cNvSpPr>
              <a:spLocks/>
            </p:cNvSpPr>
            <p:nvPr/>
          </p:nvSpPr>
          <p:spPr bwMode="auto">
            <a:xfrm>
              <a:off x="1680" y="3024"/>
              <a:ext cx="96" cy="588"/>
            </a:xfrm>
            <a:prstGeom prst="leftBrace">
              <a:avLst>
                <a:gd name="adj1" fmla="val 37500"/>
                <a:gd name="adj2" fmla="val 50000"/>
              </a:avLst>
            </a:prstGeom>
            <a:noFill/>
            <a:ln w="38100" cap="sq">
              <a:solidFill>
                <a:srgbClr val="0066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 altLang="ru-RU">
                <a:solidFill>
                  <a:srgbClr val="002060"/>
                </a:solidFill>
              </a:endParaRPr>
            </a:p>
          </p:txBody>
        </p:sp>
      </p:grpSp>
      <p:sp>
        <p:nvSpPr>
          <p:cNvPr id="14344" name="Поле 31"/>
          <p:cNvSpPr txBox="1">
            <a:spLocks noChangeArrowheads="1"/>
          </p:cNvSpPr>
          <p:nvPr/>
        </p:nvSpPr>
        <p:spPr bwMode="auto">
          <a:xfrm>
            <a:off x="509113" y="4633740"/>
            <a:ext cx="3149200" cy="685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ru-RU" sz="3600" b="1" dirty="0">
                <a:solidFill>
                  <a:srgbClr val="002060"/>
                </a:solidFill>
              </a:rPr>
              <a:t>7х - 2х - 4 = </a:t>
            </a:r>
            <a:r>
              <a:rPr lang="ru-RU" sz="3600" b="1" dirty="0" smtClean="0">
                <a:solidFill>
                  <a:srgbClr val="002060"/>
                </a:solidFill>
              </a:rPr>
              <a:t>1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30" name="Поле 32"/>
          <p:cNvSpPr txBox="1">
            <a:spLocks noChangeArrowheads="1"/>
          </p:cNvSpPr>
          <p:nvPr/>
        </p:nvSpPr>
        <p:spPr bwMode="auto">
          <a:xfrm>
            <a:off x="601892" y="5759595"/>
            <a:ext cx="1559022" cy="68589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pPr algn="ctr">
              <a:defRPr/>
            </a:pPr>
            <a:r>
              <a:rPr lang="ru-RU" sz="3600" b="1" dirty="0">
                <a:solidFill>
                  <a:srgbClr val="002060"/>
                </a:solidFill>
                <a:latin typeface="Arial" charset="0"/>
              </a:rPr>
              <a:t>5х = </a:t>
            </a:r>
            <a:r>
              <a:rPr lang="ru-RU" sz="3600" b="1" dirty="0" smtClean="0">
                <a:solidFill>
                  <a:srgbClr val="002060"/>
                </a:solidFill>
                <a:latin typeface="Arial" charset="0"/>
              </a:rPr>
              <a:t>5</a:t>
            </a:r>
            <a:endParaRPr lang="ru-RU" sz="3600" b="1" dirty="0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31" name="Поле 33"/>
          <p:cNvSpPr txBox="1">
            <a:spLocks noChangeArrowheads="1"/>
          </p:cNvSpPr>
          <p:nvPr/>
        </p:nvSpPr>
        <p:spPr bwMode="auto">
          <a:xfrm>
            <a:off x="829476" y="6359669"/>
            <a:ext cx="1046061" cy="68589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pPr algn="ctr">
              <a:defRPr/>
            </a:pPr>
            <a:r>
              <a:rPr lang="ru-RU" sz="3600" b="1" dirty="0" smtClean="0">
                <a:solidFill>
                  <a:srgbClr val="002060"/>
                </a:solidFill>
                <a:latin typeface="Arial" charset="0"/>
              </a:rPr>
              <a:t>х=1</a:t>
            </a:r>
            <a:endParaRPr lang="ru-RU" sz="3600" b="1" dirty="0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14347" name="Поле 44"/>
          <p:cNvSpPr txBox="1">
            <a:spLocks noChangeArrowheads="1"/>
          </p:cNvSpPr>
          <p:nvPr/>
        </p:nvSpPr>
        <p:spPr bwMode="auto">
          <a:xfrm>
            <a:off x="2819197" y="7294852"/>
            <a:ext cx="3296036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4000" b="1" dirty="0">
                <a:solidFill>
                  <a:srgbClr val="002060"/>
                </a:solidFill>
              </a:rPr>
              <a:t>Ответ: (1; 6)</a:t>
            </a:r>
          </a:p>
        </p:txBody>
      </p:sp>
      <p:sp>
        <p:nvSpPr>
          <p:cNvPr id="14348" name="Автофигура 11"/>
          <p:cNvSpPr>
            <a:spLocks/>
          </p:cNvSpPr>
          <p:nvPr/>
        </p:nvSpPr>
        <p:spPr bwMode="auto">
          <a:xfrm>
            <a:off x="8778240" y="2833533"/>
            <a:ext cx="121920" cy="822960"/>
          </a:xfrm>
          <a:prstGeom prst="leftBrace">
            <a:avLst>
              <a:gd name="adj1" fmla="val 75000"/>
              <a:gd name="adj2" fmla="val 50000"/>
            </a:avLst>
          </a:prstGeom>
          <a:noFill/>
          <a:ln w="38100" cap="sq">
            <a:solidFill>
              <a:srgbClr val="0066CC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 anchor="ctr"/>
          <a:lstStyle/>
          <a:p>
            <a:endParaRPr lang="ru-RU" altLang="ru-RU" sz="4000">
              <a:solidFill>
                <a:srgbClr val="FFFF00"/>
              </a:solidFill>
            </a:endParaRPr>
          </a:p>
        </p:txBody>
      </p:sp>
      <p:sp>
        <p:nvSpPr>
          <p:cNvPr id="44" name="Овальная выноска 43"/>
          <p:cNvSpPr/>
          <p:nvPr/>
        </p:nvSpPr>
        <p:spPr>
          <a:xfrm>
            <a:off x="10356980" y="776656"/>
            <a:ext cx="4267200" cy="1188720"/>
          </a:xfrm>
          <a:prstGeom prst="wedgeEllipseCallout">
            <a:avLst>
              <a:gd name="adj1" fmla="val -13787"/>
              <a:gd name="adj2" fmla="val 150674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r>
              <a:rPr lang="ru-RU" sz="3400" b="1" dirty="0">
                <a:solidFill>
                  <a:srgbClr val="0066CC"/>
                </a:solidFill>
              </a:rPr>
              <a:t>Решим уравнение</a:t>
            </a:r>
          </a:p>
        </p:txBody>
      </p:sp>
      <p:sp>
        <p:nvSpPr>
          <p:cNvPr id="14353" name="Автофигура 11"/>
          <p:cNvSpPr>
            <a:spLocks/>
          </p:cNvSpPr>
          <p:nvPr/>
        </p:nvSpPr>
        <p:spPr bwMode="auto">
          <a:xfrm>
            <a:off x="243840" y="2812733"/>
            <a:ext cx="243840" cy="1068706"/>
          </a:xfrm>
          <a:prstGeom prst="leftBrace">
            <a:avLst>
              <a:gd name="adj1" fmla="val 74995"/>
              <a:gd name="adj2" fmla="val 50000"/>
            </a:avLst>
          </a:prstGeom>
          <a:noFill/>
          <a:ln w="38100" cap="sq">
            <a:solidFill>
              <a:srgbClr val="0066CC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 anchor="ctr"/>
          <a:lstStyle/>
          <a:p>
            <a:endParaRPr lang="ru-RU" altLang="ru-RU" sz="4000" b="1" dirty="0">
              <a:solidFill>
                <a:srgbClr val="0066CC"/>
              </a:solidFill>
            </a:endParaRPr>
          </a:p>
        </p:txBody>
      </p:sp>
      <p:sp>
        <p:nvSpPr>
          <p:cNvPr id="38" name="Овальная выноска 37"/>
          <p:cNvSpPr/>
          <p:nvPr/>
        </p:nvSpPr>
        <p:spPr>
          <a:xfrm>
            <a:off x="1352505" y="773450"/>
            <a:ext cx="3303315" cy="1360150"/>
          </a:xfrm>
          <a:prstGeom prst="wedgeEllipseCallout">
            <a:avLst>
              <a:gd name="adj1" fmla="val -37817"/>
              <a:gd name="adj2" fmla="val 71857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r>
              <a:rPr lang="ru-RU" sz="3200" b="1" dirty="0">
                <a:solidFill>
                  <a:srgbClr val="0066CC"/>
                </a:solidFill>
              </a:rPr>
              <a:t>Выразим </a:t>
            </a:r>
            <a:r>
              <a:rPr lang="ru-RU" sz="3600" b="1" dirty="0">
                <a:solidFill>
                  <a:srgbClr val="C00000"/>
                </a:solidFill>
              </a:rPr>
              <a:t>у</a:t>
            </a:r>
            <a:r>
              <a:rPr lang="ru-RU" sz="3200" b="1" dirty="0">
                <a:solidFill>
                  <a:srgbClr val="0066CC"/>
                </a:solidFill>
              </a:rPr>
              <a:t>  через  </a:t>
            </a:r>
            <a:r>
              <a:rPr lang="ru-RU" sz="3600" b="1" dirty="0" err="1">
                <a:solidFill>
                  <a:srgbClr val="C00000"/>
                </a:solidFill>
              </a:rPr>
              <a:t>х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42" name="Овальная выноска 41"/>
          <p:cNvSpPr/>
          <p:nvPr/>
        </p:nvSpPr>
        <p:spPr>
          <a:xfrm>
            <a:off x="4229101" y="5573321"/>
            <a:ext cx="3229431" cy="749758"/>
          </a:xfrm>
          <a:prstGeom prst="wedgeEllipseCallout">
            <a:avLst>
              <a:gd name="adj1" fmla="val -22885"/>
              <a:gd name="adj2" fmla="val 43195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r>
              <a:rPr lang="ru-RU" sz="3200" b="1" dirty="0">
                <a:solidFill>
                  <a:srgbClr val="0066CC"/>
                </a:solidFill>
              </a:rPr>
              <a:t>Подставим</a:t>
            </a:r>
          </a:p>
        </p:txBody>
      </p:sp>
      <p:sp>
        <p:nvSpPr>
          <p:cNvPr id="45" name="Выгнутая вправо стрелка 44"/>
          <p:cNvSpPr/>
          <p:nvPr/>
        </p:nvSpPr>
        <p:spPr>
          <a:xfrm>
            <a:off x="6538698" y="2748428"/>
            <a:ext cx="1203468" cy="942974"/>
          </a:xfrm>
          <a:prstGeom prst="curvedLeftArrow">
            <a:avLst/>
          </a:prstGeom>
          <a:solidFill>
            <a:schemeClr val="accent1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6" name="Овальная выноска 45"/>
          <p:cNvSpPr/>
          <p:nvPr/>
        </p:nvSpPr>
        <p:spPr>
          <a:xfrm>
            <a:off x="5420360" y="914400"/>
            <a:ext cx="4876800" cy="914400"/>
          </a:xfrm>
          <a:prstGeom prst="wedgeEllipseCallout">
            <a:avLst>
              <a:gd name="adj1" fmla="val -22083"/>
              <a:gd name="adj2" fmla="val 122500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r>
              <a:rPr lang="ru-RU" sz="3400" b="1" dirty="0">
                <a:solidFill>
                  <a:srgbClr val="0066CC"/>
                </a:solidFill>
              </a:rPr>
              <a:t>Подставим</a:t>
            </a:r>
          </a:p>
        </p:txBody>
      </p:sp>
      <p:sp>
        <p:nvSpPr>
          <p:cNvPr id="32" name="Поле 31"/>
          <p:cNvSpPr txBox="1">
            <a:spLocks noChangeArrowheads="1"/>
          </p:cNvSpPr>
          <p:nvPr/>
        </p:nvSpPr>
        <p:spPr bwMode="auto">
          <a:xfrm>
            <a:off x="637785" y="5202382"/>
            <a:ext cx="3008136" cy="685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ru-RU" sz="3600" b="1" dirty="0">
                <a:solidFill>
                  <a:srgbClr val="002060"/>
                </a:solidFill>
              </a:rPr>
              <a:t>7х - </a:t>
            </a:r>
            <a:r>
              <a:rPr lang="ru-RU" sz="3600" b="1" dirty="0" smtClean="0">
                <a:solidFill>
                  <a:srgbClr val="002060"/>
                </a:solidFill>
              </a:rPr>
              <a:t>2х </a:t>
            </a:r>
            <a:r>
              <a:rPr lang="ru-RU" sz="3600" b="1" dirty="0">
                <a:solidFill>
                  <a:srgbClr val="002060"/>
                </a:solidFill>
              </a:rPr>
              <a:t>= </a:t>
            </a:r>
            <a:r>
              <a:rPr lang="ru-RU" sz="3600" b="1" dirty="0" smtClean="0">
                <a:solidFill>
                  <a:srgbClr val="002060"/>
                </a:solidFill>
              </a:rPr>
              <a:t>1+4</a:t>
            </a:r>
            <a:endParaRPr lang="ru-RU" sz="3600" b="1" dirty="0">
              <a:solidFill>
                <a:srgbClr val="002060"/>
              </a:solidFill>
            </a:endParaRPr>
          </a:p>
        </p:txBody>
      </p:sp>
      <p:grpSp>
        <p:nvGrpSpPr>
          <p:cNvPr id="33" name="Группа 36"/>
          <p:cNvGrpSpPr>
            <a:grpSpLocks/>
          </p:cNvGrpSpPr>
          <p:nvPr/>
        </p:nvGrpSpPr>
        <p:grpSpPr bwMode="auto">
          <a:xfrm>
            <a:off x="7140432" y="4410556"/>
            <a:ext cx="2410461" cy="1323976"/>
            <a:chOff x="2565" y="2925"/>
            <a:chExt cx="949" cy="695"/>
          </a:xfrm>
        </p:grpSpPr>
        <p:sp>
          <p:nvSpPr>
            <p:cNvPr id="34" name="Поле 34"/>
            <p:cNvSpPr txBox="1">
              <a:spLocks noChangeArrowheads="1"/>
            </p:cNvSpPr>
            <p:nvPr/>
          </p:nvSpPr>
          <p:spPr bwMode="auto">
            <a:xfrm>
              <a:off x="2700" y="2925"/>
              <a:ext cx="814" cy="6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ru-RU" sz="4000" b="1" dirty="0" smtClean="0">
                  <a:solidFill>
                    <a:srgbClr val="002060"/>
                  </a:solidFill>
                  <a:cs typeface="Arial" pitchFamily="34" charset="0"/>
                </a:rPr>
                <a:t>у=2</a:t>
              </a:r>
              <a:r>
                <a:rPr lang="ru-RU" sz="4000" b="1" dirty="0" smtClean="0">
                  <a:solidFill>
                    <a:srgbClr val="002060"/>
                  </a:solidFill>
                  <a:ea typeface="Cambria Math"/>
                  <a:cs typeface="Arial" pitchFamily="34" charset="0"/>
                </a:rPr>
                <a:t>∙1</a:t>
              </a:r>
              <a:r>
                <a:rPr lang="ru-RU" sz="4000" b="1" dirty="0" smtClean="0">
                  <a:solidFill>
                    <a:srgbClr val="002060"/>
                  </a:solidFill>
                  <a:cs typeface="Arial" pitchFamily="34" charset="0"/>
                </a:rPr>
                <a:t>+4</a:t>
              </a:r>
              <a:endParaRPr lang="ru-RU" sz="4000" b="1" dirty="0">
                <a:solidFill>
                  <a:srgbClr val="002060"/>
                </a:solidFill>
                <a:cs typeface="Arial" pitchFamily="34" charset="0"/>
              </a:endParaRPr>
            </a:p>
            <a:p>
              <a:pPr eaLnBrk="1" hangingPunct="1"/>
              <a:r>
                <a:rPr lang="ru-RU" sz="4000" b="1" dirty="0" smtClean="0">
                  <a:solidFill>
                    <a:srgbClr val="002060"/>
                  </a:solidFill>
                  <a:cs typeface="Arial" pitchFamily="34" charset="0"/>
                </a:rPr>
                <a:t>х=1</a:t>
              </a:r>
              <a:endParaRPr lang="ru-RU" sz="4000" b="1" dirty="0">
                <a:solidFill>
                  <a:srgbClr val="002060"/>
                </a:solidFill>
                <a:cs typeface="Arial" pitchFamily="34" charset="0"/>
              </a:endParaRPr>
            </a:p>
          </p:txBody>
        </p:sp>
        <p:sp>
          <p:nvSpPr>
            <p:cNvPr id="35" name="Автофигура 35"/>
            <p:cNvSpPr>
              <a:spLocks/>
            </p:cNvSpPr>
            <p:nvPr/>
          </p:nvSpPr>
          <p:spPr bwMode="auto">
            <a:xfrm>
              <a:off x="2565" y="3020"/>
              <a:ext cx="133" cy="554"/>
            </a:xfrm>
            <a:prstGeom prst="leftBrace">
              <a:avLst>
                <a:gd name="adj1" fmla="val 75000"/>
                <a:gd name="adj2" fmla="val 50000"/>
              </a:avLst>
            </a:prstGeom>
            <a:noFill/>
            <a:ln w="38100" cap="sq">
              <a:solidFill>
                <a:srgbClr val="0066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 altLang="ru-RU" sz="4000">
                <a:solidFill>
                  <a:srgbClr val="002060"/>
                </a:solidFill>
              </a:endParaRPr>
            </a:p>
          </p:txBody>
        </p:sp>
      </p:grpSp>
      <p:cxnSp>
        <p:nvCxnSpPr>
          <p:cNvPr id="4" name="Прямая со стрелкой 3"/>
          <p:cNvCxnSpPr/>
          <p:nvPr/>
        </p:nvCxnSpPr>
        <p:spPr>
          <a:xfrm flipH="1">
            <a:off x="3276600" y="3901417"/>
            <a:ext cx="6274293" cy="353943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429951" y="4062168"/>
            <a:ext cx="301076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000" b="1" dirty="0">
                <a:solidFill>
                  <a:srgbClr val="002060"/>
                </a:solidFill>
              </a:rPr>
              <a:t>7х – (2х+4)=1</a:t>
            </a:r>
          </a:p>
        </p:txBody>
      </p:sp>
      <p:cxnSp>
        <p:nvCxnSpPr>
          <p:cNvPr id="27" name="Прямая со стрелкой 26"/>
          <p:cNvCxnSpPr/>
          <p:nvPr/>
        </p:nvCxnSpPr>
        <p:spPr>
          <a:xfrm flipV="1">
            <a:off x="5644137" y="4976687"/>
            <a:ext cx="147063" cy="342948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746768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/>
      <p:bldP spid="14344" grpId="0"/>
      <p:bldP spid="30" grpId="0"/>
      <p:bldP spid="31" grpId="0"/>
      <p:bldP spid="14347" grpId="0"/>
      <p:bldP spid="14348" grpId="0" animBg="1"/>
      <p:bldP spid="44" grpId="0" animBg="1"/>
      <p:bldP spid="38" grpId="0" animBg="1"/>
      <p:bldP spid="42" grpId="0" animBg="1"/>
      <p:bldP spid="45" grpId="0" animBg="1"/>
      <p:bldP spid="46" grpId="0" animBg="1"/>
      <p:bldP spid="32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0"/>
            <a:ext cx="14630400" cy="87327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41866" rIns="0" bIns="0" rtlCol="0" anchor="ctr">
            <a:spAutoFit/>
          </a:bodyPr>
          <a:lstStyle/>
          <a:p>
            <a:pPr marL="32206" algn="ctr">
              <a:spcBef>
                <a:spcPts val="330"/>
              </a:spcBef>
            </a:pPr>
            <a:r>
              <a:rPr lang="en-US" sz="5100" dirty="0"/>
              <a:t>  </a:t>
            </a:r>
            <a:r>
              <a:rPr lang="ru-RU" sz="5400" dirty="0" smtClean="0"/>
              <a:t>ЗАДАНИЯ ДЛЯ ЗАКРЕПЛЕНИЯ</a:t>
            </a:r>
            <a:endParaRPr sz="5100" dirty="0"/>
          </a:p>
        </p:txBody>
      </p:sp>
      <p:sp>
        <p:nvSpPr>
          <p:cNvPr id="3" name="AutoShape 2" descr="Математика для сачка - Next 2 Noth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pic>
        <p:nvPicPr>
          <p:cNvPr id="6151" name="Picture 7" descr="Бег, школьник. Милый, бег, школа, мальчик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093"/>
          <a:stretch/>
        </p:blipFill>
        <p:spPr bwMode="auto">
          <a:xfrm>
            <a:off x="10183812" y="1861592"/>
            <a:ext cx="2895600" cy="2569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3" name="Picture 9" descr="Милый школьник | Премиум векторы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5589" y="5349551"/>
            <a:ext cx="1464953" cy="2408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788554" y="1081226"/>
            <a:ext cx="126240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Решить системы уравнений способом подстановки: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417"/>
          <a:stretch/>
        </p:blipFill>
        <p:spPr bwMode="auto">
          <a:xfrm>
            <a:off x="1219199" y="1861592"/>
            <a:ext cx="3166189" cy="172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2065243"/>
            <a:ext cx="2765655" cy="1363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1856" y="3900164"/>
            <a:ext cx="2858791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347927" y="3943706"/>
            <a:ext cx="2877419" cy="138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64639" y="2065243"/>
            <a:ext cx="5950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>
                <a:latin typeface="Arial" pitchFamily="34" charset="0"/>
                <a:cs typeface="Arial" pitchFamily="34" charset="0"/>
              </a:rPr>
              <a:t>а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)</a:t>
            </a:r>
            <a:endParaRPr lang="uz-Latn-U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974985" y="2065240"/>
            <a:ext cx="6030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б)</a:t>
            </a:r>
            <a:endParaRPr lang="uz-Latn-U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071165" y="3938371"/>
            <a:ext cx="5068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г)</a:t>
            </a:r>
            <a:endParaRPr lang="uz-Latn-U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88554" y="3989150"/>
            <a:ext cx="5838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в)</a:t>
            </a:r>
            <a:endParaRPr lang="uz-Latn-UZ" sz="3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7562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0"/>
            <a:ext cx="14630400" cy="87327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41866" rIns="0" bIns="0" rtlCol="0" anchor="ctr">
            <a:spAutoFit/>
          </a:bodyPr>
          <a:lstStyle/>
          <a:p>
            <a:pPr marL="32206" algn="ctr">
              <a:spcBef>
                <a:spcPts val="330"/>
              </a:spcBef>
            </a:pPr>
            <a:r>
              <a:rPr lang="en-US" sz="5100" dirty="0"/>
              <a:t>  </a:t>
            </a:r>
            <a:r>
              <a:rPr lang="ru-RU" sz="5400" dirty="0" smtClean="0"/>
              <a:t>ЗАДАНИЯ ДЛЯ ЗАКРЕПЛЕНИЯ</a:t>
            </a:r>
            <a:endParaRPr sz="5100" dirty="0"/>
          </a:p>
        </p:txBody>
      </p:sp>
      <p:sp>
        <p:nvSpPr>
          <p:cNvPr id="3" name="AutoShape 2" descr="Математика для сачка - Next 2 Noth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7" name="Овал 6"/>
          <p:cNvSpPr/>
          <p:nvPr/>
        </p:nvSpPr>
        <p:spPr>
          <a:xfrm>
            <a:off x="155575" y="1449679"/>
            <a:ext cx="914400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1</a:t>
            </a:r>
            <a:endParaRPr lang="uz-Latn-UZ" b="1" dirty="0">
              <a:solidFill>
                <a:schemeClr val="tx1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155575" y="3088918"/>
            <a:ext cx="914400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2</a:t>
            </a:r>
            <a:endParaRPr lang="uz-Latn-UZ" b="1" dirty="0">
              <a:solidFill>
                <a:schemeClr val="tx1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55575" y="4706846"/>
            <a:ext cx="914400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3</a:t>
            </a:r>
            <a:endParaRPr lang="uz-Latn-U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97873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546218" y="249629"/>
            <a:ext cx="4786124" cy="1157399"/>
          </a:xfrm>
          <a:prstGeom prst="rect">
            <a:avLst/>
          </a:prstGeom>
          <a:noFill/>
        </p:spPr>
        <p:txBody>
          <a:bodyPr wrap="none" lIns="231810" tIns="115903" rIns="231810" bIns="115903" rtlCol="0">
            <a:spAutoFit/>
          </a:bodyPr>
          <a:lstStyle/>
          <a:p>
            <a:pPr algn="ctr"/>
            <a:r>
              <a:rPr lang="ru-RU" sz="6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План урока</a:t>
            </a:r>
            <a:endParaRPr lang="uz-Latn-UZ" sz="6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Загнутый угол 4"/>
          <p:cNvSpPr/>
          <p:nvPr/>
        </p:nvSpPr>
        <p:spPr>
          <a:xfrm>
            <a:off x="1139890" y="1419469"/>
            <a:ext cx="4270310" cy="2590800"/>
          </a:xfrm>
          <a:prstGeom prst="foldedCorner">
            <a:avLst>
              <a:gd name="adj" fmla="val 28562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 Повторение пройденного</a:t>
            </a:r>
            <a:endParaRPr lang="uz-Latn-UZ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Загнутый угол 9"/>
          <p:cNvSpPr/>
          <p:nvPr/>
        </p:nvSpPr>
        <p:spPr>
          <a:xfrm>
            <a:off x="7364360" y="1456791"/>
            <a:ext cx="5818240" cy="2590800"/>
          </a:xfrm>
          <a:prstGeom prst="foldedCorner">
            <a:avLst>
              <a:gd name="adj" fmla="val 28562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6666" lvl="0">
              <a:spcBef>
                <a:spcPts val="279"/>
              </a:spcBef>
            </a:pPr>
            <a:endParaRPr lang="ru-RU" sz="4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6666" lvl="0">
              <a:spcBef>
                <a:spcPts val="279"/>
              </a:spcBef>
            </a:pPr>
            <a:endParaRPr lang="ru-RU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6666" lvl="0" algn="ctr">
              <a:spcBef>
                <a:spcPts val="279"/>
              </a:spcBef>
            </a:pPr>
            <a:endParaRPr lang="ru-RU" sz="4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6666" lvl="0" algn="ctr">
              <a:spcBef>
                <a:spcPts val="279"/>
              </a:spcBef>
            </a:pPr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ru-RU" sz="4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Система линейных уравнений. Способ подстановки.</a:t>
            </a:r>
          </a:p>
          <a:p>
            <a:pPr marL="46666" lvl="0" algn="ctr">
              <a:spcBef>
                <a:spcPts val="279"/>
              </a:spcBef>
            </a:pPr>
            <a:endParaRPr lang="ru-RU" sz="4800" b="1" dirty="0">
              <a:solidFill>
                <a:schemeClr val="tx1"/>
              </a:solidFill>
              <a:latin typeface="Arial"/>
              <a:cs typeface="Arial"/>
            </a:endParaRPr>
          </a:p>
          <a:p>
            <a:pPr marL="46666" lvl="0">
              <a:spcBef>
                <a:spcPts val="279"/>
              </a:spcBef>
            </a:pPr>
            <a:endParaRPr lang="ru-RU" sz="4800" b="1" dirty="0">
              <a:solidFill>
                <a:schemeClr val="tx1"/>
              </a:solidFill>
              <a:latin typeface="Arial"/>
              <a:cs typeface="Arial"/>
            </a:endParaRPr>
          </a:p>
          <a:p>
            <a:pPr algn="ctr"/>
            <a:endParaRPr lang="uz-Latn-UZ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Загнутый угол 10"/>
          <p:cNvSpPr/>
          <p:nvPr/>
        </p:nvSpPr>
        <p:spPr>
          <a:xfrm>
            <a:off x="3143639" y="4543668"/>
            <a:ext cx="4038600" cy="2615682"/>
          </a:xfrm>
          <a:prstGeom prst="foldedCorner">
            <a:avLst>
              <a:gd name="adj" fmla="val 28562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3. Решение задач</a:t>
            </a:r>
            <a:endParaRPr lang="uz-Latn-UZ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Загнутый угол 11"/>
          <p:cNvSpPr/>
          <p:nvPr/>
        </p:nvSpPr>
        <p:spPr>
          <a:xfrm>
            <a:off x="9332342" y="4507901"/>
            <a:ext cx="4231258" cy="2553478"/>
          </a:xfrm>
          <a:prstGeom prst="foldedCorner">
            <a:avLst>
              <a:gd name="adj" fmla="val 28562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4. Задания для закрепления</a:t>
            </a:r>
            <a:endParaRPr lang="uz-Latn-UZ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0863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1149" y="1838840"/>
            <a:ext cx="426270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5х+3(3х-7)=35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86791" y="2721164"/>
            <a:ext cx="385233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5х+9х-21=35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39126" y="3652029"/>
            <a:ext cx="330411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14х=35+21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52421" y="4485427"/>
            <a:ext cx="225895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14х=56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61357" y="6147421"/>
            <a:ext cx="122982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х=4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24400" y="533399"/>
            <a:ext cx="539378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Решите уравнение</a:t>
            </a:r>
            <a:endParaRPr lang="uz-Latn-UZ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390586" y="5316424"/>
            <a:ext cx="246413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х=56:14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AutoShape 2" descr="Кира-скрап - клипарт и рамки на прозрачном фон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800" y="2057400"/>
            <a:ext cx="3043237" cy="3572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50298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816790"/>
            <a:ext cx="1295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Сумма двух чисел равна 10, а их разность 2.</a:t>
            </a:r>
          </a:p>
          <a:p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Найти эти числа.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383501" y="152400"/>
            <a:ext cx="230903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Задача </a:t>
            </a:r>
            <a:endParaRPr lang="uz-Latn-UZ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97129" y="3679109"/>
            <a:ext cx="2188420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х+у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=10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67741" y="4486500"/>
            <a:ext cx="1712328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х-у=2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Левая фигурная скобка 7"/>
          <p:cNvSpPr/>
          <p:nvPr/>
        </p:nvSpPr>
        <p:spPr>
          <a:xfrm>
            <a:off x="878814" y="3949330"/>
            <a:ext cx="319514" cy="1207501"/>
          </a:xfrm>
          <a:prstGeom prst="leftBrac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9" name="TextBox 8"/>
          <p:cNvSpPr txBox="1"/>
          <p:nvPr/>
        </p:nvSpPr>
        <p:spPr>
          <a:xfrm>
            <a:off x="547396" y="2140229"/>
            <a:ext cx="4793813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Первое число-х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Второе число-у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195081" y="3633680"/>
            <a:ext cx="2188420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6+4=10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96070" y="4456567"/>
            <a:ext cx="1712328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6-4=2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Левая фигурная скобка 11"/>
          <p:cNvSpPr/>
          <p:nvPr/>
        </p:nvSpPr>
        <p:spPr>
          <a:xfrm>
            <a:off x="3920009" y="3830148"/>
            <a:ext cx="319514" cy="1207501"/>
          </a:xfrm>
          <a:prstGeom prst="leftBrac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3" name="TextBox 12"/>
          <p:cNvSpPr txBox="1"/>
          <p:nvPr/>
        </p:nvSpPr>
        <p:spPr>
          <a:xfrm>
            <a:off x="1082168" y="5715000"/>
            <a:ext cx="2842445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х=6,   у=4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11247" y="6653623"/>
            <a:ext cx="1213210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Пару чисел (6;4) называют решением системы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677399" y="2667001"/>
            <a:ext cx="2200957" cy="30099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886298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  <p:bldP spid="9" grpId="0"/>
      <p:bldP spid="10" grpId="0"/>
      <p:bldP spid="11" grpId="0"/>
      <p:bldP spid="12" grpId="0" animBg="1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WordArt 5"/>
          <p:cNvSpPr>
            <a:spLocks noChangeArrowheads="1" noChangeShapeType="1" noTextEdit="1"/>
          </p:cNvSpPr>
          <p:nvPr/>
        </p:nvSpPr>
        <p:spPr bwMode="auto">
          <a:xfrm>
            <a:off x="5990216" y="3505200"/>
            <a:ext cx="2315584" cy="782424"/>
          </a:xfrm>
          <a:prstGeom prst="rect">
            <a:avLst/>
          </a:prstGeom>
        </p:spPr>
        <p:txBody>
          <a:bodyPr wrap="none" lIns="130622" tIns="65311" rIns="130622" bIns="6531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000" b="1" i="1" kern="10" dirty="0">
                <a:ln w="1905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(х;</a:t>
            </a:r>
            <a:r>
              <a:rPr lang="en-US" sz="2000" b="1" i="1" kern="10" dirty="0">
                <a:ln w="1905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y</a:t>
            </a:r>
            <a:r>
              <a:rPr lang="ru-RU" sz="2000" b="1" i="1" kern="10" dirty="0">
                <a:ln w="1905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)</a:t>
            </a:r>
          </a:p>
        </p:txBody>
      </p:sp>
      <p:sp>
        <p:nvSpPr>
          <p:cNvPr id="12" name="AutoShape 8"/>
          <p:cNvSpPr>
            <a:spLocks noChangeArrowheads="1"/>
          </p:cNvSpPr>
          <p:nvPr/>
        </p:nvSpPr>
        <p:spPr bwMode="auto">
          <a:xfrm>
            <a:off x="517456" y="4460448"/>
            <a:ext cx="13595488" cy="1728240"/>
          </a:xfrm>
          <a:prstGeom prst="wedgeRoundRectCallout">
            <a:avLst>
              <a:gd name="adj1" fmla="val 5405"/>
              <a:gd name="adj2" fmla="val -65154"/>
              <a:gd name="adj3" fmla="val 16667"/>
            </a:avLst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130622" tIns="65311" rIns="130622" bIns="65311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Решение системы уравнений с двумя неизвестными  </a:t>
            </a:r>
            <a:r>
              <a:rPr lang="ru-RU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называется  пара переменных, при подстановке которых уравнения становятся верными числовыми равенствами.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1146" y="6314848"/>
            <a:ext cx="13316150" cy="1239893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pPr marL="653110" indent="-653110" algn="ctr"/>
            <a:r>
              <a:rPr lang="ru-RU" sz="36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Решить систему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ea typeface="Arial Unicode MS"/>
                <a:cs typeface="Arial" pitchFamily="34" charset="0"/>
              </a:rPr>
              <a:t>- это значит найти все ее решения </a:t>
            </a:r>
          </a:p>
          <a:p>
            <a:pPr marL="653110" indent="-653110" algn="ctr"/>
            <a:r>
              <a:rPr lang="ru-RU" sz="3600" b="1" dirty="0">
                <a:solidFill>
                  <a:srgbClr val="002060"/>
                </a:solidFill>
                <a:latin typeface="Arial" pitchFamily="34" charset="0"/>
                <a:ea typeface="Arial Unicode MS"/>
                <a:cs typeface="Arial" pitchFamily="34" charset="0"/>
              </a:rPr>
              <a:t> или доказать, что их нет.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2900" y="142964"/>
            <a:ext cx="139445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общем  виде систему двух уравнений первой степени</a:t>
            </a: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с двумя неизвестными записывают так: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3441702"/>
              </p:ext>
            </p:extLst>
          </p:nvPr>
        </p:nvGraphicFramePr>
        <p:xfrm>
          <a:off x="3886200" y="1354175"/>
          <a:ext cx="5338763" cy="1989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Формула" r:id="rId3" imgW="1168200" imgH="482400" progId="Equation.3">
                  <p:embed/>
                </p:oleObj>
              </mc:Choice>
              <mc:Fallback>
                <p:oleObj name="Формула" r:id="rId3" imgW="1168200" imgH="4824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1354175"/>
                        <a:ext cx="5338763" cy="1989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0009095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Содержимое 2"/>
          <p:cNvSpPr>
            <a:spLocks noGrp="1"/>
          </p:cNvSpPr>
          <p:nvPr>
            <p:ph idx="4294967295"/>
          </p:nvPr>
        </p:nvSpPr>
        <p:spPr>
          <a:xfrm>
            <a:off x="731520" y="1028700"/>
            <a:ext cx="13167360" cy="5887319"/>
          </a:xfrm>
          <a:prstGeom prst="rect">
            <a:avLst/>
          </a:prstGeom>
        </p:spPr>
        <p:txBody>
          <a:bodyPr lIns="130622" tIns="65311" rIns="130622" bIns="65311"/>
          <a:lstStyle/>
          <a:p>
            <a:pPr algn="just">
              <a:buFont typeface="Arial" charset="0"/>
              <a:buNone/>
              <a:defRPr/>
            </a:pPr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Уравнения с двумя неизвестными обладают такими же свойствами, как и уравнения с одной неизвестной.</a:t>
            </a:r>
          </a:p>
          <a:p>
            <a:pPr marL="734749" indent="-734749" algn="just">
              <a:buFont typeface="Arial" charset="0"/>
              <a:buAutoNum type="arabicPeriod"/>
              <a:defRPr/>
            </a:pPr>
            <a:r>
              <a:rPr lang="ru-RU" sz="4000" b="1" dirty="0">
                <a:latin typeface="Arial" pitchFamily="34" charset="0"/>
                <a:cs typeface="Arial" pitchFamily="34" charset="0"/>
              </a:rPr>
              <a:t>Если в уравнении перенести любой член из одной части в другую, изменив его знак, то получится уравнение, равносильное данному.</a:t>
            </a:r>
          </a:p>
          <a:p>
            <a:pPr marL="734749" indent="-734749" algn="just">
              <a:buFont typeface="Arial" charset="0"/>
              <a:buAutoNum type="arabicPeriod"/>
              <a:defRPr/>
            </a:pPr>
            <a:r>
              <a:rPr lang="ru-RU" sz="4000" b="1" dirty="0">
                <a:latin typeface="Arial" pitchFamily="34" charset="0"/>
                <a:cs typeface="Arial" pitchFamily="34" charset="0"/>
              </a:rPr>
              <a:t>Если обе части уравнения умножить или разделить на одно и то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же число 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(не равное нулю), то получится уравнение, равносильное данному.</a:t>
            </a:r>
          </a:p>
          <a:p>
            <a:pPr algn="just">
              <a:buFont typeface="Arial" charset="0"/>
              <a:buNone/>
              <a:defRPr/>
            </a:pP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898433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Прямоугольник 42"/>
          <p:cNvSpPr>
            <a:spLocks noChangeArrowheads="1"/>
          </p:cNvSpPr>
          <p:nvPr/>
        </p:nvSpPr>
        <p:spPr bwMode="auto">
          <a:xfrm>
            <a:off x="975360" y="365760"/>
            <a:ext cx="12679680" cy="1101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buFont typeface="Arial" pitchFamily="34" charset="0"/>
              <a:buNone/>
            </a:pPr>
            <a:endParaRPr lang="uz-Latn-UZ" sz="63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" name="Группа 44"/>
          <p:cNvGrpSpPr/>
          <p:nvPr/>
        </p:nvGrpSpPr>
        <p:grpSpPr>
          <a:xfrm>
            <a:off x="2316481" y="365761"/>
            <a:ext cx="9588984" cy="1376214"/>
            <a:chOff x="1367821" y="206076"/>
            <a:chExt cx="5993115" cy="1146845"/>
          </a:xfrm>
          <a:scene3d>
            <a:camera prst="orthographicFront"/>
            <a:lightRig rig="flat" dir="t"/>
          </a:scene3d>
        </p:grpSpPr>
        <p:sp>
          <p:nvSpPr>
            <p:cNvPr id="46" name="Прямоугольник 45"/>
            <p:cNvSpPr/>
            <p:nvPr/>
          </p:nvSpPr>
          <p:spPr>
            <a:xfrm>
              <a:off x="1367821" y="206076"/>
              <a:ext cx="5993115" cy="1146845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76200">
              <a:solidFill>
                <a:srgbClr val="0070C0"/>
              </a:solidFill>
            </a:ln>
            <a:sp3d prstMaterial="dkEdge">
              <a:bevelT w="8200" h="38100"/>
            </a:sp3d>
          </p:spPr>
          <p:style>
            <a:lnRef idx="0">
              <a:scrgbClr r="0" g="0" b="0"/>
            </a:lnRef>
            <a:fillRef idx="2">
              <a:scrgbClr r="0" g="0" b="0"/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47" name="Прямоугольник 46"/>
            <p:cNvSpPr/>
            <p:nvPr/>
          </p:nvSpPr>
          <p:spPr>
            <a:xfrm>
              <a:off x="1367821" y="206076"/>
              <a:ext cx="5993115" cy="114684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lIns="21590" tIns="21590" rIns="21590" bIns="21590" spcCol="1270" anchor="ctr"/>
            <a:lstStyle/>
            <a:p>
              <a:pPr algn="ctr" defTabSz="2158892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48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Способы решения </a:t>
              </a:r>
              <a:r>
                <a:rPr lang="ru-RU" sz="48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систем линейных уравнений</a:t>
              </a:r>
            </a:p>
          </p:txBody>
        </p:sp>
      </p:grpSp>
      <p:grpSp>
        <p:nvGrpSpPr>
          <p:cNvPr id="13" name="Группа 47"/>
          <p:cNvGrpSpPr/>
          <p:nvPr/>
        </p:nvGrpSpPr>
        <p:grpSpPr>
          <a:xfrm>
            <a:off x="9982200" y="4648200"/>
            <a:ext cx="4373792" cy="1376214"/>
            <a:chOff x="0" y="4071966"/>
            <a:chExt cx="2733620" cy="1146845"/>
          </a:xfrm>
          <a:scene3d>
            <a:camera prst="orthographicFront"/>
            <a:lightRig rig="flat" dir="t"/>
          </a:scene3d>
        </p:grpSpPr>
        <p:sp>
          <p:nvSpPr>
            <p:cNvPr id="49" name="Прямоугольник 48"/>
            <p:cNvSpPr/>
            <p:nvPr/>
          </p:nvSpPr>
          <p:spPr>
            <a:xfrm>
              <a:off x="0" y="4071966"/>
              <a:ext cx="2733620" cy="1146845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76200">
              <a:solidFill>
                <a:srgbClr val="0070C0"/>
              </a:solidFill>
            </a:ln>
            <a:sp3d prstMaterial="dkEdge">
              <a:bevelT w="8200" h="38100"/>
            </a:sp3d>
          </p:spPr>
          <p:style>
            <a:lnRef idx="0">
              <a:scrgbClr r="0" g="0" b="0"/>
            </a:lnRef>
            <a:fillRef idx="2">
              <a:scrgbClr r="0" g="0" b="0"/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50" name="Прямоугольник 49"/>
            <p:cNvSpPr/>
            <p:nvPr/>
          </p:nvSpPr>
          <p:spPr>
            <a:xfrm>
              <a:off x="0" y="4071966"/>
              <a:ext cx="2733620" cy="114684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lIns="21590" tIns="21590" rIns="21590" bIns="21590" spcCol="1270" anchor="ctr"/>
            <a:lstStyle/>
            <a:p>
              <a:pPr algn="ctr" defTabSz="2158892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44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Графический</a:t>
              </a:r>
            </a:p>
          </p:txBody>
        </p:sp>
      </p:grpSp>
      <p:grpSp>
        <p:nvGrpSpPr>
          <p:cNvPr id="14" name="Группа 50"/>
          <p:cNvGrpSpPr/>
          <p:nvPr/>
        </p:nvGrpSpPr>
        <p:grpSpPr>
          <a:xfrm>
            <a:off x="381000" y="4648200"/>
            <a:ext cx="4186590" cy="1376214"/>
            <a:chOff x="3143275" y="4000529"/>
            <a:chExt cx="2616619" cy="1146845"/>
          </a:xfrm>
          <a:scene3d>
            <a:camera prst="orthographicFront"/>
            <a:lightRig rig="flat" dir="t"/>
          </a:scene3d>
        </p:grpSpPr>
        <p:sp>
          <p:nvSpPr>
            <p:cNvPr id="52" name="Прямоугольник 51"/>
            <p:cNvSpPr/>
            <p:nvPr/>
          </p:nvSpPr>
          <p:spPr>
            <a:xfrm>
              <a:off x="3143275" y="4000529"/>
              <a:ext cx="2616619" cy="1146845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76200">
              <a:solidFill>
                <a:srgbClr val="0070C0"/>
              </a:solidFill>
            </a:ln>
            <a:sp3d prstMaterial="dkEdge">
              <a:bevelT w="8200" h="38100"/>
            </a:sp3d>
          </p:spPr>
          <p:style>
            <a:lnRef idx="0">
              <a:scrgbClr r="0" g="0" b="0"/>
            </a:lnRef>
            <a:fillRef idx="2">
              <a:scrgbClr r="0" g="0" b="0"/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53" name="Прямоугольник 52"/>
            <p:cNvSpPr/>
            <p:nvPr/>
          </p:nvSpPr>
          <p:spPr>
            <a:xfrm>
              <a:off x="3143275" y="4000529"/>
              <a:ext cx="2616619" cy="114684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lIns="21590" tIns="21590" rIns="21590" bIns="21590" spcCol="1270" anchor="ctr"/>
            <a:lstStyle/>
            <a:p>
              <a:pPr algn="ctr" defTabSz="2158892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44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Способ  </a:t>
              </a:r>
              <a:r>
                <a:rPr lang="ru-RU" sz="44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подстановки</a:t>
              </a:r>
            </a:p>
          </p:txBody>
        </p:sp>
      </p:grpSp>
      <p:grpSp>
        <p:nvGrpSpPr>
          <p:cNvPr id="15" name="Группа 53"/>
          <p:cNvGrpSpPr/>
          <p:nvPr/>
        </p:nvGrpSpPr>
        <p:grpSpPr>
          <a:xfrm>
            <a:off x="5166030" y="4648200"/>
            <a:ext cx="4298339" cy="1376214"/>
            <a:chOff x="6314692" y="4071966"/>
            <a:chExt cx="2686462" cy="1146845"/>
          </a:xfrm>
          <a:scene3d>
            <a:camera prst="orthographicFront"/>
            <a:lightRig rig="flat" dir="t"/>
          </a:scene3d>
        </p:grpSpPr>
        <p:sp>
          <p:nvSpPr>
            <p:cNvPr id="55" name="Прямоугольник 54"/>
            <p:cNvSpPr/>
            <p:nvPr/>
          </p:nvSpPr>
          <p:spPr>
            <a:xfrm>
              <a:off x="6314692" y="4071966"/>
              <a:ext cx="2686462" cy="1146845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76200">
              <a:solidFill>
                <a:srgbClr val="0070C0"/>
              </a:solidFill>
            </a:ln>
            <a:sp3d prstMaterial="dkEdge">
              <a:bevelT w="8200" h="38100"/>
            </a:sp3d>
          </p:spPr>
          <p:style>
            <a:lnRef idx="0">
              <a:scrgbClr r="0" g="0" b="0"/>
            </a:lnRef>
            <a:fillRef idx="2">
              <a:scrgbClr r="0" g="0" b="0"/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56" name="Прямоугольник 55"/>
            <p:cNvSpPr/>
            <p:nvPr/>
          </p:nvSpPr>
          <p:spPr>
            <a:xfrm>
              <a:off x="6314692" y="4071966"/>
              <a:ext cx="2686462" cy="114684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lIns="21590" tIns="21590" rIns="21590" bIns="21590" spcCol="1270" anchor="ctr"/>
            <a:lstStyle/>
            <a:p>
              <a:pPr algn="ctr" defTabSz="2158892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44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Способ  </a:t>
              </a:r>
              <a:r>
                <a:rPr lang="ru-RU" sz="44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сложения</a:t>
              </a:r>
            </a:p>
          </p:txBody>
        </p:sp>
      </p:grpSp>
      <p:cxnSp>
        <p:nvCxnSpPr>
          <p:cNvPr id="3" name="Соединительная линия уступом 2"/>
          <p:cNvCxnSpPr/>
          <p:nvPr/>
        </p:nvCxnSpPr>
        <p:spPr>
          <a:xfrm rot="5400000">
            <a:off x="1573142" y="2589245"/>
            <a:ext cx="2705878" cy="1219200"/>
          </a:xfrm>
          <a:prstGeom prst="bentConnector3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Соединительная линия уступом 62"/>
          <p:cNvCxnSpPr/>
          <p:nvPr/>
        </p:nvCxnSpPr>
        <p:spPr>
          <a:xfrm rot="16200000" flipH="1">
            <a:off x="9908317" y="2402638"/>
            <a:ext cx="2705878" cy="1447800"/>
          </a:xfrm>
          <a:prstGeom prst="bentConnector3">
            <a:avLst>
              <a:gd name="adj1" fmla="val 50000"/>
            </a:avLst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7315199" y="1941545"/>
            <a:ext cx="0" cy="2514600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46937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. 2"/>
          <p:cNvSpPr txBox="1">
            <a:spLocks noChangeArrowheads="1"/>
          </p:cNvSpPr>
          <p:nvPr/>
        </p:nvSpPr>
        <p:spPr>
          <a:xfrm>
            <a:off x="342901" y="228600"/>
            <a:ext cx="12435840" cy="1371600"/>
          </a:xfrm>
          <a:prstGeom prst="rect">
            <a:avLst/>
          </a:prstGeom>
        </p:spPr>
        <p:txBody>
          <a:bodyPr lIns="130622" tIns="65311" rIns="130622" bIns="65311"/>
          <a:lstStyle/>
          <a:p>
            <a:pPr algn="ctr">
              <a:defRPr/>
            </a:pPr>
            <a:r>
              <a:rPr lang="ru-RU" sz="4800" b="1" dirty="0" smtClean="0">
                <a:solidFill>
                  <a:srgbClr val="C00000"/>
                </a:solidFill>
                <a:latin typeface="Arial" pitchFamily="34" charset="0"/>
                <a:ea typeface="+mj-ea"/>
                <a:cs typeface="Arial" pitchFamily="34" charset="0"/>
              </a:rPr>
              <a:t>Способ подстановки</a:t>
            </a:r>
            <a:endParaRPr lang="ru-RU" sz="4800" b="1" dirty="0">
              <a:solidFill>
                <a:srgbClr val="C0000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4339" name="Поле 4"/>
          <p:cNvSpPr txBox="1">
            <a:spLocks noChangeArrowheads="1"/>
          </p:cNvSpPr>
          <p:nvPr/>
        </p:nvSpPr>
        <p:spPr bwMode="auto">
          <a:xfrm>
            <a:off x="1382380" y="1371600"/>
            <a:ext cx="2980886" cy="1486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4400" b="1" dirty="0" smtClean="0">
                <a:solidFill>
                  <a:srgbClr val="002060"/>
                </a:solidFill>
                <a:cs typeface="Arial" pitchFamily="34" charset="0"/>
              </a:rPr>
              <a:t>х = 2+у</a:t>
            </a:r>
            <a:endParaRPr lang="ru-RU" sz="4400" b="1" dirty="0">
              <a:solidFill>
                <a:srgbClr val="002060"/>
              </a:solidFill>
              <a:cs typeface="Arial" pitchFamily="34" charset="0"/>
            </a:endParaRPr>
          </a:p>
          <a:p>
            <a:pPr eaLnBrk="1" hangingPunct="1"/>
            <a:r>
              <a:rPr lang="ru-RU" sz="4400" b="1" dirty="0" smtClean="0">
                <a:solidFill>
                  <a:srgbClr val="002060"/>
                </a:solidFill>
                <a:cs typeface="Arial" pitchFamily="34" charset="0"/>
              </a:rPr>
              <a:t>3х </a:t>
            </a:r>
            <a:r>
              <a:rPr lang="ru-RU" sz="4400" b="1" dirty="0">
                <a:solidFill>
                  <a:srgbClr val="002060"/>
                </a:solidFill>
                <a:cs typeface="Arial" pitchFamily="34" charset="0"/>
              </a:rPr>
              <a:t>-  </a:t>
            </a:r>
            <a:r>
              <a:rPr lang="ru-RU" sz="4400" b="1" dirty="0" smtClean="0">
                <a:solidFill>
                  <a:srgbClr val="002060"/>
                </a:solidFill>
                <a:cs typeface="Arial" pitchFamily="34" charset="0"/>
              </a:rPr>
              <a:t>2у =</a:t>
            </a:r>
            <a:r>
              <a:rPr lang="ru-RU" sz="4400" b="1" dirty="0">
                <a:solidFill>
                  <a:srgbClr val="002060"/>
                </a:solidFill>
                <a:cs typeface="Arial" pitchFamily="34" charset="0"/>
              </a:rPr>
              <a:t>9</a:t>
            </a:r>
          </a:p>
        </p:txBody>
      </p:sp>
      <p:sp>
        <p:nvSpPr>
          <p:cNvPr id="14347" name="Поле 44"/>
          <p:cNvSpPr txBox="1">
            <a:spLocks noChangeArrowheads="1"/>
          </p:cNvSpPr>
          <p:nvPr/>
        </p:nvSpPr>
        <p:spPr bwMode="auto">
          <a:xfrm>
            <a:off x="1259794" y="7220286"/>
            <a:ext cx="3296036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4000" b="1" dirty="0">
                <a:solidFill>
                  <a:srgbClr val="002060"/>
                </a:solidFill>
              </a:rPr>
              <a:t>Ответ: </a:t>
            </a:r>
            <a:r>
              <a:rPr lang="ru-RU" sz="4000" b="1" dirty="0" smtClean="0">
                <a:solidFill>
                  <a:srgbClr val="002060"/>
                </a:solidFill>
              </a:rPr>
              <a:t>(5</a:t>
            </a:r>
            <a:r>
              <a:rPr lang="ru-RU" sz="4000" b="1" dirty="0">
                <a:solidFill>
                  <a:srgbClr val="002060"/>
                </a:solidFill>
              </a:rPr>
              <a:t>; </a:t>
            </a:r>
            <a:r>
              <a:rPr lang="ru-RU" sz="4000" b="1" dirty="0" smtClean="0">
                <a:solidFill>
                  <a:srgbClr val="002060"/>
                </a:solidFill>
              </a:rPr>
              <a:t>3)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14353" name="Автофигура 11"/>
          <p:cNvSpPr>
            <a:spLocks/>
          </p:cNvSpPr>
          <p:nvPr/>
        </p:nvSpPr>
        <p:spPr bwMode="auto">
          <a:xfrm>
            <a:off x="1169020" y="1580304"/>
            <a:ext cx="243840" cy="1068706"/>
          </a:xfrm>
          <a:prstGeom prst="leftBrace">
            <a:avLst>
              <a:gd name="adj1" fmla="val 74995"/>
              <a:gd name="adj2" fmla="val 50000"/>
            </a:avLst>
          </a:prstGeom>
          <a:noFill/>
          <a:ln w="38100" cap="sq">
            <a:solidFill>
              <a:srgbClr val="0066CC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 anchor="ctr"/>
          <a:lstStyle/>
          <a:p>
            <a:endParaRPr lang="ru-RU" altLang="ru-RU" sz="4400" b="1" dirty="0">
              <a:solidFill>
                <a:srgbClr val="0066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Овальная выноска 69"/>
          <p:cNvSpPr/>
          <p:nvPr/>
        </p:nvSpPr>
        <p:spPr>
          <a:xfrm>
            <a:off x="2334214" y="1423651"/>
            <a:ext cx="1447800" cy="691005"/>
          </a:xfrm>
          <a:prstGeom prst="wedgeEllipseCallout">
            <a:avLst>
              <a:gd name="adj1" fmla="val -61453"/>
              <a:gd name="adj2" fmla="val 73473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904860" y="3069048"/>
            <a:ext cx="392126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3(2+у) </a:t>
            </a:r>
            <a:r>
              <a:rPr lang="ru-RU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 2у =9</a:t>
            </a:r>
          </a:p>
        </p:txBody>
      </p:sp>
      <p:sp>
        <p:nvSpPr>
          <p:cNvPr id="53" name="Прямоугольник 52"/>
          <p:cNvSpPr/>
          <p:nvPr/>
        </p:nvSpPr>
        <p:spPr>
          <a:xfrm>
            <a:off x="904860" y="3833962"/>
            <a:ext cx="382989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+  3у – 2у=9</a:t>
            </a:r>
            <a:endParaRPr lang="ru-RU" sz="4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904860" y="4572324"/>
            <a:ext cx="225895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 + у </a:t>
            </a:r>
            <a:r>
              <a:rPr lang="ru-RU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=9</a:t>
            </a:r>
          </a:p>
        </p:txBody>
      </p:sp>
      <p:sp>
        <p:nvSpPr>
          <p:cNvPr id="74" name="Прямоугольник 73"/>
          <p:cNvSpPr/>
          <p:nvPr/>
        </p:nvSpPr>
        <p:spPr>
          <a:xfrm>
            <a:off x="939594" y="5237248"/>
            <a:ext cx="227337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 </a:t>
            </a:r>
            <a:r>
              <a:rPr lang="ru-RU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9 - 6 </a:t>
            </a:r>
            <a:endParaRPr lang="ru-RU" sz="4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843483" y="6006689"/>
            <a:ext cx="161454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у = 3</a:t>
            </a:r>
            <a:endParaRPr lang="ru-RU" sz="4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5410200" y="3062952"/>
            <a:ext cx="181492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400" b="1" dirty="0">
                <a:solidFill>
                  <a:srgbClr val="002060"/>
                </a:solidFill>
                <a:cs typeface="Arial" pitchFamily="34" charset="0"/>
              </a:rPr>
              <a:t>х = 2+у</a:t>
            </a:r>
          </a:p>
        </p:txBody>
      </p:sp>
      <p:sp>
        <p:nvSpPr>
          <p:cNvPr id="80" name="Прямоугольник 79"/>
          <p:cNvSpPr/>
          <p:nvPr/>
        </p:nvSpPr>
        <p:spPr>
          <a:xfrm>
            <a:off x="5410200" y="3705208"/>
            <a:ext cx="183255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400" b="1" dirty="0">
                <a:solidFill>
                  <a:srgbClr val="002060"/>
                </a:solidFill>
                <a:cs typeface="Arial" pitchFamily="34" charset="0"/>
              </a:rPr>
              <a:t>х = </a:t>
            </a:r>
            <a:r>
              <a:rPr lang="ru-RU" sz="4400" b="1" dirty="0" smtClean="0">
                <a:solidFill>
                  <a:srgbClr val="002060"/>
                </a:solidFill>
                <a:cs typeface="Arial" pitchFamily="34" charset="0"/>
              </a:rPr>
              <a:t>2+3</a:t>
            </a:r>
            <a:endParaRPr lang="ru-RU" sz="4400" b="1" dirty="0"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81" name="Прямоугольник 80"/>
          <p:cNvSpPr/>
          <p:nvPr/>
        </p:nvSpPr>
        <p:spPr>
          <a:xfrm>
            <a:off x="5439747" y="4505415"/>
            <a:ext cx="126669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400" b="1" dirty="0">
                <a:solidFill>
                  <a:srgbClr val="002060"/>
                </a:solidFill>
                <a:cs typeface="Arial" pitchFamily="34" charset="0"/>
              </a:rPr>
              <a:t>х = 5</a:t>
            </a:r>
          </a:p>
        </p:txBody>
      </p:sp>
      <p:cxnSp>
        <p:nvCxnSpPr>
          <p:cNvPr id="83" name="Прямая со стрелкой 82"/>
          <p:cNvCxnSpPr/>
          <p:nvPr/>
        </p:nvCxnSpPr>
        <p:spPr>
          <a:xfrm>
            <a:off x="3962401" y="1874140"/>
            <a:ext cx="2110692" cy="1299895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938" r="9812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753600" y="1742182"/>
            <a:ext cx="2514600" cy="4301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663238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7" grpId="0"/>
      <p:bldP spid="70" grpId="0" animBg="1"/>
      <p:bldP spid="50" grpId="0"/>
      <p:bldP spid="53" grpId="0"/>
      <p:bldP spid="54" grpId="0"/>
      <p:bldP spid="74" grpId="0"/>
      <p:bldP spid="75" grpId="0"/>
      <p:bldP spid="55" grpId="0"/>
      <p:bldP spid="80" grpId="0"/>
      <p:bldP spid="8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8" name="Прямоугольник 3"/>
          <p:cNvSpPr>
            <a:spLocks noChangeArrowheads="1"/>
          </p:cNvSpPr>
          <p:nvPr/>
        </p:nvSpPr>
        <p:spPr bwMode="auto">
          <a:xfrm>
            <a:off x="4572000" y="152400"/>
            <a:ext cx="6537116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Способ  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подстановки</a:t>
            </a:r>
            <a:endParaRPr lang="ru-RU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17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4558236"/>
              </p:ext>
            </p:extLst>
          </p:nvPr>
        </p:nvGraphicFramePr>
        <p:xfrm>
          <a:off x="1638009" y="1068355"/>
          <a:ext cx="3844925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2" name="Формула" r:id="rId3" imgW="965160" imgH="457200" progId="Equation.3">
                  <p:embed/>
                </p:oleObj>
              </mc:Choice>
              <mc:Fallback>
                <p:oleObj name="Формула" r:id="rId3" imgW="96516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8009" y="1068355"/>
                        <a:ext cx="3844925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6008680"/>
              </p:ext>
            </p:extLst>
          </p:nvPr>
        </p:nvGraphicFramePr>
        <p:xfrm>
          <a:off x="5943600" y="1143000"/>
          <a:ext cx="5611812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3" name="Формула" r:id="rId5" imgW="1409400" imgH="457200" progId="Equation.3">
                  <p:embed/>
                </p:oleObj>
              </mc:Choice>
              <mc:Fallback>
                <p:oleObj name="Формула" r:id="rId5" imgW="14094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1143000"/>
                        <a:ext cx="5611812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1891719"/>
              </p:ext>
            </p:extLst>
          </p:nvPr>
        </p:nvGraphicFramePr>
        <p:xfrm>
          <a:off x="1217402" y="3048000"/>
          <a:ext cx="5205412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4" name="Формула" r:id="rId7" imgW="1307880" imgH="457200" progId="Equation.3">
                  <p:embed/>
                </p:oleObj>
              </mc:Choice>
              <mc:Fallback>
                <p:oleObj name="Формула" r:id="rId7" imgW="130788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7402" y="3048000"/>
                        <a:ext cx="5205412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0594175"/>
              </p:ext>
            </p:extLst>
          </p:nvPr>
        </p:nvGraphicFramePr>
        <p:xfrm>
          <a:off x="1224545" y="4876800"/>
          <a:ext cx="3133725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5" name="Формула" r:id="rId9" imgW="787320" imgH="457200" progId="Equation.3">
                  <p:embed/>
                </p:oleObj>
              </mc:Choice>
              <mc:Fallback>
                <p:oleObj name="Формула" r:id="rId9" imgW="78732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4545" y="4876800"/>
                        <a:ext cx="3133725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0345624"/>
              </p:ext>
            </p:extLst>
          </p:nvPr>
        </p:nvGraphicFramePr>
        <p:xfrm>
          <a:off x="5257800" y="4876800"/>
          <a:ext cx="3387725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6" name="Формула" r:id="rId11" imgW="850680" imgH="457200" progId="Equation.3">
                  <p:embed/>
                </p:oleObj>
              </mc:Choice>
              <mc:Fallback>
                <p:oleObj name="Формула" r:id="rId11" imgW="85068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876800"/>
                        <a:ext cx="3387725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1067790"/>
              </p:ext>
            </p:extLst>
          </p:nvPr>
        </p:nvGraphicFramePr>
        <p:xfrm>
          <a:off x="9339086" y="4876800"/>
          <a:ext cx="1768475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7" name="Формула" r:id="rId13" imgW="444240" imgH="457200" progId="Equation.3">
                  <p:embed/>
                </p:oleObj>
              </mc:Choice>
              <mc:Fallback>
                <p:oleObj name="Формула" r:id="rId13" imgW="44424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39086" y="4876800"/>
                        <a:ext cx="1768475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717276"/>
              </p:ext>
            </p:extLst>
          </p:nvPr>
        </p:nvGraphicFramePr>
        <p:xfrm>
          <a:off x="6299095" y="6781800"/>
          <a:ext cx="3082925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8" name="Формула" r:id="rId15" imgW="888840" imgH="203040" progId="Equation.3">
                  <p:embed/>
                </p:oleObj>
              </mc:Choice>
              <mc:Fallback>
                <p:oleObj name="Формула" r:id="rId15" imgW="88884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9095" y="6781800"/>
                        <a:ext cx="3082925" cy="66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Овальная выноска 13"/>
          <p:cNvSpPr/>
          <p:nvPr/>
        </p:nvSpPr>
        <p:spPr>
          <a:xfrm flipV="1">
            <a:off x="2791408" y="1827244"/>
            <a:ext cx="2057400" cy="548951"/>
          </a:xfrm>
          <a:prstGeom prst="wedgeEllipseCallout">
            <a:avLst>
              <a:gd name="adj1" fmla="val -11185"/>
              <a:gd name="adj2" fmla="val 74738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sz="3600" b="1" dirty="0">
              <a:solidFill>
                <a:srgbClr val="C00000"/>
              </a:solidFill>
            </a:endParaRPr>
          </a:p>
        </p:txBody>
      </p:sp>
      <p:graphicFrame>
        <p:nvGraphicFramePr>
          <p:cNvPr id="1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1566522"/>
              </p:ext>
            </p:extLst>
          </p:nvPr>
        </p:nvGraphicFramePr>
        <p:xfrm>
          <a:off x="6858000" y="3124200"/>
          <a:ext cx="5205412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9" name="Формула" r:id="rId17" imgW="1307880" imgH="457200" progId="Equation.3">
                  <p:embed/>
                </p:oleObj>
              </mc:Choice>
              <mc:Fallback>
                <p:oleObj name="Формула" r:id="rId17" imgW="130788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3124200"/>
                        <a:ext cx="5205412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63525490"/>
      </p:ext>
    </p:extLst>
  </p:cSld>
  <p:clrMapOvr>
    <a:masterClrMapping/>
  </p:clrMapOvr>
  <p:transition advClick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14208</TotalTime>
  <Words>382</Words>
  <Application>Microsoft Office PowerPoint</Application>
  <PresentationFormat>Произвольный</PresentationFormat>
  <Paragraphs>97</Paragraphs>
  <Slides>12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Office Theme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ЗАДАНИЯ ДЛЯ ЗАКРЕПЛЕНИЯ</vt:lpstr>
      <vt:lpstr>  ЗАДАНИЯ ДЛЯ ЗАКРЕПЛЕНИЯ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948</cp:revision>
  <dcterms:created xsi:type="dcterms:W3CDTF">2020-04-09T07:32:19Z</dcterms:created>
  <dcterms:modified xsi:type="dcterms:W3CDTF">2021-02-19T16:20:20Z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