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560" r:id="rId2"/>
    <p:sldId id="768" r:id="rId3"/>
    <p:sldId id="893" r:id="rId4"/>
    <p:sldId id="894" r:id="rId5"/>
    <p:sldId id="895" r:id="rId6"/>
    <p:sldId id="897" r:id="rId7"/>
    <p:sldId id="898" r:id="rId8"/>
    <p:sldId id="902" r:id="rId9"/>
    <p:sldId id="899" r:id="rId10"/>
    <p:sldId id="900" r:id="rId11"/>
    <p:sldId id="901" r:id="rId12"/>
    <p:sldId id="903" r:id="rId13"/>
    <p:sldId id="510" r:id="rId14"/>
    <p:sldId id="879" r:id="rId15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93"/>
            <p14:sldId id="894"/>
            <p14:sldId id="895"/>
            <p14:sldId id="897"/>
            <p14:sldId id="898"/>
            <p14:sldId id="902"/>
            <p14:sldId id="899"/>
            <p14:sldId id="900"/>
            <p14:sldId id="901"/>
            <p14:sldId id="903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49" d="100"/>
          <a:sy n="49" d="100"/>
        </p:scale>
        <p:origin x="-720" y="-174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4F75-3547-4F47-BAA4-F1CD2946EB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52822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62B7-20EE-4C29-96B6-FF258A3563C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60E-5825-4119-8FE7-723D5ACC86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2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33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02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71" r:id="rId10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710802" y="3505200"/>
            <a:ext cx="7558690" cy="3290490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Линейная функция </a:t>
            </a:r>
            <a:endParaRPr lang="uz-Cyrl-UZ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и её график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grpSp>
        <p:nvGrpSpPr>
          <p:cNvPr id="19" name="Group 26"/>
          <p:cNvGrpSpPr>
            <a:grpSpLocks/>
          </p:cNvGrpSpPr>
          <p:nvPr/>
        </p:nvGrpSpPr>
        <p:grpSpPr bwMode="auto">
          <a:xfrm>
            <a:off x="8506937" y="3392488"/>
            <a:ext cx="5709085" cy="3694112"/>
            <a:chOff x="612" y="1752"/>
            <a:chExt cx="4550" cy="2499"/>
          </a:xfrm>
        </p:grpSpPr>
        <p:pic>
          <p:nvPicPr>
            <p:cNvPr id="24" name="Picture 2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1797"/>
              <a:ext cx="4550" cy="2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" name="Text Box 28"/>
            <p:cNvSpPr txBox="1">
              <a:spLocks noChangeArrowheads="1"/>
            </p:cNvSpPr>
            <p:nvPr/>
          </p:nvSpPr>
          <p:spPr bwMode="auto">
            <a:xfrm>
              <a:off x="2699" y="3067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dirty="0"/>
                <a:t>0</a:t>
              </a:r>
              <a:endParaRPr lang="ru-RU" sz="2000" i="1" dirty="0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3068" y="3053"/>
              <a:ext cx="1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2971" y="3113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</a:t>
              </a:r>
              <a:endParaRPr lang="ru-RU" sz="2000" i="1"/>
            </a:p>
          </p:txBody>
        </p:sp>
        <p:sp>
          <p:nvSpPr>
            <p:cNvPr id="35" name="Text Box 31"/>
            <p:cNvSpPr txBox="1">
              <a:spLocks noChangeArrowheads="1"/>
            </p:cNvSpPr>
            <p:nvPr/>
          </p:nvSpPr>
          <p:spPr bwMode="auto">
            <a:xfrm>
              <a:off x="4921" y="3067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i="1"/>
                <a:t>х</a:t>
              </a: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2653" y="1752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i="1"/>
                <a:t>у</a:t>
              </a:r>
            </a:p>
          </p:txBody>
        </p:sp>
        <p:sp>
          <p:nvSpPr>
            <p:cNvPr id="37" name="Line 33"/>
            <p:cNvSpPr>
              <a:spLocks noChangeShapeType="1"/>
            </p:cNvSpPr>
            <p:nvPr/>
          </p:nvSpPr>
          <p:spPr bwMode="auto">
            <a:xfrm rot="5248000" flipH="1">
              <a:off x="2881" y="2871"/>
              <a:ext cx="1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>
              <a:off x="2653" y="2795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</a:t>
              </a:r>
              <a:endParaRPr lang="ru-RU" sz="2000" i="1"/>
            </a:p>
          </p:txBody>
        </p:sp>
      </p:grpSp>
      <p:sp>
        <p:nvSpPr>
          <p:cNvPr id="39" name="Oval 35"/>
          <p:cNvSpPr>
            <a:spLocks noChangeArrowheads="1"/>
          </p:cNvSpPr>
          <p:nvPr/>
        </p:nvSpPr>
        <p:spPr bwMode="auto">
          <a:xfrm>
            <a:off x="11325762" y="5416193"/>
            <a:ext cx="71437" cy="71437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11736902" y="4080020"/>
            <a:ext cx="71438" cy="7143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1" name="Freeform 41"/>
          <p:cNvSpPr>
            <a:spLocks/>
          </p:cNvSpPr>
          <p:nvPr/>
        </p:nvSpPr>
        <p:spPr bwMode="auto">
          <a:xfrm>
            <a:off x="10781765" y="3303794"/>
            <a:ext cx="1257300" cy="3697287"/>
          </a:xfrm>
          <a:custGeom>
            <a:avLst/>
            <a:gdLst>
              <a:gd name="T0" fmla="*/ 0 w 792"/>
              <a:gd name="T1" fmla="*/ 2329 h 2329"/>
              <a:gd name="T2" fmla="*/ 792 w 792"/>
              <a:gd name="T3" fmla="*/ 0 h 2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92" h="2329">
                <a:moveTo>
                  <a:pt x="0" y="2329"/>
                </a:moveTo>
                <a:lnTo>
                  <a:pt x="792" y="0"/>
                </a:lnTo>
              </a:path>
            </a:pathLst>
          </a:custGeom>
          <a:noFill/>
          <a:ln w="28575" cmpd="sng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42" name="Text Box 42"/>
          <p:cNvSpPr txBox="1">
            <a:spLocks noChangeArrowheads="1"/>
          </p:cNvSpPr>
          <p:nvPr/>
        </p:nvSpPr>
        <p:spPr bwMode="auto">
          <a:xfrm rot="17455254">
            <a:off x="10187774" y="5959712"/>
            <a:ext cx="1241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800000"/>
                </a:solidFill>
              </a:rPr>
              <a:t>у</a:t>
            </a:r>
            <a:r>
              <a:rPr lang="ru-RU" sz="2400" dirty="0">
                <a:solidFill>
                  <a:srgbClr val="800000"/>
                </a:solidFill>
              </a:rPr>
              <a:t> = </a:t>
            </a:r>
            <a:r>
              <a:rPr lang="en-US" sz="2400" dirty="0">
                <a:solidFill>
                  <a:srgbClr val="800000"/>
                </a:solidFill>
              </a:rPr>
              <a:t>3</a:t>
            </a:r>
            <a:r>
              <a:rPr lang="ru-RU" sz="2400" i="1" dirty="0">
                <a:solidFill>
                  <a:srgbClr val="800000"/>
                </a:solidFill>
              </a:rPr>
              <a:t>х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43" name="Oval 47"/>
          <p:cNvSpPr>
            <a:spLocks noChangeArrowheads="1"/>
          </p:cNvSpPr>
          <p:nvPr/>
        </p:nvSpPr>
        <p:spPr bwMode="auto">
          <a:xfrm>
            <a:off x="10842086" y="5368648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4" name="Oval 48"/>
          <p:cNvSpPr>
            <a:spLocks noChangeArrowheads="1"/>
          </p:cNvSpPr>
          <p:nvPr/>
        </p:nvSpPr>
        <p:spPr bwMode="auto">
          <a:xfrm>
            <a:off x="11311389" y="3999673"/>
            <a:ext cx="71437" cy="714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5" name="Freeform 49"/>
          <p:cNvSpPr>
            <a:spLocks/>
          </p:cNvSpPr>
          <p:nvPr/>
        </p:nvSpPr>
        <p:spPr bwMode="auto">
          <a:xfrm>
            <a:off x="10373313" y="3186288"/>
            <a:ext cx="1265237" cy="3687763"/>
          </a:xfrm>
          <a:custGeom>
            <a:avLst/>
            <a:gdLst>
              <a:gd name="T0" fmla="*/ 0 w 797"/>
              <a:gd name="T1" fmla="*/ 2323 h 2323"/>
              <a:gd name="T2" fmla="*/ 797 w 797"/>
              <a:gd name="T3" fmla="*/ 0 h 232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97" h="2323">
                <a:moveTo>
                  <a:pt x="0" y="2323"/>
                </a:moveTo>
                <a:lnTo>
                  <a:pt x="797" y="0"/>
                </a:lnTo>
              </a:path>
            </a:pathLst>
          </a:custGeom>
          <a:noFill/>
          <a:ln w="28575" cmpd="sng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46" name="Text Box 50"/>
          <p:cNvSpPr txBox="1">
            <a:spLocks noChangeArrowheads="1"/>
          </p:cNvSpPr>
          <p:nvPr/>
        </p:nvSpPr>
        <p:spPr bwMode="auto">
          <a:xfrm rot="17288474">
            <a:off x="9537035" y="5617160"/>
            <a:ext cx="1849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008000"/>
                </a:solidFill>
              </a:rPr>
              <a:t>у</a:t>
            </a:r>
            <a:r>
              <a:rPr lang="ru-RU" sz="2400" dirty="0">
                <a:solidFill>
                  <a:srgbClr val="008000"/>
                </a:solidFill>
              </a:rPr>
              <a:t> = </a:t>
            </a:r>
            <a:r>
              <a:rPr lang="en-US" sz="2400" dirty="0">
                <a:solidFill>
                  <a:srgbClr val="008000"/>
                </a:solidFill>
              </a:rPr>
              <a:t>3</a:t>
            </a:r>
            <a:r>
              <a:rPr lang="ru-RU" sz="2400" i="1" dirty="0">
                <a:solidFill>
                  <a:srgbClr val="008000"/>
                </a:solidFill>
              </a:rPr>
              <a:t>х</a:t>
            </a:r>
            <a:r>
              <a:rPr lang="ru-RU" sz="2400" dirty="0">
                <a:solidFill>
                  <a:srgbClr val="008000"/>
                </a:solidFill>
              </a:rPr>
              <a:t> + 5</a:t>
            </a:r>
            <a:r>
              <a:rPr lang="ru-RU" sz="2400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47" name="Oval 52"/>
          <p:cNvSpPr>
            <a:spLocks noChangeArrowheads="1"/>
          </p:cNvSpPr>
          <p:nvPr/>
        </p:nvSpPr>
        <p:spPr bwMode="auto">
          <a:xfrm>
            <a:off x="11318859" y="6724253"/>
            <a:ext cx="71438" cy="714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8" name="Oval 53"/>
          <p:cNvSpPr>
            <a:spLocks noChangeArrowheads="1"/>
          </p:cNvSpPr>
          <p:nvPr/>
        </p:nvSpPr>
        <p:spPr bwMode="auto">
          <a:xfrm>
            <a:off x="12016262" y="4563091"/>
            <a:ext cx="71438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z-Latn-UZ"/>
          </a:p>
        </p:txBody>
      </p:sp>
      <p:sp>
        <p:nvSpPr>
          <p:cNvPr id="49" name="Freeform 54"/>
          <p:cNvSpPr>
            <a:spLocks/>
          </p:cNvSpPr>
          <p:nvPr/>
        </p:nvSpPr>
        <p:spPr bwMode="auto">
          <a:xfrm>
            <a:off x="11223872" y="3417476"/>
            <a:ext cx="1233487" cy="3681412"/>
          </a:xfrm>
          <a:custGeom>
            <a:avLst/>
            <a:gdLst>
              <a:gd name="T0" fmla="*/ 0 w 777"/>
              <a:gd name="T1" fmla="*/ 2319 h 2319"/>
              <a:gd name="T2" fmla="*/ 777 w 777"/>
              <a:gd name="T3" fmla="*/ 0 h 231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77" h="2319">
                <a:moveTo>
                  <a:pt x="0" y="2319"/>
                </a:moveTo>
                <a:lnTo>
                  <a:pt x="777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50" name="Text Box 55"/>
          <p:cNvSpPr txBox="1">
            <a:spLocks noChangeArrowheads="1"/>
          </p:cNvSpPr>
          <p:nvPr/>
        </p:nvSpPr>
        <p:spPr bwMode="auto">
          <a:xfrm rot="17288474">
            <a:off x="10403506" y="5863973"/>
            <a:ext cx="1849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FF0000"/>
                </a:solidFill>
              </a:rPr>
              <a:t>у</a:t>
            </a:r>
            <a:r>
              <a:rPr lang="ru-RU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</a:rPr>
              <a:t>3</a:t>
            </a:r>
            <a:r>
              <a:rPr lang="ru-RU" sz="2400" i="1" dirty="0">
                <a:solidFill>
                  <a:srgbClr val="FF0000"/>
                </a:solidFill>
              </a:rPr>
              <a:t>х</a:t>
            </a:r>
            <a:r>
              <a:rPr lang="ru-RU" sz="2400" dirty="0">
                <a:solidFill>
                  <a:srgbClr val="FF0000"/>
                </a:solidFill>
              </a:rPr>
              <a:t> – 5</a:t>
            </a:r>
            <a:r>
              <a:rPr lang="ru-RU" sz="2400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5" name="Group 276"/>
          <p:cNvGrpSpPr>
            <a:grpSpLocks/>
          </p:cNvGrpSpPr>
          <p:nvPr/>
        </p:nvGrpSpPr>
        <p:grpSpPr bwMode="auto">
          <a:xfrm>
            <a:off x="6278880" y="400050"/>
            <a:ext cx="7833360" cy="5615940"/>
            <a:chOff x="2472" y="210"/>
            <a:chExt cx="3084" cy="2948"/>
          </a:xfrm>
        </p:grpSpPr>
        <p:sp>
          <p:nvSpPr>
            <p:cNvPr id="13373" name="Line 277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3374" name="Line 278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13318" name="Group 246"/>
          <p:cNvGrpSpPr>
            <a:grpSpLocks/>
          </p:cNvGrpSpPr>
          <p:nvPr/>
        </p:nvGrpSpPr>
        <p:grpSpPr bwMode="auto">
          <a:xfrm>
            <a:off x="6118861" y="312420"/>
            <a:ext cx="8051799" cy="5838826"/>
            <a:chOff x="2409" y="164"/>
            <a:chExt cx="3170" cy="3065"/>
          </a:xfrm>
        </p:grpSpPr>
        <p:grpSp>
          <p:nvGrpSpPr>
            <p:cNvPr id="13344" name="Group 247"/>
            <p:cNvGrpSpPr>
              <a:grpSpLocks/>
            </p:cNvGrpSpPr>
            <p:nvPr/>
          </p:nvGrpSpPr>
          <p:grpSpPr bwMode="auto">
            <a:xfrm>
              <a:off x="2409" y="164"/>
              <a:ext cx="3170" cy="3065"/>
              <a:chOff x="2409" y="164"/>
              <a:chExt cx="3170" cy="3065"/>
            </a:xfrm>
          </p:grpSpPr>
          <p:grpSp>
            <p:nvGrpSpPr>
              <p:cNvPr id="13347" name="Group 248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3350" name="Freeform 249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1" name="Freeform 250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  <a:gd name="T4" fmla="*/ 0 60000 65536"/>
                    <a:gd name="T5" fmla="*/ 0 60000 65536"/>
                    <a:gd name="T6" fmla="*/ 0 w 3124"/>
                    <a:gd name="T7" fmla="*/ 0 h 8"/>
                    <a:gd name="T8" fmla="*/ 3124 w 312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2" name="Freeform 251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>
                    <a:gd name="T0" fmla="*/ 0 w 8"/>
                    <a:gd name="T1" fmla="*/ 0 h 2994"/>
                    <a:gd name="T2" fmla="*/ 8 w 8"/>
                    <a:gd name="T3" fmla="*/ 2994 h 2994"/>
                    <a:gd name="T4" fmla="*/ 0 60000 65536"/>
                    <a:gd name="T5" fmla="*/ 0 60000 65536"/>
                    <a:gd name="T6" fmla="*/ 0 w 8"/>
                    <a:gd name="T7" fmla="*/ 0 h 2994"/>
                    <a:gd name="T8" fmla="*/ 8 w 8"/>
                    <a:gd name="T9" fmla="*/ 2994 h 299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3" name="Line 252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4" name="Freeform 253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  <a:gd name="T4" fmla="*/ 0 60000 65536"/>
                    <a:gd name="T5" fmla="*/ 0 60000 65536"/>
                    <a:gd name="T6" fmla="*/ 0 w 3124"/>
                    <a:gd name="T7" fmla="*/ 0 h 8"/>
                    <a:gd name="T8" fmla="*/ 3124 w 312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5" name="Freeform 254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  <a:gd name="T4" fmla="*/ 0 60000 65536"/>
                    <a:gd name="T5" fmla="*/ 0 60000 65536"/>
                    <a:gd name="T6" fmla="*/ 0 w 3131"/>
                    <a:gd name="T7" fmla="*/ 0 h 8"/>
                    <a:gd name="T8" fmla="*/ 3131 w 3131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6" name="Freeform 255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  <a:gd name="T4" fmla="*/ 0 60000 65536"/>
                    <a:gd name="T5" fmla="*/ 0 60000 65536"/>
                    <a:gd name="T6" fmla="*/ 0 w 3131"/>
                    <a:gd name="T7" fmla="*/ 0 h 8"/>
                    <a:gd name="T8" fmla="*/ 3131 w 3131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7" name="Freeform 256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>
                    <a:gd name="T0" fmla="*/ 0 w 3132"/>
                    <a:gd name="T1" fmla="*/ 0 h 8"/>
                    <a:gd name="T2" fmla="*/ 3132 w 3132"/>
                    <a:gd name="T3" fmla="*/ 8 h 8"/>
                    <a:gd name="T4" fmla="*/ 0 60000 65536"/>
                    <a:gd name="T5" fmla="*/ 0 60000 65536"/>
                    <a:gd name="T6" fmla="*/ 0 w 3132"/>
                    <a:gd name="T7" fmla="*/ 0 h 8"/>
                    <a:gd name="T8" fmla="*/ 3132 w 313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8" name="Freeform 257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59" name="Freeform 258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0" name="Freeform 259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>
                    <a:gd name="T0" fmla="*/ 0 w 3123"/>
                    <a:gd name="T1" fmla="*/ 0 h 8"/>
                    <a:gd name="T2" fmla="*/ 3123 w 3123"/>
                    <a:gd name="T3" fmla="*/ 8 h 8"/>
                    <a:gd name="T4" fmla="*/ 0 60000 65536"/>
                    <a:gd name="T5" fmla="*/ 0 60000 65536"/>
                    <a:gd name="T6" fmla="*/ 0 w 3123"/>
                    <a:gd name="T7" fmla="*/ 0 h 8"/>
                    <a:gd name="T8" fmla="*/ 3123 w 3123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1" name="Freeform 260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2" name="Freeform 261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  <a:gd name="T4" fmla="*/ 0 60000 65536"/>
                    <a:gd name="T5" fmla="*/ 0 60000 65536"/>
                    <a:gd name="T6" fmla="*/ 0 w 3115"/>
                    <a:gd name="T7" fmla="*/ 0 h 8"/>
                    <a:gd name="T8" fmla="*/ 3115 w 3115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3" name="Freeform 262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  <a:gd name="T4" fmla="*/ 0 60000 65536"/>
                    <a:gd name="T5" fmla="*/ 0 60000 65536"/>
                    <a:gd name="T6" fmla="*/ 0 w 3115"/>
                    <a:gd name="T7" fmla="*/ 0 h 8"/>
                    <a:gd name="T8" fmla="*/ 3115 w 3115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4" name="Freeform 263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>
                    <a:gd name="T0" fmla="*/ 8 w 8"/>
                    <a:gd name="T1" fmla="*/ 0 h 3026"/>
                    <a:gd name="T2" fmla="*/ 0 w 8"/>
                    <a:gd name="T3" fmla="*/ 3026 h 3026"/>
                    <a:gd name="T4" fmla="*/ 0 60000 65536"/>
                    <a:gd name="T5" fmla="*/ 0 60000 65536"/>
                    <a:gd name="T6" fmla="*/ 0 w 8"/>
                    <a:gd name="T7" fmla="*/ 0 h 3026"/>
                    <a:gd name="T8" fmla="*/ 8 w 8"/>
                    <a:gd name="T9" fmla="*/ 3026 h 302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5" name="Freeform 264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6" name="Freeform 265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7" name="Freeform 266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>
                    <a:gd name="T0" fmla="*/ 9 w 9"/>
                    <a:gd name="T1" fmla="*/ 0 h 3010"/>
                    <a:gd name="T2" fmla="*/ 0 w 9"/>
                    <a:gd name="T3" fmla="*/ 3010 h 3010"/>
                    <a:gd name="T4" fmla="*/ 0 60000 65536"/>
                    <a:gd name="T5" fmla="*/ 0 60000 65536"/>
                    <a:gd name="T6" fmla="*/ 0 w 9"/>
                    <a:gd name="T7" fmla="*/ 0 h 3010"/>
                    <a:gd name="T8" fmla="*/ 9 w 9"/>
                    <a:gd name="T9" fmla="*/ 3010 h 301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8" name="Freeform 267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69" name="Freeform 268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70" name="Freeform 269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71" name="Freeform 270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3372" name="Freeform 271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</p:grpSp>
          <p:sp>
            <p:nvSpPr>
              <p:cNvPr id="13348" name="Text Box 272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15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400"/>
                  <a:t>х</a:t>
                </a:r>
              </a:p>
            </p:txBody>
          </p:sp>
          <p:sp>
            <p:nvSpPr>
              <p:cNvPr id="13349" name="Text Box 273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15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400"/>
                  <a:t>у</a:t>
                </a:r>
              </a:p>
            </p:txBody>
          </p:sp>
        </p:grpSp>
        <p:sp>
          <p:nvSpPr>
            <p:cNvPr id="13345" name="Line 274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3346" name="Line 275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13319" name="Line 173"/>
          <p:cNvSpPr>
            <a:spLocks noChangeShapeType="1"/>
          </p:cNvSpPr>
          <p:nvPr/>
        </p:nvSpPr>
        <p:spPr bwMode="auto">
          <a:xfrm flipV="1">
            <a:off x="5933441" y="1868806"/>
            <a:ext cx="7950200" cy="293751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3320" name="Text Box 177"/>
          <p:cNvSpPr txBox="1">
            <a:spLocks noChangeArrowheads="1"/>
          </p:cNvSpPr>
          <p:nvPr/>
        </p:nvSpPr>
        <p:spPr bwMode="auto">
          <a:xfrm>
            <a:off x="518160" y="4798696"/>
            <a:ext cx="26386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321" name="Text Box 179"/>
          <p:cNvSpPr txBox="1">
            <a:spLocks noChangeArrowheads="1"/>
          </p:cNvSpPr>
          <p:nvPr/>
        </p:nvSpPr>
        <p:spPr bwMode="auto">
          <a:xfrm rot="20382578">
            <a:off x="11886622" y="1404277"/>
            <a:ext cx="213289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6600CC"/>
                </a:solidFill>
              </a:rPr>
              <a:t>y = </a:t>
            </a:r>
            <a:r>
              <a:rPr lang="ru-RU" sz="4000" b="1" dirty="0">
                <a:solidFill>
                  <a:srgbClr val="6600CC"/>
                </a:solidFill>
              </a:rPr>
              <a:t>0,5</a:t>
            </a:r>
            <a:r>
              <a:rPr lang="en-US" sz="4000" b="1" dirty="0">
                <a:solidFill>
                  <a:srgbClr val="6600CC"/>
                </a:solidFill>
              </a:rPr>
              <a:t>x</a:t>
            </a:r>
            <a:endParaRPr lang="ru-RU" sz="4000" b="1" dirty="0">
              <a:solidFill>
                <a:srgbClr val="6600CC"/>
              </a:solidFill>
            </a:endParaRPr>
          </a:p>
        </p:txBody>
      </p:sp>
      <p:sp>
        <p:nvSpPr>
          <p:cNvPr id="22712" name="Line 184"/>
          <p:cNvSpPr>
            <a:spLocks noChangeShapeType="1"/>
          </p:cNvSpPr>
          <p:nvPr/>
        </p:nvSpPr>
        <p:spPr bwMode="auto">
          <a:xfrm flipV="1">
            <a:off x="5702301" y="1781176"/>
            <a:ext cx="8409939" cy="3110864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13" name="Text Box 185"/>
          <p:cNvSpPr txBox="1">
            <a:spLocks noChangeArrowheads="1"/>
          </p:cNvSpPr>
          <p:nvPr/>
        </p:nvSpPr>
        <p:spPr bwMode="auto">
          <a:xfrm rot="20608203">
            <a:off x="7943908" y="928899"/>
            <a:ext cx="257532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6600CC"/>
                </a:solidFill>
              </a:rPr>
              <a:t>y =</a:t>
            </a:r>
            <a:r>
              <a:rPr lang="ru-RU" sz="4000" b="1" dirty="0">
                <a:solidFill>
                  <a:srgbClr val="6600CC"/>
                </a:solidFill>
                <a:cs typeface="Arial" charset="0"/>
              </a:rPr>
              <a:t>0,5</a:t>
            </a:r>
            <a:r>
              <a:rPr lang="en-US" sz="4000" b="1" dirty="0">
                <a:solidFill>
                  <a:srgbClr val="6600CC"/>
                </a:solidFill>
              </a:rPr>
              <a:t>x</a:t>
            </a:r>
            <a:r>
              <a:rPr lang="ru-RU" sz="4000" b="1" dirty="0">
                <a:solidFill>
                  <a:srgbClr val="6600CC"/>
                </a:solidFill>
              </a:rPr>
              <a:t>+4</a:t>
            </a:r>
            <a:endParaRPr lang="ru-RU" sz="4000" dirty="0">
              <a:solidFill>
                <a:srgbClr val="6600CC"/>
              </a:solidFill>
            </a:endParaRPr>
          </a:p>
        </p:txBody>
      </p:sp>
      <p:sp>
        <p:nvSpPr>
          <p:cNvPr id="22724" name="Line 196"/>
          <p:cNvSpPr>
            <a:spLocks noChangeShapeType="1"/>
          </p:cNvSpPr>
          <p:nvPr/>
        </p:nvSpPr>
        <p:spPr bwMode="auto">
          <a:xfrm flipV="1">
            <a:off x="10081261" y="1348741"/>
            <a:ext cx="0" cy="190119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25" name="Line 197"/>
          <p:cNvSpPr>
            <a:spLocks noChangeShapeType="1"/>
          </p:cNvSpPr>
          <p:nvPr/>
        </p:nvSpPr>
        <p:spPr bwMode="auto">
          <a:xfrm>
            <a:off x="10081261" y="3249930"/>
            <a:ext cx="0" cy="950596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26" name="Line 198"/>
          <p:cNvSpPr>
            <a:spLocks noChangeShapeType="1"/>
          </p:cNvSpPr>
          <p:nvPr/>
        </p:nvSpPr>
        <p:spPr bwMode="auto">
          <a:xfrm flipV="1">
            <a:off x="4780280" y="1781176"/>
            <a:ext cx="9331961" cy="3437412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27" name="Text Box 199"/>
          <p:cNvSpPr txBox="1">
            <a:spLocks noChangeArrowheads="1"/>
          </p:cNvSpPr>
          <p:nvPr/>
        </p:nvSpPr>
        <p:spPr bwMode="auto">
          <a:xfrm rot="20221521">
            <a:off x="9644797" y="3695668"/>
            <a:ext cx="2875087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6600CC"/>
                </a:solidFill>
              </a:rPr>
              <a:t>y = </a:t>
            </a:r>
            <a:r>
              <a:rPr lang="ru-RU" sz="4000" b="1" dirty="0">
                <a:solidFill>
                  <a:srgbClr val="6600CC"/>
                </a:solidFill>
              </a:rPr>
              <a:t>0,5</a:t>
            </a:r>
            <a:r>
              <a:rPr lang="en-US" sz="4000" b="1" dirty="0">
                <a:solidFill>
                  <a:srgbClr val="6600CC"/>
                </a:solidFill>
              </a:rPr>
              <a:t>x</a:t>
            </a:r>
            <a:r>
              <a:rPr lang="ru-RU" sz="4000" b="1" dirty="0">
                <a:solidFill>
                  <a:srgbClr val="6600CC"/>
                </a:solidFill>
              </a:rPr>
              <a:t> - 2</a:t>
            </a:r>
          </a:p>
        </p:txBody>
      </p:sp>
      <p:sp>
        <p:nvSpPr>
          <p:cNvPr id="22728" name="Text Box 200"/>
          <p:cNvSpPr txBox="1">
            <a:spLocks noChangeArrowheads="1"/>
          </p:cNvSpPr>
          <p:nvPr/>
        </p:nvSpPr>
        <p:spPr bwMode="auto">
          <a:xfrm>
            <a:off x="863600" y="3501390"/>
            <a:ext cx="3086684" cy="839784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 wrap="none" lIns="130622" tIns="65311" rIns="130622" bIns="65311">
            <a:spAutoFit/>
            <a:flatTx/>
          </a:bodyPr>
          <a:lstStyle/>
          <a:p>
            <a:pPr>
              <a:defRPr/>
            </a:pPr>
            <a:r>
              <a:rPr lang="en-US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y =</a:t>
            </a:r>
            <a:r>
              <a:rPr lang="ru-RU" b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en-US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+4</a:t>
            </a:r>
          </a:p>
        </p:txBody>
      </p:sp>
      <p:sp>
        <p:nvSpPr>
          <p:cNvPr id="22729" name="Rectangle 201"/>
          <p:cNvSpPr>
            <a:spLocks noChangeArrowheads="1"/>
          </p:cNvSpPr>
          <p:nvPr/>
        </p:nvSpPr>
        <p:spPr bwMode="auto">
          <a:xfrm>
            <a:off x="746760" y="4884420"/>
            <a:ext cx="3520440" cy="839784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 wrap="square" lIns="130622" tIns="65311" rIns="130622" bIns="65311">
            <a:spAutoFit/>
            <a:flatTx/>
          </a:bodyPr>
          <a:lstStyle/>
          <a:p>
            <a:pPr>
              <a:defRPr/>
            </a:pPr>
            <a:r>
              <a:rPr lang="en-US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y = </a:t>
            </a:r>
            <a:r>
              <a:rPr lang="ru-RU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en-US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- 2</a:t>
            </a:r>
          </a:p>
        </p:txBody>
      </p:sp>
      <p:sp>
        <p:nvSpPr>
          <p:cNvPr id="13330" name="Text Box 203"/>
          <p:cNvSpPr txBox="1">
            <a:spLocks noChangeArrowheads="1"/>
          </p:cNvSpPr>
          <p:nvPr/>
        </p:nvSpPr>
        <p:spPr bwMode="auto">
          <a:xfrm>
            <a:off x="1094741" y="2127886"/>
            <a:ext cx="2249916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y =</a:t>
            </a:r>
            <a:r>
              <a:rPr lang="ru-RU" b="1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en-US" b="1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x</a:t>
            </a:r>
            <a:endParaRPr lang="ru-RU" b="1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732" name="Rectangle 204"/>
          <p:cNvSpPr>
            <a:spLocks noChangeArrowheads="1"/>
          </p:cNvSpPr>
          <p:nvPr/>
        </p:nvSpPr>
        <p:spPr bwMode="auto">
          <a:xfrm>
            <a:off x="632462" y="6353176"/>
            <a:ext cx="3916680" cy="839784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 wrap="square" lIns="130622" tIns="65311" rIns="130622" bIns="65311">
            <a:spAutoFit/>
            <a:flatTx/>
          </a:bodyPr>
          <a:lstStyle/>
          <a:p>
            <a:pPr>
              <a:defRPr/>
            </a:pPr>
            <a:r>
              <a:rPr lang="en-US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y = </a:t>
            </a:r>
            <a:r>
              <a:rPr lang="ru-RU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en-US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– 3,5</a:t>
            </a:r>
          </a:p>
        </p:txBody>
      </p:sp>
      <p:sp>
        <p:nvSpPr>
          <p:cNvPr id="22734" name="Line 206"/>
          <p:cNvSpPr>
            <a:spLocks noChangeShapeType="1"/>
          </p:cNvSpPr>
          <p:nvPr/>
        </p:nvSpPr>
        <p:spPr bwMode="auto">
          <a:xfrm flipV="1">
            <a:off x="4780280" y="1695450"/>
            <a:ext cx="9563101" cy="354330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35" name="Line 207"/>
          <p:cNvSpPr>
            <a:spLocks noChangeShapeType="1"/>
          </p:cNvSpPr>
          <p:nvPr/>
        </p:nvSpPr>
        <p:spPr bwMode="auto">
          <a:xfrm>
            <a:off x="10081261" y="3249930"/>
            <a:ext cx="0" cy="172974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736" name="Text Box 208"/>
          <p:cNvSpPr txBox="1">
            <a:spLocks noChangeArrowheads="1"/>
          </p:cNvSpPr>
          <p:nvPr/>
        </p:nvSpPr>
        <p:spPr bwMode="auto">
          <a:xfrm rot="20213998">
            <a:off x="9761723" y="4331375"/>
            <a:ext cx="341690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6600CC"/>
                </a:solidFill>
              </a:rPr>
              <a:t>y = </a:t>
            </a:r>
            <a:r>
              <a:rPr lang="ru-RU" sz="4000" b="1" dirty="0">
                <a:solidFill>
                  <a:srgbClr val="6600CC"/>
                </a:solidFill>
              </a:rPr>
              <a:t>0,5</a:t>
            </a:r>
            <a:r>
              <a:rPr lang="en-US" sz="4000" b="1" dirty="0">
                <a:solidFill>
                  <a:srgbClr val="6600CC"/>
                </a:solidFill>
              </a:rPr>
              <a:t>x</a:t>
            </a:r>
            <a:r>
              <a:rPr lang="ru-RU" sz="4000" b="1" dirty="0">
                <a:solidFill>
                  <a:srgbClr val="6600CC"/>
                </a:solidFill>
              </a:rPr>
              <a:t> – 3,5</a:t>
            </a:r>
          </a:p>
        </p:txBody>
      </p:sp>
      <p:sp>
        <p:nvSpPr>
          <p:cNvPr id="13335" name="AutoShape 20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0558" y="7300752"/>
            <a:ext cx="805181" cy="603886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3340" name="AutoShape 180"/>
          <p:cNvSpPr>
            <a:spLocks noChangeArrowheads="1"/>
          </p:cNvSpPr>
          <p:nvPr/>
        </p:nvSpPr>
        <p:spPr bwMode="auto">
          <a:xfrm>
            <a:off x="9964421" y="3164206"/>
            <a:ext cx="231139" cy="171450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3341" name="Freeform 279"/>
          <p:cNvSpPr>
            <a:spLocks/>
          </p:cNvSpPr>
          <p:nvPr/>
        </p:nvSpPr>
        <p:spPr bwMode="auto">
          <a:xfrm>
            <a:off x="14053821" y="417196"/>
            <a:ext cx="20320" cy="5703570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  <a:gd name="T4" fmla="*/ 0 60000 65536"/>
              <a:gd name="T5" fmla="*/ 0 60000 65536"/>
              <a:gd name="T6" fmla="*/ 0 w 8"/>
              <a:gd name="T7" fmla="*/ 0 h 2994"/>
              <a:gd name="T8" fmla="*/ 8 w 8"/>
              <a:gd name="T9" fmla="*/ 2994 h 29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808" name="Text Box 280"/>
          <p:cNvSpPr txBox="1">
            <a:spLocks noChangeArrowheads="1"/>
          </p:cNvSpPr>
          <p:nvPr/>
        </p:nvSpPr>
        <p:spPr bwMode="auto">
          <a:xfrm>
            <a:off x="212731" y="279642"/>
            <a:ext cx="5730869" cy="170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3400" b="1" dirty="0">
                <a:solidFill>
                  <a:srgbClr val="00964B"/>
                </a:solidFill>
                <a:latin typeface="Arial" pitchFamily="34" charset="0"/>
                <a:cs typeface="Arial" pitchFamily="34" charset="0"/>
              </a:rPr>
              <a:t>2 способ построения – </a:t>
            </a:r>
          </a:p>
          <a:p>
            <a:pPr>
              <a:defRPr/>
            </a:pPr>
            <a:r>
              <a:rPr lang="ru-RU" sz="3400" b="1" dirty="0">
                <a:solidFill>
                  <a:srgbClr val="00964B"/>
                </a:solidFill>
                <a:latin typeface="Arial" pitchFamily="34" charset="0"/>
                <a:cs typeface="Arial" pitchFamily="34" charset="0"/>
              </a:rPr>
              <a:t>с помощью </a:t>
            </a:r>
          </a:p>
          <a:p>
            <a:pPr>
              <a:defRPr/>
            </a:pPr>
            <a:r>
              <a:rPr lang="ru-RU" sz="3400" b="1" dirty="0">
                <a:solidFill>
                  <a:srgbClr val="00964B"/>
                </a:solidFill>
                <a:latin typeface="Arial" pitchFamily="34" charset="0"/>
                <a:cs typeface="Arial" pitchFamily="34" charset="0"/>
              </a:rPr>
              <a:t>параллельного переноса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43" name="Text Box 281"/>
          <p:cNvSpPr txBox="1">
            <a:spLocks noChangeArrowheads="1"/>
          </p:cNvSpPr>
          <p:nvPr/>
        </p:nvSpPr>
        <p:spPr bwMode="auto">
          <a:xfrm>
            <a:off x="9621520" y="3164206"/>
            <a:ext cx="184150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/>
              <a:t>0    1   </a:t>
            </a:r>
          </a:p>
        </p:txBody>
      </p:sp>
    </p:spTree>
    <p:extLst>
      <p:ext uri="{BB962C8B-B14F-4D97-AF65-F5344CB8AC3E}">
        <p14:creationId xmlns:p14="http://schemas.microsoft.com/office/powerpoint/2010/main" val="86641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7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78816E-7 L -0.00382 -0.23057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15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2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7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78816E-7 L 0.004 0.10499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227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5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2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23959E-6 L -0.00399 0.2046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27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022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2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22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32"/>
                  </p:tgtEl>
                </p:cond>
              </p:nextCondLst>
            </p:seq>
          </p:childTnLst>
        </p:cTn>
      </p:par>
    </p:tnLst>
    <p:bldLst>
      <p:bldP spid="22712" grpId="0" animBg="1"/>
      <p:bldP spid="22713" grpId="0"/>
      <p:bldP spid="22724" grpId="0" animBg="1"/>
      <p:bldP spid="22725" grpId="0" animBg="1"/>
      <p:bldP spid="22726" grpId="0" animBg="1"/>
      <p:bldP spid="22727" grpId="0"/>
      <p:bldP spid="22734" grpId="0" animBg="1"/>
      <p:bldP spid="22735" grpId="0" animBg="1"/>
      <p:bldP spid="22736" grpId="0"/>
      <p:bldP spid="228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260"/>
          <p:cNvGrpSpPr/>
          <p:nvPr/>
        </p:nvGrpSpPr>
        <p:grpSpPr>
          <a:xfrm>
            <a:off x="-57591" y="-292212"/>
            <a:ext cx="14260650" cy="8241785"/>
            <a:chOff x="-99494" y="-171500"/>
            <a:chExt cx="8912906" cy="6868154"/>
          </a:xfrm>
        </p:grpSpPr>
        <p:grpSp>
          <p:nvGrpSpPr>
            <p:cNvPr id="6" name="Группа 76"/>
            <p:cNvGrpSpPr/>
            <p:nvPr/>
          </p:nvGrpSpPr>
          <p:grpSpPr>
            <a:xfrm>
              <a:off x="-99494" y="-171500"/>
              <a:ext cx="8780111" cy="6868154"/>
              <a:chOff x="-99494" y="-171500"/>
              <a:chExt cx="8780111" cy="6868154"/>
            </a:xfrm>
          </p:grpSpPr>
          <p:grpSp>
            <p:nvGrpSpPr>
              <p:cNvPr id="40" name="Group 2"/>
              <p:cNvGrpSpPr>
                <a:grpSpLocks/>
              </p:cNvGrpSpPr>
              <p:nvPr/>
            </p:nvGrpSpPr>
            <p:grpSpPr bwMode="auto">
              <a:xfrm>
                <a:off x="-99494" y="228600"/>
                <a:ext cx="3112" cy="6400800"/>
                <a:chOff x="2496" y="144"/>
                <a:chExt cx="3112" cy="4032"/>
              </a:xfrm>
            </p:grpSpPr>
            <p:sp>
              <p:nvSpPr>
                <p:cNvPr id="79" name="Line 3"/>
                <p:cNvSpPr>
                  <a:spLocks noChangeShapeType="1"/>
                </p:cNvSpPr>
                <p:nvPr/>
              </p:nvSpPr>
              <p:spPr bwMode="auto">
                <a:xfrm>
                  <a:off x="5568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0" name="Line 4"/>
                <p:cNvSpPr>
                  <a:spLocks noChangeShapeType="1"/>
                </p:cNvSpPr>
                <p:nvPr/>
              </p:nvSpPr>
              <p:spPr bwMode="auto">
                <a:xfrm>
                  <a:off x="2496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1" name="Line 5"/>
                <p:cNvSpPr>
                  <a:spLocks noChangeShapeType="1"/>
                </p:cNvSpPr>
                <p:nvPr/>
              </p:nvSpPr>
              <p:spPr bwMode="auto">
                <a:xfrm>
                  <a:off x="2752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2" name="Line 6"/>
                <p:cNvSpPr>
                  <a:spLocks noChangeShapeType="1"/>
                </p:cNvSpPr>
                <p:nvPr/>
              </p:nvSpPr>
              <p:spPr bwMode="auto">
                <a:xfrm>
                  <a:off x="3008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3" name="Line 7"/>
                <p:cNvSpPr>
                  <a:spLocks noChangeShapeType="1"/>
                </p:cNvSpPr>
                <p:nvPr/>
              </p:nvSpPr>
              <p:spPr bwMode="auto">
                <a:xfrm>
                  <a:off x="3264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4" name="Line 8"/>
                <p:cNvSpPr>
                  <a:spLocks noChangeShapeType="1"/>
                </p:cNvSpPr>
                <p:nvPr/>
              </p:nvSpPr>
              <p:spPr bwMode="auto">
                <a:xfrm>
                  <a:off x="3520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5" name="Line 9"/>
                <p:cNvSpPr>
                  <a:spLocks noChangeShapeType="1"/>
                </p:cNvSpPr>
                <p:nvPr/>
              </p:nvSpPr>
              <p:spPr bwMode="auto">
                <a:xfrm>
                  <a:off x="3776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6" name="Line 10"/>
                <p:cNvSpPr>
                  <a:spLocks noChangeShapeType="1"/>
                </p:cNvSpPr>
                <p:nvPr/>
              </p:nvSpPr>
              <p:spPr bwMode="auto">
                <a:xfrm>
                  <a:off x="4032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7" name="Line 11"/>
                <p:cNvSpPr>
                  <a:spLocks noChangeShapeType="1"/>
                </p:cNvSpPr>
                <p:nvPr/>
              </p:nvSpPr>
              <p:spPr bwMode="auto">
                <a:xfrm>
                  <a:off x="4288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8" name="Line 12"/>
                <p:cNvSpPr>
                  <a:spLocks noChangeShapeType="1"/>
                </p:cNvSpPr>
                <p:nvPr/>
              </p:nvSpPr>
              <p:spPr bwMode="auto">
                <a:xfrm>
                  <a:off x="4544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89" name="Line 13"/>
                <p:cNvSpPr>
                  <a:spLocks noChangeShapeType="1"/>
                </p:cNvSpPr>
                <p:nvPr/>
              </p:nvSpPr>
              <p:spPr bwMode="auto">
                <a:xfrm>
                  <a:off x="4800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0" name="Line 14"/>
                <p:cNvSpPr>
                  <a:spLocks noChangeShapeType="1"/>
                </p:cNvSpPr>
                <p:nvPr/>
              </p:nvSpPr>
              <p:spPr bwMode="auto">
                <a:xfrm>
                  <a:off x="5056" y="144"/>
                  <a:ext cx="0" cy="40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91" name="Group 16"/>
                <p:cNvGrpSpPr>
                  <a:grpSpLocks/>
                </p:cNvGrpSpPr>
                <p:nvPr/>
              </p:nvGrpSpPr>
              <p:grpSpPr bwMode="auto">
                <a:xfrm>
                  <a:off x="2496" y="144"/>
                  <a:ext cx="3112" cy="4032"/>
                  <a:chOff x="192" y="144"/>
                  <a:chExt cx="5446" cy="4032"/>
                </a:xfrm>
              </p:grpSpPr>
              <p:sp>
                <p:nvSpPr>
                  <p:cNvPr id="92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144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3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4176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381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5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618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856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1093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1330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1567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1804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1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2041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2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62" y="2274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3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2516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4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2753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5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2990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6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3227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7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3464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8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3702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9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192" y="3939"/>
                    <a:ext cx="537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1" name="Группа 45"/>
              <p:cNvGrpSpPr/>
              <p:nvPr/>
            </p:nvGrpSpPr>
            <p:grpSpPr>
              <a:xfrm>
                <a:off x="-91962" y="-171500"/>
                <a:ext cx="8772579" cy="6868154"/>
                <a:chOff x="-684084" y="368430"/>
                <a:chExt cx="8772579" cy="6868154"/>
              </a:xfrm>
            </p:grpSpPr>
            <p:grpSp>
              <p:nvGrpSpPr>
                <p:cNvPr id="42" name="Group 2"/>
                <p:cNvGrpSpPr>
                  <a:grpSpLocks/>
                </p:cNvGrpSpPr>
                <p:nvPr/>
              </p:nvGrpSpPr>
              <p:grpSpPr bwMode="auto">
                <a:xfrm>
                  <a:off x="-684084" y="368430"/>
                  <a:ext cx="3072" cy="6400800"/>
                  <a:chOff x="2496" y="144"/>
                  <a:chExt cx="3072" cy="4032"/>
                </a:xfrm>
              </p:grpSpPr>
              <p:sp>
                <p:nvSpPr>
                  <p:cNvPr id="50" name="Line 3"/>
                  <p:cNvSpPr>
                    <a:spLocks noChangeShapeType="1"/>
                  </p:cNvSpPr>
                  <p:nvPr/>
                </p:nvSpPr>
                <p:spPr bwMode="auto">
                  <a:xfrm>
                    <a:off x="5568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1" name="Line 4"/>
                  <p:cNvSpPr>
                    <a:spLocks noChangeShapeType="1"/>
                  </p:cNvSpPr>
                  <p:nvPr/>
                </p:nvSpPr>
                <p:spPr bwMode="auto">
                  <a:xfrm>
                    <a:off x="2496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2" name="Line 5"/>
                  <p:cNvSpPr>
                    <a:spLocks noChangeShapeType="1"/>
                  </p:cNvSpPr>
                  <p:nvPr/>
                </p:nvSpPr>
                <p:spPr bwMode="auto">
                  <a:xfrm>
                    <a:off x="2752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3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3008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4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5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3520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6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776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7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8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288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9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544" y="144"/>
                    <a:ext cx="0" cy="40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grpSp>
                <p:nvGrpSpPr>
                  <p:cNvPr id="60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2496" y="144"/>
                    <a:ext cx="3072" cy="4032"/>
                    <a:chOff x="192" y="144"/>
                    <a:chExt cx="5376" cy="4032"/>
                  </a:xfrm>
                </p:grpSpPr>
                <p:sp>
                  <p:nvSpPr>
                    <p:cNvPr id="61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44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2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4176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3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381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4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618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5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856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6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093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7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330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8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567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69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1804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0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2041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1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2279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2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2516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3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2753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4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2990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5" name="Lin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3227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6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3464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3702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78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" y="3939"/>
                      <a:ext cx="537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</p:grpSp>
            <p:grpSp>
              <p:nvGrpSpPr>
                <p:cNvPr id="43" name="Группа 75"/>
                <p:cNvGrpSpPr/>
                <p:nvPr/>
              </p:nvGrpSpPr>
              <p:grpSpPr>
                <a:xfrm>
                  <a:off x="3336396" y="530984"/>
                  <a:ext cx="4752099" cy="6705600"/>
                  <a:chOff x="4025900" y="0"/>
                  <a:chExt cx="4752099" cy="6705600"/>
                </a:xfrm>
              </p:grpSpPr>
              <p:sp>
                <p:nvSpPr>
                  <p:cNvPr id="44" name="Freeform 35"/>
                  <p:cNvSpPr>
                    <a:spLocks/>
                  </p:cNvSpPr>
                  <p:nvPr/>
                </p:nvSpPr>
                <p:spPr bwMode="auto">
                  <a:xfrm>
                    <a:off x="4025900" y="3602470"/>
                    <a:ext cx="4749800" cy="12700"/>
                  </a:xfrm>
                  <a:custGeom>
                    <a:avLst/>
                    <a:gdLst/>
                    <a:ahLst/>
                    <a:cxnLst>
                      <a:cxn ang="0">
                        <a:pos x="0" y="8"/>
                      </a:cxn>
                      <a:cxn ang="0">
                        <a:pos x="2992" y="0"/>
                      </a:cxn>
                    </a:cxnLst>
                    <a:rect l="0" t="0" r="r" b="b"/>
                    <a:pathLst>
                      <a:path w="2992" h="8">
                        <a:moveTo>
                          <a:pt x="0" y="8"/>
                        </a:moveTo>
                        <a:lnTo>
                          <a:pt x="2992" y="0"/>
                        </a:lnTo>
                      </a:path>
                    </a:pathLst>
                  </a:custGeom>
                  <a:noFill/>
                  <a:ln w="57150" cmpd="sng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5" name="Freeform 36"/>
                  <p:cNvSpPr>
                    <a:spLocks/>
                  </p:cNvSpPr>
                  <p:nvPr/>
                </p:nvSpPr>
                <p:spPr bwMode="auto">
                  <a:xfrm>
                    <a:off x="6400800" y="101600"/>
                    <a:ext cx="1588" cy="6604000"/>
                  </a:xfrm>
                  <a:custGeom>
                    <a:avLst/>
                    <a:gdLst/>
                    <a:ahLst/>
                    <a:cxnLst>
                      <a:cxn ang="0">
                        <a:pos x="0" y="416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4160">
                        <a:moveTo>
                          <a:pt x="0" y="416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57150" cmpd="sng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15574" y="3483713"/>
                    <a:ext cx="311784" cy="51296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3400" b="1" i="1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rPr>
                      <a:t>O</a:t>
                    </a:r>
                    <a:endParaRPr lang="ru-RU" sz="3400" b="1" i="1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7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58200" y="3397250"/>
                    <a:ext cx="319799" cy="73096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5100" b="1" i="1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rPr>
                      <a:t>x</a:t>
                    </a:r>
                    <a:endParaRPr lang="ru-RU" sz="5100" b="1" i="1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8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19800" y="0"/>
                    <a:ext cx="296756" cy="73096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5100" b="1" i="1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rPr>
                      <a:t>y</a:t>
                    </a:r>
                    <a:endParaRPr lang="ru-RU" sz="5100" b="1" i="1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9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29400" y="3581400"/>
                    <a:ext cx="253675" cy="51296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3400" b="1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rPr>
                      <a:t>1</a:t>
                    </a:r>
                    <a:endParaRPr lang="ru-RU" sz="3400" b="1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endParaRPr>
                  </a:p>
                </p:txBody>
              </p:sp>
            </p:grpSp>
          </p:grpSp>
        </p:grp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3860411" y="228600"/>
              <a:ext cx="4953001" cy="6400800"/>
              <a:chOff x="2496" y="144"/>
              <a:chExt cx="3120" cy="4032"/>
            </a:xfrm>
          </p:grpSpPr>
          <p:sp>
            <p:nvSpPr>
              <p:cNvPr id="8" name="Line 3"/>
              <p:cNvSpPr>
                <a:spLocks noChangeShapeType="1"/>
              </p:cNvSpPr>
              <p:nvPr/>
            </p:nvSpPr>
            <p:spPr bwMode="auto">
              <a:xfrm>
                <a:off x="556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" name="Line 4"/>
              <p:cNvSpPr>
                <a:spLocks noChangeShapeType="1"/>
              </p:cNvSpPr>
              <p:nvPr/>
            </p:nvSpPr>
            <p:spPr bwMode="auto">
              <a:xfrm>
                <a:off x="249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75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" name="Line 6"/>
              <p:cNvSpPr>
                <a:spLocks noChangeShapeType="1"/>
              </p:cNvSpPr>
              <p:nvPr/>
            </p:nvSpPr>
            <p:spPr bwMode="auto">
              <a:xfrm>
                <a:off x="300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326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3" name="Line 8"/>
              <p:cNvSpPr>
                <a:spLocks noChangeShapeType="1"/>
              </p:cNvSpPr>
              <p:nvPr/>
            </p:nvSpPr>
            <p:spPr bwMode="auto">
              <a:xfrm>
                <a:off x="352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auto">
              <a:xfrm>
                <a:off x="377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5" name="Line 10"/>
              <p:cNvSpPr>
                <a:spLocks noChangeShapeType="1"/>
              </p:cNvSpPr>
              <p:nvPr/>
            </p:nvSpPr>
            <p:spPr bwMode="auto">
              <a:xfrm>
                <a:off x="403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auto">
              <a:xfrm>
                <a:off x="4288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7" name="Line 12"/>
              <p:cNvSpPr>
                <a:spLocks noChangeShapeType="1"/>
              </p:cNvSpPr>
              <p:nvPr/>
            </p:nvSpPr>
            <p:spPr bwMode="auto">
              <a:xfrm>
                <a:off x="4544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8" name="Line 13"/>
              <p:cNvSpPr>
                <a:spLocks noChangeShapeType="1"/>
              </p:cNvSpPr>
              <p:nvPr/>
            </p:nvSpPr>
            <p:spPr bwMode="auto">
              <a:xfrm>
                <a:off x="4800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>
                <a:off x="5056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0" name="Line 15"/>
              <p:cNvSpPr>
                <a:spLocks noChangeShapeType="1"/>
              </p:cNvSpPr>
              <p:nvPr/>
            </p:nvSpPr>
            <p:spPr bwMode="auto">
              <a:xfrm>
                <a:off x="5312" y="144"/>
                <a:ext cx="0" cy="40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1" name="Group 16"/>
              <p:cNvGrpSpPr>
                <a:grpSpLocks/>
              </p:cNvGrpSpPr>
              <p:nvPr/>
            </p:nvGrpSpPr>
            <p:grpSpPr bwMode="auto">
              <a:xfrm>
                <a:off x="2496" y="144"/>
                <a:ext cx="3120" cy="4032"/>
                <a:chOff x="192" y="144"/>
                <a:chExt cx="5460" cy="4032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>
                  <a:off x="192" y="144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192" y="4176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192" y="381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5" name="Line 20"/>
                <p:cNvSpPr>
                  <a:spLocks noChangeShapeType="1"/>
                </p:cNvSpPr>
                <p:nvPr/>
              </p:nvSpPr>
              <p:spPr bwMode="auto">
                <a:xfrm>
                  <a:off x="192" y="618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6" name="Line 21"/>
                <p:cNvSpPr>
                  <a:spLocks noChangeShapeType="1"/>
                </p:cNvSpPr>
                <p:nvPr/>
              </p:nvSpPr>
              <p:spPr bwMode="auto">
                <a:xfrm>
                  <a:off x="192" y="856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7" name="Line 22"/>
                <p:cNvSpPr>
                  <a:spLocks noChangeShapeType="1"/>
                </p:cNvSpPr>
                <p:nvPr/>
              </p:nvSpPr>
              <p:spPr bwMode="auto">
                <a:xfrm>
                  <a:off x="192" y="1093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8" name="Line 23"/>
                <p:cNvSpPr>
                  <a:spLocks noChangeShapeType="1"/>
                </p:cNvSpPr>
                <p:nvPr/>
              </p:nvSpPr>
              <p:spPr bwMode="auto">
                <a:xfrm>
                  <a:off x="192" y="1330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9" name="Line 24"/>
                <p:cNvSpPr>
                  <a:spLocks noChangeShapeType="1"/>
                </p:cNvSpPr>
                <p:nvPr/>
              </p:nvSpPr>
              <p:spPr bwMode="auto">
                <a:xfrm>
                  <a:off x="192" y="1567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0" name="Line 25"/>
                <p:cNvSpPr>
                  <a:spLocks noChangeShapeType="1"/>
                </p:cNvSpPr>
                <p:nvPr/>
              </p:nvSpPr>
              <p:spPr bwMode="auto">
                <a:xfrm>
                  <a:off x="192" y="1804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1" name="Line 26"/>
                <p:cNvSpPr>
                  <a:spLocks noChangeShapeType="1"/>
                </p:cNvSpPr>
                <p:nvPr/>
              </p:nvSpPr>
              <p:spPr bwMode="auto">
                <a:xfrm>
                  <a:off x="192" y="2041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2" name="Line 27"/>
                <p:cNvSpPr>
                  <a:spLocks noChangeShapeType="1"/>
                </p:cNvSpPr>
                <p:nvPr/>
              </p:nvSpPr>
              <p:spPr bwMode="auto">
                <a:xfrm>
                  <a:off x="276" y="2259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3" name="Line 28"/>
                <p:cNvSpPr>
                  <a:spLocks noChangeShapeType="1"/>
                </p:cNvSpPr>
                <p:nvPr/>
              </p:nvSpPr>
              <p:spPr bwMode="auto">
                <a:xfrm>
                  <a:off x="192" y="2516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4" name="Line 29"/>
                <p:cNvSpPr>
                  <a:spLocks noChangeShapeType="1"/>
                </p:cNvSpPr>
                <p:nvPr/>
              </p:nvSpPr>
              <p:spPr bwMode="auto">
                <a:xfrm>
                  <a:off x="192" y="2753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5" name="Line 30"/>
                <p:cNvSpPr>
                  <a:spLocks noChangeShapeType="1"/>
                </p:cNvSpPr>
                <p:nvPr/>
              </p:nvSpPr>
              <p:spPr bwMode="auto">
                <a:xfrm>
                  <a:off x="192" y="2990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6" name="Line 31"/>
                <p:cNvSpPr>
                  <a:spLocks noChangeShapeType="1"/>
                </p:cNvSpPr>
                <p:nvPr/>
              </p:nvSpPr>
              <p:spPr bwMode="auto">
                <a:xfrm>
                  <a:off x="192" y="3227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7" name="Line 32"/>
                <p:cNvSpPr>
                  <a:spLocks noChangeShapeType="1"/>
                </p:cNvSpPr>
                <p:nvPr/>
              </p:nvSpPr>
              <p:spPr bwMode="auto">
                <a:xfrm>
                  <a:off x="192" y="3464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8" name="Line 33"/>
                <p:cNvSpPr>
                  <a:spLocks noChangeShapeType="1"/>
                </p:cNvSpPr>
                <p:nvPr/>
              </p:nvSpPr>
              <p:spPr bwMode="auto">
                <a:xfrm>
                  <a:off x="192" y="3702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9" name="Line 34"/>
                <p:cNvSpPr>
                  <a:spLocks noChangeShapeType="1"/>
                </p:cNvSpPr>
                <p:nvPr/>
              </p:nvSpPr>
              <p:spPr bwMode="auto">
                <a:xfrm>
                  <a:off x="192" y="3939"/>
                  <a:ext cx="537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</p:grpSp>
      <p:sp>
        <p:nvSpPr>
          <p:cNvPr id="112" name="TextBox 111"/>
          <p:cNvSpPr txBox="1"/>
          <p:nvPr/>
        </p:nvSpPr>
        <p:spPr>
          <a:xfrm>
            <a:off x="402241" y="571908"/>
            <a:ext cx="5401292" cy="1470726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Построить график функции</a:t>
            </a:r>
          </a:p>
          <a:p>
            <a:r>
              <a:rPr lang="ru-RU" sz="29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у = 2х + 3, найти точку</a:t>
            </a:r>
          </a:p>
          <a:p>
            <a:r>
              <a:rPr lang="ru-RU" sz="29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пересечения с осью О</a:t>
            </a:r>
            <a:r>
              <a:rPr lang="ru-RU" sz="29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У.</a:t>
            </a:r>
            <a:endParaRPr lang="ru-RU" sz="29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0" y="2252076"/>
            <a:ext cx="6049738" cy="57817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1. Составим таблицу значений:</a:t>
            </a:r>
          </a:p>
        </p:txBody>
      </p:sp>
      <p:graphicFrame>
        <p:nvGraphicFramePr>
          <p:cNvPr id="114" name="Таблица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562769"/>
              </p:ext>
            </p:extLst>
          </p:nvPr>
        </p:nvGraphicFramePr>
        <p:xfrm>
          <a:off x="1323969" y="2844696"/>
          <a:ext cx="3686913" cy="1103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9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89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897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i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900" b="1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304" marR="146304" marT="54864" marB="54864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5" name="TextBox 114"/>
          <p:cNvSpPr txBox="1"/>
          <p:nvPr/>
        </p:nvSpPr>
        <p:spPr>
          <a:xfrm>
            <a:off x="47003" y="4099759"/>
            <a:ext cx="3657641" cy="57817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2. Получим точки: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695589" y="4101998"/>
            <a:ext cx="2213047" cy="57817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29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(0; 3),  (1; 5)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2495" y="4880769"/>
            <a:ext cx="5961923" cy="102445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 Построим эти точки и</a:t>
            </a:r>
          </a:p>
          <a:p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через них проведем прямую.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10765599" y="2536404"/>
            <a:ext cx="1547801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(0; 3) </a:t>
            </a:r>
            <a:endParaRPr lang="ru-RU" sz="3400" dirty="0">
              <a:solidFill>
                <a:srgbClr val="002060"/>
              </a:solidFill>
            </a:endParaRPr>
          </a:p>
        </p:txBody>
      </p:sp>
      <p:sp>
        <p:nvSpPr>
          <p:cNvPr id="119" name="Text Box 40"/>
          <p:cNvSpPr txBox="1">
            <a:spLocks noChangeArrowheads="1"/>
          </p:cNvSpPr>
          <p:nvPr/>
        </p:nvSpPr>
        <p:spPr bwMode="auto">
          <a:xfrm>
            <a:off x="10264000" y="2645797"/>
            <a:ext cx="48501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400" b="1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20" name="Oval 25"/>
          <p:cNvSpPr>
            <a:spLocks noChangeArrowheads="1"/>
          </p:cNvSpPr>
          <p:nvPr/>
        </p:nvSpPr>
        <p:spPr bwMode="auto">
          <a:xfrm>
            <a:off x="10072716" y="2812375"/>
            <a:ext cx="228600" cy="17907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dirty="0"/>
          </a:p>
        </p:txBody>
      </p:sp>
      <p:grpSp>
        <p:nvGrpSpPr>
          <p:cNvPr id="121" name="Группа 120"/>
          <p:cNvGrpSpPr/>
          <p:nvPr/>
        </p:nvGrpSpPr>
        <p:grpSpPr>
          <a:xfrm>
            <a:off x="10195600" y="1695262"/>
            <a:ext cx="889901" cy="3108258"/>
            <a:chOff x="4048500" y="2074676"/>
            <a:chExt cx="556188" cy="1181338"/>
          </a:xfrm>
        </p:grpSpPr>
        <p:sp>
          <p:nvSpPr>
            <p:cNvPr id="122" name="Text Box 40"/>
            <p:cNvSpPr txBox="1">
              <a:spLocks noChangeArrowheads="1"/>
            </p:cNvSpPr>
            <p:nvPr/>
          </p:nvSpPr>
          <p:spPr bwMode="auto">
            <a:xfrm>
              <a:off x="4264530" y="3022064"/>
              <a:ext cx="340158" cy="233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3400" b="1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123" name="Text Box 40"/>
            <p:cNvSpPr txBox="1">
              <a:spLocks noChangeArrowheads="1"/>
            </p:cNvSpPr>
            <p:nvPr/>
          </p:nvSpPr>
          <p:spPr bwMode="auto">
            <a:xfrm>
              <a:off x="4048500" y="2074676"/>
              <a:ext cx="340158" cy="233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3400" b="1" dirty="0">
                  <a:solidFill>
                    <a:srgbClr val="002060"/>
                  </a:solidFill>
                </a:rPr>
                <a:t>5</a:t>
              </a:r>
            </a:p>
          </p:txBody>
        </p:sp>
      </p:grpSp>
      <p:sp>
        <p:nvSpPr>
          <p:cNvPr id="127" name="Oval 25"/>
          <p:cNvSpPr>
            <a:spLocks noChangeArrowheads="1"/>
          </p:cNvSpPr>
          <p:nvPr/>
        </p:nvSpPr>
        <p:spPr bwMode="auto">
          <a:xfrm>
            <a:off x="10726009" y="1904621"/>
            <a:ext cx="228600" cy="17907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dirty="0"/>
          </a:p>
        </p:txBody>
      </p:sp>
      <p:sp>
        <p:nvSpPr>
          <p:cNvPr id="128" name="Прямоугольник 127"/>
          <p:cNvSpPr/>
          <p:nvPr/>
        </p:nvSpPr>
        <p:spPr>
          <a:xfrm>
            <a:off x="11002113" y="1608852"/>
            <a:ext cx="1547801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(1; 5) </a:t>
            </a:r>
            <a:endParaRPr lang="ru-RU" sz="3400" dirty="0">
              <a:solidFill>
                <a:srgbClr val="002060"/>
              </a:solidFill>
            </a:endParaRPr>
          </a:p>
        </p:txBody>
      </p:sp>
      <p:cxnSp>
        <p:nvCxnSpPr>
          <p:cNvPr id="129" name="Прямая соединительная линия 128"/>
          <p:cNvCxnSpPr/>
          <p:nvPr/>
        </p:nvCxnSpPr>
        <p:spPr>
          <a:xfrm flipH="1">
            <a:off x="8236928" y="1003968"/>
            <a:ext cx="3341264" cy="44934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 rot="18184473">
            <a:off x="7556397" y="4167649"/>
            <a:ext cx="1967788" cy="578174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/>
            <a:r>
              <a:rPr lang="ru-RU" sz="29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 = 2х + 3</a:t>
            </a:r>
          </a:p>
        </p:txBody>
      </p:sp>
      <p:sp>
        <p:nvSpPr>
          <p:cNvPr id="145" name="Прямоугольник 144"/>
          <p:cNvSpPr/>
          <p:nvPr/>
        </p:nvSpPr>
        <p:spPr>
          <a:xfrm>
            <a:off x="76200" y="6275101"/>
            <a:ext cx="8253267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Точка пересечения с осью 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ОУ:  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0; 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 есть 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= 3</a:t>
            </a:r>
          </a:p>
        </p:txBody>
      </p:sp>
    </p:spTree>
    <p:extLst>
      <p:ext uri="{BB962C8B-B14F-4D97-AF65-F5344CB8AC3E}">
        <p14:creationId xmlns:p14="http://schemas.microsoft.com/office/powerpoint/2010/main" val="96788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5" grpId="0"/>
      <p:bldP spid="116" grpId="0"/>
      <p:bldP spid="117" grpId="0"/>
      <p:bldP spid="118" grpId="0"/>
      <p:bldP spid="119" grpId="0"/>
      <p:bldP spid="120" grpId="0" animBg="1"/>
      <p:bldP spid="127" grpId="0" animBg="1"/>
      <p:bldP spid="128" grpId="0"/>
      <p:bldP spid="138" grpId="0"/>
      <p:bldP spid="1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705524" y="1658625"/>
            <a:ext cx="2966458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у = 2 х +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1" y="2657476"/>
            <a:ext cx="1567037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1) х=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05524" y="2657476"/>
            <a:ext cx="315401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у =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2·   + 4 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00177" y="2620612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51302" y="2657476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541099" y="2640067"/>
            <a:ext cx="2982488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0 + 4 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39400" y="2620612"/>
            <a:ext cx="2372586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(0 ;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4)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16163" y="3760497"/>
            <a:ext cx="1724131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2) у 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019712" y="3794544"/>
            <a:ext cx="265227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2х + 4 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351397" y="3760497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709400" y="3769727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11362" y="4543268"/>
            <a:ext cx="2180987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2х+4=0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9534" y="5600721"/>
            <a:ext cx="1956566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(-2 ; 0)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TextBox 14"/>
          <p:cNvSpPr txBox="1">
            <a:spLocks noChangeArrowheads="1"/>
          </p:cNvSpPr>
          <p:nvPr/>
        </p:nvSpPr>
        <p:spPr bwMode="auto">
          <a:xfrm>
            <a:off x="571501" y="428626"/>
            <a:ext cx="13258800" cy="111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Найти координаты точек пересечения графика функции с осями координат.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496541" y="6842590"/>
            <a:ext cx="13258800" cy="111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Ответ:  координаты точек пересечения графика функции с осями координат (0;4) и (-2;0)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091319" y="5196218"/>
            <a:ext cx="1724131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2х=-4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32031" y="5793651"/>
            <a:ext cx="1409943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х=-2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163401" y="2657476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366873" y="3794544"/>
            <a:ext cx="57798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2451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20312 -3.7037E-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56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5139E-6 6.17284E-8 L 0.09038 0.0032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154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5" grpId="1"/>
      <p:bldP spid="6" grpId="0"/>
      <p:bldP spid="6" grpId="1"/>
      <p:bldP spid="8" grpId="0"/>
      <p:bldP spid="9" grpId="0"/>
      <p:bldP spid="10" grpId="0"/>
      <p:bldP spid="11" grpId="0"/>
      <p:bldP spid="11" grpId="1"/>
      <p:bldP spid="12" grpId="0" build="allAtOnce"/>
      <p:bldP spid="13" grpId="0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1" name="Picture 7" descr="Бег, школьник. Милый, бег, школа, мальчик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93"/>
          <a:stretch/>
        </p:blipFill>
        <p:spPr bwMode="auto">
          <a:xfrm>
            <a:off x="1567545" y="4669971"/>
            <a:ext cx="3429000" cy="304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804" y="4849999"/>
            <a:ext cx="1739609" cy="285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1818" y="1081226"/>
            <a:ext cx="6680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Постройте график функции:</a:t>
            </a:r>
          </a:p>
        </p:txBody>
      </p:sp>
      <p:sp>
        <p:nvSpPr>
          <p:cNvPr id="8" name="Text Box 41"/>
          <p:cNvSpPr txBox="1">
            <a:spLocks noChangeArrowheads="1"/>
          </p:cNvSpPr>
          <p:nvPr/>
        </p:nvSpPr>
        <p:spPr bwMode="auto">
          <a:xfrm>
            <a:off x="399662" y="2516061"/>
            <a:ext cx="4572000" cy="68589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2)  у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х+4</a:t>
            </a:r>
            <a:endParaRPr lang="en-US" sz="5400" b="1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360215"/>
            <a:ext cx="12725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Постройте график функции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х+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и найдите точку пересечения с осью ОУ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609600" y="1830166"/>
            <a:ext cx="4248540" cy="68589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1)  у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1,5х-3</a:t>
            </a:r>
            <a:endParaRPr lang="en-US" sz="5400" b="1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2989" y="947192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81000" y="3399457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4675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Линейная ф</a:t>
            </a:r>
            <a:r>
              <a:rPr lang="ru-RU" sz="4000" b="1" dirty="0" smtClean="0">
                <a:solidFill>
                  <a:schemeClr val="tx1"/>
                </a:solidFill>
                <a:latin typeface="Arial"/>
                <a:cs typeface="Arial"/>
              </a:rPr>
              <a:t>ункция </a:t>
            </a: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/>
                <a:cs typeface="Arial"/>
              </a:rPr>
              <a:t>   и </a:t>
            </a:r>
            <a:r>
              <a:rPr lang="ru-RU" sz="4000" b="1" dirty="0">
                <a:solidFill>
                  <a:schemeClr val="tx1"/>
                </a:solidFill>
                <a:latin typeface="Arial"/>
                <a:cs typeface="Arial"/>
              </a:rPr>
              <a:t>её график</a:t>
            </a: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46666" lvl="0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4" name="Text Box 4"/>
          <p:cNvSpPr txBox="1">
            <a:spLocks noChangeArrowheads="1"/>
          </p:cNvSpPr>
          <p:nvPr/>
        </p:nvSpPr>
        <p:spPr bwMode="auto">
          <a:xfrm>
            <a:off x="574043" y="1779644"/>
            <a:ext cx="253492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(0; 0)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05" name="Text Box 5"/>
          <p:cNvSpPr txBox="1">
            <a:spLocks noChangeArrowheads="1"/>
          </p:cNvSpPr>
          <p:nvPr/>
        </p:nvSpPr>
        <p:spPr bwMode="auto">
          <a:xfrm>
            <a:off x="228602" y="2556884"/>
            <a:ext cx="310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= – 2</a:t>
            </a:r>
            <a:r>
              <a:rPr lang="ru-RU" sz="4000" b="1" i="1" dirty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06" name="Text Box 6"/>
          <p:cNvSpPr txBox="1">
            <a:spLocks noChangeArrowheads="1"/>
          </p:cNvSpPr>
          <p:nvPr/>
        </p:nvSpPr>
        <p:spPr bwMode="auto">
          <a:xfrm>
            <a:off x="228602" y="3451543"/>
            <a:ext cx="368554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0 = – 2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0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07" name="Text Box 7"/>
          <p:cNvSpPr txBox="1">
            <a:spLocks noChangeArrowheads="1"/>
          </p:cNvSpPr>
          <p:nvPr/>
        </p:nvSpPr>
        <p:spPr bwMode="auto">
          <a:xfrm>
            <a:off x="228602" y="4198994"/>
            <a:ext cx="21894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0 = 0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08" name="Text Box 8"/>
          <p:cNvSpPr txBox="1">
            <a:spLocks noChangeArrowheads="1"/>
          </p:cNvSpPr>
          <p:nvPr/>
        </p:nvSpPr>
        <p:spPr bwMode="auto">
          <a:xfrm>
            <a:off x="1957072" y="4259234"/>
            <a:ext cx="23037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верно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09" name="Text Box 9"/>
          <p:cNvSpPr txBox="1">
            <a:spLocks noChangeArrowheads="1"/>
          </p:cNvSpPr>
          <p:nvPr/>
        </p:nvSpPr>
        <p:spPr bwMode="auto">
          <a:xfrm>
            <a:off x="-21018" y="5006685"/>
            <a:ext cx="449326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принадлежит графику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0" name="Text Box 10"/>
          <p:cNvSpPr txBox="1">
            <a:spLocks noChangeArrowheads="1"/>
          </p:cNvSpPr>
          <p:nvPr/>
        </p:nvSpPr>
        <p:spPr bwMode="auto">
          <a:xfrm>
            <a:off x="5391743" y="1779643"/>
            <a:ext cx="299465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(2; – 4)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1" name="Text Box 11"/>
          <p:cNvSpPr txBox="1">
            <a:spLocks noChangeArrowheads="1"/>
          </p:cNvSpPr>
          <p:nvPr/>
        </p:nvSpPr>
        <p:spPr bwMode="auto">
          <a:xfrm>
            <a:off x="5246349" y="2556884"/>
            <a:ext cx="310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>
                <a:latin typeface="Arial" pitchFamily="34" charset="0"/>
                <a:cs typeface="Arial" pitchFamily="34" charset="0"/>
              </a:rPr>
              <a:t> = – 2</a:t>
            </a:r>
            <a:r>
              <a:rPr lang="ru-RU" sz="4000" b="1" i="1"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>
                <a:latin typeface="Arial" pitchFamily="34" charset="0"/>
                <a:cs typeface="Arial" pitchFamily="34" charset="0"/>
              </a:rPr>
              <a:t> 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2" name="Text Box 12"/>
          <p:cNvSpPr txBox="1">
            <a:spLocks noChangeArrowheads="1"/>
          </p:cNvSpPr>
          <p:nvPr/>
        </p:nvSpPr>
        <p:spPr bwMode="auto">
          <a:xfrm>
            <a:off x="4926923" y="3297238"/>
            <a:ext cx="461010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Arial" pitchFamily="34" charset="0"/>
                <a:cs typeface="Arial" pitchFamily="34" charset="0"/>
              </a:rPr>
              <a:t>– 4 = – 2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·</a:t>
            </a:r>
            <a:r>
              <a:rPr lang="ru-RU" sz="4000" b="1">
                <a:latin typeface="Arial" pitchFamily="34" charset="0"/>
                <a:cs typeface="Arial" pitchFamily="34" charset="0"/>
              </a:rPr>
              <a:t> 2 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3" name="Text Box 13"/>
          <p:cNvSpPr txBox="1">
            <a:spLocks noChangeArrowheads="1"/>
          </p:cNvSpPr>
          <p:nvPr/>
        </p:nvSpPr>
        <p:spPr bwMode="auto">
          <a:xfrm>
            <a:off x="4929464" y="4070668"/>
            <a:ext cx="322580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Arial" pitchFamily="34" charset="0"/>
                <a:cs typeface="Arial" pitchFamily="34" charset="0"/>
              </a:rPr>
              <a:t>– 4 = – 4 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4" name="Text Box 14"/>
          <p:cNvSpPr txBox="1">
            <a:spLocks noChangeArrowheads="1"/>
          </p:cNvSpPr>
          <p:nvPr/>
        </p:nvSpPr>
        <p:spPr bwMode="auto">
          <a:xfrm>
            <a:off x="7231972" y="4070667"/>
            <a:ext cx="23037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верно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0415" name="Text Box 15"/>
          <p:cNvSpPr txBox="1">
            <a:spLocks noChangeArrowheads="1"/>
          </p:cNvSpPr>
          <p:nvPr/>
        </p:nvSpPr>
        <p:spPr bwMode="auto">
          <a:xfrm>
            <a:off x="4554199" y="5006685"/>
            <a:ext cx="449326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принадлежит графику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323040"/>
            <a:ext cx="12899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из точек А(0;0), В(2;-4), С(5;3)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принадлежат графику функции у=-2х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0155802" y="1714407"/>
            <a:ext cx="253492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>
                <a:latin typeface="Arial" pitchFamily="34" charset="0"/>
                <a:cs typeface="Arial" pitchFamily="34" charset="0"/>
              </a:rPr>
              <a:t>(5; 3)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9791700" y="2528969"/>
            <a:ext cx="310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= – 2</a:t>
            </a:r>
            <a:r>
              <a:rPr lang="ru-RU" sz="4000" b="1" i="1" dirty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9696061" y="3356517"/>
            <a:ext cx="368554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Arial" pitchFamily="34" charset="0"/>
                <a:cs typeface="Arial" pitchFamily="34" charset="0"/>
              </a:rPr>
              <a:t>3 = – 2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·</a:t>
            </a:r>
            <a:r>
              <a:rPr lang="ru-RU" sz="4000" b="1">
                <a:latin typeface="Arial" pitchFamily="34" charset="0"/>
                <a:cs typeface="Arial" pitchFamily="34" charset="0"/>
              </a:rPr>
              <a:t> 5 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9696061" y="4133757"/>
            <a:ext cx="322580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Arial" pitchFamily="34" charset="0"/>
                <a:cs typeface="Arial" pitchFamily="34" charset="0"/>
              </a:rPr>
              <a:t>3 = – 10  </a:t>
            </a:r>
            <a:endParaRPr lang="ru-RU" sz="40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1808461" y="4167923"/>
            <a:ext cx="2502534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неверно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8986520" y="5006685"/>
            <a:ext cx="5643880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 принадлежит графику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3135400" y="7039768"/>
            <a:ext cx="4953000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06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70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70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7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7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70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70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7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04" grpId="0"/>
      <p:bldP spid="870405" grpId="0"/>
      <p:bldP spid="870406" grpId="0"/>
      <p:bldP spid="870407" grpId="0"/>
      <p:bldP spid="870408" grpId="0"/>
      <p:bldP spid="870409" grpId="0"/>
      <p:bldP spid="870410" grpId="0"/>
      <p:bldP spid="870411" grpId="0"/>
      <p:bldP spid="870412" grpId="0"/>
      <p:bldP spid="870413" grpId="0"/>
      <p:bldP spid="870414" grpId="0"/>
      <p:bldP spid="870415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Прямая со стрелкой 42"/>
          <p:cNvCxnSpPr/>
          <p:nvPr/>
        </p:nvCxnSpPr>
        <p:spPr>
          <a:xfrm>
            <a:off x="1334521" y="4800127"/>
            <a:ext cx="6286544" cy="190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 flipV="1">
            <a:off x="3050304" y="2656988"/>
            <a:ext cx="2" cy="389621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163862" y="4714402"/>
            <a:ext cx="342902" cy="65511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400" dirty="0" err="1"/>
              <a:t>х</a:t>
            </a:r>
            <a:endParaRPr lang="ru-RU" sz="3400" dirty="0"/>
          </a:p>
        </p:txBody>
      </p:sp>
      <p:sp>
        <p:nvSpPr>
          <p:cNvPr id="46" name="TextBox 45"/>
          <p:cNvSpPr txBox="1"/>
          <p:nvPr/>
        </p:nvSpPr>
        <p:spPr>
          <a:xfrm>
            <a:off x="3049033" y="2268784"/>
            <a:ext cx="342902" cy="655118"/>
          </a:xfrm>
          <a:prstGeom prst="rect">
            <a:avLst/>
          </a:prstGeom>
          <a:noFill/>
          <a:ln>
            <a:noFill/>
          </a:ln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3400" dirty="0"/>
              <a:t>y</a:t>
            </a:r>
            <a:endParaRPr lang="ru-RU" sz="3400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2820432" y="3942871"/>
            <a:ext cx="457203" cy="1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820432" y="4371499"/>
            <a:ext cx="457203" cy="1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20432" y="5226849"/>
            <a:ext cx="457203" cy="1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820432" y="5655477"/>
            <a:ext cx="457203" cy="1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820432" y="3514243"/>
            <a:ext cx="457203" cy="1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3450356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4021860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4593364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164868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5733832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2421649" y="4798857"/>
            <a:ext cx="342902" cy="2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939841" y="4800127"/>
            <a:ext cx="342902" cy="65511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400" b="1" dirty="0"/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706131" y="4686989"/>
            <a:ext cx="342902" cy="562785"/>
          </a:xfrm>
          <a:prstGeom prst="rect">
            <a:avLst/>
          </a:prstGeom>
          <a:noFill/>
          <a:ln>
            <a:noFill/>
          </a:ln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2800" b="1" dirty="0"/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506066" y="4059284"/>
            <a:ext cx="441965" cy="65511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400" b="1" dirty="0"/>
              <a:t>1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rot="10800000" flipV="1">
            <a:off x="1279911" y="3690774"/>
            <a:ext cx="4686333" cy="1800238"/>
          </a:xfrm>
          <a:prstGeom prst="line">
            <a:avLst/>
          </a:prstGeom>
          <a:ln w="5715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Овал 76"/>
          <p:cNvSpPr/>
          <p:nvPr/>
        </p:nvSpPr>
        <p:spPr>
          <a:xfrm flipV="1">
            <a:off x="4111292" y="4295657"/>
            <a:ext cx="166580" cy="13659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7" name="Заголовок 1"/>
          <p:cNvSpPr>
            <a:spLocks noGrp="1"/>
          </p:cNvSpPr>
          <p:nvPr>
            <p:ph type="title"/>
          </p:nvPr>
        </p:nvSpPr>
        <p:spPr>
          <a:xfrm>
            <a:off x="990599" y="381000"/>
            <a:ext cx="12971805" cy="984885"/>
          </a:xfrm>
        </p:spPr>
        <p:txBody>
          <a:bodyPr/>
          <a:lstStyle/>
          <a:p>
            <a:r>
              <a:rPr lang="ru-RU" sz="3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Постройте график функции и определите внутри каких координатных углов расположен этот график</a:t>
            </a:r>
            <a:endParaRPr lang="ru-RU" sz="3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06224" y="1923365"/>
            <a:ext cx="18646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y= 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0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,5x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286649" y="4569170"/>
            <a:ext cx="1269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(0;0)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202190" y="3675785"/>
            <a:ext cx="1269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(2;1)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9006224" y="2851269"/>
            <a:ext cx="4352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х=2,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0,5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2=1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16"/>
          <p:cNvSpPr txBox="1">
            <a:spLocks noChangeArrowheads="1"/>
          </p:cNvSpPr>
          <p:nvPr/>
        </p:nvSpPr>
        <p:spPr bwMode="auto">
          <a:xfrm>
            <a:off x="324913" y="6553200"/>
            <a:ext cx="14020800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marL="342900" lvl="0" indent="-342900" defTabSz="914400">
              <a:spcBef>
                <a:spcPct val="20000"/>
              </a:spcBef>
              <a:defRPr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график функции </a:t>
            </a:r>
            <a:r>
              <a:rPr lang="en-US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 </a:t>
            </a:r>
            <a:r>
              <a:rPr lang="ru-RU" sz="36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</a:t>
            </a:r>
            <a:r>
              <a:rPr lang="en-US" sz="36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,5x</a:t>
            </a:r>
            <a:r>
              <a:rPr lang="ru-RU" sz="36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расположен внутри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I  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III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координатных углах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11983" y="2656988"/>
            <a:ext cx="356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uz-Latn-UZ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406799" y="5491013"/>
            <a:ext cx="7665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uz-Latn-UZ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0680" y="5556323"/>
            <a:ext cx="6992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</a:t>
            </a:r>
            <a:endParaRPr lang="uz-Latn-UZ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66440" y="2688983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9531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9" grpId="0"/>
      <p:bldP spid="77" grpId="0" animBg="1"/>
      <p:bldP spid="62" grpId="0"/>
      <p:bldP spid="64" grpId="0"/>
      <p:bldP spid="70" grpId="0"/>
      <p:bldP spid="72" grpId="0"/>
      <p:bldP spid="9" grpId="0"/>
      <p:bldP spid="11" grpId="0"/>
      <p:bldP spid="18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028656" y="257149"/>
            <a:ext cx="12435840" cy="857256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Линейная функция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13830397" cy="394337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Функция, </a:t>
            </a:r>
            <a:r>
              <a:rPr 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которую можно задать формулой  вида </a:t>
            </a: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 = </a:t>
            </a:r>
            <a:r>
              <a:rPr lang="en-US" sz="4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kx</a:t>
            </a:r>
            <a:r>
              <a:rPr lang="en-US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+ b</a:t>
            </a:r>
            <a:r>
              <a:rPr 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где </a:t>
            </a: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независимая переменная, </a:t>
            </a: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k, b - </a:t>
            </a:r>
            <a:r>
              <a:rPr 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некоторые числа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5638800"/>
            <a:ext cx="1013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Графиком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линейной функции является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прямая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68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313546" y="825170"/>
            <a:ext cx="13827640" cy="2237376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sz="2800" b="1" dirty="0">
                <a:solidFill>
                  <a:srgbClr val="002060"/>
                </a:solidFill>
              </a:rPr>
              <a:t>х </a:t>
            </a:r>
            <a:r>
              <a:rPr lang="ru-RU" sz="3200" b="1" dirty="0">
                <a:solidFill>
                  <a:srgbClr val="002060"/>
                </a:solidFill>
              </a:rPr>
              <a:t>– независимая переменная, поэтому её значения выберем сами;</a:t>
            </a:r>
          </a:p>
          <a:p>
            <a:pPr eaLnBrk="1" hangingPunct="1">
              <a:buFontTx/>
              <a:buNone/>
            </a:pPr>
            <a:r>
              <a:rPr lang="en-US" sz="3200" b="1" dirty="0">
                <a:solidFill>
                  <a:srgbClr val="002060"/>
                </a:solidFill>
              </a:rPr>
              <a:t>y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– зависимая переменная, её значение получится в результате подстановки выбранного значения </a:t>
            </a:r>
            <a:r>
              <a:rPr lang="ru-RU" sz="3200" b="1" dirty="0" smtClean="0">
                <a:solidFill>
                  <a:srgbClr val="002060"/>
                </a:solidFill>
              </a:rPr>
              <a:t>х в </a:t>
            </a:r>
            <a:r>
              <a:rPr lang="ru-RU" sz="3200" b="1" dirty="0">
                <a:solidFill>
                  <a:srgbClr val="002060"/>
                </a:solidFill>
              </a:rPr>
              <a:t>функцию. </a:t>
            </a:r>
          </a:p>
          <a:p>
            <a:pPr eaLnBrk="1" hangingPunct="1">
              <a:buFontTx/>
              <a:buNone/>
            </a:pPr>
            <a:r>
              <a:rPr lang="ru-RU" sz="3200" b="1" dirty="0">
                <a:solidFill>
                  <a:srgbClr val="002060"/>
                </a:solidFill>
              </a:rPr>
              <a:t>Результаты запишем в таблицу:</a:t>
            </a:r>
          </a:p>
        </p:txBody>
      </p:sp>
      <p:graphicFrame>
        <p:nvGraphicFramePr>
          <p:cNvPr id="23709" name="Group 157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662418089"/>
              </p:ext>
            </p:extLst>
          </p:nvPr>
        </p:nvGraphicFramePr>
        <p:xfrm>
          <a:off x="3757385" y="3240747"/>
          <a:ext cx="2962911" cy="1255776"/>
        </p:xfrm>
        <a:graphic>
          <a:graphicData uri="http://schemas.openxmlformats.org/drawingml/2006/table">
            <a:tbl>
              <a:tblPr/>
              <a:tblGrid>
                <a:gridCol w="9876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76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76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03" name="Text Box 161"/>
          <p:cNvSpPr txBox="1">
            <a:spLocks noChangeArrowheads="1"/>
          </p:cNvSpPr>
          <p:nvPr/>
        </p:nvSpPr>
        <p:spPr bwMode="auto">
          <a:xfrm>
            <a:off x="4168865" y="3010162"/>
            <a:ext cx="263860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15" name="Text Box 163"/>
          <p:cNvSpPr txBox="1">
            <a:spLocks noChangeArrowheads="1"/>
          </p:cNvSpPr>
          <p:nvPr/>
        </p:nvSpPr>
        <p:spPr bwMode="auto">
          <a:xfrm>
            <a:off x="4931250" y="3250998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3716" name="Text Box 164"/>
          <p:cNvSpPr txBox="1">
            <a:spLocks noChangeArrowheads="1"/>
          </p:cNvSpPr>
          <p:nvPr/>
        </p:nvSpPr>
        <p:spPr bwMode="auto">
          <a:xfrm>
            <a:off x="5997805" y="3235067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333399"/>
                </a:solidFill>
              </a:rPr>
              <a:t>2</a:t>
            </a:r>
          </a:p>
        </p:txBody>
      </p:sp>
      <p:sp>
        <p:nvSpPr>
          <p:cNvPr id="23717" name="Text Box 165"/>
          <p:cNvSpPr txBox="1">
            <a:spLocks noChangeArrowheads="1"/>
          </p:cNvSpPr>
          <p:nvPr/>
        </p:nvSpPr>
        <p:spPr bwMode="auto">
          <a:xfrm>
            <a:off x="542622" y="4769846"/>
            <a:ext cx="756835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</a:rPr>
              <a:t>Если х = 0, </a:t>
            </a:r>
            <a:r>
              <a:rPr lang="ru-RU" sz="4000" b="1" dirty="0" smtClean="0">
                <a:solidFill>
                  <a:srgbClr val="FF0000"/>
                </a:solidFill>
              </a:rPr>
              <a:t>то </a:t>
            </a:r>
            <a:r>
              <a:rPr lang="ru-RU" sz="4000" b="1" dirty="0">
                <a:solidFill>
                  <a:srgbClr val="FF0000"/>
                </a:solidFill>
              </a:rPr>
              <a:t>у = - 2</a:t>
            </a:r>
            <a:r>
              <a:rPr lang="en-US" sz="4000" b="1" dirty="0">
                <a:solidFill>
                  <a:srgbClr val="FF0000"/>
                </a:solidFill>
              </a:rPr>
              <a:t>·</a:t>
            </a:r>
            <a:r>
              <a:rPr lang="ru-RU" sz="4000" b="1" dirty="0">
                <a:solidFill>
                  <a:srgbClr val="FF0000"/>
                </a:solidFill>
              </a:rPr>
              <a:t>0 + 3 =</a:t>
            </a:r>
            <a:r>
              <a:rPr lang="ru-RU" sz="4000" b="1" dirty="0">
                <a:solidFill>
                  <a:srgbClr val="00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3</a:t>
            </a:r>
            <a:endParaRPr lang="ru-RU" sz="4000" b="1" dirty="0">
              <a:solidFill>
                <a:srgbClr val="000000"/>
              </a:solidFill>
            </a:endParaRPr>
          </a:p>
        </p:txBody>
      </p:sp>
      <p:sp>
        <p:nvSpPr>
          <p:cNvPr id="23718" name="Text Box 166"/>
          <p:cNvSpPr txBox="1">
            <a:spLocks noChangeArrowheads="1"/>
          </p:cNvSpPr>
          <p:nvPr/>
        </p:nvSpPr>
        <p:spPr bwMode="auto">
          <a:xfrm>
            <a:off x="4931250" y="3833884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3719" name="Text Box 167"/>
          <p:cNvSpPr txBox="1">
            <a:spLocks noChangeArrowheads="1"/>
          </p:cNvSpPr>
          <p:nvPr/>
        </p:nvSpPr>
        <p:spPr bwMode="auto">
          <a:xfrm>
            <a:off x="622087" y="5517297"/>
            <a:ext cx="8618326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333399"/>
                </a:solidFill>
              </a:rPr>
              <a:t>Если х=2, то у = -2</a:t>
            </a:r>
            <a:r>
              <a:rPr lang="en-US" sz="4000" b="1" dirty="0">
                <a:solidFill>
                  <a:srgbClr val="333399"/>
                </a:solidFill>
              </a:rPr>
              <a:t>·</a:t>
            </a:r>
            <a:r>
              <a:rPr lang="ru-RU" sz="4000" b="1" dirty="0">
                <a:solidFill>
                  <a:srgbClr val="333399"/>
                </a:solidFill>
              </a:rPr>
              <a:t>2+3 = - 4+3= </a:t>
            </a:r>
            <a:r>
              <a:rPr lang="ru-RU" sz="3200" b="1" dirty="0">
                <a:solidFill>
                  <a:srgbClr val="333399"/>
                </a:solidFill>
              </a:rPr>
              <a:t>-</a:t>
            </a:r>
            <a:r>
              <a:rPr lang="ru-RU" sz="3200" b="1" dirty="0" smtClean="0">
                <a:solidFill>
                  <a:srgbClr val="333399"/>
                </a:solidFill>
              </a:rPr>
              <a:t>1</a:t>
            </a:r>
            <a:endParaRPr lang="ru-RU" sz="4000" b="1" dirty="0">
              <a:solidFill>
                <a:srgbClr val="000000"/>
              </a:solidFill>
            </a:endParaRPr>
          </a:p>
        </p:txBody>
      </p:sp>
      <p:sp>
        <p:nvSpPr>
          <p:cNvPr id="23720" name="Text Box 168"/>
          <p:cNvSpPr txBox="1">
            <a:spLocks noChangeArrowheads="1"/>
          </p:cNvSpPr>
          <p:nvPr/>
        </p:nvSpPr>
        <p:spPr bwMode="auto">
          <a:xfrm>
            <a:off x="5690851" y="3849946"/>
            <a:ext cx="863318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333399"/>
                </a:solidFill>
              </a:rPr>
              <a:t>- 1</a:t>
            </a:r>
          </a:p>
        </p:txBody>
      </p:sp>
      <p:sp>
        <p:nvSpPr>
          <p:cNvPr id="23721" name="Text Box 169"/>
          <p:cNvSpPr txBox="1">
            <a:spLocks noChangeArrowheads="1"/>
          </p:cNvSpPr>
          <p:nvPr/>
        </p:nvSpPr>
        <p:spPr bwMode="auto">
          <a:xfrm>
            <a:off x="322002" y="6305325"/>
            <a:ext cx="13875167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002060"/>
                </a:solidFill>
              </a:rPr>
              <a:t>Точки </a:t>
            </a:r>
            <a:r>
              <a:rPr lang="ru-RU" sz="2800" b="1" dirty="0">
                <a:solidFill>
                  <a:srgbClr val="002060"/>
                </a:solidFill>
              </a:rPr>
              <a:t>(0;3)</a:t>
            </a:r>
            <a:r>
              <a:rPr lang="ru-RU" sz="3600" b="1" dirty="0">
                <a:solidFill>
                  <a:srgbClr val="002060"/>
                </a:solidFill>
              </a:rPr>
              <a:t> и </a:t>
            </a:r>
            <a:r>
              <a:rPr lang="ru-RU" sz="2800" b="1" dirty="0">
                <a:solidFill>
                  <a:srgbClr val="002060"/>
                </a:solidFill>
              </a:rPr>
              <a:t>(2; -1)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отметим на </a:t>
            </a:r>
            <a:r>
              <a:rPr lang="ru-RU" sz="3600" b="1" dirty="0">
                <a:solidFill>
                  <a:srgbClr val="002060"/>
                </a:solidFill>
              </a:rPr>
              <a:t>координатной плоскости </a:t>
            </a:r>
            <a:r>
              <a:rPr lang="ru-RU" sz="3600" b="1" dirty="0" smtClean="0">
                <a:solidFill>
                  <a:srgbClr val="002060"/>
                </a:solidFill>
              </a:rPr>
              <a:t>и проведем </a:t>
            </a:r>
            <a:r>
              <a:rPr lang="ru-RU" sz="3600" b="1" dirty="0">
                <a:solidFill>
                  <a:srgbClr val="002060"/>
                </a:solidFill>
              </a:rPr>
              <a:t>через них прямую.</a:t>
            </a:r>
          </a:p>
        </p:txBody>
      </p:sp>
      <p:sp>
        <p:nvSpPr>
          <p:cNvPr id="23744" name="Text Box 192"/>
          <p:cNvSpPr txBox="1">
            <a:spLocks noChangeArrowheads="1"/>
          </p:cNvSpPr>
          <p:nvPr/>
        </p:nvSpPr>
        <p:spPr bwMode="auto">
          <a:xfrm>
            <a:off x="8011907" y="3649217"/>
            <a:ext cx="2374373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9900"/>
                </a:solidFill>
              </a:rPr>
              <a:t>выбираем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9900"/>
                </a:solidFill>
              </a:rPr>
              <a:t>сами</a:t>
            </a:r>
          </a:p>
        </p:txBody>
      </p:sp>
      <p:sp>
        <p:nvSpPr>
          <p:cNvPr id="23746" name="Line 194"/>
          <p:cNvSpPr>
            <a:spLocks noChangeShapeType="1"/>
          </p:cNvSpPr>
          <p:nvPr/>
        </p:nvSpPr>
        <p:spPr bwMode="auto">
          <a:xfrm flipH="1" flipV="1">
            <a:off x="5418930" y="3708198"/>
            <a:ext cx="2560320" cy="290251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47" name="Line 195"/>
          <p:cNvSpPr>
            <a:spLocks noChangeShapeType="1"/>
          </p:cNvSpPr>
          <p:nvPr/>
        </p:nvSpPr>
        <p:spPr bwMode="auto">
          <a:xfrm flipH="1" flipV="1">
            <a:off x="6272370" y="3525318"/>
            <a:ext cx="1706880" cy="4572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34658" y="189725"/>
            <a:ext cx="9014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0" dirty="0" smtClean="0">
                <a:ln w="50800"/>
                <a:solidFill>
                  <a:srgbClr val="A50021"/>
                </a:solidFill>
                <a:latin typeface="Arial" pitchFamily="34" charset="0"/>
                <a:ea typeface="+mj-ea"/>
                <a:cs typeface="Arial" pitchFamily="34" charset="0"/>
              </a:rPr>
              <a:t>Построим график функции у </a:t>
            </a:r>
            <a:r>
              <a:rPr lang="ru-RU" sz="3600" b="1" kern="0" dirty="0">
                <a:ln w="50800"/>
                <a:solidFill>
                  <a:srgbClr val="A50021"/>
                </a:solidFill>
                <a:latin typeface="Arial" pitchFamily="34" charset="0"/>
                <a:ea typeface="+mj-ea"/>
                <a:cs typeface="Arial" pitchFamily="34" charset="0"/>
              </a:rPr>
              <a:t>= - 2х + 3 </a:t>
            </a:r>
            <a:endParaRPr lang="uz-Latn-UZ" sz="44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436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15" grpId="0"/>
      <p:bldP spid="23717" grpId="0"/>
      <p:bldP spid="23718" grpId="0"/>
      <p:bldP spid="23719" grpId="0"/>
      <p:bldP spid="23720" grpId="0"/>
      <p:bldP spid="23721" grpId="0"/>
      <p:bldP spid="23744" grpId="0"/>
      <p:bldP spid="23746" grpId="0" animBg="1"/>
      <p:bldP spid="237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750" name="Group 19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28465875"/>
              </p:ext>
            </p:extLst>
          </p:nvPr>
        </p:nvGraphicFramePr>
        <p:xfrm>
          <a:off x="5424610" y="1929321"/>
          <a:ext cx="6339840" cy="5651118"/>
        </p:xfrm>
        <a:graphic>
          <a:graphicData uri="http://schemas.openxmlformats.org/drawingml/2006/table">
            <a:tbl>
              <a:tblPr/>
              <a:tblGrid>
                <a:gridCol w="6324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324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3246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35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3245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218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71" marB="548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3709" name="Group 157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022357256"/>
              </p:ext>
            </p:extLst>
          </p:nvPr>
        </p:nvGraphicFramePr>
        <p:xfrm>
          <a:off x="1070328" y="1461298"/>
          <a:ext cx="2962911" cy="1255776"/>
        </p:xfrm>
        <a:graphic>
          <a:graphicData uri="http://schemas.openxmlformats.org/drawingml/2006/table">
            <a:tbl>
              <a:tblPr/>
              <a:tblGrid>
                <a:gridCol w="9876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76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76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715" name="Text Box 163"/>
          <p:cNvSpPr txBox="1">
            <a:spLocks noChangeArrowheads="1"/>
          </p:cNvSpPr>
          <p:nvPr/>
        </p:nvSpPr>
        <p:spPr bwMode="auto">
          <a:xfrm>
            <a:off x="2228077" y="1436914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3716" name="Text Box 164"/>
          <p:cNvSpPr txBox="1">
            <a:spLocks noChangeArrowheads="1"/>
          </p:cNvSpPr>
          <p:nvPr/>
        </p:nvSpPr>
        <p:spPr bwMode="auto">
          <a:xfrm>
            <a:off x="3265494" y="1436913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333399"/>
                </a:solidFill>
              </a:rPr>
              <a:t>2</a:t>
            </a:r>
          </a:p>
        </p:txBody>
      </p:sp>
      <p:sp>
        <p:nvSpPr>
          <p:cNvPr id="23718" name="Text Box 166"/>
          <p:cNvSpPr txBox="1">
            <a:spLocks noChangeArrowheads="1"/>
          </p:cNvSpPr>
          <p:nvPr/>
        </p:nvSpPr>
        <p:spPr bwMode="auto">
          <a:xfrm>
            <a:off x="2228077" y="2076994"/>
            <a:ext cx="54913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3720" name="Text Box 168"/>
          <p:cNvSpPr txBox="1">
            <a:spLocks noChangeArrowheads="1"/>
          </p:cNvSpPr>
          <p:nvPr/>
        </p:nvSpPr>
        <p:spPr bwMode="auto">
          <a:xfrm>
            <a:off x="2959598" y="2076994"/>
            <a:ext cx="863318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333399"/>
                </a:solidFill>
              </a:rPr>
              <a:t>- 1</a:t>
            </a:r>
          </a:p>
        </p:txBody>
      </p:sp>
      <p:sp>
        <p:nvSpPr>
          <p:cNvPr id="23722" name="Line 170"/>
          <p:cNvSpPr>
            <a:spLocks noChangeShapeType="1"/>
          </p:cNvSpPr>
          <p:nvPr/>
        </p:nvSpPr>
        <p:spPr bwMode="auto">
          <a:xfrm>
            <a:off x="5177038" y="5019869"/>
            <a:ext cx="694944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3" name="Text Box 171"/>
          <p:cNvSpPr txBox="1">
            <a:spLocks noChangeArrowheads="1"/>
          </p:cNvSpPr>
          <p:nvPr/>
        </p:nvSpPr>
        <p:spPr bwMode="auto">
          <a:xfrm>
            <a:off x="12179767" y="4663143"/>
            <a:ext cx="59241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23724" name="Line 172"/>
          <p:cNvSpPr>
            <a:spLocks noChangeShapeType="1"/>
          </p:cNvSpPr>
          <p:nvPr/>
        </p:nvSpPr>
        <p:spPr bwMode="auto">
          <a:xfrm flipV="1">
            <a:off x="8594530" y="1463040"/>
            <a:ext cx="0" cy="60350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6" name="Text Box 174"/>
          <p:cNvSpPr txBox="1">
            <a:spLocks noChangeArrowheads="1"/>
          </p:cNvSpPr>
          <p:nvPr/>
        </p:nvSpPr>
        <p:spPr bwMode="auto">
          <a:xfrm>
            <a:off x="7963552" y="1225923"/>
            <a:ext cx="59241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0000"/>
                </a:solidFill>
              </a:rPr>
              <a:t>у</a:t>
            </a:r>
          </a:p>
        </p:txBody>
      </p:sp>
      <p:sp>
        <p:nvSpPr>
          <p:cNvPr id="23727" name="Text Box 175"/>
          <p:cNvSpPr txBox="1">
            <a:spLocks noChangeArrowheads="1"/>
          </p:cNvSpPr>
          <p:nvPr/>
        </p:nvSpPr>
        <p:spPr bwMode="auto">
          <a:xfrm>
            <a:off x="8192927" y="4902007"/>
            <a:ext cx="52027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728" name="Text Box 176"/>
          <p:cNvSpPr txBox="1">
            <a:spLocks noChangeArrowheads="1"/>
          </p:cNvSpPr>
          <p:nvPr/>
        </p:nvSpPr>
        <p:spPr bwMode="auto">
          <a:xfrm>
            <a:off x="7585593" y="4934273"/>
            <a:ext cx="67416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000000"/>
                </a:solidFill>
              </a:rPr>
              <a:t>-1</a:t>
            </a:r>
            <a:endParaRPr lang="ru-RU" sz="3600" b="1" dirty="0">
              <a:solidFill>
                <a:srgbClr val="000000"/>
              </a:solidFill>
            </a:endParaRPr>
          </a:p>
        </p:txBody>
      </p:sp>
      <p:sp>
        <p:nvSpPr>
          <p:cNvPr id="23729" name="Text Box 177"/>
          <p:cNvSpPr txBox="1">
            <a:spLocks noChangeArrowheads="1"/>
          </p:cNvSpPr>
          <p:nvPr/>
        </p:nvSpPr>
        <p:spPr bwMode="auto">
          <a:xfrm>
            <a:off x="8006037" y="4060668"/>
            <a:ext cx="52027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730" name="Oval 178"/>
          <p:cNvSpPr>
            <a:spLocks noChangeArrowheads="1"/>
          </p:cNvSpPr>
          <p:nvPr/>
        </p:nvSpPr>
        <p:spPr bwMode="auto">
          <a:xfrm>
            <a:off x="8476528" y="3063240"/>
            <a:ext cx="243840" cy="18288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1" name="Oval 179"/>
          <p:cNvSpPr>
            <a:spLocks noChangeArrowheads="1"/>
          </p:cNvSpPr>
          <p:nvPr/>
        </p:nvSpPr>
        <p:spPr bwMode="auto">
          <a:xfrm>
            <a:off x="9760140" y="5620168"/>
            <a:ext cx="243840" cy="18288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5" name="Line 183"/>
          <p:cNvSpPr>
            <a:spLocks noChangeShapeType="1"/>
          </p:cNvSpPr>
          <p:nvPr/>
        </p:nvSpPr>
        <p:spPr bwMode="auto">
          <a:xfrm>
            <a:off x="8022345" y="2047046"/>
            <a:ext cx="2560320" cy="51206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36" name="Text Box 184"/>
          <p:cNvSpPr txBox="1">
            <a:spLocks noChangeArrowheads="1"/>
          </p:cNvSpPr>
          <p:nvPr/>
        </p:nvSpPr>
        <p:spPr bwMode="auto">
          <a:xfrm rot="3521851">
            <a:off x="8623598" y="3420312"/>
            <a:ext cx="2019084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</a:rPr>
              <a:t>y</a:t>
            </a:r>
            <a:r>
              <a:rPr lang="ru-RU" sz="3200" b="1" dirty="0" smtClean="0">
                <a:solidFill>
                  <a:srgbClr val="000000"/>
                </a:solidFill>
              </a:rPr>
              <a:t>= </a:t>
            </a:r>
            <a:r>
              <a:rPr lang="ru-RU" sz="3200" b="1" dirty="0">
                <a:solidFill>
                  <a:srgbClr val="000000"/>
                </a:solidFill>
              </a:rPr>
              <a:t>- 2х+3</a:t>
            </a:r>
          </a:p>
        </p:txBody>
      </p:sp>
      <p:sp>
        <p:nvSpPr>
          <p:cNvPr id="23737" name="Text Box 185"/>
          <p:cNvSpPr txBox="1">
            <a:spLocks noChangeArrowheads="1"/>
          </p:cNvSpPr>
          <p:nvPr/>
        </p:nvSpPr>
        <p:spPr bwMode="auto">
          <a:xfrm>
            <a:off x="8006037" y="2730123"/>
            <a:ext cx="52027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3738" name="Text Box 186"/>
          <p:cNvSpPr txBox="1">
            <a:spLocks noChangeArrowheads="1"/>
          </p:cNvSpPr>
          <p:nvPr/>
        </p:nvSpPr>
        <p:spPr bwMode="auto">
          <a:xfrm>
            <a:off x="9633140" y="5000897"/>
            <a:ext cx="49784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3739" name="Text Box 187"/>
          <p:cNvSpPr txBox="1">
            <a:spLocks noChangeArrowheads="1"/>
          </p:cNvSpPr>
          <p:nvPr/>
        </p:nvSpPr>
        <p:spPr bwMode="auto">
          <a:xfrm>
            <a:off x="8541967" y="5329618"/>
            <a:ext cx="113792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000000"/>
                </a:solidFill>
              </a:rPr>
              <a:t>- 1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34658" y="189725"/>
            <a:ext cx="9014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0" dirty="0" smtClean="0">
                <a:ln w="50800"/>
                <a:solidFill>
                  <a:srgbClr val="A50021"/>
                </a:solidFill>
                <a:latin typeface="Arial" pitchFamily="34" charset="0"/>
                <a:ea typeface="+mj-ea"/>
                <a:cs typeface="Arial" pitchFamily="34" charset="0"/>
              </a:rPr>
              <a:t>Построим график функции у </a:t>
            </a:r>
            <a:r>
              <a:rPr lang="ru-RU" sz="3600" b="1" kern="0" dirty="0">
                <a:ln w="50800"/>
                <a:solidFill>
                  <a:srgbClr val="A50021"/>
                </a:solidFill>
                <a:latin typeface="Arial" pitchFamily="34" charset="0"/>
                <a:ea typeface="+mj-ea"/>
                <a:cs typeface="Arial" pitchFamily="34" charset="0"/>
              </a:rPr>
              <a:t>= - 2х + 3 </a:t>
            </a:r>
            <a:endParaRPr lang="uz-Latn-UZ" sz="4400" dirty="0">
              <a:solidFill>
                <a:srgbClr val="A5002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44080" y="3416018"/>
            <a:ext cx="29658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(0;3)</a:t>
            </a:r>
            <a:r>
              <a:rPr lang="ru-RU" sz="4400" b="1" dirty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    </a:t>
            </a:r>
            <a:r>
              <a:rPr lang="ru-RU" sz="3600" b="1" dirty="0">
                <a:solidFill>
                  <a:srgbClr val="002060"/>
                </a:solidFill>
              </a:rPr>
              <a:t>(2; -1)</a:t>
            </a:r>
            <a:r>
              <a:rPr lang="ru-RU" sz="4400" b="1" dirty="0">
                <a:solidFill>
                  <a:srgbClr val="002060"/>
                </a:solidFill>
              </a:rPr>
              <a:t> </a:t>
            </a:r>
            <a:endParaRPr lang="uz-Latn-UZ" sz="5400" dirty="0"/>
          </a:p>
        </p:txBody>
      </p:sp>
    </p:spTree>
    <p:extLst>
      <p:ext uri="{BB962C8B-B14F-4D97-AF65-F5344CB8AC3E}">
        <p14:creationId xmlns:p14="http://schemas.microsoft.com/office/powerpoint/2010/main" val="1004508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2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2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0"/>
                                        <p:tgtEl>
                                          <p:spTgt spid="2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22" grpId="0" animBg="1"/>
      <p:bldP spid="23723" grpId="0"/>
      <p:bldP spid="23724" grpId="0" animBg="1"/>
      <p:bldP spid="23726" grpId="0"/>
      <p:bldP spid="23730" grpId="0" animBg="1"/>
      <p:bldP spid="23731" grpId="0" animBg="1"/>
      <p:bldP spid="23735" grpId="0" animBg="1"/>
      <p:bldP spid="23736" grpId="0"/>
      <p:bldP spid="23737" grpId="0"/>
      <p:bldP spid="23738" grpId="0"/>
      <p:bldP spid="237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828800" y="600076"/>
            <a:ext cx="11087101" cy="1547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Через 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две  точки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можно  провести только 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одну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прямую  линию</a:t>
            </a:r>
          </a:p>
        </p:txBody>
      </p:sp>
      <p:sp>
        <p:nvSpPr>
          <p:cNvPr id="3" name="Овал 2"/>
          <p:cNvSpPr/>
          <p:nvPr/>
        </p:nvSpPr>
        <p:spPr>
          <a:xfrm>
            <a:off x="4229102" y="4800601"/>
            <a:ext cx="228600" cy="1714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9144001" y="3686176"/>
            <a:ext cx="228600" cy="1714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2000" y="2676932"/>
            <a:ext cx="13087756" cy="30380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71550" y="6324600"/>
            <a:ext cx="12801600" cy="1363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Для построения графика линейной функции достаточно </a:t>
            </a: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двух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точек.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96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75"/>
          <p:cNvGrpSpPr>
            <a:grpSpLocks/>
          </p:cNvGrpSpPr>
          <p:nvPr/>
        </p:nvGrpSpPr>
        <p:grpSpPr bwMode="auto">
          <a:xfrm>
            <a:off x="6118861" y="312420"/>
            <a:ext cx="8051799" cy="5838826"/>
            <a:chOff x="2409" y="164"/>
            <a:chExt cx="3170" cy="3065"/>
          </a:xfrm>
        </p:grpSpPr>
        <p:grpSp>
          <p:nvGrpSpPr>
            <p:cNvPr id="12331" name="Group 446"/>
            <p:cNvGrpSpPr>
              <a:grpSpLocks/>
            </p:cNvGrpSpPr>
            <p:nvPr/>
          </p:nvGrpSpPr>
          <p:grpSpPr bwMode="auto">
            <a:xfrm>
              <a:off x="2409" y="164"/>
              <a:ext cx="3170" cy="3065"/>
              <a:chOff x="2409" y="164"/>
              <a:chExt cx="3170" cy="3065"/>
            </a:xfrm>
          </p:grpSpPr>
          <p:grpSp>
            <p:nvGrpSpPr>
              <p:cNvPr id="12334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2337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38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  <a:gd name="T4" fmla="*/ 0 60000 65536"/>
                    <a:gd name="T5" fmla="*/ 0 60000 65536"/>
                    <a:gd name="T6" fmla="*/ 0 w 3124"/>
                    <a:gd name="T7" fmla="*/ 0 h 8"/>
                    <a:gd name="T8" fmla="*/ 3124 w 312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39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>
                    <a:gd name="T0" fmla="*/ 0 w 8"/>
                    <a:gd name="T1" fmla="*/ 0 h 2994"/>
                    <a:gd name="T2" fmla="*/ 8 w 8"/>
                    <a:gd name="T3" fmla="*/ 2994 h 2994"/>
                    <a:gd name="T4" fmla="*/ 0 60000 65536"/>
                    <a:gd name="T5" fmla="*/ 0 60000 65536"/>
                    <a:gd name="T6" fmla="*/ 0 w 8"/>
                    <a:gd name="T7" fmla="*/ 0 h 2994"/>
                    <a:gd name="T8" fmla="*/ 8 w 8"/>
                    <a:gd name="T9" fmla="*/ 2994 h 299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0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1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  <a:gd name="T4" fmla="*/ 0 60000 65536"/>
                    <a:gd name="T5" fmla="*/ 0 60000 65536"/>
                    <a:gd name="T6" fmla="*/ 0 w 3124"/>
                    <a:gd name="T7" fmla="*/ 0 h 8"/>
                    <a:gd name="T8" fmla="*/ 3124 w 3124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2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  <a:gd name="T4" fmla="*/ 0 60000 65536"/>
                    <a:gd name="T5" fmla="*/ 0 60000 65536"/>
                    <a:gd name="T6" fmla="*/ 0 w 3131"/>
                    <a:gd name="T7" fmla="*/ 0 h 8"/>
                    <a:gd name="T8" fmla="*/ 3131 w 3131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3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  <a:gd name="T4" fmla="*/ 0 60000 65536"/>
                    <a:gd name="T5" fmla="*/ 0 60000 65536"/>
                    <a:gd name="T6" fmla="*/ 0 w 3131"/>
                    <a:gd name="T7" fmla="*/ 0 h 8"/>
                    <a:gd name="T8" fmla="*/ 3131 w 3131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4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>
                    <a:gd name="T0" fmla="*/ 0 w 3132"/>
                    <a:gd name="T1" fmla="*/ 0 h 8"/>
                    <a:gd name="T2" fmla="*/ 3132 w 3132"/>
                    <a:gd name="T3" fmla="*/ 8 h 8"/>
                    <a:gd name="T4" fmla="*/ 0 60000 65536"/>
                    <a:gd name="T5" fmla="*/ 0 60000 65536"/>
                    <a:gd name="T6" fmla="*/ 0 w 3132"/>
                    <a:gd name="T7" fmla="*/ 0 h 8"/>
                    <a:gd name="T8" fmla="*/ 3132 w 313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5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6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7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>
                    <a:gd name="T0" fmla="*/ 0 w 3123"/>
                    <a:gd name="T1" fmla="*/ 0 h 8"/>
                    <a:gd name="T2" fmla="*/ 3123 w 3123"/>
                    <a:gd name="T3" fmla="*/ 8 h 8"/>
                    <a:gd name="T4" fmla="*/ 0 60000 65536"/>
                    <a:gd name="T5" fmla="*/ 0 60000 65536"/>
                    <a:gd name="T6" fmla="*/ 0 w 3123"/>
                    <a:gd name="T7" fmla="*/ 0 h 8"/>
                    <a:gd name="T8" fmla="*/ 3123 w 3123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8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  <a:gd name="T4" fmla="*/ 0 60000 65536"/>
                    <a:gd name="T5" fmla="*/ 0 60000 65536"/>
                    <a:gd name="T6" fmla="*/ 0 w 3107"/>
                    <a:gd name="T7" fmla="*/ 0 h 8"/>
                    <a:gd name="T8" fmla="*/ 3107 w 3107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49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  <a:gd name="T4" fmla="*/ 0 60000 65536"/>
                    <a:gd name="T5" fmla="*/ 0 60000 65536"/>
                    <a:gd name="T6" fmla="*/ 0 w 3115"/>
                    <a:gd name="T7" fmla="*/ 0 h 8"/>
                    <a:gd name="T8" fmla="*/ 3115 w 3115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0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  <a:gd name="T4" fmla="*/ 0 60000 65536"/>
                    <a:gd name="T5" fmla="*/ 0 60000 65536"/>
                    <a:gd name="T6" fmla="*/ 0 w 3115"/>
                    <a:gd name="T7" fmla="*/ 0 h 8"/>
                    <a:gd name="T8" fmla="*/ 3115 w 3115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1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>
                    <a:gd name="T0" fmla="*/ 8 w 8"/>
                    <a:gd name="T1" fmla="*/ 0 h 3026"/>
                    <a:gd name="T2" fmla="*/ 0 w 8"/>
                    <a:gd name="T3" fmla="*/ 3026 h 3026"/>
                    <a:gd name="T4" fmla="*/ 0 60000 65536"/>
                    <a:gd name="T5" fmla="*/ 0 60000 65536"/>
                    <a:gd name="T6" fmla="*/ 0 w 8"/>
                    <a:gd name="T7" fmla="*/ 0 h 3026"/>
                    <a:gd name="T8" fmla="*/ 8 w 8"/>
                    <a:gd name="T9" fmla="*/ 3026 h 302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2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3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4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>
                    <a:gd name="T0" fmla="*/ 9 w 9"/>
                    <a:gd name="T1" fmla="*/ 0 h 3010"/>
                    <a:gd name="T2" fmla="*/ 0 w 9"/>
                    <a:gd name="T3" fmla="*/ 3010 h 3010"/>
                    <a:gd name="T4" fmla="*/ 0 60000 65536"/>
                    <a:gd name="T5" fmla="*/ 0 60000 65536"/>
                    <a:gd name="T6" fmla="*/ 0 w 9"/>
                    <a:gd name="T7" fmla="*/ 0 h 3010"/>
                    <a:gd name="T8" fmla="*/ 9 w 9"/>
                    <a:gd name="T9" fmla="*/ 3010 h 301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5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6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7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8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12359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  <a:gd name="T4" fmla="*/ 0 60000 65536"/>
                    <a:gd name="T5" fmla="*/ 0 60000 65536"/>
                    <a:gd name="T6" fmla="*/ 0 w 1"/>
                    <a:gd name="T7" fmla="*/ 0 h 3002"/>
                    <a:gd name="T8" fmla="*/ 1 w 1"/>
                    <a:gd name="T9" fmla="*/ 3002 h 300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</p:grpSp>
          <p:sp>
            <p:nvSpPr>
              <p:cNvPr id="12335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15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400"/>
                  <a:t>х</a:t>
                </a:r>
              </a:p>
            </p:txBody>
          </p:sp>
          <p:sp>
            <p:nvSpPr>
              <p:cNvPr id="12336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15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400"/>
                  <a:t>у</a:t>
                </a:r>
              </a:p>
            </p:txBody>
          </p:sp>
        </p:grpSp>
        <p:sp>
          <p:nvSpPr>
            <p:cNvPr id="12332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2333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12291" name="Group 476"/>
          <p:cNvGrpSpPr>
            <a:grpSpLocks/>
          </p:cNvGrpSpPr>
          <p:nvPr/>
        </p:nvGrpSpPr>
        <p:grpSpPr bwMode="auto">
          <a:xfrm>
            <a:off x="6278880" y="400050"/>
            <a:ext cx="7833360" cy="5615940"/>
            <a:chOff x="2472" y="210"/>
            <a:chExt cx="3084" cy="2948"/>
          </a:xfrm>
        </p:grpSpPr>
        <p:sp>
          <p:nvSpPr>
            <p:cNvPr id="12329" name="Line 477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2330" name="Line 478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21677" name="Line 173"/>
          <p:cNvSpPr>
            <a:spLocks noChangeShapeType="1"/>
          </p:cNvSpPr>
          <p:nvPr/>
        </p:nvSpPr>
        <p:spPr bwMode="auto">
          <a:xfrm flipV="1">
            <a:off x="8122921" y="-120015"/>
            <a:ext cx="4262120" cy="6309361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2293" name="Text Box 176"/>
          <p:cNvSpPr txBox="1">
            <a:spLocks noChangeArrowheads="1"/>
          </p:cNvSpPr>
          <p:nvPr/>
        </p:nvSpPr>
        <p:spPr bwMode="auto">
          <a:xfrm>
            <a:off x="-188569" y="918210"/>
            <a:ext cx="2575325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/>
              <a:t>   </a:t>
            </a:r>
            <a:r>
              <a:rPr lang="en-US" b="1">
                <a:solidFill>
                  <a:srgbClr val="6600CC"/>
                </a:solidFill>
              </a:rPr>
              <a:t>y = </a:t>
            </a:r>
            <a:r>
              <a:rPr lang="ru-RU" b="1">
                <a:solidFill>
                  <a:srgbClr val="6600CC"/>
                </a:solidFill>
              </a:rPr>
              <a:t>2 </a:t>
            </a:r>
            <a:r>
              <a:rPr lang="en-US" b="1">
                <a:solidFill>
                  <a:srgbClr val="6600CC"/>
                </a:solidFill>
              </a:rPr>
              <a:t>x</a:t>
            </a:r>
            <a:endParaRPr lang="ru-RU"/>
          </a:p>
        </p:txBody>
      </p:sp>
      <p:sp>
        <p:nvSpPr>
          <p:cNvPr id="12294" name="Text Box 177"/>
          <p:cNvSpPr txBox="1">
            <a:spLocks noChangeArrowheads="1"/>
          </p:cNvSpPr>
          <p:nvPr/>
        </p:nvSpPr>
        <p:spPr bwMode="auto">
          <a:xfrm>
            <a:off x="2000911" y="925830"/>
            <a:ext cx="29464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z-Latn-UZ"/>
          </a:p>
        </p:txBody>
      </p:sp>
      <p:sp>
        <p:nvSpPr>
          <p:cNvPr id="21683" name="Text Box 179"/>
          <p:cNvSpPr txBox="1">
            <a:spLocks noChangeArrowheads="1"/>
          </p:cNvSpPr>
          <p:nvPr/>
        </p:nvSpPr>
        <p:spPr bwMode="auto">
          <a:xfrm rot="-3637864">
            <a:off x="10378126" y="567950"/>
            <a:ext cx="170489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FF0066"/>
                </a:solidFill>
              </a:rPr>
              <a:t>y = </a:t>
            </a:r>
            <a:r>
              <a:rPr lang="ru-RU" sz="4000" b="1" dirty="0">
                <a:solidFill>
                  <a:srgbClr val="FF0066"/>
                </a:solidFill>
              </a:rPr>
              <a:t>2</a:t>
            </a:r>
            <a:r>
              <a:rPr lang="en-US" sz="4000" b="1" dirty="0">
                <a:solidFill>
                  <a:srgbClr val="FF0066"/>
                </a:solidFill>
              </a:rPr>
              <a:t>x</a:t>
            </a:r>
            <a:endParaRPr lang="ru-RU" sz="4000" b="1" dirty="0">
              <a:solidFill>
                <a:srgbClr val="FF0066"/>
              </a:solidFill>
            </a:endParaRPr>
          </a:p>
        </p:txBody>
      </p:sp>
      <p:sp>
        <p:nvSpPr>
          <p:cNvPr id="12296" name="AutoShape 180"/>
          <p:cNvSpPr>
            <a:spLocks noChangeArrowheads="1"/>
          </p:cNvSpPr>
          <p:nvPr/>
        </p:nvSpPr>
        <p:spPr bwMode="auto">
          <a:xfrm>
            <a:off x="9964421" y="3164206"/>
            <a:ext cx="231139" cy="171450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685" name="AutoShape 181"/>
          <p:cNvSpPr>
            <a:spLocks noChangeArrowheads="1"/>
          </p:cNvSpPr>
          <p:nvPr/>
        </p:nvSpPr>
        <p:spPr bwMode="auto">
          <a:xfrm>
            <a:off x="8696961" y="5065396"/>
            <a:ext cx="231141" cy="173354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687" name="Text Box 183"/>
          <p:cNvSpPr txBox="1">
            <a:spLocks noChangeArrowheads="1"/>
          </p:cNvSpPr>
          <p:nvPr/>
        </p:nvSpPr>
        <p:spPr bwMode="auto">
          <a:xfrm>
            <a:off x="77899" y="2773680"/>
            <a:ext cx="292157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6600CC"/>
                </a:solidFill>
              </a:rPr>
              <a:t>y = </a:t>
            </a:r>
            <a:r>
              <a:rPr lang="ru-RU" b="1" dirty="0">
                <a:solidFill>
                  <a:srgbClr val="6600CC"/>
                </a:solidFill>
                <a:cs typeface="Arial" charset="0"/>
              </a:rPr>
              <a:t>2 </a:t>
            </a:r>
            <a:r>
              <a:rPr lang="en-US" b="1" dirty="0">
                <a:solidFill>
                  <a:srgbClr val="6600CC"/>
                </a:solidFill>
              </a:rPr>
              <a:t>x</a:t>
            </a:r>
            <a:r>
              <a:rPr lang="ru-RU" b="1" dirty="0">
                <a:solidFill>
                  <a:srgbClr val="6600CC"/>
                </a:solidFill>
              </a:rPr>
              <a:t> +3</a:t>
            </a:r>
          </a:p>
        </p:txBody>
      </p:sp>
      <p:sp>
        <p:nvSpPr>
          <p:cNvPr id="21688" name="Line 184"/>
          <p:cNvSpPr>
            <a:spLocks noChangeShapeType="1"/>
          </p:cNvSpPr>
          <p:nvPr/>
        </p:nvSpPr>
        <p:spPr bwMode="auto">
          <a:xfrm flipH="1">
            <a:off x="7084061" y="53340"/>
            <a:ext cx="4264659" cy="6136006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1689" name="Text Box 185"/>
          <p:cNvSpPr txBox="1">
            <a:spLocks noChangeArrowheads="1"/>
          </p:cNvSpPr>
          <p:nvPr/>
        </p:nvSpPr>
        <p:spPr bwMode="auto">
          <a:xfrm rot="-3347131">
            <a:off x="9254879" y="544484"/>
            <a:ext cx="214732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FF0066"/>
                </a:solidFill>
              </a:rPr>
              <a:t>y =</a:t>
            </a:r>
            <a:r>
              <a:rPr lang="ru-RU" sz="4000" b="1" dirty="0">
                <a:solidFill>
                  <a:srgbClr val="FF0066"/>
                </a:solidFill>
                <a:cs typeface="Arial" charset="0"/>
              </a:rPr>
              <a:t>2</a:t>
            </a:r>
            <a:r>
              <a:rPr lang="en-US" sz="4000" b="1" dirty="0">
                <a:solidFill>
                  <a:srgbClr val="FF0066"/>
                </a:solidFill>
              </a:rPr>
              <a:t>x</a:t>
            </a:r>
            <a:r>
              <a:rPr lang="ru-RU" sz="4000" b="1" dirty="0">
                <a:solidFill>
                  <a:srgbClr val="FF0066"/>
                </a:solidFill>
              </a:rPr>
              <a:t>+3</a:t>
            </a:r>
            <a:endParaRPr lang="ru-RU" sz="4000" dirty="0"/>
          </a:p>
        </p:txBody>
      </p:sp>
      <p:sp>
        <p:nvSpPr>
          <p:cNvPr id="21691" name="Text Box 187"/>
          <p:cNvSpPr txBox="1">
            <a:spLocks noChangeArrowheads="1"/>
          </p:cNvSpPr>
          <p:nvPr/>
        </p:nvSpPr>
        <p:spPr bwMode="auto">
          <a:xfrm>
            <a:off x="2357120" y="910366"/>
            <a:ext cx="397254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(</a:t>
            </a:r>
            <a:r>
              <a:rPr lang="ru-RU" b="1" dirty="0" smtClean="0"/>
              <a:t>0;  </a:t>
            </a:r>
            <a:r>
              <a:rPr lang="ru-RU" b="1" dirty="0"/>
              <a:t>), </a:t>
            </a:r>
            <a:r>
              <a:rPr lang="ru-RU" b="1" dirty="0" smtClean="0"/>
              <a:t>(- </a:t>
            </a:r>
            <a:r>
              <a:rPr lang="ru-RU" b="1" dirty="0"/>
              <a:t>2</a:t>
            </a:r>
            <a:r>
              <a:rPr lang="ru-RU" b="1" dirty="0" smtClean="0"/>
              <a:t>;    </a:t>
            </a:r>
            <a:r>
              <a:rPr lang="ru-RU" b="1" dirty="0"/>
              <a:t>)</a:t>
            </a:r>
          </a:p>
        </p:txBody>
      </p:sp>
      <p:sp>
        <p:nvSpPr>
          <p:cNvPr id="21693" name="Text Box 189"/>
          <p:cNvSpPr txBox="1">
            <a:spLocks noChangeArrowheads="1"/>
          </p:cNvSpPr>
          <p:nvPr/>
        </p:nvSpPr>
        <p:spPr bwMode="auto">
          <a:xfrm>
            <a:off x="847284" y="3613464"/>
            <a:ext cx="4099782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(</a:t>
            </a:r>
            <a:r>
              <a:rPr lang="ru-RU" b="1" dirty="0" smtClean="0"/>
              <a:t>0;   ), </a:t>
            </a:r>
            <a:r>
              <a:rPr lang="ru-RU" b="1" dirty="0"/>
              <a:t>( - </a:t>
            </a:r>
            <a:r>
              <a:rPr lang="ru-RU" b="1" dirty="0" smtClean="0"/>
              <a:t>4;    </a:t>
            </a:r>
            <a:r>
              <a:rPr lang="ru-RU" b="1" dirty="0"/>
              <a:t>)</a:t>
            </a:r>
          </a:p>
        </p:txBody>
      </p:sp>
      <p:sp>
        <p:nvSpPr>
          <p:cNvPr id="21694" name="AutoShape 190"/>
          <p:cNvSpPr>
            <a:spLocks noChangeArrowheads="1"/>
          </p:cNvSpPr>
          <p:nvPr/>
        </p:nvSpPr>
        <p:spPr bwMode="auto">
          <a:xfrm>
            <a:off x="9964421" y="1781176"/>
            <a:ext cx="231139" cy="173354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695" name="AutoShape 191"/>
          <p:cNvSpPr>
            <a:spLocks noChangeArrowheads="1"/>
          </p:cNvSpPr>
          <p:nvPr/>
        </p:nvSpPr>
        <p:spPr bwMode="auto">
          <a:xfrm>
            <a:off x="7344410" y="5554152"/>
            <a:ext cx="231141" cy="173354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696" name="Text Box 192"/>
          <p:cNvSpPr txBox="1">
            <a:spLocks noChangeArrowheads="1"/>
          </p:cNvSpPr>
          <p:nvPr/>
        </p:nvSpPr>
        <p:spPr bwMode="auto">
          <a:xfrm>
            <a:off x="3073974" y="908072"/>
            <a:ext cx="49784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0</a:t>
            </a:r>
          </a:p>
        </p:txBody>
      </p:sp>
      <p:sp>
        <p:nvSpPr>
          <p:cNvPr id="21697" name="Text Box 193"/>
          <p:cNvSpPr txBox="1">
            <a:spLocks noChangeArrowheads="1"/>
          </p:cNvSpPr>
          <p:nvPr/>
        </p:nvSpPr>
        <p:spPr bwMode="auto">
          <a:xfrm>
            <a:off x="5044867" y="936468"/>
            <a:ext cx="115316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- 4</a:t>
            </a:r>
          </a:p>
        </p:txBody>
      </p:sp>
      <p:sp>
        <p:nvSpPr>
          <p:cNvPr id="21699" name="Text Box 195"/>
          <p:cNvSpPr txBox="1">
            <a:spLocks noChangeArrowheads="1"/>
          </p:cNvSpPr>
          <p:nvPr/>
        </p:nvSpPr>
        <p:spPr bwMode="auto">
          <a:xfrm>
            <a:off x="1633750" y="3642830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3</a:t>
            </a:r>
          </a:p>
        </p:txBody>
      </p:sp>
      <p:sp>
        <p:nvSpPr>
          <p:cNvPr id="21700" name="Text Box 196"/>
          <p:cNvSpPr txBox="1">
            <a:spLocks noChangeArrowheads="1"/>
          </p:cNvSpPr>
          <p:nvPr/>
        </p:nvSpPr>
        <p:spPr bwMode="auto">
          <a:xfrm>
            <a:off x="3829874" y="3642830"/>
            <a:ext cx="953086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b="1" dirty="0"/>
              <a:t>- 5</a:t>
            </a:r>
          </a:p>
        </p:txBody>
      </p:sp>
      <p:sp>
        <p:nvSpPr>
          <p:cNvPr id="21701" name="Text Box 197"/>
          <p:cNvSpPr txBox="1">
            <a:spLocks noChangeArrowheads="1"/>
          </p:cNvSpPr>
          <p:nvPr/>
        </p:nvSpPr>
        <p:spPr bwMode="auto">
          <a:xfrm>
            <a:off x="77899" y="4377303"/>
            <a:ext cx="3232557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6600CC"/>
                </a:solidFill>
              </a:rPr>
              <a:t>y = 2</a:t>
            </a:r>
            <a:r>
              <a:rPr lang="ru-RU" b="1">
                <a:solidFill>
                  <a:srgbClr val="6600CC"/>
                </a:solidFill>
              </a:rPr>
              <a:t> </a:t>
            </a:r>
            <a:r>
              <a:rPr lang="en-US" b="1">
                <a:solidFill>
                  <a:srgbClr val="6600CC"/>
                </a:solidFill>
              </a:rPr>
              <a:t>x – 4</a:t>
            </a:r>
            <a:r>
              <a:rPr lang="ru-RU" b="1">
                <a:solidFill>
                  <a:srgbClr val="6600CC"/>
                </a:solidFill>
              </a:rPr>
              <a:t> </a:t>
            </a:r>
            <a:endParaRPr lang="ru-RU">
              <a:solidFill>
                <a:srgbClr val="6600CC"/>
              </a:solidFill>
            </a:endParaRPr>
          </a:p>
        </p:txBody>
      </p:sp>
      <p:sp>
        <p:nvSpPr>
          <p:cNvPr id="21703" name="AutoShape 199"/>
          <p:cNvSpPr>
            <a:spLocks noChangeArrowheads="1"/>
          </p:cNvSpPr>
          <p:nvPr/>
        </p:nvSpPr>
        <p:spPr bwMode="auto">
          <a:xfrm>
            <a:off x="12616181" y="1263016"/>
            <a:ext cx="231139" cy="171450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04" name="AutoShape 200"/>
          <p:cNvSpPr>
            <a:spLocks noChangeArrowheads="1"/>
          </p:cNvSpPr>
          <p:nvPr/>
        </p:nvSpPr>
        <p:spPr bwMode="auto">
          <a:xfrm>
            <a:off x="9964421" y="5065396"/>
            <a:ext cx="231139" cy="171450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06" name="Line 202"/>
          <p:cNvSpPr>
            <a:spLocks noChangeShapeType="1"/>
          </p:cNvSpPr>
          <p:nvPr/>
        </p:nvSpPr>
        <p:spPr bwMode="auto">
          <a:xfrm flipV="1">
            <a:off x="9361438" y="-32385"/>
            <a:ext cx="4378960" cy="627507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1708" name="Text Box 204"/>
          <p:cNvSpPr txBox="1">
            <a:spLocks noChangeArrowheads="1"/>
          </p:cNvSpPr>
          <p:nvPr/>
        </p:nvSpPr>
        <p:spPr bwMode="auto">
          <a:xfrm rot="18342692">
            <a:off x="10560804" y="1643227"/>
            <a:ext cx="256089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dirty="0">
                <a:solidFill>
                  <a:srgbClr val="6600CC"/>
                </a:solidFill>
              </a:rPr>
              <a:t>y = 2x – 4</a:t>
            </a:r>
            <a:endParaRPr lang="ru-RU" sz="4000" b="1" dirty="0">
              <a:solidFill>
                <a:srgbClr val="6600CC"/>
              </a:solidFill>
            </a:endParaRPr>
          </a:p>
        </p:txBody>
      </p:sp>
      <p:sp>
        <p:nvSpPr>
          <p:cNvPr id="21712" name="Text Box 208"/>
          <p:cNvSpPr txBox="1">
            <a:spLocks noChangeArrowheads="1"/>
          </p:cNvSpPr>
          <p:nvPr/>
        </p:nvSpPr>
        <p:spPr bwMode="auto">
          <a:xfrm>
            <a:off x="1866898" y="6629400"/>
            <a:ext cx="8925525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600" b="1" dirty="0">
                <a:solidFill>
                  <a:srgbClr val="FF0066"/>
                </a:solidFill>
              </a:rPr>
              <a:t>Если угловые коэффициенты равны</a:t>
            </a:r>
            <a:r>
              <a:rPr lang="ru-RU" sz="3600" b="1" dirty="0" smtClean="0">
                <a:solidFill>
                  <a:srgbClr val="FF0066"/>
                </a:solidFill>
              </a:rPr>
              <a:t>,</a:t>
            </a:r>
          </a:p>
          <a:p>
            <a:pPr algn="ctr" eaLnBrk="1" hangingPunct="1"/>
            <a:r>
              <a:rPr lang="ru-RU" sz="3600" b="1" dirty="0" smtClean="0">
                <a:solidFill>
                  <a:srgbClr val="FF0066"/>
                </a:solidFill>
              </a:rPr>
              <a:t> </a:t>
            </a:r>
            <a:r>
              <a:rPr lang="ru-RU" sz="3600" b="1" dirty="0">
                <a:solidFill>
                  <a:srgbClr val="FF0066"/>
                </a:solidFill>
              </a:rPr>
              <a:t>то прямые параллельны.</a:t>
            </a:r>
          </a:p>
        </p:txBody>
      </p:sp>
      <p:sp>
        <p:nvSpPr>
          <p:cNvPr id="21716" name="AutoShape 212"/>
          <p:cNvSpPr>
            <a:spLocks noChangeArrowheads="1"/>
          </p:cNvSpPr>
          <p:nvPr/>
        </p:nvSpPr>
        <p:spPr bwMode="auto">
          <a:xfrm rot="9306062">
            <a:off x="11808461" y="2731770"/>
            <a:ext cx="345440" cy="48577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7" name="AutoShape 213"/>
          <p:cNvSpPr>
            <a:spLocks noChangeArrowheads="1"/>
          </p:cNvSpPr>
          <p:nvPr/>
        </p:nvSpPr>
        <p:spPr bwMode="auto">
          <a:xfrm rot="9306062">
            <a:off x="10541000" y="2731770"/>
            <a:ext cx="345440" cy="48577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18" name="AutoShape 214"/>
          <p:cNvSpPr>
            <a:spLocks noChangeArrowheads="1"/>
          </p:cNvSpPr>
          <p:nvPr/>
        </p:nvSpPr>
        <p:spPr bwMode="auto">
          <a:xfrm rot="9306062">
            <a:off x="9504680" y="2731770"/>
            <a:ext cx="345440" cy="48577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21" name="Oval 217"/>
          <p:cNvSpPr>
            <a:spLocks noChangeArrowheads="1"/>
          </p:cNvSpPr>
          <p:nvPr/>
        </p:nvSpPr>
        <p:spPr bwMode="auto">
          <a:xfrm>
            <a:off x="1198037" y="4514462"/>
            <a:ext cx="345440" cy="603886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22" name="Oval 218"/>
          <p:cNvSpPr>
            <a:spLocks noChangeArrowheads="1"/>
          </p:cNvSpPr>
          <p:nvPr/>
        </p:nvSpPr>
        <p:spPr bwMode="auto">
          <a:xfrm>
            <a:off x="1198037" y="2910840"/>
            <a:ext cx="345440" cy="603886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723" name="Oval 219"/>
          <p:cNvSpPr>
            <a:spLocks noChangeArrowheads="1"/>
          </p:cNvSpPr>
          <p:nvPr/>
        </p:nvSpPr>
        <p:spPr bwMode="auto">
          <a:xfrm>
            <a:off x="1426871" y="1054417"/>
            <a:ext cx="345440" cy="603886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2321" name="Freeform 479"/>
          <p:cNvSpPr>
            <a:spLocks/>
          </p:cNvSpPr>
          <p:nvPr/>
        </p:nvSpPr>
        <p:spPr bwMode="auto">
          <a:xfrm>
            <a:off x="14053821" y="417196"/>
            <a:ext cx="20320" cy="5703570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  <a:gd name="T4" fmla="*/ 0 60000 65536"/>
              <a:gd name="T5" fmla="*/ 0 60000 65536"/>
              <a:gd name="T6" fmla="*/ 0 w 8"/>
              <a:gd name="T7" fmla="*/ 0 h 2994"/>
              <a:gd name="T8" fmla="*/ 8 w 8"/>
              <a:gd name="T9" fmla="*/ 2994 h 29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1984" name="Text Box 480"/>
          <p:cNvSpPr txBox="1">
            <a:spLocks noChangeArrowheads="1"/>
          </p:cNvSpPr>
          <p:nvPr/>
        </p:nvSpPr>
        <p:spPr bwMode="auto">
          <a:xfrm>
            <a:off x="-243940" y="242818"/>
            <a:ext cx="6800649" cy="57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Прямая пропорциональность   </a:t>
            </a:r>
          </a:p>
        </p:txBody>
      </p:sp>
      <p:sp>
        <p:nvSpPr>
          <p:cNvPr id="21985" name="Text Box 481"/>
          <p:cNvSpPr txBox="1">
            <a:spLocks noChangeArrowheads="1"/>
          </p:cNvSpPr>
          <p:nvPr/>
        </p:nvSpPr>
        <p:spPr bwMode="auto">
          <a:xfrm>
            <a:off x="589504" y="5266306"/>
            <a:ext cx="300493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>
                <a:latin typeface="Arial" pitchFamily="34" charset="0"/>
                <a:cs typeface="Arial" pitchFamily="34" charset="0"/>
              </a:rPr>
              <a:t>(0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;    ),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(4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; 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)</a:t>
            </a:r>
            <a:endParaRPr lang="ru-RU" sz="40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986" name="Rectangle 482"/>
          <p:cNvSpPr>
            <a:spLocks noChangeArrowheads="1"/>
          </p:cNvSpPr>
          <p:nvPr/>
        </p:nvSpPr>
        <p:spPr bwMode="auto">
          <a:xfrm>
            <a:off x="943316" y="5278665"/>
            <a:ext cx="114865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  - 4</a:t>
            </a:r>
          </a:p>
        </p:txBody>
      </p:sp>
      <p:sp>
        <p:nvSpPr>
          <p:cNvPr id="21987" name="Rectangle 483"/>
          <p:cNvSpPr>
            <a:spLocks noChangeArrowheads="1"/>
          </p:cNvSpPr>
          <p:nvPr/>
        </p:nvSpPr>
        <p:spPr bwMode="auto">
          <a:xfrm>
            <a:off x="2810485" y="5267103"/>
            <a:ext cx="69179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4 </a:t>
            </a:r>
          </a:p>
        </p:txBody>
      </p:sp>
      <p:sp>
        <p:nvSpPr>
          <p:cNvPr id="21988" name="Text Box 484"/>
          <p:cNvSpPr txBox="1">
            <a:spLocks noChangeArrowheads="1"/>
          </p:cNvSpPr>
          <p:nvPr/>
        </p:nvSpPr>
        <p:spPr bwMode="auto">
          <a:xfrm>
            <a:off x="390471" y="2254730"/>
            <a:ext cx="4495659" cy="57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Линейная функция</a:t>
            </a:r>
          </a:p>
        </p:txBody>
      </p:sp>
      <p:sp>
        <p:nvSpPr>
          <p:cNvPr id="12327" name="Text Box 485"/>
          <p:cNvSpPr txBox="1">
            <a:spLocks noChangeArrowheads="1"/>
          </p:cNvSpPr>
          <p:nvPr/>
        </p:nvSpPr>
        <p:spPr bwMode="auto">
          <a:xfrm>
            <a:off x="10426701" y="3164206"/>
            <a:ext cx="50584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/>
              <a:t>1</a:t>
            </a:r>
          </a:p>
        </p:txBody>
      </p:sp>
      <p:sp>
        <p:nvSpPr>
          <p:cNvPr id="12328" name="Text Box 486"/>
          <p:cNvSpPr txBox="1">
            <a:spLocks noChangeArrowheads="1"/>
          </p:cNvSpPr>
          <p:nvPr/>
        </p:nvSpPr>
        <p:spPr bwMode="auto">
          <a:xfrm>
            <a:off x="9514841" y="3164206"/>
            <a:ext cx="50584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289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1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2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2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1000"/>
                                        <p:tgtEl>
                                          <p:spTgt spid="2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2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2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1000"/>
                                        <p:tgtEl>
                                          <p:spTgt spid="21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1000"/>
                                        <p:tgtEl>
                                          <p:spTgt spid="21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1000"/>
                                        <p:tgtEl>
                                          <p:spTgt spid="2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1000"/>
                                        <p:tgtEl>
                                          <p:spTgt spid="2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9" dur="1000"/>
                                        <p:tgtEl>
                                          <p:spTgt spid="2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77" grpId="0" animBg="1"/>
      <p:bldP spid="21683" grpId="0"/>
      <p:bldP spid="21685" grpId="0" animBg="1"/>
      <p:bldP spid="21687" grpId="0"/>
      <p:bldP spid="21688" grpId="0" animBg="1"/>
      <p:bldP spid="21689" grpId="0"/>
      <p:bldP spid="21691" grpId="0"/>
      <p:bldP spid="21693" grpId="0"/>
      <p:bldP spid="21694" grpId="0" animBg="1"/>
      <p:bldP spid="21695" grpId="0" animBg="1"/>
      <p:bldP spid="21696" grpId="0"/>
      <p:bldP spid="21697" grpId="0"/>
      <p:bldP spid="21699" grpId="0"/>
      <p:bldP spid="21700" grpId="0"/>
      <p:bldP spid="21701" grpId="0"/>
      <p:bldP spid="21703" grpId="0" animBg="1"/>
      <p:bldP spid="21704" grpId="0" animBg="1"/>
      <p:bldP spid="21706" grpId="0" animBg="1"/>
      <p:bldP spid="21716" grpId="0" animBg="1"/>
      <p:bldP spid="21717" grpId="0" animBg="1"/>
      <p:bldP spid="21718" grpId="0" animBg="1"/>
      <p:bldP spid="21721" grpId="0" animBg="1"/>
      <p:bldP spid="21722" grpId="0" animBg="1"/>
      <p:bldP spid="21723" grpId="0" animBg="1"/>
      <p:bldP spid="21985" grpId="0"/>
      <p:bldP spid="21986" grpId="0"/>
      <p:bldP spid="21987" grpId="0"/>
      <p:bldP spid="2198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14113</TotalTime>
  <Words>768</Words>
  <Application>Microsoft Office PowerPoint</Application>
  <PresentationFormat>Произвольный</PresentationFormat>
  <Paragraphs>194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Презентация PowerPoint</vt:lpstr>
      <vt:lpstr>Презентация PowerPoint</vt:lpstr>
      <vt:lpstr>Презентация PowerPoint</vt:lpstr>
      <vt:lpstr>     Постройте график функции и определите внутри каких координатных углов расположен этот график</vt:lpstr>
      <vt:lpstr>Линейная функция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937</cp:revision>
  <dcterms:created xsi:type="dcterms:W3CDTF">2020-04-09T07:32:19Z</dcterms:created>
  <dcterms:modified xsi:type="dcterms:W3CDTF">2021-02-19T16:20:04Z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