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560" r:id="rId2"/>
    <p:sldId id="768" r:id="rId3"/>
    <p:sldId id="880" r:id="rId4"/>
    <p:sldId id="881" r:id="rId5"/>
    <p:sldId id="882" r:id="rId6"/>
    <p:sldId id="883" r:id="rId7"/>
    <p:sldId id="885" r:id="rId8"/>
    <p:sldId id="886" r:id="rId9"/>
    <p:sldId id="887" r:id="rId10"/>
    <p:sldId id="888" r:id="rId11"/>
    <p:sldId id="890" r:id="rId12"/>
    <p:sldId id="892" r:id="rId13"/>
    <p:sldId id="891" r:id="rId14"/>
    <p:sldId id="510" r:id="rId15"/>
    <p:sldId id="879" r:id="rId16"/>
  </p:sldIdLst>
  <p:sldSz cx="14630400" cy="8229600"/>
  <p:notesSz cx="5765800" cy="3244850"/>
  <p:defaultTextStyle>
    <a:defPPr>
      <a:defRPr lang="ru-RU"/>
    </a:defPPr>
    <a:lvl1pPr marL="0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1pPr>
    <a:lvl2pPr marL="1159038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2pPr>
    <a:lvl3pPr marL="2318076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3pPr>
    <a:lvl4pPr marL="3477112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4pPr>
    <a:lvl5pPr marL="4636148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5pPr>
    <a:lvl6pPr marL="5795186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6pPr>
    <a:lvl7pPr marL="6954224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7pPr>
    <a:lvl8pPr marL="8113261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8pPr>
    <a:lvl9pPr marL="9272295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EDC9EA0-A7E8-46A4-ABD9-3915CBF643D2}">
          <p14:sldIdLst>
            <p14:sldId id="560"/>
            <p14:sldId id="768"/>
            <p14:sldId id="880"/>
            <p14:sldId id="881"/>
            <p14:sldId id="882"/>
            <p14:sldId id="883"/>
            <p14:sldId id="885"/>
            <p14:sldId id="886"/>
            <p14:sldId id="887"/>
            <p14:sldId id="888"/>
            <p14:sldId id="890"/>
            <p14:sldId id="892"/>
            <p14:sldId id="891"/>
            <p14:sldId id="510"/>
            <p14:sldId id="879"/>
          </p14:sldIdLst>
        </p14:section>
        <p14:section name="Раздел без заголовка" id="{67AF348A-95E5-4FA6-B08C-FB3DF7B22B4F}">
          <p14:sldIdLst/>
        </p14:section>
      </p14:sectionLst>
    </p:ex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7304">
          <p15:clr>
            <a:srgbClr val="A4A3A4"/>
          </p15:clr>
        </p15:guide>
        <p15:guide id="4" pos="54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1A0A5E"/>
    <a:srgbClr val="821023"/>
    <a:srgbClr val="2E0000"/>
    <a:srgbClr val="00A859"/>
    <a:srgbClr val="FF6B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407" autoAdjust="0"/>
    <p:restoredTop sz="94600" autoAdjust="0"/>
  </p:normalViewPr>
  <p:slideViewPr>
    <p:cSldViewPr>
      <p:cViewPr>
        <p:scale>
          <a:sx n="50" d="100"/>
          <a:sy n="50" d="100"/>
        </p:scale>
        <p:origin x="-672" y="-228"/>
      </p:cViewPr>
      <p:guideLst>
        <p:guide orient="horz" pos="2880"/>
        <p:guide orient="horz" pos="7304"/>
        <p:guide pos="2160"/>
        <p:guide pos="548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3280D-DA47-4F16-B0EB-68F87F7C7C01}" type="datetimeFigureOut">
              <a:rPr lang="ru-RU" smtClean="0"/>
              <a:t>19.02.2021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CEBC4-7F60-46A9-8417-0DDF722E941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3602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1pPr>
    <a:lvl2pPr marL="1159038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2pPr>
    <a:lvl3pPr marL="2318076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3pPr>
    <a:lvl4pPr marL="3477112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4pPr>
    <a:lvl5pPr marL="4636148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5pPr>
    <a:lvl6pPr marL="5795186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6pPr>
    <a:lvl7pPr marL="6954224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7pPr>
    <a:lvl8pPr marL="8113261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8pPr>
    <a:lvl9pPr marL="9272295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5"/>
            <a:ext cx="12435840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0" y="4608576"/>
            <a:ext cx="1024128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6" y="3404094"/>
            <a:ext cx="4088005" cy="1015663"/>
          </a:xfrm>
        </p:spPr>
        <p:txBody>
          <a:bodyPr lIns="0" tIns="0" rIns="0" bIns="0"/>
          <a:lstStyle>
            <a:lvl1pPr>
              <a:defRPr sz="6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82" y="2491493"/>
            <a:ext cx="10096045" cy="861774"/>
          </a:xfrm>
        </p:spPr>
        <p:txBody>
          <a:bodyPr lIns="0" tIns="0" rIns="0" bIns="0"/>
          <a:lstStyle>
            <a:lvl1pPr>
              <a:defRPr sz="56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8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169627" y="180475"/>
            <a:ext cx="14338758" cy="10886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6" y="3404094"/>
            <a:ext cx="4088005" cy="1015663"/>
          </a:xfrm>
        </p:spPr>
        <p:txBody>
          <a:bodyPr lIns="0" tIns="0" rIns="0" bIns="0"/>
          <a:lstStyle>
            <a:lvl1pPr>
              <a:defRPr sz="6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9573" y="1828005"/>
            <a:ext cx="4629200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8" y="1892809"/>
            <a:ext cx="63642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13025" y="2679021"/>
            <a:ext cx="6652965" cy="2623487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6" y="3404094"/>
            <a:ext cx="4088005" cy="1015663"/>
          </a:xfrm>
        </p:spPr>
        <p:txBody>
          <a:bodyPr lIns="0" tIns="0" rIns="0" bIns="0"/>
          <a:lstStyle>
            <a:lvl1pPr>
              <a:defRPr sz="6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8" y="335953"/>
            <a:ext cx="12435843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97286" y="1676406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900"/>
            </a:lvl1pPr>
          </a:lstStyle>
          <a:p>
            <a:pPr lvl="0"/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5318156" y="1676406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900"/>
            </a:lvl1pPr>
          </a:lstStyle>
          <a:p>
            <a:pPr lvl="0"/>
            <a:endParaRPr lang="en-US" dirty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539025" y="1676406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900"/>
            </a:lvl1pPr>
          </a:lstStyle>
          <a:p>
            <a:pPr lvl="0"/>
            <a:endParaRPr lang="en-US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097286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900"/>
            </a:lvl1pPr>
            <a:lvl2pPr marL="182722" indent="-182722">
              <a:buFont typeface="Arial" panose="020B0604020202020204" pitchFamily="34" charset="0"/>
              <a:buChar char="•"/>
              <a:defRPr sz="1900"/>
            </a:lvl2pPr>
            <a:lvl3pPr marL="365449" indent="-182722">
              <a:defRPr sz="1900"/>
            </a:lvl3pPr>
            <a:lvl4pPr marL="639534" indent="-274088">
              <a:defRPr sz="1900"/>
            </a:lvl4pPr>
            <a:lvl5pPr marL="913621" indent="-274088">
              <a:defRPr sz="19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318156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900"/>
            </a:lvl1pPr>
            <a:lvl2pPr marL="182722" indent="-182722">
              <a:buFont typeface="Arial" panose="020B0604020202020204" pitchFamily="34" charset="0"/>
              <a:buChar char="•"/>
              <a:defRPr sz="1900"/>
            </a:lvl2pPr>
            <a:lvl3pPr marL="365449" indent="-182722">
              <a:defRPr sz="1900"/>
            </a:lvl3pPr>
            <a:lvl4pPr marL="639534" indent="-274088">
              <a:defRPr sz="1900"/>
            </a:lvl4pPr>
            <a:lvl5pPr marL="913621" indent="-274088">
              <a:defRPr sz="19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9539025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900"/>
            </a:lvl1pPr>
            <a:lvl2pPr marL="182722" indent="-182722">
              <a:buFont typeface="Arial" panose="020B0604020202020204" pitchFamily="34" charset="0"/>
              <a:buChar char="•"/>
              <a:defRPr sz="1900"/>
            </a:lvl2pPr>
            <a:lvl3pPr marL="365449" indent="-182722">
              <a:defRPr sz="1900"/>
            </a:lvl3pPr>
            <a:lvl4pPr marL="639534" indent="-274088">
              <a:defRPr sz="1900"/>
            </a:lvl4pPr>
            <a:lvl5pPr marL="913621" indent="-274088">
              <a:defRPr sz="19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1097288" y="1120154"/>
            <a:ext cx="12435843" cy="48767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2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409526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762B7-20EE-4C29-96B6-FF258A3563CB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D660E-5825-4119-8FE7-723D5ACC86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628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731520" y="329566"/>
            <a:ext cx="13167360" cy="14465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2263864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8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6" y="3404092"/>
            <a:ext cx="4088005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82" y="2491493"/>
            <a:ext cx="1009604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8"/>
            <a:ext cx="4681728" cy="7078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8"/>
            <a:ext cx="3364992" cy="7078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533888" y="7653528"/>
            <a:ext cx="3364992" cy="7078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159038">
        <a:defRPr>
          <a:latin typeface="+mn-lt"/>
          <a:ea typeface="+mn-ea"/>
          <a:cs typeface="+mn-cs"/>
        </a:defRPr>
      </a:lvl2pPr>
      <a:lvl3pPr marL="2318076">
        <a:defRPr>
          <a:latin typeface="+mn-lt"/>
          <a:ea typeface="+mn-ea"/>
          <a:cs typeface="+mn-cs"/>
        </a:defRPr>
      </a:lvl3pPr>
      <a:lvl4pPr marL="3477112">
        <a:defRPr>
          <a:latin typeface="+mn-lt"/>
          <a:ea typeface="+mn-ea"/>
          <a:cs typeface="+mn-cs"/>
        </a:defRPr>
      </a:lvl4pPr>
      <a:lvl5pPr marL="4636148">
        <a:defRPr>
          <a:latin typeface="+mn-lt"/>
          <a:ea typeface="+mn-ea"/>
          <a:cs typeface="+mn-cs"/>
        </a:defRPr>
      </a:lvl5pPr>
      <a:lvl6pPr marL="5795186">
        <a:defRPr>
          <a:latin typeface="+mn-lt"/>
          <a:ea typeface="+mn-ea"/>
          <a:cs typeface="+mn-cs"/>
        </a:defRPr>
      </a:lvl6pPr>
      <a:lvl7pPr marL="6954224">
        <a:defRPr>
          <a:latin typeface="+mn-lt"/>
          <a:ea typeface="+mn-ea"/>
          <a:cs typeface="+mn-cs"/>
        </a:defRPr>
      </a:lvl7pPr>
      <a:lvl8pPr marL="8113261">
        <a:defRPr>
          <a:latin typeface="+mn-lt"/>
          <a:ea typeface="+mn-ea"/>
          <a:cs typeface="+mn-cs"/>
        </a:defRPr>
      </a:lvl8pPr>
      <a:lvl9pPr marL="927229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159038">
        <a:defRPr>
          <a:latin typeface="+mn-lt"/>
          <a:ea typeface="+mn-ea"/>
          <a:cs typeface="+mn-cs"/>
        </a:defRPr>
      </a:lvl2pPr>
      <a:lvl3pPr marL="2318076">
        <a:defRPr>
          <a:latin typeface="+mn-lt"/>
          <a:ea typeface="+mn-ea"/>
          <a:cs typeface="+mn-cs"/>
        </a:defRPr>
      </a:lvl3pPr>
      <a:lvl4pPr marL="3477112">
        <a:defRPr>
          <a:latin typeface="+mn-lt"/>
          <a:ea typeface="+mn-ea"/>
          <a:cs typeface="+mn-cs"/>
        </a:defRPr>
      </a:lvl4pPr>
      <a:lvl5pPr marL="4636148">
        <a:defRPr>
          <a:latin typeface="+mn-lt"/>
          <a:ea typeface="+mn-ea"/>
          <a:cs typeface="+mn-cs"/>
        </a:defRPr>
      </a:lvl5pPr>
      <a:lvl6pPr marL="5795186">
        <a:defRPr>
          <a:latin typeface="+mn-lt"/>
          <a:ea typeface="+mn-ea"/>
          <a:cs typeface="+mn-cs"/>
        </a:defRPr>
      </a:lvl6pPr>
      <a:lvl7pPr marL="6954224">
        <a:defRPr>
          <a:latin typeface="+mn-lt"/>
          <a:ea typeface="+mn-ea"/>
          <a:cs typeface="+mn-cs"/>
        </a:defRPr>
      </a:lvl7pPr>
      <a:lvl8pPr marL="8113261">
        <a:defRPr>
          <a:latin typeface="+mn-lt"/>
          <a:ea typeface="+mn-ea"/>
          <a:cs typeface="+mn-cs"/>
        </a:defRPr>
      </a:lvl8pPr>
      <a:lvl9pPr marL="927229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0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1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4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2686" y="3901"/>
            <a:ext cx="14610538" cy="258966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612775" y="3288236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612775" y="5334000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11929369" y="578525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11929369" y="578525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12493011" y="631573"/>
            <a:ext cx="439718" cy="963980"/>
          </a:xfrm>
          <a:prstGeom prst="rect">
            <a:avLst/>
          </a:prstGeom>
        </p:spPr>
        <p:txBody>
          <a:bodyPr vert="horz" wrap="square" lIns="0" tIns="40257" rIns="0" bIns="0" rtlCol="0">
            <a:spAutoFit/>
          </a:bodyPr>
          <a:lstStyle/>
          <a:p>
            <a:pPr algn="ctr">
              <a:spcBef>
                <a:spcPts val="319"/>
              </a:spcBef>
            </a:pPr>
            <a:r>
              <a:rPr lang="ru-RU" sz="6000" b="1" spc="26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60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11929369" y="1447800"/>
            <a:ext cx="1481831" cy="584893"/>
          </a:xfrm>
          <a:prstGeom prst="rect">
            <a:avLst/>
          </a:prstGeom>
        </p:spPr>
        <p:txBody>
          <a:bodyPr vert="horz" wrap="square" lIns="0" tIns="30596" rIns="0" bIns="0" rtlCol="0">
            <a:spAutoFit/>
          </a:bodyPr>
          <a:lstStyle/>
          <a:p>
            <a:pPr algn="ctr">
              <a:spcBef>
                <a:spcPts val="241"/>
              </a:spcBef>
            </a:pPr>
            <a:r>
              <a:rPr lang="ru-RU" sz="3600" b="1" spc="-13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3600" b="1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xmlns="" id="{97CDA16A-066A-4BED-8F29-21556D7AB731}"/>
              </a:ext>
            </a:extLst>
          </p:cNvPr>
          <p:cNvSpPr txBox="1">
            <a:spLocks/>
          </p:cNvSpPr>
          <p:nvPr/>
        </p:nvSpPr>
        <p:spPr>
          <a:xfrm>
            <a:off x="2305919" y="578524"/>
            <a:ext cx="8971682" cy="1360889"/>
          </a:xfrm>
          <a:prstGeom prst="rect">
            <a:avLst/>
          </a:prstGeom>
        </p:spPr>
        <p:txBody>
          <a:bodyPr vert="horz" wrap="square" lIns="0" tIns="37088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32253" algn="ctr" defTabSz="2322204">
              <a:spcBef>
                <a:spcPts val="290"/>
              </a:spcBef>
              <a:defRPr/>
            </a:pPr>
            <a:r>
              <a:rPr lang="ru-RU" sz="8600" kern="0" spc="13" dirty="0">
                <a:solidFill>
                  <a:sysClr val="window" lastClr="FFFFFF"/>
                </a:solidFill>
              </a:rPr>
              <a:t>Алгебра</a:t>
            </a:r>
            <a:endParaRPr lang="en-US" sz="8600" kern="0" spc="13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xmlns="" id="{D2168EAD-EAD9-4C91-B3BA-D0FB4D707556}"/>
              </a:ext>
            </a:extLst>
          </p:cNvPr>
          <p:cNvSpPr/>
          <p:nvPr/>
        </p:nvSpPr>
        <p:spPr>
          <a:xfrm>
            <a:off x="908147" y="1699715"/>
            <a:ext cx="40326" cy="79030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2">
            <a:extLst>
              <a:ext uri="{FF2B5EF4-FFF2-40B4-BE49-F238E27FC236}">
                <a16:creationId xmlns:a16="http://schemas.microsoft.com/office/drawing/2014/main" xmlns="" id="{5AAAE1A5-5083-45BC-BB77-451BC6095476}"/>
              </a:ext>
            </a:extLst>
          </p:cNvPr>
          <p:cNvSpPr/>
          <p:nvPr/>
        </p:nvSpPr>
        <p:spPr>
          <a:xfrm>
            <a:off x="829947" y="1679834"/>
            <a:ext cx="983963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3">
            <a:extLst>
              <a:ext uri="{FF2B5EF4-FFF2-40B4-BE49-F238E27FC236}">
                <a16:creationId xmlns:a16="http://schemas.microsoft.com/office/drawing/2014/main" xmlns="" id="{42562BD1-38C5-4FEF-BE28-9E2028CE083A}"/>
              </a:ext>
            </a:extLst>
          </p:cNvPr>
          <p:cNvSpPr/>
          <p:nvPr/>
        </p:nvSpPr>
        <p:spPr>
          <a:xfrm>
            <a:off x="928029" y="794555"/>
            <a:ext cx="0" cy="866104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4">
            <a:extLst>
              <a:ext uri="{FF2B5EF4-FFF2-40B4-BE49-F238E27FC236}">
                <a16:creationId xmlns:a16="http://schemas.microsoft.com/office/drawing/2014/main" xmlns="" id="{199D57BF-AFEE-4760-B709-A1E005ECDEF4}"/>
              </a:ext>
            </a:extLst>
          </p:cNvPr>
          <p:cNvSpPr/>
          <p:nvPr/>
        </p:nvSpPr>
        <p:spPr>
          <a:xfrm>
            <a:off x="1024466" y="863937"/>
            <a:ext cx="717810" cy="748366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1" name="object 15">
            <a:extLst>
              <a:ext uri="{FF2B5EF4-FFF2-40B4-BE49-F238E27FC236}">
                <a16:creationId xmlns:a16="http://schemas.microsoft.com/office/drawing/2014/main" xmlns="" id="{DFF3D60F-1869-4734-8178-4BFE8F5C0368}"/>
              </a:ext>
            </a:extLst>
          </p:cNvPr>
          <p:cNvSpPr/>
          <p:nvPr/>
        </p:nvSpPr>
        <p:spPr>
          <a:xfrm>
            <a:off x="1709247" y="1734703"/>
            <a:ext cx="108075" cy="10806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2" name="object 16">
            <a:extLst>
              <a:ext uri="{FF2B5EF4-FFF2-40B4-BE49-F238E27FC236}">
                <a16:creationId xmlns:a16="http://schemas.microsoft.com/office/drawing/2014/main" xmlns="" id="{C22A3C16-3643-4C83-83DD-E1EA8CC4BADD}"/>
              </a:ext>
            </a:extLst>
          </p:cNvPr>
          <p:cNvSpPr/>
          <p:nvPr/>
        </p:nvSpPr>
        <p:spPr>
          <a:xfrm>
            <a:off x="778782" y="825558"/>
            <a:ext cx="108075" cy="10806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1813910" y="3352800"/>
            <a:ext cx="7558690" cy="3252018"/>
          </a:xfrm>
          <a:prstGeom prst="rect">
            <a:avLst/>
          </a:prstGeom>
        </p:spPr>
        <p:txBody>
          <a:bodyPr vert="horz" wrap="square" lIns="0" tIns="35407" rIns="0" bIns="0" rtlCol="0">
            <a:spAutoFit/>
          </a:bodyPr>
          <a:lstStyle/>
          <a:p>
            <a:pPr marL="46666">
              <a:spcBef>
                <a:spcPts val="279"/>
              </a:spcBef>
            </a:pPr>
            <a:r>
              <a:rPr lang="ru-RU" sz="4800" b="1" dirty="0" smtClean="0">
                <a:solidFill>
                  <a:srgbClr val="002060"/>
                </a:solidFill>
                <a:latin typeface="Arial"/>
                <a:cs typeface="Arial"/>
              </a:rPr>
              <a:t>Тема</a:t>
            </a:r>
            <a:r>
              <a:rPr sz="4800" b="1" dirty="0" smtClean="0">
                <a:solidFill>
                  <a:srgbClr val="002060"/>
                </a:solidFill>
                <a:latin typeface="Arial"/>
                <a:cs typeface="Arial"/>
              </a:rPr>
              <a:t>:</a:t>
            </a:r>
            <a:endParaRPr lang="ru-RU" sz="48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46666">
              <a:spcBef>
                <a:spcPts val="279"/>
              </a:spcBef>
            </a:pPr>
            <a:endParaRPr lang="ru-RU" sz="4800" b="1" dirty="0" smtClean="0">
              <a:solidFill>
                <a:srgbClr val="002060"/>
              </a:solidFill>
              <a:latin typeface="Arial"/>
              <a:cs typeface="Arial"/>
            </a:endParaRPr>
          </a:p>
          <a:p>
            <a:pPr marL="46666">
              <a:spcBef>
                <a:spcPts val="279"/>
              </a:spcBef>
            </a:pPr>
            <a:r>
              <a:rPr lang="ru-RU" sz="5400" b="1" dirty="0" smtClean="0">
                <a:solidFill>
                  <a:srgbClr val="002060"/>
                </a:solidFill>
                <a:latin typeface="Arial"/>
                <a:cs typeface="Arial"/>
              </a:rPr>
              <a:t>Функция </a:t>
            </a:r>
            <a:r>
              <a:rPr lang="uz-Latn-UZ" sz="5400" b="1" dirty="0" smtClean="0">
                <a:solidFill>
                  <a:srgbClr val="002060"/>
                </a:solidFill>
                <a:latin typeface="Arial"/>
                <a:cs typeface="Arial"/>
              </a:rPr>
              <a:t>y=kx </a:t>
            </a:r>
            <a:r>
              <a:rPr lang="uz-Cyrl-UZ" sz="5400" b="1" dirty="0" smtClean="0">
                <a:solidFill>
                  <a:srgbClr val="002060"/>
                </a:solidFill>
                <a:latin typeface="Arial"/>
                <a:cs typeface="Arial"/>
              </a:rPr>
              <a:t>и её график</a:t>
            </a:r>
            <a:endParaRPr lang="ru-RU" sz="5400" b="1" dirty="0" smtClean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2" name="AutoShape 2" descr="Как придумать математическую сказку | Цветы жизн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AutoShape 4" descr="Как придумать математическую сказку | Цветы жизни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grpSp>
        <p:nvGrpSpPr>
          <p:cNvPr id="19" name="Group 15"/>
          <p:cNvGrpSpPr>
            <a:grpSpLocks/>
          </p:cNvGrpSpPr>
          <p:nvPr/>
        </p:nvGrpSpPr>
        <p:grpSpPr bwMode="auto">
          <a:xfrm>
            <a:off x="9218930" y="2910104"/>
            <a:ext cx="4649470" cy="4626080"/>
            <a:chOff x="68" y="639"/>
            <a:chExt cx="2941" cy="3063"/>
          </a:xfrm>
        </p:grpSpPr>
        <p:pic>
          <p:nvPicPr>
            <p:cNvPr id="37" name="Picture 1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" y="705"/>
              <a:ext cx="2929" cy="29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8" name="Freeform 17"/>
            <p:cNvSpPr>
              <a:spLocks/>
            </p:cNvSpPr>
            <p:nvPr/>
          </p:nvSpPr>
          <p:spPr bwMode="auto">
            <a:xfrm>
              <a:off x="1527" y="739"/>
              <a:ext cx="9" cy="2963"/>
            </a:xfrm>
            <a:custGeom>
              <a:avLst/>
              <a:gdLst>
                <a:gd name="T0" fmla="*/ 0 w 11"/>
                <a:gd name="T1" fmla="*/ 3492 h 3492"/>
                <a:gd name="T2" fmla="*/ 11 w 11"/>
                <a:gd name="T3" fmla="*/ 0 h 34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1" h="3492">
                  <a:moveTo>
                    <a:pt x="0" y="3492"/>
                  </a:moveTo>
                  <a:lnTo>
                    <a:pt x="11" y="0"/>
                  </a:ln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 type="none" w="med" len="med"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ru-RU"/>
              </a:defPPr>
              <a:lvl1pPr marL="0" algn="l" defTabSz="2318076" rtl="0" eaLnBrk="1" latinLnBrk="0" hangingPunct="1"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159038" algn="l" defTabSz="2318076" rtl="0" eaLnBrk="1" latinLnBrk="0" hangingPunct="1"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318076" algn="l" defTabSz="2318076" rtl="0" eaLnBrk="1" latinLnBrk="0" hangingPunct="1"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477112" algn="l" defTabSz="2318076" rtl="0" eaLnBrk="1" latinLnBrk="0" hangingPunct="1"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636148" algn="l" defTabSz="2318076" rtl="0" eaLnBrk="1" latinLnBrk="0" hangingPunct="1"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795186" algn="l" defTabSz="2318076" rtl="0" eaLnBrk="1" latinLnBrk="0" hangingPunct="1"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6954224" algn="l" defTabSz="2318076" rtl="0" eaLnBrk="1" latinLnBrk="0" hangingPunct="1"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8113261" algn="l" defTabSz="2318076" rtl="0" eaLnBrk="1" latinLnBrk="0" hangingPunct="1"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9272295" algn="l" defTabSz="2318076" rtl="0" eaLnBrk="1" latinLnBrk="0" hangingPunct="1"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uz-Latn-UZ" sz="2800"/>
            </a:p>
          </p:txBody>
        </p:sp>
        <p:sp>
          <p:nvSpPr>
            <p:cNvPr id="39" name="Line 18"/>
            <p:cNvSpPr>
              <a:spLocks noChangeShapeType="1"/>
            </p:cNvSpPr>
            <p:nvPr/>
          </p:nvSpPr>
          <p:spPr bwMode="auto">
            <a:xfrm>
              <a:off x="71" y="2425"/>
              <a:ext cx="2910" cy="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ru-RU"/>
              </a:defPPr>
              <a:lvl1pPr marL="0" algn="l" defTabSz="2318076" rtl="0" eaLnBrk="1" latinLnBrk="0" hangingPunct="1"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159038" algn="l" defTabSz="2318076" rtl="0" eaLnBrk="1" latinLnBrk="0" hangingPunct="1"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318076" algn="l" defTabSz="2318076" rtl="0" eaLnBrk="1" latinLnBrk="0" hangingPunct="1"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477112" algn="l" defTabSz="2318076" rtl="0" eaLnBrk="1" latinLnBrk="0" hangingPunct="1"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636148" algn="l" defTabSz="2318076" rtl="0" eaLnBrk="1" latinLnBrk="0" hangingPunct="1"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795186" algn="l" defTabSz="2318076" rtl="0" eaLnBrk="1" latinLnBrk="0" hangingPunct="1"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6954224" algn="l" defTabSz="2318076" rtl="0" eaLnBrk="1" latinLnBrk="0" hangingPunct="1"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8113261" algn="l" defTabSz="2318076" rtl="0" eaLnBrk="1" latinLnBrk="0" hangingPunct="1"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9272295" algn="l" defTabSz="2318076" rtl="0" eaLnBrk="1" latinLnBrk="0" hangingPunct="1"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uz-Latn-UZ" sz="2800"/>
            </a:p>
          </p:txBody>
        </p:sp>
        <p:sp>
          <p:nvSpPr>
            <p:cNvPr id="40" name="Text Box 19"/>
            <p:cNvSpPr txBox="1">
              <a:spLocks noChangeArrowheads="1"/>
            </p:cNvSpPr>
            <p:nvPr/>
          </p:nvSpPr>
          <p:spPr bwMode="auto">
            <a:xfrm>
              <a:off x="2782" y="2385"/>
              <a:ext cx="227" cy="2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defPPr>
                <a:defRPr lang="ru-RU"/>
              </a:defPPr>
              <a:lvl1pPr marL="0" algn="l" defTabSz="2318076" rtl="0" eaLnBrk="1" latinLnBrk="0" hangingPunct="1"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159038" algn="l" defTabSz="2318076" rtl="0" eaLnBrk="1" latinLnBrk="0" hangingPunct="1"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318076" algn="l" defTabSz="2318076" rtl="0" eaLnBrk="1" latinLnBrk="0" hangingPunct="1"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477112" algn="l" defTabSz="2318076" rtl="0" eaLnBrk="1" latinLnBrk="0" hangingPunct="1"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636148" algn="l" defTabSz="2318076" rtl="0" eaLnBrk="1" latinLnBrk="0" hangingPunct="1"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795186" algn="l" defTabSz="2318076" rtl="0" eaLnBrk="1" latinLnBrk="0" hangingPunct="1"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6954224" algn="l" defTabSz="2318076" rtl="0" eaLnBrk="1" latinLnBrk="0" hangingPunct="1"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8113261" algn="l" defTabSz="2318076" rtl="0" eaLnBrk="1" latinLnBrk="0" hangingPunct="1"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9272295" algn="l" defTabSz="2318076" rtl="0" eaLnBrk="1" latinLnBrk="0" hangingPunct="1"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ru-RU" sz="1800" i="1"/>
                <a:t>х</a:t>
              </a:r>
            </a:p>
          </p:txBody>
        </p:sp>
        <p:sp>
          <p:nvSpPr>
            <p:cNvPr id="41" name="Text Box 20"/>
            <p:cNvSpPr txBox="1">
              <a:spLocks noChangeArrowheads="1"/>
            </p:cNvSpPr>
            <p:nvPr/>
          </p:nvSpPr>
          <p:spPr bwMode="auto">
            <a:xfrm>
              <a:off x="1293" y="639"/>
              <a:ext cx="228" cy="2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defPPr>
                <a:defRPr lang="ru-RU"/>
              </a:defPPr>
              <a:lvl1pPr marL="0" algn="l" defTabSz="2318076" rtl="0" eaLnBrk="1" latinLnBrk="0" hangingPunct="1"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159038" algn="l" defTabSz="2318076" rtl="0" eaLnBrk="1" latinLnBrk="0" hangingPunct="1"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318076" algn="l" defTabSz="2318076" rtl="0" eaLnBrk="1" latinLnBrk="0" hangingPunct="1"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477112" algn="l" defTabSz="2318076" rtl="0" eaLnBrk="1" latinLnBrk="0" hangingPunct="1"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636148" algn="l" defTabSz="2318076" rtl="0" eaLnBrk="1" latinLnBrk="0" hangingPunct="1"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795186" algn="l" defTabSz="2318076" rtl="0" eaLnBrk="1" latinLnBrk="0" hangingPunct="1"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6954224" algn="l" defTabSz="2318076" rtl="0" eaLnBrk="1" latinLnBrk="0" hangingPunct="1"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8113261" algn="l" defTabSz="2318076" rtl="0" eaLnBrk="1" latinLnBrk="0" hangingPunct="1"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9272295" algn="l" defTabSz="2318076" rtl="0" eaLnBrk="1" latinLnBrk="0" hangingPunct="1"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ru-RU" sz="1800" i="1"/>
                <a:t>у</a:t>
              </a:r>
            </a:p>
          </p:txBody>
        </p:sp>
        <p:sp>
          <p:nvSpPr>
            <p:cNvPr id="42" name="Text Box 21"/>
            <p:cNvSpPr txBox="1">
              <a:spLocks noChangeArrowheads="1"/>
            </p:cNvSpPr>
            <p:nvPr/>
          </p:nvSpPr>
          <p:spPr bwMode="auto">
            <a:xfrm>
              <a:off x="1317" y="2334"/>
              <a:ext cx="265" cy="2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defPPr>
                <a:defRPr lang="ru-RU"/>
              </a:defPPr>
              <a:lvl1pPr marL="0" algn="l" defTabSz="2318076" rtl="0" eaLnBrk="1" latinLnBrk="0" hangingPunct="1"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159038" algn="l" defTabSz="2318076" rtl="0" eaLnBrk="1" latinLnBrk="0" hangingPunct="1"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318076" algn="l" defTabSz="2318076" rtl="0" eaLnBrk="1" latinLnBrk="0" hangingPunct="1"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477112" algn="l" defTabSz="2318076" rtl="0" eaLnBrk="1" latinLnBrk="0" hangingPunct="1"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636148" algn="l" defTabSz="2318076" rtl="0" eaLnBrk="1" latinLnBrk="0" hangingPunct="1"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795186" algn="l" defTabSz="2318076" rtl="0" eaLnBrk="1" latinLnBrk="0" hangingPunct="1"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6954224" algn="l" defTabSz="2318076" rtl="0" eaLnBrk="1" latinLnBrk="0" hangingPunct="1"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8113261" algn="l" defTabSz="2318076" rtl="0" eaLnBrk="1" latinLnBrk="0" hangingPunct="1"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9272295" algn="l" defTabSz="2318076" rtl="0" eaLnBrk="1" latinLnBrk="0" hangingPunct="1"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ru-RU" sz="1800" b="1" dirty="0"/>
                <a:t>0</a:t>
              </a:r>
            </a:p>
          </p:txBody>
        </p:sp>
        <p:sp>
          <p:nvSpPr>
            <p:cNvPr id="43" name="Text Box 22"/>
            <p:cNvSpPr txBox="1">
              <a:spLocks noChangeArrowheads="1"/>
            </p:cNvSpPr>
            <p:nvPr/>
          </p:nvSpPr>
          <p:spPr bwMode="auto">
            <a:xfrm>
              <a:off x="1644" y="2368"/>
              <a:ext cx="265" cy="2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defPPr>
                <a:defRPr lang="ru-RU"/>
              </a:defPPr>
              <a:lvl1pPr marL="0" algn="l" defTabSz="2318076" rtl="0" eaLnBrk="1" latinLnBrk="0" hangingPunct="1"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159038" algn="l" defTabSz="2318076" rtl="0" eaLnBrk="1" latinLnBrk="0" hangingPunct="1"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318076" algn="l" defTabSz="2318076" rtl="0" eaLnBrk="1" latinLnBrk="0" hangingPunct="1"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477112" algn="l" defTabSz="2318076" rtl="0" eaLnBrk="1" latinLnBrk="0" hangingPunct="1"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636148" algn="l" defTabSz="2318076" rtl="0" eaLnBrk="1" latinLnBrk="0" hangingPunct="1"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795186" algn="l" defTabSz="2318076" rtl="0" eaLnBrk="1" latinLnBrk="0" hangingPunct="1"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6954224" algn="l" defTabSz="2318076" rtl="0" eaLnBrk="1" latinLnBrk="0" hangingPunct="1"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8113261" algn="l" defTabSz="2318076" rtl="0" eaLnBrk="1" latinLnBrk="0" hangingPunct="1"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9272295" algn="l" defTabSz="2318076" rtl="0" eaLnBrk="1" latinLnBrk="0" hangingPunct="1"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ru-RU" sz="1800" b="1" dirty="0"/>
                <a:t>1</a:t>
              </a:r>
            </a:p>
          </p:txBody>
        </p:sp>
        <p:pic>
          <p:nvPicPr>
            <p:cNvPr id="44" name="Рисунок 4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99" y="2092"/>
              <a:ext cx="72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45" name="Text Box 24"/>
            <p:cNvSpPr txBox="1">
              <a:spLocks noChangeArrowheads="1"/>
            </p:cNvSpPr>
            <p:nvPr/>
          </p:nvSpPr>
          <p:spPr bwMode="auto">
            <a:xfrm>
              <a:off x="1338" y="2082"/>
              <a:ext cx="226" cy="2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defPPr>
                <a:defRPr lang="ru-RU"/>
              </a:defPPr>
              <a:lvl1pPr marL="0" algn="l" defTabSz="2318076" rtl="0" eaLnBrk="1" latinLnBrk="0" hangingPunct="1"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159038" algn="l" defTabSz="2318076" rtl="0" eaLnBrk="1" latinLnBrk="0" hangingPunct="1"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318076" algn="l" defTabSz="2318076" rtl="0" eaLnBrk="1" latinLnBrk="0" hangingPunct="1"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477112" algn="l" defTabSz="2318076" rtl="0" eaLnBrk="1" latinLnBrk="0" hangingPunct="1"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636148" algn="l" defTabSz="2318076" rtl="0" eaLnBrk="1" latinLnBrk="0" hangingPunct="1"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795186" algn="l" defTabSz="2318076" rtl="0" eaLnBrk="1" latinLnBrk="0" hangingPunct="1"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6954224" algn="l" defTabSz="2318076" rtl="0" eaLnBrk="1" latinLnBrk="0" hangingPunct="1"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8113261" algn="l" defTabSz="2318076" rtl="0" eaLnBrk="1" latinLnBrk="0" hangingPunct="1"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9272295" algn="l" defTabSz="2318076" rtl="0" eaLnBrk="1" latinLnBrk="0" hangingPunct="1">
                <a:defRPr sz="4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ru-RU" sz="1800" b="1" dirty="0"/>
                <a:t>1</a:t>
              </a:r>
            </a:p>
          </p:txBody>
        </p:sp>
      </p:grpSp>
      <p:sp>
        <p:nvSpPr>
          <p:cNvPr id="24" name="Oval 25"/>
          <p:cNvSpPr>
            <a:spLocks noChangeArrowheads="1"/>
          </p:cNvSpPr>
          <p:nvPr/>
        </p:nvSpPr>
        <p:spPr bwMode="auto">
          <a:xfrm>
            <a:off x="11807545" y="6182299"/>
            <a:ext cx="143864" cy="137439"/>
          </a:xfrm>
          <a:prstGeom prst="ellipse">
            <a:avLst/>
          </a:prstGeom>
          <a:solidFill>
            <a:srgbClr val="80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>
            <a:defPPr>
              <a:defRPr lang="ru-RU"/>
            </a:defPPr>
            <a:lvl1pPr marL="0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5903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1807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477112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3614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79518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54224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113261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272295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uz-Latn-UZ" sz="2800"/>
          </a:p>
        </p:txBody>
      </p:sp>
      <p:sp>
        <p:nvSpPr>
          <p:cNvPr id="25" name="Oval 26"/>
          <p:cNvSpPr>
            <a:spLocks noChangeArrowheads="1"/>
          </p:cNvSpPr>
          <p:nvPr/>
        </p:nvSpPr>
        <p:spPr bwMode="auto">
          <a:xfrm>
            <a:off x="10812989" y="4197599"/>
            <a:ext cx="143863" cy="137439"/>
          </a:xfrm>
          <a:prstGeom prst="ellipse">
            <a:avLst/>
          </a:prstGeom>
          <a:solidFill>
            <a:srgbClr val="80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>
            <a:defPPr>
              <a:defRPr lang="ru-RU"/>
            </a:defPPr>
            <a:lvl1pPr marL="0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5903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1807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477112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3614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79518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54224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113261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272295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uz-Latn-UZ" sz="2800"/>
          </a:p>
        </p:txBody>
      </p:sp>
      <p:sp>
        <p:nvSpPr>
          <p:cNvPr id="33" name="Freeform 27"/>
          <p:cNvSpPr>
            <a:spLocks/>
          </p:cNvSpPr>
          <p:nvPr/>
        </p:nvSpPr>
        <p:spPr bwMode="auto">
          <a:xfrm>
            <a:off x="10501841" y="3579774"/>
            <a:ext cx="1802243" cy="3508451"/>
          </a:xfrm>
          <a:custGeom>
            <a:avLst/>
            <a:gdLst>
              <a:gd name="T0" fmla="*/ 0 w 1140"/>
              <a:gd name="T1" fmla="*/ 0 h 2323"/>
              <a:gd name="T2" fmla="*/ 1140 w 1140"/>
              <a:gd name="T3" fmla="*/ 2323 h 2323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140" h="2323">
                <a:moveTo>
                  <a:pt x="0" y="0"/>
                </a:moveTo>
                <a:lnTo>
                  <a:pt x="1140" y="2323"/>
                </a:lnTo>
              </a:path>
            </a:pathLst>
          </a:custGeom>
          <a:noFill/>
          <a:ln w="28575" cmpd="sng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>
            <a:defPPr>
              <a:defRPr lang="ru-RU"/>
            </a:defPPr>
            <a:lvl1pPr marL="0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5903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1807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477112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3614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79518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54224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113261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272295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uz-Latn-UZ" sz="2800"/>
          </a:p>
        </p:txBody>
      </p:sp>
      <p:sp>
        <p:nvSpPr>
          <p:cNvPr id="34" name="Text Box 28"/>
          <p:cNvSpPr txBox="1">
            <a:spLocks noChangeArrowheads="1"/>
          </p:cNvSpPr>
          <p:nvPr/>
        </p:nvSpPr>
        <p:spPr bwMode="auto">
          <a:xfrm rot="3630219">
            <a:off x="10296438" y="3712438"/>
            <a:ext cx="1301887" cy="4088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>
            <a:defPPr>
              <a:defRPr lang="ru-RU"/>
            </a:defPPr>
            <a:lvl1pPr marL="0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5903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1807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477112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3614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79518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54224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113261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272295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ru-RU" sz="1800" b="1" i="1" dirty="0">
                <a:solidFill>
                  <a:srgbClr val="800000"/>
                </a:solidFill>
              </a:rPr>
              <a:t>у</a:t>
            </a:r>
            <a:r>
              <a:rPr lang="ru-RU" sz="1800" b="1" dirty="0">
                <a:solidFill>
                  <a:srgbClr val="800000"/>
                </a:solidFill>
              </a:rPr>
              <a:t> = - 2</a:t>
            </a:r>
            <a:r>
              <a:rPr lang="ru-RU" sz="1800" b="1" i="1" dirty="0">
                <a:solidFill>
                  <a:srgbClr val="800000"/>
                </a:solidFill>
              </a:rPr>
              <a:t>х</a:t>
            </a:r>
            <a:r>
              <a:rPr lang="ru-RU" sz="1800" b="1" dirty="0">
                <a:solidFill>
                  <a:srgbClr val="800000"/>
                </a:solidFill>
              </a:rPr>
              <a:t> </a:t>
            </a:r>
          </a:p>
        </p:txBody>
      </p:sp>
      <p:sp>
        <p:nvSpPr>
          <p:cNvPr id="35" name="Text Box 22"/>
          <p:cNvSpPr txBox="1">
            <a:spLocks noChangeArrowheads="1"/>
          </p:cNvSpPr>
          <p:nvPr/>
        </p:nvSpPr>
        <p:spPr bwMode="auto">
          <a:xfrm>
            <a:off x="11236363" y="4735253"/>
            <a:ext cx="41894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5903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1807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477112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3614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79518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54224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113261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272295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ru-RU" sz="1800" b="1" dirty="0" smtClean="0"/>
              <a:t>2</a:t>
            </a:r>
            <a:endParaRPr lang="ru-RU" sz="1800" b="1" dirty="0"/>
          </a:p>
        </p:txBody>
      </p:sp>
      <p:sp>
        <p:nvSpPr>
          <p:cNvPr id="36" name="Text Box 22"/>
          <p:cNvSpPr txBox="1">
            <a:spLocks noChangeArrowheads="1"/>
          </p:cNvSpPr>
          <p:nvPr/>
        </p:nvSpPr>
        <p:spPr bwMode="auto">
          <a:xfrm>
            <a:off x="9973820" y="5588298"/>
            <a:ext cx="41894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5903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1807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477112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3614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79518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54224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113261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272295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ru-RU" sz="1800" b="1" dirty="0" smtClean="0"/>
              <a:t>-4</a:t>
            </a:r>
            <a:endParaRPr lang="ru-RU" sz="1800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2057399" y="7055235"/>
            <a:ext cx="73638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5903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1807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477112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3614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79518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54224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113261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272295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Яшнабадский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район. Школа № 161.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Учитель математики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Наралиева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Ш.Ш.</a:t>
            </a:r>
            <a:endParaRPr lang="uz-Latn-UZ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22321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71800" y="464317"/>
            <a:ext cx="919309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Построим график функции </a:t>
            </a:r>
            <a:r>
              <a:rPr lang="uz-Latn-UZ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y=kx</a:t>
            </a:r>
            <a:endParaRPr lang="uz-Latn-UZ" sz="4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01486" y="1536765"/>
            <a:ext cx="518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uz-Latn-UZ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=2, 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то  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y=</a:t>
            </a:r>
            <a:r>
              <a:rPr lang="ru-RU" sz="4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2397051"/>
            <a:ext cx="132479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Возьмём несколько значений для 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-2; -1; 0; 1; 2 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92286" y="3135096"/>
            <a:ext cx="134043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y=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49287" y="3842982"/>
            <a:ext cx="478175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=-2, то 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y=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∙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(-2)=-4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149287" y="4397523"/>
            <a:ext cx="478175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=-1, то 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y=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∙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(-1)=-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2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150776" y="5105400"/>
            <a:ext cx="392415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х=0, то 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y=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∙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0=0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150776" y="5849998"/>
            <a:ext cx="392415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х=1, то 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y=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∙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1=2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150776" y="6613257"/>
            <a:ext cx="392415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х=2, то 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y=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∙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2=4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6965979"/>
              </p:ext>
            </p:extLst>
          </p:nvPr>
        </p:nvGraphicFramePr>
        <p:xfrm>
          <a:off x="9995734" y="3517614"/>
          <a:ext cx="2062480" cy="5448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2" name="Формула" r:id="rId3" imgW="482391" imgH="203112" progId="Equation.3">
                  <p:embed/>
                </p:oleObj>
              </mc:Choice>
              <mc:Fallback>
                <p:oleObj name="Формула" r:id="rId3" imgW="482391" imgH="20311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95734" y="3517614"/>
                        <a:ext cx="2062480" cy="54483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gradFill rotWithShape="1">
                              <a:gsLst>
                                <a:gs pos="0">
                                  <a:schemeClr val="bg2"/>
                                </a:gs>
                                <a:gs pos="50000">
                                  <a:srgbClr val="FFFFFF"/>
                                </a:gs>
                                <a:gs pos="100000">
                                  <a:schemeClr val="bg2"/>
                                </a:gs>
                              </a:gsLst>
                              <a:lin ang="5400000" scaled="1"/>
                            </a:gra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Group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6858318"/>
              </p:ext>
            </p:extLst>
          </p:nvPr>
        </p:nvGraphicFramePr>
        <p:xfrm>
          <a:off x="7793553" y="3489039"/>
          <a:ext cx="4371341" cy="3950208"/>
        </p:xfrm>
        <a:graphic>
          <a:graphicData uri="http://schemas.openxmlformats.org/drawingml/2006/table">
            <a:tbl>
              <a:tblPr/>
              <a:tblGrid>
                <a:gridCol w="218186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1894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134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х</a:t>
                      </a: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46304" marR="146304" marT="54864" marB="5486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- 2</a:t>
                      </a: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46304" marR="146304" marT="54864" marB="5486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- 1</a:t>
                      </a: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46304" marR="146304" marT="54864" marB="5486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46304" marR="146304" marT="54864" marB="5486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46304" marR="146304" marT="54864" marB="5486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46304" marR="146304" marT="54864" marB="5486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14" name="Text Box 31"/>
          <p:cNvSpPr txBox="1">
            <a:spLocks noChangeArrowheads="1"/>
          </p:cNvSpPr>
          <p:nvPr/>
        </p:nvSpPr>
        <p:spPr bwMode="auto">
          <a:xfrm>
            <a:off x="10678994" y="4108164"/>
            <a:ext cx="922021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hangingPunct="1"/>
            <a:r>
              <a:rPr lang="ru-RU" sz="3600" dirty="0">
                <a:latin typeface="Times New Roman" pitchFamily="18" charset="0"/>
              </a:rPr>
              <a:t>- 4</a:t>
            </a:r>
            <a:endParaRPr lang="en-US" sz="3200" i="0" dirty="0">
              <a:latin typeface="Times New Roman" pitchFamily="18" charset="0"/>
            </a:endParaRPr>
          </a:p>
        </p:txBody>
      </p:sp>
      <p:sp>
        <p:nvSpPr>
          <p:cNvPr id="15" name="Text Box 32"/>
          <p:cNvSpPr txBox="1">
            <a:spLocks noChangeArrowheads="1"/>
          </p:cNvSpPr>
          <p:nvPr/>
        </p:nvSpPr>
        <p:spPr bwMode="auto">
          <a:xfrm>
            <a:off x="10648514" y="4713811"/>
            <a:ext cx="922021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hangingPunct="1"/>
            <a:r>
              <a:rPr lang="ru-RU" sz="3600" dirty="0">
                <a:latin typeface="Times New Roman" pitchFamily="18" charset="0"/>
              </a:rPr>
              <a:t>- 2</a:t>
            </a:r>
            <a:endParaRPr lang="en-US" sz="3200" i="0" dirty="0">
              <a:latin typeface="Times New Roman" pitchFamily="18" charset="0"/>
            </a:endParaRPr>
          </a:p>
        </p:txBody>
      </p:sp>
      <p:sp>
        <p:nvSpPr>
          <p:cNvPr id="16" name="Text Box 33"/>
          <p:cNvSpPr txBox="1">
            <a:spLocks noChangeArrowheads="1"/>
          </p:cNvSpPr>
          <p:nvPr/>
        </p:nvSpPr>
        <p:spPr bwMode="auto">
          <a:xfrm>
            <a:off x="10831394" y="5399706"/>
            <a:ext cx="922021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hangingPunct="1"/>
            <a:r>
              <a:rPr lang="ru-RU" sz="3600" dirty="0">
                <a:latin typeface="Times New Roman" pitchFamily="18" charset="0"/>
              </a:rPr>
              <a:t>0</a:t>
            </a:r>
            <a:endParaRPr lang="en-US" sz="3200" i="0" dirty="0">
              <a:latin typeface="Times New Roman" pitchFamily="18" charset="0"/>
            </a:endParaRPr>
          </a:p>
        </p:txBody>
      </p:sp>
      <p:sp>
        <p:nvSpPr>
          <p:cNvPr id="17" name="Text Box 34"/>
          <p:cNvSpPr txBox="1">
            <a:spLocks noChangeArrowheads="1"/>
          </p:cNvSpPr>
          <p:nvPr/>
        </p:nvSpPr>
        <p:spPr bwMode="auto">
          <a:xfrm>
            <a:off x="10811074" y="5991549"/>
            <a:ext cx="922021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hangingPunct="1"/>
            <a:r>
              <a:rPr lang="ru-RU" sz="3600">
                <a:latin typeface="Times New Roman" pitchFamily="18" charset="0"/>
              </a:rPr>
              <a:t>2</a:t>
            </a:r>
            <a:endParaRPr lang="en-US" sz="3200" i="0">
              <a:latin typeface="Times New Roman" pitchFamily="18" charset="0"/>
            </a:endParaRPr>
          </a:p>
        </p:txBody>
      </p:sp>
      <p:sp>
        <p:nvSpPr>
          <p:cNvPr id="18" name="Text Box 35"/>
          <p:cNvSpPr txBox="1">
            <a:spLocks noChangeArrowheads="1"/>
          </p:cNvSpPr>
          <p:nvPr/>
        </p:nvSpPr>
        <p:spPr bwMode="auto">
          <a:xfrm>
            <a:off x="10788214" y="6631393"/>
            <a:ext cx="922019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hangingPunct="1"/>
            <a:r>
              <a:rPr lang="ru-RU" sz="3600">
                <a:latin typeface="Times New Roman" pitchFamily="18" charset="0"/>
              </a:rPr>
              <a:t>4</a:t>
            </a:r>
            <a:endParaRPr lang="en-US" sz="3200" i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047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utoUpdateAnimBg="0"/>
      <p:bldP spid="15" grpId="0" autoUpdateAnimBg="0"/>
      <p:bldP spid="16" grpId="0" autoUpdateAnimBg="0"/>
      <p:bldP spid="17" grpId="0" autoUpdateAnimBg="0"/>
      <p:bldP spid="18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198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3503371095"/>
              </p:ext>
            </p:extLst>
          </p:nvPr>
        </p:nvGraphicFramePr>
        <p:xfrm>
          <a:off x="945501" y="1686563"/>
          <a:ext cx="4191002" cy="4664079"/>
        </p:xfrm>
        <a:graphic>
          <a:graphicData uri="http://schemas.openxmlformats.org/drawingml/2006/table">
            <a:tbl>
              <a:tblPr/>
              <a:tblGrid>
                <a:gridCol w="41809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1977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1977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1977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1809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418093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419772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419772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419772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418092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sp>
        <p:nvSpPr>
          <p:cNvPr id="4" name="Line 170"/>
          <p:cNvSpPr>
            <a:spLocks noChangeShapeType="1"/>
          </p:cNvSpPr>
          <p:nvPr/>
        </p:nvSpPr>
        <p:spPr bwMode="auto">
          <a:xfrm>
            <a:off x="969797" y="4318575"/>
            <a:ext cx="4343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3200">
              <a:solidFill>
                <a:srgbClr val="000000"/>
              </a:solidFill>
            </a:endParaRPr>
          </a:p>
        </p:txBody>
      </p:sp>
      <p:sp>
        <p:nvSpPr>
          <p:cNvPr id="5" name="Text Box 171"/>
          <p:cNvSpPr txBox="1">
            <a:spLocks noChangeArrowheads="1"/>
          </p:cNvSpPr>
          <p:nvPr/>
        </p:nvSpPr>
        <p:spPr bwMode="auto">
          <a:xfrm>
            <a:off x="5107051" y="4191000"/>
            <a:ext cx="41229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3200" b="1" dirty="0">
                <a:solidFill>
                  <a:srgbClr val="000000"/>
                </a:solidFill>
              </a:rPr>
              <a:t>х</a:t>
            </a:r>
          </a:p>
        </p:txBody>
      </p:sp>
      <p:sp>
        <p:nvSpPr>
          <p:cNvPr id="6" name="Line 172"/>
          <p:cNvSpPr>
            <a:spLocks noChangeShapeType="1"/>
          </p:cNvSpPr>
          <p:nvPr/>
        </p:nvSpPr>
        <p:spPr bwMode="auto">
          <a:xfrm flipV="1">
            <a:off x="3048000" y="1451171"/>
            <a:ext cx="0" cy="5029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3200">
              <a:solidFill>
                <a:srgbClr val="000000"/>
              </a:solidFill>
            </a:endParaRPr>
          </a:p>
        </p:txBody>
      </p:sp>
      <p:sp>
        <p:nvSpPr>
          <p:cNvPr id="7" name="Text Box 174"/>
          <p:cNvSpPr txBox="1">
            <a:spLocks noChangeArrowheads="1"/>
          </p:cNvSpPr>
          <p:nvPr/>
        </p:nvSpPr>
        <p:spPr bwMode="auto">
          <a:xfrm>
            <a:off x="2627932" y="1079212"/>
            <a:ext cx="41229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3200" b="1">
                <a:solidFill>
                  <a:srgbClr val="000000"/>
                </a:solidFill>
              </a:rPr>
              <a:t>у</a:t>
            </a:r>
          </a:p>
        </p:txBody>
      </p:sp>
      <p:sp>
        <p:nvSpPr>
          <p:cNvPr id="8" name="Text Box 175"/>
          <p:cNvSpPr txBox="1">
            <a:spLocks noChangeArrowheads="1"/>
          </p:cNvSpPr>
          <p:nvPr/>
        </p:nvSpPr>
        <p:spPr bwMode="auto">
          <a:xfrm>
            <a:off x="2785309" y="4265813"/>
            <a:ext cx="35618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9" name="Text Box 176"/>
          <p:cNvSpPr txBox="1">
            <a:spLocks noChangeArrowheads="1"/>
          </p:cNvSpPr>
          <p:nvPr/>
        </p:nvSpPr>
        <p:spPr bwMode="auto">
          <a:xfrm>
            <a:off x="1863597" y="4263071"/>
            <a:ext cx="69240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solidFill>
                  <a:srgbClr val="000000"/>
                </a:solidFill>
              </a:rPr>
              <a:t>-2</a:t>
            </a:r>
            <a:endParaRPr lang="ru-RU" sz="3200" b="1" dirty="0">
              <a:solidFill>
                <a:srgbClr val="000000"/>
              </a:solidFill>
            </a:endParaRPr>
          </a:p>
        </p:txBody>
      </p:sp>
      <p:sp>
        <p:nvSpPr>
          <p:cNvPr id="10" name="Text Box 177"/>
          <p:cNvSpPr txBox="1">
            <a:spLocks noChangeArrowheads="1"/>
          </p:cNvSpPr>
          <p:nvPr/>
        </p:nvSpPr>
        <p:spPr bwMode="auto">
          <a:xfrm>
            <a:off x="3036923" y="4986688"/>
            <a:ext cx="54854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solidFill>
                  <a:srgbClr val="000000"/>
                </a:solidFill>
              </a:rPr>
              <a:t>-2</a:t>
            </a:r>
            <a:endParaRPr lang="ru-RU" sz="3200" b="1" dirty="0">
              <a:solidFill>
                <a:srgbClr val="000000"/>
              </a:solidFill>
            </a:endParaRPr>
          </a:p>
        </p:txBody>
      </p:sp>
      <p:sp>
        <p:nvSpPr>
          <p:cNvPr id="13" name="Line 183"/>
          <p:cNvSpPr>
            <a:spLocks noChangeShapeType="1"/>
          </p:cNvSpPr>
          <p:nvPr/>
        </p:nvSpPr>
        <p:spPr bwMode="auto">
          <a:xfrm flipH="1">
            <a:off x="2122791" y="1853681"/>
            <a:ext cx="1910200" cy="4626689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3200">
              <a:solidFill>
                <a:srgbClr val="000000"/>
              </a:solidFill>
            </a:endParaRPr>
          </a:p>
        </p:txBody>
      </p:sp>
      <p:sp>
        <p:nvSpPr>
          <p:cNvPr id="15" name="Text Box 185"/>
          <p:cNvSpPr txBox="1">
            <a:spLocks noChangeArrowheads="1"/>
          </p:cNvSpPr>
          <p:nvPr/>
        </p:nvSpPr>
        <p:spPr bwMode="auto">
          <a:xfrm>
            <a:off x="3055093" y="1853682"/>
            <a:ext cx="41229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3200" b="1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16" name="Text Box 186"/>
          <p:cNvSpPr txBox="1">
            <a:spLocks noChangeArrowheads="1"/>
          </p:cNvSpPr>
          <p:nvPr/>
        </p:nvSpPr>
        <p:spPr bwMode="auto">
          <a:xfrm>
            <a:off x="3721841" y="4326492"/>
            <a:ext cx="3111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3200" b="1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7" name="Text Box 187"/>
          <p:cNvSpPr txBox="1">
            <a:spLocks noChangeArrowheads="1"/>
          </p:cNvSpPr>
          <p:nvPr/>
        </p:nvSpPr>
        <p:spPr bwMode="auto">
          <a:xfrm>
            <a:off x="2258437" y="4276783"/>
            <a:ext cx="73899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solidFill>
                  <a:srgbClr val="000000"/>
                </a:solidFill>
              </a:rPr>
              <a:t>-1</a:t>
            </a:r>
            <a:endParaRPr lang="ru-RU" sz="3200" b="1" dirty="0">
              <a:solidFill>
                <a:srgbClr val="000000"/>
              </a:solidFill>
            </a:endParaRPr>
          </a:p>
        </p:txBody>
      </p:sp>
      <p:sp>
        <p:nvSpPr>
          <p:cNvPr id="18" name="Text Box 177"/>
          <p:cNvSpPr txBox="1">
            <a:spLocks noChangeArrowheads="1"/>
          </p:cNvSpPr>
          <p:nvPr/>
        </p:nvSpPr>
        <p:spPr bwMode="auto">
          <a:xfrm>
            <a:off x="3040224" y="2920425"/>
            <a:ext cx="41229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solidFill>
                  <a:srgbClr val="000000"/>
                </a:solidFill>
              </a:rPr>
              <a:t>2</a:t>
            </a:r>
            <a:endParaRPr lang="ru-RU" sz="3200" b="1" dirty="0">
              <a:solidFill>
                <a:srgbClr val="000000"/>
              </a:solidFill>
            </a:endParaRPr>
          </a:p>
        </p:txBody>
      </p:sp>
      <p:sp>
        <p:nvSpPr>
          <p:cNvPr id="19" name="Text Box 177"/>
          <p:cNvSpPr txBox="1">
            <a:spLocks noChangeArrowheads="1"/>
          </p:cNvSpPr>
          <p:nvPr/>
        </p:nvSpPr>
        <p:spPr bwMode="auto">
          <a:xfrm>
            <a:off x="3193402" y="4318575"/>
            <a:ext cx="41229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3200" b="1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0" name="Text Box 177"/>
          <p:cNvSpPr txBox="1">
            <a:spLocks noChangeArrowheads="1"/>
          </p:cNvSpPr>
          <p:nvPr/>
        </p:nvSpPr>
        <p:spPr bwMode="auto">
          <a:xfrm>
            <a:off x="3060351" y="5987367"/>
            <a:ext cx="54854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solidFill>
                  <a:srgbClr val="000000"/>
                </a:solidFill>
              </a:rPr>
              <a:t>-4</a:t>
            </a:r>
            <a:endParaRPr lang="ru-RU" sz="3200" b="1" dirty="0">
              <a:solidFill>
                <a:srgbClr val="000000"/>
              </a:solidFill>
            </a:endParaRPr>
          </a:p>
        </p:txBody>
      </p:sp>
      <p:sp>
        <p:nvSpPr>
          <p:cNvPr id="21" name="Oval 42"/>
          <p:cNvSpPr>
            <a:spLocks noChangeArrowheads="1"/>
          </p:cNvSpPr>
          <p:nvPr/>
        </p:nvSpPr>
        <p:spPr bwMode="auto">
          <a:xfrm>
            <a:off x="2122791" y="6318354"/>
            <a:ext cx="114301" cy="85726"/>
          </a:xfrm>
          <a:prstGeom prst="ellipse">
            <a:avLst/>
          </a:prstGeom>
          <a:solidFill>
            <a:schemeClr val="tx1"/>
          </a:solidFill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22" name="Oval 43"/>
          <p:cNvSpPr>
            <a:spLocks noChangeArrowheads="1"/>
          </p:cNvSpPr>
          <p:nvPr/>
        </p:nvSpPr>
        <p:spPr bwMode="auto">
          <a:xfrm>
            <a:off x="2570781" y="5279075"/>
            <a:ext cx="114301" cy="85726"/>
          </a:xfrm>
          <a:prstGeom prst="ellipse">
            <a:avLst/>
          </a:prstGeom>
          <a:solidFill>
            <a:schemeClr val="tx1"/>
          </a:solidFill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23" name="Oval 44"/>
          <p:cNvSpPr>
            <a:spLocks noChangeArrowheads="1"/>
          </p:cNvSpPr>
          <p:nvPr/>
        </p:nvSpPr>
        <p:spPr bwMode="auto">
          <a:xfrm>
            <a:off x="2947216" y="4240766"/>
            <a:ext cx="114301" cy="85726"/>
          </a:xfrm>
          <a:prstGeom prst="ellipse">
            <a:avLst/>
          </a:prstGeom>
          <a:solidFill>
            <a:schemeClr val="tx1"/>
          </a:solidFill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24" name="Oval 45"/>
          <p:cNvSpPr>
            <a:spLocks noChangeArrowheads="1"/>
          </p:cNvSpPr>
          <p:nvPr/>
        </p:nvSpPr>
        <p:spPr bwMode="auto">
          <a:xfrm>
            <a:off x="3820265" y="2146069"/>
            <a:ext cx="114301" cy="85726"/>
          </a:xfrm>
          <a:prstGeom prst="ellipse">
            <a:avLst/>
          </a:prstGeom>
          <a:solidFill>
            <a:schemeClr val="tx1"/>
          </a:solidFill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25" name="Oval 46"/>
          <p:cNvSpPr>
            <a:spLocks noChangeArrowheads="1"/>
          </p:cNvSpPr>
          <p:nvPr/>
        </p:nvSpPr>
        <p:spPr bwMode="auto">
          <a:xfrm>
            <a:off x="3395365" y="3205212"/>
            <a:ext cx="114301" cy="85726"/>
          </a:xfrm>
          <a:prstGeom prst="ellipse">
            <a:avLst/>
          </a:prstGeom>
          <a:solidFill>
            <a:schemeClr val="tx1"/>
          </a:solidFill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graphicFrame>
        <p:nvGraphicFramePr>
          <p:cNvPr id="2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6362241"/>
              </p:ext>
            </p:extLst>
          </p:nvPr>
        </p:nvGraphicFramePr>
        <p:xfrm>
          <a:off x="8939978" y="1118516"/>
          <a:ext cx="2898141" cy="8077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2" name="Формула" r:id="rId3" imgW="457002" imgH="203112" progId="Equation.3">
                  <p:embed/>
                </p:oleObj>
              </mc:Choice>
              <mc:Fallback>
                <p:oleObj name="Формула" r:id="rId3" imgW="457002" imgH="20311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39978" y="1118516"/>
                        <a:ext cx="2898141" cy="807720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chemeClr val="bg2"/>
                          </a:gs>
                          <a:gs pos="50000">
                            <a:srgbClr val="FFFFFF"/>
                          </a:gs>
                          <a:gs pos="100000">
                            <a:schemeClr val="bg2"/>
                          </a:gs>
                        </a:gsLst>
                        <a:lin ang="5400000" scaled="1"/>
                      </a:gra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5323056"/>
              </p:ext>
            </p:extLst>
          </p:nvPr>
        </p:nvGraphicFramePr>
        <p:xfrm>
          <a:off x="10584181" y="2598771"/>
          <a:ext cx="2062480" cy="5448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3" name="Формула" r:id="rId5" imgW="482391" imgH="203112" progId="Equation.3">
                  <p:embed/>
                </p:oleObj>
              </mc:Choice>
              <mc:Fallback>
                <p:oleObj name="Формула" r:id="rId5" imgW="482391" imgH="20311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84181" y="2598771"/>
                        <a:ext cx="2062480" cy="54483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gradFill rotWithShape="1">
                              <a:gsLst>
                                <a:gs pos="0">
                                  <a:schemeClr val="bg2"/>
                                </a:gs>
                                <a:gs pos="50000">
                                  <a:srgbClr val="FFFFFF"/>
                                </a:gs>
                                <a:gs pos="100000">
                                  <a:schemeClr val="bg2"/>
                                </a:gs>
                              </a:gsLst>
                              <a:lin ang="5400000" scaled="1"/>
                            </a:gra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Group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3020414"/>
              </p:ext>
            </p:extLst>
          </p:nvPr>
        </p:nvGraphicFramePr>
        <p:xfrm>
          <a:off x="8382000" y="2570196"/>
          <a:ext cx="4371341" cy="3950208"/>
        </p:xfrm>
        <a:graphic>
          <a:graphicData uri="http://schemas.openxmlformats.org/drawingml/2006/table">
            <a:tbl>
              <a:tblPr/>
              <a:tblGrid>
                <a:gridCol w="218186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1894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134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х</a:t>
                      </a: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46304" marR="146304" marT="54864" marB="5486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- 2</a:t>
                      </a: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46304" marR="146304" marT="54864" marB="5486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- 1</a:t>
                      </a: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46304" marR="146304" marT="54864" marB="5486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46304" marR="146304" marT="54864" marB="5486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46304" marR="146304" marT="54864" marB="5486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46304" marR="146304" marT="54864" marB="5486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29" name="Text Box 31"/>
          <p:cNvSpPr txBox="1">
            <a:spLocks noChangeArrowheads="1"/>
          </p:cNvSpPr>
          <p:nvPr/>
        </p:nvSpPr>
        <p:spPr bwMode="auto">
          <a:xfrm>
            <a:off x="11267441" y="3189321"/>
            <a:ext cx="922021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hangingPunct="1"/>
            <a:r>
              <a:rPr lang="ru-RU" sz="3600" dirty="0">
                <a:latin typeface="Times New Roman" pitchFamily="18" charset="0"/>
              </a:rPr>
              <a:t>- 4</a:t>
            </a:r>
            <a:endParaRPr lang="en-US" sz="3200" i="0" dirty="0">
              <a:latin typeface="Times New Roman" pitchFamily="18" charset="0"/>
            </a:endParaRPr>
          </a:p>
        </p:txBody>
      </p:sp>
      <p:sp>
        <p:nvSpPr>
          <p:cNvPr id="30" name="Text Box 32"/>
          <p:cNvSpPr txBox="1">
            <a:spLocks noChangeArrowheads="1"/>
          </p:cNvSpPr>
          <p:nvPr/>
        </p:nvSpPr>
        <p:spPr bwMode="auto">
          <a:xfrm>
            <a:off x="11236961" y="3794968"/>
            <a:ext cx="922021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hangingPunct="1"/>
            <a:r>
              <a:rPr lang="ru-RU" sz="3600" dirty="0">
                <a:latin typeface="Times New Roman" pitchFamily="18" charset="0"/>
              </a:rPr>
              <a:t>- 2</a:t>
            </a:r>
            <a:endParaRPr lang="en-US" sz="3200" i="0" dirty="0">
              <a:latin typeface="Times New Roman" pitchFamily="18" charset="0"/>
            </a:endParaRPr>
          </a:p>
        </p:txBody>
      </p:sp>
      <p:sp>
        <p:nvSpPr>
          <p:cNvPr id="31" name="Text Box 33"/>
          <p:cNvSpPr txBox="1">
            <a:spLocks noChangeArrowheads="1"/>
          </p:cNvSpPr>
          <p:nvPr/>
        </p:nvSpPr>
        <p:spPr bwMode="auto">
          <a:xfrm>
            <a:off x="11419841" y="4480863"/>
            <a:ext cx="922021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hangingPunct="1"/>
            <a:r>
              <a:rPr lang="ru-RU" sz="3600" dirty="0">
                <a:latin typeface="Times New Roman" pitchFamily="18" charset="0"/>
              </a:rPr>
              <a:t>0</a:t>
            </a:r>
            <a:endParaRPr lang="en-US" sz="3200" i="0" dirty="0">
              <a:latin typeface="Times New Roman" pitchFamily="18" charset="0"/>
            </a:endParaRPr>
          </a:p>
        </p:txBody>
      </p:sp>
      <p:sp>
        <p:nvSpPr>
          <p:cNvPr id="32" name="Text Box 34"/>
          <p:cNvSpPr txBox="1">
            <a:spLocks noChangeArrowheads="1"/>
          </p:cNvSpPr>
          <p:nvPr/>
        </p:nvSpPr>
        <p:spPr bwMode="auto">
          <a:xfrm>
            <a:off x="11399521" y="5072706"/>
            <a:ext cx="922021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hangingPunct="1"/>
            <a:r>
              <a:rPr lang="ru-RU" sz="3600">
                <a:latin typeface="Times New Roman" pitchFamily="18" charset="0"/>
              </a:rPr>
              <a:t>2</a:t>
            </a:r>
            <a:endParaRPr lang="en-US" sz="3200" i="0">
              <a:latin typeface="Times New Roman" pitchFamily="18" charset="0"/>
            </a:endParaRPr>
          </a:p>
        </p:txBody>
      </p:sp>
      <p:sp>
        <p:nvSpPr>
          <p:cNvPr id="33" name="Text Box 35"/>
          <p:cNvSpPr txBox="1">
            <a:spLocks noChangeArrowheads="1"/>
          </p:cNvSpPr>
          <p:nvPr/>
        </p:nvSpPr>
        <p:spPr bwMode="auto">
          <a:xfrm>
            <a:off x="11376661" y="5712550"/>
            <a:ext cx="922019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hangingPunct="1"/>
            <a:r>
              <a:rPr lang="ru-RU" sz="3600">
                <a:latin typeface="Times New Roman" pitchFamily="18" charset="0"/>
              </a:rPr>
              <a:t>4</a:t>
            </a:r>
            <a:endParaRPr lang="en-US" sz="3200" i="0">
              <a:latin typeface="Times New Roman" pitchFamily="18" charset="0"/>
            </a:endParaRPr>
          </a:p>
        </p:txBody>
      </p:sp>
      <p:sp>
        <p:nvSpPr>
          <p:cNvPr id="34" name="Rectangle 5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297181" y="6849108"/>
            <a:ext cx="13886179" cy="1099184"/>
          </a:xfrm>
          <a:prstGeom prst="rect">
            <a:avLst/>
          </a:prstGeom>
          <a:gradFill rotWithShape="1">
            <a:gsLst>
              <a:gs pos="0">
                <a:schemeClr val="bg1">
                  <a:alpha val="99001"/>
                </a:schemeClr>
              </a:gs>
              <a:gs pos="100000">
                <a:schemeClr val="folHlink">
                  <a:alpha val="25000"/>
                </a:schemeClr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pPr algn="ctr">
              <a:defRPr/>
            </a:pPr>
            <a:r>
              <a:rPr lang="ru-RU" sz="3600" b="1" dirty="0">
                <a:latin typeface="Arial" pitchFamily="34" charset="0"/>
                <a:cs typeface="Arial" pitchFamily="34" charset="0"/>
              </a:rPr>
              <a:t>График</a:t>
            </a:r>
            <a:r>
              <a:rPr lang="ru-RU" sz="3600" b="1" dirty="0">
                <a:solidFill>
                  <a:srgbClr val="2D40F9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ru-RU" sz="36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прямая, </a:t>
            </a:r>
            <a:r>
              <a:rPr lang="en-US" sz="3600" b="1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проходящая 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через начало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координат</a:t>
            </a:r>
            <a:endParaRPr lang="en-US" sz="3600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k-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угловой коэффициент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     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AutoShape 40"/>
          <p:cNvSpPr>
            <a:spLocks noChangeArrowheads="1"/>
          </p:cNvSpPr>
          <p:nvPr/>
        </p:nvSpPr>
        <p:spPr bwMode="auto">
          <a:xfrm flipH="1">
            <a:off x="5746881" y="5921556"/>
            <a:ext cx="1912619" cy="647700"/>
          </a:xfrm>
          <a:prstGeom prst="wedgeRectCallout">
            <a:avLst>
              <a:gd name="adj1" fmla="val 176690"/>
              <a:gd name="adj2" fmla="val -368236"/>
            </a:avLst>
          </a:prstGeom>
          <a:solidFill>
            <a:schemeClr val="bg1"/>
          </a:solidFill>
          <a:ln w="9525" algn="ctr">
            <a:solidFill>
              <a:srgbClr val="0D37EB"/>
            </a:solidFill>
            <a:miter lim="800000"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lIns="130622" tIns="65311" rIns="130622" bIns="65311"/>
          <a:lstStyle/>
          <a:p>
            <a:endParaRPr lang="en-US" b="0" i="0">
              <a:latin typeface="MS Mincho" pitchFamily="49" charset="-128"/>
            </a:endParaRPr>
          </a:p>
        </p:txBody>
      </p:sp>
      <p:sp>
        <p:nvSpPr>
          <p:cNvPr id="36" name="Text Box 41"/>
          <p:cNvSpPr txBox="1">
            <a:spLocks noChangeArrowheads="1"/>
          </p:cNvSpPr>
          <p:nvPr/>
        </p:nvSpPr>
        <p:spPr bwMode="auto">
          <a:xfrm>
            <a:off x="5880230" y="5977966"/>
            <a:ext cx="1645920" cy="578174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50000">
                <a:schemeClr val="bg1"/>
              </a:gs>
              <a:gs pos="100000">
                <a:schemeClr val="folHlink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 algn="ctr">
              <a:defRPr/>
            </a:pPr>
            <a:r>
              <a:rPr lang="ru-RU" sz="2900" b="1" dirty="0">
                <a:latin typeface="Times New Roman" pitchFamily="18" charset="0"/>
              </a:rPr>
              <a:t>у = 2х</a:t>
            </a:r>
            <a:endParaRPr lang="en-US" b="1" i="0" dirty="0">
              <a:latin typeface="Times New Roman" pitchFamily="18" charset="0"/>
            </a:endParaRPr>
          </a:p>
        </p:txBody>
      </p:sp>
      <p:sp>
        <p:nvSpPr>
          <p:cNvPr id="37" name="Rectangle 4"/>
          <p:cNvSpPr>
            <a:spLocks noChangeArrowheads="1"/>
          </p:cNvSpPr>
          <p:nvPr/>
        </p:nvSpPr>
        <p:spPr bwMode="auto">
          <a:xfrm>
            <a:off x="1524000" y="130745"/>
            <a:ext cx="9123680" cy="975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2D40F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 anchor="ctr"/>
          <a:lstStyle/>
          <a:p>
            <a:pPr algn="ctr">
              <a:defRPr/>
            </a:pPr>
            <a:r>
              <a:rPr lang="ru-RU" sz="48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График функции</a:t>
            </a:r>
            <a:r>
              <a:rPr lang="ru-RU" sz="4800" b="1" u="sng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3600" b="1" i="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ирог 1"/>
          <p:cNvSpPr/>
          <p:nvPr/>
        </p:nvSpPr>
        <p:spPr>
          <a:xfrm rot="5602547">
            <a:off x="2642223" y="3879687"/>
            <a:ext cx="776043" cy="813668"/>
          </a:xfrm>
          <a:prstGeom prst="pie">
            <a:avLst>
              <a:gd name="adj1" fmla="val 11969349"/>
              <a:gd name="adj2" fmla="val 162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32078" y="3404499"/>
            <a:ext cx="8803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3200" b="1" dirty="0" smtClean="0">
                <a:latin typeface="Arial" pitchFamily="34" charset="0"/>
                <a:cs typeface="Arial" pitchFamily="34" charset="0"/>
              </a:rPr>
              <a:t>k˃0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214623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000"/>
                            </p:stCondLst>
                            <p:childTnLst>
                              <p:par>
                                <p:cTn id="2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5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7000"/>
                            </p:stCondLst>
                            <p:childTnLst>
                              <p:par>
                                <p:cTn id="3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9000"/>
                            </p:stCondLst>
                            <p:childTnLst>
                              <p:par>
                                <p:cTn id="4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0"/>
                            </p:stCondLst>
                            <p:childTnLst>
                              <p:par>
                                <p:cTn id="4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500"/>
                            </p:stCondLst>
                            <p:childTnLst>
                              <p:par>
                                <p:cTn id="4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1000"/>
                            </p:stCondLst>
                            <p:childTnLst>
                              <p:par>
                                <p:cTn id="5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500"/>
                            </p:stCondLst>
                            <p:childTnLst>
                              <p:par>
                                <p:cTn id="7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000"/>
                            </p:stCondLst>
                            <p:childTnLst>
                              <p:par>
                                <p:cTn id="77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5" dur="5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 animBg="1"/>
      <p:bldP spid="7" grpId="0"/>
      <p:bldP spid="13" grpId="0" animBg="1"/>
      <p:bldP spid="15" grpId="0"/>
      <p:bldP spid="16" grpId="0"/>
      <p:bldP spid="17" grpId="0"/>
      <p:bldP spid="21" grpId="0" animBg="1"/>
      <p:bldP spid="22" grpId="0" animBg="1"/>
      <p:bldP spid="23" grpId="0" animBg="1"/>
      <p:bldP spid="24" grpId="0" animBg="1"/>
      <p:bldP spid="25" grpId="0" animBg="1"/>
      <p:bldP spid="34" grpId="0" animBg="1" autoUpdateAnimBg="0"/>
      <p:bldP spid="35" grpId="0" animBg="1" autoUpdateAnimBg="0"/>
      <p:bldP spid="36" grpId="0" animBg="1" autoUpdateAnimBg="0"/>
      <p:bldP spid="2" grpId="0" animBg="1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198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1463859294"/>
              </p:ext>
            </p:extLst>
          </p:nvPr>
        </p:nvGraphicFramePr>
        <p:xfrm>
          <a:off x="945501" y="1686563"/>
          <a:ext cx="4191002" cy="4664079"/>
        </p:xfrm>
        <a:graphic>
          <a:graphicData uri="http://schemas.openxmlformats.org/drawingml/2006/table">
            <a:tbl>
              <a:tblPr/>
              <a:tblGrid>
                <a:gridCol w="41809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1977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1977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1977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1809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418093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419772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419772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419772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418092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sp>
        <p:nvSpPr>
          <p:cNvPr id="4" name="Line 170"/>
          <p:cNvSpPr>
            <a:spLocks noChangeShapeType="1"/>
          </p:cNvSpPr>
          <p:nvPr/>
        </p:nvSpPr>
        <p:spPr bwMode="auto">
          <a:xfrm>
            <a:off x="969797" y="4318575"/>
            <a:ext cx="4343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3200">
              <a:solidFill>
                <a:srgbClr val="000000"/>
              </a:solidFill>
            </a:endParaRPr>
          </a:p>
        </p:txBody>
      </p:sp>
      <p:sp>
        <p:nvSpPr>
          <p:cNvPr id="5" name="Text Box 171"/>
          <p:cNvSpPr txBox="1">
            <a:spLocks noChangeArrowheads="1"/>
          </p:cNvSpPr>
          <p:nvPr/>
        </p:nvSpPr>
        <p:spPr bwMode="auto">
          <a:xfrm>
            <a:off x="5107051" y="4191000"/>
            <a:ext cx="41229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3200" b="1" dirty="0">
                <a:solidFill>
                  <a:srgbClr val="000000"/>
                </a:solidFill>
              </a:rPr>
              <a:t>х</a:t>
            </a:r>
          </a:p>
        </p:txBody>
      </p:sp>
      <p:sp>
        <p:nvSpPr>
          <p:cNvPr id="6" name="Line 172"/>
          <p:cNvSpPr>
            <a:spLocks noChangeShapeType="1"/>
          </p:cNvSpPr>
          <p:nvPr/>
        </p:nvSpPr>
        <p:spPr bwMode="auto">
          <a:xfrm flipV="1">
            <a:off x="3048000" y="1451171"/>
            <a:ext cx="0" cy="5029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3200">
              <a:solidFill>
                <a:srgbClr val="000000"/>
              </a:solidFill>
            </a:endParaRPr>
          </a:p>
        </p:txBody>
      </p:sp>
      <p:sp>
        <p:nvSpPr>
          <p:cNvPr id="7" name="Text Box 174"/>
          <p:cNvSpPr txBox="1">
            <a:spLocks noChangeArrowheads="1"/>
          </p:cNvSpPr>
          <p:nvPr/>
        </p:nvSpPr>
        <p:spPr bwMode="auto">
          <a:xfrm>
            <a:off x="2627932" y="1079212"/>
            <a:ext cx="41229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3200" b="1">
                <a:solidFill>
                  <a:srgbClr val="000000"/>
                </a:solidFill>
              </a:rPr>
              <a:t>у</a:t>
            </a:r>
          </a:p>
        </p:txBody>
      </p:sp>
      <p:sp>
        <p:nvSpPr>
          <p:cNvPr id="8" name="Text Box 175"/>
          <p:cNvSpPr txBox="1">
            <a:spLocks noChangeArrowheads="1"/>
          </p:cNvSpPr>
          <p:nvPr/>
        </p:nvSpPr>
        <p:spPr bwMode="auto">
          <a:xfrm>
            <a:off x="2785309" y="4265813"/>
            <a:ext cx="35618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13" name="Line 183"/>
          <p:cNvSpPr>
            <a:spLocks noChangeShapeType="1"/>
          </p:cNvSpPr>
          <p:nvPr/>
        </p:nvSpPr>
        <p:spPr bwMode="auto">
          <a:xfrm>
            <a:off x="2209800" y="1451171"/>
            <a:ext cx="1512041" cy="521269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3200">
              <a:solidFill>
                <a:srgbClr val="000000"/>
              </a:solidFill>
            </a:endParaRPr>
          </a:p>
        </p:txBody>
      </p:sp>
      <p:sp>
        <p:nvSpPr>
          <p:cNvPr id="19" name="Text Box 177"/>
          <p:cNvSpPr txBox="1">
            <a:spLocks noChangeArrowheads="1"/>
          </p:cNvSpPr>
          <p:nvPr/>
        </p:nvSpPr>
        <p:spPr bwMode="auto">
          <a:xfrm>
            <a:off x="3193402" y="4318575"/>
            <a:ext cx="41229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3200" b="1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0" name="Text Box 177"/>
          <p:cNvSpPr txBox="1">
            <a:spLocks noChangeArrowheads="1"/>
          </p:cNvSpPr>
          <p:nvPr/>
        </p:nvSpPr>
        <p:spPr bwMode="auto">
          <a:xfrm>
            <a:off x="2503236" y="5541550"/>
            <a:ext cx="66168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solidFill>
                  <a:srgbClr val="000000"/>
                </a:solidFill>
              </a:rPr>
              <a:t>-3</a:t>
            </a:r>
            <a:endParaRPr lang="ru-RU" sz="3200" b="1" dirty="0">
              <a:solidFill>
                <a:srgbClr val="000000"/>
              </a:solidFill>
            </a:endParaRPr>
          </a:p>
        </p:txBody>
      </p:sp>
      <p:sp>
        <p:nvSpPr>
          <p:cNvPr id="21" name="Oval 42"/>
          <p:cNvSpPr>
            <a:spLocks noChangeArrowheads="1"/>
          </p:cNvSpPr>
          <p:nvPr/>
        </p:nvSpPr>
        <p:spPr bwMode="auto">
          <a:xfrm>
            <a:off x="3384693" y="5759539"/>
            <a:ext cx="135646" cy="162017"/>
          </a:xfrm>
          <a:prstGeom prst="ellipse">
            <a:avLst/>
          </a:prstGeom>
          <a:solidFill>
            <a:schemeClr val="tx1"/>
          </a:solidFill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23" name="Oval 44"/>
          <p:cNvSpPr>
            <a:spLocks noChangeArrowheads="1"/>
          </p:cNvSpPr>
          <p:nvPr/>
        </p:nvSpPr>
        <p:spPr bwMode="auto">
          <a:xfrm>
            <a:off x="2947216" y="4240765"/>
            <a:ext cx="150547" cy="125961"/>
          </a:xfrm>
          <a:prstGeom prst="ellipse">
            <a:avLst/>
          </a:prstGeom>
          <a:solidFill>
            <a:schemeClr val="tx1"/>
          </a:solidFill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35" name="AutoShape 40"/>
          <p:cNvSpPr>
            <a:spLocks noChangeArrowheads="1"/>
          </p:cNvSpPr>
          <p:nvPr/>
        </p:nvSpPr>
        <p:spPr bwMode="auto">
          <a:xfrm flipH="1">
            <a:off x="5613531" y="6934200"/>
            <a:ext cx="1912619" cy="647700"/>
          </a:xfrm>
          <a:prstGeom prst="wedgeRectCallout">
            <a:avLst>
              <a:gd name="adj1" fmla="val 176690"/>
              <a:gd name="adj2" fmla="val -368236"/>
            </a:avLst>
          </a:prstGeom>
          <a:solidFill>
            <a:schemeClr val="bg1"/>
          </a:solidFill>
          <a:ln w="9525" algn="ctr">
            <a:solidFill>
              <a:srgbClr val="0D37EB"/>
            </a:solidFill>
            <a:miter lim="800000"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lIns="130622" tIns="65311" rIns="130622" bIns="65311"/>
          <a:lstStyle/>
          <a:p>
            <a:endParaRPr lang="en-US" b="0" i="0">
              <a:latin typeface="MS Mincho" pitchFamily="49" charset="-128"/>
            </a:endParaRPr>
          </a:p>
        </p:txBody>
      </p:sp>
      <p:sp>
        <p:nvSpPr>
          <p:cNvPr id="36" name="Text Box 41"/>
          <p:cNvSpPr txBox="1">
            <a:spLocks noChangeArrowheads="1"/>
          </p:cNvSpPr>
          <p:nvPr/>
        </p:nvSpPr>
        <p:spPr bwMode="auto">
          <a:xfrm>
            <a:off x="5772203" y="6915102"/>
            <a:ext cx="1645920" cy="685895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50000">
                <a:schemeClr val="bg1"/>
              </a:gs>
              <a:gs pos="100000">
                <a:schemeClr val="folHlink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 algn="ctr">
              <a:defRPr/>
            </a:pPr>
            <a:r>
              <a:rPr lang="ru-RU" sz="3600" b="1" dirty="0">
                <a:latin typeface="Times New Roman" pitchFamily="18" charset="0"/>
              </a:rPr>
              <a:t>у = </a:t>
            </a:r>
            <a:r>
              <a:rPr lang="ru-RU" sz="3600" b="1" dirty="0" smtClean="0">
                <a:latin typeface="Times New Roman" pitchFamily="18" charset="0"/>
              </a:rPr>
              <a:t>-</a:t>
            </a:r>
            <a:r>
              <a:rPr lang="uz-Latn-UZ" sz="3600" b="1" dirty="0" smtClean="0">
                <a:latin typeface="Times New Roman" pitchFamily="18" charset="0"/>
              </a:rPr>
              <a:t>3</a:t>
            </a:r>
            <a:r>
              <a:rPr lang="ru-RU" sz="3600" b="1" dirty="0" smtClean="0">
                <a:latin typeface="Times New Roman" pitchFamily="18" charset="0"/>
              </a:rPr>
              <a:t>х</a:t>
            </a:r>
            <a:endParaRPr lang="en-US" sz="5400" b="1" i="0" dirty="0">
              <a:latin typeface="Times New Roman" pitchFamily="18" charset="0"/>
            </a:endParaRPr>
          </a:p>
        </p:txBody>
      </p:sp>
      <p:sp>
        <p:nvSpPr>
          <p:cNvPr id="37" name="Rectangle 4"/>
          <p:cNvSpPr>
            <a:spLocks noChangeArrowheads="1"/>
          </p:cNvSpPr>
          <p:nvPr/>
        </p:nvSpPr>
        <p:spPr bwMode="auto">
          <a:xfrm>
            <a:off x="623882" y="166026"/>
            <a:ext cx="13563600" cy="975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2D40F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 anchor="ctr"/>
          <a:lstStyle/>
          <a:p>
            <a:pPr algn="ctr">
              <a:defRPr/>
            </a:pPr>
            <a:r>
              <a:rPr lang="ru-RU" sz="32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Чтобы построить график функции </a:t>
            </a:r>
            <a:r>
              <a:rPr lang="uz-Latn-UZ" sz="4000" b="1" dirty="0" smtClean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y=kx</a:t>
            </a:r>
            <a:r>
              <a:rPr lang="uz-Latn-UZ" sz="32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достаточно построить две точки графика и провести через эти точки прямую</a:t>
            </a:r>
            <a:r>
              <a:rPr lang="ru-RU" sz="3200" b="1" u="sng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000" b="1" i="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 Box 41"/>
          <p:cNvSpPr txBox="1">
            <a:spLocks noChangeArrowheads="1"/>
          </p:cNvSpPr>
          <p:nvPr/>
        </p:nvSpPr>
        <p:spPr bwMode="auto">
          <a:xfrm>
            <a:off x="10414001" y="1558398"/>
            <a:ext cx="1645920" cy="685895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50000">
                <a:schemeClr val="bg1"/>
              </a:gs>
              <a:gs pos="100000">
                <a:schemeClr val="folHlink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 algn="ctr">
              <a:defRPr/>
            </a:pPr>
            <a:r>
              <a:rPr lang="ru-RU" sz="3600" b="1" dirty="0">
                <a:latin typeface="Times New Roman" pitchFamily="18" charset="0"/>
              </a:rPr>
              <a:t>у = </a:t>
            </a:r>
            <a:r>
              <a:rPr lang="ru-RU" sz="3600" b="1" dirty="0" smtClean="0">
                <a:latin typeface="Times New Roman" pitchFamily="18" charset="0"/>
              </a:rPr>
              <a:t>-</a:t>
            </a:r>
            <a:r>
              <a:rPr lang="uz-Latn-UZ" sz="3600" b="1" dirty="0" smtClean="0">
                <a:latin typeface="Times New Roman" pitchFamily="18" charset="0"/>
              </a:rPr>
              <a:t>3</a:t>
            </a:r>
            <a:r>
              <a:rPr lang="ru-RU" sz="3600" b="1" dirty="0" smtClean="0">
                <a:latin typeface="Times New Roman" pitchFamily="18" charset="0"/>
              </a:rPr>
              <a:t>х</a:t>
            </a:r>
            <a:endParaRPr lang="en-US" sz="5400" b="1" i="0" dirty="0">
              <a:latin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286649" y="4569170"/>
            <a:ext cx="12698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sz="4000" b="1" dirty="0" smtClean="0">
                <a:latin typeface="Arial" pitchFamily="34" charset="0"/>
                <a:cs typeface="Arial" pitchFamily="34" charset="0"/>
              </a:rPr>
              <a:t>(0;0)</a:t>
            </a:r>
            <a:endParaRPr lang="uz-Latn-UZ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9202190" y="3675785"/>
            <a:ext cx="144142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sz="4000" b="1" dirty="0" smtClean="0">
                <a:latin typeface="Arial" pitchFamily="34" charset="0"/>
                <a:cs typeface="Arial" pitchFamily="34" charset="0"/>
              </a:rPr>
              <a:t>(1;-3)</a:t>
            </a:r>
            <a:endParaRPr lang="uz-Latn-UZ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9006224" y="2851269"/>
            <a:ext cx="426719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х=1, то 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y=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∙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1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=-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3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Rectangle 30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8229600" y="5541550"/>
            <a:ext cx="5580250" cy="1602362"/>
          </a:xfrm>
          <a:prstGeom prst="rect">
            <a:avLst/>
          </a:prstGeom>
          <a:gradFill rotWithShape="1">
            <a:gsLst>
              <a:gs pos="0">
                <a:srgbClr val="FFD9FF"/>
              </a:gs>
              <a:gs pos="50000">
                <a:schemeClr val="bg1"/>
              </a:gs>
              <a:gs pos="100000">
                <a:srgbClr val="FFD9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defRPr/>
            </a:pPr>
            <a:r>
              <a:rPr lang="ru-RU" sz="3200" b="1" dirty="0">
                <a:latin typeface="Arial" pitchFamily="34" charset="0"/>
                <a:cs typeface="Arial" pitchFamily="34" charset="0"/>
              </a:rPr>
              <a:t>График – прямая, </a:t>
            </a:r>
            <a:endParaRPr lang="en-US" sz="3200" b="1" dirty="0"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ru-RU" sz="3200" b="1" dirty="0">
                <a:latin typeface="Arial" pitchFamily="34" charset="0"/>
                <a:cs typeface="Arial" pitchFamily="34" charset="0"/>
              </a:rPr>
              <a:t>проходящая через </a:t>
            </a:r>
            <a:endParaRPr lang="en-US" sz="3200" b="1" dirty="0"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ru-RU" sz="3200" b="1" dirty="0">
                <a:latin typeface="Arial" pitchFamily="34" charset="0"/>
                <a:cs typeface="Arial" pitchFamily="34" charset="0"/>
              </a:rPr>
              <a:t>начало координат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Пирог 21"/>
          <p:cNvSpPr/>
          <p:nvPr/>
        </p:nvSpPr>
        <p:spPr>
          <a:xfrm rot="5602547">
            <a:off x="2709742" y="3896910"/>
            <a:ext cx="776043" cy="813668"/>
          </a:xfrm>
          <a:prstGeom prst="pie">
            <a:avLst>
              <a:gd name="adj1" fmla="val 9226929"/>
              <a:gd name="adj2" fmla="val 162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>
              <a:solidFill>
                <a:schemeClr val="tx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532078" y="3404499"/>
            <a:ext cx="8803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3200" b="1" dirty="0" smtClean="0">
                <a:latin typeface="Arial" pitchFamily="34" charset="0"/>
                <a:cs typeface="Arial" pitchFamily="34" charset="0"/>
              </a:rPr>
              <a:t>k˂0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328561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6000"/>
                            </p:stCondLst>
                            <p:childTnLst>
                              <p:par>
                                <p:cTn id="4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6500"/>
                            </p:stCondLst>
                            <p:childTnLst>
                              <p:par>
                                <p:cTn id="5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7000"/>
                            </p:stCondLst>
                            <p:childTnLst>
                              <p:par>
                                <p:cTn id="5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 animBg="1"/>
      <p:bldP spid="7" grpId="0"/>
      <p:bldP spid="13" grpId="0" animBg="1"/>
      <p:bldP spid="21" grpId="0" animBg="1"/>
      <p:bldP spid="23" grpId="0" animBg="1"/>
      <p:bldP spid="35" grpId="0" animBg="1" autoUpdateAnimBg="0"/>
      <p:bldP spid="36" grpId="0" animBg="1" autoUpdateAnimBg="0"/>
      <p:bldP spid="38" grpId="0" animBg="1"/>
      <p:bldP spid="2" grpId="0"/>
      <p:bldP spid="39" grpId="0"/>
      <p:bldP spid="40" grpId="0"/>
      <p:bldP spid="41" grpId="0" animBg="1" autoUpdateAnimBg="0"/>
      <p:bldP spid="22" grpId="0" animBg="1"/>
      <p:bldP spid="2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381" name="Text Box 5"/>
          <p:cNvSpPr txBox="1">
            <a:spLocks noChangeArrowheads="1"/>
          </p:cNvSpPr>
          <p:nvPr/>
        </p:nvSpPr>
        <p:spPr bwMode="auto">
          <a:xfrm>
            <a:off x="10569146" y="850952"/>
            <a:ext cx="690880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 i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х</a:t>
            </a:r>
          </a:p>
        </p:txBody>
      </p:sp>
      <p:sp>
        <p:nvSpPr>
          <p:cNvPr id="869382" name="Text Box 6"/>
          <p:cNvSpPr txBox="1">
            <a:spLocks noChangeArrowheads="1"/>
          </p:cNvSpPr>
          <p:nvPr/>
        </p:nvSpPr>
        <p:spPr bwMode="auto">
          <a:xfrm>
            <a:off x="11300808" y="850952"/>
            <a:ext cx="690880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у</a:t>
            </a:r>
          </a:p>
        </p:txBody>
      </p:sp>
      <p:sp>
        <p:nvSpPr>
          <p:cNvPr id="869383" name="Text Box 7"/>
          <p:cNvSpPr txBox="1">
            <a:spLocks noChangeArrowheads="1"/>
          </p:cNvSpPr>
          <p:nvPr/>
        </p:nvSpPr>
        <p:spPr bwMode="auto">
          <a:xfrm>
            <a:off x="9486614" y="2678444"/>
            <a:ext cx="2534920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 i="1" dirty="0">
                <a:latin typeface="Arial" pitchFamily="34" charset="0"/>
                <a:cs typeface="Arial" pitchFamily="34" charset="0"/>
              </a:rPr>
              <a:t>у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 = </a:t>
            </a:r>
            <a:r>
              <a:rPr lang="en-US" sz="4000" b="1" i="1" dirty="0">
                <a:latin typeface="Arial" pitchFamily="34" charset="0"/>
                <a:cs typeface="Arial" pitchFamily="34" charset="0"/>
              </a:rPr>
              <a:t>k</a:t>
            </a:r>
            <a:r>
              <a:rPr lang="ru-RU" sz="4000" b="1" i="1" dirty="0">
                <a:latin typeface="Arial" pitchFamily="34" charset="0"/>
                <a:cs typeface="Arial" pitchFamily="34" charset="0"/>
              </a:rPr>
              <a:t>х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 </a:t>
            </a:r>
            <a:endParaRPr lang="ru-RU" sz="40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69384" name="Freeform 8"/>
          <p:cNvSpPr>
            <a:spLocks/>
          </p:cNvSpPr>
          <p:nvPr/>
        </p:nvSpPr>
        <p:spPr bwMode="auto">
          <a:xfrm>
            <a:off x="10754073" y="2175105"/>
            <a:ext cx="201295" cy="777240"/>
          </a:xfrm>
          <a:custGeom>
            <a:avLst/>
            <a:gdLst>
              <a:gd name="T0" fmla="*/ 0 w 1452"/>
              <a:gd name="T1" fmla="*/ 0 h 408"/>
              <a:gd name="T2" fmla="*/ 0 w 1452"/>
              <a:gd name="T3" fmla="*/ 136 h 408"/>
              <a:gd name="T4" fmla="*/ 1452 w 1452"/>
              <a:gd name="T5" fmla="*/ 136 h 408"/>
              <a:gd name="T6" fmla="*/ 1452 w 1452"/>
              <a:gd name="T7" fmla="*/ 408 h 4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452" h="408">
                <a:moveTo>
                  <a:pt x="0" y="0"/>
                </a:moveTo>
                <a:lnTo>
                  <a:pt x="0" y="136"/>
                </a:lnTo>
                <a:lnTo>
                  <a:pt x="1452" y="136"/>
                </a:lnTo>
                <a:lnTo>
                  <a:pt x="1452" y="408"/>
                </a:lnTo>
              </a:path>
            </a:pathLst>
          </a:custGeom>
          <a:noFill/>
          <a:ln w="38100" cmpd="sng">
            <a:solidFill>
              <a:srgbClr val="0000FF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 sz="4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869385" name="Freeform 9"/>
          <p:cNvSpPr>
            <a:spLocks/>
          </p:cNvSpPr>
          <p:nvPr/>
        </p:nvSpPr>
        <p:spPr bwMode="auto">
          <a:xfrm>
            <a:off x="9829229" y="2160284"/>
            <a:ext cx="1846865" cy="760094"/>
          </a:xfrm>
          <a:custGeom>
            <a:avLst/>
            <a:gdLst>
              <a:gd name="T0" fmla="*/ 428 w 428"/>
              <a:gd name="T1" fmla="*/ 0 h 399"/>
              <a:gd name="T2" fmla="*/ 424 w 428"/>
              <a:gd name="T3" fmla="*/ 196 h 399"/>
              <a:gd name="T4" fmla="*/ 0 w 428"/>
              <a:gd name="T5" fmla="*/ 190 h 399"/>
              <a:gd name="T6" fmla="*/ 0 w 428"/>
              <a:gd name="T7" fmla="*/ 399 h 3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28" h="399">
                <a:moveTo>
                  <a:pt x="428" y="0"/>
                </a:moveTo>
                <a:lnTo>
                  <a:pt x="424" y="196"/>
                </a:lnTo>
                <a:lnTo>
                  <a:pt x="0" y="190"/>
                </a:lnTo>
                <a:lnTo>
                  <a:pt x="0" y="399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 sz="4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869386" name="Text Box 10"/>
          <p:cNvSpPr txBox="1">
            <a:spLocks noChangeArrowheads="1"/>
          </p:cNvSpPr>
          <p:nvPr/>
        </p:nvSpPr>
        <p:spPr bwMode="auto">
          <a:xfrm>
            <a:off x="8910035" y="3393140"/>
            <a:ext cx="4838699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 dirty="0">
                <a:latin typeface="Arial" pitchFamily="34" charset="0"/>
                <a:cs typeface="Arial" pitchFamily="34" charset="0"/>
              </a:rPr>
              <a:t>32 = </a:t>
            </a:r>
            <a:r>
              <a:rPr lang="en-US" sz="4000" b="1" i="1" dirty="0">
                <a:latin typeface="Arial" pitchFamily="34" charset="0"/>
                <a:cs typeface="Arial" pitchFamily="34" charset="0"/>
              </a:rPr>
              <a:t>k</a:t>
            </a:r>
            <a:r>
              <a:rPr lang="ru-RU" sz="40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i="1" dirty="0">
                <a:latin typeface="Arial" pitchFamily="34" charset="0"/>
                <a:cs typeface="Arial" pitchFamily="34" charset="0"/>
              </a:rPr>
              <a:t>·</a:t>
            </a:r>
            <a:r>
              <a:rPr lang="ru-RU" sz="40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(- 16) </a:t>
            </a:r>
            <a:endParaRPr lang="ru-RU" sz="40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69387" name="Text Box 11"/>
          <p:cNvSpPr txBox="1">
            <a:spLocks noChangeArrowheads="1"/>
          </p:cNvSpPr>
          <p:nvPr/>
        </p:nvSpPr>
        <p:spPr bwMode="auto">
          <a:xfrm>
            <a:off x="8910035" y="4232924"/>
            <a:ext cx="3802379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 dirty="0">
                <a:latin typeface="Arial" pitchFamily="34" charset="0"/>
                <a:cs typeface="Arial" pitchFamily="34" charset="0"/>
              </a:rPr>
              <a:t>32 = – 16</a:t>
            </a:r>
            <a:r>
              <a:rPr lang="en-US" sz="4000" b="1" i="1" dirty="0">
                <a:latin typeface="Arial" pitchFamily="34" charset="0"/>
                <a:cs typeface="Arial" pitchFamily="34" charset="0"/>
              </a:rPr>
              <a:t>k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 </a:t>
            </a:r>
            <a:endParaRPr lang="ru-RU" sz="40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69389" name="Text Box 13"/>
          <p:cNvSpPr txBox="1">
            <a:spLocks noChangeArrowheads="1"/>
          </p:cNvSpPr>
          <p:nvPr/>
        </p:nvSpPr>
        <p:spPr bwMode="auto">
          <a:xfrm>
            <a:off x="9067800" y="6319536"/>
            <a:ext cx="2649219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i="1" dirty="0">
                <a:latin typeface="Arial" pitchFamily="34" charset="0"/>
                <a:cs typeface="Arial" pitchFamily="34" charset="0"/>
              </a:rPr>
              <a:t>k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 = – 2  </a:t>
            </a:r>
            <a:endParaRPr lang="ru-RU" sz="40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9639" y="120379"/>
            <a:ext cx="1403596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z-Cyrl-UZ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Постройте </a:t>
            </a:r>
            <a:r>
              <a:rPr lang="uz-Cyrl-UZ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график </a:t>
            </a:r>
            <a:r>
              <a:rPr lang="uz-Cyrl-UZ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функции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Cyrl-UZ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 </a:t>
            </a:r>
            <a:r>
              <a:rPr lang="uz-Cyrl-UZ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lang="uz-Latn-UZ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</a:t>
            </a:r>
            <a:r>
              <a:rPr lang="uz-Cyrl-UZ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х, если известно, </a:t>
            </a:r>
          </a:p>
          <a:p>
            <a:r>
              <a:rPr lang="uz-Cyrl-UZ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что ему принадлежит точка М(-16;32)</a:t>
            </a:r>
            <a:endParaRPr lang="uz-Latn-UZ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691251" y="1498490"/>
            <a:ext cx="24400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М(-16;32)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 Box 11"/>
          <p:cNvSpPr txBox="1">
            <a:spLocks noChangeArrowheads="1"/>
          </p:cNvSpPr>
          <p:nvPr/>
        </p:nvSpPr>
        <p:spPr bwMode="auto">
          <a:xfrm>
            <a:off x="8967185" y="5564689"/>
            <a:ext cx="3802379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i="1" dirty="0" smtClean="0">
                <a:latin typeface="Arial" pitchFamily="34" charset="0"/>
                <a:cs typeface="Arial" pitchFamily="34" charset="0"/>
              </a:rPr>
              <a:t>k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 =32:(– 16)</a:t>
            </a:r>
            <a:endParaRPr lang="ru-RU" sz="40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 Box 11"/>
          <p:cNvSpPr txBox="1">
            <a:spLocks noChangeArrowheads="1"/>
          </p:cNvSpPr>
          <p:nvPr/>
        </p:nvSpPr>
        <p:spPr bwMode="auto">
          <a:xfrm>
            <a:off x="9013397" y="4857812"/>
            <a:ext cx="3802379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– 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16</a:t>
            </a:r>
            <a:r>
              <a:rPr lang="en-US" sz="4000" b="1" i="1" dirty="0" smtClean="0">
                <a:latin typeface="Arial" pitchFamily="34" charset="0"/>
                <a:cs typeface="Arial" pitchFamily="34" charset="0"/>
              </a:rPr>
              <a:t>k</a:t>
            </a:r>
            <a:r>
              <a:rPr lang="uz-Cyrl-UZ" sz="40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= 32 </a:t>
            </a:r>
            <a:endParaRPr lang="ru-RU" sz="40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 Box 14"/>
          <p:cNvSpPr txBox="1">
            <a:spLocks noChangeArrowheads="1"/>
          </p:cNvSpPr>
          <p:nvPr/>
        </p:nvSpPr>
        <p:spPr bwMode="auto">
          <a:xfrm>
            <a:off x="596900" y="1130703"/>
            <a:ext cx="3108960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= – 2</a:t>
            </a:r>
            <a:r>
              <a:rPr lang="ru-RU" sz="40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4000" b="1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6" name="Group 15"/>
          <p:cNvGrpSpPr>
            <a:grpSpLocks/>
          </p:cNvGrpSpPr>
          <p:nvPr/>
        </p:nvGrpSpPr>
        <p:grpSpPr bwMode="auto">
          <a:xfrm>
            <a:off x="533400" y="2198700"/>
            <a:ext cx="7470139" cy="5835016"/>
            <a:chOff x="68" y="639"/>
            <a:chExt cx="2941" cy="3063"/>
          </a:xfrm>
        </p:grpSpPr>
        <p:pic>
          <p:nvPicPr>
            <p:cNvPr id="37" name="Picture 16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" y="705"/>
              <a:ext cx="2929" cy="29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8" name="Freeform 17"/>
            <p:cNvSpPr>
              <a:spLocks/>
            </p:cNvSpPr>
            <p:nvPr/>
          </p:nvSpPr>
          <p:spPr bwMode="auto">
            <a:xfrm>
              <a:off x="1527" y="739"/>
              <a:ext cx="9" cy="2963"/>
            </a:xfrm>
            <a:custGeom>
              <a:avLst/>
              <a:gdLst>
                <a:gd name="T0" fmla="*/ 0 w 11"/>
                <a:gd name="T1" fmla="*/ 3492 h 3492"/>
                <a:gd name="T2" fmla="*/ 11 w 11"/>
                <a:gd name="T3" fmla="*/ 0 h 34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1" h="3492">
                  <a:moveTo>
                    <a:pt x="0" y="3492"/>
                  </a:moveTo>
                  <a:lnTo>
                    <a:pt x="11" y="0"/>
                  </a:ln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 type="none" w="med" len="med"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39" name="Line 18"/>
            <p:cNvSpPr>
              <a:spLocks noChangeShapeType="1"/>
            </p:cNvSpPr>
            <p:nvPr/>
          </p:nvSpPr>
          <p:spPr bwMode="auto">
            <a:xfrm>
              <a:off x="71" y="2425"/>
              <a:ext cx="2910" cy="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40" name="Text Box 19"/>
            <p:cNvSpPr txBox="1">
              <a:spLocks noChangeArrowheads="1"/>
            </p:cNvSpPr>
            <p:nvPr/>
          </p:nvSpPr>
          <p:spPr bwMode="auto">
            <a:xfrm>
              <a:off x="2782" y="2385"/>
              <a:ext cx="227" cy="3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3400" i="1"/>
                <a:t>х</a:t>
              </a:r>
            </a:p>
          </p:txBody>
        </p:sp>
        <p:sp>
          <p:nvSpPr>
            <p:cNvPr id="41" name="Text Box 20"/>
            <p:cNvSpPr txBox="1">
              <a:spLocks noChangeArrowheads="1"/>
            </p:cNvSpPr>
            <p:nvPr/>
          </p:nvSpPr>
          <p:spPr bwMode="auto">
            <a:xfrm>
              <a:off x="1293" y="639"/>
              <a:ext cx="228" cy="3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3400" i="1"/>
                <a:t>у</a:t>
              </a:r>
            </a:p>
          </p:txBody>
        </p:sp>
        <p:sp>
          <p:nvSpPr>
            <p:cNvPr id="42" name="Text Box 21"/>
            <p:cNvSpPr txBox="1">
              <a:spLocks noChangeArrowheads="1"/>
            </p:cNvSpPr>
            <p:nvPr/>
          </p:nvSpPr>
          <p:spPr bwMode="auto">
            <a:xfrm>
              <a:off x="1317" y="2334"/>
              <a:ext cx="265" cy="3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3400" b="1" dirty="0"/>
                <a:t>0</a:t>
              </a:r>
            </a:p>
          </p:txBody>
        </p:sp>
        <p:sp>
          <p:nvSpPr>
            <p:cNvPr id="43" name="Text Box 22"/>
            <p:cNvSpPr txBox="1">
              <a:spLocks noChangeArrowheads="1"/>
            </p:cNvSpPr>
            <p:nvPr/>
          </p:nvSpPr>
          <p:spPr bwMode="auto">
            <a:xfrm>
              <a:off x="1644" y="2368"/>
              <a:ext cx="265" cy="3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3400" b="1" dirty="0"/>
                <a:t>1</a:t>
              </a:r>
            </a:p>
          </p:txBody>
        </p:sp>
        <p:graphicFrame>
          <p:nvGraphicFramePr>
            <p:cNvPr id="44" name="Object 23"/>
            <p:cNvGraphicFramePr>
              <a:graphicFrameLocks noChangeAspect="1"/>
            </p:cNvGraphicFramePr>
            <p:nvPr/>
          </p:nvGraphicFramePr>
          <p:xfrm>
            <a:off x="2799" y="2092"/>
            <a:ext cx="72" cy="1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57" name="Формула" r:id="rId4" imgW="114120" imgH="215640" progId="Equation.3">
                    <p:embed/>
                  </p:oleObj>
                </mc:Choice>
                <mc:Fallback>
                  <p:oleObj name="Формула" r:id="rId4" imgW="114120" imgH="215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99" y="2092"/>
                          <a:ext cx="72" cy="1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5" name="Text Box 24"/>
            <p:cNvSpPr txBox="1">
              <a:spLocks noChangeArrowheads="1"/>
            </p:cNvSpPr>
            <p:nvPr/>
          </p:nvSpPr>
          <p:spPr bwMode="auto">
            <a:xfrm>
              <a:off x="1338" y="2041"/>
              <a:ext cx="226" cy="3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3400" b="1" dirty="0"/>
                <a:t>1</a:t>
              </a:r>
            </a:p>
          </p:txBody>
        </p:sp>
      </p:grpSp>
      <p:sp>
        <p:nvSpPr>
          <p:cNvPr id="46" name="Oval 25"/>
          <p:cNvSpPr>
            <a:spLocks noChangeArrowheads="1"/>
          </p:cNvSpPr>
          <p:nvPr/>
        </p:nvSpPr>
        <p:spPr bwMode="auto">
          <a:xfrm>
            <a:off x="5209539" y="7159320"/>
            <a:ext cx="231141" cy="173356"/>
          </a:xfrm>
          <a:prstGeom prst="ellipse">
            <a:avLst/>
          </a:prstGeom>
          <a:solidFill>
            <a:srgbClr val="80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47" name="Oval 26"/>
          <p:cNvSpPr>
            <a:spLocks noChangeArrowheads="1"/>
          </p:cNvSpPr>
          <p:nvPr/>
        </p:nvSpPr>
        <p:spPr bwMode="auto">
          <a:xfrm>
            <a:off x="4153199" y="5504599"/>
            <a:ext cx="231139" cy="173356"/>
          </a:xfrm>
          <a:prstGeom prst="ellipse">
            <a:avLst/>
          </a:prstGeom>
          <a:solidFill>
            <a:srgbClr val="80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48" name="Freeform 27"/>
          <p:cNvSpPr>
            <a:spLocks/>
          </p:cNvSpPr>
          <p:nvPr/>
        </p:nvSpPr>
        <p:spPr bwMode="auto">
          <a:xfrm>
            <a:off x="2744844" y="3272167"/>
            <a:ext cx="2895600" cy="4425316"/>
          </a:xfrm>
          <a:custGeom>
            <a:avLst/>
            <a:gdLst>
              <a:gd name="T0" fmla="*/ 0 w 1140"/>
              <a:gd name="T1" fmla="*/ 0 h 2323"/>
              <a:gd name="T2" fmla="*/ 1140 w 1140"/>
              <a:gd name="T3" fmla="*/ 2323 h 2323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140" h="2323">
                <a:moveTo>
                  <a:pt x="0" y="0"/>
                </a:moveTo>
                <a:lnTo>
                  <a:pt x="1140" y="2323"/>
                </a:lnTo>
              </a:path>
            </a:pathLst>
          </a:custGeom>
          <a:noFill/>
          <a:ln w="28575" cmpd="sng">
            <a:solidFill>
              <a:srgbClr val="8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49" name="Text Box 28"/>
          <p:cNvSpPr txBox="1">
            <a:spLocks noChangeArrowheads="1"/>
          </p:cNvSpPr>
          <p:nvPr/>
        </p:nvSpPr>
        <p:spPr bwMode="auto">
          <a:xfrm rot="3286788">
            <a:off x="2727323" y="3557067"/>
            <a:ext cx="1642110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400" b="1" i="1" dirty="0">
                <a:solidFill>
                  <a:srgbClr val="800000"/>
                </a:solidFill>
              </a:rPr>
              <a:t>у</a:t>
            </a:r>
            <a:r>
              <a:rPr lang="ru-RU" sz="3400" b="1" dirty="0">
                <a:solidFill>
                  <a:srgbClr val="800000"/>
                </a:solidFill>
              </a:rPr>
              <a:t> = - 2</a:t>
            </a:r>
            <a:r>
              <a:rPr lang="ru-RU" sz="3400" b="1" i="1" dirty="0">
                <a:solidFill>
                  <a:srgbClr val="800000"/>
                </a:solidFill>
              </a:rPr>
              <a:t>х</a:t>
            </a:r>
            <a:r>
              <a:rPr lang="ru-RU" sz="3400" b="1" dirty="0">
                <a:solidFill>
                  <a:srgbClr val="800000"/>
                </a:solidFill>
              </a:rPr>
              <a:t> </a:t>
            </a:r>
          </a:p>
        </p:txBody>
      </p:sp>
      <p:sp>
        <p:nvSpPr>
          <p:cNvPr id="50" name="Text Box 22"/>
          <p:cNvSpPr txBox="1">
            <a:spLocks noChangeArrowheads="1"/>
          </p:cNvSpPr>
          <p:nvPr/>
        </p:nvSpPr>
        <p:spPr bwMode="auto">
          <a:xfrm>
            <a:off x="5104130" y="5484825"/>
            <a:ext cx="673100" cy="615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400" b="1" dirty="0" smtClean="0"/>
              <a:t>2</a:t>
            </a:r>
            <a:endParaRPr lang="ru-RU" sz="3400" b="1" dirty="0"/>
          </a:p>
        </p:txBody>
      </p:sp>
      <p:sp>
        <p:nvSpPr>
          <p:cNvPr id="51" name="Text Box 22"/>
          <p:cNvSpPr txBox="1">
            <a:spLocks noChangeArrowheads="1"/>
          </p:cNvSpPr>
          <p:nvPr/>
        </p:nvSpPr>
        <p:spPr bwMode="auto">
          <a:xfrm>
            <a:off x="3759200" y="6916919"/>
            <a:ext cx="673100" cy="615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400" b="1" dirty="0" smtClean="0"/>
              <a:t>-4</a:t>
            </a:r>
            <a:endParaRPr lang="ru-RU" sz="3400" b="1" dirty="0"/>
          </a:p>
        </p:txBody>
      </p:sp>
      <p:sp>
        <p:nvSpPr>
          <p:cNvPr id="52" name="Прямоугольник 51"/>
          <p:cNvSpPr/>
          <p:nvPr/>
        </p:nvSpPr>
        <p:spPr>
          <a:xfrm>
            <a:off x="3415931" y="1165809"/>
            <a:ext cx="426719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х=2, то 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y=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∙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2=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-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4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992088" y="1894000"/>
            <a:ext cx="11592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sz="3600" b="1" dirty="0" smtClean="0">
                <a:latin typeface="Arial" pitchFamily="34" charset="0"/>
                <a:cs typeface="Arial" pitchFamily="34" charset="0"/>
              </a:rPr>
              <a:t>(0;0)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209539" y="1837118"/>
            <a:ext cx="13131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sz="3600" b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uz-Cyrl-UZ" sz="3600" b="1" dirty="0" smtClean="0">
                <a:latin typeface="Arial" pitchFamily="34" charset="0"/>
                <a:cs typeface="Arial" pitchFamily="34" charset="0"/>
              </a:rPr>
              <a:t>;-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4</a:t>
            </a:r>
            <a:r>
              <a:rPr lang="uz-Cyrl-UZ" sz="3600" b="1" dirty="0" smtClean="0">
                <a:latin typeface="Arial" pitchFamily="34" charset="0"/>
                <a:cs typeface="Arial" pitchFamily="34" charset="0"/>
              </a:rPr>
              <a:t>)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 Box 14"/>
          <p:cNvSpPr txBox="1">
            <a:spLocks noChangeArrowheads="1"/>
          </p:cNvSpPr>
          <p:nvPr/>
        </p:nvSpPr>
        <p:spPr bwMode="auto">
          <a:xfrm>
            <a:off x="9067800" y="6958950"/>
            <a:ext cx="3108960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= – 2</a:t>
            </a:r>
            <a:r>
              <a:rPr lang="ru-RU" sz="40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4000" b="1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2489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69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69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69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69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869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69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69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869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9381" grpId="0"/>
      <p:bldP spid="869382" grpId="0"/>
      <p:bldP spid="869383" grpId="0"/>
      <p:bldP spid="869384" grpId="0" animBg="1"/>
      <p:bldP spid="869385" grpId="0" animBg="1"/>
      <p:bldP spid="869386" grpId="0"/>
      <p:bldP spid="869387" grpId="0"/>
      <p:bldP spid="869389" grpId="0"/>
      <p:bldP spid="3" grpId="0"/>
      <p:bldP spid="33" grpId="0"/>
      <p:bldP spid="34" grpId="0"/>
      <p:bldP spid="32" grpId="0"/>
      <p:bldP spid="46" grpId="0" animBg="1"/>
      <p:bldP spid="47" grpId="0" animBg="1"/>
      <p:bldP spid="48" grpId="0" animBg="1"/>
      <p:bldP spid="49" grpId="0"/>
      <p:bldP spid="52" grpId="0"/>
      <p:bldP spid="53" grpId="0"/>
      <p:bldP spid="54" grpId="0"/>
      <p:bldP spid="5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23083"/>
            <a:ext cx="14630400" cy="827105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41866" rIns="0" bIns="0" rtlCol="0" anchor="ctr">
            <a:spAutoFit/>
          </a:bodyPr>
          <a:lstStyle/>
          <a:p>
            <a:pPr marL="32206" algn="ctr">
              <a:spcBef>
                <a:spcPts val="330"/>
              </a:spcBef>
            </a:pPr>
            <a:r>
              <a:rPr lang="en-US" sz="5100" dirty="0"/>
              <a:t>  </a:t>
            </a:r>
            <a:r>
              <a:rPr lang="ru-RU" sz="4800" dirty="0" smtClean="0"/>
              <a:t>ЗАДАНИЯ ДЛЯ ЗАКРЕПЛЕНИЯ</a:t>
            </a:r>
            <a:endParaRPr sz="5100" dirty="0"/>
          </a:p>
        </p:txBody>
      </p:sp>
      <p:sp>
        <p:nvSpPr>
          <p:cNvPr id="3" name="AutoShape 2" descr="Математика для сачка - Next 2 Noth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pic>
        <p:nvPicPr>
          <p:cNvPr id="6151" name="Picture 7" descr="Бег, школьник. Милый, бег, школа, мальчик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093"/>
          <a:stretch/>
        </p:blipFill>
        <p:spPr bwMode="auto">
          <a:xfrm>
            <a:off x="1567545" y="4669971"/>
            <a:ext cx="3429000" cy="30426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3" name="Picture 9" descr="Милый школьник | Премиум векторы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2804" y="4849999"/>
            <a:ext cx="1739609" cy="2859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391818" y="1081226"/>
            <a:ext cx="66806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Постройте график функции:</a:t>
            </a:r>
          </a:p>
        </p:txBody>
      </p:sp>
      <p:sp>
        <p:nvSpPr>
          <p:cNvPr id="8" name="Text Box 41"/>
          <p:cNvSpPr txBox="1">
            <a:spLocks noChangeArrowheads="1"/>
          </p:cNvSpPr>
          <p:nvPr/>
        </p:nvSpPr>
        <p:spPr bwMode="auto">
          <a:xfrm>
            <a:off x="399662" y="2516061"/>
            <a:ext cx="4572000" cy="68589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 lIns="130622" tIns="65311" rIns="130622" bIns="65311">
            <a:spAutoFit/>
          </a:bodyPr>
          <a:lstStyle/>
          <a:p>
            <a:pPr algn="ctr">
              <a:defRPr/>
            </a:pP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2)  у 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=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uz-Latn-UZ" sz="3600" b="1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х</a:t>
            </a:r>
            <a:endParaRPr lang="en-US" sz="5400" b="1" i="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95400" y="3360215"/>
            <a:ext cx="127254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Bef>
                <a:spcPct val="50000"/>
              </a:spcBef>
            </a:pPr>
            <a:r>
              <a:rPr lang="uz-Cyrl-UZ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Постройте график функции </a:t>
            </a:r>
            <a:r>
              <a:rPr lang="ru-RU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= </a:t>
            </a:r>
            <a:r>
              <a:rPr lang="en-US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</a:t>
            </a:r>
            <a:r>
              <a:rPr lang="ru-RU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</a:t>
            </a:r>
            <a:r>
              <a:rPr lang="uz-Cyrl-UZ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если известно,       что ему принадлежит точка В(2;-3)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 Box 41"/>
          <p:cNvSpPr txBox="1">
            <a:spLocks noChangeArrowheads="1"/>
          </p:cNvSpPr>
          <p:nvPr/>
        </p:nvSpPr>
        <p:spPr bwMode="auto">
          <a:xfrm>
            <a:off x="609600" y="1830166"/>
            <a:ext cx="4248540" cy="68589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 lIns="130622" tIns="65311" rIns="130622" bIns="65311">
            <a:spAutoFit/>
          </a:bodyPr>
          <a:lstStyle/>
          <a:p>
            <a:pPr algn="ctr">
              <a:defRPr/>
            </a:pP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1)  у 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=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1,5х</a:t>
            </a:r>
            <a:endParaRPr lang="en-US" sz="5400" b="1" i="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422989" y="947192"/>
            <a:ext cx="914400" cy="914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1</a:t>
            </a:r>
            <a:endParaRPr lang="uz-Latn-UZ" b="1" dirty="0">
              <a:solidFill>
                <a:schemeClr val="tx1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381000" y="3399457"/>
            <a:ext cx="914400" cy="914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2</a:t>
            </a:r>
            <a:endParaRPr lang="uz-Latn-U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07562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0"/>
            <a:ext cx="14630400" cy="873272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41866" rIns="0" bIns="0" rtlCol="0" anchor="ctr">
            <a:spAutoFit/>
          </a:bodyPr>
          <a:lstStyle/>
          <a:p>
            <a:pPr marL="32206" algn="ctr">
              <a:spcBef>
                <a:spcPts val="330"/>
              </a:spcBef>
            </a:pPr>
            <a:r>
              <a:rPr lang="en-US" sz="5100" dirty="0"/>
              <a:t>  </a:t>
            </a:r>
            <a:r>
              <a:rPr lang="ru-RU" sz="5400" dirty="0" smtClean="0"/>
              <a:t>ЗАДАНИЯ ДЛЯ ЗАКРЕПЛЕНИЯ</a:t>
            </a:r>
            <a:endParaRPr sz="5100" dirty="0"/>
          </a:p>
        </p:txBody>
      </p:sp>
      <p:sp>
        <p:nvSpPr>
          <p:cNvPr id="3" name="AutoShape 2" descr="Математика для сачка - Next 2 Noth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7" name="Овал 6"/>
          <p:cNvSpPr/>
          <p:nvPr/>
        </p:nvSpPr>
        <p:spPr>
          <a:xfrm>
            <a:off x="155575" y="1449679"/>
            <a:ext cx="914400" cy="914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1</a:t>
            </a:r>
            <a:endParaRPr lang="uz-Latn-UZ" b="1" dirty="0">
              <a:solidFill>
                <a:schemeClr val="tx1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155575" y="3088918"/>
            <a:ext cx="914400" cy="914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2</a:t>
            </a:r>
            <a:endParaRPr lang="uz-Latn-UZ" b="1" dirty="0">
              <a:solidFill>
                <a:schemeClr val="tx1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155575" y="4706846"/>
            <a:ext cx="914400" cy="914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3</a:t>
            </a:r>
            <a:endParaRPr lang="uz-Latn-U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97873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546218" y="249629"/>
            <a:ext cx="4786124" cy="1157399"/>
          </a:xfrm>
          <a:prstGeom prst="rect">
            <a:avLst/>
          </a:prstGeom>
          <a:noFill/>
        </p:spPr>
        <p:txBody>
          <a:bodyPr wrap="none" lIns="231810" tIns="115903" rIns="231810" bIns="115903" rtlCol="0">
            <a:spAutoFit/>
          </a:bodyPr>
          <a:lstStyle/>
          <a:p>
            <a:pPr algn="ctr"/>
            <a:r>
              <a:rPr lang="ru-RU" sz="6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План урока</a:t>
            </a:r>
            <a:endParaRPr lang="uz-Latn-UZ" sz="6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Загнутый угол 4"/>
          <p:cNvSpPr/>
          <p:nvPr/>
        </p:nvSpPr>
        <p:spPr>
          <a:xfrm>
            <a:off x="1139890" y="1419469"/>
            <a:ext cx="4270310" cy="2590800"/>
          </a:xfrm>
          <a:prstGeom prst="foldedCorner">
            <a:avLst>
              <a:gd name="adj" fmla="val 28562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1. Повторение пройденного</a:t>
            </a:r>
            <a:endParaRPr lang="uz-Latn-UZ" sz="4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Загнутый угол 9"/>
          <p:cNvSpPr/>
          <p:nvPr/>
        </p:nvSpPr>
        <p:spPr>
          <a:xfrm>
            <a:off x="7364360" y="1456791"/>
            <a:ext cx="4675240" cy="2590800"/>
          </a:xfrm>
          <a:prstGeom prst="foldedCorner">
            <a:avLst>
              <a:gd name="adj" fmla="val 28562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6666" lvl="0">
              <a:spcBef>
                <a:spcPts val="279"/>
              </a:spcBef>
            </a:pPr>
            <a:endParaRPr lang="ru-RU" sz="4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6666" lvl="0">
              <a:spcBef>
                <a:spcPts val="279"/>
              </a:spcBef>
            </a:pPr>
            <a:endParaRPr lang="ru-RU" sz="4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6666" lvl="0" algn="ctr">
              <a:spcBef>
                <a:spcPts val="279"/>
              </a:spcBef>
            </a:pPr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2.</a:t>
            </a:r>
            <a:r>
              <a:rPr lang="ru-RU" sz="4800" b="1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lang="ru-RU" sz="4000" b="1" dirty="0">
                <a:solidFill>
                  <a:schemeClr val="tx1"/>
                </a:solidFill>
                <a:latin typeface="Arial"/>
                <a:cs typeface="Arial"/>
              </a:rPr>
              <a:t>Функция y=</a:t>
            </a:r>
            <a:r>
              <a:rPr lang="ru-RU" sz="4000" b="1" dirty="0" err="1">
                <a:solidFill>
                  <a:schemeClr val="tx1"/>
                </a:solidFill>
                <a:latin typeface="Arial"/>
                <a:cs typeface="Arial"/>
              </a:rPr>
              <a:t>kx</a:t>
            </a:r>
            <a:r>
              <a:rPr lang="ru-RU" sz="4000" b="1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lang="ru-RU" sz="4000" b="1" dirty="0" smtClean="0">
                <a:solidFill>
                  <a:schemeClr val="tx1"/>
                </a:solidFill>
                <a:latin typeface="Arial"/>
                <a:cs typeface="Arial"/>
              </a:rPr>
              <a:t>   и </a:t>
            </a:r>
            <a:r>
              <a:rPr lang="ru-RU" sz="4000" b="1" dirty="0">
                <a:solidFill>
                  <a:schemeClr val="tx1"/>
                </a:solidFill>
                <a:latin typeface="Arial"/>
                <a:cs typeface="Arial"/>
              </a:rPr>
              <a:t>её график</a:t>
            </a:r>
            <a:endParaRPr lang="ru-RU" sz="4800" b="1" dirty="0">
              <a:solidFill>
                <a:schemeClr val="tx1"/>
              </a:solidFill>
              <a:latin typeface="Arial"/>
              <a:cs typeface="Arial"/>
            </a:endParaRPr>
          </a:p>
          <a:p>
            <a:pPr marL="46666" lvl="0">
              <a:spcBef>
                <a:spcPts val="279"/>
              </a:spcBef>
            </a:pPr>
            <a:endParaRPr lang="ru-RU" sz="4800" b="1" dirty="0">
              <a:solidFill>
                <a:schemeClr val="tx1"/>
              </a:solidFill>
              <a:latin typeface="Arial"/>
              <a:cs typeface="Arial"/>
            </a:endParaRPr>
          </a:p>
          <a:p>
            <a:pPr algn="ctr"/>
            <a:endParaRPr lang="uz-Latn-UZ" sz="4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Загнутый угол 10"/>
          <p:cNvSpPr/>
          <p:nvPr/>
        </p:nvSpPr>
        <p:spPr>
          <a:xfrm>
            <a:off x="3143639" y="4543668"/>
            <a:ext cx="4038600" cy="2615682"/>
          </a:xfrm>
          <a:prstGeom prst="foldedCorner">
            <a:avLst>
              <a:gd name="adj" fmla="val 28562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3. Решение задач</a:t>
            </a:r>
            <a:endParaRPr lang="uz-Latn-UZ" sz="4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Загнутый угол 11"/>
          <p:cNvSpPr/>
          <p:nvPr/>
        </p:nvSpPr>
        <p:spPr>
          <a:xfrm>
            <a:off x="9332342" y="4507901"/>
            <a:ext cx="4231258" cy="2553478"/>
          </a:xfrm>
          <a:prstGeom prst="foldedCorner">
            <a:avLst>
              <a:gd name="adj" fmla="val 28562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4. Задания для закрепления</a:t>
            </a:r>
            <a:endParaRPr lang="uz-Latn-UZ" sz="4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0863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58439" y="925831"/>
            <a:ext cx="11201400" cy="870561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ru-RU" sz="4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Дайте определение функции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76400" y="2320290"/>
            <a:ext cx="12283439" cy="1855446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Если значению </a:t>
            </a:r>
            <a:r>
              <a:rPr lang="ru-RU" sz="40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х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из некоторого числового множества сопоставлено по некоторому правилу число </a:t>
            </a:r>
            <a:r>
              <a:rPr lang="ru-RU" sz="40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то говорят, что на этом множестве определена функция.</a:t>
            </a:r>
            <a:endParaRPr lang="ru-RU" sz="32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http://blog.printpapa.com/wp-content/uploads/2010/12/126_274864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28600" y="339907"/>
            <a:ext cx="1717040" cy="2012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 descr="http://upload.wikimedia.org/wikipedia/commons/thumb/8/8f/CIE_1931_XYZ_Color_Matching_Functions.svg/1000px-CIE_1931_XYZ_Color_Matching_Functions.sv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4800600"/>
            <a:ext cx="6116320" cy="2789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2936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26920" y="388621"/>
            <a:ext cx="12252960" cy="839784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Перечислите способы задания функции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49503" y="1456372"/>
            <a:ext cx="3320145" cy="839784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Формулой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06488" y="1456372"/>
            <a:ext cx="2246710" cy="747451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en-US" sz="4000" b="1" dirty="0">
                <a:solidFill>
                  <a:schemeClr val="accent1">
                    <a:lumMod val="50000"/>
                  </a:schemeClr>
                </a:solidFill>
              </a:rPr>
              <a:t>f(x)=5x+3</a:t>
            </a:r>
            <a:endParaRPr lang="ru-RU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17318" y="2993723"/>
            <a:ext cx="3220246" cy="839784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Графиком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9800" y="2593350"/>
            <a:ext cx="3307085" cy="248031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251774" y="5073664"/>
            <a:ext cx="3078155" cy="839784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Таблицей</a:t>
            </a:r>
          </a:p>
        </p:txBody>
      </p:sp>
      <p:pic>
        <p:nvPicPr>
          <p:cNvPr id="13" name="Picture 2" descr="http://blog.printpapa.com/wp-content/uploads/2010/12/126_2748644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28600" y="283353"/>
            <a:ext cx="1397000" cy="2012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oogle Shape;236;p9"/>
          <p:cNvGrpSpPr/>
          <p:nvPr/>
        </p:nvGrpSpPr>
        <p:grpSpPr>
          <a:xfrm>
            <a:off x="2257712" y="6274042"/>
            <a:ext cx="11630041" cy="1535430"/>
            <a:chOff x="288" y="1008"/>
            <a:chExt cx="5702" cy="806"/>
          </a:xfrm>
          <a:solidFill>
            <a:schemeClr val="bg1"/>
          </a:solidFill>
        </p:grpSpPr>
        <p:sp>
          <p:nvSpPr>
            <p:cNvPr id="12" name="Google Shape;237;p9"/>
            <p:cNvSpPr txBox="1"/>
            <p:nvPr/>
          </p:nvSpPr>
          <p:spPr>
            <a:xfrm>
              <a:off x="4954" y="1411"/>
              <a:ext cx="518" cy="40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chemeClr val="dk1"/>
                </a:buClr>
                <a:buSzPts val="2600"/>
              </a:pPr>
              <a:r>
                <a:rPr lang="en-US" sz="3600" b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81</a:t>
              </a:r>
              <a:endParaRPr sz="4400" b="1"/>
            </a:p>
          </p:txBody>
        </p:sp>
        <p:sp>
          <p:nvSpPr>
            <p:cNvPr id="14" name="Google Shape;238;p9"/>
            <p:cNvSpPr txBox="1"/>
            <p:nvPr/>
          </p:nvSpPr>
          <p:spPr>
            <a:xfrm>
              <a:off x="4954" y="1008"/>
              <a:ext cx="518" cy="40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chemeClr val="dk1"/>
                </a:buClr>
                <a:buSzPts val="2600"/>
              </a:pPr>
              <a:r>
                <a:rPr lang="en-US" sz="3600" b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9</a:t>
              </a:r>
              <a:endParaRPr sz="4400" b="1"/>
            </a:p>
          </p:txBody>
        </p:sp>
        <p:sp>
          <p:nvSpPr>
            <p:cNvPr id="15" name="Google Shape;239;p9"/>
            <p:cNvSpPr txBox="1"/>
            <p:nvPr/>
          </p:nvSpPr>
          <p:spPr>
            <a:xfrm>
              <a:off x="5472" y="1411"/>
              <a:ext cx="518" cy="40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chemeClr val="dk1"/>
                </a:buClr>
                <a:buSzPts val="2600"/>
              </a:pPr>
              <a:r>
                <a:rPr lang="en-US" sz="3600" b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100</a:t>
              </a:r>
              <a:endParaRPr sz="4400" b="1"/>
            </a:p>
          </p:txBody>
        </p:sp>
        <p:sp>
          <p:nvSpPr>
            <p:cNvPr id="16" name="Google Shape;240;p9"/>
            <p:cNvSpPr txBox="1"/>
            <p:nvPr/>
          </p:nvSpPr>
          <p:spPr>
            <a:xfrm>
              <a:off x="4435" y="1411"/>
              <a:ext cx="519" cy="40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chemeClr val="dk1"/>
                </a:buClr>
                <a:buSzPts val="2600"/>
              </a:pPr>
              <a:r>
                <a:rPr lang="en-US" sz="3600" b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64</a:t>
              </a:r>
              <a:endParaRPr sz="4400" b="1"/>
            </a:p>
          </p:txBody>
        </p:sp>
        <p:sp>
          <p:nvSpPr>
            <p:cNvPr id="17" name="Google Shape;241;p9"/>
            <p:cNvSpPr txBox="1"/>
            <p:nvPr/>
          </p:nvSpPr>
          <p:spPr>
            <a:xfrm>
              <a:off x="3917" y="1411"/>
              <a:ext cx="518" cy="40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chemeClr val="dk1"/>
                </a:buClr>
                <a:buSzPts val="2600"/>
              </a:pPr>
              <a:r>
                <a:rPr lang="en-US" sz="3600" b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49</a:t>
              </a:r>
              <a:endParaRPr sz="4400" b="1"/>
            </a:p>
          </p:txBody>
        </p:sp>
        <p:sp>
          <p:nvSpPr>
            <p:cNvPr id="18" name="Google Shape;242;p9"/>
            <p:cNvSpPr txBox="1"/>
            <p:nvPr/>
          </p:nvSpPr>
          <p:spPr>
            <a:xfrm>
              <a:off x="3398" y="1411"/>
              <a:ext cx="519" cy="40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chemeClr val="dk1"/>
                </a:buClr>
                <a:buSzPts val="2600"/>
              </a:pPr>
              <a:r>
                <a:rPr lang="en-US" sz="3600" b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36</a:t>
              </a:r>
              <a:endParaRPr sz="4400" b="1"/>
            </a:p>
          </p:txBody>
        </p:sp>
        <p:sp>
          <p:nvSpPr>
            <p:cNvPr id="19" name="Google Shape;243;p9"/>
            <p:cNvSpPr txBox="1"/>
            <p:nvPr/>
          </p:nvSpPr>
          <p:spPr>
            <a:xfrm>
              <a:off x="2880" y="1411"/>
              <a:ext cx="518" cy="40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chemeClr val="dk1"/>
                </a:buClr>
                <a:buSzPts val="2600"/>
              </a:pPr>
              <a:r>
                <a:rPr lang="en-US" sz="3600" b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25</a:t>
              </a:r>
              <a:endParaRPr sz="4400" b="1"/>
            </a:p>
          </p:txBody>
        </p:sp>
        <p:sp>
          <p:nvSpPr>
            <p:cNvPr id="20" name="Google Shape;244;p9"/>
            <p:cNvSpPr txBox="1"/>
            <p:nvPr/>
          </p:nvSpPr>
          <p:spPr>
            <a:xfrm>
              <a:off x="2362" y="1411"/>
              <a:ext cx="518" cy="40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chemeClr val="dk1"/>
                </a:buClr>
                <a:buSzPts val="2600"/>
              </a:pPr>
              <a:r>
                <a:rPr lang="en-US" sz="3600" b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16</a:t>
              </a:r>
              <a:endParaRPr sz="4400" b="1"/>
            </a:p>
          </p:txBody>
        </p:sp>
        <p:sp>
          <p:nvSpPr>
            <p:cNvPr id="21" name="Google Shape;245;p9"/>
            <p:cNvSpPr txBox="1"/>
            <p:nvPr/>
          </p:nvSpPr>
          <p:spPr>
            <a:xfrm>
              <a:off x="1843" y="1411"/>
              <a:ext cx="519" cy="40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chemeClr val="dk1"/>
                </a:buClr>
                <a:buSzPts val="2600"/>
              </a:pPr>
              <a:r>
                <a:rPr lang="en-US" sz="3600" b="1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9</a:t>
              </a:r>
              <a:endParaRPr sz="4400" b="1" dirty="0"/>
            </a:p>
          </p:txBody>
        </p:sp>
        <p:sp>
          <p:nvSpPr>
            <p:cNvPr id="22" name="Google Shape;246;p9"/>
            <p:cNvSpPr txBox="1"/>
            <p:nvPr/>
          </p:nvSpPr>
          <p:spPr>
            <a:xfrm>
              <a:off x="1325" y="1411"/>
              <a:ext cx="518" cy="40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chemeClr val="dk1"/>
                </a:buClr>
                <a:buSzPts val="2600"/>
              </a:pPr>
              <a:r>
                <a:rPr lang="en-US" sz="3600" b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4</a:t>
              </a:r>
              <a:endParaRPr sz="4400" b="1"/>
            </a:p>
          </p:txBody>
        </p:sp>
        <p:sp>
          <p:nvSpPr>
            <p:cNvPr id="23" name="Google Shape;247;p9"/>
            <p:cNvSpPr txBox="1"/>
            <p:nvPr/>
          </p:nvSpPr>
          <p:spPr>
            <a:xfrm>
              <a:off x="806" y="1411"/>
              <a:ext cx="519" cy="40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chemeClr val="dk1"/>
                </a:buClr>
                <a:buSzPts val="2600"/>
              </a:pPr>
              <a:r>
                <a:rPr lang="en-US" sz="3600" b="1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1</a:t>
              </a:r>
              <a:endParaRPr sz="4400" b="1" dirty="0"/>
            </a:p>
          </p:txBody>
        </p:sp>
        <p:sp>
          <p:nvSpPr>
            <p:cNvPr id="24" name="Google Shape;248;p9"/>
            <p:cNvSpPr txBox="1"/>
            <p:nvPr/>
          </p:nvSpPr>
          <p:spPr>
            <a:xfrm>
              <a:off x="288" y="1411"/>
              <a:ext cx="518" cy="40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chemeClr val="dk1"/>
                </a:buClr>
                <a:buSzPts val="2600"/>
              </a:pPr>
              <a:r>
                <a:rPr lang="en-US" sz="3600" b="1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у</a:t>
              </a:r>
              <a:endParaRPr sz="4400" b="1" dirty="0"/>
            </a:p>
          </p:txBody>
        </p:sp>
        <p:sp>
          <p:nvSpPr>
            <p:cNvPr id="25" name="Google Shape;249;p9"/>
            <p:cNvSpPr txBox="1"/>
            <p:nvPr/>
          </p:nvSpPr>
          <p:spPr>
            <a:xfrm>
              <a:off x="5472" y="1008"/>
              <a:ext cx="518" cy="40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chemeClr val="dk1"/>
                </a:buClr>
                <a:buSzPts val="2600"/>
              </a:pPr>
              <a:r>
                <a:rPr lang="en-US" sz="3600" b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10</a:t>
              </a:r>
              <a:endParaRPr sz="4400" b="1"/>
            </a:p>
          </p:txBody>
        </p:sp>
        <p:sp>
          <p:nvSpPr>
            <p:cNvPr id="26" name="Google Shape;250;p9"/>
            <p:cNvSpPr txBox="1"/>
            <p:nvPr/>
          </p:nvSpPr>
          <p:spPr>
            <a:xfrm>
              <a:off x="4435" y="1008"/>
              <a:ext cx="519" cy="40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chemeClr val="dk1"/>
                </a:buClr>
                <a:buSzPts val="2600"/>
              </a:pPr>
              <a:r>
                <a:rPr lang="en-US" sz="3600" b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8</a:t>
              </a:r>
              <a:endParaRPr sz="4400" b="1"/>
            </a:p>
          </p:txBody>
        </p:sp>
        <p:sp>
          <p:nvSpPr>
            <p:cNvPr id="27" name="Google Shape;251;p9"/>
            <p:cNvSpPr txBox="1"/>
            <p:nvPr/>
          </p:nvSpPr>
          <p:spPr>
            <a:xfrm>
              <a:off x="3917" y="1008"/>
              <a:ext cx="518" cy="40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chemeClr val="dk1"/>
                </a:buClr>
                <a:buSzPts val="2600"/>
              </a:pPr>
              <a:r>
                <a:rPr lang="en-US" sz="3600" b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7</a:t>
              </a:r>
              <a:endParaRPr sz="4400" b="1"/>
            </a:p>
          </p:txBody>
        </p:sp>
        <p:sp>
          <p:nvSpPr>
            <p:cNvPr id="28" name="Google Shape;252;p9"/>
            <p:cNvSpPr txBox="1"/>
            <p:nvPr/>
          </p:nvSpPr>
          <p:spPr>
            <a:xfrm>
              <a:off x="3398" y="1008"/>
              <a:ext cx="519" cy="40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chemeClr val="dk1"/>
                </a:buClr>
                <a:buSzPts val="2600"/>
              </a:pPr>
              <a:r>
                <a:rPr lang="en-US" sz="3600" b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6</a:t>
              </a:r>
              <a:endParaRPr sz="4400" b="1"/>
            </a:p>
          </p:txBody>
        </p:sp>
        <p:sp>
          <p:nvSpPr>
            <p:cNvPr id="29" name="Google Shape;253;p9"/>
            <p:cNvSpPr txBox="1"/>
            <p:nvPr/>
          </p:nvSpPr>
          <p:spPr>
            <a:xfrm>
              <a:off x="2880" y="1008"/>
              <a:ext cx="518" cy="40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chemeClr val="dk1"/>
                </a:buClr>
                <a:buSzPts val="2600"/>
              </a:pPr>
              <a:r>
                <a:rPr lang="en-US" sz="3600" b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5</a:t>
              </a:r>
              <a:endParaRPr sz="4400" b="1"/>
            </a:p>
          </p:txBody>
        </p:sp>
        <p:sp>
          <p:nvSpPr>
            <p:cNvPr id="30" name="Google Shape;254;p9"/>
            <p:cNvSpPr txBox="1"/>
            <p:nvPr/>
          </p:nvSpPr>
          <p:spPr>
            <a:xfrm>
              <a:off x="2362" y="1008"/>
              <a:ext cx="518" cy="40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chemeClr val="dk1"/>
                </a:buClr>
                <a:buSzPts val="2600"/>
              </a:pPr>
              <a:r>
                <a:rPr lang="en-US" sz="3600" b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4</a:t>
              </a:r>
              <a:endParaRPr sz="4400" b="1"/>
            </a:p>
          </p:txBody>
        </p:sp>
        <p:sp>
          <p:nvSpPr>
            <p:cNvPr id="31" name="Google Shape;255;p9"/>
            <p:cNvSpPr txBox="1"/>
            <p:nvPr/>
          </p:nvSpPr>
          <p:spPr>
            <a:xfrm>
              <a:off x="1843" y="1008"/>
              <a:ext cx="519" cy="40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chemeClr val="dk1"/>
                </a:buClr>
                <a:buSzPts val="2600"/>
              </a:pPr>
              <a:r>
                <a:rPr lang="en-US" sz="3600" b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3</a:t>
              </a:r>
              <a:endParaRPr sz="4400" b="1"/>
            </a:p>
          </p:txBody>
        </p:sp>
        <p:sp>
          <p:nvSpPr>
            <p:cNvPr id="32" name="Google Shape;256;p9"/>
            <p:cNvSpPr txBox="1"/>
            <p:nvPr/>
          </p:nvSpPr>
          <p:spPr>
            <a:xfrm>
              <a:off x="1325" y="1008"/>
              <a:ext cx="518" cy="40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chemeClr val="dk1"/>
                </a:buClr>
                <a:buSzPts val="2600"/>
              </a:pPr>
              <a:r>
                <a:rPr lang="en-US" sz="3600" b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2</a:t>
              </a:r>
              <a:endParaRPr sz="4400" b="1"/>
            </a:p>
          </p:txBody>
        </p:sp>
        <p:sp>
          <p:nvSpPr>
            <p:cNvPr id="33" name="Google Shape;257;p9"/>
            <p:cNvSpPr txBox="1"/>
            <p:nvPr/>
          </p:nvSpPr>
          <p:spPr>
            <a:xfrm>
              <a:off x="806" y="1008"/>
              <a:ext cx="519" cy="40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chemeClr val="dk1"/>
                </a:buClr>
                <a:buSzPts val="2600"/>
              </a:pPr>
              <a:r>
                <a:rPr lang="en-US" sz="3600" b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1</a:t>
              </a:r>
              <a:endParaRPr sz="4400" b="1"/>
            </a:p>
          </p:txBody>
        </p:sp>
        <p:sp>
          <p:nvSpPr>
            <p:cNvPr id="34" name="Google Shape;258;p9"/>
            <p:cNvSpPr txBox="1"/>
            <p:nvPr/>
          </p:nvSpPr>
          <p:spPr>
            <a:xfrm>
              <a:off x="288" y="1008"/>
              <a:ext cx="518" cy="403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chemeClr val="dk1"/>
                </a:buClr>
                <a:buSzPts val="2600"/>
              </a:pPr>
              <a:r>
                <a:rPr lang="en-US" sz="3600" b="1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х</a:t>
              </a:r>
              <a:endParaRPr sz="4400" b="1" dirty="0"/>
            </a:p>
          </p:txBody>
        </p:sp>
        <p:cxnSp>
          <p:nvCxnSpPr>
            <p:cNvPr id="35" name="Google Shape;259;p9"/>
            <p:cNvCxnSpPr/>
            <p:nvPr/>
          </p:nvCxnSpPr>
          <p:spPr>
            <a:xfrm>
              <a:off x="288" y="1008"/>
              <a:ext cx="518" cy="0"/>
            </a:xfrm>
            <a:prstGeom prst="straightConnector1">
              <a:avLst/>
            </a:prstGeom>
            <a:grpFill/>
            <a:ln>
              <a:solidFill>
                <a:schemeClr val="tx1"/>
              </a:solidFill>
            </a:ln>
          </p:spPr>
        </p:cxnSp>
        <p:cxnSp>
          <p:nvCxnSpPr>
            <p:cNvPr id="36" name="Google Shape;260;p9"/>
            <p:cNvCxnSpPr/>
            <p:nvPr/>
          </p:nvCxnSpPr>
          <p:spPr>
            <a:xfrm>
              <a:off x="288" y="1411"/>
              <a:ext cx="5702" cy="0"/>
            </a:xfrm>
            <a:prstGeom prst="straightConnector1">
              <a:avLst/>
            </a:prstGeom>
            <a:grpFill/>
            <a:ln w="12700" cap="flat" cmpd="sng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37" name="Google Shape;261;p9"/>
            <p:cNvCxnSpPr/>
            <p:nvPr/>
          </p:nvCxnSpPr>
          <p:spPr>
            <a:xfrm>
              <a:off x="288" y="1814"/>
              <a:ext cx="518" cy="0"/>
            </a:xfrm>
            <a:prstGeom prst="straightConnector1">
              <a:avLst/>
            </a:prstGeom>
            <a:grpFill/>
            <a:ln>
              <a:solidFill>
                <a:schemeClr val="tx1"/>
              </a:solidFill>
            </a:ln>
          </p:spPr>
        </p:cxnSp>
        <p:cxnSp>
          <p:nvCxnSpPr>
            <p:cNvPr id="38" name="Google Shape;262;p9"/>
            <p:cNvCxnSpPr/>
            <p:nvPr/>
          </p:nvCxnSpPr>
          <p:spPr>
            <a:xfrm>
              <a:off x="288" y="1008"/>
              <a:ext cx="0" cy="403"/>
            </a:xfrm>
            <a:prstGeom prst="straightConnector1">
              <a:avLst/>
            </a:prstGeom>
            <a:grpFill/>
            <a:ln>
              <a:solidFill>
                <a:schemeClr val="tx1"/>
              </a:solidFill>
            </a:ln>
          </p:spPr>
        </p:cxnSp>
        <p:cxnSp>
          <p:nvCxnSpPr>
            <p:cNvPr id="39" name="Google Shape;263;p9"/>
            <p:cNvCxnSpPr/>
            <p:nvPr/>
          </p:nvCxnSpPr>
          <p:spPr>
            <a:xfrm>
              <a:off x="806" y="1008"/>
              <a:ext cx="0" cy="806"/>
            </a:xfrm>
            <a:prstGeom prst="straightConnector1">
              <a:avLst/>
            </a:prstGeom>
            <a:grpFill/>
            <a:ln w="12700" cap="flat" cmpd="sng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40" name="Google Shape;264;p9"/>
            <p:cNvCxnSpPr/>
            <p:nvPr/>
          </p:nvCxnSpPr>
          <p:spPr>
            <a:xfrm>
              <a:off x="1325" y="1008"/>
              <a:ext cx="0" cy="806"/>
            </a:xfrm>
            <a:prstGeom prst="straightConnector1">
              <a:avLst/>
            </a:prstGeom>
            <a:grpFill/>
            <a:ln w="12700" cap="flat" cmpd="sng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41" name="Google Shape;265;p9"/>
            <p:cNvCxnSpPr/>
            <p:nvPr/>
          </p:nvCxnSpPr>
          <p:spPr>
            <a:xfrm>
              <a:off x="1843" y="1008"/>
              <a:ext cx="0" cy="806"/>
            </a:xfrm>
            <a:prstGeom prst="straightConnector1">
              <a:avLst/>
            </a:prstGeom>
            <a:grpFill/>
            <a:ln w="12700" cap="flat" cmpd="sng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42" name="Google Shape;266;p9"/>
            <p:cNvCxnSpPr/>
            <p:nvPr/>
          </p:nvCxnSpPr>
          <p:spPr>
            <a:xfrm>
              <a:off x="2362" y="1008"/>
              <a:ext cx="0" cy="806"/>
            </a:xfrm>
            <a:prstGeom prst="straightConnector1">
              <a:avLst/>
            </a:prstGeom>
            <a:grpFill/>
            <a:ln w="12700" cap="flat" cmpd="sng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43" name="Google Shape;267;p9"/>
            <p:cNvCxnSpPr/>
            <p:nvPr/>
          </p:nvCxnSpPr>
          <p:spPr>
            <a:xfrm>
              <a:off x="2880" y="1008"/>
              <a:ext cx="0" cy="806"/>
            </a:xfrm>
            <a:prstGeom prst="straightConnector1">
              <a:avLst/>
            </a:prstGeom>
            <a:grpFill/>
            <a:ln w="12700" cap="flat" cmpd="sng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44" name="Google Shape;268;p9"/>
            <p:cNvCxnSpPr/>
            <p:nvPr/>
          </p:nvCxnSpPr>
          <p:spPr>
            <a:xfrm>
              <a:off x="3398" y="1008"/>
              <a:ext cx="0" cy="806"/>
            </a:xfrm>
            <a:prstGeom prst="straightConnector1">
              <a:avLst/>
            </a:prstGeom>
            <a:grpFill/>
            <a:ln w="12700" cap="flat" cmpd="sng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45" name="Google Shape;269;p9"/>
            <p:cNvCxnSpPr/>
            <p:nvPr/>
          </p:nvCxnSpPr>
          <p:spPr>
            <a:xfrm>
              <a:off x="3917" y="1008"/>
              <a:ext cx="0" cy="806"/>
            </a:xfrm>
            <a:prstGeom prst="straightConnector1">
              <a:avLst/>
            </a:prstGeom>
            <a:grpFill/>
            <a:ln w="12700" cap="flat" cmpd="sng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46" name="Google Shape;270;p9"/>
            <p:cNvCxnSpPr/>
            <p:nvPr/>
          </p:nvCxnSpPr>
          <p:spPr>
            <a:xfrm>
              <a:off x="4435" y="1008"/>
              <a:ext cx="0" cy="806"/>
            </a:xfrm>
            <a:prstGeom prst="straightConnector1">
              <a:avLst/>
            </a:prstGeom>
            <a:grpFill/>
            <a:ln w="12700" cap="flat" cmpd="sng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47" name="Google Shape;271;p9"/>
            <p:cNvCxnSpPr/>
            <p:nvPr/>
          </p:nvCxnSpPr>
          <p:spPr>
            <a:xfrm>
              <a:off x="4954" y="1008"/>
              <a:ext cx="0" cy="806"/>
            </a:xfrm>
            <a:prstGeom prst="straightConnector1">
              <a:avLst/>
            </a:prstGeom>
            <a:grpFill/>
            <a:ln w="12700" cap="flat" cmpd="sng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48" name="Google Shape;272;p9"/>
            <p:cNvCxnSpPr/>
            <p:nvPr/>
          </p:nvCxnSpPr>
          <p:spPr>
            <a:xfrm>
              <a:off x="5990" y="1008"/>
              <a:ext cx="0" cy="403"/>
            </a:xfrm>
            <a:prstGeom prst="straightConnector1">
              <a:avLst/>
            </a:prstGeom>
            <a:grpFill/>
            <a:ln>
              <a:solidFill>
                <a:schemeClr val="tx1"/>
              </a:solidFill>
            </a:ln>
          </p:spPr>
        </p:cxnSp>
        <p:cxnSp>
          <p:nvCxnSpPr>
            <p:cNvPr id="49" name="Google Shape;273;p9"/>
            <p:cNvCxnSpPr/>
            <p:nvPr/>
          </p:nvCxnSpPr>
          <p:spPr>
            <a:xfrm>
              <a:off x="806" y="1008"/>
              <a:ext cx="519" cy="0"/>
            </a:xfrm>
            <a:prstGeom prst="straightConnector1">
              <a:avLst/>
            </a:prstGeom>
            <a:grpFill/>
            <a:ln>
              <a:solidFill>
                <a:schemeClr val="tx1"/>
              </a:solidFill>
            </a:ln>
          </p:spPr>
        </p:cxnSp>
        <p:cxnSp>
          <p:nvCxnSpPr>
            <p:cNvPr id="50" name="Google Shape;274;p9"/>
            <p:cNvCxnSpPr/>
            <p:nvPr/>
          </p:nvCxnSpPr>
          <p:spPr>
            <a:xfrm>
              <a:off x="288" y="1411"/>
              <a:ext cx="0" cy="403"/>
            </a:xfrm>
            <a:prstGeom prst="straightConnector1">
              <a:avLst/>
            </a:prstGeom>
            <a:grpFill/>
            <a:ln>
              <a:solidFill>
                <a:schemeClr val="tx1"/>
              </a:solidFill>
            </a:ln>
          </p:spPr>
        </p:cxnSp>
        <p:cxnSp>
          <p:nvCxnSpPr>
            <p:cNvPr id="51" name="Google Shape;275;p9"/>
            <p:cNvCxnSpPr/>
            <p:nvPr/>
          </p:nvCxnSpPr>
          <p:spPr>
            <a:xfrm>
              <a:off x="1325" y="1008"/>
              <a:ext cx="518" cy="0"/>
            </a:xfrm>
            <a:prstGeom prst="straightConnector1">
              <a:avLst/>
            </a:prstGeom>
            <a:grpFill/>
            <a:ln>
              <a:solidFill>
                <a:schemeClr val="tx1"/>
              </a:solidFill>
            </a:ln>
          </p:spPr>
        </p:cxnSp>
        <p:cxnSp>
          <p:nvCxnSpPr>
            <p:cNvPr id="52" name="Google Shape;276;p9"/>
            <p:cNvCxnSpPr/>
            <p:nvPr/>
          </p:nvCxnSpPr>
          <p:spPr>
            <a:xfrm>
              <a:off x="1843" y="1008"/>
              <a:ext cx="519" cy="0"/>
            </a:xfrm>
            <a:prstGeom prst="straightConnector1">
              <a:avLst/>
            </a:prstGeom>
            <a:grpFill/>
            <a:ln>
              <a:solidFill>
                <a:schemeClr val="tx1"/>
              </a:solidFill>
            </a:ln>
          </p:spPr>
        </p:cxnSp>
        <p:cxnSp>
          <p:nvCxnSpPr>
            <p:cNvPr id="53" name="Google Shape;277;p9"/>
            <p:cNvCxnSpPr/>
            <p:nvPr/>
          </p:nvCxnSpPr>
          <p:spPr>
            <a:xfrm>
              <a:off x="2362" y="1008"/>
              <a:ext cx="518" cy="0"/>
            </a:xfrm>
            <a:prstGeom prst="straightConnector1">
              <a:avLst/>
            </a:prstGeom>
            <a:grpFill/>
            <a:ln>
              <a:solidFill>
                <a:schemeClr val="tx1"/>
              </a:solidFill>
            </a:ln>
          </p:spPr>
        </p:cxnSp>
        <p:cxnSp>
          <p:nvCxnSpPr>
            <p:cNvPr id="54" name="Google Shape;278;p9"/>
            <p:cNvCxnSpPr/>
            <p:nvPr/>
          </p:nvCxnSpPr>
          <p:spPr>
            <a:xfrm>
              <a:off x="2880" y="1008"/>
              <a:ext cx="518" cy="0"/>
            </a:xfrm>
            <a:prstGeom prst="straightConnector1">
              <a:avLst/>
            </a:prstGeom>
            <a:grpFill/>
            <a:ln>
              <a:solidFill>
                <a:schemeClr val="tx1"/>
              </a:solidFill>
            </a:ln>
          </p:spPr>
        </p:cxnSp>
        <p:cxnSp>
          <p:nvCxnSpPr>
            <p:cNvPr id="55" name="Google Shape;279;p9"/>
            <p:cNvCxnSpPr/>
            <p:nvPr/>
          </p:nvCxnSpPr>
          <p:spPr>
            <a:xfrm>
              <a:off x="3398" y="1008"/>
              <a:ext cx="519" cy="0"/>
            </a:xfrm>
            <a:prstGeom prst="straightConnector1">
              <a:avLst/>
            </a:prstGeom>
            <a:grpFill/>
            <a:ln>
              <a:solidFill>
                <a:schemeClr val="tx1"/>
              </a:solidFill>
            </a:ln>
          </p:spPr>
        </p:cxnSp>
        <p:cxnSp>
          <p:nvCxnSpPr>
            <p:cNvPr id="56" name="Google Shape;280;p9"/>
            <p:cNvCxnSpPr/>
            <p:nvPr/>
          </p:nvCxnSpPr>
          <p:spPr>
            <a:xfrm>
              <a:off x="3917" y="1008"/>
              <a:ext cx="518" cy="0"/>
            </a:xfrm>
            <a:prstGeom prst="straightConnector1">
              <a:avLst/>
            </a:prstGeom>
            <a:grpFill/>
            <a:ln>
              <a:solidFill>
                <a:schemeClr val="tx1"/>
              </a:solidFill>
            </a:ln>
          </p:spPr>
        </p:cxnSp>
        <p:cxnSp>
          <p:nvCxnSpPr>
            <p:cNvPr id="57" name="Google Shape;281;p9"/>
            <p:cNvCxnSpPr/>
            <p:nvPr/>
          </p:nvCxnSpPr>
          <p:spPr>
            <a:xfrm>
              <a:off x="4435" y="1008"/>
              <a:ext cx="519" cy="0"/>
            </a:xfrm>
            <a:prstGeom prst="straightConnector1">
              <a:avLst/>
            </a:prstGeom>
            <a:grpFill/>
            <a:ln>
              <a:solidFill>
                <a:schemeClr val="tx1"/>
              </a:solidFill>
            </a:ln>
          </p:spPr>
        </p:cxnSp>
        <p:cxnSp>
          <p:nvCxnSpPr>
            <p:cNvPr id="58" name="Google Shape;282;p9"/>
            <p:cNvCxnSpPr/>
            <p:nvPr/>
          </p:nvCxnSpPr>
          <p:spPr>
            <a:xfrm>
              <a:off x="4954" y="1008"/>
              <a:ext cx="1036" cy="0"/>
            </a:xfrm>
            <a:prstGeom prst="straightConnector1">
              <a:avLst/>
            </a:prstGeom>
            <a:grpFill/>
            <a:ln>
              <a:solidFill>
                <a:schemeClr val="tx1"/>
              </a:solidFill>
            </a:ln>
          </p:spPr>
        </p:cxnSp>
        <p:cxnSp>
          <p:nvCxnSpPr>
            <p:cNvPr id="59" name="Google Shape;283;p9"/>
            <p:cNvCxnSpPr/>
            <p:nvPr/>
          </p:nvCxnSpPr>
          <p:spPr>
            <a:xfrm>
              <a:off x="5990" y="1411"/>
              <a:ext cx="0" cy="403"/>
            </a:xfrm>
            <a:prstGeom prst="straightConnector1">
              <a:avLst/>
            </a:prstGeom>
            <a:grpFill/>
            <a:ln>
              <a:solidFill>
                <a:schemeClr val="tx1"/>
              </a:solidFill>
            </a:ln>
          </p:spPr>
        </p:cxnSp>
        <p:cxnSp>
          <p:nvCxnSpPr>
            <p:cNvPr id="60" name="Google Shape;284;p9"/>
            <p:cNvCxnSpPr/>
            <p:nvPr/>
          </p:nvCxnSpPr>
          <p:spPr>
            <a:xfrm>
              <a:off x="806" y="1814"/>
              <a:ext cx="519" cy="0"/>
            </a:xfrm>
            <a:prstGeom prst="straightConnector1">
              <a:avLst/>
            </a:prstGeom>
            <a:grpFill/>
            <a:ln>
              <a:solidFill>
                <a:schemeClr val="tx1"/>
              </a:solidFill>
            </a:ln>
          </p:spPr>
        </p:cxnSp>
        <p:cxnSp>
          <p:nvCxnSpPr>
            <p:cNvPr id="61" name="Google Shape;285;p9"/>
            <p:cNvCxnSpPr/>
            <p:nvPr/>
          </p:nvCxnSpPr>
          <p:spPr>
            <a:xfrm>
              <a:off x="1325" y="1814"/>
              <a:ext cx="518" cy="0"/>
            </a:xfrm>
            <a:prstGeom prst="straightConnector1">
              <a:avLst/>
            </a:prstGeom>
            <a:grpFill/>
            <a:ln>
              <a:solidFill>
                <a:schemeClr val="tx1"/>
              </a:solidFill>
            </a:ln>
          </p:spPr>
        </p:cxnSp>
        <p:cxnSp>
          <p:nvCxnSpPr>
            <p:cNvPr id="62" name="Google Shape;286;p9"/>
            <p:cNvCxnSpPr/>
            <p:nvPr/>
          </p:nvCxnSpPr>
          <p:spPr>
            <a:xfrm>
              <a:off x="1843" y="1814"/>
              <a:ext cx="519" cy="0"/>
            </a:xfrm>
            <a:prstGeom prst="straightConnector1">
              <a:avLst/>
            </a:prstGeom>
            <a:grpFill/>
            <a:ln>
              <a:solidFill>
                <a:schemeClr val="tx1"/>
              </a:solidFill>
            </a:ln>
          </p:spPr>
        </p:cxnSp>
        <p:cxnSp>
          <p:nvCxnSpPr>
            <p:cNvPr id="63" name="Google Shape;287;p9"/>
            <p:cNvCxnSpPr/>
            <p:nvPr/>
          </p:nvCxnSpPr>
          <p:spPr>
            <a:xfrm>
              <a:off x="2362" y="1814"/>
              <a:ext cx="518" cy="0"/>
            </a:xfrm>
            <a:prstGeom prst="straightConnector1">
              <a:avLst/>
            </a:prstGeom>
            <a:grpFill/>
            <a:ln>
              <a:solidFill>
                <a:schemeClr val="tx1"/>
              </a:solidFill>
            </a:ln>
          </p:spPr>
        </p:cxnSp>
        <p:cxnSp>
          <p:nvCxnSpPr>
            <p:cNvPr id="64" name="Google Shape;288;p9"/>
            <p:cNvCxnSpPr/>
            <p:nvPr/>
          </p:nvCxnSpPr>
          <p:spPr>
            <a:xfrm>
              <a:off x="2880" y="1814"/>
              <a:ext cx="518" cy="0"/>
            </a:xfrm>
            <a:prstGeom prst="straightConnector1">
              <a:avLst/>
            </a:prstGeom>
            <a:grpFill/>
            <a:ln>
              <a:solidFill>
                <a:schemeClr val="tx1"/>
              </a:solidFill>
            </a:ln>
          </p:spPr>
        </p:cxnSp>
        <p:cxnSp>
          <p:nvCxnSpPr>
            <p:cNvPr id="65" name="Google Shape;289;p9"/>
            <p:cNvCxnSpPr/>
            <p:nvPr/>
          </p:nvCxnSpPr>
          <p:spPr>
            <a:xfrm>
              <a:off x="3398" y="1814"/>
              <a:ext cx="519" cy="0"/>
            </a:xfrm>
            <a:prstGeom prst="straightConnector1">
              <a:avLst/>
            </a:prstGeom>
            <a:grpFill/>
            <a:ln>
              <a:solidFill>
                <a:schemeClr val="tx1"/>
              </a:solidFill>
            </a:ln>
          </p:spPr>
        </p:cxnSp>
        <p:cxnSp>
          <p:nvCxnSpPr>
            <p:cNvPr id="66" name="Google Shape;290;p9"/>
            <p:cNvCxnSpPr/>
            <p:nvPr/>
          </p:nvCxnSpPr>
          <p:spPr>
            <a:xfrm>
              <a:off x="3917" y="1814"/>
              <a:ext cx="518" cy="0"/>
            </a:xfrm>
            <a:prstGeom prst="straightConnector1">
              <a:avLst/>
            </a:prstGeom>
            <a:grpFill/>
            <a:ln>
              <a:solidFill>
                <a:schemeClr val="tx1"/>
              </a:solidFill>
            </a:ln>
          </p:spPr>
        </p:cxnSp>
        <p:cxnSp>
          <p:nvCxnSpPr>
            <p:cNvPr id="67" name="Google Shape;291;p9"/>
            <p:cNvCxnSpPr/>
            <p:nvPr/>
          </p:nvCxnSpPr>
          <p:spPr>
            <a:xfrm>
              <a:off x="4435" y="1814"/>
              <a:ext cx="519" cy="0"/>
            </a:xfrm>
            <a:prstGeom prst="straightConnector1">
              <a:avLst/>
            </a:prstGeom>
            <a:grpFill/>
            <a:ln>
              <a:solidFill>
                <a:schemeClr val="tx1"/>
              </a:solidFill>
            </a:ln>
          </p:spPr>
        </p:cxnSp>
        <p:cxnSp>
          <p:nvCxnSpPr>
            <p:cNvPr id="68" name="Google Shape;292;p9"/>
            <p:cNvCxnSpPr/>
            <p:nvPr/>
          </p:nvCxnSpPr>
          <p:spPr>
            <a:xfrm>
              <a:off x="4954" y="1814"/>
              <a:ext cx="1036" cy="0"/>
            </a:xfrm>
            <a:prstGeom prst="straightConnector1">
              <a:avLst/>
            </a:prstGeom>
            <a:grpFill/>
            <a:ln>
              <a:solidFill>
                <a:schemeClr val="tx1"/>
              </a:solidFill>
            </a:ln>
          </p:spPr>
        </p:cxnSp>
        <p:cxnSp>
          <p:nvCxnSpPr>
            <p:cNvPr id="69" name="Google Shape;293;p9"/>
            <p:cNvCxnSpPr/>
            <p:nvPr/>
          </p:nvCxnSpPr>
          <p:spPr>
            <a:xfrm>
              <a:off x="5472" y="1008"/>
              <a:ext cx="0" cy="806"/>
            </a:xfrm>
            <a:prstGeom prst="straightConnector1">
              <a:avLst/>
            </a:prstGeom>
            <a:grpFill/>
            <a:ln w="12700" cap="flat" cmpd="sng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</p:grpSp>
    </p:spTree>
    <p:extLst>
      <p:ext uri="{BB962C8B-B14F-4D97-AF65-F5344CB8AC3E}">
        <p14:creationId xmlns:p14="http://schemas.microsoft.com/office/powerpoint/2010/main" val="3711491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55519" y="811531"/>
            <a:ext cx="10469880" cy="1363004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pPr algn="ctr"/>
            <a:r>
              <a:rPr lang="ru-RU" sz="4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Сформулируйте определение графика функции</a:t>
            </a:r>
          </a:p>
        </p:txBody>
      </p:sp>
      <p:pic>
        <p:nvPicPr>
          <p:cNvPr id="3" name="Picture 2" descr="http://blog.printpapa.com/wp-content/uploads/2010/12/126_274864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31798" y="177283"/>
            <a:ext cx="1640840" cy="2012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072638" y="2450954"/>
            <a:ext cx="11719562" cy="2224778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ru-RU" sz="34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Графиком </a:t>
            </a:r>
            <a:r>
              <a:rPr lang="ru-RU" sz="34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функции называют множество всех точек координатной плоскости, абсциссы которых равны значениям независимой переменной, а ординаты – соответствующим значениям функции</a:t>
            </a:r>
          </a:p>
        </p:txBody>
      </p:sp>
      <p:pic>
        <p:nvPicPr>
          <p:cNvPr id="8194" name="Picture 2" descr="http://sdamgia.ru/get_file?id=436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5410200"/>
            <a:ext cx="6736080" cy="2548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3555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2918" y="381000"/>
            <a:ext cx="11079482" cy="1239893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Функция </a:t>
            </a: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задана формулой у(х)=5х-13. Найдите значение функции при х=2</a:t>
            </a:r>
          </a:p>
        </p:txBody>
      </p:sp>
      <p:pic>
        <p:nvPicPr>
          <p:cNvPr id="3" name="Picture 2" descr="http://blog.printpapa.com/wp-content/uploads/2010/12/126_274864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87200" y="686379"/>
            <a:ext cx="1524000" cy="2012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02918" y="1692781"/>
            <a:ext cx="7543802" cy="1793891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Решение:</a:t>
            </a:r>
          </a:p>
          <a:p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у(х)=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5х-13      х=2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у(2)=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Cambria Math"/>
                <a:cs typeface="Arial" pitchFamily="34" charset="0"/>
              </a:rPr>
              <a:t>∙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2-13;   у(2)= - 3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1000" y="3369762"/>
            <a:ext cx="13822682" cy="1363004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Функция </a:t>
            </a: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задана формулой у(х)=2х-4. При каком значении </a:t>
            </a:r>
            <a:r>
              <a:rPr lang="ru-RU" sz="4400" b="1" i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х</a:t>
            </a: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функция принимает значение, равное 10?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918" y="4572000"/>
            <a:ext cx="9601200" cy="3455884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Решение:</a:t>
            </a:r>
          </a:p>
          <a:p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у(х)=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2х-4   у=10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10=2х-4</a:t>
            </a:r>
          </a:p>
          <a:p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2х-4=10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2х=14</a:t>
            </a:r>
          </a:p>
          <a:p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х=7             у(7)=10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663222" y="7188100"/>
            <a:ext cx="6241907" cy="839784"/>
          </a:xfrm>
          <a:prstGeom prst="rect">
            <a:avLst/>
          </a:prstGeom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Ответ: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у(7)=10;    х=7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042659" y="2680055"/>
            <a:ext cx="6471136" cy="839784"/>
          </a:xfrm>
          <a:prstGeom prst="rect">
            <a:avLst/>
          </a:prstGeom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Ответ: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у(2)=-3;     у=-3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9949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blog.printpapa.com/wp-content/uploads/2010/12/126_274864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00898" y="339616"/>
            <a:ext cx="1564640" cy="2012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956702" y="304800"/>
            <a:ext cx="11612880" cy="1239893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Назовите </a:t>
            </a: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координаты точек и укажите, в каких координатных 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углах </a:t>
            </a: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они расположены</a:t>
            </a:r>
          </a:p>
        </p:txBody>
      </p:sp>
      <p:grpSp>
        <p:nvGrpSpPr>
          <p:cNvPr id="113" name="Группа 112"/>
          <p:cNvGrpSpPr/>
          <p:nvPr/>
        </p:nvGrpSpPr>
        <p:grpSpPr>
          <a:xfrm>
            <a:off x="318441" y="1464846"/>
            <a:ext cx="9616440" cy="6017933"/>
            <a:chOff x="1840525" y="1440178"/>
            <a:chExt cx="6010275" cy="5014944"/>
          </a:xfrm>
        </p:grpSpPr>
        <p:grpSp>
          <p:nvGrpSpPr>
            <p:cNvPr id="110" name="Группа 109"/>
            <p:cNvGrpSpPr/>
            <p:nvPr/>
          </p:nvGrpSpPr>
          <p:grpSpPr>
            <a:xfrm>
              <a:off x="1840525" y="1440178"/>
              <a:ext cx="6010275" cy="5014944"/>
              <a:chOff x="1831000" y="1649728"/>
              <a:chExt cx="6010275" cy="5014944"/>
            </a:xfrm>
          </p:grpSpPr>
          <p:cxnSp>
            <p:nvCxnSpPr>
              <p:cNvPr id="34" name="Прямая со стрелкой 33"/>
              <p:cNvCxnSpPr/>
              <p:nvPr/>
            </p:nvCxnSpPr>
            <p:spPr>
              <a:xfrm flipV="1">
                <a:off x="4219575" y="1959323"/>
                <a:ext cx="0" cy="4705349"/>
              </a:xfrm>
              <a:prstGeom prst="straightConnector1">
                <a:avLst/>
              </a:prstGeom>
              <a:ln w="57150">
                <a:solidFill>
                  <a:schemeClr val="tx1"/>
                </a:solidFill>
                <a:tailEnd type="triangle"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Прямая со стрелкой 38"/>
              <p:cNvCxnSpPr/>
              <p:nvPr/>
            </p:nvCxnSpPr>
            <p:spPr>
              <a:xfrm>
                <a:off x="1831000" y="4348942"/>
                <a:ext cx="6010275" cy="0"/>
              </a:xfrm>
              <a:prstGeom prst="straightConnector1">
                <a:avLst/>
              </a:prstGeom>
              <a:ln w="57150">
                <a:solidFill>
                  <a:schemeClr val="tx1"/>
                </a:solidFill>
                <a:tailEnd type="triangle"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45" name="Рисунок 44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651628" y="4223964"/>
                <a:ext cx="6097" cy="249958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</p:pic>
          <p:sp>
            <p:nvSpPr>
              <p:cNvPr id="48" name="TextBox 47"/>
              <p:cNvSpPr txBox="1"/>
              <p:nvPr/>
            </p:nvSpPr>
            <p:spPr>
              <a:xfrm>
                <a:off x="7557223" y="4289256"/>
                <a:ext cx="274715" cy="6668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accent1">
                        <a:lumMod val="50000"/>
                      </a:schemeClr>
                    </a:solidFill>
                  </a:rPr>
                  <a:t>x</a:t>
                </a:r>
                <a:endParaRPr lang="ru-RU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>
                <a:off x="4195202" y="1649728"/>
                <a:ext cx="282730" cy="6668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accent1">
                        <a:lumMod val="50000"/>
                      </a:schemeClr>
                    </a:solidFill>
                  </a:rPr>
                  <a:t>y</a:t>
                </a:r>
                <a:endParaRPr lang="ru-RU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  <p:sp>
            <p:nvSpPr>
              <p:cNvPr id="50" name="TextBox 49"/>
              <p:cNvSpPr txBox="1"/>
              <p:nvPr/>
            </p:nvSpPr>
            <p:spPr>
              <a:xfrm>
                <a:off x="4528673" y="4430445"/>
                <a:ext cx="261690" cy="5386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 smtClean="0">
                    <a:solidFill>
                      <a:schemeClr val="accent1">
                        <a:lumMod val="50000"/>
                      </a:schemeClr>
                    </a:solidFill>
                  </a:rPr>
                  <a:t>1</a:t>
                </a:r>
                <a:endParaRPr lang="ru-RU" sz="3600" b="1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  <p:pic>
            <p:nvPicPr>
              <p:cNvPr id="54" name="Рисунок 53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198832" y="4318460"/>
                <a:ext cx="54869" cy="60965"/>
              </a:xfrm>
              <a:prstGeom prst="rect">
                <a:avLst/>
              </a:prstGeom>
            </p:spPr>
          </p:pic>
          <p:sp>
            <p:nvSpPr>
              <p:cNvPr id="56" name="TextBox 55"/>
              <p:cNvSpPr txBox="1"/>
              <p:nvPr/>
            </p:nvSpPr>
            <p:spPr>
              <a:xfrm>
                <a:off x="3964201" y="4289256"/>
                <a:ext cx="277720" cy="5899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b="1" dirty="0" smtClean="0">
                    <a:solidFill>
                      <a:schemeClr val="accent1">
                        <a:lumMod val="50000"/>
                      </a:schemeClr>
                    </a:solidFill>
                  </a:rPr>
                  <a:t>0</a:t>
                </a:r>
                <a:endParaRPr lang="ru-RU" sz="4000" b="1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  <p:pic>
            <p:nvPicPr>
              <p:cNvPr id="57" name="Рисунок 56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077580" y="4223964"/>
                <a:ext cx="6097" cy="249958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</p:pic>
          <p:pic>
            <p:nvPicPr>
              <p:cNvPr id="58" name="Рисунок 57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354949" y="4238112"/>
                <a:ext cx="6097" cy="249958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</p:pic>
          <p:pic>
            <p:nvPicPr>
              <p:cNvPr id="59" name="Рисунок 58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505446" y="4223963"/>
                <a:ext cx="6097" cy="249958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</p:pic>
          <p:pic>
            <p:nvPicPr>
              <p:cNvPr id="60" name="Рисунок 59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501131" y="4253291"/>
                <a:ext cx="6097" cy="249958"/>
              </a:xfrm>
              <a:prstGeom prst="rect">
                <a:avLst/>
              </a:prstGeom>
            </p:spPr>
          </p:pic>
          <p:pic>
            <p:nvPicPr>
              <p:cNvPr id="61" name="Рисунок 60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918585" y="4245315"/>
                <a:ext cx="6097" cy="249958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</p:pic>
          <p:pic>
            <p:nvPicPr>
              <p:cNvPr id="62" name="Рисунок 61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761991" y="4250982"/>
                <a:ext cx="6097" cy="249958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</p:pic>
          <p:pic>
            <p:nvPicPr>
              <p:cNvPr id="65" name="Рисунок 64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198355" y="4253291"/>
                <a:ext cx="6097" cy="249958"/>
              </a:xfrm>
              <a:prstGeom prst="rect">
                <a:avLst/>
              </a:prstGeom>
            </p:spPr>
          </p:pic>
          <p:pic>
            <p:nvPicPr>
              <p:cNvPr id="68" name="Рисунок 67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178937" y="4245315"/>
                <a:ext cx="6097" cy="249958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</p:pic>
          <p:pic>
            <p:nvPicPr>
              <p:cNvPr id="69" name="Рисунок 68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789262" y="4248411"/>
                <a:ext cx="6097" cy="249958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</p:pic>
          <p:pic>
            <p:nvPicPr>
              <p:cNvPr id="70" name="Рисунок 69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377925" y="4253291"/>
                <a:ext cx="6097" cy="249958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</p:pic>
          <p:pic>
            <p:nvPicPr>
              <p:cNvPr id="71" name="Рисунок 70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950059" y="4253291"/>
                <a:ext cx="6097" cy="249958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</p:pic>
          <p:pic>
            <p:nvPicPr>
              <p:cNvPr id="72" name="Рисунок 71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522259" y="4235195"/>
                <a:ext cx="6097" cy="249958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</p:pic>
          <p:pic>
            <p:nvPicPr>
              <p:cNvPr id="73" name="Рисунок 72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111410" y="4253291"/>
                <a:ext cx="6097" cy="249958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</p:pic>
          <p:pic>
            <p:nvPicPr>
              <p:cNvPr id="87" name="Рисунок 86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083513" y="3098899"/>
                <a:ext cx="292633" cy="6097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</p:pic>
          <p:pic>
            <p:nvPicPr>
              <p:cNvPr id="88" name="Рисунок 87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083513" y="2698523"/>
                <a:ext cx="292633" cy="6097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</p:pic>
          <p:pic>
            <p:nvPicPr>
              <p:cNvPr id="89" name="Рисунок 88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073258" y="2270478"/>
                <a:ext cx="292633" cy="6097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</p:pic>
          <p:pic>
            <p:nvPicPr>
              <p:cNvPr id="90" name="Рисунок 89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083513" y="3517472"/>
                <a:ext cx="292633" cy="6097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</p:pic>
          <p:pic>
            <p:nvPicPr>
              <p:cNvPr id="91" name="Рисунок 90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083513" y="3927320"/>
                <a:ext cx="292633" cy="6097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</p:pic>
          <p:pic>
            <p:nvPicPr>
              <p:cNvPr id="92" name="Рисунок 91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073258" y="4766238"/>
                <a:ext cx="292633" cy="6097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</p:pic>
          <p:pic>
            <p:nvPicPr>
              <p:cNvPr id="93" name="Рисунок 92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073258" y="5174316"/>
                <a:ext cx="292633" cy="6097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</p:pic>
          <p:pic>
            <p:nvPicPr>
              <p:cNvPr id="94" name="Рисунок 93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083513" y="5617113"/>
                <a:ext cx="292633" cy="6097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</p:pic>
          <p:pic>
            <p:nvPicPr>
              <p:cNvPr id="95" name="Рисунок 94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073258" y="6034408"/>
                <a:ext cx="292633" cy="6097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</p:pic>
          <p:pic>
            <p:nvPicPr>
              <p:cNvPr id="96" name="Рисунок 95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073257" y="6442486"/>
                <a:ext cx="292633" cy="6097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</p:pic>
          <p:sp>
            <p:nvSpPr>
              <p:cNvPr id="98" name="TextBox 97"/>
              <p:cNvSpPr txBox="1"/>
              <p:nvPr/>
            </p:nvSpPr>
            <p:spPr>
              <a:xfrm>
                <a:off x="4733982" y="3104995"/>
                <a:ext cx="309781" cy="5899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b="1" dirty="0">
                    <a:solidFill>
                      <a:schemeClr val="accent1">
                        <a:lumMod val="50000"/>
                      </a:schemeClr>
                    </a:solidFill>
                  </a:rPr>
                  <a:t>A</a:t>
                </a:r>
                <a:endParaRPr lang="ru-RU" sz="4000" b="1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  <p:sp>
            <p:nvSpPr>
              <p:cNvPr id="99" name="TextBox 98"/>
              <p:cNvSpPr txBox="1"/>
              <p:nvPr/>
            </p:nvSpPr>
            <p:spPr>
              <a:xfrm>
                <a:off x="4360474" y="3648207"/>
                <a:ext cx="261690" cy="5386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 smtClean="0">
                    <a:solidFill>
                      <a:schemeClr val="accent1">
                        <a:lumMod val="50000"/>
                      </a:schemeClr>
                    </a:solidFill>
                  </a:rPr>
                  <a:t>1</a:t>
                </a:r>
                <a:endParaRPr lang="ru-RU" sz="3600" b="1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  <p:sp>
            <p:nvSpPr>
              <p:cNvPr id="102" name="TextBox 101"/>
              <p:cNvSpPr txBox="1"/>
              <p:nvPr/>
            </p:nvSpPr>
            <p:spPr>
              <a:xfrm>
                <a:off x="3590420" y="4485153"/>
                <a:ext cx="349856" cy="5386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 smtClean="0">
                    <a:solidFill>
                      <a:schemeClr val="accent1">
                        <a:lumMod val="50000"/>
                      </a:schemeClr>
                    </a:solidFill>
                  </a:rPr>
                  <a:t>-1</a:t>
                </a:r>
                <a:endParaRPr lang="ru-RU" sz="3600" b="1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  <p:sp>
            <p:nvSpPr>
              <p:cNvPr id="106" name="TextBox 105"/>
              <p:cNvSpPr txBox="1"/>
              <p:nvPr/>
            </p:nvSpPr>
            <p:spPr>
              <a:xfrm>
                <a:off x="3263105" y="3303088"/>
                <a:ext cx="294753" cy="5899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b="1" dirty="0" smtClean="0">
                    <a:solidFill>
                      <a:schemeClr val="accent1">
                        <a:lumMod val="50000"/>
                      </a:schemeClr>
                    </a:solidFill>
                  </a:rPr>
                  <a:t>B</a:t>
                </a:r>
                <a:endParaRPr lang="ru-RU" sz="4000" b="1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  <p:sp>
            <p:nvSpPr>
              <p:cNvPr id="107" name="TextBox 106"/>
              <p:cNvSpPr txBox="1"/>
              <p:nvPr/>
            </p:nvSpPr>
            <p:spPr>
              <a:xfrm>
                <a:off x="3569718" y="5099566"/>
                <a:ext cx="284734" cy="5899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b="1" dirty="0" smtClean="0">
                    <a:solidFill>
                      <a:schemeClr val="accent1">
                        <a:lumMod val="50000"/>
                      </a:schemeClr>
                    </a:solidFill>
                  </a:rPr>
                  <a:t>C</a:t>
                </a:r>
                <a:endParaRPr lang="ru-RU" sz="4000" b="1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  <p:sp>
            <p:nvSpPr>
              <p:cNvPr id="109" name="TextBox 108"/>
              <p:cNvSpPr txBox="1"/>
              <p:nvPr/>
            </p:nvSpPr>
            <p:spPr>
              <a:xfrm>
                <a:off x="6230201" y="3648207"/>
                <a:ext cx="317796" cy="5899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b="1" dirty="0" smtClean="0">
                    <a:solidFill>
                      <a:schemeClr val="accent1">
                        <a:lumMod val="50000"/>
                      </a:schemeClr>
                    </a:solidFill>
                  </a:rPr>
                  <a:t>D</a:t>
                </a:r>
                <a:endParaRPr lang="ru-RU" sz="4000" b="1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4336567" y="3181852"/>
                <a:ext cx="261690" cy="5386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600" b="1" dirty="0" smtClean="0">
                    <a:solidFill>
                      <a:schemeClr val="accent1">
                        <a:lumMod val="50000"/>
                      </a:schemeClr>
                    </a:solidFill>
                  </a:rPr>
                  <a:t>2</a:t>
                </a:r>
                <a:endParaRPr lang="ru-RU" sz="3600" b="1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</p:grpSp>
        <p:sp>
          <p:nvSpPr>
            <p:cNvPr id="111" name="Овал 110"/>
            <p:cNvSpPr/>
            <p:nvPr/>
          </p:nvSpPr>
          <p:spPr>
            <a:xfrm>
              <a:off x="2512920" y="4127764"/>
              <a:ext cx="45719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3831382" y="2133559"/>
              <a:ext cx="323973" cy="5899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 dirty="0">
                  <a:solidFill>
                    <a:schemeClr val="accent1">
                      <a:lumMod val="50000"/>
                    </a:schemeClr>
                  </a:solidFill>
                </a:rPr>
                <a:t>E</a:t>
              </a:r>
              <a:endParaRPr lang="ru-RU" sz="4000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</p:grpSp>
      <p:sp>
        <p:nvSpPr>
          <p:cNvPr id="52" name="Овал 51"/>
          <p:cNvSpPr/>
          <p:nvPr/>
        </p:nvSpPr>
        <p:spPr>
          <a:xfrm flipH="1">
            <a:off x="2722492" y="4137678"/>
            <a:ext cx="104304" cy="97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Овал 52"/>
          <p:cNvSpPr/>
          <p:nvPr/>
        </p:nvSpPr>
        <p:spPr>
          <a:xfrm flipH="1">
            <a:off x="7501138" y="4635963"/>
            <a:ext cx="130752" cy="12028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Овал 54"/>
          <p:cNvSpPr/>
          <p:nvPr/>
        </p:nvSpPr>
        <p:spPr>
          <a:xfrm flipH="1">
            <a:off x="3451660" y="5621798"/>
            <a:ext cx="104304" cy="97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Овал 62"/>
          <p:cNvSpPr/>
          <p:nvPr/>
        </p:nvSpPr>
        <p:spPr>
          <a:xfrm flipH="1">
            <a:off x="4090458" y="2650846"/>
            <a:ext cx="104304" cy="97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Овал 63"/>
          <p:cNvSpPr/>
          <p:nvPr/>
        </p:nvSpPr>
        <p:spPr>
          <a:xfrm flipH="1">
            <a:off x="4844070" y="3722951"/>
            <a:ext cx="104304" cy="97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TextBox 65"/>
          <p:cNvSpPr txBox="1"/>
          <p:nvPr/>
        </p:nvSpPr>
        <p:spPr>
          <a:xfrm>
            <a:off x="2561301" y="4853506"/>
            <a:ext cx="5597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</a:rPr>
              <a:t>-2</a:t>
            </a:r>
            <a:endParaRPr lang="ru-RU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7357162" y="4729795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</a:rPr>
              <a:t>5</a:t>
            </a:r>
            <a:endParaRPr lang="ru-RU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4264895" y="5391990"/>
            <a:ext cx="5597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</a:rPr>
              <a:t>-2</a:t>
            </a:r>
            <a:endParaRPr lang="ru-RU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4327348" y="2378029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</a:rPr>
              <a:t>4</a:t>
            </a:r>
            <a:endParaRPr lang="ru-RU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825884" y="1941900"/>
            <a:ext cx="17491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А(1;2)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I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869573" y="2650846"/>
            <a:ext cx="2031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В(-2;1)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II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869573" y="3297177"/>
            <a:ext cx="23134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С(-1;-2)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III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887502" y="4024881"/>
            <a:ext cx="14927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3600" b="1" dirty="0" smtClean="0">
                <a:latin typeface="Arial" pitchFamily="34" charset="0"/>
                <a:cs typeface="Arial" pitchFamily="34" charset="0"/>
              </a:rPr>
              <a:t>D</a:t>
            </a:r>
            <a:r>
              <a:rPr lang="uz-Cyrl-UZ" sz="3600" b="1" dirty="0" smtClean="0">
                <a:latin typeface="Arial" pitchFamily="34" charset="0"/>
                <a:cs typeface="Arial" pitchFamily="34" charset="0"/>
              </a:rPr>
              <a:t>(5;0)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913150" y="4675670"/>
            <a:ext cx="14670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sz="3600" b="1" dirty="0" smtClean="0">
                <a:latin typeface="Arial" pitchFamily="34" charset="0"/>
                <a:cs typeface="Arial" pitchFamily="34" charset="0"/>
              </a:rPr>
              <a:t>Е(0;4)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7611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39468" y="1271645"/>
            <a:ext cx="11658602" cy="1239893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Чему равна </a:t>
            </a: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площадь 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прямоугольника, </a:t>
            </a: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 которого основание равно х, а высота 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5?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76661" y="5535717"/>
            <a:ext cx="3322322" cy="1147560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ru-RU" sz="6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у=5х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257800" y="3303061"/>
            <a:ext cx="8305801" cy="1793891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Как изменится формула, если высота прямоугольника будет равна 12?     </a:t>
            </a:r>
            <a:r>
              <a:rPr lang="en-US" sz="3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k</a:t>
            </a: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270891" y="5561056"/>
            <a:ext cx="3445110" cy="1147560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en-US" sz="6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y=</a:t>
            </a:r>
            <a:r>
              <a:rPr lang="en-US" sz="66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kx</a:t>
            </a:r>
            <a:endParaRPr lang="ru-RU" sz="66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44010" y="5545431"/>
            <a:ext cx="3685379" cy="1147560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en-US" sz="6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y=12x</a:t>
            </a:r>
            <a:endParaRPr lang="ru-RU" sz="66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2" descr="http://blog.printpapa.com/wp-content/uploads/2010/12/126_274864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81000" y="599966"/>
            <a:ext cx="1427159" cy="2012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2417325" y="2616818"/>
            <a:ext cx="200247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S=5x</a:t>
            </a:r>
            <a:endParaRPr lang="uz-Latn-UZ" sz="6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67834" y="3938157"/>
            <a:ext cx="157447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S=y</a:t>
            </a:r>
            <a:endParaRPr lang="uz-Latn-UZ" sz="6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8989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  <p:bldP spid="6" grpId="0"/>
      <p:bldP spid="7" grpId="0"/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blog.printpapa.com/wp-content/uploads/2010/12/126_274864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4648200"/>
            <a:ext cx="2409997" cy="3100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524000" y="972274"/>
            <a:ext cx="11685800" cy="3825216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ru-RU" sz="48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Если </a:t>
            </a:r>
            <a:r>
              <a:rPr lang="ru-RU" sz="4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рассмотреть формулу </a:t>
            </a:r>
            <a:r>
              <a:rPr lang="en-US" sz="4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y=</a:t>
            </a:r>
            <a:r>
              <a:rPr lang="en-US" sz="4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kx</a:t>
            </a:r>
            <a:r>
              <a:rPr lang="ru-RU" sz="4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где  </a:t>
            </a:r>
            <a:r>
              <a:rPr lang="en-US" sz="4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k</a:t>
            </a:r>
            <a:r>
              <a:rPr lang="ru-RU" sz="4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и х – произвольные числа, то каждое заданное значение </a:t>
            </a:r>
            <a:r>
              <a:rPr lang="en-US" sz="4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k</a:t>
            </a:r>
            <a:r>
              <a:rPr lang="ru-RU" sz="4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определяет некоторую функцию </a:t>
            </a:r>
            <a:r>
              <a:rPr lang="en-US" sz="4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y=</a:t>
            </a:r>
            <a:r>
              <a:rPr lang="en-US" sz="4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kx</a:t>
            </a:r>
            <a:endParaRPr lang="ru-RU" sz="48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4354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14040</TotalTime>
  <Words>676</Words>
  <Application>Microsoft Office PowerPoint</Application>
  <PresentationFormat>Произвольный</PresentationFormat>
  <Paragraphs>196</Paragraphs>
  <Slides>15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Office Theme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ЗАДАНИЯ ДЛЯ ЗАКРЕПЛЕНИЯ</vt:lpstr>
      <vt:lpstr>  ЗАДАНИЯ ДЛЯ ЗАКРЕПЛЕНИЯ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dilyorbek</cp:lastModifiedBy>
  <cp:revision>928</cp:revision>
  <dcterms:created xsi:type="dcterms:W3CDTF">2020-04-09T07:32:19Z</dcterms:created>
  <dcterms:modified xsi:type="dcterms:W3CDTF">2021-02-19T16:19:51Z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