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560" r:id="rId2"/>
    <p:sldId id="768" r:id="rId3"/>
    <p:sldId id="874" r:id="rId4"/>
    <p:sldId id="875" r:id="rId5"/>
    <p:sldId id="866" r:id="rId6"/>
    <p:sldId id="867" r:id="rId7"/>
    <p:sldId id="869" r:id="rId8"/>
    <p:sldId id="870" r:id="rId9"/>
    <p:sldId id="876" r:id="rId10"/>
    <p:sldId id="877" r:id="rId11"/>
    <p:sldId id="872" r:id="rId12"/>
    <p:sldId id="873" r:id="rId13"/>
    <p:sldId id="878" r:id="rId14"/>
    <p:sldId id="510" r:id="rId15"/>
    <p:sldId id="880" r:id="rId16"/>
    <p:sldId id="879" r:id="rId17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768"/>
            <p14:sldId id="874"/>
            <p14:sldId id="875"/>
            <p14:sldId id="866"/>
            <p14:sldId id="867"/>
            <p14:sldId id="869"/>
            <p14:sldId id="870"/>
            <p14:sldId id="876"/>
            <p14:sldId id="877"/>
            <p14:sldId id="872"/>
            <p14:sldId id="873"/>
            <p14:sldId id="878"/>
            <p14:sldId id="510"/>
            <p14:sldId id="880"/>
            <p14:sldId id="879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A0A5E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7" autoAdjust="0"/>
    <p:restoredTop sz="94600" autoAdjust="0"/>
  </p:normalViewPr>
  <p:slideViewPr>
    <p:cSldViewPr>
      <p:cViewPr>
        <p:scale>
          <a:sx n="50" d="100"/>
          <a:sy n="50" d="100"/>
        </p:scale>
        <p:origin x="-672" y="-144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5:notes"/>
          <p:cNvSpPr txBox="1">
            <a:spLocks noGrp="1"/>
          </p:cNvSpPr>
          <p:nvPr>
            <p:ph type="body" idx="1"/>
          </p:nvPr>
        </p:nvSpPr>
        <p:spPr>
          <a:xfrm>
            <a:off x="576580" y="1541304"/>
            <a:ext cx="4612640" cy="1460183"/>
          </a:xfrm>
          <a:prstGeom prst="rect">
            <a:avLst/>
          </a:prstGeom>
        </p:spPr>
        <p:txBody>
          <a:bodyPr spcFirstLastPara="1" wrap="square" lIns="51472" tIns="51472" rIns="51472" bIns="51472" anchor="t" anchorCtr="0">
            <a:noAutofit/>
          </a:bodyPr>
          <a:lstStyle/>
          <a:p>
            <a:endParaRPr/>
          </a:p>
        </p:txBody>
      </p:sp>
      <p:sp>
        <p:nvSpPr>
          <p:cNvPr id="232" name="Google Shape;2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00225" y="242888"/>
            <a:ext cx="2165350" cy="121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Пустой слайд" type="blank">
  <p:cSld name="Пустой слайд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731520" y="7627621"/>
            <a:ext cx="3411219" cy="43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565" tIns="64283" rIns="128565" bIns="64283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4998720" y="7627621"/>
            <a:ext cx="4630419" cy="43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565" tIns="64283" rIns="128565" bIns="64283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10485120" y="7627621"/>
            <a:ext cx="3411219" cy="43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565" tIns="64283" rIns="128565" bIns="64283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419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31520" y="329567"/>
            <a:ext cx="13167360" cy="14465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0F16335-2414-44D6-B88C-39EE39C72A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731520" y="7653528"/>
            <a:ext cx="3364992" cy="70252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F4181D45-DA4C-4F51-B45A-49D679437E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974336" y="7653528"/>
            <a:ext cx="4681728" cy="70252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3C38E406-6BEA-4656-A485-9A19D92F9D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533888" y="7653528"/>
            <a:ext cx="3364992" cy="702526"/>
          </a:xfrm>
          <a:ln/>
        </p:spPr>
        <p:txBody>
          <a:bodyPr/>
          <a:lstStyle>
            <a:lvl1pPr>
              <a:defRPr/>
            </a:lvl1pPr>
          </a:lstStyle>
          <a:p>
            <a:fld id="{2C3A259C-2184-4D8E-8764-1D94406A2E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54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731520" y="333375"/>
            <a:ext cx="13167360" cy="1367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1" tIns="65282" rIns="130601" bIns="65282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731520" y="1920241"/>
            <a:ext cx="13167360" cy="5436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1" tIns="65282" rIns="130601" bIns="65282" anchor="t" anchorCtr="0">
            <a:noAutofit/>
          </a:bodyPr>
          <a:lstStyle>
            <a:lvl1pPr marL="653110" lvl="0" indent="-432686" algn="l">
              <a:lnSpc>
                <a:spcPct val="100000"/>
              </a:lnSpc>
              <a:spcBef>
                <a:spcPts val="514"/>
              </a:spcBef>
              <a:spcAft>
                <a:spcPts val="0"/>
              </a:spcAft>
              <a:buSzPts val="1170"/>
              <a:buChar char="■"/>
              <a:defRPr/>
            </a:lvl1pPr>
            <a:lvl2pPr marL="1306220" lvl="1" indent="-424522" algn="l">
              <a:lnSpc>
                <a:spcPct val="100000"/>
              </a:lnSpc>
              <a:spcBef>
                <a:spcPts val="514"/>
              </a:spcBef>
              <a:spcAft>
                <a:spcPts val="0"/>
              </a:spcAft>
              <a:buSzPts val="1080"/>
              <a:buChar char="❑"/>
              <a:defRPr/>
            </a:lvl2pPr>
            <a:lvl3pPr marL="1959331" lvl="2" indent="-432684" algn="l">
              <a:lnSpc>
                <a:spcPct val="100000"/>
              </a:lnSpc>
              <a:spcBef>
                <a:spcPts val="514"/>
              </a:spcBef>
              <a:spcAft>
                <a:spcPts val="0"/>
              </a:spcAft>
              <a:buSzPts val="1170"/>
              <a:buChar char="■"/>
              <a:defRPr/>
            </a:lvl3pPr>
            <a:lvl4pPr marL="2612441" lvl="3" indent="-440849" algn="l">
              <a:lnSpc>
                <a:spcPct val="100000"/>
              </a:lnSpc>
              <a:spcBef>
                <a:spcPts val="514"/>
              </a:spcBef>
              <a:spcAft>
                <a:spcPts val="0"/>
              </a:spcAft>
              <a:buSzPts val="1260"/>
              <a:buChar char="❑"/>
              <a:defRPr/>
            </a:lvl4pPr>
            <a:lvl5pPr marL="3265551" lvl="4" indent="-449013" algn="l">
              <a:lnSpc>
                <a:spcPct val="100000"/>
              </a:lnSpc>
              <a:spcBef>
                <a:spcPts val="514"/>
              </a:spcBef>
              <a:spcAft>
                <a:spcPts val="0"/>
              </a:spcAft>
              <a:buSzPts val="1350"/>
              <a:buChar char="▪"/>
              <a:defRPr/>
            </a:lvl5pPr>
            <a:lvl6pPr marL="3918661" lvl="5" indent="-449013" algn="l">
              <a:lnSpc>
                <a:spcPct val="100000"/>
              </a:lnSpc>
              <a:spcBef>
                <a:spcPts val="514"/>
              </a:spcBef>
              <a:spcAft>
                <a:spcPts val="0"/>
              </a:spcAft>
              <a:buSzPts val="1350"/>
              <a:buChar char="▪"/>
              <a:defRPr/>
            </a:lvl6pPr>
            <a:lvl7pPr marL="4571771" lvl="6" indent="-449013" algn="l">
              <a:lnSpc>
                <a:spcPct val="100000"/>
              </a:lnSpc>
              <a:spcBef>
                <a:spcPts val="514"/>
              </a:spcBef>
              <a:spcAft>
                <a:spcPts val="0"/>
              </a:spcAft>
              <a:buSzPts val="1350"/>
              <a:buChar char="▪"/>
              <a:defRPr/>
            </a:lvl7pPr>
            <a:lvl8pPr marL="5224882" lvl="7" indent="-449013" algn="l">
              <a:lnSpc>
                <a:spcPct val="100000"/>
              </a:lnSpc>
              <a:spcBef>
                <a:spcPts val="514"/>
              </a:spcBef>
              <a:spcAft>
                <a:spcPts val="0"/>
              </a:spcAft>
              <a:buSzPts val="1350"/>
              <a:buChar char="▪"/>
              <a:defRPr/>
            </a:lvl8pPr>
            <a:lvl9pPr marL="5877992" lvl="8" indent="-449013" algn="l">
              <a:lnSpc>
                <a:spcPct val="100000"/>
              </a:lnSpc>
              <a:spcBef>
                <a:spcPts val="514"/>
              </a:spcBef>
              <a:spcAft>
                <a:spcPts val="0"/>
              </a:spcAft>
              <a:buSzPts val="1350"/>
              <a:buChar char="▪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731520" y="7492364"/>
            <a:ext cx="34137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1" tIns="65282" rIns="130601" bIns="65282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4998720" y="7498080"/>
            <a:ext cx="46329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1" tIns="65282" rIns="130601" bIns="65282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10485120" y="7492364"/>
            <a:ext cx="34137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1" tIns="65282" rIns="130601" bIns="65282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>
                <a:latin typeface="Garamond"/>
                <a:ea typeface="Garamond"/>
                <a:cs typeface="Garamond"/>
                <a:sym typeface="Garamond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>
                <a:latin typeface="Garamond"/>
                <a:ea typeface="Garamond"/>
                <a:cs typeface="Garamond"/>
                <a:sym typeface="Garamond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>
                <a:latin typeface="Garamond"/>
                <a:ea typeface="Garamond"/>
                <a:cs typeface="Garamond"/>
                <a:sym typeface="Garamond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>
                <a:latin typeface="Garamond"/>
                <a:ea typeface="Garamond"/>
                <a:cs typeface="Garamond"/>
                <a:sym typeface="Garamond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>
                <a:latin typeface="Garamond"/>
                <a:ea typeface="Garamond"/>
                <a:cs typeface="Garamond"/>
                <a:sym typeface="Garamond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>
                <a:latin typeface="Garamond"/>
                <a:ea typeface="Garamond"/>
                <a:cs typeface="Garamond"/>
                <a:sym typeface="Garamond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>
                <a:latin typeface="Garamond"/>
                <a:ea typeface="Garamond"/>
                <a:cs typeface="Garamond"/>
                <a:sym typeface="Garamond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>
                <a:latin typeface="Garamond"/>
                <a:ea typeface="Garamond"/>
                <a:cs typeface="Garamond"/>
                <a:sym typeface="Garamond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98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813910" y="3717267"/>
            <a:ext cx="7558690" cy="1920884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54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6600" b="1" dirty="0" smtClean="0">
                <a:solidFill>
                  <a:srgbClr val="002060"/>
                </a:solidFill>
                <a:latin typeface="Arial"/>
                <a:cs typeface="Arial"/>
              </a:rPr>
              <a:t>Понятие функции</a:t>
            </a: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34" name="Рисунок 33" descr="Слон, elephant">
            <a:extLst>
              <a:ext uri="{FF2B5EF4-FFF2-40B4-BE49-F238E27FC236}">
                <a16:creationId xmlns:a16="http://schemas.microsoft.com/office/drawing/2014/main" xmlns="" id="{0E4A11BA-8B4C-4808-AB12-8BD47554CFC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5732" y="3462840"/>
            <a:ext cx="4499868" cy="3166559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TextBox 23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oogle Shape;236;p9"/>
          <p:cNvGrpSpPr/>
          <p:nvPr/>
        </p:nvGrpSpPr>
        <p:grpSpPr>
          <a:xfrm>
            <a:off x="619288" y="2935235"/>
            <a:ext cx="13299440" cy="1535430"/>
            <a:chOff x="288" y="1008"/>
            <a:chExt cx="5702" cy="806"/>
          </a:xfrm>
        </p:grpSpPr>
        <p:sp>
          <p:nvSpPr>
            <p:cNvPr id="237" name="Google Shape;237;p9"/>
            <p:cNvSpPr txBox="1"/>
            <p:nvPr/>
          </p:nvSpPr>
          <p:spPr>
            <a:xfrm>
              <a:off x="4954" y="1411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81</a:t>
              </a:r>
              <a:endParaRPr b="1"/>
            </a:p>
          </p:txBody>
        </p:sp>
        <p:sp>
          <p:nvSpPr>
            <p:cNvPr id="238" name="Google Shape;238;p9"/>
            <p:cNvSpPr txBox="1"/>
            <p:nvPr/>
          </p:nvSpPr>
          <p:spPr>
            <a:xfrm>
              <a:off x="4954" y="1008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9</a:t>
              </a:r>
              <a:endParaRPr b="1"/>
            </a:p>
          </p:txBody>
        </p:sp>
        <p:sp>
          <p:nvSpPr>
            <p:cNvPr id="239" name="Google Shape;239;p9"/>
            <p:cNvSpPr txBox="1"/>
            <p:nvPr/>
          </p:nvSpPr>
          <p:spPr>
            <a:xfrm>
              <a:off x="5472" y="1411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100</a:t>
              </a:r>
              <a:endParaRPr b="1"/>
            </a:p>
          </p:txBody>
        </p:sp>
        <p:sp>
          <p:nvSpPr>
            <p:cNvPr id="240" name="Google Shape;240;p9"/>
            <p:cNvSpPr txBox="1"/>
            <p:nvPr/>
          </p:nvSpPr>
          <p:spPr>
            <a:xfrm>
              <a:off x="4435" y="1411"/>
              <a:ext cx="519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64</a:t>
              </a:r>
              <a:endParaRPr b="1"/>
            </a:p>
          </p:txBody>
        </p:sp>
        <p:sp>
          <p:nvSpPr>
            <p:cNvPr id="241" name="Google Shape;241;p9"/>
            <p:cNvSpPr txBox="1"/>
            <p:nvPr/>
          </p:nvSpPr>
          <p:spPr>
            <a:xfrm>
              <a:off x="3917" y="1411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49</a:t>
              </a:r>
              <a:endParaRPr b="1"/>
            </a:p>
          </p:txBody>
        </p:sp>
        <p:sp>
          <p:nvSpPr>
            <p:cNvPr id="242" name="Google Shape;242;p9"/>
            <p:cNvSpPr txBox="1"/>
            <p:nvPr/>
          </p:nvSpPr>
          <p:spPr>
            <a:xfrm>
              <a:off x="3398" y="1411"/>
              <a:ext cx="519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36</a:t>
              </a:r>
              <a:endParaRPr b="1"/>
            </a:p>
          </p:txBody>
        </p:sp>
        <p:sp>
          <p:nvSpPr>
            <p:cNvPr id="243" name="Google Shape;243;p9"/>
            <p:cNvSpPr txBox="1"/>
            <p:nvPr/>
          </p:nvSpPr>
          <p:spPr>
            <a:xfrm>
              <a:off x="2880" y="1411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25</a:t>
              </a:r>
              <a:endParaRPr b="1"/>
            </a:p>
          </p:txBody>
        </p:sp>
        <p:sp>
          <p:nvSpPr>
            <p:cNvPr id="244" name="Google Shape;244;p9"/>
            <p:cNvSpPr txBox="1"/>
            <p:nvPr/>
          </p:nvSpPr>
          <p:spPr>
            <a:xfrm>
              <a:off x="2362" y="1411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16</a:t>
              </a:r>
              <a:endParaRPr b="1"/>
            </a:p>
          </p:txBody>
        </p:sp>
        <p:sp>
          <p:nvSpPr>
            <p:cNvPr id="245" name="Google Shape;245;p9"/>
            <p:cNvSpPr txBox="1"/>
            <p:nvPr/>
          </p:nvSpPr>
          <p:spPr>
            <a:xfrm>
              <a:off x="1843" y="1411"/>
              <a:ext cx="519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9</a:t>
              </a:r>
              <a:endParaRPr b="1" dirty="0"/>
            </a:p>
          </p:txBody>
        </p:sp>
        <p:sp>
          <p:nvSpPr>
            <p:cNvPr id="246" name="Google Shape;246;p9"/>
            <p:cNvSpPr txBox="1"/>
            <p:nvPr/>
          </p:nvSpPr>
          <p:spPr>
            <a:xfrm>
              <a:off x="1325" y="1411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4</a:t>
              </a:r>
              <a:endParaRPr b="1"/>
            </a:p>
          </p:txBody>
        </p:sp>
        <p:sp>
          <p:nvSpPr>
            <p:cNvPr id="247" name="Google Shape;247;p9"/>
            <p:cNvSpPr txBox="1"/>
            <p:nvPr/>
          </p:nvSpPr>
          <p:spPr>
            <a:xfrm>
              <a:off x="806" y="1411"/>
              <a:ext cx="519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b="1" dirty="0"/>
            </a:p>
          </p:txBody>
        </p:sp>
        <p:sp>
          <p:nvSpPr>
            <p:cNvPr id="248" name="Google Shape;248;p9"/>
            <p:cNvSpPr txBox="1"/>
            <p:nvPr/>
          </p:nvSpPr>
          <p:spPr>
            <a:xfrm>
              <a:off x="288" y="1411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</a:t>
              </a:r>
              <a:endParaRPr b="1" dirty="0"/>
            </a:p>
          </p:txBody>
        </p:sp>
        <p:sp>
          <p:nvSpPr>
            <p:cNvPr id="249" name="Google Shape;249;p9"/>
            <p:cNvSpPr txBox="1"/>
            <p:nvPr/>
          </p:nvSpPr>
          <p:spPr>
            <a:xfrm>
              <a:off x="5472" y="1008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10</a:t>
              </a:r>
              <a:endParaRPr b="1"/>
            </a:p>
          </p:txBody>
        </p:sp>
        <p:sp>
          <p:nvSpPr>
            <p:cNvPr id="250" name="Google Shape;250;p9"/>
            <p:cNvSpPr txBox="1"/>
            <p:nvPr/>
          </p:nvSpPr>
          <p:spPr>
            <a:xfrm>
              <a:off x="4435" y="1008"/>
              <a:ext cx="519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8</a:t>
              </a:r>
              <a:endParaRPr b="1"/>
            </a:p>
          </p:txBody>
        </p:sp>
        <p:sp>
          <p:nvSpPr>
            <p:cNvPr id="251" name="Google Shape;251;p9"/>
            <p:cNvSpPr txBox="1"/>
            <p:nvPr/>
          </p:nvSpPr>
          <p:spPr>
            <a:xfrm>
              <a:off x="3917" y="1008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7</a:t>
              </a:r>
              <a:endParaRPr b="1"/>
            </a:p>
          </p:txBody>
        </p:sp>
        <p:sp>
          <p:nvSpPr>
            <p:cNvPr id="252" name="Google Shape;252;p9"/>
            <p:cNvSpPr txBox="1"/>
            <p:nvPr/>
          </p:nvSpPr>
          <p:spPr>
            <a:xfrm>
              <a:off x="3398" y="1008"/>
              <a:ext cx="519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6</a:t>
              </a:r>
              <a:endParaRPr b="1"/>
            </a:p>
          </p:txBody>
        </p:sp>
        <p:sp>
          <p:nvSpPr>
            <p:cNvPr id="253" name="Google Shape;253;p9"/>
            <p:cNvSpPr txBox="1"/>
            <p:nvPr/>
          </p:nvSpPr>
          <p:spPr>
            <a:xfrm>
              <a:off x="2880" y="1008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5</a:t>
              </a:r>
              <a:endParaRPr b="1"/>
            </a:p>
          </p:txBody>
        </p:sp>
        <p:sp>
          <p:nvSpPr>
            <p:cNvPr id="254" name="Google Shape;254;p9"/>
            <p:cNvSpPr txBox="1"/>
            <p:nvPr/>
          </p:nvSpPr>
          <p:spPr>
            <a:xfrm>
              <a:off x="2362" y="1008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4</a:t>
              </a:r>
              <a:endParaRPr b="1"/>
            </a:p>
          </p:txBody>
        </p:sp>
        <p:sp>
          <p:nvSpPr>
            <p:cNvPr id="255" name="Google Shape;255;p9"/>
            <p:cNvSpPr txBox="1"/>
            <p:nvPr/>
          </p:nvSpPr>
          <p:spPr>
            <a:xfrm>
              <a:off x="1843" y="1008"/>
              <a:ext cx="519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b="1"/>
            </a:p>
          </p:txBody>
        </p:sp>
        <p:sp>
          <p:nvSpPr>
            <p:cNvPr id="256" name="Google Shape;256;p9"/>
            <p:cNvSpPr txBox="1"/>
            <p:nvPr/>
          </p:nvSpPr>
          <p:spPr>
            <a:xfrm>
              <a:off x="1325" y="1008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b="1"/>
            </a:p>
          </p:txBody>
        </p:sp>
        <p:sp>
          <p:nvSpPr>
            <p:cNvPr id="257" name="Google Shape;257;p9"/>
            <p:cNvSpPr txBox="1"/>
            <p:nvPr/>
          </p:nvSpPr>
          <p:spPr>
            <a:xfrm>
              <a:off x="806" y="1008"/>
              <a:ext cx="519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b="1"/>
            </a:p>
          </p:txBody>
        </p:sp>
        <p:sp>
          <p:nvSpPr>
            <p:cNvPr id="258" name="Google Shape;258;p9"/>
            <p:cNvSpPr txBox="1"/>
            <p:nvPr/>
          </p:nvSpPr>
          <p:spPr>
            <a:xfrm>
              <a:off x="288" y="1008"/>
              <a:ext cx="518" cy="403"/>
            </a:xfrm>
            <a:prstGeom prst="rect">
              <a:avLst/>
            </a:prstGeom>
            <a:gradFill>
              <a:gsLst>
                <a:gs pos="0">
                  <a:srgbClr val="00C060"/>
                </a:gs>
                <a:gs pos="50000">
                  <a:schemeClr val="lt1"/>
                </a:gs>
                <a:gs pos="100000">
                  <a:srgbClr val="00C060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700" b="1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х</a:t>
              </a:r>
              <a:endParaRPr b="1" dirty="0"/>
            </a:p>
          </p:txBody>
        </p:sp>
        <p:cxnSp>
          <p:nvCxnSpPr>
            <p:cNvPr id="259" name="Google Shape;259;p9"/>
            <p:cNvCxnSpPr/>
            <p:nvPr/>
          </p:nvCxnSpPr>
          <p:spPr>
            <a:xfrm>
              <a:off x="288" y="1008"/>
              <a:ext cx="518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60" name="Google Shape;260;p9"/>
            <p:cNvCxnSpPr/>
            <p:nvPr/>
          </p:nvCxnSpPr>
          <p:spPr>
            <a:xfrm>
              <a:off x="288" y="1411"/>
              <a:ext cx="5702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61" name="Google Shape;261;p9"/>
            <p:cNvCxnSpPr/>
            <p:nvPr/>
          </p:nvCxnSpPr>
          <p:spPr>
            <a:xfrm>
              <a:off x="288" y="1814"/>
              <a:ext cx="518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62" name="Google Shape;262;p9"/>
            <p:cNvCxnSpPr/>
            <p:nvPr/>
          </p:nvCxnSpPr>
          <p:spPr>
            <a:xfrm>
              <a:off x="288" y="1008"/>
              <a:ext cx="0" cy="403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63" name="Google Shape;263;p9"/>
            <p:cNvCxnSpPr/>
            <p:nvPr/>
          </p:nvCxnSpPr>
          <p:spPr>
            <a:xfrm>
              <a:off x="806" y="1008"/>
              <a:ext cx="0" cy="806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64" name="Google Shape;264;p9"/>
            <p:cNvCxnSpPr/>
            <p:nvPr/>
          </p:nvCxnSpPr>
          <p:spPr>
            <a:xfrm>
              <a:off x="1325" y="1008"/>
              <a:ext cx="0" cy="806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65" name="Google Shape;265;p9"/>
            <p:cNvCxnSpPr/>
            <p:nvPr/>
          </p:nvCxnSpPr>
          <p:spPr>
            <a:xfrm>
              <a:off x="1843" y="1008"/>
              <a:ext cx="0" cy="806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66" name="Google Shape;266;p9"/>
            <p:cNvCxnSpPr/>
            <p:nvPr/>
          </p:nvCxnSpPr>
          <p:spPr>
            <a:xfrm>
              <a:off x="2362" y="1008"/>
              <a:ext cx="0" cy="806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67" name="Google Shape;267;p9"/>
            <p:cNvCxnSpPr/>
            <p:nvPr/>
          </p:nvCxnSpPr>
          <p:spPr>
            <a:xfrm>
              <a:off x="2880" y="1008"/>
              <a:ext cx="0" cy="806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68" name="Google Shape;268;p9"/>
            <p:cNvCxnSpPr/>
            <p:nvPr/>
          </p:nvCxnSpPr>
          <p:spPr>
            <a:xfrm>
              <a:off x="3398" y="1008"/>
              <a:ext cx="0" cy="806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69" name="Google Shape;269;p9"/>
            <p:cNvCxnSpPr/>
            <p:nvPr/>
          </p:nvCxnSpPr>
          <p:spPr>
            <a:xfrm>
              <a:off x="3917" y="1008"/>
              <a:ext cx="0" cy="806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70" name="Google Shape;270;p9"/>
            <p:cNvCxnSpPr/>
            <p:nvPr/>
          </p:nvCxnSpPr>
          <p:spPr>
            <a:xfrm>
              <a:off x="4435" y="1008"/>
              <a:ext cx="0" cy="806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71" name="Google Shape;271;p9"/>
            <p:cNvCxnSpPr/>
            <p:nvPr/>
          </p:nvCxnSpPr>
          <p:spPr>
            <a:xfrm>
              <a:off x="4954" y="1008"/>
              <a:ext cx="0" cy="806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72" name="Google Shape;272;p9"/>
            <p:cNvCxnSpPr/>
            <p:nvPr/>
          </p:nvCxnSpPr>
          <p:spPr>
            <a:xfrm>
              <a:off x="5990" y="1008"/>
              <a:ext cx="0" cy="403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73" name="Google Shape;273;p9"/>
            <p:cNvCxnSpPr/>
            <p:nvPr/>
          </p:nvCxnSpPr>
          <p:spPr>
            <a:xfrm>
              <a:off x="806" y="1008"/>
              <a:ext cx="519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74" name="Google Shape;274;p9"/>
            <p:cNvCxnSpPr/>
            <p:nvPr/>
          </p:nvCxnSpPr>
          <p:spPr>
            <a:xfrm>
              <a:off x="288" y="1411"/>
              <a:ext cx="0" cy="403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75" name="Google Shape;275;p9"/>
            <p:cNvCxnSpPr/>
            <p:nvPr/>
          </p:nvCxnSpPr>
          <p:spPr>
            <a:xfrm>
              <a:off x="1325" y="1008"/>
              <a:ext cx="518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76" name="Google Shape;276;p9"/>
            <p:cNvCxnSpPr/>
            <p:nvPr/>
          </p:nvCxnSpPr>
          <p:spPr>
            <a:xfrm>
              <a:off x="1843" y="1008"/>
              <a:ext cx="519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77" name="Google Shape;277;p9"/>
            <p:cNvCxnSpPr/>
            <p:nvPr/>
          </p:nvCxnSpPr>
          <p:spPr>
            <a:xfrm>
              <a:off x="2362" y="1008"/>
              <a:ext cx="518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78" name="Google Shape;278;p9"/>
            <p:cNvCxnSpPr/>
            <p:nvPr/>
          </p:nvCxnSpPr>
          <p:spPr>
            <a:xfrm>
              <a:off x="2880" y="1008"/>
              <a:ext cx="518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79" name="Google Shape;279;p9"/>
            <p:cNvCxnSpPr/>
            <p:nvPr/>
          </p:nvCxnSpPr>
          <p:spPr>
            <a:xfrm>
              <a:off x="3398" y="1008"/>
              <a:ext cx="519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80" name="Google Shape;280;p9"/>
            <p:cNvCxnSpPr/>
            <p:nvPr/>
          </p:nvCxnSpPr>
          <p:spPr>
            <a:xfrm>
              <a:off x="3917" y="1008"/>
              <a:ext cx="518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81" name="Google Shape;281;p9"/>
            <p:cNvCxnSpPr/>
            <p:nvPr/>
          </p:nvCxnSpPr>
          <p:spPr>
            <a:xfrm>
              <a:off x="4435" y="1008"/>
              <a:ext cx="519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82" name="Google Shape;282;p9"/>
            <p:cNvCxnSpPr/>
            <p:nvPr/>
          </p:nvCxnSpPr>
          <p:spPr>
            <a:xfrm>
              <a:off x="4954" y="1008"/>
              <a:ext cx="1036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83" name="Google Shape;283;p9"/>
            <p:cNvCxnSpPr/>
            <p:nvPr/>
          </p:nvCxnSpPr>
          <p:spPr>
            <a:xfrm>
              <a:off x="5990" y="1411"/>
              <a:ext cx="0" cy="403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84" name="Google Shape;284;p9"/>
            <p:cNvCxnSpPr/>
            <p:nvPr/>
          </p:nvCxnSpPr>
          <p:spPr>
            <a:xfrm>
              <a:off x="806" y="1814"/>
              <a:ext cx="519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85" name="Google Shape;285;p9"/>
            <p:cNvCxnSpPr/>
            <p:nvPr/>
          </p:nvCxnSpPr>
          <p:spPr>
            <a:xfrm>
              <a:off x="1325" y="1814"/>
              <a:ext cx="518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86" name="Google Shape;286;p9"/>
            <p:cNvCxnSpPr/>
            <p:nvPr/>
          </p:nvCxnSpPr>
          <p:spPr>
            <a:xfrm>
              <a:off x="1843" y="1814"/>
              <a:ext cx="519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87" name="Google Shape;287;p9"/>
            <p:cNvCxnSpPr/>
            <p:nvPr/>
          </p:nvCxnSpPr>
          <p:spPr>
            <a:xfrm>
              <a:off x="2362" y="1814"/>
              <a:ext cx="518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88" name="Google Shape;288;p9"/>
            <p:cNvCxnSpPr/>
            <p:nvPr/>
          </p:nvCxnSpPr>
          <p:spPr>
            <a:xfrm>
              <a:off x="2880" y="1814"/>
              <a:ext cx="518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89" name="Google Shape;289;p9"/>
            <p:cNvCxnSpPr/>
            <p:nvPr/>
          </p:nvCxnSpPr>
          <p:spPr>
            <a:xfrm>
              <a:off x="3398" y="1814"/>
              <a:ext cx="519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90" name="Google Shape;290;p9"/>
            <p:cNvCxnSpPr/>
            <p:nvPr/>
          </p:nvCxnSpPr>
          <p:spPr>
            <a:xfrm>
              <a:off x="3917" y="1814"/>
              <a:ext cx="518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91" name="Google Shape;291;p9"/>
            <p:cNvCxnSpPr/>
            <p:nvPr/>
          </p:nvCxnSpPr>
          <p:spPr>
            <a:xfrm>
              <a:off x="4435" y="1814"/>
              <a:ext cx="519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92" name="Google Shape;292;p9"/>
            <p:cNvCxnSpPr/>
            <p:nvPr/>
          </p:nvCxnSpPr>
          <p:spPr>
            <a:xfrm>
              <a:off x="4954" y="1814"/>
              <a:ext cx="1036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293" name="Google Shape;293;p9"/>
            <p:cNvCxnSpPr/>
            <p:nvPr/>
          </p:nvCxnSpPr>
          <p:spPr>
            <a:xfrm>
              <a:off x="5472" y="1008"/>
              <a:ext cx="0" cy="806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</p:grpSp>
      <p:sp>
        <p:nvSpPr>
          <p:cNvPr id="297" name="Google Shape;297;p9"/>
          <p:cNvSpPr txBox="1"/>
          <p:nvPr/>
        </p:nvSpPr>
        <p:spPr>
          <a:xfrm>
            <a:off x="6413500" y="7686675"/>
            <a:ext cx="1214120" cy="329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1" tIns="65282" rIns="130601" bIns="65282" anchor="t" anchorCtr="0">
            <a:noAutofit/>
          </a:bodyPr>
          <a:lstStyle/>
          <a:p>
            <a:pPr>
              <a:buClr>
                <a:schemeClr val="lt1"/>
              </a:buClr>
              <a:buSzPts val="1200"/>
            </a:pPr>
            <a:r>
              <a:rPr lang="en-US" sz="1700" u="sng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Закрыть</a:t>
            </a:r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 Box 46">
                <a:extLst>
                  <a:ext uri="{FF2B5EF4-FFF2-40B4-BE49-F238E27FC236}">
                    <a16:creationId xmlns:a16="http://schemas.microsoft.com/office/drawing/2014/main" xmlns="" id="{56BEEEE7-C296-4951-9327-8C519F35E6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0028" y="1752600"/>
                <a:ext cx="4361063" cy="658898"/>
              </a:xfrm>
              <a:prstGeom prst="rect">
                <a:avLst/>
              </a:prstGeom>
              <a:solidFill>
                <a:srgbClr val="99FF99">
                  <a:alpha val="56078"/>
                </a:srgb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altLang="ru-RU" sz="3600" b="1" dirty="0" smtClean="0">
                    <a:latin typeface="Times New Roman" panose="02020603050405020304" pitchFamily="18" charset="0"/>
                  </a:rPr>
                  <a:t>Функция</a:t>
                </a:r>
                <a:r>
                  <a:rPr lang="uz-Latn-UZ" altLang="ru-RU" sz="3600" b="1" dirty="0" smtClean="0">
                    <a:latin typeface="Times New Roman" panose="02020603050405020304" pitchFamily="18" charset="0"/>
                  </a:rPr>
                  <a:t>   </a:t>
                </a:r>
                <a:r>
                  <a:rPr lang="ru-RU" altLang="ru-RU" sz="3600" b="1" dirty="0" smtClean="0"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altLang="ru-RU" sz="3600" b="1" i="0" smtClean="0">
                        <a:latin typeface="Cambria Math"/>
                      </a:rPr>
                      <m:t>𝐲</m:t>
                    </m:r>
                    <m:r>
                      <a:rPr lang="uz-Latn-UZ" altLang="ru-RU" sz="3600" b="1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uz-Latn-UZ" altLang="ru-RU" sz="36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3600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uz-Latn-UZ" altLang="ru-RU" sz="36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altLang="ru-RU" sz="3600" b="1" dirty="0" smtClean="0">
                    <a:latin typeface="Times New Roman" panose="02020603050405020304" pitchFamily="18" charset="0"/>
                  </a:rPr>
                  <a:t>                      </a:t>
                </a:r>
                <a:endParaRPr lang="ru-RU" altLang="ru-RU" sz="3600" b="1" dirty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6" name="Text Box 46">
                <a:extLst>
                  <a:ext uri="{FF2B5EF4-FFF2-40B4-BE49-F238E27FC236}">
                    <a16:creationId xmlns="" xmlns:a16="http://schemas.microsoft.com/office/drawing/2014/main" id="{56BEEEE7-C296-4951-9327-8C519F35E6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40028" y="1752600"/>
                <a:ext cx="4361063" cy="658898"/>
              </a:xfrm>
              <a:prstGeom prst="rect">
                <a:avLst/>
              </a:prstGeom>
              <a:blipFill rotWithShape="1">
                <a:blip r:embed="rId3"/>
                <a:stretch>
                  <a:fillRect l="-4336" t="-12037" b="-33333"/>
                </a:stretch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xmlns="" id="{A91FF717-03CD-4D12-9C34-D803EA599BE7}"/>
              </a:ext>
            </a:extLst>
          </p:cNvPr>
          <p:cNvSpPr/>
          <p:nvPr/>
        </p:nvSpPr>
        <p:spPr>
          <a:xfrm>
            <a:off x="644511" y="226696"/>
            <a:ext cx="13985889" cy="911348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pPr algn="ctr"/>
            <a:r>
              <a:rPr lang="ru-RU" alt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Задание </a:t>
            </a:r>
            <a:r>
              <a:rPr lang="ru-RU" alt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функции с помощью таблицы</a:t>
            </a:r>
          </a:p>
        </p:txBody>
      </p:sp>
      <p:sp>
        <p:nvSpPr>
          <p:cNvPr id="69" name="Google Shape;235;p9"/>
          <p:cNvSpPr txBox="1">
            <a:spLocks noGrp="1"/>
          </p:cNvSpPr>
          <p:nvPr>
            <p:ph type="title"/>
          </p:nvPr>
        </p:nvSpPr>
        <p:spPr>
          <a:xfrm>
            <a:off x="3272744" y="5410200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Garamond"/>
              <a:buNone/>
            </a:pPr>
            <a:r>
              <a:rPr lang="en-US" sz="4000" i="0" u="none" dirty="0" err="1">
                <a:solidFill>
                  <a:srgbClr val="002060"/>
                </a:solidFill>
                <a:latin typeface="Arial" pitchFamily="34" charset="0"/>
                <a:ea typeface="Garamond"/>
                <a:cs typeface="Arial" pitchFamily="34" charset="0"/>
                <a:sym typeface="Garamond"/>
              </a:rPr>
              <a:t>Таблица</a:t>
            </a:r>
            <a:r>
              <a:rPr lang="en-US" sz="4000" i="0" u="none" dirty="0">
                <a:solidFill>
                  <a:srgbClr val="002060"/>
                </a:solidFill>
                <a:latin typeface="Arial" pitchFamily="34" charset="0"/>
                <a:ea typeface="Garamond"/>
                <a:cs typeface="Arial" pitchFamily="34" charset="0"/>
                <a:sym typeface="Garamond"/>
              </a:rPr>
              <a:t> </a:t>
            </a:r>
            <a:r>
              <a:rPr lang="en-US" sz="4000" i="0" u="none" dirty="0" err="1">
                <a:solidFill>
                  <a:srgbClr val="002060"/>
                </a:solidFill>
                <a:latin typeface="Arial" pitchFamily="34" charset="0"/>
                <a:ea typeface="Garamond"/>
                <a:cs typeface="Arial" pitchFamily="34" charset="0"/>
                <a:sym typeface="Garamond"/>
              </a:rPr>
              <a:t>квадратов</a:t>
            </a:r>
            <a:endParaRPr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39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>
            <a:extLst>
              <a:ext uri="{FF2B5EF4-FFF2-40B4-BE49-F238E27FC236}">
                <a16:creationId xmlns:a16="http://schemas.microsoft.com/office/drawing/2014/main" xmlns="" id="{26563E2F-8F44-4773-88CE-A8265A359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140" y="232127"/>
            <a:ext cx="13990132" cy="918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31974" tIns="115987" rIns="231974" bIns="115987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 smtClean="0">
                <a:solidFill>
                  <a:srgbClr val="C00000"/>
                </a:solidFill>
                <a:cs typeface="Arial" panose="020B0604020202020204" pitchFamily="34" charset="0"/>
              </a:rPr>
              <a:t> 3</a:t>
            </a:r>
            <a:r>
              <a:rPr lang="ru-RU" altLang="ru-RU" sz="51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. Задание </a:t>
            </a:r>
            <a:r>
              <a:rPr lang="ru-RU" altLang="ru-RU" sz="5100" b="1" dirty="0">
                <a:solidFill>
                  <a:srgbClr val="C00000"/>
                </a:solidFill>
                <a:cs typeface="Arial" panose="020B0604020202020204" pitchFamily="34" charset="0"/>
              </a:rPr>
              <a:t>функции с помощью графика.</a:t>
            </a:r>
            <a:endParaRPr lang="ru-RU" altLang="ru-RU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xmlns="" id="{95EE8183-7C41-4D73-AFAC-FE353BAD5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33" y="1316025"/>
            <a:ext cx="14308139" cy="1727837"/>
          </a:xfrm>
          <a:prstGeom prst="rect">
            <a:avLst/>
          </a:prstGeom>
          <a:solidFill>
            <a:srgbClr val="FFFF66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     График </a:t>
            </a:r>
            <a:r>
              <a:rPr lang="ru-RU" altLang="ru-RU" sz="3000" b="1" dirty="0">
                <a:solidFill>
                  <a:srgbClr val="C00000"/>
                </a:solidFill>
                <a:cs typeface="Arial" panose="020B0604020202020204" pitchFamily="34" charset="0"/>
              </a:rPr>
              <a:t>функции </a:t>
            </a:r>
            <a:r>
              <a:rPr lang="ru-RU" altLang="ru-RU" sz="2900" b="1" dirty="0">
                <a:cs typeface="Arial" panose="020B0604020202020204" pitchFamily="34" charset="0"/>
              </a:rPr>
              <a:t>– это множество всех точек координатной плоскости, </a:t>
            </a:r>
          </a:p>
          <a:p>
            <a:pPr eaLnBrk="1" hangingPunct="1"/>
            <a:r>
              <a:rPr lang="ru-RU" altLang="ru-RU" sz="2900" b="1" dirty="0">
                <a:cs typeface="Arial" panose="020B0604020202020204" pitchFamily="34" charset="0"/>
              </a:rPr>
              <a:t>абсциссы которых равны значениям аргумента, а ординаты –</a:t>
            </a:r>
          </a:p>
          <a:p>
            <a:pPr eaLnBrk="1" hangingPunct="1"/>
            <a:r>
              <a:rPr lang="ru-RU" altLang="ru-RU" sz="2900" b="1" dirty="0">
                <a:cs typeface="Arial" panose="020B0604020202020204" pitchFamily="34" charset="0"/>
              </a:rPr>
              <a:t>соответствующим </a:t>
            </a:r>
            <a:r>
              <a:rPr lang="ru-RU" altLang="ru-RU" sz="2900" b="1" dirty="0" smtClean="0">
                <a:cs typeface="Arial" panose="020B0604020202020204" pitchFamily="34" charset="0"/>
              </a:rPr>
              <a:t> значениям </a:t>
            </a:r>
            <a:r>
              <a:rPr lang="ru-RU" altLang="ru-RU" sz="2900" b="1" dirty="0">
                <a:cs typeface="Arial" panose="020B0604020202020204" pitchFamily="34" charset="0"/>
              </a:rPr>
              <a:t>функции.</a:t>
            </a:r>
          </a:p>
        </p:txBody>
      </p:sp>
      <p:sp>
        <p:nvSpPr>
          <p:cNvPr id="5126" name="Text Box 5">
            <a:extLst>
              <a:ext uri="{FF2B5EF4-FFF2-40B4-BE49-F238E27FC236}">
                <a16:creationId xmlns:a16="http://schemas.microsoft.com/office/drawing/2014/main" xmlns="" id="{C4C0329D-4854-4601-AB2A-4B5688311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142" y="3238570"/>
            <a:ext cx="2323373" cy="677156"/>
          </a:xfrm>
          <a:prstGeom prst="rect">
            <a:avLst/>
          </a:prstGeom>
          <a:solidFill>
            <a:srgbClr val="FFFF00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900" b="1">
                <a:latin typeface="Times New Roman" panose="02020603050405020304" pitchFamily="18" charset="0"/>
              </a:rPr>
              <a:t>Вспомним:</a:t>
            </a:r>
          </a:p>
        </p:txBody>
      </p:sp>
      <p:sp>
        <p:nvSpPr>
          <p:cNvPr id="5127" name="Rectangle 6">
            <a:extLst>
              <a:ext uri="{FF2B5EF4-FFF2-40B4-BE49-F238E27FC236}">
                <a16:creationId xmlns:a16="http://schemas.microsoft.com/office/drawing/2014/main" xmlns="" id="{337E7178-D1E7-4266-89F2-3F073293B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117" y="1839586"/>
            <a:ext cx="468543" cy="57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200"/>
          </a:p>
        </p:txBody>
      </p:sp>
      <p:sp>
        <p:nvSpPr>
          <p:cNvPr id="5128" name="Rectangle 14">
            <a:extLst>
              <a:ext uri="{FF2B5EF4-FFF2-40B4-BE49-F238E27FC236}">
                <a16:creationId xmlns:a16="http://schemas.microsoft.com/office/drawing/2014/main" xmlns="" id="{856BEC72-85F2-4DD6-8848-C7430940F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117" y="1839586"/>
            <a:ext cx="468543" cy="57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200"/>
          </a:p>
        </p:txBody>
      </p:sp>
      <p:graphicFrame>
        <p:nvGraphicFramePr>
          <p:cNvPr id="5122" name="Object 13">
            <a:extLst>
              <a:ext uri="{FF2B5EF4-FFF2-40B4-BE49-F238E27FC236}">
                <a16:creationId xmlns:a16="http://schemas.microsoft.com/office/drawing/2014/main" xmlns="" id="{7C617147-CCFC-47D7-948B-CCBD8B5685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78412"/>
              </p:ext>
            </p:extLst>
          </p:nvPr>
        </p:nvGraphicFramePr>
        <p:xfrm>
          <a:off x="5187227" y="3007830"/>
          <a:ext cx="4774363" cy="480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GraphC" r:id="rId3" imgW="2876550" imgH="3124200" progId="">
                  <p:embed/>
                </p:oleObj>
              </mc:Choice>
              <mc:Fallback>
                <p:oleObj name="GraphC" r:id="rId3" imgW="2876550" imgH="31242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227" y="3007830"/>
                        <a:ext cx="4774363" cy="4804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5" name="Line 15">
            <a:extLst>
              <a:ext uri="{FF2B5EF4-FFF2-40B4-BE49-F238E27FC236}">
                <a16:creationId xmlns:a16="http://schemas.microsoft.com/office/drawing/2014/main" xmlns="" id="{FE2CC1E3-7047-4BDE-AA2A-8A7B23619D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16356" y="3851729"/>
            <a:ext cx="0" cy="173182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51216" name="Line 16">
            <a:extLst>
              <a:ext uri="{FF2B5EF4-FFF2-40B4-BE49-F238E27FC236}">
                <a16:creationId xmlns:a16="http://schemas.microsoft.com/office/drawing/2014/main" xmlns="" id="{A3BE4E3A-C3C5-4016-90AA-78CF5B16195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2236" y="3851730"/>
            <a:ext cx="1210267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51217" name="Oval 17">
            <a:extLst>
              <a:ext uri="{FF2B5EF4-FFF2-40B4-BE49-F238E27FC236}">
                <a16:creationId xmlns:a16="http://schemas.microsoft.com/office/drawing/2014/main" xmlns="" id="{7EC9B4B1-C11C-4CF8-8162-9DCAD793A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2605" y="3737356"/>
            <a:ext cx="171534" cy="179071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200"/>
          </a:p>
        </p:txBody>
      </p:sp>
      <p:sp>
        <p:nvSpPr>
          <p:cNvPr id="51218" name="Text Box 18">
            <a:extLst>
              <a:ext uri="{FF2B5EF4-FFF2-40B4-BE49-F238E27FC236}">
                <a16:creationId xmlns:a16="http://schemas.microsoft.com/office/drawing/2014/main" xmlns="" id="{686E467D-4339-4366-8A2F-FE6EE2C9E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3" y="4029076"/>
            <a:ext cx="1902974" cy="726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 dirty="0">
                <a:latin typeface="Times New Roman" panose="02020603050405020304" pitchFamily="18" charset="0"/>
              </a:rPr>
              <a:t>A (-4; 6)</a:t>
            </a:r>
            <a:endParaRPr lang="ru-RU" alt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51219" name="Text Box 19">
            <a:extLst>
              <a:ext uri="{FF2B5EF4-FFF2-40B4-BE49-F238E27FC236}">
                <a16:creationId xmlns:a16="http://schemas.microsoft.com/office/drawing/2014/main" xmlns="" id="{6275189A-8EBC-499A-9380-719CCC089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580" y="3857329"/>
            <a:ext cx="1903167" cy="726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 dirty="0">
                <a:latin typeface="Times New Roman" panose="02020603050405020304" pitchFamily="18" charset="0"/>
              </a:rPr>
              <a:t>B (5; -3)</a:t>
            </a:r>
            <a:endParaRPr lang="ru-RU" alt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51223" name="Line 23">
            <a:extLst>
              <a:ext uri="{FF2B5EF4-FFF2-40B4-BE49-F238E27FC236}">
                <a16:creationId xmlns:a16="http://schemas.microsoft.com/office/drawing/2014/main" xmlns="" id="{8016F6C4-1C75-450A-A8EF-55FEA0996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31554" y="5497830"/>
            <a:ext cx="0" cy="97936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51224" name="Line 24">
            <a:extLst>
              <a:ext uri="{FF2B5EF4-FFF2-40B4-BE49-F238E27FC236}">
                <a16:creationId xmlns:a16="http://schemas.microsoft.com/office/drawing/2014/main" xmlns="" id="{8C0A410E-F965-49D5-8C2A-2FA9A1B6947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1927" y="6477198"/>
            <a:ext cx="1557146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51225" name="Oval 25">
            <a:extLst>
              <a:ext uri="{FF2B5EF4-FFF2-40B4-BE49-F238E27FC236}">
                <a16:creationId xmlns:a16="http://schemas.microsoft.com/office/drawing/2014/main" xmlns="" id="{58585313-10A6-4641-BE2D-66C52FBF2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3306" y="6374637"/>
            <a:ext cx="171534" cy="179071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200"/>
          </a:p>
        </p:txBody>
      </p:sp>
      <p:sp>
        <p:nvSpPr>
          <p:cNvPr id="51226" name="Text Box 26">
            <a:extLst>
              <a:ext uri="{FF2B5EF4-FFF2-40B4-BE49-F238E27FC236}">
                <a16:creationId xmlns:a16="http://schemas.microsoft.com/office/drawing/2014/main" xmlns="" id="{C2910DCC-BBA3-404B-A6B9-6A0BFBA6B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488" y="4649855"/>
            <a:ext cx="1789353" cy="726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 dirty="0">
                <a:latin typeface="Times New Roman" panose="02020603050405020304" pitchFamily="18" charset="0"/>
              </a:rPr>
              <a:t>C (2; 0)</a:t>
            </a:r>
            <a:endParaRPr lang="ru-RU" alt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51227" name="Oval 27">
            <a:extLst>
              <a:ext uri="{FF2B5EF4-FFF2-40B4-BE49-F238E27FC236}">
                <a16:creationId xmlns:a16="http://schemas.microsoft.com/office/drawing/2014/main" xmlns="" id="{3F59EEDA-AE72-48F8-BB06-F4F83DD80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5115" y="5484509"/>
            <a:ext cx="171534" cy="179071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200"/>
          </a:p>
        </p:txBody>
      </p:sp>
    </p:spTree>
    <p:extLst>
      <p:ext uri="{BB962C8B-B14F-4D97-AF65-F5344CB8AC3E}">
        <p14:creationId xmlns:p14="http://schemas.microsoft.com/office/powerpoint/2010/main" val="593714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6528E-6 2.28395E-6 L 0.20628 -0.1078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08" y="-54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68 0.01486 L 0.42307 0.3296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38" y="1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1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693 -0.06288 L 0.3814 0.00193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7" grpId="0" animBg="1"/>
      <p:bldP spid="51218" grpId="0"/>
      <p:bldP spid="51218" grpId="1"/>
      <p:bldP spid="51219" grpId="0"/>
      <p:bldP spid="51219" grpId="1"/>
      <p:bldP spid="51225" grpId="0" animBg="1"/>
      <p:bldP spid="51226" grpId="0"/>
      <p:bldP spid="51226" grpId="1"/>
      <p:bldP spid="512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5">
            <a:extLst>
              <a:ext uri="{FF2B5EF4-FFF2-40B4-BE49-F238E27FC236}">
                <a16:creationId xmlns:a16="http://schemas.microsoft.com/office/drawing/2014/main" xmlns="" id="{C78F3F5C-AF39-493A-9F83-A9BA8FB5E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117" y="2216775"/>
            <a:ext cx="468543" cy="57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200"/>
          </a:p>
        </p:txBody>
      </p:sp>
      <p:graphicFrame>
        <p:nvGraphicFramePr>
          <p:cNvPr id="57348" name="Object 4">
            <a:extLst>
              <a:ext uri="{FF2B5EF4-FFF2-40B4-BE49-F238E27FC236}">
                <a16:creationId xmlns:a16="http://schemas.microsoft.com/office/drawing/2014/main" xmlns="" id="{16BFD1C8-3537-410D-ABD6-15B7DD2615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9907" y="3249929"/>
          <a:ext cx="5794035" cy="4815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GraphC" r:id="rId3" imgW="3228975" imgH="2533650" progId="">
                  <p:embed/>
                </p:oleObj>
              </mc:Choice>
              <mc:Fallback>
                <p:oleObj name="GraphC" r:id="rId3" imgW="3228975" imgH="253365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9907" y="3249929"/>
                        <a:ext cx="5794035" cy="48158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4" name="Text Box 10">
            <a:extLst>
              <a:ext uri="{FF2B5EF4-FFF2-40B4-BE49-F238E27FC236}">
                <a16:creationId xmlns:a16="http://schemas.microsoft.com/office/drawing/2014/main" xmlns="" id="{3D05FD5A-6093-42DA-8574-EFDCB9B03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733" y="1393135"/>
            <a:ext cx="14308144" cy="1803900"/>
          </a:xfrm>
          <a:prstGeom prst="rect">
            <a:avLst/>
          </a:prstGeom>
          <a:solidFill>
            <a:srgbClr val="99FF99">
              <a:alpha val="5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31974" tIns="115987" rIns="231974" bIns="11598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400" b="1" dirty="0" smtClean="0">
                <a:latin typeface="Times New Roman" panose="02020603050405020304" pitchFamily="18" charset="0"/>
              </a:rPr>
              <a:t>     По </a:t>
            </a:r>
            <a:r>
              <a:rPr lang="ru-RU" altLang="ru-RU" sz="3400" b="1" dirty="0">
                <a:latin typeface="Times New Roman" panose="02020603050405020304" pitchFamily="18" charset="0"/>
              </a:rPr>
              <a:t>графику функции, изображённому на рисунке, найти:</a:t>
            </a:r>
          </a:p>
          <a:p>
            <a:pPr eaLnBrk="1" hangingPunct="1"/>
            <a:r>
              <a:rPr lang="ru-RU" altLang="ru-RU" sz="3400" b="1" dirty="0">
                <a:latin typeface="Times New Roman" panose="02020603050405020304" pitchFamily="18" charset="0"/>
              </a:rPr>
              <a:t>1)     значение функции при </a:t>
            </a:r>
            <a:r>
              <a:rPr lang="ru-RU" altLang="ru-RU" sz="3400" b="1" i="1" dirty="0">
                <a:latin typeface="Times New Roman" panose="02020603050405020304" pitchFamily="18" charset="0"/>
              </a:rPr>
              <a:t>х</a:t>
            </a:r>
            <a:r>
              <a:rPr lang="ru-RU" altLang="ru-RU" sz="3400" b="1" dirty="0">
                <a:latin typeface="Times New Roman" panose="02020603050405020304" pitchFamily="18" charset="0"/>
              </a:rPr>
              <a:t> = 3;</a:t>
            </a:r>
          </a:p>
          <a:p>
            <a:pPr marL="869903" indent="-869903" eaLnBrk="1" hangingPunct="1">
              <a:buAutoNum type="arabicParenR" startAt="2"/>
            </a:pPr>
            <a:r>
              <a:rPr lang="ru-RU" altLang="ru-RU" sz="3400" b="1" dirty="0">
                <a:latin typeface="Times New Roman" panose="02020603050405020304" pitchFamily="18" charset="0"/>
              </a:rPr>
              <a:t>значение  аргумента при котором </a:t>
            </a:r>
            <a:r>
              <a:rPr lang="ru-RU" altLang="ru-RU" sz="3400" b="1" i="1" dirty="0">
                <a:latin typeface="Times New Roman" panose="02020603050405020304" pitchFamily="18" charset="0"/>
              </a:rPr>
              <a:t>у</a:t>
            </a:r>
            <a:r>
              <a:rPr lang="ru-RU" altLang="ru-RU" sz="3400" b="1" dirty="0">
                <a:latin typeface="Times New Roman" panose="02020603050405020304" pitchFamily="18" charset="0"/>
              </a:rPr>
              <a:t> = 4</a:t>
            </a:r>
          </a:p>
        </p:txBody>
      </p:sp>
      <p:sp>
        <p:nvSpPr>
          <p:cNvPr id="57356" name="Oval 12">
            <a:extLst>
              <a:ext uri="{FF2B5EF4-FFF2-40B4-BE49-F238E27FC236}">
                <a16:creationId xmlns:a16="http://schemas.microsoft.com/office/drawing/2014/main" xmlns="" id="{D622A870-B608-452B-92A7-51D958EED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487" y="4459607"/>
            <a:ext cx="518413" cy="491491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200" b="1">
                <a:latin typeface="Times New Roman" panose="02020603050405020304" pitchFamily="18" charset="0"/>
              </a:rPr>
              <a:t>1.</a:t>
            </a:r>
          </a:p>
        </p:txBody>
      </p:sp>
      <p:sp>
        <p:nvSpPr>
          <p:cNvPr id="57357" name="Rectangle 13">
            <a:extLst>
              <a:ext uri="{FF2B5EF4-FFF2-40B4-BE49-F238E27FC236}">
                <a16:creationId xmlns:a16="http://schemas.microsoft.com/office/drawing/2014/main" xmlns="" id="{55EBF69A-0EC5-46FA-B90D-8B80884B8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1012" y="4373881"/>
            <a:ext cx="1208362" cy="77724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>
                  <a:alpha val="56000"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31974" tIns="115987" rIns="231974" bIns="115987" anchor="ctr"/>
          <a:lstStyle/>
          <a:p>
            <a:pPr algn="ctr">
              <a:defRPr/>
            </a:pPr>
            <a:r>
              <a:rPr lang="ru-RU" sz="3400" b="1" i="1">
                <a:solidFill>
                  <a:schemeClr val="accent2"/>
                </a:solidFill>
                <a:latin typeface="Times New Roman" pitchFamily="18" charset="0"/>
              </a:rPr>
              <a:t>х = </a:t>
            </a:r>
            <a:r>
              <a:rPr lang="ru-RU" sz="3400" b="1">
                <a:solidFill>
                  <a:schemeClr val="accent2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57358" name="Rectangle 14">
            <a:extLst>
              <a:ext uri="{FF2B5EF4-FFF2-40B4-BE49-F238E27FC236}">
                <a16:creationId xmlns:a16="http://schemas.microsoft.com/office/drawing/2014/main" xmlns="" id="{B99C423E-D6B1-4D4C-B546-CB2FE639E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254" y="4373881"/>
            <a:ext cx="1210267" cy="77724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FF99">
                  <a:alpha val="56000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231974" tIns="115987" rIns="231974" bIns="115987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400" b="1" i="1">
                <a:latin typeface="Times New Roman" panose="02020603050405020304" pitchFamily="18" charset="0"/>
              </a:rPr>
              <a:t>у = </a:t>
            </a:r>
            <a:r>
              <a:rPr lang="ru-RU" altLang="ru-RU" sz="3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7359" name="Freeform 15">
            <a:extLst>
              <a:ext uri="{FF2B5EF4-FFF2-40B4-BE49-F238E27FC236}">
                <a16:creationId xmlns:a16="http://schemas.microsoft.com/office/drawing/2014/main" xmlns="" id="{8DE2A5E4-801B-4793-8D33-EBC68F7B94D6}"/>
              </a:ext>
            </a:extLst>
          </p:cNvPr>
          <p:cNvSpPr>
            <a:spLocks/>
          </p:cNvSpPr>
          <p:nvPr/>
        </p:nvSpPr>
        <p:spPr bwMode="auto">
          <a:xfrm>
            <a:off x="9510837" y="5730241"/>
            <a:ext cx="1906" cy="1356359"/>
          </a:xfrm>
          <a:custGeom>
            <a:avLst/>
            <a:gdLst>
              <a:gd name="T0" fmla="*/ 0 w 1"/>
              <a:gd name="T1" fmla="*/ 1794351428 h 712"/>
              <a:gd name="T2" fmla="*/ 0 w 1"/>
              <a:gd name="T3" fmla="*/ 0 h 712"/>
              <a:gd name="T4" fmla="*/ 0 60000 65536"/>
              <a:gd name="T5" fmla="*/ 0 60000 65536"/>
              <a:gd name="T6" fmla="*/ 0 w 1"/>
              <a:gd name="T7" fmla="*/ 0 h 712"/>
              <a:gd name="T8" fmla="*/ 1 w 1"/>
              <a:gd name="T9" fmla="*/ 712 h 7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712">
                <a:moveTo>
                  <a:pt x="0" y="712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31974" tIns="115987" rIns="231974" bIns="115987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200"/>
          </a:p>
        </p:txBody>
      </p:sp>
      <p:sp>
        <p:nvSpPr>
          <p:cNvPr id="57360" name="Line 16">
            <a:extLst>
              <a:ext uri="{FF2B5EF4-FFF2-40B4-BE49-F238E27FC236}">
                <a16:creationId xmlns:a16="http://schemas.microsoft.com/office/drawing/2014/main" xmlns="" id="{F44A9FE2-86E5-47A6-8107-725BE658EC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8641" y="5669280"/>
            <a:ext cx="1987888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57361" name="Text Box 17">
            <a:extLst>
              <a:ext uri="{FF2B5EF4-FFF2-40B4-BE49-F238E27FC236}">
                <a16:creationId xmlns:a16="http://schemas.microsoft.com/office/drawing/2014/main" xmlns="" id="{2D2AD239-680D-4A9A-AD78-050F8F295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3088" y="7139941"/>
            <a:ext cx="651621" cy="677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9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57362" name="Text Box 18">
            <a:extLst>
              <a:ext uri="{FF2B5EF4-FFF2-40B4-BE49-F238E27FC236}">
                <a16:creationId xmlns:a16="http://schemas.microsoft.com/office/drawing/2014/main" xmlns="" id="{A1B4C76C-CA07-4848-B134-BCCBF2DC5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2213" y="5497830"/>
            <a:ext cx="651621" cy="677156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FF99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9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7363" name="Oval 19">
            <a:extLst>
              <a:ext uri="{FF2B5EF4-FFF2-40B4-BE49-F238E27FC236}">
                <a16:creationId xmlns:a16="http://schemas.microsoft.com/office/drawing/2014/main" xmlns="" id="{002DD541-621D-429D-BCF2-9BD2137CA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487" y="6015991"/>
            <a:ext cx="518413" cy="491491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200" b="1">
                <a:latin typeface="Times New Roman" panose="02020603050405020304" pitchFamily="18" charset="0"/>
              </a:rPr>
              <a:t>2.</a:t>
            </a:r>
          </a:p>
        </p:txBody>
      </p:sp>
      <p:sp>
        <p:nvSpPr>
          <p:cNvPr id="57364" name="Rectangle 20">
            <a:extLst>
              <a:ext uri="{FF2B5EF4-FFF2-40B4-BE49-F238E27FC236}">
                <a16:creationId xmlns:a16="http://schemas.microsoft.com/office/drawing/2014/main" xmlns="" id="{CEF11684-6C69-43B8-8A10-EEBD698C2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108" y="5930265"/>
            <a:ext cx="1210267" cy="77724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FF99">
                  <a:alpha val="56000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231974" tIns="115987" rIns="231974" bIns="115987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400" b="1" i="1">
                <a:latin typeface="Times New Roman" panose="02020603050405020304" pitchFamily="18" charset="0"/>
              </a:rPr>
              <a:t>у = </a:t>
            </a:r>
            <a:r>
              <a:rPr lang="ru-RU" altLang="ru-RU" sz="34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57365" name="Text Box 21">
            <a:extLst>
              <a:ext uri="{FF2B5EF4-FFF2-40B4-BE49-F238E27FC236}">
                <a16:creationId xmlns:a16="http://schemas.microsoft.com/office/drawing/2014/main" xmlns="" id="{DE36D4B0-62CE-487B-A29A-6B4E11D1A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5995" y="4029076"/>
            <a:ext cx="651621" cy="677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9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57366" name="Line 22">
            <a:extLst>
              <a:ext uri="{FF2B5EF4-FFF2-40B4-BE49-F238E27FC236}">
                <a16:creationId xmlns:a16="http://schemas.microsoft.com/office/drawing/2014/main" xmlns="" id="{94C03E05-0FC0-4B9E-A14F-F8A21F67A28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8642" y="4288155"/>
            <a:ext cx="267974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57367" name="Freeform 23">
            <a:extLst>
              <a:ext uri="{FF2B5EF4-FFF2-40B4-BE49-F238E27FC236}">
                <a16:creationId xmlns:a16="http://schemas.microsoft.com/office/drawing/2014/main" xmlns="" id="{ABC3311C-569D-4FDE-89F1-D105878A8C1A}"/>
              </a:ext>
            </a:extLst>
          </p:cNvPr>
          <p:cNvSpPr>
            <a:spLocks/>
          </p:cNvSpPr>
          <p:nvPr/>
        </p:nvSpPr>
        <p:spPr bwMode="auto">
          <a:xfrm>
            <a:off x="10168382" y="4288156"/>
            <a:ext cx="85766" cy="2764155"/>
          </a:xfrm>
          <a:custGeom>
            <a:avLst/>
            <a:gdLst>
              <a:gd name="T0" fmla="*/ 0 w 1"/>
              <a:gd name="T1" fmla="*/ 2147483647 h 712"/>
              <a:gd name="T2" fmla="*/ 0 w 1"/>
              <a:gd name="T3" fmla="*/ 0 h 712"/>
              <a:gd name="T4" fmla="*/ 0 60000 65536"/>
              <a:gd name="T5" fmla="*/ 0 60000 65536"/>
              <a:gd name="T6" fmla="*/ 0 w 1"/>
              <a:gd name="T7" fmla="*/ 0 h 712"/>
              <a:gd name="T8" fmla="*/ 1 w 1"/>
              <a:gd name="T9" fmla="*/ 712 h 7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712">
                <a:moveTo>
                  <a:pt x="0" y="712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31974" tIns="115987" rIns="231974" bIns="115987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200"/>
          </a:p>
        </p:txBody>
      </p:sp>
      <p:sp>
        <p:nvSpPr>
          <p:cNvPr id="57368" name="Text Box 24">
            <a:extLst>
              <a:ext uri="{FF2B5EF4-FFF2-40B4-BE49-F238E27FC236}">
                <a16:creationId xmlns:a16="http://schemas.microsoft.com/office/drawing/2014/main" xmlns="" id="{376FB86B-6673-4796-A7A8-0C2453784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9174" y="7139941"/>
            <a:ext cx="651621" cy="677156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CCFF">
                  <a:alpha val="50998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9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57369" name="Rectangle 25">
            <a:extLst>
              <a:ext uri="{FF2B5EF4-FFF2-40B4-BE49-F238E27FC236}">
                <a16:creationId xmlns:a16="http://schemas.microsoft.com/office/drawing/2014/main" xmlns="" id="{57ED63DB-D6F1-4894-BE00-C8ACF934D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254" y="5930265"/>
            <a:ext cx="1210267" cy="77724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>
                  <a:alpha val="56000"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31974" tIns="115987" rIns="231974" bIns="115987" anchor="ctr"/>
          <a:lstStyle/>
          <a:p>
            <a:pPr algn="ctr">
              <a:defRPr/>
            </a:pPr>
            <a:r>
              <a:rPr lang="ru-RU" sz="3400" b="1" i="1">
                <a:solidFill>
                  <a:schemeClr val="accent2"/>
                </a:solidFill>
                <a:latin typeface="Times New Roman" pitchFamily="18" charset="0"/>
              </a:rPr>
              <a:t>х = </a:t>
            </a:r>
            <a:r>
              <a:rPr lang="ru-RU" sz="3400" b="1">
                <a:solidFill>
                  <a:schemeClr val="accent2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A775B67-7D02-4A51-AD01-8E0B592DB84E}"/>
              </a:ext>
            </a:extLst>
          </p:cNvPr>
          <p:cNvSpPr/>
          <p:nvPr/>
        </p:nvSpPr>
        <p:spPr>
          <a:xfrm>
            <a:off x="4376254" y="45498"/>
            <a:ext cx="4874493" cy="1249902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r>
              <a:rPr lang="ru-RU" altLang="ru-RU" sz="66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0736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7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7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7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6" grpId="0" animBg="1"/>
      <p:bldP spid="57357" grpId="0" animBg="1"/>
      <p:bldP spid="57358" grpId="0" animBg="1"/>
      <p:bldP spid="57359" grpId="0" animBg="1"/>
      <p:bldP spid="57360" grpId="0" animBg="1"/>
      <p:bldP spid="57362" grpId="0" animBg="1"/>
      <p:bldP spid="57363" grpId="0" animBg="1"/>
      <p:bldP spid="57364" grpId="0" animBg="1"/>
      <p:bldP spid="57366" grpId="0" animBg="1"/>
      <p:bldP spid="57367" grpId="0" animBg="1"/>
      <p:bldP spid="57368" grpId="0" animBg="1"/>
      <p:bldP spid="5736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599"/>
            <a:ext cx="13159363" cy="2331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30018" y="2895600"/>
                <a:ext cx="5434822" cy="38134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914400" indent="-914400">
                  <a:buAutoNum type="arabicParenR"/>
                </a:pPr>
                <a:r>
                  <a:rPr lang="uz-Latn-UZ" sz="4000" b="1" dirty="0" smtClean="0">
                    <a:latin typeface="Arial" pitchFamily="34" charset="0"/>
                    <a:cs typeface="Arial" pitchFamily="34" charset="0"/>
                  </a:rPr>
                  <a:t>(1</a:t>
                </a:r>
                <a:r>
                  <a:rPr lang="uz-Cyrl-UZ" sz="4000" b="1" dirty="0" smtClean="0">
                    <a:latin typeface="Arial" pitchFamily="34" charset="0"/>
                    <a:cs typeface="Arial" pitchFamily="34" charset="0"/>
                  </a:rPr>
                  <a:t>;2</a:t>
                </a:r>
                <a:r>
                  <a:rPr lang="uz-Latn-UZ" sz="4000" b="1" dirty="0" smtClean="0"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 x=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,  y=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uz-Cyrl-UZ" sz="4000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/>
                            </a:rPr>
                            <m:t>𝒚</m:t>
                          </m:r>
                          <m:r>
                            <a:rPr lang="en-US" sz="4000" b="1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40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/>
                        </a:rPr>
                        <m:t>−</m:t>
                      </m:r>
                      <m:r>
                        <a:rPr lang="en-US" sz="4000" b="1" i="1" smtClean="0">
                          <a:latin typeface="Cambria Math"/>
                        </a:rPr>
                        <m:t>𝟓</m:t>
                      </m:r>
                      <m:r>
                        <a:rPr lang="en-US" sz="4000" b="1" i="1" smtClean="0">
                          <a:latin typeface="Cambria Math"/>
                        </a:rPr>
                        <m:t>𝒙</m:t>
                      </m:r>
                      <m:r>
                        <a:rPr lang="en-US" sz="4000" b="1" i="1" smtClean="0">
                          <a:latin typeface="Cambria Math"/>
                        </a:rPr>
                        <m:t>+</m:t>
                      </m:r>
                      <m:r>
                        <a:rPr lang="en-US" sz="4000" b="1" i="1" smtClean="0"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en-US" sz="4000" b="1" dirty="0" smtClean="0">
                  <a:latin typeface="Arial" pitchFamily="34" charset="0"/>
                  <a:cs typeface="Arial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40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en-US" sz="40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𝟓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𝟔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US" sz="40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0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40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x=</a:t>
                </a:r>
                <a:r>
                  <a:rPr lang="en-US" sz="40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40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 </a:t>
                </a:r>
                <a:r>
                  <a:rPr lang="en-US" sz="40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y=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  <a:p>
                <a:pPr algn="ctr"/>
                <a:r>
                  <a:rPr lang="ru-RU" sz="4000" b="1" dirty="0" smtClean="0">
                    <a:solidFill>
                      <a:srgbClr val="A50021"/>
                    </a:solidFill>
                    <a:latin typeface="Arial" pitchFamily="34" charset="0"/>
                    <a:cs typeface="Arial" pitchFamily="34" charset="0"/>
                  </a:rPr>
                  <a:t>Ответ: принадлежит</a:t>
                </a:r>
                <a:endParaRPr lang="uz-Cyrl-UZ" sz="4000" b="1" dirty="0">
                  <a:solidFill>
                    <a:srgbClr val="A5002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018" y="2895600"/>
                <a:ext cx="5434822" cy="3813480"/>
              </a:xfrm>
              <a:prstGeom prst="rect">
                <a:avLst/>
              </a:prstGeom>
              <a:blipFill rotWithShape="1">
                <a:blip r:embed="rId3"/>
                <a:stretch>
                  <a:fillRect l="-3591" t="-2875" r="-2806" b="-59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05600" y="2921756"/>
                <a:ext cx="6144439" cy="44290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2)  </a:t>
                </a:r>
                <a:r>
                  <a:rPr lang="uz-Latn-UZ" sz="4000" b="1" dirty="0" smtClean="0"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-2</a:t>
                </a:r>
                <a:r>
                  <a:rPr lang="uz-Cyrl-UZ" sz="4000" b="1" dirty="0" smtClean="0">
                    <a:latin typeface="Arial" pitchFamily="34" charset="0"/>
                    <a:cs typeface="Arial" pitchFamily="34" charset="0"/>
                  </a:rPr>
                  <a:t>;</a:t>
                </a:r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uz-Latn-UZ" sz="4000" b="1" dirty="0" smtClean="0"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 x=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-2</a:t>
                </a:r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,  y=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endParaRPr lang="uz-Cyrl-UZ" sz="4000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/>
                            </a:rPr>
                            <m:t>𝒚</m:t>
                          </m:r>
                          <m:r>
                            <a:rPr lang="en-US" sz="4000" b="1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40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/>
                        </a:rPr>
                        <m:t>−</m:t>
                      </m:r>
                      <m:r>
                        <a:rPr lang="en-US" sz="4000" b="1" i="1" smtClean="0">
                          <a:latin typeface="Cambria Math"/>
                        </a:rPr>
                        <m:t>𝟓</m:t>
                      </m:r>
                      <m:r>
                        <a:rPr lang="en-US" sz="4000" b="1" i="1" smtClean="0">
                          <a:latin typeface="Cambria Math"/>
                        </a:rPr>
                        <m:t>𝒙</m:t>
                      </m:r>
                      <m:r>
                        <a:rPr lang="en-US" sz="4000" b="1" i="1" smtClean="0">
                          <a:latin typeface="Cambria Math"/>
                        </a:rPr>
                        <m:t>+</m:t>
                      </m:r>
                      <m:r>
                        <a:rPr lang="en-US" sz="4000" b="1" i="1" smtClean="0"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en-US" sz="4000" b="1" dirty="0" smtClean="0">
                  <a:latin typeface="Arial" pitchFamily="34" charset="0"/>
                  <a:cs typeface="Arial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=(−</m:t>
                          </m:r>
                          <m:r>
                            <a:rPr lang="en-US" sz="40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∙(−</m:t>
                      </m:r>
                      <m:r>
                        <a:rPr lang="en-US" sz="40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)+</m:t>
                      </m:r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en-US" sz="40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4000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𝟒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𝟏𝟎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𝟔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000" b="1" i="0" smtClean="0">
                          <a:solidFill>
                            <a:prstClr val="black"/>
                          </a:solidFill>
                          <a:latin typeface="Cambria Math"/>
                        </a:rPr>
                        <m:t>𝟐𝟎</m:t>
                      </m:r>
                    </m:oMath>
                  </m:oMathPara>
                </a14:m>
                <a:endParaRPr lang="en-US" sz="40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0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40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40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-2</a:t>
                </a:r>
                <a:r>
                  <a:rPr lang="en-US" sz="40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 y=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20</a:t>
                </a:r>
                <a:endParaRPr lang="ru-RU" sz="4000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r>
                  <a:rPr lang="ru-RU" sz="4000" b="1" dirty="0" smtClean="0">
                    <a:solidFill>
                      <a:srgbClr val="A50021"/>
                    </a:solidFill>
                    <a:latin typeface="Arial" pitchFamily="34" charset="0"/>
                    <a:cs typeface="Arial" pitchFamily="34" charset="0"/>
                  </a:rPr>
                  <a:t>Ответ: не принадлежит</a:t>
                </a:r>
                <a:endParaRPr lang="uz-Cyrl-UZ" sz="4000" b="1" dirty="0">
                  <a:solidFill>
                    <a:srgbClr val="A50021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uz-Cyrl-UZ" sz="40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2921756"/>
                <a:ext cx="6144439" cy="4429033"/>
              </a:xfrm>
              <a:prstGeom prst="rect">
                <a:avLst/>
              </a:prstGeom>
              <a:blipFill rotWithShape="1">
                <a:blip r:embed="rId4"/>
                <a:stretch>
                  <a:fillRect l="-3472" t="-2476" r="-267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5864840" y="1394246"/>
            <a:ext cx="3126760" cy="1272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25543465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995" y="1257062"/>
            <a:ext cx="12722225" cy="2249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 descr="Милый школьник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867" y="1804729"/>
            <a:ext cx="1441202" cy="2369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995" y="4173734"/>
            <a:ext cx="12569825" cy="2353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Овал 7"/>
          <p:cNvSpPr/>
          <p:nvPr/>
        </p:nvSpPr>
        <p:spPr>
          <a:xfrm>
            <a:off x="307975" y="1107880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07975" y="4031795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756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1743A5F-0DC5-468C-8C96-6692A1E4981A}"/>
              </a:ext>
            </a:extLst>
          </p:cNvPr>
          <p:cNvSpPr/>
          <p:nvPr/>
        </p:nvSpPr>
        <p:spPr>
          <a:xfrm>
            <a:off x="5627340" y="154463"/>
            <a:ext cx="3182362" cy="1019070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algn="ctr"/>
            <a:r>
              <a:rPr lang="ru-RU" altLang="ru-RU" sz="5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endParaRPr lang="ru-RU" altLang="ru-RU" sz="51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2AAEA2C-2E21-4999-A34B-2AD60DF59F9A}"/>
              </a:ext>
            </a:extLst>
          </p:cNvPr>
          <p:cNvSpPr/>
          <p:nvPr/>
        </p:nvSpPr>
        <p:spPr>
          <a:xfrm>
            <a:off x="161828" y="1340810"/>
            <a:ext cx="14306744" cy="5651107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r>
              <a:rPr lang="ru-RU" sz="5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ru-RU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у(х) = 4х - 3</a:t>
            </a:r>
          </a:p>
          <a:p>
            <a:r>
              <a:rPr lang="ru-RU" sz="36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Принадлежит 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 графику этой функции </a:t>
            </a:r>
            <a:endParaRPr lang="ru-RU" sz="3600" b="1" dirty="0" smtClean="0"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А(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и В (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 </a:t>
            </a:r>
            <a:endParaRPr lang="ru-RU" sz="4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) у(0) = 4</a:t>
            </a:r>
            <a:r>
              <a:rPr lang="en-US" altLang="ru-RU" sz="4400" b="1" i="1" dirty="0">
                <a:solidFill>
                  <a:srgbClr val="663300"/>
                </a:solidFill>
                <a:cs typeface="Arial" panose="020B0604020202020204" pitchFamily="34" charset="0"/>
              </a:rPr>
              <a:t> </a:t>
            </a:r>
            <a:r>
              <a:rPr lang="en-US" altLang="ru-RU" sz="4400" b="1" i="1" dirty="0">
                <a:cs typeface="Arial" panose="020B0604020202020204" pitchFamily="34" charset="0"/>
              </a:rPr>
              <a:t>·</a:t>
            </a:r>
            <a:r>
              <a:rPr lang="en-US" altLang="ru-RU" sz="4400" b="1" i="1" dirty="0">
                <a:solidFill>
                  <a:srgbClr val="663300"/>
                </a:solidFill>
                <a:cs typeface="Arial" panose="020B0604020202020204" pitchFamily="34" charset="0"/>
              </a:rPr>
              <a:t> </a:t>
            </a:r>
            <a:r>
              <a:rPr lang="ru-RU" alt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– 3 = </a:t>
            </a:r>
            <a:r>
              <a:rPr 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(верно) , значит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точка А принадлежит графику</a:t>
            </a:r>
          </a:p>
          <a:p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ru-RU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у(2)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= 4</a:t>
            </a:r>
            <a:r>
              <a:rPr lang="en-US" altLang="ru-RU" sz="4400" b="1" i="1" dirty="0">
                <a:solidFill>
                  <a:srgbClr val="663300"/>
                </a:solidFill>
                <a:cs typeface="Arial" panose="020B0604020202020204" pitchFamily="34" charset="0"/>
              </a:rPr>
              <a:t> </a:t>
            </a:r>
            <a:r>
              <a:rPr lang="en-US" altLang="ru-RU" sz="4400" b="1" i="1" dirty="0">
                <a:cs typeface="Arial" panose="020B0604020202020204" pitchFamily="34" charset="0"/>
              </a:rPr>
              <a:t>·</a:t>
            </a:r>
            <a:r>
              <a:rPr lang="en-US" altLang="ru-RU" sz="4400" b="1" i="1" dirty="0">
                <a:solidFill>
                  <a:srgbClr val="663300"/>
                </a:solidFill>
                <a:cs typeface="Arial" panose="020B0604020202020204" pitchFamily="34" charset="0"/>
              </a:rPr>
              <a:t> </a:t>
            </a:r>
            <a:r>
              <a:rPr lang="ru-RU" alt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– 3 = </a:t>
            </a:r>
            <a:r>
              <a:rPr 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(не верно) ,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значит точка В не </a:t>
            </a:r>
            <a:r>
              <a:rPr lang="ru-RU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принадлежит графику</a:t>
            </a:r>
            <a:r>
              <a:rPr lang="ru-RU" sz="4400" b="1" dirty="0" smtClean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4648200" y="5638800"/>
            <a:ext cx="533400" cy="4572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67835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7" name="Овал 6"/>
          <p:cNvSpPr/>
          <p:nvPr/>
        </p:nvSpPr>
        <p:spPr>
          <a:xfrm>
            <a:off x="155575" y="1449679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55575" y="3088918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55575" y="4706846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</a:t>
            </a:r>
            <a:endParaRPr lang="uz-Latn-U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46218" y="249629"/>
            <a:ext cx="4786124" cy="1157399"/>
          </a:xfrm>
          <a:prstGeom prst="rect">
            <a:avLst/>
          </a:prstGeom>
          <a:noFill/>
        </p:spPr>
        <p:txBody>
          <a:bodyPr wrap="none" lIns="231810" tIns="115903" rIns="231810" bIns="115903" rtlCol="0">
            <a:spAutoFit/>
          </a:bodyPr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1139890" y="1419469"/>
            <a:ext cx="427031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1.Повторение пройденного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нутый угол 9"/>
          <p:cNvSpPr/>
          <p:nvPr/>
        </p:nvSpPr>
        <p:spPr>
          <a:xfrm>
            <a:off x="7364360" y="1456791"/>
            <a:ext cx="467524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2.Понятие функции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Загнутый угол 10"/>
          <p:cNvSpPr/>
          <p:nvPr/>
        </p:nvSpPr>
        <p:spPr>
          <a:xfrm>
            <a:off x="3143639" y="4543668"/>
            <a:ext cx="4038600" cy="2615682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Решение задач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нутый угол 11"/>
          <p:cNvSpPr/>
          <p:nvPr/>
        </p:nvSpPr>
        <p:spPr>
          <a:xfrm>
            <a:off x="9332342" y="4507901"/>
            <a:ext cx="4231258" cy="2553478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4.Задания для закрепления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6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741" name="Rectangle 93">
            <a:extLst>
              <a:ext uri="{FF2B5EF4-FFF2-40B4-BE49-F238E27FC236}">
                <a16:creationId xmlns:a16="http://schemas.microsoft.com/office/drawing/2014/main" xmlns="" id="{894614B8-5EF4-47E0-9B6B-96EFF2133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319" y="4099560"/>
            <a:ext cx="5450967" cy="413004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231974" tIns="115987" rIns="231974" bIns="115987" anchor="ctr"/>
          <a:lstStyle/>
          <a:p>
            <a:pPr>
              <a:defRPr/>
            </a:pPr>
            <a:endParaRPr lang="ru-RU" sz="2200"/>
          </a:p>
        </p:txBody>
      </p:sp>
      <p:sp>
        <p:nvSpPr>
          <p:cNvPr id="283740" name="Rectangle 92">
            <a:extLst>
              <a:ext uri="{FF2B5EF4-FFF2-40B4-BE49-F238E27FC236}">
                <a16:creationId xmlns:a16="http://schemas.microsoft.com/office/drawing/2014/main" xmlns="" id="{35550A44-6ECA-4AF5-A9ED-DE7B363E1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117" y="4120518"/>
            <a:ext cx="5450967" cy="4109083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231974" tIns="115987" rIns="231974" bIns="115987" anchor="ctr"/>
          <a:lstStyle/>
          <a:p>
            <a:pPr>
              <a:defRPr/>
            </a:pPr>
            <a:endParaRPr lang="ru-RU" sz="2200"/>
          </a:p>
        </p:txBody>
      </p:sp>
      <p:sp>
        <p:nvSpPr>
          <p:cNvPr id="283739" name="Rectangle 91">
            <a:extLst>
              <a:ext uri="{FF2B5EF4-FFF2-40B4-BE49-F238E27FC236}">
                <a16:creationId xmlns:a16="http://schemas.microsoft.com/office/drawing/2014/main" xmlns="" id="{8EBBF395-902D-4027-BD8A-0CE284AF1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116" y="1"/>
            <a:ext cx="5431908" cy="4080511"/>
          </a:xfrm>
          <a:prstGeom prst="rect">
            <a:avLst/>
          </a:prstGeom>
          <a:gradFill rotWithShape="1">
            <a:gsLst>
              <a:gs pos="0">
                <a:srgbClr val="FF66CC"/>
              </a:gs>
              <a:gs pos="50000">
                <a:schemeClr val="bg1"/>
              </a:gs>
              <a:gs pos="100000">
                <a:srgbClr val="FF66CC"/>
              </a:gs>
            </a:gsLst>
            <a:lin ang="189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231974" tIns="115987" rIns="231974" bIns="115987" anchor="ctr"/>
          <a:lstStyle/>
          <a:p>
            <a:pPr>
              <a:defRPr/>
            </a:pPr>
            <a:endParaRPr lang="ru-RU" sz="2200"/>
          </a:p>
        </p:txBody>
      </p:sp>
      <p:sp>
        <p:nvSpPr>
          <p:cNvPr id="283738" name="Rectangle 90">
            <a:extLst>
              <a:ext uri="{FF2B5EF4-FFF2-40B4-BE49-F238E27FC236}">
                <a16:creationId xmlns:a16="http://schemas.microsoft.com/office/drawing/2014/main" xmlns="" id="{DF46E596-BA9C-4434-BB0B-B4A0889A5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6142" y="1"/>
            <a:ext cx="5508146" cy="4120517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231974" tIns="115987" rIns="231974" bIns="115987" anchor="ctr"/>
          <a:lstStyle/>
          <a:p>
            <a:pPr>
              <a:defRPr/>
            </a:pPr>
            <a:endParaRPr lang="ru-RU" sz="2200"/>
          </a:p>
        </p:txBody>
      </p:sp>
      <p:sp>
        <p:nvSpPr>
          <p:cNvPr id="283707" name="Oval 59">
            <a:extLst>
              <a:ext uri="{FF2B5EF4-FFF2-40B4-BE49-F238E27FC236}">
                <a16:creationId xmlns:a16="http://schemas.microsoft.com/office/drawing/2014/main" xmlns="" id="{94A5AED5-9E59-4D58-BF68-8747C5D77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88276" y="2260282"/>
            <a:ext cx="203937" cy="234316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200">
              <a:latin typeface="Times New Roman" panose="02020603050405020304" pitchFamily="18" charset="0"/>
            </a:endParaRPr>
          </a:p>
        </p:txBody>
      </p:sp>
      <p:sp>
        <p:nvSpPr>
          <p:cNvPr id="12295" name="Text Box 2">
            <a:extLst>
              <a:ext uri="{FF2B5EF4-FFF2-40B4-BE49-F238E27FC236}">
                <a16:creationId xmlns:a16="http://schemas.microsoft.com/office/drawing/2014/main" xmlns="" id="{0B980E3C-D612-4F9A-A7EB-711D52197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3273" y="-161923"/>
            <a:ext cx="651829" cy="1342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ru-RU" sz="7200" b="1">
                <a:latin typeface="Times New Roman" panose="02020603050405020304" pitchFamily="18" charset="0"/>
              </a:rPr>
              <a:t>y</a:t>
            </a:r>
            <a:endParaRPr lang="ru-RU" altLang="ru-RU" sz="7200" b="1">
              <a:latin typeface="Times New Roman" panose="02020603050405020304" pitchFamily="18" charset="0"/>
            </a:endParaRPr>
          </a:p>
        </p:txBody>
      </p:sp>
      <p:sp>
        <p:nvSpPr>
          <p:cNvPr id="12296" name="Line 3">
            <a:extLst>
              <a:ext uri="{FF2B5EF4-FFF2-40B4-BE49-F238E27FC236}">
                <a16:creationId xmlns:a16="http://schemas.microsoft.com/office/drawing/2014/main" xmlns="" id="{E10DBCA3-99EB-4DAD-AA88-903F426FED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2526" y="4114802"/>
            <a:ext cx="10621760" cy="952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297" name="Line 4">
            <a:extLst>
              <a:ext uri="{FF2B5EF4-FFF2-40B4-BE49-F238E27FC236}">
                <a16:creationId xmlns:a16="http://schemas.microsoft.com/office/drawing/2014/main" xmlns="" id="{99338E8F-90EB-496F-B544-8477E9BA23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441959"/>
            <a:ext cx="0" cy="778764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298" name="Text Box 5">
            <a:extLst>
              <a:ext uri="{FF2B5EF4-FFF2-40B4-BE49-F238E27FC236}">
                <a16:creationId xmlns:a16="http://schemas.microsoft.com/office/drawing/2014/main" xmlns="" id="{11B69BB9-D0C1-4308-979B-51A889348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32262" y="2977517"/>
            <a:ext cx="972027" cy="1342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ru-RU" sz="7200" b="1" dirty="0">
                <a:latin typeface="Times New Roman" panose="02020603050405020304" pitchFamily="18" charset="0"/>
              </a:rPr>
              <a:t>x</a:t>
            </a:r>
            <a:endParaRPr lang="ru-RU" altLang="ru-RU" sz="7200" b="1" dirty="0">
              <a:latin typeface="Times New Roman" panose="02020603050405020304" pitchFamily="18" charset="0"/>
            </a:endParaRPr>
          </a:p>
        </p:txBody>
      </p:sp>
      <p:sp>
        <p:nvSpPr>
          <p:cNvPr id="12299" name="Line 7">
            <a:extLst>
              <a:ext uri="{FF2B5EF4-FFF2-40B4-BE49-F238E27FC236}">
                <a16:creationId xmlns:a16="http://schemas.microsoft.com/office/drawing/2014/main" xmlns="" id="{49F30CCC-AF6E-4CB6-82E1-F49FB182CC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18491" y="4114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01" name="Line 10">
            <a:extLst>
              <a:ext uri="{FF2B5EF4-FFF2-40B4-BE49-F238E27FC236}">
                <a16:creationId xmlns:a16="http://schemas.microsoft.com/office/drawing/2014/main" xmlns="" id="{A2077F68-5A86-4FBF-8B8C-7BFEB97F20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19630" y="3236596"/>
            <a:ext cx="104292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02" name="Line 12">
            <a:extLst>
              <a:ext uri="{FF2B5EF4-FFF2-40B4-BE49-F238E27FC236}">
                <a16:creationId xmlns:a16="http://schemas.microsoft.com/office/drawing/2014/main" xmlns="" id="{ED55BA32-0996-48CA-8E03-C9ECB9243F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572" y="2377440"/>
            <a:ext cx="10373991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03" name="Line 14">
            <a:extLst>
              <a:ext uri="{FF2B5EF4-FFF2-40B4-BE49-F238E27FC236}">
                <a16:creationId xmlns:a16="http://schemas.microsoft.com/office/drawing/2014/main" xmlns="" id="{CD684075-D6A1-4260-9A6E-1B4245BA20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569" y="1499236"/>
            <a:ext cx="1044832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04" name="Line 16">
            <a:extLst>
              <a:ext uri="{FF2B5EF4-FFF2-40B4-BE49-F238E27FC236}">
                <a16:creationId xmlns:a16="http://schemas.microsoft.com/office/drawing/2014/main" xmlns="" id="{5AB382E3-E866-4895-A460-BFBA8ED4B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19629" y="640079"/>
            <a:ext cx="1041020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05" name="Line 19">
            <a:extLst>
              <a:ext uri="{FF2B5EF4-FFF2-40B4-BE49-F238E27FC236}">
                <a16:creationId xmlns:a16="http://schemas.microsoft.com/office/drawing/2014/main" xmlns="" id="{B5B12EDA-C4CF-44D5-8CC9-E3A26FCB21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572" y="4956809"/>
            <a:ext cx="10373991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06" name="Line 21">
            <a:extLst>
              <a:ext uri="{FF2B5EF4-FFF2-40B4-BE49-F238E27FC236}">
                <a16:creationId xmlns:a16="http://schemas.microsoft.com/office/drawing/2014/main" xmlns="" id="{011F31EB-A1FB-4E60-A85C-3C3799EA2F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6115" y="5833111"/>
            <a:ext cx="1068465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07" name="Line 23">
            <a:extLst>
              <a:ext uri="{FF2B5EF4-FFF2-40B4-BE49-F238E27FC236}">
                <a16:creationId xmlns:a16="http://schemas.microsoft.com/office/drawing/2014/main" xmlns="" id="{A5FE67B9-AADD-4A19-A5C3-FD0679AEF9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569" y="6694170"/>
            <a:ext cx="10356838" cy="1714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08" name="Line 25">
            <a:extLst>
              <a:ext uri="{FF2B5EF4-FFF2-40B4-BE49-F238E27FC236}">
                <a16:creationId xmlns:a16="http://schemas.microsoft.com/office/drawing/2014/main" xmlns="" id="{7440B1C9-15FB-4DA3-BE98-92B12A1242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570" y="7553326"/>
            <a:ext cx="10227233" cy="1714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09" name="Line 28">
            <a:extLst>
              <a:ext uri="{FF2B5EF4-FFF2-40B4-BE49-F238E27FC236}">
                <a16:creationId xmlns:a16="http://schemas.microsoft.com/office/drawing/2014/main" xmlns="" id="{71954591-ACFD-4E96-AA5E-ECAA36452839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7622" y="238128"/>
            <a:ext cx="0" cy="7753349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10" name="Line 30">
            <a:extLst>
              <a:ext uri="{FF2B5EF4-FFF2-40B4-BE49-F238E27FC236}">
                <a16:creationId xmlns:a16="http://schemas.microsoft.com/office/drawing/2014/main" xmlns="" id="{600ACDD0-6239-4C8F-866C-79FADB3D14D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7199" y="255270"/>
            <a:ext cx="0" cy="768096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11" name="Line 32">
            <a:extLst>
              <a:ext uri="{FF2B5EF4-FFF2-40B4-BE49-F238E27FC236}">
                <a16:creationId xmlns:a16="http://schemas.microsoft.com/office/drawing/2014/main" xmlns="" id="{F17851C9-40DA-492F-B645-BA9BDD91F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9876774" y="238124"/>
            <a:ext cx="36214" cy="771715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12" name="Line 34">
            <a:extLst>
              <a:ext uri="{FF2B5EF4-FFF2-40B4-BE49-F238E27FC236}">
                <a16:creationId xmlns:a16="http://schemas.microsoft.com/office/drawing/2014/main" xmlns="" id="{ABCB3478-B2E5-4865-B601-E9280C2CE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90245" y="274322"/>
            <a:ext cx="0" cy="7736204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13" name="Line 36">
            <a:extLst>
              <a:ext uri="{FF2B5EF4-FFF2-40B4-BE49-F238E27FC236}">
                <a16:creationId xmlns:a16="http://schemas.microsoft.com/office/drawing/2014/main" xmlns="" id="{E2566CDC-DCA1-408A-8ED3-0F8D09323D6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95927" y="255273"/>
            <a:ext cx="19059" cy="771906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14" name="Line 38">
            <a:extLst>
              <a:ext uri="{FF2B5EF4-FFF2-40B4-BE49-F238E27FC236}">
                <a16:creationId xmlns:a16="http://schemas.microsoft.com/office/drawing/2014/main" xmlns="" id="{16BF63B2-1CC3-46BA-BC62-207EE4AA1FC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83078" y="255273"/>
            <a:ext cx="36212" cy="771906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15" name="Line 40">
            <a:extLst>
              <a:ext uri="{FF2B5EF4-FFF2-40B4-BE49-F238E27FC236}">
                <a16:creationId xmlns:a16="http://schemas.microsoft.com/office/drawing/2014/main" xmlns="" id="{C34725F9-A7DF-439A-829D-6883F51470B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36567" y="0"/>
            <a:ext cx="0" cy="797433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16" name="Line 42">
            <a:extLst>
              <a:ext uri="{FF2B5EF4-FFF2-40B4-BE49-F238E27FC236}">
                <a16:creationId xmlns:a16="http://schemas.microsoft.com/office/drawing/2014/main" xmlns="" id="{4B46AC27-F3E0-462F-AF45-5E4CCFA5FC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7932" y="219079"/>
            <a:ext cx="19059" cy="7736204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17" name="Line 44">
            <a:extLst>
              <a:ext uri="{FF2B5EF4-FFF2-40B4-BE49-F238E27FC236}">
                <a16:creationId xmlns:a16="http://schemas.microsoft.com/office/drawing/2014/main" xmlns="" id="{15689767-29A6-476D-B4E3-8CB08651E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8356" y="1"/>
            <a:ext cx="0" cy="80105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18" name="Line 46">
            <a:extLst>
              <a:ext uri="{FF2B5EF4-FFF2-40B4-BE49-F238E27FC236}">
                <a16:creationId xmlns:a16="http://schemas.microsoft.com/office/drawing/2014/main" xmlns="" id="{D1D8D0E4-2D95-4147-B44F-00486C1ED7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2567" y="219075"/>
            <a:ext cx="17153" cy="771715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19" name="Line 48">
            <a:extLst>
              <a:ext uri="{FF2B5EF4-FFF2-40B4-BE49-F238E27FC236}">
                <a16:creationId xmlns:a16="http://schemas.microsoft.com/office/drawing/2014/main" xmlns="" id="{77D2EF8E-F830-4B60-8FE0-72F2B9FF76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0146" y="0"/>
            <a:ext cx="19059" cy="797433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20" name="Line 50">
            <a:extLst>
              <a:ext uri="{FF2B5EF4-FFF2-40B4-BE49-F238E27FC236}">
                <a16:creationId xmlns:a16="http://schemas.microsoft.com/office/drawing/2014/main" xmlns="" id="{0C52F44F-3FC3-4752-916C-C214AB790B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17725" y="0"/>
            <a:ext cx="1906" cy="7991476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2321" name="Text Box 51">
            <a:extLst>
              <a:ext uri="{FF2B5EF4-FFF2-40B4-BE49-F238E27FC236}">
                <a16:creationId xmlns:a16="http://schemas.microsoft.com/office/drawing/2014/main" xmlns="" id="{14E67B48-356D-42E9-9E02-D6FCA5EF2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577" y="4053687"/>
            <a:ext cx="11542327" cy="123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6500" b="1" dirty="0">
                <a:latin typeface="Times New Roman" panose="02020603050405020304" pitchFamily="18" charset="0"/>
              </a:rPr>
              <a:t>    -5</a:t>
            </a:r>
            <a:r>
              <a:rPr lang="ru-RU" altLang="ru-RU" sz="3800" b="1" dirty="0">
                <a:latin typeface="Times New Roman" panose="02020603050405020304" pitchFamily="18" charset="0"/>
              </a:rPr>
              <a:t>  </a:t>
            </a:r>
            <a:r>
              <a:rPr lang="ru-RU" altLang="ru-RU" sz="6500" b="1" dirty="0">
                <a:latin typeface="Times New Roman" panose="02020603050405020304" pitchFamily="18" charset="0"/>
              </a:rPr>
              <a:t>-4 -3 -2 -1      1  2  3  4  5  6</a:t>
            </a:r>
            <a:r>
              <a:rPr lang="ru-RU" altLang="ru-RU" sz="3800" dirty="0">
                <a:latin typeface="Times New Roman" panose="02020603050405020304" pitchFamily="18" charset="0"/>
              </a:rPr>
              <a:t>   </a:t>
            </a:r>
          </a:p>
        </p:txBody>
      </p:sp>
      <p:sp>
        <p:nvSpPr>
          <p:cNvPr id="12322" name="Text Box 52">
            <a:extLst>
              <a:ext uri="{FF2B5EF4-FFF2-40B4-BE49-F238E27FC236}">
                <a16:creationId xmlns:a16="http://schemas.microsoft.com/office/drawing/2014/main" xmlns="" id="{00B65BA4-14D7-459E-820B-897E398BA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6142" y="-80327"/>
            <a:ext cx="1128310" cy="8321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6500" b="1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-1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-2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-3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-4</a:t>
            </a:r>
          </a:p>
        </p:txBody>
      </p:sp>
      <p:sp>
        <p:nvSpPr>
          <p:cNvPr id="12324" name="Line 55">
            <a:extLst>
              <a:ext uri="{FF2B5EF4-FFF2-40B4-BE49-F238E27FC236}">
                <a16:creationId xmlns:a16="http://schemas.microsoft.com/office/drawing/2014/main" xmlns="" id="{8B7C7502-9380-40DC-AB47-FE1462D0DC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1" y="4114801"/>
            <a:ext cx="2140363" cy="19049"/>
          </a:xfrm>
          <a:prstGeom prst="line">
            <a:avLst/>
          </a:prstGeom>
          <a:noFill/>
          <a:ln w="9525">
            <a:solidFill>
              <a:srgbClr val="FF00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05" name="Line 57">
            <a:extLst>
              <a:ext uri="{FF2B5EF4-FFF2-40B4-BE49-F238E27FC236}">
                <a16:creationId xmlns:a16="http://schemas.microsoft.com/office/drawing/2014/main" xmlns="" id="{C84932CD-38CB-4AB5-8479-6100A065BDC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8988" y="4114801"/>
            <a:ext cx="3466891" cy="19049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06" name="Line 58">
            <a:extLst>
              <a:ext uri="{FF2B5EF4-FFF2-40B4-BE49-F238E27FC236}">
                <a16:creationId xmlns:a16="http://schemas.microsoft.com/office/drawing/2014/main" xmlns="" id="{41CF9671-4763-4E37-A9B9-E16EF1F6EDE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72138" y="2310766"/>
            <a:ext cx="36212" cy="1784985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08" name="Line 60">
            <a:extLst>
              <a:ext uri="{FF2B5EF4-FFF2-40B4-BE49-F238E27FC236}">
                <a16:creationId xmlns:a16="http://schemas.microsoft.com/office/drawing/2014/main" xmlns="" id="{358FAB3F-9DD4-4B8B-B6AE-98C70C4120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0755" y="2377440"/>
            <a:ext cx="3438301" cy="36194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09" name="Line 61">
            <a:extLst>
              <a:ext uri="{FF2B5EF4-FFF2-40B4-BE49-F238E27FC236}">
                <a16:creationId xmlns:a16="http://schemas.microsoft.com/office/drawing/2014/main" xmlns="" id="{699B762B-4C0A-4ACD-9287-D186103F871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90245" y="2364104"/>
            <a:ext cx="19059" cy="1804035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10" name="Text Box 62">
            <a:extLst>
              <a:ext uri="{FF2B5EF4-FFF2-40B4-BE49-F238E27FC236}">
                <a16:creationId xmlns:a16="http://schemas.microsoft.com/office/drawing/2014/main" xmlns="" id="{93C74476-1D94-4771-9B93-1F4F3B8F3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6228" y="769955"/>
            <a:ext cx="2563604" cy="1157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6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А(4;2)</a:t>
            </a:r>
          </a:p>
        </p:txBody>
      </p:sp>
      <p:sp>
        <p:nvSpPr>
          <p:cNvPr id="283712" name="Line 64">
            <a:extLst>
              <a:ext uri="{FF2B5EF4-FFF2-40B4-BE49-F238E27FC236}">
                <a16:creationId xmlns:a16="http://schemas.microsoft.com/office/drawing/2014/main" xmlns="" id="{CE728740-9BD5-42D4-88DC-A283C26A8F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95036" y="4095751"/>
            <a:ext cx="1747739" cy="40006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13" name="Line 65">
            <a:extLst>
              <a:ext uri="{FF2B5EF4-FFF2-40B4-BE49-F238E27FC236}">
                <a16:creationId xmlns:a16="http://schemas.microsoft.com/office/drawing/2014/main" xmlns="" id="{9B9C12DC-5E7F-454D-90C0-0632FB2841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57932" y="1493519"/>
            <a:ext cx="19059" cy="2697481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15" name="Oval 67">
            <a:extLst>
              <a:ext uri="{FF2B5EF4-FFF2-40B4-BE49-F238E27FC236}">
                <a16:creationId xmlns:a16="http://schemas.microsoft.com/office/drawing/2014/main" xmlns="" id="{F53E5C3F-7056-4830-AE32-9D8C0C0B5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3117" y="1348740"/>
            <a:ext cx="207747" cy="274319"/>
          </a:xfrm>
          <a:prstGeom prst="ellipse">
            <a:avLst/>
          </a:prstGeom>
          <a:solidFill>
            <a:srgbClr val="80008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200">
              <a:latin typeface="Times New Roman" panose="02020603050405020304" pitchFamily="18" charset="0"/>
            </a:endParaRPr>
          </a:p>
        </p:txBody>
      </p:sp>
      <p:sp>
        <p:nvSpPr>
          <p:cNvPr id="283718" name="Line 70">
            <a:extLst>
              <a:ext uri="{FF2B5EF4-FFF2-40B4-BE49-F238E27FC236}">
                <a16:creationId xmlns:a16="http://schemas.microsoft.com/office/drawing/2014/main" xmlns="" id="{88CC391D-B75A-47F2-9C06-FCA1C482680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17739" y="1499236"/>
            <a:ext cx="1877344" cy="19049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19" name="Line 71">
            <a:extLst>
              <a:ext uri="{FF2B5EF4-FFF2-40B4-BE49-F238E27FC236}">
                <a16:creationId xmlns:a16="http://schemas.microsoft.com/office/drawing/2014/main" xmlns="" id="{2BA23210-0DD6-49CE-9297-D88DCC52A8E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33155" y="1623059"/>
            <a:ext cx="20964" cy="254508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20" name="Text Box 72">
            <a:extLst>
              <a:ext uri="{FF2B5EF4-FFF2-40B4-BE49-F238E27FC236}">
                <a16:creationId xmlns:a16="http://schemas.microsoft.com/office/drawing/2014/main" xmlns="" id="{821E7DC9-0F86-4AB0-84F6-8CE7188FB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205" y="255270"/>
            <a:ext cx="2776803" cy="1157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6000" b="1" dirty="0">
                <a:solidFill>
                  <a:srgbClr val="990099"/>
                </a:solidFill>
                <a:latin typeface="Times New Roman" panose="02020603050405020304" pitchFamily="18" charset="0"/>
              </a:rPr>
              <a:t>В(-2;3)</a:t>
            </a:r>
          </a:p>
        </p:txBody>
      </p:sp>
      <p:sp>
        <p:nvSpPr>
          <p:cNvPr id="12336" name="Oval 74">
            <a:extLst>
              <a:ext uri="{FF2B5EF4-FFF2-40B4-BE49-F238E27FC236}">
                <a16:creationId xmlns:a16="http://schemas.microsoft.com/office/drawing/2014/main" xmlns="" id="{31101808-206B-4BA7-BF81-D319E181F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5596" y="3970019"/>
            <a:ext cx="268738" cy="26860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200">
              <a:latin typeface="Times New Roman" panose="02020603050405020304" pitchFamily="18" charset="0"/>
            </a:endParaRPr>
          </a:p>
        </p:txBody>
      </p:sp>
      <p:sp>
        <p:nvSpPr>
          <p:cNvPr id="283723" name="Oval 75">
            <a:extLst>
              <a:ext uri="{FF2B5EF4-FFF2-40B4-BE49-F238E27FC236}">
                <a16:creationId xmlns:a16="http://schemas.microsoft.com/office/drawing/2014/main" xmlns="" id="{B0228944-2342-4A8A-90AE-5FB8F1E0C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817" y="5759768"/>
            <a:ext cx="212511" cy="184786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200">
              <a:latin typeface="Times New Roman" panose="02020603050405020304" pitchFamily="18" charset="0"/>
            </a:endParaRPr>
          </a:p>
        </p:txBody>
      </p:sp>
      <p:sp>
        <p:nvSpPr>
          <p:cNvPr id="283724" name="Oval 76">
            <a:extLst>
              <a:ext uri="{FF2B5EF4-FFF2-40B4-BE49-F238E27FC236}">
                <a16:creationId xmlns:a16="http://schemas.microsoft.com/office/drawing/2014/main" xmlns="" id="{EDD371BE-5906-4BD8-A5C3-87666D797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0294" y="5746550"/>
            <a:ext cx="200126" cy="198121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200">
              <a:latin typeface="Times New Roman" panose="02020603050405020304" pitchFamily="18" charset="0"/>
            </a:endParaRPr>
          </a:p>
        </p:txBody>
      </p:sp>
      <p:sp>
        <p:nvSpPr>
          <p:cNvPr id="283726" name="Text Box 78">
            <a:extLst>
              <a:ext uri="{FF2B5EF4-FFF2-40B4-BE49-F238E27FC236}">
                <a16:creationId xmlns:a16="http://schemas.microsoft.com/office/drawing/2014/main" xmlns="" id="{A95A6A6C-21E0-41E2-ABCD-E47DC83D4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3273" y="6019801"/>
            <a:ext cx="2990003" cy="1157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ru-RU" sz="6000" b="1" dirty="0">
                <a:solidFill>
                  <a:srgbClr val="9933FF"/>
                </a:solidFill>
                <a:latin typeface="Times New Roman" panose="02020603050405020304" pitchFamily="18" charset="0"/>
              </a:rPr>
              <a:t>M</a:t>
            </a:r>
            <a:r>
              <a:rPr lang="ru-RU" altLang="ru-RU" sz="6000" b="1" dirty="0">
                <a:solidFill>
                  <a:srgbClr val="9933FF"/>
                </a:solidFill>
                <a:latin typeface="Times New Roman" panose="02020603050405020304" pitchFamily="18" charset="0"/>
              </a:rPr>
              <a:t>(6;-2)</a:t>
            </a:r>
          </a:p>
        </p:txBody>
      </p:sp>
      <p:sp>
        <p:nvSpPr>
          <p:cNvPr id="283729" name="Text Box 81">
            <a:extLst>
              <a:ext uri="{FF2B5EF4-FFF2-40B4-BE49-F238E27FC236}">
                <a16:creationId xmlns:a16="http://schemas.microsoft.com/office/drawing/2014/main" xmlns="" id="{4CCDFC33-D766-462F-96B1-6E5218B92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7565" y="5852161"/>
            <a:ext cx="2990003" cy="1157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ru-RU" sz="6000" b="1" dirty="0">
                <a:solidFill>
                  <a:srgbClr val="D60093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6000" b="1" dirty="0">
                <a:solidFill>
                  <a:srgbClr val="D60093"/>
                </a:solidFill>
                <a:latin typeface="Times New Roman" panose="02020603050405020304" pitchFamily="18" charset="0"/>
              </a:rPr>
              <a:t>(-4;-2)</a:t>
            </a:r>
          </a:p>
        </p:txBody>
      </p:sp>
      <p:sp>
        <p:nvSpPr>
          <p:cNvPr id="283734" name="Line 86">
            <a:extLst>
              <a:ext uri="{FF2B5EF4-FFF2-40B4-BE49-F238E27FC236}">
                <a16:creationId xmlns:a16="http://schemas.microsoft.com/office/drawing/2014/main" xmlns="" id="{C7AF0990-2141-4FA1-92B4-51372E887A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72073" y="4080512"/>
            <a:ext cx="3543128" cy="19049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35" name="Line 87">
            <a:extLst>
              <a:ext uri="{FF2B5EF4-FFF2-40B4-BE49-F238E27FC236}">
                <a16:creationId xmlns:a16="http://schemas.microsoft.com/office/drawing/2014/main" xmlns="" id="{F75DEB32-BC7C-4ECE-986A-4A0C7E6524A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9720" y="4061463"/>
            <a:ext cx="0" cy="1752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36" name="Line 88">
            <a:extLst>
              <a:ext uri="{FF2B5EF4-FFF2-40B4-BE49-F238E27FC236}">
                <a16:creationId xmlns:a16="http://schemas.microsoft.com/office/drawing/2014/main" xmlns="" id="{7D5A5683-8AFD-4C51-A796-3FDA0CB8AD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4261" y="4099561"/>
            <a:ext cx="4989731" cy="59055"/>
          </a:xfrm>
          <a:prstGeom prst="line">
            <a:avLst/>
          </a:prstGeom>
          <a:noFill/>
          <a:ln w="76200">
            <a:solidFill>
              <a:srgbClr val="0099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83737" name="Line 89">
            <a:extLst>
              <a:ext uri="{FF2B5EF4-FFF2-40B4-BE49-F238E27FC236}">
                <a16:creationId xmlns:a16="http://schemas.microsoft.com/office/drawing/2014/main" xmlns="" id="{ED903668-39C7-49AA-9AE2-1386710F4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62111" y="4139568"/>
            <a:ext cx="19059" cy="1596390"/>
          </a:xfrm>
          <a:prstGeom prst="line">
            <a:avLst/>
          </a:prstGeom>
          <a:noFill/>
          <a:ln w="76200">
            <a:solidFill>
              <a:srgbClr val="0099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</p:spTree>
    <p:extLst>
      <p:ext uri="{BB962C8B-B14F-4D97-AF65-F5344CB8AC3E}">
        <p14:creationId xmlns:p14="http://schemas.microsoft.com/office/powerpoint/2010/main" val="5528505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3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3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3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83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837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83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83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83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83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8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83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83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83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83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83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83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1000"/>
                                        <p:tgtEl>
                                          <p:spTgt spid="28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1000"/>
                                        <p:tgtEl>
                                          <p:spTgt spid="283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837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283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28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83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283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28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28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37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28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83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283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283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283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28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500"/>
                                        <p:tgtEl>
                                          <p:spTgt spid="28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37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0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28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000"/>
                                        <p:tgtEl>
                                          <p:spTgt spid="283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741" grpId="0" animBg="1"/>
      <p:bldP spid="283741" grpId="1" animBg="1"/>
      <p:bldP spid="283740" grpId="0" animBg="1"/>
      <p:bldP spid="283740" grpId="1" animBg="1"/>
      <p:bldP spid="283739" grpId="0" animBg="1"/>
      <p:bldP spid="283739" grpId="1" animBg="1"/>
      <p:bldP spid="283738" grpId="0" animBg="1"/>
      <p:bldP spid="283738" grpId="1" animBg="1"/>
      <p:bldP spid="283707" grpId="0" animBg="1"/>
      <p:bldP spid="283710" grpId="0"/>
      <p:bldP spid="283715" grpId="0" animBg="1"/>
      <p:bldP spid="283720" grpId="0"/>
      <p:bldP spid="283723" grpId="0" animBg="1"/>
      <p:bldP spid="283724" grpId="0" animBg="1"/>
      <p:bldP spid="283726" grpId="0"/>
      <p:bldP spid="2837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>
            <a:extLst>
              <a:ext uri="{FF2B5EF4-FFF2-40B4-BE49-F238E27FC236}">
                <a16:creationId xmlns:a16="http://schemas.microsoft.com/office/drawing/2014/main" xmlns="" id="{B4B6EEBE-C2A2-499B-94FA-BDAC435A5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87" y="4099560"/>
            <a:ext cx="5525302" cy="413004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231974" tIns="115987" rIns="231974" bIns="115987" anchor="ctr"/>
          <a:lstStyle/>
          <a:p>
            <a:pPr>
              <a:defRPr/>
            </a:pPr>
            <a:endParaRPr lang="ru-RU" sz="2200"/>
          </a:p>
        </p:txBody>
      </p:sp>
      <p:sp>
        <p:nvSpPr>
          <p:cNvPr id="316419" name="Rectangle 3">
            <a:extLst>
              <a:ext uri="{FF2B5EF4-FFF2-40B4-BE49-F238E27FC236}">
                <a16:creationId xmlns:a16="http://schemas.microsoft.com/office/drawing/2014/main" xmlns="" id="{1F54088E-37A0-4709-AD19-4193EAA1E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117" y="4120518"/>
            <a:ext cx="5450967" cy="4109083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231974" tIns="115987" rIns="231974" bIns="115987" anchor="ctr"/>
          <a:lstStyle/>
          <a:p>
            <a:pPr>
              <a:defRPr/>
            </a:pPr>
            <a:endParaRPr lang="ru-RU" sz="2200"/>
          </a:p>
        </p:txBody>
      </p:sp>
      <p:sp>
        <p:nvSpPr>
          <p:cNvPr id="316420" name="Rectangle 4">
            <a:extLst>
              <a:ext uri="{FF2B5EF4-FFF2-40B4-BE49-F238E27FC236}">
                <a16:creationId xmlns:a16="http://schemas.microsoft.com/office/drawing/2014/main" xmlns="" id="{35A240A5-2F30-46E4-92A5-7C32A77C2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116" y="1"/>
            <a:ext cx="5431908" cy="4080511"/>
          </a:xfrm>
          <a:prstGeom prst="rect">
            <a:avLst/>
          </a:prstGeom>
          <a:gradFill rotWithShape="1">
            <a:gsLst>
              <a:gs pos="0">
                <a:srgbClr val="FF66CC"/>
              </a:gs>
              <a:gs pos="50000">
                <a:schemeClr val="bg1"/>
              </a:gs>
              <a:gs pos="100000">
                <a:srgbClr val="FF66CC"/>
              </a:gs>
            </a:gsLst>
            <a:lin ang="189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231974" tIns="115987" rIns="231974" bIns="115987" anchor="ctr"/>
          <a:lstStyle/>
          <a:p>
            <a:pPr algn="ctr">
              <a:defRPr/>
            </a:pPr>
            <a:endParaRPr lang="ru-RU" sz="2200"/>
          </a:p>
        </p:txBody>
      </p:sp>
      <p:sp>
        <p:nvSpPr>
          <p:cNvPr id="316421" name="Rectangle 5">
            <a:extLst>
              <a:ext uri="{FF2B5EF4-FFF2-40B4-BE49-F238E27FC236}">
                <a16:creationId xmlns:a16="http://schemas.microsoft.com/office/drawing/2014/main" xmlns="" id="{929B59FE-245A-4244-BE22-43913BB73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8025" y="1"/>
            <a:ext cx="5546263" cy="4120517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231974" tIns="115987" rIns="231974" bIns="115987" anchor="ctr"/>
          <a:lstStyle/>
          <a:p>
            <a:pPr>
              <a:defRPr/>
            </a:pPr>
            <a:endParaRPr lang="ru-RU" sz="2200"/>
          </a:p>
        </p:txBody>
      </p:sp>
      <p:sp>
        <p:nvSpPr>
          <p:cNvPr id="316422" name="Oval 6">
            <a:extLst>
              <a:ext uri="{FF2B5EF4-FFF2-40B4-BE49-F238E27FC236}">
                <a16:creationId xmlns:a16="http://schemas.microsoft.com/office/drawing/2014/main" xmlns="" id="{156B41E6-18F4-419C-8747-3CBA6F4D3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4821" y="1419600"/>
            <a:ext cx="267784" cy="267653"/>
          </a:xfrm>
          <a:prstGeom prst="ellipse">
            <a:avLst/>
          </a:prstGeom>
          <a:gradFill rotWithShape="1">
            <a:gsLst>
              <a:gs pos="0">
                <a:srgbClr val="A603AB"/>
              </a:gs>
              <a:gs pos="10501">
                <a:srgbClr val="0819FB"/>
              </a:gs>
              <a:gs pos="17500">
                <a:srgbClr val="1A8D48"/>
              </a:gs>
              <a:gs pos="25999">
                <a:srgbClr val="FFFF00"/>
              </a:gs>
              <a:gs pos="36501">
                <a:srgbClr val="EE3F17"/>
              </a:gs>
              <a:gs pos="44000">
                <a:srgbClr val="E81766"/>
              </a:gs>
              <a:gs pos="50000">
                <a:srgbClr val="A603AB"/>
              </a:gs>
              <a:gs pos="56000">
                <a:srgbClr val="E81766"/>
              </a:gs>
              <a:gs pos="63499">
                <a:srgbClr val="EE3F17"/>
              </a:gs>
              <a:gs pos="74001">
                <a:srgbClr val="FFFF00"/>
              </a:gs>
              <a:gs pos="82500">
                <a:srgbClr val="1A8D48"/>
              </a:gs>
              <a:gs pos="89500">
                <a:srgbClr val="0819FB"/>
              </a:gs>
              <a:gs pos="100000">
                <a:srgbClr val="A603AB"/>
              </a:gs>
            </a:gsLst>
            <a:lin ang="189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200">
              <a:latin typeface="Times New Roman" panose="02020603050405020304" pitchFamily="18" charset="0"/>
            </a:endParaRPr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xmlns="" id="{44BCFFC5-F6DC-4312-9032-E9BCAA514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3273" y="-161923"/>
            <a:ext cx="651829" cy="1342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ru-RU" sz="7200" b="1">
                <a:latin typeface="Times New Roman" panose="02020603050405020304" pitchFamily="18" charset="0"/>
              </a:rPr>
              <a:t>y</a:t>
            </a:r>
            <a:endParaRPr lang="ru-RU" altLang="ru-RU" sz="7200" b="1">
              <a:latin typeface="Times New Roman" panose="02020603050405020304" pitchFamily="18" charset="0"/>
            </a:endParaRPr>
          </a:p>
        </p:txBody>
      </p:sp>
      <p:sp>
        <p:nvSpPr>
          <p:cNvPr id="13320" name="Line 8">
            <a:extLst>
              <a:ext uri="{FF2B5EF4-FFF2-40B4-BE49-F238E27FC236}">
                <a16:creationId xmlns:a16="http://schemas.microsoft.com/office/drawing/2014/main" xmlns="" id="{273DBB43-C515-4805-A61D-42CD1FBA3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2526" y="4114801"/>
            <a:ext cx="10170056" cy="1904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xmlns="" id="{DCD133AF-C34E-48E5-B963-A9AEFE09FB7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40870" y="268608"/>
            <a:ext cx="38117" cy="796099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22" name="Text Box 10">
            <a:extLst>
              <a:ext uri="{FF2B5EF4-FFF2-40B4-BE49-F238E27FC236}">
                <a16:creationId xmlns:a16="http://schemas.microsoft.com/office/drawing/2014/main" xmlns="" id="{9E988080-B16D-49FC-AD80-E6D73E463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32262" y="2977517"/>
            <a:ext cx="972027" cy="1342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ru-RU" sz="7200" b="1">
                <a:latin typeface="Times New Roman" panose="02020603050405020304" pitchFamily="18" charset="0"/>
              </a:rPr>
              <a:t>x</a:t>
            </a:r>
            <a:endParaRPr lang="ru-RU" altLang="ru-RU" sz="7200" b="1">
              <a:latin typeface="Times New Roman" panose="02020603050405020304" pitchFamily="18" charset="0"/>
            </a:endParaRPr>
          </a:p>
        </p:txBody>
      </p:sp>
      <p:sp>
        <p:nvSpPr>
          <p:cNvPr id="13323" name="Line 11">
            <a:extLst>
              <a:ext uri="{FF2B5EF4-FFF2-40B4-BE49-F238E27FC236}">
                <a16:creationId xmlns:a16="http://schemas.microsoft.com/office/drawing/2014/main" xmlns="" id="{5EE0440B-1F62-4CA5-8D67-CCD5179330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18491" y="4114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25" name="Line 13">
            <a:extLst>
              <a:ext uri="{FF2B5EF4-FFF2-40B4-BE49-F238E27FC236}">
                <a16:creationId xmlns:a16="http://schemas.microsoft.com/office/drawing/2014/main" xmlns="" id="{55B77897-279A-4F69-9D62-C191A09ABC9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19630" y="3236596"/>
            <a:ext cx="104292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26" name="Line 14">
            <a:extLst>
              <a:ext uri="{FF2B5EF4-FFF2-40B4-BE49-F238E27FC236}">
                <a16:creationId xmlns:a16="http://schemas.microsoft.com/office/drawing/2014/main" xmlns="" id="{0D7C7B04-9E1B-49BE-A4B0-173AD8D30C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572" y="2377440"/>
            <a:ext cx="10373991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27" name="Line 15">
            <a:extLst>
              <a:ext uri="{FF2B5EF4-FFF2-40B4-BE49-F238E27FC236}">
                <a16:creationId xmlns:a16="http://schemas.microsoft.com/office/drawing/2014/main" xmlns="" id="{ABE73694-20FA-40E4-8EDA-B75E0A92097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569" y="1499236"/>
            <a:ext cx="1044832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28" name="Line 16">
            <a:extLst>
              <a:ext uri="{FF2B5EF4-FFF2-40B4-BE49-F238E27FC236}">
                <a16:creationId xmlns:a16="http://schemas.microsoft.com/office/drawing/2014/main" xmlns="" id="{14188E7E-EFB1-4195-A380-5AC9985057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19629" y="640079"/>
            <a:ext cx="1041020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29" name="Line 17">
            <a:extLst>
              <a:ext uri="{FF2B5EF4-FFF2-40B4-BE49-F238E27FC236}">
                <a16:creationId xmlns:a16="http://schemas.microsoft.com/office/drawing/2014/main" xmlns="" id="{53C86884-B12D-4FB6-B303-ECB9B2981F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572" y="4956809"/>
            <a:ext cx="10373991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30" name="Line 18">
            <a:extLst>
              <a:ext uri="{FF2B5EF4-FFF2-40B4-BE49-F238E27FC236}">
                <a16:creationId xmlns:a16="http://schemas.microsoft.com/office/drawing/2014/main" xmlns="" id="{1C2FAFDB-D9A2-4E52-BACB-F72673F20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6115" y="5833111"/>
            <a:ext cx="1068465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31" name="Line 19">
            <a:extLst>
              <a:ext uri="{FF2B5EF4-FFF2-40B4-BE49-F238E27FC236}">
                <a16:creationId xmlns:a16="http://schemas.microsoft.com/office/drawing/2014/main" xmlns="" id="{0033C666-04CB-4E35-96CE-03B16E09AC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569" y="6694170"/>
            <a:ext cx="10356838" cy="1714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32" name="Line 20">
            <a:extLst>
              <a:ext uri="{FF2B5EF4-FFF2-40B4-BE49-F238E27FC236}">
                <a16:creationId xmlns:a16="http://schemas.microsoft.com/office/drawing/2014/main" xmlns="" id="{0432E33C-A862-44EA-8E96-3C152F6685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570" y="7553326"/>
            <a:ext cx="10227233" cy="1714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33" name="Line 21">
            <a:extLst>
              <a:ext uri="{FF2B5EF4-FFF2-40B4-BE49-F238E27FC236}">
                <a16:creationId xmlns:a16="http://schemas.microsoft.com/office/drawing/2014/main" xmlns="" id="{20E8205D-8D93-4600-88FC-8B4F370C9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7622" y="238128"/>
            <a:ext cx="0" cy="7753349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34" name="Line 22">
            <a:extLst>
              <a:ext uri="{FF2B5EF4-FFF2-40B4-BE49-F238E27FC236}">
                <a16:creationId xmlns:a16="http://schemas.microsoft.com/office/drawing/2014/main" xmlns="" id="{2B6B4CC8-04EC-4362-9865-890D298B30C4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7199" y="255270"/>
            <a:ext cx="0" cy="768096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35" name="Line 23">
            <a:extLst>
              <a:ext uri="{FF2B5EF4-FFF2-40B4-BE49-F238E27FC236}">
                <a16:creationId xmlns:a16="http://schemas.microsoft.com/office/drawing/2014/main" xmlns="" id="{AEF4E68A-2966-4AB5-B3CB-53432F9E7340}"/>
              </a:ext>
            </a:extLst>
          </p:cNvPr>
          <p:cNvSpPr>
            <a:spLocks noChangeShapeType="1"/>
          </p:cNvSpPr>
          <p:nvPr/>
        </p:nvSpPr>
        <p:spPr bwMode="auto">
          <a:xfrm>
            <a:off x="9876774" y="238124"/>
            <a:ext cx="36214" cy="771715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36" name="Line 24">
            <a:extLst>
              <a:ext uri="{FF2B5EF4-FFF2-40B4-BE49-F238E27FC236}">
                <a16:creationId xmlns:a16="http://schemas.microsoft.com/office/drawing/2014/main" xmlns="" id="{BBE1188E-1654-485A-9123-E6959F41CCD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55409" y="493397"/>
            <a:ext cx="0" cy="7736204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37" name="Line 25">
            <a:extLst>
              <a:ext uri="{FF2B5EF4-FFF2-40B4-BE49-F238E27FC236}">
                <a16:creationId xmlns:a16="http://schemas.microsoft.com/office/drawing/2014/main" xmlns="" id="{E747A76B-7A0F-41F1-BE47-35FA92C67F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95927" y="255273"/>
            <a:ext cx="19059" cy="771906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38" name="Line 26">
            <a:extLst>
              <a:ext uri="{FF2B5EF4-FFF2-40B4-BE49-F238E27FC236}">
                <a16:creationId xmlns:a16="http://schemas.microsoft.com/office/drawing/2014/main" xmlns="" id="{BB98BBF8-46A9-4F4E-86D9-2A3EC200A3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83078" y="255273"/>
            <a:ext cx="36212" cy="771906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39" name="Line 27">
            <a:extLst>
              <a:ext uri="{FF2B5EF4-FFF2-40B4-BE49-F238E27FC236}">
                <a16:creationId xmlns:a16="http://schemas.microsoft.com/office/drawing/2014/main" xmlns="" id="{3BAADE7F-A4BA-4903-A0EF-0A05F137F6E2}"/>
              </a:ext>
            </a:extLst>
          </p:cNvPr>
          <p:cNvSpPr>
            <a:spLocks noChangeShapeType="1"/>
          </p:cNvSpPr>
          <p:nvPr/>
        </p:nvSpPr>
        <p:spPr bwMode="auto">
          <a:xfrm>
            <a:off x="6436567" y="0"/>
            <a:ext cx="0" cy="797433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40" name="Line 28">
            <a:extLst>
              <a:ext uri="{FF2B5EF4-FFF2-40B4-BE49-F238E27FC236}">
                <a16:creationId xmlns:a16="http://schemas.microsoft.com/office/drawing/2014/main" xmlns="" id="{5C90C111-56E5-404D-A5FC-00407D844F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7932" y="219079"/>
            <a:ext cx="19059" cy="7736204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41" name="Line 29">
            <a:extLst>
              <a:ext uri="{FF2B5EF4-FFF2-40B4-BE49-F238E27FC236}">
                <a16:creationId xmlns:a16="http://schemas.microsoft.com/office/drawing/2014/main" xmlns="" id="{132B23A2-9288-41DF-B757-0C3A1C4B81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8356" y="1"/>
            <a:ext cx="0" cy="80105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42" name="Line 30">
            <a:extLst>
              <a:ext uri="{FF2B5EF4-FFF2-40B4-BE49-F238E27FC236}">
                <a16:creationId xmlns:a16="http://schemas.microsoft.com/office/drawing/2014/main" xmlns="" id="{D847AEB3-87A5-4C7B-ACA8-7DC024DC45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2567" y="219075"/>
            <a:ext cx="17153" cy="771715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43" name="Line 31">
            <a:extLst>
              <a:ext uri="{FF2B5EF4-FFF2-40B4-BE49-F238E27FC236}">
                <a16:creationId xmlns:a16="http://schemas.microsoft.com/office/drawing/2014/main" xmlns="" id="{A0967633-D061-4176-8137-AA41D7696F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0146" y="0"/>
            <a:ext cx="19059" cy="797433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44" name="Line 32">
            <a:extLst>
              <a:ext uri="{FF2B5EF4-FFF2-40B4-BE49-F238E27FC236}">
                <a16:creationId xmlns:a16="http://schemas.microsoft.com/office/drawing/2014/main" xmlns="" id="{28E56F9D-9F9F-4DE5-B2A7-94A440AA259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17725" y="0"/>
            <a:ext cx="1906" cy="7991476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13345" name="Text Box 33">
            <a:extLst>
              <a:ext uri="{FF2B5EF4-FFF2-40B4-BE49-F238E27FC236}">
                <a16:creationId xmlns:a16="http://schemas.microsoft.com/office/drawing/2014/main" xmlns="" id="{8222ED4E-C4BD-422C-B389-E74B598E7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280" y="3995972"/>
            <a:ext cx="11542327" cy="123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6500" b="1" dirty="0">
                <a:latin typeface="Times New Roman" panose="02020603050405020304" pitchFamily="18" charset="0"/>
              </a:rPr>
              <a:t>    -5</a:t>
            </a:r>
            <a:r>
              <a:rPr lang="ru-RU" altLang="ru-RU" sz="3800" b="1" dirty="0">
                <a:latin typeface="Times New Roman" panose="02020603050405020304" pitchFamily="18" charset="0"/>
              </a:rPr>
              <a:t>  </a:t>
            </a:r>
            <a:r>
              <a:rPr lang="ru-RU" altLang="ru-RU" sz="6500" b="1" dirty="0">
                <a:latin typeface="Times New Roman" panose="02020603050405020304" pitchFamily="18" charset="0"/>
              </a:rPr>
              <a:t>-4 -3 -2 -1      1  2  3  4  5  6</a:t>
            </a:r>
            <a:r>
              <a:rPr lang="ru-RU" altLang="ru-RU" sz="3800" dirty="0">
                <a:latin typeface="Times New Roman" panose="02020603050405020304" pitchFamily="18" charset="0"/>
              </a:rPr>
              <a:t>   </a:t>
            </a:r>
          </a:p>
        </p:txBody>
      </p:sp>
      <p:sp>
        <p:nvSpPr>
          <p:cNvPr id="13346" name="Text Box 34">
            <a:extLst>
              <a:ext uri="{FF2B5EF4-FFF2-40B4-BE49-F238E27FC236}">
                <a16:creationId xmlns:a16="http://schemas.microsoft.com/office/drawing/2014/main" xmlns="" id="{7D802D9F-CD9F-4B9E-850B-103EE377E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5352" y="-61375"/>
            <a:ext cx="1143566" cy="8321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6500" b="1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-1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-2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-3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5800" b="1" dirty="0">
                <a:latin typeface="Times New Roman" panose="02020603050405020304" pitchFamily="18" charset="0"/>
              </a:rPr>
              <a:t>-4</a:t>
            </a:r>
          </a:p>
        </p:txBody>
      </p:sp>
      <p:sp>
        <p:nvSpPr>
          <p:cNvPr id="13348" name="Line 36">
            <a:extLst>
              <a:ext uri="{FF2B5EF4-FFF2-40B4-BE49-F238E27FC236}">
                <a16:creationId xmlns:a16="http://schemas.microsoft.com/office/drawing/2014/main" xmlns="" id="{FB4D40CD-9E9C-4555-9C6D-B32E0FD6D8F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1" y="4114801"/>
            <a:ext cx="2140363" cy="19049"/>
          </a:xfrm>
          <a:prstGeom prst="line">
            <a:avLst/>
          </a:prstGeom>
          <a:noFill/>
          <a:ln w="9525">
            <a:solidFill>
              <a:srgbClr val="FF00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316460" name="Oval 44">
            <a:extLst>
              <a:ext uri="{FF2B5EF4-FFF2-40B4-BE49-F238E27FC236}">
                <a16:creationId xmlns:a16="http://schemas.microsoft.com/office/drawing/2014/main" xmlns="" id="{D74F37CF-FF06-4077-A15F-B80DFB6BC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0034" y="2209802"/>
            <a:ext cx="325915" cy="297180"/>
          </a:xfrm>
          <a:prstGeom prst="ellipse">
            <a:avLst/>
          </a:prstGeom>
          <a:gradFill rotWithShape="1">
            <a:gsLst>
              <a:gs pos="0">
                <a:srgbClr val="0047FF"/>
              </a:gs>
              <a:gs pos="6500">
                <a:srgbClr val="000082"/>
              </a:gs>
              <a:gs pos="14000">
                <a:srgbClr val="0047FF"/>
              </a:gs>
              <a:gs pos="21001">
                <a:srgbClr val="000082"/>
              </a:gs>
              <a:gs pos="28500">
                <a:srgbClr val="0047FF"/>
              </a:gs>
              <a:gs pos="36000">
                <a:srgbClr val="000082"/>
              </a:gs>
              <a:gs pos="43500">
                <a:srgbClr val="0047FF"/>
              </a:gs>
              <a:gs pos="50000">
                <a:srgbClr val="000082"/>
              </a:gs>
              <a:gs pos="56500">
                <a:srgbClr val="0047FF"/>
              </a:gs>
              <a:gs pos="64000">
                <a:srgbClr val="000082"/>
              </a:gs>
              <a:gs pos="71500">
                <a:srgbClr val="0047FF"/>
              </a:gs>
              <a:gs pos="78999">
                <a:srgbClr val="000082"/>
              </a:gs>
              <a:gs pos="86000">
                <a:srgbClr val="0047FF"/>
              </a:gs>
              <a:gs pos="93500">
                <a:srgbClr val="000082"/>
              </a:gs>
              <a:gs pos="100000">
                <a:srgbClr val="0047FF"/>
              </a:gs>
            </a:gsLst>
            <a:lin ang="27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200">
              <a:latin typeface="Times New Roman" panose="02020603050405020304" pitchFamily="18" charset="0"/>
            </a:endParaRPr>
          </a:p>
        </p:txBody>
      </p:sp>
      <p:sp>
        <p:nvSpPr>
          <p:cNvPr id="13350" name="Oval 48">
            <a:extLst>
              <a:ext uri="{FF2B5EF4-FFF2-40B4-BE49-F238E27FC236}">
                <a16:creationId xmlns:a16="http://schemas.microsoft.com/office/drawing/2014/main" xmlns="" id="{D4A027C2-4B56-498A-90E4-9C96DFF5B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5596" y="3970019"/>
            <a:ext cx="268738" cy="26860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200">
              <a:latin typeface="Times New Roman" panose="02020603050405020304" pitchFamily="18" charset="0"/>
            </a:endParaRPr>
          </a:p>
        </p:txBody>
      </p:sp>
      <p:sp>
        <p:nvSpPr>
          <p:cNvPr id="316466" name="Oval 50">
            <a:extLst>
              <a:ext uri="{FF2B5EF4-FFF2-40B4-BE49-F238E27FC236}">
                <a16:creationId xmlns:a16="http://schemas.microsoft.com/office/drawing/2014/main" xmlns="" id="{23172677-C970-4ADE-B472-37D504E81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6318" y="5681666"/>
            <a:ext cx="267784" cy="302892"/>
          </a:xfrm>
          <a:prstGeom prst="ellipse">
            <a:avLst/>
          </a:prstGeom>
          <a:gradFill rotWithShape="1">
            <a:gsLst>
              <a:gs pos="0">
                <a:srgbClr val="A603AB"/>
              </a:gs>
              <a:gs pos="10501">
                <a:srgbClr val="0819FB"/>
              </a:gs>
              <a:gs pos="17500">
                <a:srgbClr val="1A8D48"/>
              </a:gs>
              <a:gs pos="25999">
                <a:srgbClr val="FFFF00"/>
              </a:gs>
              <a:gs pos="36501">
                <a:srgbClr val="EE3F17"/>
              </a:gs>
              <a:gs pos="44000">
                <a:srgbClr val="E81766"/>
              </a:gs>
              <a:gs pos="50000">
                <a:srgbClr val="A603AB"/>
              </a:gs>
              <a:gs pos="56000">
                <a:srgbClr val="E81766"/>
              </a:gs>
              <a:gs pos="63499">
                <a:srgbClr val="EE3F17"/>
              </a:gs>
              <a:gs pos="74001">
                <a:srgbClr val="FFFF00"/>
              </a:gs>
              <a:gs pos="82500">
                <a:srgbClr val="1A8D48"/>
              </a:gs>
              <a:gs pos="89500">
                <a:srgbClr val="0819FB"/>
              </a:gs>
              <a:gs pos="100000">
                <a:srgbClr val="A603AB"/>
              </a:gs>
            </a:gsLst>
            <a:lin ang="54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200">
              <a:latin typeface="Times New Roman" panose="02020603050405020304" pitchFamily="18" charset="0"/>
            </a:endParaRPr>
          </a:p>
        </p:txBody>
      </p:sp>
      <p:graphicFrame>
        <p:nvGraphicFramePr>
          <p:cNvPr id="13353" name="Object 2">
            <a:extLst>
              <a:ext uri="{FF2B5EF4-FFF2-40B4-BE49-F238E27FC236}">
                <a16:creationId xmlns:a16="http://schemas.microsoft.com/office/drawing/2014/main" xmlns="" id="{333A358D-45B7-4CA4-887F-8FB7FC9F4A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642996"/>
              </p:ext>
            </p:extLst>
          </p:nvPr>
        </p:nvGraphicFramePr>
        <p:xfrm>
          <a:off x="7191314" y="3985262"/>
          <a:ext cx="137228" cy="259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Формула" r:id="rId3" imgW="114151" imgH="215619" progId="Equation.3">
                  <p:embed/>
                </p:oleObj>
              </mc:Choice>
              <mc:Fallback>
                <p:oleObj name="Формула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14" y="3985262"/>
                        <a:ext cx="137228" cy="2590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74" name="Oval 58">
            <a:extLst>
              <a:ext uri="{FF2B5EF4-FFF2-40B4-BE49-F238E27FC236}">
                <a16:creationId xmlns:a16="http://schemas.microsoft.com/office/drawing/2014/main" xmlns="" id="{F36548CD-4DA6-4567-9C0B-9096A09DA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1315" y="869948"/>
            <a:ext cx="1898721" cy="2107569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18900000" scaled="1"/>
          </a:gradFill>
          <a:ln w="9525" algn="ctr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wrap="none" lIns="231974" tIns="115987" rIns="231974" bIns="115987" anchor="ctr">
            <a:flatTx/>
          </a:bodyPr>
          <a:lstStyle/>
          <a:p>
            <a:pPr algn="ctr">
              <a:defRPr/>
            </a:pPr>
            <a:r>
              <a:rPr lang="en-US" sz="11500" b="1">
                <a:solidFill>
                  <a:srgbClr val="FF0000"/>
                </a:solidFill>
                <a:cs typeface="Times New Roman" pitchFamily="18" charset="0"/>
              </a:rPr>
              <a:t>I</a:t>
            </a:r>
          </a:p>
        </p:txBody>
      </p:sp>
      <p:sp>
        <p:nvSpPr>
          <p:cNvPr id="316476" name="Oval 60">
            <a:extLst>
              <a:ext uri="{FF2B5EF4-FFF2-40B4-BE49-F238E27FC236}">
                <a16:creationId xmlns:a16="http://schemas.microsoft.com/office/drawing/2014/main" xmlns="" id="{95123853-EF95-41DA-BC46-4886757D6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051" y="577219"/>
            <a:ext cx="1909746" cy="2204083"/>
          </a:xfrm>
          <a:prstGeom prst="ellipse">
            <a:avLst/>
          </a:prstGeom>
          <a:gradFill rotWithShape="1">
            <a:gsLst>
              <a:gs pos="0">
                <a:srgbClr val="FF99FF"/>
              </a:gs>
              <a:gs pos="50000">
                <a:schemeClr val="bg1"/>
              </a:gs>
              <a:gs pos="100000">
                <a:srgbClr val="FF99FF"/>
              </a:gs>
            </a:gsLst>
            <a:lin ang="2700000" scaled="1"/>
          </a:gradFill>
          <a:ln w="9525" algn="ctr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FF"/>
            </a:extrusionClr>
          </a:sp3d>
        </p:spPr>
        <p:txBody>
          <a:bodyPr wrap="none" lIns="231974" tIns="115987" rIns="231974" bIns="115987" anchor="ctr">
            <a:flatTx/>
          </a:bodyPr>
          <a:lstStyle/>
          <a:p>
            <a:pPr algn="ctr">
              <a:defRPr/>
            </a:pPr>
            <a:r>
              <a:rPr lang="en-US" sz="11500" b="1">
                <a:solidFill>
                  <a:srgbClr val="FF0000"/>
                </a:solidFill>
                <a:cs typeface="Times New Roman" pitchFamily="18" charset="0"/>
              </a:rPr>
              <a:t>II</a:t>
            </a:r>
          </a:p>
        </p:txBody>
      </p:sp>
      <p:sp>
        <p:nvSpPr>
          <p:cNvPr id="316478" name="Oval 62">
            <a:extLst>
              <a:ext uri="{FF2B5EF4-FFF2-40B4-BE49-F238E27FC236}">
                <a16:creationId xmlns:a16="http://schemas.microsoft.com/office/drawing/2014/main" xmlns="" id="{2EC35421-2048-46C2-B8F3-F7616FAC1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2693" y="4937761"/>
            <a:ext cx="1720308" cy="2377440"/>
          </a:xfrm>
          <a:prstGeom prst="ellipse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18900000" scaled="1"/>
          </a:gradFill>
          <a:ln w="9525" algn="ctr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66"/>
            </a:extrusionClr>
          </a:sp3d>
        </p:spPr>
        <p:txBody>
          <a:bodyPr wrap="none" lIns="231974" tIns="115987" rIns="231974" bIns="115987" anchor="ctr">
            <a:flatTx/>
          </a:bodyPr>
          <a:lstStyle/>
          <a:p>
            <a:pPr algn="ctr">
              <a:defRPr/>
            </a:pPr>
            <a:r>
              <a:rPr lang="en-US" sz="11500" b="1" dirty="0">
                <a:solidFill>
                  <a:srgbClr val="FF0000"/>
                </a:solidFill>
                <a:cs typeface="Times New Roman" pitchFamily="18" charset="0"/>
              </a:rPr>
              <a:t>III</a:t>
            </a:r>
          </a:p>
        </p:txBody>
      </p:sp>
      <p:sp>
        <p:nvSpPr>
          <p:cNvPr id="316480" name="Oval 64">
            <a:extLst>
              <a:ext uri="{FF2B5EF4-FFF2-40B4-BE49-F238E27FC236}">
                <a16:creationId xmlns:a16="http://schemas.microsoft.com/office/drawing/2014/main" xmlns="" id="{767B6E7D-0CA3-49E6-96A9-54BADDE08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551" y="5122546"/>
            <a:ext cx="1622250" cy="219265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rgbClr val="FFFF00"/>
              </a:gs>
              <a:gs pos="100000">
                <a:schemeClr val="bg1"/>
              </a:gs>
            </a:gsLst>
            <a:lin ang="2700000" scaled="1"/>
          </a:gradFill>
          <a:ln w="9525" algn="ctr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lIns="231974" tIns="115987" rIns="231974" bIns="115987" anchor="ctr">
            <a:flatTx/>
          </a:bodyPr>
          <a:lstStyle/>
          <a:p>
            <a:pPr algn="ctr">
              <a:defRPr/>
            </a:pPr>
            <a:r>
              <a:rPr lang="en-US" sz="11500" b="1" dirty="0">
                <a:solidFill>
                  <a:srgbClr val="FF0000"/>
                </a:solidFill>
                <a:cs typeface="Times New Roman" pitchFamily="18" charset="0"/>
              </a:rPr>
              <a:t>IV</a:t>
            </a:r>
          </a:p>
        </p:txBody>
      </p:sp>
      <p:sp>
        <p:nvSpPr>
          <p:cNvPr id="13360" name="Text Box 69">
            <a:extLst>
              <a:ext uri="{FF2B5EF4-FFF2-40B4-BE49-F238E27FC236}">
                <a16:creationId xmlns:a16="http://schemas.microsoft.com/office/drawing/2014/main" xmlns="" id="{00BA2F0B-34B3-4624-BEE2-692C28246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4828" y="8900161"/>
            <a:ext cx="221088" cy="57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lIns="231974" tIns="115987" rIns="231974" bIns="115987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200">
              <a:latin typeface="Times New Roman" panose="02020603050405020304" pitchFamily="18" charset="0"/>
            </a:endParaRPr>
          </a:p>
        </p:txBody>
      </p:sp>
      <p:sp>
        <p:nvSpPr>
          <p:cNvPr id="316486" name="Oval 70">
            <a:extLst>
              <a:ext uri="{FF2B5EF4-FFF2-40B4-BE49-F238E27FC236}">
                <a16:creationId xmlns:a16="http://schemas.microsoft.com/office/drawing/2014/main" xmlns="" id="{0F41DA95-0D4E-4E13-B9D4-686416FE3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834" y="6543676"/>
            <a:ext cx="320195" cy="300988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1">
                <a:srgbClr val="000040"/>
              </a:gs>
              <a:gs pos="25000">
                <a:srgbClr val="400040"/>
              </a:gs>
              <a:gs pos="37500">
                <a:srgbClr val="8F0040"/>
              </a:gs>
              <a:gs pos="45000">
                <a:srgbClr val="F27300"/>
              </a:gs>
              <a:gs pos="50000">
                <a:srgbClr val="FFBF00"/>
              </a:gs>
              <a:gs pos="55000">
                <a:srgbClr val="F27300"/>
              </a:gs>
              <a:gs pos="62500">
                <a:srgbClr val="8F0040"/>
              </a:gs>
              <a:gs pos="75000">
                <a:srgbClr val="400040"/>
              </a:gs>
              <a:gs pos="89999">
                <a:srgbClr val="000040"/>
              </a:gs>
              <a:gs pos="100000">
                <a:srgbClr val="000000"/>
              </a:gs>
            </a:gsLst>
            <a:lin ang="18900000" scaled="1"/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200">
              <a:latin typeface="Times New Roman" panose="02020603050405020304" pitchFamily="18" charset="0"/>
            </a:endParaRPr>
          </a:p>
        </p:txBody>
      </p:sp>
      <p:sp>
        <p:nvSpPr>
          <p:cNvPr id="316492" name="Line 76">
            <a:extLst>
              <a:ext uri="{FF2B5EF4-FFF2-40B4-BE49-F238E27FC236}">
                <a16:creationId xmlns:a16="http://schemas.microsoft.com/office/drawing/2014/main" xmlns="" id="{E01EAE4E-44A2-4AE2-827A-C1FB40EC953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61743" y="4099464"/>
            <a:ext cx="38117" cy="2619376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316493" name="Line 77">
            <a:extLst>
              <a:ext uri="{FF2B5EF4-FFF2-40B4-BE49-F238E27FC236}">
                <a16:creationId xmlns:a16="http://schemas.microsoft.com/office/drawing/2014/main" xmlns="" id="{DCD0C92F-7A2D-48D8-A6D5-849179FE204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1743" y="6680834"/>
            <a:ext cx="1696279" cy="0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316496" name="Line 80">
            <a:extLst>
              <a:ext uri="{FF2B5EF4-FFF2-40B4-BE49-F238E27FC236}">
                <a16:creationId xmlns:a16="http://schemas.microsoft.com/office/drawing/2014/main" xmlns="" id="{7569512B-73F5-425A-ABB0-08CE1E625C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90210" y="1482093"/>
            <a:ext cx="19059" cy="2598419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316497" name="Line 81">
            <a:extLst>
              <a:ext uri="{FF2B5EF4-FFF2-40B4-BE49-F238E27FC236}">
                <a16:creationId xmlns:a16="http://schemas.microsoft.com/office/drawing/2014/main" xmlns="" id="{BD1A0315-F92D-4483-933A-3BB8D69C328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59929" y="1496382"/>
            <a:ext cx="4275006" cy="19049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 dirty="0"/>
          </a:p>
        </p:txBody>
      </p:sp>
      <p:sp>
        <p:nvSpPr>
          <p:cNvPr id="316498" name="Line 82">
            <a:extLst>
              <a:ext uri="{FF2B5EF4-FFF2-40B4-BE49-F238E27FC236}">
                <a16:creationId xmlns:a16="http://schemas.microsoft.com/office/drawing/2014/main" xmlns="" id="{E0CE9ED6-480D-4B9C-B027-378E8D1EED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590210" y="4196717"/>
            <a:ext cx="19059" cy="1636394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316499" name="Line 83">
            <a:extLst>
              <a:ext uri="{FF2B5EF4-FFF2-40B4-BE49-F238E27FC236}">
                <a16:creationId xmlns:a16="http://schemas.microsoft.com/office/drawing/2014/main" xmlns="" id="{AB03DB0B-4AD5-4B40-8B40-E2E0E0E85EA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34260" y="5814063"/>
            <a:ext cx="4255947" cy="19049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316502" name="Line 86">
            <a:extLst>
              <a:ext uri="{FF2B5EF4-FFF2-40B4-BE49-F238E27FC236}">
                <a16:creationId xmlns:a16="http://schemas.microsoft.com/office/drawing/2014/main" xmlns="" id="{5A8686B9-141E-4796-90B0-5E2A881EF5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2052" y="2367918"/>
            <a:ext cx="19059" cy="1674495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316503" name="Line 87">
            <a:extLst>
              <a:ext uri="{FF2B5EF4-FFF2-40B4-BE49-F238E27FC236}">
                <a16:creationId xmlns:a16="http://schemas.microsoft.com/office/drawing/2014/main" xmlns="" id="{B27EA239-47EC-493A-829E-776EF2E7C6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2992" y="2348868"/>
            <a:ext cx="4353149" cy="19049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</p:spTree>
    <p:extLst>
      <p:ext uri="{BB962C8B-B14F-4D97-AF65-F5344CB8AC3E}">
        <p14:creationId xmlns:p14="http://schemas.microsoft.com/office/powerpoint/2010/main" val="2539691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316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16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16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16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1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16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16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16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31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3" dur="500"/>
                                        <p:tgtEl>
                                          <p:spTgt spid="316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16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316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31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500"/>
                                        <p:tgtEl>
                                          <p:spTgt spid="316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316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316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500"/>
                                        <p:tgtEl>
                                          <p:spTgt spid="31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500"/>
                                        <p:tgtEl>
                                          <p:spTgt spid="31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316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316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2" grpId="0" animBg="1"/>
      <p:bldP spid="316460" grpId="0" animBg="1"/>
      <p:bldP spid="316466" grpId="0" animBg="1"/>
      <p:bldP spid="316474" grpId="0" animBg="1"/>
      <p:bldP spid="316474" grpId="1" animBg="1"/>
      <p:bldP spid="316476" grpId="0" animBg="1"/>
      <p:bldP spid="316476" grpId="1" animBg="1"/>
      <p:bldP spid="316478" grpId="0" animBg="1"/>
      <p:bldP spid="316478" grpId="1" animBg="1"/>
      <p:bldP spid="316480" grpId="0" animBg="1"/>
      <p:bldP spid="316480" grpId="1" animBg="1"/>
      <p:bldP spid="31648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>
            <a:extLst>
              <a:ext uri="{FF2B5EF4-FFF2-40B4-BE49-F238E27FC236}">
                <a16:creationId xmlns:a16="http://schemas.microsoft.com/office/drawing/2014/main" xmlns="" id="{459B1BF8-3503-4151-A6E6-E6AC9FA8AE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27894" y="184682"/>
            <a:ext cx="12761318" cy="224676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</a:t>
            </a:r>
            <a:r>
              <a:rPr lang="ru-RU" altLang="ru-RU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функции:</a:t>
            </a:r>
            <a:endParaRPr lang="ru-RU" alt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ru-RU" altLang="ru-RU" sz="3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Машина </a:t>
            </a:r>
            <a:r>
              <a:rPr lang="ru-RU" altLang="ru-RU" sz="3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движется по шоссе с постоянной скоростью </a:t>
            </a:r>
            <a:endParaRPr lang="en-US" altLang="ru-RU" sz="3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3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 км/ч.  За время </a:t>
            </a:r>
            <a:r>
              <a:rPr lang="en-US" altLang="ru-RU" sz="3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altLang="ru-RU" sz="3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altLang="ru-RU" sz="3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машина проходит путь </a:t>
            </a:r>
            <a:r>
              <a:rPr lang="en-US" altLang="ru-RU" sz="3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70 · t </a:t>
            </a:r>
            <a:r>
              <a:rPr lang="ru-RU" altLang="ru-RU" sz="3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км</a:t>
            </a:r>
            <a:r>
              <a:rPr lang="ru-RU" altLang="ru-RU" sz="3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ru-RU" sz="3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ru-RU" altLang="ru-RU" sz="3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xmlns="" id="{B79F1C37-3D97-45C5-8863-D1B9AA798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529" y="1980459"/>
            <a:ext cx="10844653" cy="757460"/>
          </a:xfrm>
          <a:prstGeom prst="rect">
            <a:avLst/>
          </a:prstGeom>
          <a:solidFill>
            <a:srgbClr val="99CCFF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400" b="1" dirty="0">
                <a:latin typeface="Times New Roman" panose="02020603050405020304" pitchFamily="18" charset="0"/>
              </a:rPr>
              <a:t>Легко вычислить пройденный путь за любое время:</a:t>
            </a: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xmlns="" id="{3801C5FA-2C57-4954-A14A-59296F2BA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487" y="2905125"/>
            <a:ext cx="4755301" cy="864871"/>
          </a:xfrm>
          <a:prstGeom prst="rect">
            <a:avLst/>
          </a:prstGeom>
          <a:solidFill>
            <a:srgbClr val="99FF99">
              <a:alpha val="5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800" b="1" dirty="0">
                <a:solidFill>
                  <a:srgbClr val="006600"/>
                </a:solidFill>
                <a:cs typeface="Arial" panose="020B0604020202020204" pitchFamily="34" charset="0"/>
              </a:rPr>
              <a:t>Если </a:t>
            </a:r>
            <a:r>
              <a:rPr lang="en-US" altLang="ru-RU" sz="3800" b="1" i="1" dirty="0">
                <a:solidFill>
                  <a:srgbClr val="006600"/>
                </a:solidFill>
                <a:cs typeface="Arial" panose="020B0604020202020204" pitchFamily="34" charset="0"/>
              </a:rPr>
              <a:t>t</a:t>
            </a:r>
            <a:r>
              <a:rPr lang="en-US" altLang="ru-RU" sz="3800" b="1" dirty="0">
                <a:solidFill>
                  <a:srgbClr val="006600"/>
                </a:solidFill>
                <a:cs typeface="Arial" panose="020B0604020202020204" pitchFamily="34" charset="0"/>
              </a:rPr>
              <a:t> =</a:t>
            </a:r>
            <a:r>
              <a:rPr lang="ru-RU" altLang="ru-RU" sz="3800" b="1" dirty="0">
                <a:solidFill>
                  <a:srgbClr val="006600"/>
                </a:solidFill>
                <a:cs typeface="Arial" panose="020B0604020202020204" pitchFamily="34" charset="0"/>
              </a:rPr>
              <a:t> 1, то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xmlns="" id="{7B95B893-F1DD-416A-814E-6F20D7F2C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487" y="3941445"/>
            <a:ext cx="4755301" cy="864871"/>
          </a:xfrm>
          <a:prstGeom prst="rect">
            <a:avLst/>
          </a:prstGeom>
          <a:solidFill>
            <a:srgbClr val="99FF99">
              <a:alpha val="5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800" b="1" dirty="0">
                <a:solidFill>
                  <a:srgbClr val="006600"/>
                </a:solidFill>
                <a:cs typeface="Arial" panose="020B0604020202020204" pitchFamily="34" charset="0"/>
              </a:rPr>
              <a:t>Если </a:t>
            </a:r>
            <a:r>
              <a:rPr lang="en-US" altLang="ru-RU" sz="3800" b="1" i="1" dirty="0">
                <a:solidFill>
                  <a:srgbClr val="006600"/>
                </a:solidFill>
                <a:cs typeface="Arial" panose="020B0604020202020204" pitchFamily="34" charset="0"/>
              </a:rPr>
              <a:t>t</a:t>
            </a:r>
            <a:r>
              <a:rPr lang="en-US" altLang="ru-RU" sz="3800" b="1" dirty="0">
                <a:solidFill>
                  <a:srgbClr val="006600"/>
                </a:solidFill>
                <a:cs typeface="Arial" panose="020B0604020202020204" pitchFamily="34" charset="0"/>
              </a:rPr>
              <a:t> =</a:t>
            </a:r>
            <a:r>
              <a:rPr lang="ru-RU" altLang="ru-RU" sz="3800" b="1" dirty="0">
                <a:solidFill>
                  <a:srgbClr val="006600"/>
                </a:solidFill>
                <a:cs typeface="Arial" panose="020B0604020202020204" pitchFamily="34" charset="0"/>
              </a:rPr>
              <a:t> 1,5, то</a:t>
            </a:r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xmlns="" id="{FEE85C03-71EF-4B38-97F7-77F6069A5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487" y="4979671"/>
            <a:ext cx="4755301" cy="864871"/>
          </a:xfrm>
          <a:prstGeom prst="rect">
            <a:avLst/>
          </a:prstGeom>
          <a:solidFill>
            <a:srgbClr val="99FF99">
              <a:alpha val="5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800" b="1" dirty="0">
                <a:solidFill>
                  <a:srgbClr val="006600"/>
                </a:solidFill>
                <a:cs typeface="Arial" panose="020B0604020202020204" pitchFamily="34" charset="0"/>
              </a:rPr>
              <a:t>Если </a:t>
            </a:r>
            <a:r>
              <a:rPr lang="en-US" altLang="ru-RU" sz="3800" b="1" i="1" dirty="0">
                <a:solidFill>
                  <a:srgbClr val="006600"/>
                </a:solidFill>
                <a:cs typeface="Arial" panose="020B0604020202020204" pitchFamily="34" charset="0"/>
              </a:rPr>
              <a:t>t</a:t>
            </a:r>
            <a:r>
              <a:rPr lang="en-US" altLang="ru-RU" sz="3800" b="1" dirty="0">
                <a:solidFill>
                  <a:srgbClr val="006600"/>
                </a:solidFill>
                <a:cs typeface="Arial" panose="020B0604020202020204" pitchFamily="34" charset="0"/>
              </a:rPr>
              <a:t> =</a:t>
            </a:r>
            <a:r>
              <a:rPr lang="ru-RU" altLang="ru-RU" sz="3800" b="1" dirty="0">
                <a:solidFill>
                  <a:srgbClr val="006600"/>
                </a:solidFill>
                <a:cs typeface="Arial" panose="020B0604020202020204" pitchFamily="34" charset="0"/>
              </a:rPr>
              <a:t> 3, то</a:t>
            </a:r>
          </a:p>
        </p:txBody>
      </p:sp>
      <p:sp>
        <p:nvSpPr>
          <p:cNvPr id="24584" name="Rectangle 8">
            <a:extLst>
              <a:ext uri="{FF2B5EF4-FFF2-40B4-BE49-F238E27FC236}">
                <a16:creationId xmlns:a16="http://schemas.microsoft.com/office/drawing/2014/main" xmlns="" id="{DA05D019-A847-44AE-8EA3-698EDA366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0175" y="2905125"/>
            <a:ext cx="4755301" cy="864871"/>
          </a:xfrm>
          <a:prstGeom prst="rect">
            <a:avLst/>
          </a:prstGeom>
          <a:solidFill>
            <a:srgbClr val="FFFF66">
              <a:alpha val="5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800" b="1" i="1" dirty="0">
                <a:solidFill>
                  <a:srgbClr val="663300"/>
                </a:solidFill>
                <a:cs typeface="Arial" panose="020B0604020202020204" pitchFamily="34" charset="0"/>
              </a:rPr>
              <a:t>S = 70 · 1 = 70</a:t>
            </a:r>
          </a:p>
        </p:txBody>
      </p:sp>
      <p:sp>
        <p:nvSpPr>
          <p:cNvPr id="24585" name="Rectangle 9">
            <a:extLst>
              <a:ext uri="{FF2B5EF4-FFF2-40B4-BE49-F238E27FC236}">
                <a16:creationId xmlns:a16="http://schemas.microsoft.com/office/drawing/2014/main" xmlns="" id="{C4E848F7-3811-487D-BBD6-D1537BE0B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0175" y="3941445"/>
            <a:ext cx="4755301" cy="864871"/>
          </a:xfrm>
          <a:prstGeom prst="rect">
            <a:avLst/>
          </a:prstGeom>
          <a:solidFill>
            <a:srgbClr val="FFFF66">
              <a:alpha val="5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800" b="1" i="1" dirty="0">
                <a:solidFill>
                  <a:srgbClr val="663300"/>
                </a:solidFill>
                <a:cs typeface="Arial" panose="020B0604020202020204" pitchFamily="34" charset="0"/>
              </a:rPr>
              <a:t>S = 70 · 1,5 = 105</a:t>
            </a:r>
          </a:p>
        </p:txBody>
      </p:sp>
      <p:sp>
        <p:nvSpPr>
          <p:cNvPr id="24586" name="Rectangle 10">
            <a:extLst>
              <a:ext uri="{FF2B5EF4-FFF2-40B4-BE49-F238E27FC236}">
                <a16:creationId xmlns:a16="http://schemas.microsoft.com/office/drawing/2014/main" xmlns="" id="{6A9749F9-D8AA-4362-9E1B-5046A0B05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0175" y="4979671"/>
            <a:ext cx="4755301" cy="864871"/>
          </a:xfrm>
          <a:prstGeom prst="rect">
            <a:avLst/>
          </a:prstGeom>
          <a:solidFill>
            <a:srgbClr val="FFFF66">
              <a:alpha val="5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800" b="1" i="1" dirty="0">
                <a:solidFill>
                  <a:srgbClr val="663300"/>
                </a:solidFill>
                <a:cs typeface="Arial" panose="020B0604020202020204" pitchFamily="34" charset="0"/>
              </a:rPr>
              <a:t>S = 70 · 3 = 210</a:t>
            </a:r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xmlns="" id="{CC0FAF4B-8E80-4488-8B7A-10A274DAB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520" y="6101715"/>
            <a:ext cx="3198155" cy="864871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3399">
                  <a:alpha val="43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800" b="1" i="1">
                <a:solidFill>
                  <a:srgbClr val="A50021"/>
                </a:solidFill>
                <a:latin typeface="Times New Roman" panose="02020603050405020304" pitchFamily="18" charset="0"/>
              </a:rPr>
              <a:t>S = 70 </a:t>
            </a:r>
            <a:r>
              <a:rPr lang="en-US" altLang="ru-RU" sz="4800" b="1" i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t</a:t>
            </a:r>
          </a:p>
        </p:txBody>
      </p:sp>
      <p:sp>
        <p:nvSpPr>
          <p:cNvPr id="24589" name="Text Box 13">
            <a:extLst>
              <a:ext uri="{FF2B5EF4-FFF2-40B4-BE49-F238E27FC236}">
                <a16:creationId xmlns:a16="http://schemas.microsoft.com/office/drawing/2014/main" xmlns="" id="{6CE82966-2966-4F21-93E9-17DBB3894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6834" y="7094222"/>
            <a:ext cx="5995541" cy="1268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400" b="1" dirty="0">
                <a:solidFill>
                  <a:srgbClr val="00B050"/>
                </a:solidFill>
                <a:cs typeface="Arial" panose="020B0604020202020204" pitchFamily="34" charset="0"/>
              </a:rPr>
              <a:t>Независимая переменная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400" b="1" dirty="0">
                <a:solidFill>
                  <a:srgbClr val="00B050"/>
                </a:solidFill>
                <a:cs typeface="Arial" panose="020B0604020202020204" pitchFamily="34" charset="0"/>
              </a:rPr>
              <a:t>АРГУМЕНТ</a:t>
            </a:r>
          </a:p>
        </p:txBody>
      </p:sp>
      <p:sp>
        <p:nvSpPr>
          <p:cNvPr id="24590" name="Text Box 14">
            <a:extLst>
              <a:ext uri="{FF2B5EF4-FFF2-40B4-BE49-F238E27FC236}">
                <a16:creationId xmlns:a16="http://schemas.microsoft.com/office/drawing/2014/main" xmlns="" id="{38B67B81-3CC6-48A3-97CA-6478BB69F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924" y="7094222"/>
            <a:ext cx="5557692" cy="128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3400" b="1" dirty="0">
                <a:solidFill>
                  <a:srgbClr val="A50021"/>
                </a:solidFill>
                <a:cs typeface="Arial" panose="020B0604020202020204" pitchFamily="34" charset="0"/>
              </a:rPr>
              <a:t>Зависимая переменная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3400" b="1" dirty="0">
                <a:solidFill>
                  <a:srgbClr val="A50021"/>
                </a:solidFill>
                <a:cs typeface="Arial" panose="020B0604020202020204" pitchFamily="34" charset="0"/>
              </a:rPr>
              <a:t>ФУНКЦИЯ</a:t>
            </a:r>
          </a:p>
        </p:txBody>
      </p:sp>
      <p:sp>
        <p:nvSpPr>
          <p:cNvPr id="24591" name="Line 15">
            <a:extLst>
              <a:ext uri="{FF2B5EF4-FFF2-40B4-BE49-F238E27FC236}">
                <a16:creationId xmlns:a16="http://schemas.microsoft.com/office/drawing/2014/main" xmlns="" id="{536170C5-B71F-4B19-8DBF-83099E911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52029" y="6707506"/>
            <a:ext cx="1383707" cy="518159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  <p:sp>
        <p:nvSpPr>
          <p:cNvPr id="24592" name="Freeform 16">
            <a:extLst>
              <a:ext uri="{FF2B5EF4-FFF2-40B4-BE49-F238E27FC236}">
                <a16:creationId xmlns:a16="http://schemas.microsoft.com/office/drawing/2014/main" xmlns="" id="{C5D22659-F63D-41AA-A0F2-65A548F7BB6C}"/>
              </a:ext>
            </a:extLst>
          </p:cNvPr>
          <p:cNvSpPr>
            <a:spLocks/>
          </p:cNvSpPr>
          <p:nvPr/>
        </p:nvSpPr>
        <p:spPr bwMode="auto">
          <a:xfrm>
            <a:off x="4707884" y="6707505"/>
            <a:ext cx="1311280" cy="516254"/>
          </a:xfrm>
          <a:custGeom>
            <a:avLst/>
            <a:gdLst>
              <a:gd name="T0" fmla="*/ 2147483646 w 688"/>
              <a:gd name="T1" fmla="*/ 0 h 271"/>
              <a:gd name="T2" fmla="*/ 0 w 688"/>
              <a:gd name="T3" fmla="*/ 2147483646 h 271"/>
              <a:gd name="T4" fmla="*/ 0 60000 65536"/>
              <a:gd name="T5" fmla="*/ 0 60000 65536"/>
              <a:gd name="T6" fmla="*/ 0 w 688"/>
              <a:gd name="T7" fmla="*/ 0 h 271"/>
              <a:gd name="T8" fmla="*/ 688 w 688"/>
              <a:gd name="T9" fmla="*/ 271 h 27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88" h="271">
                <a:moveTo>
                  <a:pt x="688" y="0"/>
                </a:moveTo>
                <a:lnTo>
                  <a:pt x="0" y="271"/>
                </a:lnTo>
              </a:path>
            </a:pathLst>
          </a:cu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31974" tIns="115987" rIns="231974" bIns="115987"/>
          <a:lstStyle/>
          <a:p>
            <a:endParaRPr lang="ru-RU" sz="2200"/>
          </a:p>
        </p:txBody>
      </p:sp>
    </p:spTree>
    <p:extLst>
      <p:ext uri="{BB962C8B-B14F-4D97-AF65-F5344CB8AC3E}">
        <p14:creationId xmlns:p14="http://schemas.microsoft.com/office/powerpoint/2010/main" val="3618228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FBBEC8B-452B-428F-A5E3-9AF9B286DBF8}"/>
              </a:ext>
            </a:extLst>
          </p:cNvPr>
          <p:cNvSpPr/>
          <p:nvPr/>
        </p:nvSpPr>
        <p:spPr>
          <a:xfrm>
            <a:off x="354481" y="1409178"/>
            <a:ext cx="14114791" cy="6697547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41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altLang="ru-RU" sz="41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Определение:</a:t>
            </a:r>
            <a:r>
              <a:rPr lang="ru-RU" altLang="ru-RU" sz="4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100" b="1" dirty="0">
                <a:latin typeface="Arial" panose="020B0604020202020204" pitchFamily="34" charset="0"/>
                <a:cs typeface="Arial" panose="020B0604020202020204" pitchFamily="34" charset="0"/>
              </a:rPr>
              <a:t>если каждому значению независимой переменной х из некоторого числового множества соответствует по какому-то правилу </a:t>
            </a:r>
            <a:r>
              <a:rPr lang="ru-RU" altLang="ru-RU" sz="4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единственное</a:t>
            </a:r>
            <a:r>
              <a:rPr lang="ru-RU" altLang="ru-RU" sz="41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100" b="1" dirty="0">
                <a:latin typeface="Arial" panose="020B0604020202020204" pitchFamily="34" charset="0"/>
                <a:cs typeface="Arial" panose="020B0604020202020204" pitchFamily="34" charset="0"/>
              </a:rPr>
              <a:t>значение зависимой переменной у, то такая зависимость называется </a:t>
            </a:r>
            <a:r>
              <a:rPr lang="ru-RU" altLang="ru-RU" sz="41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функцией.</a:t>
            </a:r>
            <a:endParaRPr lang="ru-RU" altLang="ru-RU" sz="4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ru-RU" altLang="ru-RU" sz="4100" b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 этом </a:t>
            </a:r>
            <a:r>
              <a:rPr lang="ru-RU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называют</a:t>
            </a:r>
            <a:r>
              <a:rPr lang="ru-RU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независимой переменной, </a:t>
            </a: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а   </a:t>
            </a:r>
            <a:r>
              <a:rPr lang="ru-RU" altLang="ru-RU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у- зависимой переменной.</a:t>
            </a:r>
            <a:endParaRPr lang="ru-RU" alt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ru-RU" altLang="ru-RU" sz="4100" b="1" dirty="0">
                <a:latin typeface="Arial" panose="020B0604020202020204" pitchFamily="34" charset="0"/>
                <a:cs typeface="Arial" panose="020B0604020202020204" pitchFamily="34" charset="0"/>
              </a:rPr>
              <a:t>        Чтобы подчеркнуть зависимость у от х ,иногда</a:t>
            </a:r>
          </a:p>
          <a:p>
            <a:pPr>
              <a:spcBef>
                <a:spcPct val="0"/>
              </a:spcBef>
            </a:pPr>
            <a:r>
              <a:rPr lang="ru-RU" altLang="ru-RU" sz="4100" b="1" dirty="0">
                <a:latin typeface="Arial" panose="020B0604020202020204" pitchFamily="34" charset="0"/>
                <a:cs typeface="Arial" panose="020B0604020202020204" pitchFamily="34" charset="0"/>
              </a:rPr>
              <a:t> пишут у(х).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7DA2B987-2876-40D0-8CE6-E1AC3FDA52F4}"/>
              </a:ext>
            </a:extLst>
          </p:cNvPr>
          <p:cNvSpPr/>
          <p:nvPr/>
        </p:nvSpPr>
        <p:spPr>
          <a:xfrm>
            <a:off x="2920948" y="192175"/>
            <a:ext cx="7832765" cy="1170876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algn="ctr"/>
            <a:r>
              <a:rPr lang="ru-RU" altLang="ru-RU" sz="61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</a:t>
            </a:r>
            <a:r>
              <a:rPr lang="ru-RU" altLang="ru-RU" sz="61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функции:</a:t>
            </a:r>
            <a:endParaRPr lang="ru-RU" altLang="ru-RU" sz="6100" b="1" dirty="0"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7773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FDCAE7F2-2A20-4649-8952-2D97496A6D29}"/>
              </a:ext>
            </a:extLst>
          </p:cNvPr>
          <p:cNvSpPr/>
          <p:nvPr/>
        </p:nvSpPr>
        <p:spPr>
          <a:xfrm>
            <a:off x="547834" y="1428628"/>
            <a:ext cx="13728085" cy="6592846"/>
          </a:xfrm>
          <a:prstGeom prst="rect">
            <a:avLst/>
          </a:prstGeom>
          <a:noFill/>
        </p:spPr>
        <p:txBody>
          <a:bodyPr wrap="square" lIns="231974" tIns="115987" rIns="231974" bIns="115987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6100" b="1" dirty="0">
                <a:ln w="1143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6100" b="1" dirty="0" smtClean="0">
                <a:ln w="1143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Задание </a:t>
            </a:r>
            <a:r>
              <a:rPr lang="ru-RU" sz="6100" b="1" dirty="0">
                <a:ln w="1143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помощью формулы</a:t>
            </a:r>
          </a:p>
          <a:p>
            <a:pPr algn="ctr" eaLnBrk="1" hangingPunct="1">
              <a:defRPr/>
            </a:pPr>
            <a:r>
              <a:rPr lang="ru-RU" sz="6100" b="1" dirty="0" smtClean="0">
                <a:ln w="1143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(аналитический </a:t>
            </a:r>
            <a:r>
              <a:rPr lang="ru-RU" sz="6100" b="1" dirty="0">
                <a:ln w="1143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способ)</a:t>
            </a:r>
          </a:p>
          <a:p>
            <a:pPr algn="ctr" eaLnBrk="1" hangingPunct="1">
              <a:defRPr/>
            </a:pPr>
            <a:r>
              <a:rPr lang="ru-RU" sz="6100" b="1" dirty="0">
                <a:ln w="1143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6100" b="1" dirty="0" smtClean="0">
                <a:ln w="1143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Задание </a:t>
            </a:r>
            <a:r>
              <a:rPr lang="ru-RU" sz="6100" b="1" dirty="0">
                <a:ln w="1143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помощью таблицы</a:t>
            </a:r>
          </a:p>
          <a:p>
            <a:pPr algn="ctr" eaLnBrk="1" hangingPunct="1">
              <a:defRPr/>
            </a:pPr>
            <a:r>
              <a:rPr lang="ru-RU" sz="6100" b="1" dirty="0">
                <a:ln w="1143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(табличный способ)</a:t>
            </a:r>
          </a:p>
          <a:p>
            <a:pPr algn="ctr" eaLnBrk="1" hangingPunct="1">
              <a:defRPr/>
            </a:pPr>
            <a:r>
              <a:rPr lang="ru-RU" sz="6100" b="1" dirty="0">
                <a:ln w="1143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6100" b="1" dirty="0" smtClean="0">
                <a:ln w="1143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Задание </a:t>
            </a:r>
            <a:r>
              <a:rPr lang="ru-RU" sz="6100" b="1" dirty="0">
                <a:ln w="1143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помощью графика</a:t>
            </a:r>
          </a:p>
          <a:p>
            <a:pPr algn="ctr" eaLnBrk="1" hangingPunct="1">
              <a:defRPr/>
            </a:pPr>
            <a:r>
              <a:rPr lang="ru-RU" sz="6100" b="1" dirty="0">
                <a:ln w="1143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(графический способ)</a:t>
            </a:r>
          </a:p>
          <a:p>
            <a:pPr algn="ctr" eaLnBrk="1" hangingPunct="1">
              <a:defRPr/>
            </a:pP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7840661A-1A89-413A-9BBF-D668B847DE5D}"/>
              </a:ext>
            </a:extLst>
          </p:cNvPr>
          <p:cNvSpPr/>
          <p:nvPr/>
        </p:nvSpPr>
        <p:spPr>
          <a:xfrm>
            <a:off x="547834" y="249627"/>
            <a:ext cx="12761318" cy="1170876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pPr algn="ctr">
              <a:defRPr/>
            </a:pPr>
            <a:r>
              <a:rPr lang="ru-RU" sz="6100" b="1" dirty="0">
                <a:ln w="1143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Способы задания функции:</a:t>
            </a:r>
          </a:p>
        </p:txBody>
      </p:sp>
    </p:spTree>
    <p:extLst>
      <p:ext uri="{BB962C8B-B14F-4D97-AF65-F5344CB8AC3E}">
        <p14:creationId xmlns:p14="http://schemas.microsoft.com/office/powerpoint/2010/main" val="38523695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1743A5F-0DC5-468C-8C96-6692A1E4981A}"/>
              </a:ext>
            </a:extLst>
          </p:cNvPr>
          <p:cNvSpPr/>
          <p:nvPr/>
        </p:nvSpPr>
        <p:spPr>
          <a:xfrm>
            <a:off x="127853" y="154463"/>
            <a:ext cx="14181336" cy="1019070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algn="ctr"/>
            <a:r>
              <a:rPr lang="ru-RU" altLang="ru-RU" sz="51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5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Задание </a:t>
            </a:r>
            <a:r>
              <a:rPr lang="ru-RU" altLang="ru-RU" sz="51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функции с помощью формулы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2AAEA2C-2E21-4999-A34B-2AD60DF59F9A}"/>
              </a:ext>
            </a:extLst>
          </p:cNvPr>
          <p:cNvSpPr/>
          <p:nvPr/>
        </p:nvSpPr>
        <p:spPr>
          <a:xfrm>
            <a:off x="65149" y="793389"/>
            <a:ext cx="14306744" cy="7436211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r>
              <a:rPr lang="ru-RU" sz="5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ru-RU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у(х) = 4х </a:t>
            </a:r>
            <a:r>
              <a:rPr lang="ru-RU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</a:t>
            </a:r>
          </a:p>
          <a:p>
            <a:r>
              <a:rPr lang="ru-RU" sz="36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1. Найти 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 функции, </a:t>
            </a:r>
            <a:endParaRPr lang="ru-RU" sz="3600" b="1" dirty="0" smtClean="0"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 аргумента </a:t>
            </a:r>
            <a:r>
              <a:rPr lang="ru-RU" sz="36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равно </a:t>
            </a:r>
            <a:r>
              <a:rPr lang="ru-RU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: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у(5) = 4</a:t>
            </a:r>
            <a:r>
              <a:rPr lang="en-US" altLang="ru-RU" sz="4400" b="1" i="1" dirty="0">
                <a:cs typeface="Arial" panose="020B0604020202020204" pitchFamily="34" charset="0"/>
              </a:rPr>
              <a:t> · </a:t>
            </a:r>
            <a:r>
              <a:rPr lang="ru-RU" alt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– 3 = 17</a:t>
            </a:r>
          </a:p>
          <a:p>
            <a:r>
              <a:rPr lang="ru-RU" sz="36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2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Найти значение аргумента, </a:t>
            </a:r>
            <a:endParaRPr lang="ru-RU" sz="3600" b="1" dirty="0" smtClean="0"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 функции равно 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-11 </a:t>
            </a:r>
          </a:p>
          <a:p>
            <a:r>
              <a:rPr lang="ru-RU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</a:t>
            </a:r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4400" b="1" i="1" dirty="0">
                <a:cs typeface="Arial" panose="020B0604020202020204" pitchFamily="34" charset="0"/>
              </a:rPr>
              <a:t> · </a:t>
            </a:r>
            <a:r>
              <a:rPr lang="ru-RU" altLang="ru-RU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– 3 = </a:t>
            </a:r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-11</a:t>
            </a:r>
          </a:p>
          <a:p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4</a:t>
            </a:r>
            <a:r>
              <a:rPr lang="en-US" altLang="ru-RU" sz="4400" b="1" i="1" dirty="0">
                <a:cs typeface="Arial" panose="020B0604020202020204" pitchFamily="34" charset="0"/>
              </a:rPr>
              <a:t> · </a:t>
            </a:r>
            <a:r>
              <a:rPr lang="ru-RU" altLang="ru-RU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х = -11 + 3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dirty="0"/>
              <a:t>                       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4400" b="1" i="1" dirty="0">
                <a:cs typeface="Arial" panose="020B0604020202020204" pitchFamily="34" charset="0"/>
              </a:rPr>
              <a:t> · </a:t>
            </a:r>
            <a:r>
              <a:rPr lang="ru-RU" altLang="ru-RU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х = -8</a:t>
            </a:r>
          </a:p>
          <a:p>
            <a:r>
              <a:rPr lang="ru-RU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х = -8:4</a:t>
            </a:r>
          </a:p>
          <a:p>
            <a:r>
              <a:rPr lang="ru-RU" sz="4400" dirty="0"/>
              <a:t>                               </a:t>
            </a:r>
            <a:r>
              <a:rPr lang="ru-RU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х = -</a:t>
            </a:r>
            <a:r>
              <a:rPr lang="ru-RU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383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1743A5F-0DC5-468C-8C96-6692A1E4981A}"/>
              </a:ext>
            </a:extLst>
          </p:cNvPr>
          <p:cNvSpPr/>
          <p:nvPr/>
        </p:nvSpPr>
        <p:spPr>
          <a:xfrm>
            <a:off x="127853" y="154463"/>
            <a:ext cx="14181336" cy="1019070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algn="ctr"/>
            <a:r>
              <a:rPr lang="ru-RU" altLang="ru-RU" sz="51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5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Задание </a:t>
            </a:r>
            <a:r>
              <a:rPr lang="ru-RU" altLang="ru-RU" sz="51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функции с помощью формулы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2AAEA2C-2E21-4999-A34B-2AD60DF59F9A}"/>
              </a:ext>
            </a:extLst>
          </p:cNvPr>
          <p:cNvSpPr/>
          <p:nvPr/>
        </p:nvSpPr>
        <p:spPr>
          <a:xfrm>
            <a:off x="161828" y="1340810"/>
            <a:ext cx="14306744" cy="5651107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r>
              <a:rPr lang="ru-RU" sz="5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ru-RU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у(х) = 4х - 3</a:t>
            </a:r>
          </a:p>
          <a:p>
            <a:r>
              <a:rPr lang="ru-RU" sz="36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3. Принадлежит 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 графику этой функции </a:t>
            </a:r>
            <a:endParaRPr lang="ru-RU" sz="3600" b="1" dirty="0" smtClean="0"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А(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и В (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36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 </a:t>
            </a:r>
            <a:endParaRPr lang="ru-RU" sz="4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) у(0) = 4</a:t>
            </a:r>
            <a:r>
              <a:rPr lang="en-US" altLang="ru-RU" sz="4400" b="1" i="1" dirty="0">
                <a:solidFill>
                  <a:srgbClr val="663300"/>
                </a:solidFill>
                <a:cs typeface="Arial" panose="020B0604020202020204" pitchFamily="34" charset="0"/>
              </a:rPr>
              <a:t> </a:t>
            </a:r>
            <a:r>
              <a:rPr lang="en-US" altLang="ru-RU" sz="4400" b="1" i="1" dirty="0">
                <a:cs typeface="Arial" panose="020B0604020202020204" pitchFamily="34" charset="0"/>
              </a:rPr>
              <a:t>·</a:t>
            </a:r>
            <a:r>
              <a:rPr lang="en-US" altLang="ru-RU" sz="4400" b="1" i="1" dirty="0">
                <a:solidFill>
                  <a:srgbClr val="663300"/>
                </a:solidFill>
                <a:cs typeface="Arial" panose="020B0604020202020204" pitchFamily="34" charset="0"/>
              </a:rPr>
              <a:t> </a:t>
            </a:r>
            <a:r>
              <a:rPr lang="ru-RU" alt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– 3 = </a:t>
            </a:r>
            <a:r>
              <a:rPr 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(верно) , значит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точка А принадлежит графику</a:t>
            </a:r>
          </a:p>
          <a:p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ru-RU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у(2)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= 4</a:t>
            </a:r>
            <a:r>
              <a:rPr lang="en-US" altLang="ru-RU" sz="4400" b="1" i="1" dirty="0">
                <a:solidFill>
                  <a:srgbClr val="663300"/>
                </a:solidFill>
                <a:cs typeface="Arial" panose="020B0604020202020204" pitchFamily="34" charset="0"/>
              </a:rPr>
              <a:t> </a:t>
            </a:r>
            <a:r>
              <a:rPr lang="en-US" altLang="ru-RU" sz="4400" b="1" i="1" dirty="0">
                <a:cs typeface="Arial" panose="020B0604020202020204" pitchFamily="34" charset="0"/>
              </a:rPr>
              <a:t>·</a:t>
            </a:r>
            <a:r>
              <a:rPr lang="en-US" altLang="ru-RU" sz="4400" b="1" i="1" dirty="0">
                <a:solidFill>
                  <a:srgbClr val="663300"/>
                </a:solidFill>
                <a:cs typeface="Arial" panose="020B0604020202020204" pitchFamily="34" charset="0"/>
              </a:rPr>
              <a:t> </a:t>
            </a:r>
            <a:r>
              <a:rPr lang="ru-RU" alt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– 3 = </a:t>
            </a:r>
            <a:r>
              <a:rPr 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(не верно) ,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значит точка В не </a:t>
            </a:r>
            <a:r>
              <a:rPr lang="ru-RU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принадлежит графику</a:t>
            </a:r>
            <a:r>
              <a:rPr lang="ru-RU" sz="4400" b="1" dirty="0" smtClean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4648200" y="5638800"/>
            <a:ext cx="533400" cy="4572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0535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13795</TotalTime>
  <Words>794</Words>
  <Application>Microsoft Office PowerPoint</Application>
  <PresentationFormat>Произвольный</PresentationFormat>
  <Paragraphs>166</Paragraphs>
  <Slides>16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Office Theme</vt:lpstr>
      <vt:lpstr>Формула</vt:lpstr>
      <vt:lpstr>GraphC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Таблица квадратов</vt:lpstr>
      <vt:lpstr>Презентация PowerPoint</vt:lpstr>
      <vt:lpstr>Презентация PowerPoint</vt:lpstr>
      <vt:lpstr>Презентация PowerPoint</vt:lpstr>
      <vt:lpstr>  ЗАДАНИЯ ДЛЯ ЗАКРЕПЛЕНИЯ</vt:lpstr>
      <vt:lpstr>Презентация PowerPoint</vt:lpstr>
      <vt:lpstr>  ЗАДАНИЯ ДЛЯ ЗАКРЕПЛЕНИЯ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908</cp:revision>
  <dcterms:created xsi:type="dcterms:W3CDTF">2020-04-09T07:32:19Z</dcterms:created>
  <dcterms:modified xsi:type="dcterms:W3CDTF">2021-02-19T16:19:40Z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