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60" r:id="rId2"/>
    <p:sldId id="768" r:id="rId3"/>
    <p:sldId id="850" r:id="rId4"/>
    <p:sldId id="851" r:id="rId5"/>
    <p:sldId id="853" r:id="rId6"/>
    <p:sldId id="854" r:id="rId7"/>
    <p:sldId id="855" r:id="rId8"/>
    <p:sldId id="856" r:id="rId9"/>
    <p:sldId id="857" r:id="rId10"/>
    <p:sldId id="859" r:id="rId11"/>
    <p:sldId id="860" r:id="rId12"/>
    <p:sldId id="861" r:id="rId13"/>
    <p:sldId id="862" r:id="rId14"/>
    <p:sldId id="863" r:id="rId15"/>
    <p:sldId id="864" r:id="rId16"/>
    <p:sldId id="865" r:id="rId17"/>
    <p:sldId id="510" r:id="rId18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768"/>
            <p14:sldId id="850"/>
            <p14:sldId id="851"/>
            <p14:sldId id="853"/>
            <p14:sldId id="854"/>
            <p14:sldId id="855"/>
            <p14:sldId id="856"/>
            <p14:sldId id="857"/>
            <p14:sldId id="859"/>
            <p14:sldId id="860"/>
            <p14:sldId id="861"/>
            <p14:sldId id="862"/>
            <p14:sldId id="863"/>
            <p14:sldId id="864"/>
            <p14:sldId id="865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19.02.2021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03FCC-E3D7-4CE0-B333-76C4EC7270FE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A33037-C8C2-4931-A35C-5797B125AD43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281A5F-483C-4DC3-9CBE-3B30CF15F6F6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7EC1-593B-465A-8A6F-C577629A79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6C90-F900-4930-B349-E3005DCEEF5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0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Пусто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731520" y="7627621"/>
            <a:ext cx="3411219" cy="43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65" tIns="64283" rIns="128565" bIns="64283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998720" y="7627621"/>
            <a:ext cx="4630419" cy="43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65" tIns="64283" rIns="128565" bIns="64283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485120" y="7627621"/>
            <a:ext cx="3411219" cy="43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565" tIns="64283" rIns="128565" bIns="64283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58619" y="3697318"/>
            <a:ext cx="8991600" cy="2474882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Прямоугольная система координат на плоскости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34" name="Рисунок 33" descr="Слон, elephant">
            <a:extLst>
              <a:ext uri="{FF2B5EF4-FFF2-40B4-BE49-F238E27FC236}">
                <a16:creationId xmlns:a16="http://schemas.microsoft.com/office/drawing/2014/main" xmlns="" id="{0E4A11BA-8B4C-4808-AB12-8BD47554CF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19" y="3924300"/>
            <a:ext cx="357538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057399" y="705523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27" name="Group 8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73710"/>
              </p:ext>
            </p:extLst>
          </p:nvPr>
        </p:nvGraphicFramePr>
        <p:xfrm>
          <a:off x="742932" y="882015"/>
          <a:ext cx="8343901" cy="6638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393" name="Line 689"/>
          <p:cNvSpPr>
            <a:spLocks noChangeShapeType="1"/>
          </p:cNvSpPr>
          <p:nvPr/>
        </p:nvSpPr>
        <p:spPr bwMode="auto">
          <a:xfrm flipV="1">
            <a:off x="4809284" y="916306"/>
            <a:ext cx="0" cy="622173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394" name="Line 690"/>
          <p:cNvSpPr>
            <a:spLocks noChangeShapeType="1"/>
          </p:cNvSpPr>
          <p:nvPr/>
        </p:nvSpPr>
        <p:spPr bwMode="auto">
          <a:xfrm>
            <a:off x="1217931" y="4167936"/>
            <a:ext cx="79502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104" name="Text Box 693"/>
          <p:cNvSpPr txBox="1">
            <a:spLocks noChangeArrowheads="1"/>
          </p:cNvSpPr>
          <p:nvPr/>
        </p:nvSpPr>
        <p:spPr bwMode="auto">
          <a:xfrm>
            <a:off x="5368290" y="420147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4105" name="Text Box 694"/>
          <p:cNvSpPr txBox="1">
            <a:spLocks noChangeArrowheads="1"/>
          </p:cNvSpPr>
          <p:nvPr/>
        </p:nvSpPr>
        <p:spPr bwMode="auto">
          <a:xfrm>
            <a:off x="6192307" y="416793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4106" name="Text Box 695"/>
          <p:cNvSpPr txBox="1">
            <a:spLocks noChangeArrowheads="1"/>
          </p:cNvSpPr>
          <p:nvPr/>
        </p:nvSpPr>
        <p:spPr bwMode="auto">
          <a:xfrm>
            <a:off x="7084062" y="421294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107" name="Text Box 696"/>
          <p:cNvSpPr txBox="1">
            <a:spLocks noChangeArrowheads="1"/>
          </p:cNvSpPr>
          <p:nvPr/>
        </p:nvSpPr>
        <p:spPr bwMode="auto">
          <a:xfrm>
            <a:off x="7992109" y="4225132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4108" name="Text Box 697"/>
          <p:cNvSpPr txBox="1">
            <a:spLocks noChangeArrowheads="1"/>
          </p:cNvSpPr>
          <p:nvPr/>
        </p:nvSpPr>
        <p:spPr bwMode="auto">
          <a:xfrm>
            <a:off x="8991600" y="4242774"/>
            <a:ext cx="73405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84109" name="Text Box 698"/>
          <p:cNvSpPr txBox="1">
            <a:spLocks noChangeArrowheads="1"/>
          </p:cNvSpPr>
          <p:nvPr/>
        </p:nvSpPr>
        <p:spPr bwMode="auto">
          <a:xfrm>
            <a:off x="5057141" y="130111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4110" name="Text Box 699"/>
          <p:cNvSpPr txBox="1">
            <a:spLocks noChangeArrowheads="1"/>
          </p:cNvSpPr>
          <p:nvPr/>
        </p:nvSpPr>
        <p:spPr bwMode="auto">
          <a:xfrm>
            <a:off x="5067301" y="197167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111" name="Text Box 700"/>
          <p:cNvSpPr txBox="1">
            <a:spLocks noChangeArrowheads="1"/>
          </p:cNvSpPr>
          <p:nvPr/>
        </p:nvSpPr>
        <p:spPr bwMode="auto">
          <a:xfrm>
            <a:off x="5077461" y="2602230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4112" name="Text Box 701"/>
          <p:cNvSpPr txBox="1">
            <a:spLocks noChangeArrowheads="1"/>
          </p:cNvSpPr>
          <p:nvPr/>
        </p:nvSpPr>
        <p:spPr bwMode="auto">
          <a:xfrm>
            <a:off x="3586877" y="4203119"/>
            <a:ext cx="8051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4113" name="Text Box 760"/>
          <p:cNvSpPr txBox="1">
            <a:spLocks noChangeArrowheads="1"/>
          </p:cNvSpPr>
          <p:nvPr/>
        </p:nvSpPr>
        <p:spPr bwMode="auto">
          <a:xfrm>
            <a:off x="2749602" y="4150441"/>
            <a:ext cx="107187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4114" name="Text Box 761"/>
          <p:cNvSpPr txBox="1">
            <a:spLocks noChangeArrowheads="1"/>
          </p:cNvSpPr>
          <p:nvPr/>
        </p:nvSpPr>
        <p:spPr bwMode="auto">
          <a:xfrm>
            <a:off x="1936620" y="4150441"/>
            <a:ext cx="92202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4115" name="Text Box 762"/>
          <p:cNvSpPr txBox="1">
            <a:spLocks noChangeArrowheads="1"/>
          </p:cNvSpPr>
          <p:nvPr/>
        </p:nvSpPr>
        <p:spPr bwMode="auto">
          <a:xfrm>
            <a:off x="988840" y="4171700"/>
            <a:ext cx="114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84116" name="Text Box 763"/>
          <p:cNvSpPr txBox="1">
            <a:spLocks noChangeArrowheads="1"/>
          </p:cNvSpPr>
          <p:nvPr/>
        </p:nvSpPr>
        <p:spPr bwMode="auto">
          <a:xfrm>
            <a:off x="5100321" y="3257550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" name="Line 764"/>
          <p:cNvSpPr>
            <a:spLocks noChangeShapeType="1"/>
          </p:cNvSpPr>
          <p:nvPr/>
        </p:nvSpPr>
        <p:spPr bwMode="auto">
          <a:xfrm>
            <a:off x="4683742" y="3484197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Line 766"/>
          <p:cNvSpPr>
            <a:spLocks noChangeShapeType="1"/>
          </p:cNvSpPr>
          <p:nvPr/>
        </p:nvSpPr>
        <p:spPr bwMode="auto">
          <a:xfrm>
            <a:off x="4747261" y="2811460"/>
            <a:ext cx="231139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Line 767"/>
          <p:cNvSpPr>
            <a:spLocks noChangeShapeType="1"/>
          </p:cNvSpPr>
          <p:nvPr/>
        </p:nvSpPr>
        <p:spPr bwMode="auto">
          <a:xfrm>
            <a:off x="4683742" y="2140900"/>
            <a:ext cx="294658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Line 769"/>
          <p:cNvSpPr>
            <a:spLocks noChangeShapeType="1"/>
          </p:cNvSpPr>
          <p:nvPr/>
        </p:nvSpPr>
        <p:spPr bwMode="auto">
          <a:xfrm>
            <a:off x="40563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2" name="Line 771"/>
          <p:cNvSpPr>
            <a:spLocks noChangeShapeType="1"/>
          </p:cNvSpPr>
          <p:nvPr/>
        </p:nvSpPr>
        <p:spPr bwMode="auto">
          <a:xfrm>
            <a:off x="313944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3" name="Line 783"/>
          <p:cNvSpPr>
            <a:spLocks noChangeShapeType="1"/>
          </p:cNvSpPr>
          <p:nvPr/>
        </p:nvSpPr>
        <p:spPr bwMode="auto">
          <a:xfrm>
            <a:off x="56565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4" name="Line 785"/>
          <p:cNvSpPr>
            <a:spLocks noChangeShapeType="1"/>
          </p:cNvSpPr>
          <p:nvPr/>
        </p:nvSpPr>
        <p:spPr bwMode="auto">
          <a:xfrm>
            <a:off x="4693713" y="154400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5" name="Line 786"/>
          <p:cNvSpPr>
            <a:spLocks noChangeShapeType="1"/>
          </p:cNvSpPr>
          <p:nvPr/>
        </p:nvSpPr>
        <p:spPr bwMode="auto">
          <a:xfrm>
            <a:off x="64566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6" name="Line 788"/>
          <p:cNvSpPr>
            <a:spLocks noChangeShapeType="1"/>
          </p:cNvSpPr>
          <p:nvPr/>
        </p:nvSpPr>
        <p:spPr bwMode="auto">
          <a:xfrm>
            <a:off x="828040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7" name="Line 793"/>
          <p:cNvSpPr>
            <a:spLocks noChangeShapeType="1"/>
          </p:cNvSpPr>
          <p:nvPr/>
        </p:nvSpPr>
        <p:spPr bwMode="auto">
          <a:xfrm>
            <a:off x="23418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8" name="Line 794"/>
          <p:cNvSpPr>
            <a:spLocks noChangeShapeType="1"/>
          </p:cNvSpPr>
          <p:nvPr/>
        </p:nvSpPr>
        <p:spPr bwMode="auto">
          <a:xfrm>
            <a:off x="15417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9" name="Line 795"/>
          <p:cNvSpPr>
            <a:spLocks noChangeShapeType="1"/>
          </p:cNvSpPr>
          <p:nvPr/>
        </p:nvSpPr>
        <p:spPr bwMode="auto">
          <a:xfrm>
            <a:off x="4707676" y="4818546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0" name="Line 796"/>
          <p:cNvSpPr>
            <a:spLocks noChangeShapeType="1"/>
          </p:cNvSpPr>
          <p:nvPr/>
        </p:nvSpPr>
        <p:spPr bwMode="auto">
          <a:xfrm>
            <a:off x="4683743" y="5476759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1" name="Line 799"/>
          <p:cNvSpPr>
            <a:spLocks noChangeShapeType="1"/>
          </p:cNvSpPr>
          <p:nvPr/>
        </p:nvSpPr>
        <p:spPr bwMode="auto">
          <a:xfrm>
            <a:off x="4707676" y="617973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2" name="Line 800"/>
          <p:cNvSpPr>
            <a:spLocks noChangeShapeType="1"/>
          </p:cNvSpPr>
          <p:nvPr/>
        </p:nvSpPr>
        <p:spPr bwMode="auto">
          <a:xfrm>
            <a:off x="4754243" y="6881341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162" name="Text Box 802"/>
          <p:cNvSpPr txBox="1">
            <a:spLocks noChangeArrowheads="1"/>
          </p:cNvSpPr>
          <p:nvPr/>
        </p:nvSpPr>
        <p:spPr bwMode="auto">
          <a:xfrm>
            <a:off x="4938817" y="4522027"/>
            <a:ext cx="80772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4163" name="Text Box 803"/>
          <p:cNvSpPr txBox="1">
            <a:spLocks noChangeArrowheads="1"/>
          </p:cNvSpPr>
          <p:nvPr/>
        </p:nvSpPr>
        <p:spPr bwMode="auto">
          <a:xfrm flipH="1">
            <a:off x="4881667" y="5052732"/>
            <a:ext cx="9220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4164" name="Text Box 804"/>
          <p:cNvSpPr txBox="1">
            <a:spLocks noChangeArrowheads="1"/>
          </p:cNvSpPr>
          <p:nvPr/>
        </p:nvSpPr>
        <p:spPr bwMode="auto">
          <a:xfrm>
            <a:off x="4938817" y="5759841"/>
            <a:ext cx="125349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4165" name="Text Box 805"/>
          <p:cNvSpPr txBox="1">
            <a:spLocks noChangeArrowheads="1"/>
          </p:cNvSpPr>
          <p:nvPr/>
        </p:nvSpPr>
        <p:spPr bwMode="auto">
          <a:xfrm>
            <a:off x="4992924" y="6461449"/>
            <a:ext cx="80010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84166" name="Text Box 806"/>
          <p:cNvSpPr txBox="1">
            <a:spLocks noChangeArrowheads="1"/>
          </p:cNvSpPr>
          <p:nvPr/>
        </p:nvSpPr>
        <p:spPr bwMode="auto">
          <a:xfrm>
            <a:off x="4287522" y="4150441"/>
            <a:ext cx="45973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4167" name="Text Box 807"/>
          <p:cNvSpPr txBox="1">
            <a:spLocks noChangeArrowheads="1"/>
          </p:cNvSpPr>
          <p:nvPr/>
        </p:nvSpPr>
        <p:spPr bwMode="auto">
          <a:xfrm>
            <a:off x="3873898" y="816029"/>
            <a:ext cx="10363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</a:rPr>
              <a:t>Y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16168" name="Text Box 808"/>
          <p:cNvSpPr txBox="1">
            <a:spLocks noChangeArrowheads="1"/>
          </p:cNvSpPr>
          <p:nvPr/>
        </p:nvSpPr>
        <p:spPr bwMode="auto">
          <a:xfrm>
            <a:off x="9944102" y="428626"/>
            <a:ext cx="4323080" cy="47639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CC3300"/>
                </a:solidFill>
              </a:rPr>
              <a:t>О</a:t>
            </a:r>
            <a:r>
              <a:rPr lang="en-US" sz="2900" b="1" dirty="0">
                <a:solidFill>
                  <a:srgbClr val="CC3300"/>
                </a:solidFill>
              </a:rPr>
              <a:t>x</a:t>
            </a:r>
            <a:r>
              <a:rPr lang="ru-RU" sz="2900" b="1" dirty="0">
                <a:solidFill>
                  <a:srgbClr val="000000"/>
                </a:solidFill>
              </a:rPr>
              <a:t> – </a:t>
            </a:r>
            <a:r>
              <a:rPr lang="ru-RU" sz="2900" b="1" dirty="0">
                <a:solidFill>
                  <a:srgbClr val="6600CC"/>
                </a:solidFill>
              </a:rPr>
              <a:t>ось абсцисс</a:t>
            </a: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CC3300"/>
                </a:solidFill>
              </a:rPr>
              <a:t>О</a:t>
            </a:r>
            <a:r>
              <a:rPr lang="en-US" sz="2900" b="1" dirty="0">
                <a:solidFill>
                  <a:srgbClr val="CC3300"/>
                </a:solidFill>
              </a:rPr>
              <a:t>y</a:t>
            </a:r>
            <a:r>
              <a:rPr lang="en-US" sz="2900" b="1" dirty="0">
                <a:solidFill>
                  <a:srgbClr val="000000"/>
                </a:solidFill>
              </a:rPr>
              <a:t> -  </a:t>
            </a:r>
            <a:r>
              <a:rPr lang="ru-RU" sz="2900" b="1" dirty="0">
                <a:solidFill>
                  <a:srgbClr val="6600CC"/>
                </a:solidFill>
              </a:rPr>
              <a:t>ось ординат</a:t>
            </a: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CC3300"/>
                </a:solidFill>
              </a:rPr>
              <a:t>Точка 0 – начало отсчета</a:t>
            </a: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3 – </a:t>
            </a:r>
            <a:r>
              <a:rPr lang="ru-RU" sz="2900" b="1" dirty="0">
                <a:solidFill>
                  <a:srgbClr val="6600CC"/>
                </a:solidFill>
              </a:rPr>
              <a:t>абсцисса точки М</a:t>
            </a: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4 - </a:t>
            </a:r>
            <a:r>
              <a:rPr lang="ru-RU" sz="2900" b="1" dirty="0">
                <a:solidFill>
                  <a:srgbClr val="6600CC"/>
                </a:solidFill>
              </a:rPr>
              <a:t>ордината точки М</a:t>
            </a: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          </a:t>
            </a:r>
            <a:r>
              <a:rPr lang="ru-RU" b="1" dirty="0">
                <a:solidFill>
                  <a:srgbClr val="000000"/>
                </a:solidFill>
              </a:rPr>
              <a:t>М(3;4)</a:t>
            </a:r>
          </a:p>
        </p:txBody>
      </p:sp>
      <p:sp>
        <p:nvSpPr>
          <p:cNvPr id="16169" name="Text Box 809"/>
          <p:cNvSpPr txBox="1">
            <a:spLocks noChangeArrowheads="1"/>
          </p:cNvSpPr>
          <p:nvPr/>
        </p:nvSpPr>
        <p:spPr bwMode="auto">
          <a:xfrm>
            <a:off x="7658101" y="1436371"/>
            <a:ext cx="576579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6172" name="Oval 812"/>
          <p:cNvSpPr>
            <a:spLocks noChangeArrowheads="1"/>
          </p:cNvSpPr>
          <p:nvPr/>
        </p:nvSpPr>
        <p:spPr bwMode="auto">
          <a:xfrm>
            <a:off x="7242788" y="1457326"/>
            <a:ext cx="228600" cy="17335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45" name="Line 788"/>
          <p:cNvSpPr>
            <a:spLocks noChangeShapeType="1"/>
          </p:cNvSpPr>
          <p:nvPr/>
        </p:nvSpPr>
        <p:spPr bwMode="auto">
          <a:xfrm>
            <a:off x="7363461" y="4114800"/>
            <a:ext cx="0" cy="173356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39509" y="1544003"/>
            <a:ext cx="2057400" cy="0"/>
          </a:xfrm>
          <a:prstGeom prst="line">
            <a:avLst/>
          </a:prstGeom>
          <a:ln w="5715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357088" y="1595377"/>
            <a:ext cx="0" cy="2617571"/>
          </a:xfrm>
          <a:prstGeom prst="line">
            <a:avLst/>
          </a:prstGeom>
          <a:ln w="57150"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462270" y="45745"/>
            <a:ext cx="6106420" cy="870561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</a:bodyPr>
          <a:lstStyle/>
          <a:p>
            <a:pPr algn="ctr"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Координаты  точки</a:t>
            </a:r>
          </a:p>
        </p:txBody>
      </p:sp>
    </p:spTree>
    <p:extLst>
      <p:ext uri="{BB962C8B-B14F-4D97-AF65-F5344CB8AC3E}">
        <p14:creationId xmlns:p14="http://schemas.microsoft.com/office/powerpoint/2010/main" val="410940034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6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9" grpId="0"/>
      <p:bldP spid="16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0413" y="-108429"/>
            <a:ext cx="553939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rebuchet MS"/>
              </a:rPr>
              <a:t>y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594" y="13488"/>
            <a:ext cx="14605413" cy="8214292"/>
            <a:chOff x="0" y="6378"/>
            <a:chExt cx="9128383" cy="684524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" y="6378"/>
              <a:ext cx="9112767" cy="68452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93394" y="3348489"/>
              <a:ext cx="299761" cy="666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rebuchet MS"/>
                </a:rPr>
                <a:t>x</a:t>
              </a:r>
              <a:endParaRPr lang="ru-RU" dirty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4557367" y="122175"/>
              <a:ext cx="0" cy="64130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2" idx="3"/>
            </p:cNvCxnSpPr>
            <p:nvPr/>
          </p:nvCxnSpPr>
          <p:spPr>
            <a:xfrm>
              <a:off x="0" y="3421059"/>
              <a:ext cx="9128383" cy="7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4466" y="3348281"/>
              <a:ext cx="308779" cy="666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rebuchet MS"/>
                </a:rPr>
                <a:t>0</a:t>
              </a:r>
              <a:endParaRPr lang="ru-RU" dirty="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4812" y="3429000"/>
              <a:ext cx="308779" cy="666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rebuchet MS"/>
                </a:rPr>
                <a:t>1</a:t>
              </a:r>
              <a:endParaRPr lang="ru-RU" dirty="0">
                <a:solidFill>
                  <a:prstClr val="black"/>
                </a:solidFill>
                <a:latin typeface="Trebuchet MS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499992" y="3088008"/>
              <a:ext cx="1440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874546" y="3354611"/>
              <a:ext cx="0" cy="1440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0" y="2721746"/>
              <a:ext cx="308779" cy="666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rebuchet MS"/>
                </a:rPr>
                <a:t>1</a:t>
              </a:r>
              <a:endParaRPr lang="ru-RU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16" name="точка на коорд плоскости"/>
          <p:cNvSpPr/>
          <p:nvPr/>
        </p:nvSpPr>
        <p:spPr>
          <a:xfrm>
            <a:off x="3367482" y="2420902"/>
            <a:ext cx="160037" cy="1200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sp>
        <p:nvSpPr>
          <p:cNvPr id="19" name="координаты точки М"/>
          <p:cNvSpPr txBox="1"/>
          <p:nvPr/>
        </p:nvSpPr>
        <p:spPr>
          <a:xfrm>
            <a:off x="2516505" y="1641132"/>
            <a:ext cx="1861990" cy="83978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600" b="1" dirty="0"/>
              <a:t>М(</a:t>
            </a:r>
            <a:r>
              <a:rPr lang="ru-RU" sz="4600" b="1" dirty="0" err="1"/>
              <a:t>х;у</a:t>
            </a:r>
            <a:r>
              <a:rPr lang="ru-RU" sz="4600" b="1" dirty="0"/>
              <a:t>)</a:t>
            </a:r>
          </a:p>
        </p:txBody>
      </p:sp>
      <p:sp>
        <p:nvSpPr>
          <p:cNvPr id="23" name="Выноска ордината"/>
          <p:cNvSpPr/>
          <p:nvPr/>
        </p:nvSpPr>
        <p:spPr>
          <a:xfrm>
            <a:off x="4225475" y="242435"/>
            <a:ext cx="3352518" cy="1087858"/>
          </a:xfrm>
          <a:prstGeom prst="borderCallout1">
            <a:avLst>
              <a:gd name="adj1" fmla="val 100977"/>
              <a:gd name="adj2" fmla="val 48012"/>
              <a:gd name="adj3" fmla="val 166355"/>
              <a:gd name="adj4" fmla="val -2475"/>
            </a:avLst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ордината</a:t>
            </a:r>
          </a:p>
        </p:txBody>
      </p:sp>
      <p:sp>
        <p:nvSpPr>
          <p:cNvPr id="25" name="Выноска абсцисса"/>
          <p:cNvSpPr/>
          <p:nvPr/>
        </p:nvSpPr>
        <p:spPr>
          <a:xfrm>
            <a:off x="331593" y="242435"/>
            <a:ext cx="3035890" cy="1087858"/>
          </a:xfrm>
          <a:prstGeom prst="borderCallout1">
            <a:avLst>
              <a:gd name="adj1" fmla="val 98455"/>
              <a:gd name="adj2" fmla="val 51398"/>
              <a:gd name="adj3" fmla="val 158790"/>
              <a:gd name="adj4" fmla="val 97327"/>
            </a:avLst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абсцисса</a:t>
            </a:r>
          </a:p>
        </p:txBody>
      </p:sp>
    </p:spTree>
    <p:extLst>
      <p:ext uri="{BB962C8B-B14F-4D97-AF65-F5344CB8AC3E}">
        <p14:creationId xmlns:p14="http://schemas.microsoft.com/office/powerpoint/2010/main" val="32125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27" name="Group 8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1469"/>
              </p:ext>
            </p:extLst>
          </p:nvPr>
        </p:nvGraphicFramePr>
        <p:xfrm>
          <a:off x="742932" y="882015"/>
          <a:ext cx="8343901" cy="6638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393" name="Line 689"/>
          <p:cNvSpPr>
            <a:spLocks noChangeShapeType="1"/>
          </p:cNvSpPr>
          <p:nvPr/>
        </p:nvSpPr>
        <p:spPr bwMode="auto">
          <a:xfrm flipV="1">
            <a:off x="4809284" y="916306"/>
            <a:ext cx="0" cy="622173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394" name="Line 690"/>
          <p:cNvSpPr>
            <a:spLocks noChangeShapeType="1"/>
          </p:cNvSpPr>
          <p:nvPr/>
        </p:nvSpPr>
        <p:spPr bwMode="auto">
          <a:xfrm>
            <a:off x="1217931" y="4167936"/>
            <a:ext cx="79502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104" name="Text Box 693"/>
          <p:cNvSpPr txBox="1">
            <a:spLocks noChangeArrowheads="1"/>
          </p:cNvSpPr>
          <p:nvPr/>
        </p:nvSpPr>
        <p:spPr bwMode="auto">
          <a:xfrm>
            <a:off x="5368290" y="420147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4105" name="Text Box 694"/>
          <p:cNvSpPr txBox="1">
            <a:spLocks noChangeArrowheads="1"/>
          </p:cNvSpPr>
          <p:nvPr/>
        </p:nvSpPr>
        <p:spPr bwMode="auto">
          <a:xfrm>
            <a:off x="6192307" y="416793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4106" name="Text Box 695"/>
          <p:cNvSpPr txBox="1">
            <a:spLocks noChangeArrowheads="1"/>
          </p:cNvSpPr>
          <p:nvPr/>
        </p:nvSpPr>
        <p:spPr bwMode="auto">
          <a:xfrm>
            <a:off x="7084062" y="421294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107" name="Text Box 696"/>
          <p:cNvSpPr txBox="1">
            <a:spLocks noChangeArrowheads="1"/>
          </p:cNvSpPr>
          <p:nvPr/>
        </p:nvSpPr>
        <p:spPr bwMode="auto">
          <a:xfrm>
            <a:off x="7992109" y="4225132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4108" name="Text Box 697"/>
          <p:cNvSpPr txBox="1">
            <a:spLocks noChangeArrowheads="1"/>
          </p:cNvSpPr>
          <p:nvPr/>
        </p:nvSpPr>
        <p:spPr bwMode="auto">
          <a:xfrm>
            <a:off x="8991600" y="4242774"/>
            <a:ext cx="73405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84109" name="Text Box 698"/>
          <p:cNvSpPr txBox="1">
            <a:spLocks noChangeArrowheads="1"/>
          </p:cNvSpPr>
          <p:nvPr/>
        </p:nvSpPr>
        <p:spPr bwMode="auto">
          <a:xfrm>
            <a:off x="5057141" y="130111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4110" name="Text Box 699"/>
          <p:cNvSpPr txBox="1">
            <a:spLocks noChangeArrowheads="1"/>
          </p:cNvSpPr>
          <p:nvPr/>
        </p:nvSpPr>
        <p:spPr bwMode="auto">
          <a:xfrm>
            <a:off x="5067301" y="197167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111" name="Text Box 700"/>
          <p:cNvSpPr txBox="1">
            <a:spLocks noChangeArrowheads="1"/>
          </p:cNvSpPr>
          <p:nvPr/>
        </p:nvSpPr>
        <p:spPr bwMode="auto">
          <a:xfrm>
            <a:off x="5077461" y="2602230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4112" name="Text Box 701"/>
          <p:cNvSpPr txBox="1">
            <a:spLocks noChangeArrowheads="1"/>
          </p:cNvSpPr>
          <p:nvPr/>
        </p:nvSpPr>
        <p:spPr bwMode="auto">
          <a:xfrm>
            <a:off x="3586877" y="4203119"/>
            <a:ext cx="8051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4113" name="Text Box 760"/>
          <p:cNvSpPr txBox="1">
            <a:spLocks noChangeArrowheads="1"/>
          </p:cNvSpPr>
          <p:nvPr/>
        </p:nvSpPr>
        <p:spPr bwMode="auto">
          <a:xfrm>
            <a:off x="2749602" y="4150441"/>
            <a:ext cx="107187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4114" name="Text Box 761"/>
          <p:cNvSpPr txBox="1">
            <a:spLocks noChangeArrowheads="1"/>
          </p:cNvSpPr>
          <p:nvPr/>
        </p:nvSpPr>
        <p:spPr bwMode="auto">
          <a:xfrm>
            <a:off x="1936620" y="4150441"/>
            <a:ext cx="92202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4115" name="Text Box 762"/>
          <p:cNvSpPr txBox="1">
            <a:spLocks noChangeArrowheads="1"/>
          </p:cNvSpPr>
          <p:nvPr/>
        </p:nvSpPr>
        <p:spPr bwMode="auto">
          <a:xfrm>
            <a:off x="988840" y="4171700"/>
            <a:ext cx="114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84116" name="Text Box 763"/>
          <p:cNvSpPr txBox="1">
            <a:spLocks noChangeArrowheads="1"/>
          </p:cNvSpPr>
          <p:nvPr/>
        </p:nvSpPr>
        <p:spPr bwMode="auto">
          <a:xfrm>
            <a:off x="5100321" y="3257550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" name="Line 764"/>
          <p:cNvSpPr>
            <a:spLocks noChangeShapeType="1"/>
          </p:cNvSpPr>
          <p:nvPr/>
        </p:nvSpPr>
        <p:spPr bwMode="auto">
          <a:xfrm>
            <a:off x="4683742" y="3484197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Line 766"/>
          <p:cNvSpPr>
            <a:spLocks noChangeShapeType="1"/>
          </p:cNvSpPr>
          <p:nvPr/>
        </p:nvSpPr>
        <p:spPr bwMode="auto">
          <a:xfrm>
            <a:off x="4747261" y="2811460"/>
            <a:ext cx="231139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Line 767"/>
          <p:cNvSpPr>
            <a:spLocks noChangeShapeType="1"/>
          </p:cNvSpPr>
          <p:nvPr/>
        </p:nvSpPr>
        <p:spPr bwMode="auto">
          <a:xfrm>
            <a:off x="4683742" y="2140900"/>
            <a:ext cx="294658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Line 769"/>
          <p:cNvSpPr>
            <a:spLocks noChangeShapeType="1"/>
          </p:cNvSpPr>
          <p:nvPr/>
        </p:nvSpPr>
        <p:spPr bwMode="auto">
          <a:xfrm>
            <a:off x="40563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2" name="Line 771"/>
          <p:cNvSpPr>
            <a:spLocks noChangeShapeType="1"/>
          </p:cNvSpPr>
          <p:nvPr/>
        </p:nvSpPr>
        <p:spPr bwMode="auto">
          <a:xfrm>
            <a:off x="313944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3" name="Line 783"/>
          <p:cNvSpPr>
            <a:spLocks noChangeShapeType="1"/>
          </p:cNvSpPr>
          <p:nvPr/>
        </p:nvSpPr>
        <p:spPr bwMode="auto">
          <a:xfrm>
            <a:off x="56565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4" name="Line 785"/>
          <p:cNvSpPr>
            <a:spLocks noChangeShapeType="1"/>
          </p:cNvSpPr>
          <p:nvPr/>
        </p:nvSpPr>
        <p:spPr bwMode="auto">
          <a:xfrm>
            <a:off x="4693713" y="154400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5" name="Line 786"/>
          <p:cNvSpPr>
            <a:spLocks noChangeShapeType="1"/>
          </p:cNvSpPr>
          <p:nvPr/>
        </p:nvSpPr>
        <p:spPr bwMode="auto">
          <a:xfrm>
            <a:off x="64566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6" name="Line 788"/>
          <p:cNvSpPr>
            <a:spLocks noChangeShapeType="1"/>
          </p:cNvSpPr>
          <p:nvPr/>
        </p:nvSpPr>
        <p:spPr bwMode="auto">
          <a:xfrm>
            <a:off x="828040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7" name="Line 793"/>
          <p:cNvSpPr>
            <a:spLocks noChangeShapeType="1"/>
          </p:cNvSpPr>
          <p:nvPr/>
        </p:nvSpPr>
        <p:spPr bwMode="auto">
          <a:xfrm>
            <a:off x="23418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8" name="Line 794"/>
          <p:cNvSpPr>
            <a:spLocks noChangeShapeType="1"/>
          </p:cNvSpPr>
          <p:nvPr/>
        </p:nvSpPr>
        <p:spPr bwMode="auto">
          <a:xfrm>
            <a:off x="15417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9" name="Line 795"/>
          <p:cNvSpPr>
            <a:spLocks noChangeShapeType="1"/>
          </p:cNvSpPr>
          <p:nvPr/>
        </p:nvSpPr>
        <p:spPr bwMode="auto">
          <a:xfrm>
            <a:off x="4707676" y="4818546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0" name="Line 796"/>
          <p:cNvSpPr>
            <a:spLocks noChangeShapeType="1"/>
          </p:cNvSpPr>
          <p:nvPr/>
        </p:nvSpPr>
        <p:spPr bwMode="auto">
          <a:xfrm>
            <a:off x="4683743" y="5476759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1" name="Line 799"/>
          <p:cNvSpPr>
            <a:spLocks noChangeShapeType="1"/>
          </p:cNvSpPr>
          <p:nvPr/>
        </p:nvSpPr>
        <p:spPr bwMode="auto">
          <a:xfrm>
            <a:off x="4707676" y="617973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2" name="Line 800"/>
          <p:cNvSpPr>
            <a:spLocks noChangeShapeType="1"/>
          </p:cNvSpPr>
          <p:nvPr/>
        </p:nvSpPr>
        <p:spPr bwMode="auto">
          <a:xfrm>
            <a:off x="4754243" y="6881341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162" name="Text Box 802"/>
          <p:cNvSpPr txBox="1">
            <a:spLocks noChangeArrowheads="1"/>
          </p:cNvSpPr>
          <p:nvPr/>
        </p:nvSpPr>
        <p:spPr bwMode="auto">
          <a:xfrm>
            <a:off x="4938817" y="4522027"/>
            <a:ext cx="80772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4163" name="Text Box 803"/>
          <p:cNvSpPr txBox="1">
            <a:spLocks noChangeArrowheads="1"/>
          </p:cNvSpPr>
          <p:nvPr/>
        </p:nvSpPr>
        <p:spPr bwMode="auto">
          <a:xfrm flipH="1">
            <a:off x="4881667" y="5052732"/>
            <a:ext cx="9220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4164" name="Text Box 804"/>
          <p:cNvSpPr txBox="1">
            <a:spLocks noChangeArrowheads="1"/>
          </p:cNvSpPr>
          <p:nvPr/>
        </p:nvSpPr>
        <p:spPr bwMode="auto">
          <a:xfrm>
            <a:off x="4938817" y="5759841"/>
            <a:ext cx="125349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4165" name="Text Box 805"/>
          <p:cNvSpPr txBox="1">
            <a:spLocks noChangeArrowheads="1"/>
          </p:cNvSpPr>
          <p:nvPr/>
        </p:nvSpPr>
        <p:spPr bwMode="auto">
          <a:xfrm>
            <a:off x="4992924" y="6461449"/>
            <a:ext cx="80010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84166" name="Text Box 806"/>
          <p:cNvSpPr txBox="1">
            <a:spLocks noChangeArrowheads="1"/>
          </p:cNvSpPr>
          <p:nvPr/>
        </p:nvSpPr>
        <p:spPr bwMode="auto">
          <a:xfrm>
            <a:off x="4287522" y="4150441"/>
            <a:ext cx="45973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4167" name="Text Box 807"/>
          <p:cNvSpPr txBox="1">
            <a:spLocks noChangeArrowheads="1"/>
          </p:cNvSpPr>
          <p:nvPr/>
        </p:nvSpPr>
        <p:spPr bwMode="auto">
          <a:xfrm>
            <a:off x="3873898" y="816029"/>
            <a:ext cx="10363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</a:rPr>
              <a:t>Y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16168" name="Text Box 808"/>
          <p:cNvSpPr txBox="1">
            <a:spLocks noChangeArrowheads="1"/>
          </p:cNvSpPr>
          <p:nvPr/>
        </p:nvSpPr>
        <p:spPr bwMode="auto">
          <a:xfrm>
            <a:off x="9944102" y="1623542"/>
            <a:ext cx="4323080" cy="2532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 smtClean="0">
                <a:solidFill>
                  <a:srgbClr val="6600CC"/>
                </a:solidFill>
              </a:rPr>
              <a:t>Если точка лежит на оси абсцисс, то её ордината равна нулю</a:t>
            </a:r>
            <a:endParaRPr lang="ru-RU" sz="2900" b="1" dirty="0">
              <a:solidFill>
                <a:srgbClr val="66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          </a:t>
            </a:r>
            <a:r>
              <a:rPr lang="ru-RU" b="1" dirty="0">
                <a:solidFill>
                  <a:srgbClr val="000000"/>
                </a:solidFill>
              </a:rPr>
              <a:t>А</a:t>
            </a:r>
            <a:r>
              <a:rPr lang="ru-RU" b="1" dirty="0" smtClean="0">
                <a:solidFill>
                  <a:srgbClr val="000000"/>
                </a:solidFill>
              </a:rPr>
              <a:t>(3;0)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169" name="Text Box 809"/>
          <p:cNvSpPr txBox="1">
            <a:spLocks noChangeArrowheads="1"/>
          </p:cNvSpPr>
          <p:nvPr/>
        </p:nvSpPr>
        <p:spPr bwMode="auto">
          <a:xfrm>
            <a:off x="7141212" y="3357333"/>
            <a:ext cx="576579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 smtClean="0">
                <a:solidFill>
                  <a:srgbClr val="000000"/>
                </a:solidFill>
              </a:rPr>
              <a:t>А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16172" name="Oval 812"/>
          <p:cNvSpPr>
            <a:spLocks noChangeArrowheads="1"/>
          </p:cNvSpPr>
          <p:nvPr/>
        </p:nvSpPr>
        <p:spPr bwMode="auto">
          <a:xfrm>
            <a:off x="7259117" y="4069420"/>
            <a:ext cx="228600" cy="17335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45" name="Line 788"/>
          <p:cNvSpPr>
            <a:spLocks noChangeShapeType="1"/>
          </p:cNvSpPr>
          <p:nvPr/>
        </p:nvSpPr>
        <p:spPr bwMode="auto">
          <a:xfrm>
            <a:off x="7363461" y="4114800"/>
            <a:ext cx="0" cy="173356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11132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9" grpId="0"/>
      <p:bldP spid="161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27" name="Group 8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6894"/>
              </p:ext>
            </p:extLst>
          </p:nvPr>
        </p:nvGraphicFramePr>
        <p:xfrm>
          <a:off x="742932" y="882015"/>
          <a:ext cx="8343901" cy="6638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393" name="Line 689"/>
          <p:cNvSpPr>
            <a:spLocks noChangeShapeType="1"/>
          </p:cNvSpPr>
          <p:nvPr/>
        </p:nvSpPr>
        <p:spPr bwMode="auto">
          <a:xfrm flipV="1">
            <a:off x="4809284" y="916306"/>
            <a:ext cx="0" cy="622173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394" name="Line 690"/>
          <p:cNvSpPr>
            <a:spLocks noChangeShapeType="1"/>
          </p:cNvSpPr>
          <p:nvPr/>
        </p:nvSpPr>
        <p:spPr bwMode="auto">
          <a:xfrm>
            <a:off x="1217931" y="4167936"/>
            <a:ext cx="79502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104" name="Text Box 693"/>
          <p:cNvSpPr txBox="1">
            <a:spLocks noChangeArrowheads="1"/>
          </p:cNvSpPr>
          <p:nvPr/>
        </p:nvSpPr>
        <p:spPr bwMode="auto">
          <a:xfrm>
            <a:off x="5368290" y="420147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4105" name="Text Box 694"/>
          <p:cNvSpPr txBox="1">
            <a:spLocks noChangeArrowheads="1"/>
          </p:cNvSpPr>
          <p:nvPr/>
        </p:nvSpPr>
        <p:spPr bwMode="auto">
          <a:xfrm>
            <a:off x="6192307" y="416793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4106" name="Text Box 695"/>
          <p:cNvSpPr txBox="1">
            <a:spLocks noChangeArrowheads="1"/>
          </p:cNvSpPr>
          <p:nvPr/>
        </p:nvSpPr>
        <p:spPr bwMode="auto">
          <a:xfrm>
            <a:off x="7084062" y="421294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107" name="Text Box 696"/>
          <p:cNvSpPr txBox="1">
            <a:spLocks noChangeArrowheads="1"/>
          </p:cNvSpPr>
          <p:nvPr/>
        </p:nvSpPr>
        <p:spPr bwMode="auto">
          <a:xfrm>
            <a:off x="7992109" y="4225132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4108" name="Text Box 697"/>
          <p:cNvSpPr txBox="1">
            <a:spLocks noChangeArrowheads="1"/>
          </p:cNvSpPr>
          <p:nvPr/>
        </p:nvSpPr>
        <p:spPr bwMode="auto">
          <a:xfrm>
            <a:off x="8991600" y="4242774"/>
            <a:ext cx="73405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84109" name="Text Box 698"/>
          <p:cNvSpPr txBox="1">
            <a:spLocks noChangeArrowheads="1"/>
          </p:cNvSpPr>
          <p:nvPr/>
        </p:nvSpPr>
        <p:spPr bwMode="auto">
          <a:xfrm>
            <a:off x="5057141" y="130111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4110" name="Text Box 699"/>
          <p:cNvSpPr txBox="1">
            <a:spLocks noChangeArrowheads="1"/>
          </p:cNvSpPr>
          <p:nvPr/>
        </p:nvSpPr>
        <p:spPr bwMode="auto">
          <a:xfrm>
            <a:off x="5067301" y="197167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111" name="Text Box 700"/>
          <p:cNvSpPr txBox="1">
            <a:spLocks noChangeArrowheads="1"/>
          </p:cNvSpPr>
          <p:nvPr/>
        </p:nvSpPr>
        <p:spPr bwMode="auto">
          <a:xfrm>
            <a:off x="5077461" y="2602230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4112" name="Text Box 701"/>
          <p:cNvSpPr txBox="1">
            <a:spLocks noChangeArrowheads="1"/>
          </p:cNvSpPr>
          <p:nvPr/>
        </p:nvSpPr>
        <p:spPr bwMode="auto">
          <a:xfrm>
            <a:off x="3586877" y="4203119"/>
            <a:ext cx="8051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4113" name="Text Box 760"/>
          <p:cNvSpPr txBox="1">
            <a:spLocks noChangeArrowheads="1"/>
          </p:cNvSpPr>
          <p:nvPr/>
        </p:nvSpPr>
        <p:spPr bwMode="auto">
          <a:xfrm>
            <a:off x="2749602" y="4150441"/>
            <a:ext cx="107187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4114" name="Text Box 761"/>
          <p:cNvSpPr txBox="1">
            <a:spLocks noChangeArrowheads="1"/>
          </p:cNvSpPr>
          <p:nvPr/>
        </p:nvSpPr>
        <p:spPr bwMode="auto">
          <a:xfrm>
            <a:off x="1936620" y="4150441"/>
            <a:ext cx="92202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4115" name="Text Box 762"/>
          <p:cNvSpPr txBox="1">
            <a:spLocks noChangeArrowheads="1"/>
          </p:cNvSpPr>
          <p:nvPr/>
        </p:nvSpPr>
        <p:spPr bwMode="auto">
          <a:xfrm>
            <a:off x="988840" y="4171700"/>
            <a:ext cx="114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84116" name="Text Box 763"/>
          <p:cNvSpPr txBox="1">
            <a:spLocks noChangeArrowheads="1"/>
          </p:cNvSpPr>
          <p:nvPr/>
        </p:nvSpPr>
        <p:spPr bwMode="auto">
          <a:xfrm>
            <a:off x="5100321" y="3257550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" name="Line 764"/>
          <p:cNvSpPr>
            <a:spLocks noChangeShapeType="1"/>
          </p:cNvSpPr>
          <p:nvPr/>
        </p:nvSpPr>
        <p:spPr bwMode="auto">
          <a:xfrm>
            <a:off x="4683742" y="3484197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Line 766"/>
          <p:cNvSpPr>
            <a:spLocks noChangeShapeType="1"/>
          </p:cNvSpPr>
          <p:nvPr/>
        </p:nvSpPr>
        <p:spPr bwMode="auto">
          <a:xfrm>
            <a:off x="4747261" y="2811460"/>
            <a:ext cx="231139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Line 767"/>
          <p:cNvSpPr>
            <a:spLocks noChangeShapeType="1"/>
          </p:cNvSpPr>
          <p:nvPr/>
        </p:nvSpPr>
        <p:spPr bwMode="auto">
          <a:xfrm>
            <a:off x="4683742" y="2140900"/>
            <a:ext cx="294658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Line 769"/>
          <p:cNvSpPr>
            <a:spLocks noChangeShapeType="1"/>
          </p:cNvSpPr>
          <p:nvPr/>
        </p:nvSpPr>
        <p:spPr bwMode="auto">
          <a:xfrm>
            <a:off x="40563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2" name="Line 771"/>
          <p:cNvSpPr>
            <a:spLocks noChangeShapeType="1"/>
          </p:cNvSpPr>
          <p:nvPr/>
        </p:nvSpPr>
        <p:spPr bwMode="auto">
          <a:xfrm>
            <a:off x="313944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3" name="Line 783"/>
          <p:cNvSpPr>
            <a:spLocks noChangeShapeType="1"/>
          </p:cNvSpPr>
          <p:nvPr/>
        </p:nvSpPr>
        <p:spPr bwMode="auto">
          <a:xfrm>
            <a:off x="56565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4" name="Line 785"/>
          <p:cNvSpPr>
            <a:spLocks noChangeShapeType="1"/>
          </p:cNvSpPr>
          <p:nvPr/>
        </p:nvSpPr>
        <p:spPr bwMode="auto">
          <a:xfrm>
            <a:off x="4693713" y="154400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5" name="Line 786"/>
          <p:cNvSpPr>
            <a:spLocks noChangeShapeType="1"/>
          </p:cNvSpPr>
          <p:nvPr/>
        </p:nvSpPr>
        <p:spPr bwMode="auto">
          <a:xfrm>
            <a:off x="64566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6" name="Line 788"/>
          <p:cNvSpPr>
            <a:spLocks noChangeShapeType="1"/>
          </p:cNvSpPr>
          <p:nvPr/>
        </p:nvSpPr>
        <p:spPr bwMode="auto">
          <a:xfrm>
            <a:off x="828040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7" name="Line 793"/>
          <p:cNvSpPr>
            <a:spLocks noChangeShapeType="1"/>
          </p:cNvSpPr>
          <p:nvPr/>
        </p:nvSpPr>
        <p:spPr bwMode="auto">
          <a:xfrm>
            <a:off x="23418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8" name="Line 794"/>
          <p:cNvSpPr>
            <a:spLocks noChangeShapeType="1"/>
          </p:cNvSpPr>
          <p:nvPr/>
        </p:nvSpPr>
        <p:spPr bwMode="auto">
          <a:xfrm>
            <a:off x="15417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19" name="Line 795"/>
          <p:cNvSpPr>
            <a:spLocks noChangeShapeType="1"/>
          </p:cNvSpPr>
          <p:nvPr/>
        </p:nvSpPr>
        <p:spPr bwMode="auto">
          <a:xfrm>
            <a:off x="4707676" y="4818546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0" name="Line 796"/>
          <p:cNvSpPr>
            <a:spLocks noChangeShapeType="1"/>
          </p:cNvSpPr>
          <p:nvPr/>
        </p:nvSpPr>
        <p:spPr bwMode="auto">
          <a:xfrm>
            <a:off x="4683743" y="5476759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1" name="Line 799"/>
          <p:cNvSpPr>
            <a:spLocks noChangeShapeType="1"/>
          </p:cNvSpPr>
          <p:nvPr/>
        </p:nvSpPr>
        <p:spPr bwMode="auto">
          <a:xfrm>
            <a:off x="4707676" y="617973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422" name="Line 800"/>
          <p:cNvSpPr>
            <a:spLocks noChangeShapeType="1"/>
          </p:cNvSpPr>
          <p:nvPr/>
        </p:nvSpPr>
        <p:spPr bwMode="auto">
          <a:xfrm>
            <a:off x="4754243" y="6881341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162" name="Text Box 802"/>
          <p:cNvSpPr txBox="1">
            <a:spLocks noChangeArrowheads="1"/>
          </p:cNvSpPr>
          <p:nvPr/>
        </p:nvSpPr>
        <p:spPr bwMode="auto">
          <a:xfrm>
            <a:off x="4938817" y="4522027"/>
            <a:ext cx="80772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4163" name="Text Box 803"/>
          <p:cNvSpPr txBox="1">
            <a:spLocks noChangeArrowheads="1"/>
          </p:cNvSpPr>
          <p:nvPr/>
        </p:nvSpPr>
        <p:spPr bwMode="auto">
          <a:xfrm flipH="1">
            <a:off x="4881667" y="5052732"/>
            <a:ext cx="9220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4164" name="Text Box 804"/>
          <p:cNvSpPr txBox="1">
            <a:spLocks noChangeArrowheads="1"/>
          </p:cNvSpPr>
          <p:nvPr/>
        </p:nvSpPr>
        <p:spPr bwMode="auto">
          <a:xfrm>
            <a:off x="4938817" y="5759841"/>
            <a:ext cx="125349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4165" name="Text Box 805"/>
          <p:cNvSpPr txBox="1">
            <a:spLocks noChangeArrowheads="1"/>
          </p:cNvSpPr>
          <p:nvPr/>
        </p:nvSpPr>
        <p:spPr bwMode="auto">
          <a:xfrm>
            <a:off x="4992924" y="6461449"/>
            <a:ext cx="80010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84166" name="Text Box 806"/>
          <p:cNvSpPr txBox="1">
            <a:spLocks noChangeArrowheads="1"/>
          </p:cNvSpPr>
          <p:nvPr/>
        </p:nvSpPr>
        <p:spPr bwMode="auto">
          <a:xfrm>
            <a:off x="4287522" y="4150441"/>
            <a:ext cx="45973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4167" name="Text Box 807"/>
          <p:cNvSpPr txBox="1">
            <a:spLocks noChangeArrowheads="1"/>
          </p:cNvSpPr>
          <p:nvPr/>
        </p:nvSpPr>
        <p:spPr bwMode="auto">
          <a:xfrm>
            <a:off x="3873898" y="816029"/>
            <a:ext cx="10363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</a:rPr>
              <a:t>Y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16168" name="Text Box 808"/>
          <p:cNvSpPr txBox="1">
            <a:spLocks noChangeArrowheads="1"/>
          </p:cNvSpPr>
          <p:nvPr/>
        </p:nvSpPr>
        <p:spPr bwMode="auto">
          <a:xfrm>
            <a:off x="9944102" y="1623542"/>
            <a:ext cx="4323080" cy="2532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 smtClean="0">
                <a:solidFill>
                  <a:srgbClr val="6600CC"/>
                </a:solidFill>
              </a:rPr>
              <a:t>Если точка лежит на оси ординат, то её абсцисса равна нулю</a:t>
            </a:r>
            <a:endParaRPr lang="ru-RU" sz="2900" b="1" dirty="0">
              <a:solidFill>
                <a:srgbClr val="6600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          </a:t>
            </a:r>
            <a:r>
              <a:rPr lang="ru-RU" b="1" dirty="0" smtClean="0">
                <a:solidFill>
                  <a:srgbClr val="000000"/>
                </a:solidFill>
              </a:rPr>
              <a:t>В(0;-2)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169" name="Text Box 809"/>
          <p:cNvSpPr txBox="1">
            <a:spLocks noChangeArrowheads="1"/>
          </p:cNvSpPr>
          <p:nvPr/>
        </p:nvSpPr>
        <p:spPr bwMode="auto">
          <a:xfrm>
            <a:off x="4160804" y="5187672"/>
            <a:ext cx="576579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6172" name="Oval 812"/>
          <p:cNvSpPr>
            <a:spLocks noChangeArrowheads="1"/>
          </p:cNvSpPr>
          <p:nvPr/>
        </p:nvSpPr>
        <p:spPr bwMode="auto">
          <a:xfrm>
            <a:off x="4721156" y="5390082"/>
            <a:ext cx="228600" cy="173354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45" name="Line 788"/>
          <p:cNvSpPr>
            <a:spLocks noChangeShapeType="1"/>
          </p:cNvSpPr>
          <p:nvPr/>
        </p:nvSpPr>
        <p:spPr bwMode="auto">
          <a:xfrm>
            <a:off x="7363461" y="4114800"/>
            <a:ext cx="0" cy="173356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9144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9" grpId="0"/>
      <p:bldP spid="161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9829801" y="771525"/>
            <a:ext cx="4000501" cy="6128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016" name="Oval 224"/>
          <p:cNvSpPr>
            <a:spLocks noChangeArrowheads="1"/>
          </p:cNvSpPr>
          <p:nvPr/>
        </p:nvSpPr>
        <p:spPr bwMode="auto">
          <a:xfrm>
            <a:off x="7247891" y="3397519"/>
            <a:ext cx="231139" cy="1733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34017" name="Oval 225"/>
          <p:cNvSpPr>
            <a:spLocks noChangeArrowheads="1"/>
          </p:cNvSpPr>
          <p:nvPr/>
        </p:nvSpPr>
        <p:spPr bwMode="auto">
          <a:xfrm>
            <a:off x="4715500" y="2724783"/>
            <a:ext cx="231141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34018" name="Oval 226"/>
          <p:cNvSpPr>
            <a:spLocks noChangeArrowheads="1"/>
          </p:cNvSpPr>
          <p:nvPr/>
        </p:nvSpPr>
        <p:spPr bwMode="auto">
          <a:xfrm>
            <a:off x="6341109" y="5390082"/>
            <a:ext cx="231141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34019" name="Oval 227"/>
          <p:cNvSpPr>
            <a:spLocks noChangeArrowheads="1"/>
          </p:cNvSpPr>
          <p:nvPr/>
        </p:nvSpPr>
        <p:spPr bwMode="auto">
          <a:xfrm>
            <a:off x="1426211" y="5414810"/>
            <a:ext cx="231139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34020" name="Oval 228"/>
          <p:cNvSpPr>
            <a:spLocks noChangeArrowheads="1"/>
          </p:cNvSpPr>
          <p:nvPr/>
        </p:nvSpPr>
        <p:spPr bwMode="auto">
          <a:xfrm>
            <a:off x="3023870" y="1465106"/>
            <a:ext cx="231139" cy="1733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18609" name="Text Box 229"/>
          <p:cNvSpPr txBox="1">
            <a:spLocks noChangeArrowheads="1"/>
          </p:cNvSpPr>
          <p:nvPr/>
        </p:nvSpPr>
        <p:spPr bwMode="auto">
          <a:xfrm>
            <a:off x="6572250" y="5212400"/>
            <a:ext cx="922021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8610" name="Text Box 230"/>
          <p:cNvSpPr txBox="1">
            <a:spLocks noChangeArrowheads="1"/>
          </p:cNvSpPr>
          <p:nvPr/>
        </p:nvSpPr>
        <p:spPr bwMode="auto">
          <a:xfrm>
            <a:off x="7200901" y="2895701"/>
            <a:ext cx="69088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8611" name="Text Box 231"/>
          <p:cNvSpPr txBox="1">
            <a:spLocks noChangeArrowheads="1"/>
          </p:cNvSpPr>
          <p:nvPr/>
        </p:nvSpPr>
        <p:spPr bwMode="auto">
          <a:xfrm>
            <a:off x="4159902" y="2522373"/>
            <a:ext cx="8077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8612" name="Text Box 232"/>
          <p:cNvSpPr txBox="1">
            <a:spLocks noChangeArrowheads="1"/>
          </p:cNvSpPr>
          <p:nvPr/>
        </p:nvSpPr>
        <p:spPr bwMode="auto">
          <a:xfrm>
            <a:off x="2486660" y="1099622"/>
            <a:ext cx="53721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8613" name="Text Box 233"/>
          <p:cNvSpPr txBox="1">
            <a:spLocks noChangeArrowheads="1"/>
          </p:cNvSpPr>
          <p:nvPr/>
        </p:nvSpPr>
        <p:spPr bwMode="auto">
          <a:xfrm>
            <a:off x="1092200" y="5632198"/>
            <a:ext cx="629974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>
                <a:solidFill>
                  <a:srgbClr val="000000"/>
                </a:solidFill>
              </a:rPr>
              <a:t>D</a:t>
            </a:r>
            <a:endParaRPr lang="ru-RU" sz="2900" b="1">
              <a:solidFill>
                <a:srgbClr val="000000"/>
              </a:solidFill>
            </a:endParaRPr>
          </a:p>
        </p:txBody>
      </p:sp>
      <p:sp>
        <p:nvSpPr>
          <p:cNvPr id="34026" name="Text Box 234"/>
          <p:cNvSpPr txBox="1">
            <a:spLocks noChangeArrowheads="1"/>
          </p:cNvSpPr>
          <p:nvPr/>
        </p:nvSpPr>
        <p:spPr bwMode="auto">
          <a:xfrm>
            <a:off x="9861786" y="1232536"/>
            <a:ext cx="4000501" cy="53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A (3;1)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B (2;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2)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C (-2;4)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D (-4;-2)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E (0;2)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F(-4;0)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27" name="Oval 235"/>
          <p:cNvSpPr>
            <a:spLocks noChangeArrowheads="1"/>
          </p:cNvSpPr>
          <p:nvPr/>
        </p:nvSpPr>
        <p:spPr bwMode="auto">
          <a:xfrm>
            <a:off x="1426211" y="4109610"/>
            <a:ext cx="231139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18616" name="Text Box 236"/>
          <p:cNvSpPr txBox="1">
            <a:spLocks noChangeArrowheads="1"/>
          </p:cNvSpPr>
          <p:nvPr/>
        </p:nvSpPr>
        <p:spPr bwMode="auto">
          <a:xfrm>
            <a:off x="1195070" y="3288504"/>
            <a:ext cx="6934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F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2174" y="-30908"/>
            <a:ext cx="11201400" cy="839784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 algn="ctr">
              <a:defRPr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Назовите координаты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точек А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, В, С, </a:t>
            </a:r>
            <a:r>
              <a:rPr lang="en-US" sz="34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, Е,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689"/>
          <p:cNvSpPr>
            <a:spLocks noChangeShapeType="1"/>
          </p:cNvSpPr>
          <p:nvPr/>
        </p:nvSpPr>
        <p:spPr bwMode="auto">
          <a:xfrm flipV="1">
            <a:off x="4809284" y="916306"/>
            <a:ext cx="0" cy="622173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Line 690"/>
          <p:cNvSpPr>
            <a:spLocks noChangeShapeType="1"/>
          </p:cNvSpPr>
          <p:nvPr/>
        </p:nvSpPr>
        <p:spPr bwMode="auto">
          <a:xfrm>
            <a:off x="1217931" y="4167936"/>
            <a:ext cx="79502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Text Box 693"/>
          <p:cNvSpPr txBox="1">
            <a:spLocks noChangeArrowheads="1"/>
          </p:cNvSpPr>
          <p:nvPr/>
        </p:nvSpPr>
        <p:spPr bwMode="auto">
          <a:xfrm>
            <a:off x="5368290" y="420147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" name="Text Box 694"/>
          <p:cNvSpPr txBox="1">
            <a:spLocks noChangeArrowheads="1"/>
          </p:cNvSpPr>
          <p:nvPr/>
        </p:nvSpPr>
        <p:spPr bwMode="auto">
          <a:xfrm>
            <a:off x="6192307" y="416793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Text Box 695"/>
          <p:cNvSpPr txBox="1">
            <a:spLocks noChangeArrowheads="1"/>
          </p:cNvSpPr>
          <p:nvPr/>
        </p:nvSpPr>
        <p:spPr bwMode="auto">
          <a:xfrm>
            <a:off x="7084062" y="421294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" name="Text Box 696"/>
          <p:cNvSpPr txBox="1">
            <a:spLocks noChangeArrowheads="1"/>
          </p:cNvSpPr>
          <p:nvPr/>
        </p:nvSpPr>
        <p:spPr bwMode="auto">
          <a:xfrm>
            <a:off x="7992109" y="4225132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3" name="Text Box 697"/>
          <p:cNvSpPr txBox="1">
            <a:spLocks noChangeArrowheads="1"/>
          </p:cNvSpPr>
          <p:nvPr/>
        </p:nvSpPr>
        <p:spPr bwMode="auto">
          <a:xfrm>
            <a:off x="8991600" y="4242774"/>
            <a:ext cx="73405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64" name="Text Box 698"/>
          <p:cNvSpPr txBox="1">
            <a:spLocks noChangeArrowheads="1"/>
          </p:cNvSpPr>
          <p:nvPr/>
        </p:nvSpPr>
        <p:spPr bwMode="auto">
          <a:xfrm>
            <a:off x="5043171" y="1131892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5" name="Text Box 699"/>
          <p:cNvSpPr txBox="1">
            <a:spLocks noChangeArrowheads="1"/>
          </p:cNvSpPr>
          <p:nvPr/>
        </p:nvSpPr>
        <p:spPr bwMode="auto">
          <a:xfrm>
            <a:off x="5067301" y="176244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6" name="Text Box 700"/>
          <p:cNvSpPr txBox="1">
            <a:spLocks noChangeArrowheads="1"/>
          </p:cNvSpPr>
          <p:nvPr/>
        </p:nvSpPr>
        <p:spPr bwMode="auto">
          <a:xfrm>
            <a:off x="5077461" y="239156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Text Box 701"/>
          <p:cNvSpPr txBox="1">
            <a:spLocks noChangeArrowheads="1"/>
          </p:cNvSpPr>
          <p:nvPr/>
        </p:nvSpPr>
        <p:spPr bwMode="auto">
          <a:xfrm>
            <a:off x="3586877" y="4203119"/>
            <a:ext cx="8051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8" name="Text Box 760"/>
          <p:cNvSpPr txBox="1">
            <a:spLocks noChangeArrowheads="1"/>
          </p:cNvSpPr>
          <p:nvPr/>
        </p:nvSpPr>
        <p:spPr bwMode="auto">
          <a:xfrm>
            <a:off x="2749602" y="4150441"/>
            <a:ext cx="107187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69" name="Text Box 761"/>
          <p:cNvSpPr txBox="1">
            <a:spLocks noChangeArrowheads="1"/>
          </p:cNvSpPr>
          <p:nvPr/>
        </p:nvSpPr>
        <p:spPr bwMode="auto">
          <a:xfrm>
            <a:off x="1880869" y="4212948"/>
            <a:ext cx="92202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70" name="Text Box 762"/>
          <p:cNvSpPr txBox="1">
            <a:spLocks noChangeArrowheads="1"/>
          </p:cNvSpPr>
          <p:nvPr/>
        </p:nvSpPr>
        <p:spPr bwMode="auto">
          <a:xfrm>
            <a:off x="1058583" y="4196287"/>
            <a:ext cx="114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71" name="Text Box 763"/>
          <p:cNvSpPr txBox="1">
            <a:spLocks noChangeArrowheads="1"/>
          </p:cNvSpPr>
          <p:nvPr/>
        </p:nvSpPr>
        <p:spPr bwMode="auto">
          <a:xfrm>
            <a:off x="4968953" y="310054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Line 764"/>
          <p:cNvSpPr>
            <a:spLocks noChangeShapeType="1"/>
          </p:cNvSpPr>
          <p:nvPr/>
        </p:nvSpPr>
        <p:spPr bwMode="auto">
          <a:xfrm>
            <a:off x="4683742" y="3484197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3" name="Line 766"/>
          <p:cNvSpPr>
            <a:spLocks noChangeShapeType="1"/>
          </p:cNvSpPr>
          <p:nvPr/>
        </p:nvSpPr>
        <p:spPr bwMode="auto">
          <a:xfrm>
            <a:off x="4747261" y="2811460"/>
            <a:ext cx="231139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Line 767"/>
          <p:cNvSpPr>
            <a:spLocks noChangeShapeType="1"/>
          </p:cNvSpPr>
          <p:nvPr/>
        </p:nvSpPr>
        <p:spPr bwMode="auto">
          <a:xfrm>
            <a:off x="4683742" y="2140900"/>
            <a:ext cx="294658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5" name="Line 769"/>
          <p:cNvSpPr>
            <a:spLocks noChangeShapeType="1"/>
          </p:cNvSpPr>
          <p:nvPr/>
        </p:nvSpPr>
        <p:spPr bwMode="auto">
          <a:xfrm>
            <a:off x="3989467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Line 771"/>
          <p:cNvSpPr>
            <a:spLocks noChangeShapeType="1"/>
          </p:cNvSpPr>
          <p:nvPr/>
        </p:nvSpPr>
        <p:spPr bwMode="auto">
          <a:xfrm>
            <a:off x="313944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7" name="Line 783"/>
          <p:cNvSpPr>
            <a:spLocks noChangeShapeType="1"/>
          </p:cNvSpPr>
          <p:nvPr/>
        </p:nvSpPr>
        <p:spPr bwMode="auto">
          <a:xfrm>
            <a:off x="5610552" y="409165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Line 785"/>
          <p:cNvSpPr>
            <a:spLocks noChangeShapeType="1"/>
          </p:cNvSpPr>
          <p:nvPr/>
        </p:nvSpPr>
        <p:spPr bwMode="auto">
          <a:xfrm>
            <a:off x="4693713" y="154400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9" name="Line 786"/>
          <p:cNvSpPr>
            <a:spLocks noChangeShapeType="1"/>
          </p:cNvSpPr>
          <p:nvPr/>
        </p:nvSpPr>
        <p:spPr bwMode="auto">
          <a:xfrm>
            <a:off x="64566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Line 788"/>
          <p:cNvSpPr>
            <a:spLocks noChangeShapeType="1"/>
          </p:cNvSpPr>
          <p:nvPr/>
        </p:nvSpPr>
        <p:spPr bwMode="auto">
          <a:xfrm>
            <a:off x="8227522" y="406942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1" name="Line 793"/>
          <p:cNvSpPr>
            <a:spLocks noChangeShapeType="1"/>
          </p:cNvSpPr>
          <p:nvPr/>
        </p:nvSpPr>
        <p:spPr bwMode="auto">
          <a:xfrm>
            <a:off x="2341880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Line 794"/>
          <p:cNvSpPr>
            <a:spLocks noChangeShapeType="1"/>
          </p:cNvSpPr>
          <p:nvPr/>
        </p:nvSpPr>
        <p:spPr bwMode="auto">
          <a:xfrm>
            <a:off x="1541781" y="411480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Line 795"/>
          <p:cNvSpPr>
            <a:spLocks noChangeShapeType="1"/>
          </p:cNvSpPr>
          <p:nvPr/>
        </p:nvSpPr>
        <p:spPr bwMode="auto">
          <a:xfrm>
            <a:off x="4707676" y="4818546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Line 796"/>
          <p:cNvSpPr>
            <a:spLocks noChangeShapeType="1"/>
          </p:cNvSpPr>
          <p:nvPr/>
        </p:nvSpPr>
        <p:spPr bwMode="auto">
          <a:xfrm>
            <a:off x="4683743" y="5476759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Line 799"/>
          <p:cNvSpPr>
            <a:spLocks noChangeShapeType="1"/>
          </p:cNvSpPr>
          <p:nvPr/>
        </p:nvSpPr>
        <p:spPr bwMode="auto">
          <a:xfrm>
            <a:off x="4707676" y="617973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Line 800"/>
          <p:cNvSpPr>
            <a:spLocks noChangeShapeType="1"/>
          </p:cNvSpPr>
          <p:nvPr/>
        </p:nvSpPr>
        <p:spPr bwMode="auto">
          <a:xfrm>
            <a:off x="4754243" y="6881341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Text Box 802"/>
          <p:cNvSpPr txBox="1">
            <a:spLocks noChangeArrowheads="1"/>
          </p:cNvSpPr>
          <p:nvPr/>
        </p:nvSpPr>
        <p:spPr bwMode="auto">
          <a:xfrm>
            <a:off x="4938817" y="4522027"/>
            <a:ext cx="80772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8" name="Text Box 803"/>
          <p:cNvSpPr txBox="1">
            <a:spLocks noChangeArrowheads="1"/>
          </p:cNvSpPr>
          <p:nvPr/>
        </p:nvSpPr>
        <p:spPr bwMode="auto">
          <a:xfrm flipH="1">
            <a:off x="4881667" y="5052732"/>
            <a:ext cx="9220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9" name="Text Box 804"/>
          <p:cNvSpPr txBox="1">
            <a:spLocks noChangeArrowheads="1"/>
          </p:cNvSpPr>
          <p:nvPr/>
        </p:nvSpPr>
        <p:spPr bwMode="auto">
          <a:xfrm>
            <a:off x="4938817" y="5759841"/>
            <a:ext cx="125349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90" name="Text Box 805"/>
          <p:cNvSpPr txBox="1">
            <a:spLocks noChangeArrowheads="1"/>
          </p:cNvSpPr>
          <p:nvPr/>
        </p:nvSpPr>
        <p:spPr bwMode="auto">
          <a:xfrm>
            <a:off x="4992924" y="6461449"/>
            <a:ext cx="80010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91" name="Text Box 806"/>
          <p:cNvSpPr txBox="1">
            <a:spLocks noChangeArrowheads="1"/>
          </p:cNvSpPr>
          <p:nvPr/>
        </p:nvSpPr>
        <p:spPr bwMode="auto">
          <a:xfrm>
            <a:off x="4287522" y="4150441"/>
            <a:ext cx="45973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" name="Text Box 807"/>
          <p:cNvSpPr txBox="1">
            <a:spLocks noChangeArrowheads="1"/>
          </p:cNvSpPr>
          <p:nvPr/>
        </p:nvSpPr>
        <p:spPr bwMode="auto">
          <a:xfrm>
            <a:off x="3873898" y="816029"/>
            <a:ext cx="10363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</a:rPr>
              <a:t>Y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95" name="Line 788"/>
          <p:cNvSpPr>
            <a:spLocks noChangeShapeType="1"/>
          </p:cNvSpPr>
          <p:nvPr/>
        </p:nvSpPr>
        <p:spPr bwMode="auto">
          <a:xfrm>
            <a:off x="7363461" y="4114800"/>
            <a:ext cx="0" cy="173356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0" name="Group 8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87480"/>
              </p:ext>
            </p:extLst>
          </p:nvPr>
        </p:nvGraphicFramePr>
        <p:xfrm>
          <a:off x="690879" y="876825"/>
          <a:ext cx="8343901" cy="6638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endParaRPr lang="uz-Latn-UZ" dirty="0"/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22327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4016" grpId="0" animBg="1"/>
      <p:bldP spid="34017" grpId="0" animBg="1"/>
      <p:bldP spid="34018" grpId="0" animBg="1"/>
      <p:bldP spid="34019" grpId="0" animBg="1"/>
      <p:bldP spid="34020" grpId="0" animBg="1"/>
      <p:bldP spid="18609" grpId="0"/>
      <p:bldP spid="18610" grpId="0"/>
      <p:bldP spid="18611" grpId="0"/>
      <p:bldP spid="18612" grpId="0"/>
      <p:bldP spid="18613" grpId="0"/>
      <p:bldP spid="34027" grpId="0" animBg="1"/>
      <p:bldP spid="18616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9829801" y="1470387"/>
            <a:ext cx="4000501" cy="6128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016" name="Oval 224"/>
          <p:cNvSpPr>
            <a:spLocks noChangeArrowheads="1"/>
          </p:cNvSpPr>
          <p:nvPr/>
        </p:nvSpPr>
        <p:spPr bwMode="auto">
          <a:xfrm>
            <a:off x="7157105" y="1918466"/>
            <a:ext cx="231139" cy="1733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34017" name="Oval 225"/>
          <p:cNvSpPr>
            <a:spLocks noChangeArrowheads="1"/>
          </p:cNvSpPr>
          <p:nvPr/>
        </p:nvSpPr>
        <p:spPr bwMode="auto">
          <a:xfrm>
            <a:off x="2197709" y="6554196"/>
            <a:ext cx="231141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34018" name="Oval 226"/>
          <p:cNvSpPr>
            <a:spLocks noChangeArrowheads="1"/>
          </p:cNvSpPr>
          <p:nvPr/>
        </p:nvSpPr>
        <p:spPr bwMode="auto">
          <a:xfrm>
            <a:off x="6278007" y="7255804"/>
            <a:ext cx="231141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34019" name="Oval 227"/>
          <p:cNvSpPr>
            <a:spLocks noChangeArrowheads="1"/>
          </p:cNvSpPr>
          <p:nvPr/>
        </p:nvSpPr>
        <p:spPr bwMode="auto">
          <a:xfrm>
            <a:off x="6242884" y="1918466"/>
            <a:ext cx="231139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34020" name="Oval 228"/>
          <p:cNvSpPr>
            <a:spLocks noChangeArrowheads="1"/>
          </p:cNvSpPr>
          <p:nvPr/>
        </p:nvSpPr>
        <p:spPr bwMode="auto">
          <a:xfrm>
            <a:off x="2995270" y="1831787"/>
            <a:ext cx="231139" cy="17335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18609" name="Text Box 229"/>
          <p:cNvSpPr txBox="1">
            <a:spLocks noChangeArrowheads="1"/>
          </p:cNvSpPr>
          <p:nvPr/>
        </p:nvSpPr>
        <p:spPr bwMode="auto">
          <a:xfrm>
            <a:off x="6509148" y="7070544"/>
            <a:ext cx="922021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18610" name="Text Box 230"/>
          <p:cNvSpPr txBox="1">
            <a:spLocks noChangeArrowheads="1"/>
          </p:cNvSpPr>
          <p:nvPr/>
        </p:nvSpPr>
        <p:spPr bwMode="auto">
          <a:xfrm>
            <a:off x="7400903" y="1470387"/>
            <a:ext cx="69088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8611" name="Text Box 231"/>
          <p:cNvSpPr txBox="1">
            <a:spLocks noChangeArrowheads="1"/>
          </p:cNvSpPr>
          <p:nvPr/>
        </p:nvSpPr>
        <p:spPr bwMode="auto">
          <a:xfrm>
            <a:off x="1731571" y="6482591"/>
            <a:ext cx="8077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8612" name="Text Box 232"/>
          <p:cNvSpPr txBox="1">
            <a:spLocks noChangeArrowheads="1"/>
          </p:cNvSpPr>
          <p:nvPr/>
        </p:nvSpPr>
        <p:spPr bwMode="auto">
          <a:xfrm>
            <a:off x="2458061" y="1560762"/>
            <a:ext cx="53721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8613" name="Text Box 233"/>
          <p:cNvSpPr txBox="1">
            <a:spLocks noChangeArrowheads="1"/>
          </p:cNvSpPr>
          <p:nvPr/>
        </p:nvSpPr>
        <p:spPr bwMode="auto">
          <a:xfrm>
            <a:off x="6021441" y="1417763"/>
            <a:ext cx="629974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>
                <a:solidFill>
                  <a:srgbClr val="000000"/>
                </a:solidFill>
              </a:rPr>
              <a:t>D</a:t>
            </a:r>
            <a:endParaRPr lang="ru-RU" sz="2900" b="1">
              <a:solidFill>
                <a:srgbClr val="000000"/>
              </a:solidFill>
            </a:endParaRPr>
          </a:p>
        </p:txBody>
      </p:sp>
      <p:sp>
        <p:nvSpPr>
          <p:cNvPr id="34026" name="Text Box 234"/>
          <p:cNvSpPr txBox="1">
            <a:spLocks noChangeArrowheads="1"/>
          </p:cNvSpPr>
          <p:nvPr/>
        </p:nvSpPr>
        <p:spPr bwMode="auto">
          <a:xfrm>
            <a:off x="9861786" y="1931398"/>
            <a:ext cx="4000501" cy="53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B (2;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C (-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2;4)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(2,5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27" name="Oval 235"/>
          <p:cNvSpPr>
            <a:spLocks noChangeArrowheads="1"/>
          </p:cNvSpPr>
          <p:nvPr/>
        </p:nvSpPr>
        <p:spPr bwMode="auto">
          <a:xfrm>
            <a:off x="6821705" y="5851222"/>
            <a:ext cx="231139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18616" name="Text Box 236"/>
          <p:cNvSpPr txBox="1">
            <a:spLocks noChangeArrowheads="1"/>
          </p:cNvSpPr>
          <p:nvPr/>
        </p:nvSpPr>
        <p:spPr bwMode="auto">
          <a:xfrm>
            <a:off x="7055463" y="5604684"/>
            <a:ext cx="6934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F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9363"/>
            <a:ext cx="14020800" cy="1239893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Постройте точки и укажите каким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координатным углам они принадлежат 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689"/>
          <p:cNvSpPr>
            <a:spLocks noChangeShapeType="1"/>
          </p:cNvSpPr>
          <p:nvPr/>
        </p:nvSpPr>
        <p:spPr bwMode="auto">
          <a:xfrm flipH="1" flipV="1">
            <a:off x="4780684" y="1336395"/>
            <a:ext cx="13962" cy="6699754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Line 690"/>
          <p:cNvSpPr>
            <a:spLocks noChangeShapeType="1"/>
          </p:cNvSpPr>
          <p:nvPr/>
        </p:nvSpPr>
        <p:spPr bwMode="auto">
          <a:xfrm>
            <a:off x="1012801" y="4664259"/>
            <a:ext cx="79502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Text Box 693"/>
          <p:cNvSpPr txBox="1">
            <a:spLocks noChangeArrowheads="1"/>
          </p:cNvSpPr>
          <p:nvPr/>
        </p:nvSpPr>
        <p:spPr bwMode="auto">
          <a:xfrm>
            <a:off x="5339691" y="466261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" name="Text Box 694"/>
          <p:cNvSpPr txBox="1">
            <a:spLocks noChangeArrowheads="1"/>
          </p:cNvSpPr>
          <p:nvPr/>
        </p:nvSpPr>
        <p:spPr bwMode="auto">
          <a:xfrm>
            <a:off x="6163708" y="462907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Text Box 695"/>
          <p:cNvSpPr txBox="1">
            <a:spLocks noChangeArrowheads="1"/>
          </p:cNvSpPr>
          <p:nvPr/>
        </p:nvSpPr>
        <p:spPr bwMode="auto">
          <a:xfrm>
            <a:off x="7055463" y="467408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" name="Text Box 696"/>
          <p:cNvSpPr txBox="1">
            <a:spLocks noChangeArrowheads="1"/>
          </p:cNvSpPr>
          <p:nvPr/>
        </p:nvSpPr>
        <p:spPr bwMode="auto">
          <a:xfrm>
            <a:off x="7963510" y="4686272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3" name="Text Box 697"/>
          <p:cNvSpPr txBox="1">
            <a:spLocks noChangeArrowheads="1"/>
          </p:cNvSpPr>
          <p:nvPr/>
        </p:nvSpPr>
        <p:spPr bwMode="auto">
          <a:xfrm>
            <a:off x="8963001" y="4703914"/>
            <a:ext cx="73405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64" name="Text Box 698"/>
          <p:cNvSpPr txBox="1">
            <a:spLocks noChangeArrowheads="1"/>
          </p:cNvSpPr>
          <p:nvPr/>
        </p:nvSpPr>
        <p:spPr bwMode="auto">
          <a:xfrm>
            <a:off x="5014572" y="1593032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5" name="Text Box 699"/>
          <p:cNvSpPr txBox="1">
            <a:spLocks noChangeArrowheads="1"/>
          </p:cNvSpPr>
          <p:nvPr/>
        </p:nvSpPr>
        <p:spPr bwMode="auto">
          <a:xfrm>
            <a:off x="5038702" y="222358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6" name="Text Box 700"/>
          <p:cNvSpPr txBox="1">
            <a:spLocks noChangeArrowheads="1"/>
          </p:cNvSpPr>
          <p:nvPr/>
        </p:nvSpPr>
        <p:spPr bwMode="auto">
          <a:xfrm>
            <a:off x="5048862" y="285270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Text Box 701"/>
          <p:cNvSpPr txBox="1">
            <a:spLocks noChangeArrowheads="1"/>
          </p:cNvSpPr>
          <p:nvPr/>
        </p:nvSpPr>
        <p:spPr bwMode="auto">
          <a:xfrm>
            <a:off x="3558278" y="4664259"/>
            <a:ext cx="8051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8" name="Text Box 760"/>
          <p:cNvSpPr txBox="1">
            <a:spLocks noChangeArrowheads="1"/>
          </p:cNvSpPr>
          <p:nvPr/>
        </p:nvSpPr>
        <p:spPr bwMode="auto">
          <a:xfrm>
            <a:off x="2721003" y="4611581"/>
            <a:ext cx="107187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69" name="Text Box 761"/>
          <p:cNvSpPr txBox="1">
            <a:spLocks noChangeArrowheads="1"/>
          </p:cNvSpPr>
          <p:nvPr/>
        </p:nvSpPr>
        <p:spPr bwMode="auto">
          <a:xfrm>
            <a:off x="1852270" y="4674088"/>
            <a:ext cx="92202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70" name="Text Box 762"/>
          <p:cNvSpPr txBox="1">
            <a:spLocks noChangeArrowheads="1"/>
          </p:cNvSpPr>
          <p:nvPr/>
        </p:nvSpPr>
        <p:spPr bwMode="auto">
          <a:xfrm>
            <a:off x="1117940" y="4629076"/>
            <a:ext cx="114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71" name="Text Box 763"/>
          <p:cNvSpPr txBox="1">
            <a:spLocks noChangeArrowheads="1"/>
          </p:cNvSpPr>
          <p:nvPr/>
        </p:nvSpPr>
        <p:spPr bwMode="auto">
          <a:xfrm>
            <a:off x="4940354" y="356168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Line 764"/>
          <p:cNvSpPr>
            <a:spLocks noChangeShapeType="1"/>
          </p:cNvSpPr>
          <p:nvPr/>
        </p:nvSpPr>
        <p:spPr bwMode="auto">
          <a:xfrm>
            <a:off x="4655143" y="3945337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3" name="Line 766"/>
          <p:cNvSpPr>
            <a:spLocks noChangeShapeType="1"/>
          </p:cNvSpPr>
          <p:nvPr/>
        </p:nvSpPr>
        <p:spPr bwMode="auto">
          <a:xfrm>
            <a:off x="4651944" y="3260824"/>
            <a:ext cx="231139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Line 767"/>
          <p:cNvSpPr>
            <a:spLocks noChangeShapeType="1"/>
          </p:cNvSpPr>
          <p:nvPr/>
        </p:nvSpPr>
        <p:spPr bwMode="auto">
          <a:xfrm>
            <a:off x="4655143" y="2602040"/>
            <a:ext cx="294658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5" name="Line 769"/>
          <p:cNvSpPr>
            <a:spLocks noChangeShapeType="1"/>
          </p:cNvSpPr>
          <p:nvPr/>
        </p:nvSpPr>
        <p:spPr bwMode="auto">
          <a:xfrm>
            <a:off x="3960868" y="4593554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Line 771"/>
          <p:cNvSpPr>
            <a:spLocks noChangeShapeType="1"/>
          </p:cNvSpPr>
          <p:nvPr/>
        </p:nvSpPr>
        <p:spPr bwMode="auto">
          <a:xfrm>
            <a:off x="3110841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7" name="Line 783"/>
          <p:cNvSpPr>
            <a:spLocks noChangeShapeType="1"/>
          </p:cNvSpPr>
          <p:nvPr/>
        </p:nvSpPr>
        <p:spPr bwMode="auto">
          <a:xfrm>
            <a:off x="5536963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Line 785"/>
          <p:cNvSpPr>
            <a:spLocks noChangeShapeType="1"/>
          </p:cNvSpPr>
          <p:nvPr/>
        </p:nvSpPr>
        <p:spPr bwMode="auto">
          <a:xfrm>
            <a:off x="4665114" y="200514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9" name="Line 786"/>
          <p:cNvSpPr>
            <a:spLocks noChangeShapeType="1"/>
          </p:cNvSpPr>
          <p:nvPr/>
        </p:nvSpPr>
        <p:spPr bwMode="auto">
          <a:xfrm>
            <a:off x="6393577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Line 788"/>
          <p:cNvSpPr>
            <a:spLocks noChangeShapeType="1"/>
          </p:cNvSpPr>
          <p:nvPr/>
        </p:nvSpPr>
        <p:spPr bwMode="auto">
          <a:xfrm>
            <a:off x="8121917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1" name="Line 793"/>
          <p:cNvSpPr>
            <a:spLocks noChangeShapeType="1"/>
          </p:cNvSpPr>
          <p:nvPr/>
        </p:nvSpPr>
        <p:spPr bwMode="auto">
          <a:xfrm>
            <a:off x="2313281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Line 794"/>
          <p:cNvSpPr>
            <a:spLocks noChangeShapeType="1"/>
          </p:cNvSpPr>
          <p:nvPr/>
        </p:nvSpPr>
        <p:spPr bwMode="auto">
          <a:xfrm>
            <a:off x="1478835" y="4599595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Line 795"/>
          <p:cNvSpPr>
            <a:spLocks noChangeShapeType="1"/>
          </p:cNvSpPr>
          <p:nvPr/>
        </p:nvSpPr>
        <p:spPr bwMode="auto">
          <a:xfrm>
            <a:off x="4679077" y="5279686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Line 796"/>
          <p:cNvSpPr>
            <a:spLocks noChangeShapeType="1"/>
          </p:cNvSpPr>
          <p:nvPr/>
        </p:nvSpPr>
        <p:spPr bwMode="auto">
          <a:xfrm>
            <a:off x="4655144" y="5937899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Line 799"/>
          <p:cNvSpPr>
            <a:spLocks noChangeShapeType="1"/>
          </p:cNvSpPr>
          <p:nvPr/>
        </p:nvSpPr>
        <p:spPr bwMode="auto">
          <a:xfrm>
            <a:off x="4679077" y="664087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Line 800"/>
          <p:cNvSpPr>
            <a:spLocks noChangeShapeType="1"/>
          </p:cNvSpPr>
          <p:nvPr/>
        </p:nvSpPr>
        <p:spPr bwMode="auto">
          <a:xfrm>
            <a:off x="4725644" y="7342481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Text Box 802"/>
          <p:cNvSpPr txBox="1">
            <a:spLocks noChangeArrowheads="1"/>
          </p:cNvSpPr>
          <p:nvPr/>
        </p:nvSpPr>
        <p:spPr bwMode="auto">
          <a:xfrm>
            <a:off x="4910218" y="4983167"/>
            <a:ext cx="80772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8" name="Text Box 803"/>
          <p:cNvSpPr txBox="1">
            <a:spLocks noChangeArrowheads="1"/>
          </p:cNvSpPr>
          <p:nvPr/>
        </p:nvSpPr>
        <p:spPr bwMode="auto">
          <a:xfrm flipH="1">
            <a:off x="4853068" y="5513872"/>
            <a:ext cx="9220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9" name="Text Box 804"/>
          <p:cNvSpPr txBox="1">
            <a:spLocks noChangeArrowheads="1"/>
          </p:cNvSpPr>
          <p:nvPr/>
        </p:nvSpPr>
        <p:spPr bwMode="auto">
          <a:xfrm>
            <a:off x="4910218" y="6220981"/>
            <a:ext cx="125349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90" name="Text Box 805"/>
          <p:cNvSpPr txBox="1">
            <a:spLocks noChangeArrowheads="1"/>
          </p:cNvSpPr>
          <p:nvPr/>
        </p:nvSpPr>
        <p:spPr bwMode="auto">
          <a:xfrm>
            <a:off x="4964325" y="6922589"/>
            <a:ext cx="80010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91" name="Text Box 806"/>
          <p:cNvSpPr txBox="1">
            <a:spLocks noChangeArrowheads="1"/>
          </p:cNvSpPr>
          <p:nvPr/>
        </p:nvSpPr>
        <p:spPr bwMode="auto">
          <a:xfrm>
            <a:off x="4258923" y="4611581"/>
            <a:ext cx="45973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" name="Text Box 807"/>
          <p:cNvSpPr txBox="1">
            <a:spLocks noChangeArrowheads="1"/>
          </p:cNvSpPr>
          <p:nvPr/>
        </p:nvSpPr>
        <p:spPr bwMode="auto">
          <a:xfrm>
            <a:off x="3845299" y="1277169"/>
            <a:ext cx="10363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</a:rPr>
              <a:t>Y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95" name="Line 788"/>
          <p:cNvSpPr>
            <a:spLocks noChangeShapeType="1"/>
          </p:cNvSpPr>
          <p:nvPr/>
        </p:nvSpPr>
        <p:spPr bwMode="auto">
          <a:xfrm>
            <a:off x="7334862" y="4575940"/>
            <a:ext cx="0" cy="173356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4887" y="1784776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I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61666" y="6878449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IV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1508" y="6897966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III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1460" y="139367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II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3509" y="6526679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uz-Latn-UZ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2526868" y="5562873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uz-Latn-UZ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2272781" y="4703914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uz-Latn-UZ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2272781" y="373267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uz-Latn-UZ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2272781" y="2906881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uz-Latn-UZ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2109114" y="1926246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uz-Latn-UZ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7" name="Group 8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93550"/>
              </p:ext>
            </p:extLst>
          </p:nvPr>
        </p:nvGraphicFramePr>
        <p:xfrm>
          <a:off x="669263" y="1329556"/>
          <a:ext cx="8343901" cy="6638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endParaRPr lang="uz-Latn-UZ" dirty="0"/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716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16" grpId="0" animBg="1"/>
      <p:bldP spid="34017" grpId="0" animBg="1"/>
      <p:bldP spid="34018" grpId="0" animBg="1"/>
      <p:bldP spid="34019" grpId="0" animBg="1"/>
      <p:bldP spid="34020" grpId="0" animBg="1"/>
      <p:bldP spid="18609" grpId="0"/>
      <p:bldP spid="18610" grpId="0"/>
      <p:bldP spid="18611" grpId="0"/>
      <p:bldP spid="18612" grpId="0"/>
      <p:bldP spid="18613" grpId="0"/>
      <p:bldP spid="34027" grpId="0" animBg="1"/>
      <p:bldP spid="18616" grpId="0"/>
      <p:bldP spid="4" grpId="0"/>
      <p:bldP spid="99" grpId="0"/>
      <p:bldP spid="100" grpId="0"/>
      <p:bldP spid="101" grpId="0"/>
      <p:bldP spid="102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7" name="Oval 225"/>
          <p:cNvSpPr>
            <a:spLocks noChangeArrowheads="1"/>
          </p:cNvSpPr>
          <p:nvPr/>
        </p:nvSpPr>
        <p:spPr bwMode="auto">
          <a:xfrm>
            <a:off x="2197708" y="5851222"/>
            <a:ext cx="231141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FF0000"/>
              </a:solidFill>
            </a:endParaRPr>
          </a:p>
        </p:txBody>
      </p:sp>
      <p:sp>
        <p:nvSpPr>
          <p:cNvPr id="34019" name="Oval 227"/>
          <p:cNvSpPr>
            <a:spLocks noChangeArrowheads="1"/>
          </p:cNvSpPr>
          <p:nvPr/>
        </p:nvSpPr>
        <p:spPr bwMode="auto">
          <a:xfrm>
            <a:off x="6242884" y="1918466"/>
            <a:ext cx="231139" cy="17335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>
              <a:solidFill>
                <a:srgbClr val="000000"/>
              </a:solidFill>
            </a:endParaRPr>
          </a:p>
        </p:txBody>
      </p:sp>
      <p:sp>
        <p:nvSpPr>
          <p:cNvPr id="18611" name="Text Box 231"/>
          <p:cNvSpPr txBox="1">
            <a:spLocks noChangeArrowheads="1"/>
          </p:cNvSpPr>
          <p:nvPr/>
        </p:nvSpPr>
        <p:spPr bwMode="auto">
          <a:xfrm>
            <a:off x="1689440" y="5648812"/>
            <a:ext cx="8077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900" b="1" dirty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8613" name="Text Box 233"/>
          <p:cNvSpPr txBox="1">
            <a:spLocks noChangeArrowheads="1"/>
          </p:cNvSpPr>
          <p:nvPr/>
        </p:nvSpPr>
        <p:spPr bwMode="auto">
          <a:xfrm>
            <a:off x="6021441" y="1417763"/>
            <a:ext cx="629974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>
                <a:solidFill>
                  <a:srgbClr val="000000"/>
                </a:solidFill>
              </a:rPr>
              <a:t>D</a:t>
            </a:r>
            <a:endParaRPr lang="ru-RU" sz="2900" b="1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30030" y="1577827"/>
            <a:ext cx="5055666" cy="317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30622" tIns="65311" rIns="130622" bIns="65311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Постройте </a:t>
            </a:r>
            <a:r>
              <a:rPr lang="uz-Cyrl-U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прямую,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uz-Cyrl-U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проходя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uz-Cyrl-U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ую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uz-Cyrl-U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точки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Line 689"/>
          <p:cNvSpPr>
            <a:spLocks noChangeShapeType="1"/>
          </p:cNvSpPr>
          <p:nvPr/>
        </p:nvSpPr>
        <p:spPr bwMode="auto">
          <a:xfrm flipH="1" flipV="1">
            <a:off x="4780684" y="1336395"/>
            <a:ext cx="13962" cy="6699754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Line 690"/>
          <p:cNvSpPr>
            <a:spLocks noChangeShapeType="1"/>
          </p:cNvSpPr>
          <p:nvPr/>
        </p:nvSpPr>
        <p:spPr bwMode="auto">
          <a:xfrm>
            <a:off x="1012801" y="4664259"/>
            <a:ext cx="7950200" cy="0"/>
          </a:xfrm>
          <a:prstGeom prst="line">
            <a:avLst/>
          </a:prstGeom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Text Box 693"/>
          <p:cNvSpPr txBox="1">
            <a:spLocks noChangeArrowheads="1"/>
          </p:cNvSpPr>
          <p:nvPr/>
        </p:nvSpPr>
        <p:spPr bwMode="auto">
          <a:xfrm>
            <a:off x="5339691" y="466261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" name="Text Box 694"/>
          <p:cNvSpPr txBox="1">
            <a:spLocks noChangeArrowheads="1"/>
          </p:cNvSpPr>
          <p:nvPr/>
        </p:nvSpPr>
        <p:spPr bwMode="auto">
          <a:xfrm>
            <a:off x="6163708" y="462907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" name="Text Box 695"/>
          <p:cNvSpPr txBox="1">
            <a:spLocks noChangeArrowheads="1"/>
          </p:cNvSpPr>
          <p:nvPr/>
        </p:nvSpPr>
        <p:spPr bwMode="auto">
          <a:xfrm>
            <a:off x="7055463" y="467408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" name="Text Box 696"/>
          <p:cNvSpPr txBox="1">
            <a:spLocks noChangeArrowheads="1"/>
          </p:cNvSpPr>
          <p:nvPr/>
        </p:nvSpPr>
        <p:spPr bwMode="auto">
          <a:xfrm>
            <a:off x="7963510" y="4686272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3" name="Text Box 697"/>
          <p:cNvSpPr txBox="1">
            <a:spLocks noChangeArrowheads="1"/>
          </p:cNvSpPr>
          <p:nvPr/>
        </p:nvSpPr>
        <p:spPr bwMode="auto">
          <a:xfrm>
            <a:off x="8963001" y="4703914"/>
            <a:ext cx="734059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dirty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64" name="Text Box 698"/>
          <p:cNvSpPr txBox="1">
            <a:spLocks noChangeArrowheads="1"/>
          </p:cNvSpPr>
          <p:nvPr/>
        </p:nvSpPr>
        <p:spPr bwMode="auto">
          <a:xfrm>
            <a:off x="5014572" y="1593032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5" name="Text Box 699"/>
          <p:cNvSpPr txBox="1">
            <a:spLocks noChangeArrowheads="1"/>
          </p:cNvSpPr>
          <p:nvPr/>
        </p:nvSpPr>
        <p:spPr bwMode="auto">
          <a:xfrm>
            <a:off x="5038702" y="2223586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6" name="Text Box 700"/>
          <p:cNvSpPr txBox="1">
            <a:spLocks noChangeArrowheads="1"/>
          </p:cNvSpPr>
          <p:nvPr/>
        </p:nvSpPr>
        <p:spPr bwMode="auto">
          <a:xfrm>
            <a:off x="5048862" y="2852708"/>
            <a:ext cx="34544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Text Box 701"/>
          <p:cNvSpPr txBox="1">
            <a:spLocks noChangeArrowheads="1"/>
          </p:cNvSpPr>
          <p:nvPr/>
        </p:nvSpPr>
        <p:spPr bwMode="auto">
          <a:xfrm>
            <a:off x="3558278" y="4664259"/>
            <a:ext cx="8051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68" name="Text Box 760"/>
          <p:cNvSpPr txBox="1">
            <a:spLocks noChangeArrowheads="1"/>
          </p:cNvSpPr>
          <p:nvPr/>
        </p:nvSpPr>
        <p:spPr bwMode="auto">
          <a:xfrm>
            <a:off x="2721003" y="4611581"/>
            <a:ext cx="107187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69" name="Text Box 761"/>
          <p:cNvSpPr txBox="1">
            <a:spLocks noChangeArrowheads="1"/>
          </p:cNvSpPr>
          <p:nvPr/>
        </p:nvSpPr>
        <p:spPr bwMode="auto">
          <a:xfrm>
            <a:off x="1852270" y="4674088"/>
            <a:ext cx="92202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70" name="Text Box 762"/>
          <p:cNvSpPr txBox="1">
            <a:spLocks noChangeArrowheads="1"/>
          </p:cNvSpPr>
          <p:nvPr/>
        </p:nvSpPr>
        <p:spPr bwMode="auto">
          <a:xfrm>
            <a:off x="1117940" y="4629076"/>
            <a:ext cx="114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71" name="Text Box 763"/>
          <p:cNvSpPr txBox="1">
            <a:spLocks noChangeArrowheads="1"/>
          </p:cNvSpPr>
          <p:nvPr/>
        </p:nvSpPr>
        <p:spPr bwMode="auto">
          <a:xfrm>
            <a:off x="4940354" y="3561687"/>
            <a:ext cx="57658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Line 764"/>
          <p:cNvSpPr>
            <a:spLocks noChangeShapeType="1"/>
          </p:cNvSpPr>
          <p:nvPr/>
        </p:nvSpPr>
        <p:spPr bwMode="auto">
          <a:xfrm>
            <a:off x="4655143" y="3945337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3" name="Line 766"/>
          <p:cNvSpPr>
            <a:spLocks noChangeShapeType="1"/>
          </p:cNvSpPr>
          <p:nvPr/>
        </p:nvSpPr>
        <p:spPr bwMode="auto">
          <a:xfrm>
            <a:off x="4651944" y="3260824"/>
            <a:ext cx="231139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Line 767"/>
          <p:cNvSpPr>
            <a:spLocks noChangeShapeType="1"/>
          </p:cNvSpPr>
          <p:nvPr/>
        </p:nvSpPr>
        <p:spPr bwMode="auto">
          <a:xfrm>
            <a:off x="4655143" y="2602040"/>
            <a:ext cx="294658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5" name="Line 769"/>
          <p:cNvSpPr>
            <a:spLocks noChangeShapeType="1"/>
          </p:cNvSpPr>
          <p:nvPr/>
        </p:nvSpPr>
        <p:spPr bwMode="auto">
          <a:xfrm>
            <a:off x="3960868" y="4593554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Line 771"/>
          <p:cNvSpPr>
            <a:spLocks noChangeShapeType="1"/>
          </p:cNvSpPr>
          <p:nvPr/>
        </p:nvSpPr>
        <p:spPr bwMode="auto">
          <a:xfrm>
            <a:off x="3110841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7" name="Line 783"/>
          <p:cNvSpPr>
            <a:spLocks noChangeShapeType="1"/>
          </p:cNvSpPr>
          <p:nvPr/>
        </p:nvSpPr>
        <p:spPr bwMode="auto">
          <a:xfrm>
            <a:off x="5536963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Line 785"/>
          <p:cNvSpPr>
            <a:spLocks noChangeShapeType="1"/>
          </p:cNvSpPr>
          <p:nvPr/>
        </p:nvSpPr>
        <p:spPr bwMode="auto">
          <a:xfrm>
            <a:off x="4665114" y="200514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9" name="Line 786"/>
          <p:cNvSpPr>
            <a:spLocks noChangeShapeType="1"/>
          </p:cNvSpPr>
          <p:nvPr/>
        </p:nvSpPr>
        <p:spPr bwMode="auto">
          <a:xfrm>
            <a:off x="6393577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Line 788"/>
          <p:cNvSpPr>
            <a:spLocks noChangeShapeType="1"/>
          </p:cNvSpPr>
          <p:nvPr/>
        </p:nvSpPr>
        <p:spPr bwMode="auto">
          <a:xfrm>
            <a:off x="8121917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1" name="Line 793"/>
          <p:cNvSpPr>
            <a:spLocks noChangeShapeType="1"/>
          </p:cNvSpPr>
          <p:nvPr/>
        </p:nvSpPr>
        <p:spPr bwMode="auto">
          <a:xfrm>
            <a:off x="2313281" y="4575940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Line 794"/>
          <p:cNvSpPr>
            <a:spLocks noChangeShapeType="1"/>
          </p:cNvSpPr>
          <p:nvPr/>
        </p:nvSpPr>
        <p:spPr bwMode="auto">
          <a:xfrm>
            <a:off x="1478835" y="4599595"/>
            <a:ext cx="0" cy="173354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3" name="Line 795"/>
          <p:cNvSpPr>
            <a:spLocks noChangeShapeType="1"/>
          </p:cNvSpPr>
          <p:nvPr/>
        </p:nvSpPr>
        <p:spPr bwMode="auto">
          <a:xfrm>
            <a:off x="4679077" y="5279686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Line 796"/>
          <p:cNvSpPr>
            <a:spLocks noChangeShapeType="1"/>
          </p:cNvSpPr>
          <p:nvPr/>
        </p:nvSpPr>
        <p:spPr bwMode="auto">
          <a:xfrm>
            <a:off x="4655144" y="5937899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5" name="Line 799"/>
          <p:cNvSpPr>
            <a:spLocks noChangeShapeType="1"/>
          </p:cNvSpPr>
          <p:nvPr/>
        </p:nvSpPr>
        <p:spPr bwMode="auto">
          <a:xfrm>
            <a:off x="4679077" y="6640873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6" name="Line 800"/>
          <p:cNvSpPr>
            <a:spLocks noChangeShapeType="1"/>
          </p:cNvSpPr>
          <p:nvPr/>
        </p:nvSpPr>
        <p:spPr bwMode="auto">
          <a:xfrm>
            <a:off x="4725644" y="7342481"/>
            <a:ext cx="231141" cy="0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Text Box 802"/>
          <p:cNvSpPr txBox="1">
            <a:spLocks noChangeArrowheads="1"/>
          </p:cNvSpPr>
          <p:nvPr/>
        </p:nvSpPr>
        <p:spPr bwMode="auto">
          <a:xfrm>
            <a:off x="4910218" y="4983167"/>
            <a:ext cx="80772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8" name="Text Box 803"/>
          <p:cNvSpPr txBox="1">
            <a:spLocks noChangeArrowheads="1"/>
          </p:cNvSpPr>
          <p:nvPr/>
        </p:nvSpPr>
        <p:spPr bwMode="auto">
          <a:xfrm flipH="1">
            <a:off x="4853068" y="5513872"/>
            <a:ext cx="92201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9" name="Text Box 804"/>
          <p:cNvSpPr txBox="1">
            <a:spLocks noChangeArrowheads="1"/>
          </p:cNvSpPr>
          <p:nvPr/>
        </p:nvSpPr>
        <p:spPr bwMode="auto">
          <a:xfrm>
            <a:off x="4910218" y="6220981"/>
            <a:ext cx="125349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90" name="Text Box 805"/>
          <p:cNvSpPr txBox="1">
            <a:spLocks noChangeArrowheads="1"/>
          </p:cNvSpPr>
          <p:nvPr/>
        </p:nvSpPr>
        <p:spPr bwMode="auto">
          <a:xfrm>
            <a:off x="4964325" y="6922589"/>
            <a:ext cx="80010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-4</a:t>
            </a:r>
          </a:p>
        </p:txBody>
      </p:sp>
      <p:sp>
        <p:nvSpPr>
          <p:cNvPr id="91" name="Text Box 806"/>
          <p:cNvSpPr txBox="1">
            <a:spLocks noChangeArrowheads="1"/>
          </p:cNvSpPr>
          <p:nvPr/>
        </p:nvSpPr>
        <p:spPr bwMode="auto">
          <a:xfrm>
            <a:off x="4258923" y="4611581"/>
            <a:ext cx="45973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" name="Text Box 807"/>
          <p:cNvSpPr txBox="1">
            <a:spLocks noChangeArrowheads="1"/>
          </p:cNvSpPr>
          <p:nvPr/>
        </p:nvSpPr>
        <p:spPr bwMode="auto">
          <a:xfrm>
            <a:off x="3845299" y="1277169"/>
            <a:ext cx="103632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b="1" dirty="0">
                <a:solidFill>
                  <a:srgbClr val="000000"/>
                </a:solidFill>
              </a:rPr>
              <a:t>Y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95" name="Line 788"/>
          <p:cNvSpPr>
            <a:spLocks noChangeShapeType="1"/>
          </p:cNvSpPr>
          <p:nvPr/>
        </p:nvSpPr>
        <p:spPr bwMode="auto">
          <a:xfrm>
            <a:off x="7334862" y="4575940"/>
            <a:ext cx="0" cy="173356"/>
          </a:xfrm>
          <a:prstGeom prst="line">
            <a:avLst/>
          </a:prstGeom>
          <a:ln w="57150">
            <a:solidFill>
              <a:schemeClr val="tx1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30622" tIns="65311" rIns="130622" bIns="65311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287624" y="1229263"/>
            <a:ext cx="5845974" cy="5750035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Group 8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90343"/>
              </p:ext>
            </p:extLst>
          </p:nvPr>
        </p:nvGraphicFramePr>
        <p:xfrm>
          <a:off x="669263" y="1329556"/>
          <a:ext cx="8343901" cy="6638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8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3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7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50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endParaRPr lang="uz-Latn-UZ" dirty="0"/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2" marR="146302" marT="54870" marB="5487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08043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17" grpId="0" animBg="1"/>
      <p:bldP spid="34019" grpId="0" animBg="1"/>
      <p:bldP spid="18611" grpId="0"/>
      <p:bldP spid="186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6" y="1539875"/>
            <a:ext cx="13101734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6" y="4859246"/>
            <a:ext cx="13101734" cy="190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55575" y="1449679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uz-Latn-UZ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5575" y="3088918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endParaRPr lang="uz-Latn-UZ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5575" y="4706846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  <a:endParaRPr lang="uz-Latn-U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139890" y="1419469"/>
            <a:ext cx="4270310" cy="2590800"/>
          </a:xfrm>
          <a:prstGeom prst="foldedCorner">
            <a:avLst>
              <a:gd name="adj" fmla="val 2856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1.Повторение пройденного</a:t>
            </a:r>
            <a:endParaRPr lang="uz-Latn-U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364360" y="1456791"/>
            <a:ext cx="4675240" cy="2590800"/>
          </a:xfrm>
          <a:prstGeom prst="foldedCorner">
            <a:avLst>
              <a:gd name="adj" fmla="val 2856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2.Прямоугольная система координат</a:t>
            </a:r>
            <a:endParaRPr lang="uz-Latn-U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143639" y="4543668"/>
            <a:ext cx="4038600" cy="2615682"/>
          </a:xfrm>
          <a:prstGeom prst="foldedCorner">
            <a:avLst>
              <a:gd name="adj" fmla="val 2856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Решение задач</a:t>
            </a:r>
            <a:endParaRPr lang="uz-Latn-U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9332342" y="4507901"/>
            <a:ext cx="4231258" cy="2553478"/>
          </a:xfrm>
          <a:prstGeom prst="foldedCorner">
            <a:avLst>
              <a:gd name="adj" fmla="val 2856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4.Задания для закрепления</a:t>
            </a:r>
            <a:endParaRPr lang="uz-Latn-U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54481" y="2432686"/>
            <a:ext cx="2036716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К(-</a:t>
            </a:r>
            <a:r>
              <a:rPr lang="ru-RU" b="1" dirty="0"/>
              <a:t>1,5)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755640" y="2432686"/>
            <a:ext cx="209602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Д(-</a:t>
            </a:r>
            <a:r>
              <a:rPr lang="ru-RU" b="1" dirty="0"/>
              <a:t>3,5)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652521" y="2432686"/>
            <a:ext cx="190527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А(1,5</a:t>
            </a:r>
            <a:r>
              <a:rPr lang="ru-RU" b="1" dirty="0"/>
              <a:t>)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9375141" y="2432686"/>
            <a:ext cx="1576655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Е(-</a:t>
            </a:r>
            <a:r>
              <a:rPr lang="ru-RU" b="1" dirty="0"/>
              <a:t>2)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7911461" y="2432686"/>
            <a:ext cx="1379485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Р(2)</a:t>
            </a:r>
            <a:endParaRPr lang="ru-RU" b="1" dirty="0"/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1328400" y="2432686"/>
            <a:ext cx="183954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Т(3,5</a:t>
            </a:r>
            <a:r>
              <a:rPr lang="ru-RU" b="1" dirty="0"/>
              <a:t>)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663702" y="800100"/>
            <a:ext cx="1213557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Расположите точки на числовой прямой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554481" y="5012056"/>
            <a:ext cx="11742421" cy="1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195822" y="4926330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2" name="Овал 11"/>
          <p:cNvSpPr/>
          <p:nvPr/>
        </p:nvSpPr>
        <p:spPr>
          <a:xfrm>
            <a:off x="8338822" y="4926330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3" name="Овал 12"/>
          <p:cNvSpPr/>
          <p:nvPr/>
        </p:nvSpPr>
        <p:spPr>
          <a:xfrm>
            <a:off x="9560534" y="4935959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4" name="Овал 13"/>
          <p:cNvSpPr/>
          <p:nvPr/>
        </p:nvSpPr>
        <p:spPr>
          <a:xfrm>
            <a:off x="10688321" y="4924426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5" name="Овал 14"/>
          <p:cNvSpPr/>
          <p:nvPr/>
        </p:nvSpPr>
        <p:spPr>
          <a:xfrm>
            <a:off x="11831321" y="4924426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6" name="Овал 15"/>
          <p:cNvSpPr/>
          <p:nvPr/>
        </p:nvSpPr>
        <p:spPr>
          <a:xfrm>
            <a:off x="6052822" y="4926330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7" name="Овал 16"/>
          <p:cNvSpPr/>
          <p:nvPr/>
        </p:nvSpPr>
        <p:spPr>
          <a:xfrm>
            <a:off x="4965702" y="4924426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8" name="Овал 17"/>
          <p:cNvSpPr/>
          <p:nvPr/>
        </p:nvSpPr>
        <p:spPr>
          <a:xfrm>
            <a:off x="3776982" y="4926330"/>
            <a:ext cx="236219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9" name="Овал 18"/>
          <p:cNvSpPr/>
          <p:nvPr/>
        </p:nvSpPr>
        <p:spPr>
          <a:xfrm>
            <a:off x="2598422" y="4926330"/>
            <a:ext cx="2387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5139" name="TextBox 19"/>
          <p:cNvSpPr txBox="1">
            <a:spLocks noChangeArrowheads="1"/>
          </p:cNvSpPr>
          <p:nvPr/>
        </p:nvSpPr>
        <p:spPr bwMode="auto">
          <a:xfrm>
            <a:off x="7073902" y="5101590"/>
            <a:ext cx="72225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140" name="TextBox 20"/>
          <p:cNvSpPr txBox="1">
            <a:spLocks noChangeArrowheads="1"/>
          </p:cNvSpPr>
          <p:nvPr/>
        </p:nvSpPr>
        <p:spPr bwMode="auto">
          <a:xfrm>
            <a:off x="8237222" y="5101590"/>
            <a:ext cx="55874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141" name="TextBox 21"/>
          <p:cNvSpPr txBox="1">
            <a:spLocks noChangeArrowheads="1"/>
          </p:cNvSpPr>
          <p:nvPr/>
        </p:nvSpPr>
        <p:spPr bwMode="auto">
          <a:xfrm>
            <a:off x="9400540" y="5058733"/>
            <a:ext cx="55874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42" name="TextBox 22"/>
          <p:cNvSpPr txBox="1">
            <a:spLocks noChangeArrowheads="1"/>
          </p:cNvSpPr>
          <p:nvPr/>
        </p:nvSpPr>
        <p:spPr bwMode="auto">
          <a:xfrm>
            <a:off x="10543542" y="5101590"/>
            <a:ext cx="55874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43" name="TextBox 23"/>
          <p:cNvSpPr txBox="1">
            <a:spLocks noChangeArrowheads="1"/>
          </p:cNvSpPr>
          <p:nvPr/>
        </p:nvSpPr>
        <p:spPr bwMode="auto">
          <a:xfrm>
            <a:off x="11757662" y="5101590"/>
            <a:ext cx="55874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144" name="TextBox 24"/>
          <p:cNvSpPr txBox="1">
            <a:spLocks noChangeArrowheads="1"/>
          </p:cNvSpPr>
          <p:nvPr/>
        </p:nvSpPr>
        <p:spPr bwMode="auto">
          <a:xfrm>
            <a:off x="3657600" y="5099686"/>
            <a:ext cx="75591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-3</a:t>
            </a:r>
          </a:p>
        </p:txBody>
      </p:sp>
      <p:sp>
        <p:nvSpPr>
          <p:cNvPr id="5145" name="TextBox 25"/>
          <p:cNvSpPr txBox="1">
            <a:spLocks noChangeArrowheads="1"/>
          </p:cNvSpPr>
          <p:nvPr/>
        </p:nvSpPr>
        <p:spPr bwMode="auto">
          <a:xfrm>
            <a:off x="2473961" y="5099686"/>
            <a:ext cx="75591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sp>
        <p:nvSpPr>
          <p:cNvPr id="5146" name="TextBox 26"/>
          <p:cNvSpPr txBox="1">
            <a:spLocks noChangeArrowheads="1"/>
          </p:cNvSpPr>
          <p:nvPr/>
        </p:nvSpPr>
        <p:spPr bwMode="auto">
          <a:xfrm>
            <a:off x="13002262" y="5189220"/>
            <a:ext cx="55874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5147" name="TextBox 28"/>
          <p:cNvSpPr txBox="1">
            <a:spLocks noChangeArrowheads="1"/>
          </p:cNvSpPr>
          <p:nvPr/>
        </p:nvSpPr>
        <p:spPr bwMode="auto">
          <a:xfrm>
            <a:off x="4752342" y="5101590"/>
            <a:ext cx="75591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5148" name="TextBox 29"/>
          <p:cNvSpPr txBox="1">
            <a:spLocks noChangeArrowheads="1"/>
          </p:cNvSpPr>
          <p:nvPr/>
        </p:nvSpPr>
        <p:spPr bwMode="auto">
          <a:xfrm>
            <a:off x="5839462" y="5101590"/>
            <a:ext cx="75591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31" name="Овал 30"/>
          <p:cNvSpPr/>
          <p:nvPr/>
        </p:nvSpPr>
        <p:spPr>
          <a:xfrm>
            <a:off x="5516881" y="4924426"/>
            <a:ext cx="238760" cy="175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38" name="Овал 37"/>
          <p:cNvSpPr/>
          <p:nvPr/>
        </p:nvSpPr>
        <p:spPr>
          <a:xfrm>
            <a:off x="8950960" y="4924426"/>
            <a:ext cx="236221" cy="175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39" name="Овал 38"/>
          <p:cNvSpPr/>
          <p:nvPr/>
        </p:nvSpPr>
        <p:spPr>
          <a:xfrm>
            <a:off x="3114041" y="4926330"/>
            <a:ext cx="238760" cy="175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40" name="Овал 39"/>
          <p:cNvSpPr/>
          <p:nvPr/>
        </p:nvSpPr>
        <p:spPr>
          <a:xfrm flipH="1">
            <a:off x="9601198" y="4972050"/>
            <a:ext cx="198096" cy="1295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41" name="Овал 40"/>
          <p:cNvSpPr/>
          <p:nvPr/>
        </p:nvSpPr>
        <p:spPr>
          <a:xfrm>
            <a:off x="4965702" y="4941131"/>
            <a:ext cx="238760" cy="175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42" name="Овал 41"/>
          <p:cNvSpPr/>
          <p:nvPr/>
        </p:nvSpPr>
        <p:spPr>
          <a:xfrm>
            <a:off x="11252201" y="4924426"/>
            <a:ext cx="238760" cy="175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408291" y="4433882"/>
            <a:ext cx="491422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900" b="1" dirty="0">
                <a:solidFill>
                  <a:srgbClr val="CC0000"/>
                </a:solidFill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874170" y="4445415"/>
            <a:ext cx="512261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900" b="1" dirty="0">
                <a:solidFill>
                  <a:srgbClr val="CC0000"/>
                </a:solidFill>
              </a:rPr>
              <a:t>Е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808721" y="4468999"/>
            <a:ext cx="53310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900" b="1" dirty="0">
                <a:solidFill>
                  <a:srgbClr val="CC0000"/>
                </a:solidFill>
              </a:rPr>
              <a:t>А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9475717" y="4433882"/>
            <a:ext cx="562338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900" b="1" dirty="0">
                <a:solidFill>
                  <a:srgbClr val="CC0000"/>
                </a:solidFill>
              </a:rPr>
              <a:t>Р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1127742" y="4417087"/>
            <a:ext cx="491422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900" b="1">
                <a:solidFill>
                  <a:srgbClr val="CC0000"/>
                </a:solidFill>
              </a:rPr>
              <a:t>Т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69275" y="4367001"/>
            <a:ext cx="528291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900" b="1" dirty="0">
                <a:solidFill>
                  <a:srgbClr val="CC0000"/>
                </a:solidFill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26535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-0.24815 L -3.05556E-6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2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-0.24584 L -3.05556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33 -0.24584 L -4.16667E-6 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22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33 -0.24584 L -1.66667E-6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0.24584 L -1.38889E-6 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22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0.24584 L -1.38889E-6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6 -0.2493 L -2.22222E-6 -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124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24097 L 2.77778E-7 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13 -0.24584 L -8.33333E-7 3.703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122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12 -0.24584 L 4.44444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24584 L 3.05556E-6 3.703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22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24584 L 3.05556E-6 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211857" y="1005284"/>
            <a:ext cx="7658099" cy="49433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sz="3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6086476"/>
            <a:ext cx="14097001" cy="17145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AutoShape 10" descr="i?id=2878805&amp;tov=6"/>
          <p:cNvSpPr>
            <a:spLocks noChangeAspect="1" noChangeArrowheads="1"/>
          </p:cNvSpPr>
          <p:nvPr/>
        </p:nvSpPr>
        <p:spPr bwMode="auto">
          <a:xfrm>
            <a:off x="6690360" y="3543300"/>
            <a:ext cx="12496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endParaRPr lang="uz-Latn-UZ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388256" y="1538359"/>
            <a:ext cx="7305300" cy="40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Прямоугольная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координат, состоящая из двух взаимно перпендикулярных осей с общим началом, изобретена в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 Знаменитым французским математиком Рене Декартом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09600" y="6052070"/>
            <a:ext cx="13487400" cy="179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Декартова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координат дала возможность объединить числовую и геометрическую линию математики.</a:t>
            </a:r>
          </a:p>
        </p:txBody>
      </p:sp>
      <p:pic>
        <p:nvPicPr>
          <p:cNvPr id="8" name="Picture 4" descr="pd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506" y="1005284"/>
            <a:ext cx="4648200" cy="495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1506" y="53561"/>
            <a:ext cx="129384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РЕНЕ ДЕКАРТ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785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0494" grpId="0"/>
      <p:bldP spid="204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977901" y="4019550"/>
            <a:ext cx="1278889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7391400" y="571500"/>
            <a:ext cx="0" cy="71723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720840" y="3945256"/>
            <a:ext cx="642621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 i="1" dirty="0"/>
              <a:t>О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7980680" y="3947160"/>
            <a:ext cx="0" cy="1466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724142" y="3979546"/>
            <a:ext cx="7366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 rot="-965408">
            <a:off x="568961" y="2735580"/>
            <a:ext cx="1816101" cy="1179196"/>
            <a:chOff x="3905" y="2880"/>
            <a:chExt cx="1507" cy="1305"/>
          </a:xfrm>
        </p:grpSpPr>
        <p:sp>
          <p:nvSpPr>
            <p:cNvPr id="720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905" y="2880"/>
              <a:ext cx="1507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7" name="Freeform 13"/>
            <p:cNvSpPr>
              <a:spLocks/>
            </p:cNvSpPr>
            <p:nvPr/>
          </p:nvSpPr>
          <p:spPr bwMode="auto">
            <a:xfrm>
              <a:off x="4038" y="2910"/>
              <a:ext cx="1167" cy="1246"/>
            </a:xfrm>
            <a:custGeom>
              <a:avLst/>
              <a:gdLst>
                <a:gd name="T0" fmla="*/ 42 w 2334"/>
                <a:gd name="T1" fmla="*/ 10 h 2490"/>
                <a:gd name="T2" fmla="*/ 42 w 2334"/>
                <a:gd name="T3" fmla="*/ 10 h 2490"/>
                <a:gd name="T4" fmla="*/ 41 w 2334"/>
                <a:gd name="T5" fmla="*/ 10 h 2490"/>
                <a:gd name="T6" fmla="*/ 40 w 2334"/>
                <a:gd name="T7" fmla="*/ 10 h 2490"/>
                <a:gd name="T8" fmla="*/ 40 w 2334"/>
                <a:gd name="T9" fmla="*/ 10 h 2490"/>
                <a:gd name="T10" fmla="*/ 39 w 2334"/>
                <a:gd name="T11" fmla="*/ 10 h 2490"/>
                <a:gd name="T12" fmla="*/ 38 w 2334"/>
                <a:gd name="T13" fmla="*/ 11 h 2490"/>
                <a:gd name="T14" fmla="*/ 37 w 2334"/>
                <a:gd name="T15" fmla="*/ 11 h 2490"/>
                <a:gd name="T16" fmla="*/ 37 w 2334"/>
                <a:gd name="T17" fmla="*/ 12 h 2490"/>
                <a:gd name="T18" fmla="*/ 37 w 2334"/>
                <a:gd name="T19" fmla="*/ 12 h 2490"/>
                <a:gd name="T20" fmla="*/ 36 w 2334"/>
                <a:gd name="T21" fmla="*/ 13 h 2490"/>
                <a:gd name="T22" fmla="*/ 36 w 2334"/>
                <a:gd name="T23" fmla="*/ 14 h 2490"/>
                <a:gd name="T24" fmla="*/ 33 w 2334"/>
                <a:gd name="T25" fmla="*/ 21 h 2490"/>
                <a:gd name="T26" fmla="*/ 31 w 2334"/>
                <a:gd name="T27" fmla="*/ 21 h 2490"/>
                <a:gd name="T28" fmla="*/ 31 w 2334"/>
                <a:gd name="T29" fmla="*/ 21 h 2490"/>
                <a:gd name="T30" fmla="*/ 30 w 2334"/>
                <a:gd name="T31" fmla="*/ 21 h 2490"/>
                <a:gd name="T32" fmla="*/ 29 w 2334"/>
                <a:gd name="T33" fmla="*/ 21 h 2490"/>
                <a:gd name="T34" fmla="*/ 28 w 2334"/>
                <a:gd name="T35" fmla="*/ 22 h 2490"/>
                <a:gd name="T36" fmla="*/ 28 w 2334"/>
                <a:gd name="T37" fmla="*/ 22 h 2490"/>
                <a:gd name="T38" fmla="*/ 27 w 2334"/>
                <a:gd name="T39" fmla="*/ 23 h 2490"/>
                <a:gd name="T40" fmla="*/ 27 w 2334"/>
                <a:gd name="T41" fmla="*/ 24 h 2490"/>
                <a:gd name="T42" fmla="*/ 27 w 2334"/>
                <a:gd name="T43" fmla="*/ 25 h 2490"/>
                <a:gd name="T44" fmla="*/ 26 w 2334"/>
                <a:gd name="T45" fmla="*/ 26 h 2490"/>
                <a:gd name="T46" fmla="*/ 26 w 2334"/>
                <a:gd name="T47" fmla="*/ 27 h 2490"/>
                <a:gd name="T48" fmla="*/ 26 w 2334"/>
                <a:gd name="T49" fmla="*/ 27 h 2490"/>
                <a:gd name="T50" fmla="*/ 26 w 2334"/>
                <a:gd name="T51" fmla="*/ 28 h 2490"/>
                <a:gd name="T52" fmla="*/ 26 w 2334"/>
                <a:gd name="T53" fmla="*/ 28 h 2490"/>
                <a:gd name="T54" fmla="*/ 0 w 2334"/>
                <a:gd name="T55" fmla="*/ 78 h 2490"/>
                <a:gd name="T56" fmla="*/ 46 w 2334"/>
                <a:gd name="T57" fmla="*/ 48 h 2490"/>
                <a:gd name="T58" fmla="*/ 46 w 2334"/>
                <a:gd name="T59" fmla="*/ 48 h 2490"/>
                <a:gd name="T60" fmla="*/ 47 w 2334"/>
                <a:gd name="T61" fmla="*/ 47 h 2490"/>
                <a:gd name="T62" fmla="*/ 48 w 2334"/>
                <a:gd name="T63" fmla="*/ 47 h 2490"/>
                <a:gd name="T64" fmla="*/ 48 w 2334"/>
                <a:gd name="T65" fmla="*/ 47 h 2490"/>
                <a:gd name="T66" fmla="*/ 49 w 2334"/>
                <a:gd name="T67" fmla="*/ 46 h 2490"/>
                <a:gd name="T68" fmla="*/ 50 w 2334"/>
                <a:gd name="T69" fmla="*/ 46 h 2490"/>
                <a:gd name="T70" fmla="*/ 51 w 2334"/>
                <a:gd name="T71" fmla="*/ 45 h 2490"/>
                <a:gd name="T72" fmla="*/ 52 w 2334"/>
                <a:gd name="T73" fmla="*/ 44 h 2490"/>
                <a:gd name="T74" fmla="*/ 52 w 2334"/>
                <a:gd name="T75" fmla="*/ 43 h 2490"/>
                <a:gd name="T76" fmla="*/ 53 w 2334"/>
                <a:gd name="T77" fmla="*/ 43 h 2490"/>
                <a:gd name="T78" fmla="*/ 53 w 2334"/>
                <a:gd name="T79" fmla="*/ 42 h 2490"/>
                <a:gd name="T80" fmla="*/ 54 w 2334"/>
                <a:gd name="T81" fmla="*/ 41 h 2490"/>
                <a:gd name="T82" fmla="*/ 54 w 2334"/>
                <a:gd name="T83" fmla="*/ 40 h 2490"/>
                <a:gd name="T84" fmla="*/ 54 w 2334"/>
                <a:gd name="T85" fmla="*/ 40 h 2490"/>
                <a:gd name="T86" fmla="*/ 54 w 2334"/>
                <a:gd name="T87" fmla="*/ 39 h 2490"/>
                <a:gd name="T88" fmla="*/ 54 w 2334"/>
                <a:gd name="T89" fmla="*/ 38 h 2490"/>
                <a:gd name="T90" fmla="*/ 55 w 2334"/>
                <a:gd name="T91" fmla="*/ 38 h 2490"/>
                <a:gd name="T92" fmla="*/ 57 w 2334"/>
                <a:gd name="T93" fmla="*/ 35 h 2490"/>
                <a:gd name="T94" fmla="*/ 58 w 2334"/>
                <a:gd name="T95" fmla="*/ 35 h 2490"/>
                <a:gd name="T96" fmla="*/ 58 w 2334"/>
                <a:gd name="T97" fmla="*/ 35 h 2490"/>
                <a:gd name="T98" fmla="*/ 59 w 2334"/>
                <a:gd name="T99" fmla="*/ 35 h 2490"/>
                <a:gd name="T100" fmla="*/ 60 w 2334"/>
                <a:gd name="T101" fmla="*/ 35 h 2490"/>
                <a:gd name="T102" fmla="*/ 60 w 2334"/>
                <a:gd name="T103" fmla="*/ 35 h 2490"/>
                <a:gd name="T104" fmla="*/ 61 w 2334"/>
                <a:gd name="T105" fmla="*/ 35 h 2490"/>
                <a:gd name="T106" fmla="*/ 61 w 2334"/>
                <a:gd name="T107" fmla="*/ 34 h 2490"/>
                <a:gd name="T108" fmla="*/ 62 w 2334"/>
                <a:gd name="T109" fmla="*/ 34 h 2490"/>
                <a:gd name="T110" fmla="*/ 62 w 2334"/>
                <a:gd name="T111" fmla="*/ 33 h 2490"/>
                <a:gd name="T112" fmla="*/ 63 w 2334"/>
                <a:gd name="T113" fmla="*/ 32 h 2490"/>
                <a:gd name="T114" fmla="*/ 63 w 2334"/>
                <a:gd name="T115" fmla="*/ 32 h 2490"/>
                <a:gd name="T116" fmla="*/ 65 w 2334"/>
                <a:gd name="T117" fmla="*/ 31 h 2490"/>
                <a:gd name="T118" fmla="*/ 65 w 2334"/>
                <a:gd name="T119" fmla="*/ 30 h 2490"/>
                <a:gd name="T120" fmla="*/ 65 w 2334"/>
                <a:gd name="T121" fmla="*/ 30 h 2490"/>
                <a:gd name="T122" fmla="*/ 73 w 2334"/>
                <a:gd name="T123" fmla="*/ 14 h 2490"/>
                <a:gd name="T124" fmla="*/ 50 w 2334"/>
                <a:gd name="T125" fmla="*/ 1 h 24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34"/>
                <a:gd name="T190" fmla="*/ 0 h 2490"/>
                <a:gd name="T191" fmla="*/ 2334 w 2334"/>
                <a:gd name="T192" fmla="*/ 2490 h 24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34" h="2490">
                  <a:moveTo>
                    <a:pt x="1621" y="21"/>
                  </a:moveTo>
                  <a:lnTo>
                    <a:pt x="1374" y="298"/>
                  </a:lnTo>
                  <a:lnTo>
                    <a:pt x="1372" y="296"/>
                  </a:lnTo>
                  <a:lnTo>
                    <a:pt x="1368" y="296"/>
                  </a:lnTo>
                  <a:lnTo>
                    <a:pt x="1359" y="294"/>
                  </a:lnTo>
                  <a:lnTo>
                    <a:pt x="1349" y="293"/>
                  </a:lnTo>
                  <a:lnTo>
                    <a:pt x="1344" y="293"/>
                  </a:lnTo>
                  <a:lnTo>
                    <a:pt x="1336" y="291"/>
                  </a:lnTo>
                  <a:lnTo>
                    <a:pt x="1330" y="291"/>
                  </a:lnTo>
                  <a:lnTo>
                    <a:pt x="1323" y="291"/>
                  </a:lnTo>
                  <a:lnTo>
                    <a:pt x="1315" y="291"/>
                  </a:lnTo>
                  <a:lnTo>
                    <a:pt x="1308" y="293"/>
                  </a:lnTo>
                  <a:lnTo>
                    <a:pt x="1298" y="293"/>
                  </a:lnTo>
                  <a:lnTo>
                    <a:pt x="1292" y="296"/>
                  </a:lnTo>
                  <a:lnTo>
                    <a:pt x="1283" y="296"/>
                  </a:lnTo>
                  <a:lnTo>
                    <a:pt x="1275" y="300"/>
                  </a:lnTo>
                  <a:lnTo>
                    <a:pt x="1266" y="304"/>
                  </a:lnTo>
                  <a:lnTo>
                    <a:pt x="1258" y="308"/>
                  </a:lnTo>
                  <a:lnTo>
                    <a:pt x="1249" y="312"/>
                  </a:lnTo>
                  <a:lnTo>
                    <a:pt x="1241" y="317"/>
                  </a:lnTo>
                  <a:lnTo>
                    <a:pt x="1231" y="323"/>
                  </a:lnTo>
                  <a:lnTo>
                    <a:pt x="1226" y="331"/>
                  </a:lnTo>
                  <a:lnTo>
                    <a:pt x="1216" y="338"/>
                  </a:lnTo>
                  <a:lnTo>
                    <a:pt x="1209" y="348"/>
                  </a:lnTo>
                  <a:lnTo>
                    <a:pt x="1205" y="352"/>
                  </a:lnTo>
                  <a:lnTo>
                    <a:pt x="1203" y="357"/>
                  </a:lnTo>
                  <a:lnTo>
                    <a:pt x="1199" y="363"/>
                  </a:lnTo>
                  <a:lnTo>
                    <a:pt x="1197" y="369"/>
                  </a:lnTo>
                  <a:lnTo>
                    <a:pt x="1192" y="374"/>
                  </a:lnTo>
                  <a:lnTo>
                    <a:pt x="1190" y="380"/>
                  </a:lnTo>
                  <a:lnTo>
                    <a:pt x="1186" y="388"/>
                  </a:lnTo>
                  <a:lnTo>
                    <a:pt x="1184" y="393"/>
                  </a:lnTo>
                  <a:lnTo>
                    <a:pt x="1182" y="399"/>
                  </a:lnTo>
                  <a:lnTo>
                    <a:pt x="1178" y="409"/>
                  </a:lnTo>
                  <a:lnTo>
                    <a:pt x="1176" y="416"/>
                  </a:lnTo>
                  <a:lnTo>
                    <a:pt x="1176" y="426"/>
                  </a:lnTo>
                  <a:lnTo>
                    <a:pt x="1163" y="509"/>
                  </a:lnTo>
                  <a:lnTo>
                    <a:pt x="1043" y="661"/>
                  </a:lnTo>
                  <a:lnTo>
                    <a:pt x="1040" y="659"/>
                  </a:lnTo>
                  <a:lnTo>
                    <a:pt x="1032" y="658"/>
                  </a:lnTo>
                  <a:lnTo>
                    <a:pt x="1026" y="656"/>
                  </a:lnTo>
                  <a:lnTo>
                    <a:pt x="1019" y="654"/>
                  </a:lnTo>
                  <a:lnTo>
                    <a:pt x="1011" y="652"/>
                  </a:lnTo>
                  <a:lnTo>
                    <a:pt x="1003" y="652"/>
                  </a:lnTo>
                  <a:lnTo>
                    <a:pt x="994" y="652"/>
                  </a:lnTo>
                  <a:lnTo>
                    <a:pt x="983" y="652"/>
                  </a:lnTo>
                  <a:lnTo>
                    <a:pt x="973" y="652"/>
                  </a:lnTo>
                  <a:lnTo>
                    <a:pt x="964" y="656"/>
                  </a:lnTo>
                  <a:lnTo>
                    <a:pt x="952" y="658"/>
                  </a:lnTo>
                  <a:lnTo>
                    <a:pt x="943" y="661"/>
                  </a:lnTo>
                  <a:lnTo>
                    <a:pt x="931" y="667"/>
                  </a:lnTo>
                  <a:lnTo>
                    <a:pt x="924" y="673"/>
                  </a:lnTo>
                  <a:lnTo>
                    <a:pt x="916" y="677"/>
                  </a:lnTo>
                  <a:lnTo>
                    <a:pt x="912" y="680"/>
                  </a:lnTo>
                  <a:lnTo>
                    <a:pt x="908" y="684"/>
                  </a:lnTo>
                  <a:lnTo>
                    <a:pt x="905" y="692"/>
                  </a:lnTo>
                  <a:lnTo>
                    <a:pt x="899" y="697"/>
                  </a:lnTo>
                  <a:lnTo>
                    <a:pt x="895" y="705"/>
                  </a:lnTo>
                  <a:lnTo>
                    <a:pt x="889" y="713"/>
                  </a:lnTo>
                  <a:lnTo>
                    <a:pt x="888" y="722"/>
                  </a:lnTo>
                  <a:lnTo>
                    <a:pt x="884" y="730"/>
                  </a:lnTo>
                  <a:lnTo>
                    <a:pt x="880" y="739"/>
                  </a:lnTo>
                  <a:lnTo>
                    <a:pt x="874" y="747"/>
                  </a:lnTo>
                  <a:lnTo>
                    <a:pt x="872" y="758"/>
                  </a:lnTo>
                  <a:lnTo>
                    <a:pt x="869" y="766"/>
                  </a:lnTo>
                  <a:lnTo>
                    <a:pt x="867" y="777"/>
                  </a:lnTo>
                  <a:lnTo>
                    <a:pt x="863" y="787"/>
                  </a:lnTo>
                  <a:lnTo>
                    <a:pt x="861" y="798"/>
                  </a:lnTo>
                  <a:lnTo>
                    <a:pt x="859" y="806"/>
                  </a:lnTo>
                  <a:lnTo>
                    <a:pt x="855" y="815"/>
                  </a:lnTo>
                  <a:lnTo>
                    <a:pt x="853" y="825"/>
                  </a:lnTo>
                  <a:lnTo>
                    <a:pt x="851" y="834"/>
                  </a:lnTo>
                  <a:lnTo>
                    <a:pt x="848" y="842"/>
                  </a:lnTo>
                  <a:lnTo>
                    <a:pt x="848" y="851"/>
                  </a:lnTo>
                  <a:lnTo>
                    <a:pt x="846" y="859"/>
                  </a:lnTo>
                  <a:lnTo>
                    <a:pt x="844" y="867"/>
                  </a:lnTo>
                  <a:lnTo>
                    <a:pt x="842" y="872"/>
                  </a:lnTo>
                  <a:lnTo>
                    <a:pt x="842" y="878"/>
                  </a:lnTo>
                  <a:lnTo>
                    <a:pt x="840" y="884"/>
                  </a:lnTo>
                  <a:lnTo>
                    <a:pt x="840" y="888"/>
                  </a:lnTo>
                  <a:lnTo>
                    <a:pt x="840" y="895"/>
                  </a:lnTo>
                  <a:lnTo>
                    <a:pt x="840" y="897"/>
                  </a:lnTo>
                  <a:lnTo>
                    <a:pt x="240" y="1561"/>
                  </a:lnTo>
                  <a:lnTo>
                    <a:pt x="0" y="2490"/>
                  </a:lnTo>
                  <a:lnTo>
                    <a:pt x="939" y="2159"/>
                  </a:lnTo>
                  <a:lnTo>
                    <a:pt x="1479" y="1513"/>
                  </a:lnTo>
                  <a:lnTo>
                    <a:pt x="1480" y="1513"/>
                  </a:lnTo>
                  <a:lnTo>
                    <a:pt x="1486" y="1511"/>
                  </a:lnTo>
                  <a:lnTo>
                    <a:pt x="1490" y="1509"/>
                  </a:lnTo>
                  <a:lnTo>
                    <a:pt x="1494" y="1507"/>
                  </a:lnTo>
                  <a:lnTo>
                    <a:pt x="1499" y="1505"/>
                  </a:lnTo>
                  <a:lnTo>
                    <a:pt x="1505" y="1503"/>
                  </a:lnTo>
                  <a:lnTo>
                    <a:pt x="1513" y="1502"/>
                  </a:lnTo>
                  <a:lnTo>
                    <a:pt x="1518" y="1498"/>
                  </a:lnTo>
                  <a:lnTo>
                    <a:pt x="1526" y="1494"/>
                  </a:lnTo>
                  <a:lnTo>
                    <a:pt x="1536" y="1492"/>
                  </a:lnTo>
                  <a:lnTo>
                    <a:pt x="1543" y="1488"/>
                  </a:lnTo>
                  <a:lnTo>
                    <a:pt x="1553" y="1484"/>
                  </a:lnTo>
                  <a:lnTo>
                    <a:pt x="1562" y="1479"/>
                  </a:lnTo>
                  <a:lnTo>
                    <a:pt x="1572" y="1475"/>
                  </a:lnTo>
                  <a:lnTo>
                    <a:pt x="1581" y="1469"/>
                  </a:lnTo>
                  <a:lnTo>
                    <a:pt x="1589" y="1465"/>
                  </a:lnTo>
                  <a:lnTo>
                    <a:pt x="1598" y="1458"/>
                  </a:lnTo>
                  <a:lnTo>
                    <a:pt x="1608" y="1452"/>
                  </a:lnTo>
                  <a:lnTo>
                    <a:pt x="1617" y="1446"/>
                  </a:lnTo>
                  <a:lnTo>
                    <a:pt x="1627" y="1441"/>
                  </a:lnTo>
                  <a:lnTo>
                    <a:pt x="1636" y="1433"/>
                  </a:lnTo>
                  <a:lnTo>
                    <a:pt x="1646" y="1426"/>
                  </a:lnTo>
                  <a:lnTo>
                    <a:pt x="1653" y="1418"/>
                  </a:lnTo>
                  <a:lnTo>
                    <a:pt x="1663" y="1410"/>
                  </a:lnTo>
                  <a:lnTo>
                    <a:pt x="1670" y="1401"/>
                  </a:lnTo>
                  <a:lnTo>
                    <a:pt x="1678" y="1393"/>
                  </a:lnTo>
                  <a:lnTo>
                    <a:pt x="1686" y="1384"/>
                  </a:lnTo>
                  <a:lnTo>
                    <a:pt x="1691" y="1374"/>
                  </a:lnTo>
                  <a:lnTo>
                    <a:pt x="1697" y="1365"/>
                  </a:lnTo>
                  <a:lnTo>
                    <a:pt x="1705" y="1355"/>
                  </a:lnTo>
                  <a:lnTo>
                    <a:pt x="1708" y="1344"/>
                  </a:lnTo>
                  <a:lnTo>
                    <a:pt x="1712" y="1334"/>
                  </a:lnTo>
                  <a:lnTo>
                    <a:pt x="1716" y="1325"/>
                  </a:lnTo>
                  <a:lnTo>
                    <a:pt x="1720" y="1315"/>
                  </a:lnTo>
                  <a:lnTo>
                    <a:pt x="1724" y="1308"/>
                  </a:lnTo>
                  <a:lnTo>
                    <a:pt x="1727" y="1298"/>
                  </a:lnTo>
                  <a:lnTo>
                    <a:pt x="1731" y="1291"/>
                  </a:lnTo>
                  <a:lnTo>
                    <a:pt x="1735" y="1283"/>
                  </a:lnTo>
                  <a:lnTo>
                    <a:pt x="1737" y="1275"/>
                  </a:lnTo>
                  <a:lnTo>
                    <a:pt x="1739" y="1268"/>
                  </a:lnTo>
                  <a:lnTo>
                    <a:pt x="1743" y="1262"/>
                  </a:lnTo>
                  <a:lnTo>
                    <a:pt x="1745" y="1254"/>
                  </a:lnTo>
                  <a:lnTo>
                    <a:pt x="1747" y="1249"/>
                  </a:lnTo>
                  <a:lnTo>
                    <a:pt x="1748" y="1243"/>
                  </a:lnTo>
                  <a:lnTo>
                    <a:pt x="1750" y="1239"/>
                  </a:lnTo>
                  <a:lnTo>
                    <a:pt x="1752" y="1234"/>
                  </a:lnTo>
                  <a:lnTo>
                    <a:pt x="1754" y="1224"/>
                  </a:lnTo>
                  <a:lnTo>
                    <a:pt x="1756" y="1216"/>
                  </a:lnTo>
                  <a:lnTo>
                    <a:pt x="1758" y="1211"/>
                  </a:lnTo>
                  <a:lnTo>
                    <a:pt x="1760" y="1205"/>
                  </a:lnTo>
                  <a:lnTo>
                    <a:pt x="1762" y="1199"/>
                  </a:lnTo>
                  <a:lnTo>
                    <a:pt x="1762" y="1197"/>
                  </a:lnTo>
                  <a:lnTo>
                    <a:pt x="1842" y="1108"/>
                  </a:lnTo>
                  <a:lnTo>
                    <a:pt x="1843" y="1108"/>
                  </a:lnTo>
                  <a:lnTo>
                    <a:pt x="1847" y="1110"/>
                  </a:lnTo>
                  <a:lnTo>
                    <a:pt x="1855" y="1110"/>
                  </a:lnTo>
                  <a:lnTo>
                    <a:pt x="1862" y="1112"/>
                  </a:lnTo>
                  <a:lnTo>
                    <a:pt x="1872" y="1112"/>
                  </a:lnTo>
                  <a:lnTo>
                    <a:pt x="1876" y="1112"/>
                  </a:lnTo>
                  <a:lnTo>
                    <a:pt x="1880" y="1112"/>
                  </a:lnTo>
                  <a:lnTo>
                    <a:pt x="1885" y="1112"/>
                  </a:lnTo>
                  <a:lnTo>
                    <a:pt x="1893" y="1112"/>
                  </a:lnTo>
                  <a:lnTo>
                    <a:pt x="1897" y="1112"/>
                  </a:lnTo>
                  <a:lnTo>
                    <a:pt x="1902" y="1110"/>
                  </a:lnTo>
                  <a:lnTo>
                    <a:pt x="1908" y="1110"/>
                  </a:lnTo>
                  <a:lnTo>
                    <a:pt x="1916" y="1108"/>
                  </a:lnTo>
                  <a:lnTo>
                    <a:pt x="1921" y="1106"/>
                  </a:lnTo>
                  <a:lnTo>
                    <a:pt x="1927" y="1104"/>
                  </a:lnTo>
                  <a:lnTo>
                    <a:pt x="1933" y="1102"/>
                  </a:lnTo>
                  <a:lnTo>
                    <a:pt x="1940" y="1100"/>
                  </a:lnTo>
                  <a:lnTo>
                    <a:pt x="1946" y="1097"/>
                  </a:lnTo>
                  <a:lnTo>
                    <a:pt x="1952" y="1093"/>
                  </a:lnTo>
                  <a:lnTo>
                    <a:pt x="1959" y="1089"/>
                  </a:lnTo>
                  <a:lnTo>
                    <a:pt x="1967" y="1087"/>
                  </a:lnTo>
                  <a:lnTo>
                    <a:pt x="1973" y="1081"/>
                  </a:lnTo>
                  <a:lnTo>
                    <a:pt x="1980" y="1078"/>
                  </a:lnTo>
                  <a:lnTo>
                    <a:pt x="1986" y="1070"/>
                  </a:lnTo>
                  <a:lnTo>
                    <a:pt x="1994" y="1066"/>
                  </a:lnTo>
                  <a:lnTo>
                    <a:pt x="1999" y="1059"/>
                  </a:lnTo>
                  <a:lnTo>
                    <a:pt x="2005" y="1053"/>
                  </a:lnTo>
                  <a:lnTo>
                    <a:pt x="2009" y="1045"/>
                  </a:lnTo>
                  <a:lnTo>
                    <a:pt x="2014" y="1040"/>
                  </a:lnTo>
                  <a:lnTo>
                    <a:pt x="2020" y="1034"/>
                  </a:lnTo>
                  <a:lnTo>
                    <a:pt x="2024" y="1028"/>
                  </a:lnTo>
                  <a:lnTo>
                    <a:pt x="2028" y="1023"/>
                  </a:lnTo>
                  <a:lnTo>
                    <a:pt x="2033" y="1017"/>
                  </a:lnTo>
                  <a:lnTo>
                    <a:pt x="2035" y="1009"/>
                  </a:lnTo>
                  <a:lnTo>
                    <a:pt x="2039" y="1004"/>
                  </a:lnTo>
                  <a:lnTo>
                    <a:pt x="2043" y="1000"/>
                  </a:lnTo>
                  <a:lnTo>
                    <a:pt x="2045" y="994"/>
                  </a:lnTo>
                  <a:lnTo>
                    <a:pt x="2051" y="985"/>
                  </a:lnTo>
                  <a:lnTo>
                    <a:pt x="2054" y="975"/>
                  </a:lnTo>
                  <a:lnTo>
                    <a:pt x="2056" y="966"/>
                  </a:lnTo>
                  <a:lnTo>
                    <a:pt x="2060" y="958"/>
                  </a:lnTo>
                  <a:lnTo>
                    <a:pt x="2062" y="950"/>
                  </a:lnTo>
                  <a:lnTo>
                    <a:pt x="2064" y="945"/>
                  </a:lnTo>
                  <a:lnTo>
                    <a:pt x="2066" y="937"/>
                  </a:lnTo>
                  <a:lnTo>
                    <a:pt x="2066" y="935"/>
                  </a:lnTo>
                  <a:lnTo>
                    <a:pt x="2328" y="646"/>
                  </a:lnTo>
                  <a:lnTo>
                    <a:pt x="2334" y="441"/>
                  </a:lnTo>
                  <a:lnTo>
                    <a:pt x="1815" y="0"/>
                  </a:lnTo>
                  <a:lnTo>
                    <a:pt x="16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8" name="Freeform 14"/>
            <p:cNvSpPr>
              <a:spLocks/>
            </p:cNvSpPr>
            <p:nvPr/>
          </p:nvSpPr>
          <p:spPr bwMode="auto">
            <a:xfrm>
              <a:off x="4501" y="3623"/>
              <a:ext cx="254" cy="338"/>
            </a:xfrm>
            <a:custGeom>
              <a:avLst/>
              <a:gdLst>
                <a:gd name="T0" fmla="*/ 15 w 509"/>
                <a:gd name="T1" fmla="*/ 2 h 674"/>
                <a:gd name="T2" fmla="*/ 0 w 509"/>
                <a:gd name="T3" fmla="*/ 22 h 674"/>
                <a:gd name="T4" fmla="*/ 0 w 509"/>
                <a:gd name="T5" fmla="*/ 17 h 674"/>
                <a:gd name="T6" fmla="*/ 14 w 509"/>
                <a:gd name="T7" fmla="*/ 0 h 674"/>
                <a:gd name="T8" fmla="*/ 15 w 509"/>
                <a:gd name="T9" fmla="*/ 2 h 674"/>
                <a:gd name="T10" fmla="*/ 15 w 509"/>
                <a:gd name="T11" fmla="*/ 2 h 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9"/>
                <a:gd name="T19" fmla="*/ 0 h 674"/>
                <a:gd name="T20" fmla="*/ 509 w 509"/>
                <a:gd name="T21" fmla="*/ 674 h 6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9" h="674">
                  <a:moveTo>
                    <a:pt x="509" y="36"/>
                  </a:moveTo>
                  <a:lnTo>
                    <a:pt x="0" y="674"/>
                  </a:lnTo>
                  <a:lnTo>
                    <a:pt x="22" y="538"/>
                  </a:lnTo>
                  <a:lnTo>
                    <a:pt x="471" y="0"/>
                  </a:lnTo>
                  <a:lnTo>
                    <a:pt x="509" y="36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9" name="Freeform 15"/>
            <p:cNvSpPr>
              <a:spLocks/>
            </p:cNvSpPr>
            <p:nvPr/>
          </p:nvSpPr>
          <p:spPr bwMode="auto">
            <a:xfrm>
              <a:off x="4394" y="3537"/>
              <a:ext cx="318" cy="350"/>
            </a:xfrm>
            <a:custGeom>
              <a:avLst/>
              <a:gdLst>
                <a:gd name="T0" fmla="*/ 20 w 634"/>
                <a:gd name="T1" fmla="*/ 4 h 699"/>
                <a:gd name="T2" fmla="*/ 16 w 634"/>
                <a:gd name="T3" fmla="*/ 0 h 699"/>
                <a:gd name="T4" fmla="*/ 1 w 634"/>
                <a:gd name="T5" fmla="*/ 16 h 699"/>
                <a:gd name="T6" fmla="*/ 0 w 634"/>
                <a:gd name="T7" fmla="*/ 22 h 699"/>
                <a:gd name="T8" fmla="*/ 6 w 634"/>
                <a:gd name="T9" fmla="*/ 21 h 699"/>
                <a:gd name="T10" fmla="*/ 20 w 634"/>
                <a:gd name="T11" fmla="*/ 4 h 699"/>
                <a:gd name="T12" fmla="*/ 20 w 634"/>
                <a:gd name="T13" fmla="*/ 4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4"/>
                <a:gd name="T22" fmla="*/ 0 h 699"/>
                <a:gd name="T23" fmla="*/ 634 w 634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4" h="699">
                  <a:moveTo>
                    <a:pt x="634" y="119"/>
                  </a:moveTo>
                  <a:lnTo>
                    <a:pt x="486" y="0"/>
                  </a:lnTo>
                  <a:lnTo>
                    <a:pt x="19" y="492"/>
                  </a:lnTo>
                  <a:lnTo>
                    <a:pt x="0" y="699"/>
                  </a:lnTo>
                  <a:lnTo>
                    <a:pt x="190" y="650"/>
                  </a:lnTo>
                  <a:lnTo>
                    <a:pt x="634" y="119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0" name="Freeform 16"/>
            <p:cNvSpPr>
              <a:spLocks/>
            </p:cNvSpPr>
            <p:nvPr/>
          </p:nvSpPr>
          <p:spPr bwMode="auto">
            <a:xfrm>
              <a:off x="4299" y="3437"/>
              <a:ext cx="314" cy="356"/>
            </a:xfrm>
            <a:custGeom>
              <a:avLst/>
              <a:gdLst>
                <a:gd name="T0" fmla="*/ 20 w 627"/>
                <a:gd name="T1" fmla="*/ 4 h 713"/>
                <a:gd name="T2" fmla="*/ 15 w 627"/>
                <a:gd name="T3" fmla="*/ 0 h 713"/>
                <a:gd name="T4" fmla="*/ 0 w 627"/>
                <a:gd name="T5" fmla="*/ 16 h 713"/>
                <a:gd name="T6" fmla="*/ 0 w 627"/>
                <a:gd name="T7" fmla="*/ 22 h 713"/>
                <a:gd name="T8" fmla="*/ 6 w 627"/>
                <a:gd name="T9" fmla="*/ 20 h 713"/>
                <a:gd name="T10" fmla="*/ 20 w 627"/>
                <a:gd name="T11" fmla="*/ 4 h 713"/>
                <a:gd name="T12" fmla="*/ 20 w 627"/>
                <a:gd name="T13" fmla="*/ 4 h 7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713"/>
                <a:gd name="T23" fmla="*/ 627 w 627"/>
                <a:gd name="T24" fmla="*/ 713 h 7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713">
                  <a:moveTo>
                    <a:pt x="627" y="146"/>
                  </a:moveTo>
                  <a:lnTo>
                    <a:pt x="467" y="0"/>
                  </a:lnTo>
                  <a:lnTo>
                    <a:pt x="0" y="521"/>
                  </a:lnTo>
                  <a:lnTo>
                    <a:pt x="0" y="713"/>
                  </a:lnTo>
                  <a:lnTo>
                    <a:pt x="182" y="663"/>
                  </a:lnTo>
                  <a:lnTo>
                    <a:pt x="627" y="146"/>
                  </a:lnTo>
                  <a:close/>
                </a:path>
              </a:pathLst>
            </a:custGeom>
            <a:solidFill>
              <a:srgbClr val="FC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1" name="Freeform 17"/>
            <p:cNvSpPr>
              <a:spLocks/>
            </p:cNvSpPr>
            <p:nvPr/>
          </p:nvSpPr>
          <p:spPr bwMode="auto">
            <a:xfrm>
              <a:off x="4192" y="3406"/>
              <a:ext cx="302" cy="314"/>
            </a:xfrm>
            <a:custGeom>
              <a:avLst/>
              <a:gdLst>
                <a:gd name="T0" fmla="*/ 19 w 604"/>
                <a:gd name="T1" fmla="*/ 1 h 629"/>
                <a:gd name="T2" fmla="*/ 5 w 604"/>
                <a:gd name="T3" fmla="*/ 17 h 629"/>
                <a:gd name="T4" fmla="*/ 0 w 604"/>
                <a:gd name="T5" fmla="*/ 19 h 629"/>
                <a:gd name="T6" fmla="*/ 18 w 604"/>
                <a:gd name="T7" fmla="*/ 0 h 629"/>
                <a:gd name="T8" fmla="*/ 19 w 604"/>
                <a:gd name="T9" fmla="*/ 1 h 629"/>
                <a:gd name="T10" fmla="*/ 19 w 604"/>
                <a:gd name="T11" fmla="*/ 1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4"/>
                <a:gd name="T19" fmla="*/ 0 h 629"/>
                <a:gd name="T20" fmla="*/ 604 w 604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4" h="629">
                  <a:moveTo>
                    <a:pt x="604" y="33"/>
                  </a:moveTo>
                  <a:lnTo>
                    <a:pt x="167" y="572"/>
                  </a:lnTo>
                  <a:lnTo>
                    <a:pt x="0" y="629"/>
                  </a:lnTo>
                  <a:lnTo>
                    <a:pt x="553" y="0"/>
                  </a:lnTo>
                  <a:lnTo>
                    <a:pt x="604" y="33"/>
                  </a:lnTo>
                  <a:close/>
                </a:path>
              </a:pathLst>
            </a:custGeom>
            <a:solidFill>
              <a:srgbClr val="F5D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2" name="Freeform 18"/>
            <p:cNvSpPr>
              <a:spLocks/>
            </p:cNvSpPr>
            <p:nvPr/>
          </p:nvSpPr>
          <p:spPr bwMode="auto">
            <a:xfrm>
              <a:off x="4473" y="3309"/>
              <a:ext cx="365" cy="318"/>
            </a:xfrm>
            <a:custGeom>
              <a:avLst/>
              <a:gdLst>
                <a:gd name="T0" fmla="*/ 22 w 730"/>
                <a:gd name="T1" fmla="*/ 19 h 637"/>
                <a:gd name="T2" fmla="*/ 21 w 730"/>
                <a:gd name="T3" fmla="*/ 19 h 637"/>
                <a:gd name="T4" fmla="*/ 21 w 730"/>
                <a:gd name="T5" fmla="*/ 18 h 637"/>
                <a:gd name="T6" fmla="*/ 20 w 730"/>
                <a:gd name="T7" fmla="*/ 18 h 637"/>
                <a:gd name="T8" fmla="*/ 19 w 730"/>
                <a:gd name="T9" fmla="*/ 17 h 637"/>
                <a:gd name="T10" fmla="*/ 18 w 730"/>
                <a:gd name="T11" fmla="*/ 17 h 637"/>
                <a:gd name="T12" fmla="*/ 17 w 730"/>
                <a:gd name="T13" fmla="*/ 16 h 637"/>
                <a:gd name="T14" fmla="*/ 15 w 730"/>
                <a:gd name="T15" fmla="*/ 15 h 637"/>
                <a:gd name="T16" fmla="*/ 14 w 730"/>
                <a:gd name="T17" fmla="*/ 15 h 637"/>
                <a:gd name="T18" fmla="*/ 13 w 730"/>
                <a:gd name="T19" fmla="*/ 14 h 637"/>
                <a:gd name="T20" fmla="*/ 12 w 730"/>
                <a:gd name="T21" fmla="*/ 13 h 637"/>
                <a:gd name="T22" fmla="*/ 11 w 730"/>
                <a:gd name="T23" fmla="*/ 12 h 637"/>
                <a:gd name="T24" fmla="*/ 11 w 730"/>
                <a:gd name="T25" fmla="*/ 11 h 637"/>
                <a:gd name="T26" fmla="*/ 10 w 730"/>
                <a:gd name="T27" fmla="*/ 11 h 637"/>
                <a:gd name="T28" fmla="*/ 9 w 730"/>
                <a:gd name="T29" fmla="*/ 10 h 637"/>
                <a:gd name="T30" fmla="*/ 7 w 730"/>
                <a:gd name="T31" fmla="*/ 9 h 637"/>
                <a:gd name="T32" fmla="*/ 6 w 730"/>
                <a:gd name="T33" fmla="*/ 8 h 637"/>
                <a:gd name="T34" fmla="*/ 6 w 730"/>
                <a:gd name="T35" fmla="*/ 7 h 637"/>
                <a:gd name="T36" fmla="*/ 6 w 730"/>
                <a:gd name="T37" fmla="*/ 6 h 637"/>
                <a:gd name="T38" fmla="*/ 5 w 730"/>
                <a:gd name="T39" fmla="*/ 5 h 637"/>
                <a:gd name="T40" fmla="*/ 3 w 730"/>
                <a:gd name="T41" fmla="*/ 5 h 637"/>
                <a:gd name="T42" fmla="*/ 3 w 730"/>
                <a:gd name="T43" fmla="*/ 4 h 637"/>
                <a:gd name="T44" fmla="*/ 1 w 730"/>
                <a:gd name="T45" fmla="*/ 3 h 637"/>
                <a:gd name="T46" fmla="*/ 1 w 730"/>
                <a:gd name="T47" fmla="*/ 2 h 637"/>
                <a:gd name="T48" fmla="*/ 1 w 730"/>
                <a:gd name="T49" fmla="*/ 1 h 637"/>
                <a:gd name="T50" fmla="*/ 1 w 730"/>
                <a:gd name="T51" fmla="*/ 0 h 637"/>
                <a:gd name="T52" fmla="*/ 1 w 730"/>
                <a:gd name="T53" fmla="*/ 0 h 637"/>
                <a:gd name="T54" fmla="*/ 3 w 730"/>
                <a:gd name="T55" fmla="*/ 1 h 637"/>
                <a:gd name="T56" fmla="*/ 5 w 730"/>
                <a:gd name="T57" fmla="*/ 3 h 637"/>
                <a:gd name="T58" fmla="*/ 5 w 730"/>
                <a:gd name="T59" fmla="*/ 3 h 637"/>
                <a:gd name="T60" fmla="*/ 6 w 730"/>
                <a:gd name="T61" fmla="*/ 4 h 637"/>
                <a:gd name="T62" fmla="*/ 6 w 730"/>
                <a:gd name="T63" fmla="*/ 5 h 637"/>
                <a:gd name="T64" fmla="*/ 7 w 730"/>
                <a:gd name="T65" fmla="*/ 6 h 637"/>
                <a:gd name="T66" fmla="*/ 9 w 730"/>
                <a:gd name="T67" fmla="*/ 7 h 637"/>
                <a:gd name="T68" fmla="*/ 10 w 730"/>
                <a:gd name="T69" fmla="*/ 7 h 637"/>
                <a:gd name="T70" fmla="*/ 10 w 730"/>
                <a:gd name="T71" fmla="*/ 8 h 637"/>
                <a:gd name="T72" fmla="*/ 11 w 730"/>
                <a:gd name="T73" fmla="*/ 9 h 637"/>
                <a:gd name="T74" fmla="*/ 11 w 730"/>
                <a:gd name="T75" fmla="*/ 10 h 637"/>
                <a:gd name="T76" fmla="*/ 12 w 730"/>
                <a:gd name="T77" fmla="*/ 10 h 637"/>
                <a:gd name="T78" fmla="*/ 13 w 730"/>
                <a:gd name="T79" fmla="*/ 11 h 637"/>
                <a:gd name="T80" fmla="*/ 14 w 730"/>
                <a:gd name="T81" fmla="*/ 12 h 637"/>
                <a:gd name="T82" fmla="*/ 15 w 730"/>
                <a:gd name="T83" fmla="*/ 13 h 637"/>
                <a:gd name="T84" fmla="*/ 16 w 730"/>
                <a:gd name="T85" fmla="*/ 13 h 637"/>
                <a:gd name="T86" fmla="*/ 17 w 730"/>
                <a:gd name="T87" fmla="*/ 14 h 637"/>
                <a:gd name="T88" fmla="*/ 18 w 730"/>
                <a:gd name="T89" fmla="*/ 15 h 637"/>
                <a:gd name="T90" fmla="*/ 19 w 730"/>
                <a:gd name="T91" fmla="*/ 15 h 637"/>
                <a:gd name="T92" fmla="*/ 20 w 730"/>
                <a:gd name="T93" fmla="*/ 16 h 637"/>
                <a:gd name="T94" fmla="*/ 21 w 730"/>
                <a:gd name="T95" fmla="*/ 17 h 637"/>
                <a:gd name="T96" fmla="*/ 22 w 730"/>
                <a:gd name="T97" fmla="*/ 17 h 637"/>
                <a:gd name="T98" fmla="*/ 23 w 730"/>
                <a:gd name="T99" fmla="*/ 18 h 637"/>
                <a:gd name="T100" fmla="*/ 23 w 730"/>
                <a:gd name="T101" fmla="*/ 18 h 6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0"/>
                <a:gd name="T154" fmla="*/ 0 h 637"/>
                <a:gd name="T155" fmla="*/ 730 w 730"/>
                <a:gd name="T156" fmla="*/ 637 h 6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0" h="637">
                  <a:moveTo>
                    <a:pt x="730" y="601"/>
                  </a:moveTo>
                  <a:lnTo>
                    <a:pt x="711" y="637"/>
                  </a:lnTo>
                  <a:lnTo>
                    <a:pt x="709" y="635"/>
                  </a:lnTo>
                  <a:lnTo>
                    <a:pt x="700" y="630"/>
                  </a:lnTo>
                  <a:lnTo>
                    <a:pt x="694" y="626"/>
                  </a:lnTo>
                  <a:lnTo>
                    <a:pt x="688" y="622"/>
                  </a:lnTo>
                  <a:lnTo>
                    <a:pt x="679" y="616"/>
                  </a:lnTo>
                  <a:lnTo>
                    <a:pt x="671" y="612"/>
                  </a:lnTo>
                  <a:lnTo>
                    <a:pt x="667" y="609"/>
                  </a:lnTo>
                  <a:lnTo>
                    <a:pt x="662" y="607"/>
                  </a:lnTo>
                  <a:lnTo>
                    <a:pt x="656" y="603"/>
                  </a:lnTo>
                  <a:lnTo>
                    <a:pt x="650" y="599"/>
                  </a:lnTo>
                  <a:lnTo>
                    <a:pt x="645" y="595"/>
                  </a:lnTo>
                  <a:lnTo>
                    <a:pt x="639" y="593"/>
                  </a:lnTo>
                  <a:lnTo>
                    <a:pt x="633" y="590"/>
                  </a:lnTo>
                  <a:lnTo>
                    <a:pt x="628" y="586"/>
                  </a:lnTo>
                  <a:lnTo>
                    <a:pt x="622" y="580"/>
                  </a:lnTo>
                  <a:lnTo>
                    <a:pt x="614" y="576"/>
                  </a:lnTo>
                  <a:lnTo>
                    <a:pt x="609" y="573"/>
                  </a:lnTo>
                  <a:lnTo>
                    <a:pt x="603" y="569"/>
                  </a:lnTo>
                  <a:lnTo>
                    <a:pt x="593" y="565"/>
                  </a:lnTo>
                  <a:lnTo>
                    <a:pt x="588" y="559"/>
                  </a:lnTo>
                  <a:lnTo>
                    <a:pt x="580" y="555"/>
                  </a:lnTo>
                  <a:lnTo>
                    <a:pt x="574" y="552"/>
                  </a:lnTo>
                  <a:lnTo>
                    <a:pt x="567" y="546"/>
                  </a:lnTo>
                  <a:lnTo>
                    <a:pt x="559" y="540"/>
                  </a:lnTo>
                  <a:lnTo>
                    <a:pt x="550" y="534"/>
                  </a:lnTo>
                  <a:lnTo>
                    <a:pt x="542" y="531"/>
                  </a:lnTo>
                  <a:lnTo>
                    <a:pt x="534" y="525"/>
                  </a:lnTo>
                  <a:lnTo>
                    <a:pt x="527" y="519"/>
                  </a:lnTo>
                  <a:lnTo>
                    <a:pt x="519" y="514"/>
                  </a:lnTo>
                  <a:lnTo>
                    <a:pt x="510" y="508"/>
                  </a:lnTo>
                  <a:lnTo>
                    <a:pt x="502" y="502"/>
                  </a:lnTo>
                  <a:lnTo>
                    <a:pt x="495" y="496"/>
                  </a:lnTo>
                  <a:lnTo>
                    <a:pt x="485" y="491"/>
                  </a:lnTo>
                  <a:lnTo>
                    <a:pt x="477" y="485"/>
                  </a:lnTo>
                  <a:lnTo>
                    <a:pt x="468" y="477"/>
                  </a:lnTo>
                  <a:lnTo>
                    <a:pt x="460" y="472"/>
                  </a:lnTo>
                  <a:lnTo>
                    <a:pt x="453" y="466"/>
                  </a:lnTo>
                  <a:lnTo>
                    <a:pt x="443" y="460"/>
                  </a:lnTo>
                  <a:lnTo>
                    <a:pt x="436" y="453"/>
                  </a:lnTo>
                  <a:lnTo>
                    <a:pt x="426" y="447"/>
                  </a:lnTo>
                  <a:lnTo>
                    <a:pt x="417" y="441"/>
                  </a:lnTo>
                  <a:lnTo>
                    <a:pt x="409" y="434"/>
                  </a:lnTo>
                  <a:lnTo>
                    <a:pt x="400" y="428"/>
                  </a:lnTo>
                  <a:lnTo>
                    <a:pt x="392" y="420"/>
                  </a:lnTo>
                  <a:lnTo>
                    <a:pt x="384" y="415"/>
                  </a:lnTo>
                  <a:lnTo>
                    <a:pt x="377" y="409"/>
                  </a:lnTo>
                  <a:lnTo>
                    <a:pt x="367" y="401"/>
                  </a:lnTo>
                  <a:lnTo>
                    <a:pt x="360" y="394"/>
                  </a:lnTo>
                  <a:lnTo>
                    <a:pt x="352" y="388"/>
                  </a:lnTo>
                  <a:lnTo>
                    <a:pt x="342" y="382"/>
                  </a:lnTo>
                  <a:lnTo>
                    <a:pt x="335" y="375"/>
                  </a:lnTo>
                  <a:lnTo>
                    <a:pt x="327" y="367"/>
                  </a:lnTo>
                  <a:lnTo>
                    <a:pt x="318" y="360"/>
                  </a:lnTo>
                  <a:lnTo>
                    <a:pt x="312" y="354"/>
                  </a:lnTo>
                  <a:lnTo>
                    <a:pt x="303" y="346"/>
                  </a:lnTo>
                  <a:lnTo>
                    <a:pt x="295" y="341"/>
                  </a:lnTo>
                  <a:lnTo>
                    <a:pt x="287" y="333"/>
                  </a:lnTo>
                  <a:lnTo>
                    <a:pt x="278" y="325"/>
                  </a:lnTo>
                  <a:lnTo>
                    <a:pt x="270" y="318"/>
                  </a:lnTo>
                  <a:lnTo>
                    <a:pt x="265" y="312"/>
                  </a:lnTo>
                  <a:lnTo>
                    <a:pt x="255" y="304"/>
                  </a:lnTo>
                  <a:lnTo>
                    <a:pt x="249" y="297"/>
                  </a:lnTo>
                  <a:lnTo>
                    <a:pt x="242" y="289"/>
                  </a:lnTo>
                  <a:lnTo>
                    <a:pt x="234" y="284"/>
                  </a:lnTo>
                  <a:lnTo>
                    <a:pt x="227" y="276"/>
                  </a:lnTo>
                  <a:lnTo>
                    <a:pt x="219" y="270"/>
                  </a:lnTo>
                  <a:lnTo>
                    <a:pt x="211" y="263"/>
                  </a:lnTo>
                  <a:lnTo>
                    <a:pt x="204" y="257"/>
                  </a:lnTo>
                  <a:lnTo>
                    <a:pt x="196" y="249"/>
                  </a:lnTo>
                  <a:lnTo>
                    <a:pt x="190" y="244"/>
                  </a:lnTo>
                  <a:lnTo>
                    <a:pt x="183" y="236"/>
                  </a:lnTo>
                  <a:lnTo>
                    <a:pt x="177" y="228"/>
                  </a:lnTo>
                  <a:lnTo>
                    <a:pt x="170" y="223"/>
                  </a:lnTo>
                  <a:lnTo>
                    <a:pt x="164" y="215"/>
                  </a:lnTo>
                  <a:lnTo>
                    <a:pt x="156" y="209"/>
                  </a:lnTo>
                  <a:lnTo>
                    <a:pt x="151" y="204"/>
                  </a:lnTo>
                  <a:lnTo>
                    <a:pt x="145" y="198"/>
                  </a:lnTo>
                  <a:lnTo>
                    <a:pt x="139" y="190"/>
                  </a:lnTo>
                  <a:lnTo>
                    <a:pt x="132" y="185"/>
                  </a:lnTo>
                  <a:lnTo>
                    <a:pt x="126" y="179"/>
                  </a:lnTo>
                  <a:lnTo>
                    <a:pt x="120" y="173"/>
                  </a:lnTo>
                  <a:lnTo>
                    <a:pt x="113" y="168"/>
                  </a:lnTo>
                  <a:lnTo>
                    <a:pt x="103" y="156"/>
                  </a:lnTo>
                  <a:lnTo>
                    <a:pt x="94" y="147"/>
                  </a:lnTo>
                  <a:lnTo>
                    <a:pt x="86" y="141"/>
                  </a:lnTo>
                  <a:lnTo>
                    <a:pt x="80" y="133"/>
                  </a:lnTo>
                  <a:lnTo>
                    <a:pt x="76" y="130"/>
                  </a:lnTo>
                  <a:lnTo>
                    <a:pt x="73" y="124"/>
                  </a:lnTo>
                  <a:lnTo>
                    <a:pt x="61" y="114"/>
                  </a:lnTo>
                  <a:lnTo>
                    <a:pt x="54" y="107"/>
                  </a:lnTo>
                  <a:lnTo>
                    <a:pt x="44" y="97"/>
                  </a:lnTo>
                  <a:lnTo>
                    <a:pt x="38" y="90"/>
                  </a:lnTo>
                  <a:lnTo>
                    <a:pt x="31" y="84"/>
                  </a:lnTo>
                  <a:lnTo>
                    <a:pt x="25" y="78"/>
                  </a:lnTo>
                  <a:lnTo>
                    <a:pt x="19" y="71"/>
                  </a:lnTo>
                  <a:lnTo>
                    <a:pt x="14" y="65"/>
                  </a:lnTo>
                  <a:lnTo>
                    <a:pt x="10" y="61"/>
                  </a:lnTo>
                  <a:lnTo>
                    <a:pt x="8" y="57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8" y="8"/>
                  </a:lnTo>
                  <a:lnTo>
                    <a:pt x="52" y="12"/>
                  </a:lnTo>
                  <a:lnTo>
                    <a:pt x="57" y="17"/>
                  </a:lnTo>
                  <a:lnTo>
                    <a:pt x="63" y="23"/>
                  </a:lnTo>
                  <a:lnTo>
                    <a:pt x="73" y="33"/>
                  </a:lnTo>
                  <a:lnTo>
                    <a:pt x="78" y="40"/>
                  </a:lnTo>
                  <a:lnTo>
                    <a:pt x="88" y="50"/>
                  </a:lnTo>
                  <a:lnTo>
                    <a:pt x="97" y="59"/>
                  </a:lnTo>
                  <a:lnTo>
                    <a:pt x="107" y="69"/>
                  </a:lnTo>
                  <a:lnTo>
                    <a:pt x="116" y="80"/>
                  </a:lnTo>
                  <a:lnTo>
                    <a:pt x="128" y="90"/>
                  </a:lnTo>
                  <a:lnTo>
                    <a:pt x="133" y="97"/>
                  </a:lnTo>
                  <a:lnTo>
                    <a:pt x="139" y="103"/>
                  </a:lnTo>
                  <a:lnTo>
                    <a:pt x="145" y="109"/>
                  </a:lnTo>
                  <a:lnTo>
                    <a:pt x="151" y="114"/>
                  </a:lnTo>
                  <a:lnTo>
                    <a:pt x="158" y="122"/>
                  </a:lnTo>
                  <a:lnTo>
                    <a:pt x="164" y="128"/>
                  </a:lnTo>
                  <a:lnTo>
                    <a:pt x="170" y="133"/>
                  </a:lnTo>
                  <a:lnTo>
                    <a:pt x="175" y="139"/>
                  </a:lnTo>
                  <a:lnTo>
                    <a:pt x="181" y="145"/>
                  </a:lnTo>
                  <a:lnTo>
                    <a:pt x="189" y="152"/>
                  </a:lnTo>
                  <a:lnTo>
                    <a:pt x="194" y="158"/>
                  </a:lnTo>
                  <a:lnTo>
                    <a:pt x="202" y="166"/>
                  </a:lnTo>
                  <a:lnTo>
                    <a:pt x="208" y="171"/>
                  </a:lnTo>
                  <a:lnTo>
                    <a:pt x="213" y="179"/>
                  </a:lnTo>
                  <a:lnTo>
                    <a:pt x="221" y="185"/>
                  </a:lnTo>
                  <a:lnTo>
                    <a:pt x="228" y="192"/>
                  </a:lnTo>
                  <a:lnTo>
                    <a:pt x="234" y="198"/>
                  </a:lnTo>
                  <a:lnTo>
                    <a:pt x="242" y="206"/>
                  </a:lnTo>
                  <a:lnTo>
                    <a:pt x="247" y="211"/>
                  </a:lnTo>
                  <a:lnTo>
                    <a:pt x="255" y="219"/>
                  </a:lnTo>
                  <a:lnTo>
                    <a:pt x="263" y="225"/>
                  </a:lnTo>
                  <a:lnTo>
                    <a:pt x="268" y="230"/>
                  </a:lnTo>
                  <a:lnTo>
                    <a:pt x="276" y="236"/>
                  </a:lnTo>
                  <a:lnTo>
                    <a:pt x="284" y="244"/>
                  </a:lnTo>
                  <a:lnTo>
                    <a:pt x="289" y="249"/>
                  </a:lnTo>
                  <a:lnTo>
                    <a:pt x="297" y="257"/>
                  </a:lnTo>
                  <a:lnTo>
                    <a:pt x="303" y="263"/>
                  </a:lnTo>
                  <a:lnTo>
                    <a:pt x="310" y="270"/>
                  </a:lnTo>
                  <a:lnTo>
                    <a:pt x="316" y="276"/>
                  </a:lnTo>
                  <a:lnTo>
                    <a:pt x="323" y="282"/>
                  </a:lnTo>
                  <a:lnTo>
                    <a:pt x="329" y="287"/>
                  </a:lnTo>
                  <a:lnTo>
                    <a:pt x="337" y="295"/>
                  </a:lnTo>
                  <a:lnTo>
                    <a:pt x="342" y="301"/>
                  </a:lnTo>
                  <a:lnTo>
                    <a:pt x="350" y="306"/>
                  </a:lnTo>
                  <a:lnTo>
                    <a:pt x="356" y="312"/>
                  </a:lnTo>
                  <a:lnTo>
                    <a:pt x="363" y="320"/>
                  </a:lnTo>
                  <a:lnTo>
                    <a:pt x="369" y="323"/>
                  </a:lnTo>
                  <a:lnTo>
                    <a:pt x="375" y="329"/>
                  </a:lnTo>
                  <a:lnTo>
                    <a:pt x="381" y="333"/>
                  </a:lnTo>
                  <a:lnTo>
                    <a:pt x="388" y="341"/>
                  </a:lnTo>
                  <a:lnTo>
                    <a:pt x="394" y="346"/>
                  </a:lnTo>
                  <a:lnTo>
                    <a:pt x="401" y="352"/>
                  </a:lnTo>
                  <a:lnTo>
                    <a:pt x="409" y="358"/>
                  </a:lnTo>
                  <a:lnTo>
                    <a:pt x="417" y="363"/>
                  </a:lnTo>
                  <a:lnTo>
                    <a:pt x="422" y="369"/>
                  </a:lnTo>
                  <a:lnTo>
                    <a:pt x="430" y="375"/>
                  </a:lnTo>
                  <a:lnTo>
                    <a:pt x="438" y="382"/>
                  </a:lnTo>
                  <a:lnTo>
                    <a:pt x="445" y="388"/>
                  </a:lnTo>
                  <a:lnTo>
                    <a:pt x="453" y="394"/>
                  </a:lnTo>
                  <a:lnTo>
                    <a:pt x="460" y="400"/>
                  </a:lnTo>
                  <a:lnTo>
                    <a:pt x="466" y="405"/>
                  </a:lnTo>
                  <a:lnTo>
                    <a:pt x="476" y="411"/>
                  </a:lnTo>
                  <a:lnTo>
                    <a:pt x="483" y="417"/>
                  </a:lnTo>
                  <a:lnTo>
                    <a:pt x="491" y="422"/>
                  </a:lnTo>
                  <a:lnTo>
                    <a:pt x="498" y="428"/>
                  </a:lnTo>
                  <a:lnTo>
                    <a:pt x="506" y="434"/>
                  </a:lnTo>
                  <a:lnTo>
                    <a:pt x="512" y="441"/>
                  </a:lnTo>
                  <a:lnTo>
                    <a:pt x="521" y="447"/>
                  </a:lnTo>
                  <a:lnTo>
                    <a:pt x="529" y="453"/>
                  </a:lnTo>
                  <a:lnTo>
                    <a:pt x="536" y="458"/>
                  </a:lnTo>
                  <a:lnTo>
                    <a:pt x="544" y="464"/>
                  </a:lnTo>
                  <a:lnTo>
                    <a:pt x="552" y="470"/>
                  </a:lnTo>
                  <a:lnTo>
                    <a:pt x="559" y="476"/>
                  </a:lnTo>
                  <a:lnTo>
                    <a:pt x="567" y="481"/>
                  </a:lnTo>
                  <a:lnTo>
                    <a:pt x="572" y="487"/>
                  </a:lnTo>
                  <a:lnTo>
                    <a:pt x="582" y="493"/>
                  </a:lnTo>
                  <a:lnTo>
                    <a:pt x="588" y="496"/>
                  </a:lnTo>
                  <a:lnTo>
                    <a:pt x="595" y="504"/>
                  </a:lnTo>
                  <a:lnTo>
                    <a:pt x="603" y="508"/>
                  </a:lnTo>
                  <a:lnTo>
                    <a:pt x="609" y="514"/>
                  </a:lnTo>
                  <a:lnTo>
                    <a:pt x="616" y="517"/>
                  </a:lnTo>
                  <a:lnTo>
                    <a:pt x="624" y="523"/>
                  </a:lnTo>
                  <a:lnTo>
                    <a:pt x="629" y="527"/>
                  </a:lnTo>
                  <a:lnTo>
                    <a:pt x="635" y="533"/>
                  </a:lnTo>
                  <a:lnTo>
                    <a:pt x="641" y="536"/>
                  </a:lnTo>
                  <a:lnTo>
                    <a:pt x="648" y="540"/>
                  </a:lnTo>
                  <a:lnTo>
                    <a:pt x="652" y="546"/>
                  </a:lnTo>
                  <a:lnTo>
                    <a:pt x="658" y="550"/>
                  </a:lnTo>
                  <a:lnTo>
                    <a:pt x="666" y="554"/>
                  </a:lnTo>
                  <a:lnTo>
                    <a:pt x="671" y="557"/>
                  </a:lnTo>
                  <a:lnTo>
                    <a:pt x="681" y="565"/>
                  </a:lnTo>
                  <a:lnTo>
                    <a:pt x="692" y="573"/>
                  </a:lnTo>
                  <a:lnTo>
                    <a:pt x="700" y="578"/>
                  </a:lnTo>
                  <a:lnTo>
                    <a:pt x="707" y="584"/>
                  </a:lnTo>
                  <a:lnTo>
                    <a:pt x="713" y="588"/>
                  </a:lnTo>
                  <a:lnTo>
                    <a:pt x="719" y="593"/>
                  </a:lnTo>
                  <a:lnTo>
                    <a:pt x="728" y="597"/>
                  </a:lnTo>
                  <a:lnTo>
                    <a:pt x="730" y="601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3" name="Freeform 19"/>
            <p:cNvSpPr>
              <a:spLocks/>
            </p:cNvSpPr>
            <p:nvPr/>
          </p:nvSpPr>
          <p:spPr bwMode="auto">
            <a:xfrm>
              <a:off x="4096" y="3724"/>
              <a:ext cx="377" cy="370"/>
            </a:xfrm>
            <a:custGeom>
              <a:avLst/>
              <a:gdLst>
                <a:gd name="T0" fmla="*/ 0 w 754"/>
                <a:gd name="T1" fmla="*/ 19 h 740"/>
                <a:gd name="T2" fmla="*/ 5 w 754"/>
                <a:gd name="T3" fmla="*/ 1 h 740"/>
                <a:gd name="T4" fmla="*/ 6 w 754"/>
                <a:gd name="T5" fmla="*/ 1 h 740"/>
                <a:gd name="T6" fmla="*/ 6 w 754"/>
                <a:gd name="T7" fmla="*/ 1 h 740"/>
                <a:gd name="T8" fmla="*/ 6 w 754"/>
                <a:gd name="T9" fmla="*/ 1 h 740"/>
                <a:gd name="T10" fmla="*/ 7 w 754"/>
                <a:gd name="T11" fmla="*/ 1 h 740"/>
                <a:gd name="T12" fmla="*/ 9 w 754"/>
                <a:gd name="T13" fmla="*/ 1 h 740"/>
                <a:gd name="T14" fmla="*/ 9 w 754"/>
                <a:gd name="T15" fmla="*/ 0 h 740"/>
                <a:gd name="T16" fmla="*/ 10 w 754"/>
                <a:gd name="T17" fmla="*/ 1 h 740"/>
                <a:gd name="T18" fmla="*/ 11 w 754"/>
                <a:gd name="T19" fmla="*/ 1 h 740"/>
                <a:gd name="T20" fmla="*/ 11 w 754"/>
                <a:gd name="T21" fmla="*/ 1 h 740"/>
                <a:gd name="T22" fmla="*/ 11 w 754"/>
                <a:gd name="T23" fmla="*/ 1 h 740"/>
                <a:gd name="T24" fmla="*/ 12 w 754"/>
                <a:gd name="T25" fmla="*/ 3 h 740"/>
                <a:gd name="T26" fmla="*/ 12 w 754"/>
                <a:gd name="T27" fmla="*/ 3 h 740"/>
                <a:gd name="T28" fmla="*/ 12 w 754"/>
                <a:gd name="T29" fmla="*/ 3 h 740"/>
                <a:gd name="T30" fmla="*/ 11 w 754"/>
                <a:gd name="T31" fmla="*/ 5 h 740"/>
                <a:gd name="T32" fmla="*/ 11 w 754"/>
                <a:gd name="T33" fmla="*/ 6 h 740"/>
                <a:gd name="T34" fmla="*/ 11 w 754"/>
                <a:gd name="T35" fmla="*/ 6 h 740"/>
                <a:gd name="T36" fmla="*/ 11 w 754"/>
                <a:gd name="T37" fmla="*/ 6 h 740"/>
                <a:gd name="T38" fmla="*/ 11 w 754"/>
                <a:gd name="T39" fmla="*/ 7 h 740"/>
                <a:gd name="T40" fmla="*/ 11 w 754"/>
                <a:gd name="T41" fmla="*/ 6 h 740"/>
                <a:gd name="T42" fmla="*/ 12 w 754"/>
                <a:gd name="T43" fmla="*/ 6 h 740"/>
                <a:gd name="T44" fmla="*/ 12 w 754"/>
                <a:gd name="T45" fmla="*/ 6 h 740"/>
                <a:gd name="T46" fmla="*/ 12 w 754"/>
                <a:gd name="T47" fmla="*/ 6 h 740"/>
                <a:gd name="T48" fmla="*/ 13 w 754"/>
                <a:gd name="T49" fmla="*/ 6 h 740"/>
                <a:gd name="T50" fmla="*/ 14 w 754"/>
                <a:gd name="T51" fmla="*/ 6 h 740"/>
                <a:gd name="T52" fmla="*/ 14 w 754"/>
                <a:gd name="T53" fmla="*/ 6 h 740"/>
                <a:gd name="T54" fmla="*/ 15 w 754"/>
                <a:gd name="T55" fmla="*/ 6 h 740"/>
                <a:gd name="T56" fmla="*/ 17 w 754"/>
                <a:gd name="T57" fmla="*/ 6 h 740"/>
                <a:gd name="T58" fmla="*/ 17 w 754"/>
                <a:gd name="T59" fmla="*/ 6 h 740"/>
                <a:gd name="T60" fmla="*/ 18 w 754"/>
                <a:gd name="T61" fmla="*/ 7 h 740"/>
                <a:gd name="T62" fmla="*/ 18 w 754"/>
                <a:gd name="T63" fmla="*/ 9 h 740"/>
                <a:gd name="T64" fmla="*/ 18 w 754"/>
                <a:gd name="T65" fmla="*/ 10 h 740"/>
                <a:gd name="T66" fmla="*/ 18 w 754"/>
                <a:gd name="T67" fmla="*/ 10 h 740"/>
                <a:gd name="T68" fmla="*/ 17 w 754"/>
                <a:gd name="T69" fmla="*/ 11 h 740"/>
                <a:gd name="T70" fmla="*/ 17 w 754"/>
                <a:gd name="T71" fmla="*/ 12 h 740"/>
                <a:gd name="T72" fmla="*/ 17 w 754"/>
                <a:gd name="T73" fmla="*/ 12 h 740"/>
                <a:gd name="T74" fmla="*/ 17 w 754"/>
                <a:gd name="T75" fmla="*/ 12 h 740"/>
                <a:gd name="T76" fmla="*/ 17 w 754"/>
                <a:gd name="T77" fmla="*/ 12 h 740"/>
                <a:gd name="T78" fmla="*/ 17 w 754"/>
                <a:gd name="T79" fmla="*/ 12 h 740"/>
                <a:gd name="T80" fmla="*/ 18 w 754"/>
                <a:gd name="T81" fmla="*/ 12 h 740"/>
                <a:gd name="T82" fmla="*/ 18 w 754"/>
                <a:gd name="T83" fmla="*/ 12 h 740"/>
                <a:gd name="T84" fmla="*/ 19 w 754"/>
                <a:gd name="T85" fmla="*/ 12 h 740"/>
                <a:gd name="T86" fmla="*/ 20 w 754"/>
                <a:gd name="T87" fmla="*/ 12 h 740"/>
                <a:gd name="T88" fmla="*/ 20 w 754"/>
                <a:gd name="T89" fmla="*/ 12 h 740"/>
                <a:gd name="T90" fmla="*/ 21 w 754"/>
                <a:gd name="T91" fmla="*/ 12 h 740"/>
                <a:gd name="T92" fmla="*/ 22 w 754"/>
                <a:gd name="T93" fmla="*/ 12 h 740"/>
                <a:gd name="T94" fmla="*/ 23 w 754"/>
                <a:gd name="T95" fmla="*/ 12 h 740"/>
                <a:gd name="T96" fmla="*/ 24 w 754"/>
                <a:gd name="T97" fmla="*/ 12 h 740"/>
                <a:gd name="T98" fmla="*/ 24 w 754"/>
                <a:gd name="T99" fmla="*/ 12 h 740"/>
                <a:gd name="T100" fmla="*/ 24 w 754"/>
                <a:gd name="T101" fmla="*/ 13 h 740"/>
                <a:gd name="T102" fmla="*/ 24 w 754"/>
                <a:gd name="T103" fmla="*/ 13 h 740"/>
                <a:gd name="T104" fmla="*/ 24 w 754"/>
                <a:gd name="T105" fmla="*/ 14 h 740"/>
                <a:gd name="T106" fmla="*/ 24 w 754"/>
                <a:gd name="T107" fmla="*/ 15 h 740"/>
                <a:gd name="T108" fmla="*/ 23 w 754"/>
                <a:gd name="T109" fmla="*/ 15 h 740"/>
                <a:gd name="T110" fmla="*/ 23 w 754"/>
                <a:gd name="T111" fmla="*/ 17 h 740"/>
                <a:gd name="T112" fmla="*/ 23 w 754"/>
                <a:gd name="T113" fmla="*/ 17 h 7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4"/>
                <a:gd name="T172" fmla="*/ 0 h 740"/>
                <a:gd name="T173" fmla="*/ 754 w 754"/>
                <a:gd name="T174" fmla="*/ 740 h 7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4" h="740">
                  <a:moveTo>
                    <a:pt x="711" y="544"/>
                  </a:moveTo>
                  <a:lnTo>
                    <a:pt x="162" y="740"/>
                  </a:lnTo>
                  <a:lnTo>
                    <a:pt x="0" y="586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60" y="38"/>
                  </a:lnTo>
                  <a:lnTo>
                    <a:pt x="163" y="34"/>
                  </a:lnTo>
                  <a:lnTo>
                    <a:pt x="171" y="32"/>
                  </a:lnTo>
                  <a:lnTo>
                    <a:pt x="179" y="27"/>
                  </a:lnTo>
                  <a:lnTo>
                    <a:pt x="190" y="23"/>
                  </a:lnTo>
                  <a:lnTo>
                    <a:pt x="194" y="19"/>
                  </a:lnTo>
                  <a:lnTo>
                    <a:pt x="200" y="17"/>
                  </a:lnTo>
                  <a:lnTo>
                    <a:pt x="205" y="15"/>
                  </a:lnTo>
                  <a:lnTo>
                    <a:pt x="213" y="13"/>
                  </a:lnTo>
                  <a:lnTo>
                    <a:pt x="219" y="10"/>
                  </a:lnTo>
                  <a:lnTo>
                    <a:pt x="224" y="8"/>
                  </a:lnTo>
                  <a:lnTo>
                    <a:pt x="230" y="6"/>
                  </a:lnTo>
                  <a:lnTo>
                    <a:pt x="239" y="6"/>
                  </a:lnTo>
                  <a:lnTo>
                    <a:pt x="245" y="4"/>
                  </a:lnTo>
                  <a:lnTo>
                    <a:pt x="253" y="2"/>
                  </a:lnTo>
                  <a:lnTo>
                    <a:pt x="260" y="2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9" y="2"/>
                  </a:lnTo>
                  <a:lnTo>
                    <a:pt x="296" y="4"/>
                  </a:lnTo>
                  <a:lnTo>
                    <a:pt x="302" y="4"/>
                  </a:lnTo>
                  <a:lnTo>
                    <a:pt x="310" y="8"/>
                  </a:lnTo>
                  <a:lnTo>
                    <a:pt x="317" y="10"/>
                  </a:lnTo>
                  <a:lnTo>
                    <a:pt x="325" y="13"/>
                  </a:lnTo>
                  <a:lnTo>
                    <a:pt x="331" y="17"/>
                  </a:lnTo>
                  <a:lnTo>
                    <a:pt x="336" y="23"/>
                  </a:lnTo>
                  <a:lnTo>
                    <a:pt x="340" y="27"/>
                  </a:lnTo>
                  <a:lnTo>
                    <a:pt x="346" y="32"/>
                  </a:lnTo>
                  <a:lnTo>
                    <a:pt x="348" y="40"/>
                  </a:lnTo>
                  <a:lnTo>
                    <a:pt x="352" y="48"/>
                  </a:lnTo>
                  <a:lnTo>
                    <a:pt x="353" y="53"/>
                  </a:lnTo>
                  <a:lnTo>
                    <a:pt x="355" y="63"/>
                  </a:lnTo>
                  <a:lnTo>
                    <a:pt x="355" y="70"/>
                  </a:lnTo>
                  <a:lnTo>
                    <a:pt x="355" y="80"/>
                  </a:lnTo>
                  <a:lnTo>
                    <a:pt x="355" y="87"/>
                  </a:lnTo>
                  <a:lnTo>
                    <a:pt x="355" y="97"/>
                  </a:lnTo>
                  <a:lnTo>
                    <a:pt x="355" y="106"/>
                  </a:lnTo>
                  <a:lnTo>
                    <a:pt x="353" y="116"/>
                  </a:lnTo>
                  <a:lnTo>
                    <a:pt x="353" y="126"/>
                  </a:lnTo>
                  <a:lnTo>
                    <a:pt x="352" y="135"/>
                  </a:lnTo>
                  <a:lnTo>
                    <a:pt x="350" y="143"/>
                  </a:lnTo>
                  <a:lnTo>
                    <a:pt x="348" y="152"/>
                  </a:lnTo>
                  <a:lnTo>
                    <a:pt x="346" y="160"/>
                  </a:lnTo>
                  <a:lnTo>
                    <a:pt x="344" y="169"/>
                  </a:lnTo>
                  <a:lnTo>
                    <a:pt x="340" y="175"/>
                  </a:lnTo>
                  <a:lnTo>
                    <a:pt x="338" y="184"/>
                  </a:lnTo>
                  <a:lnTo>
                    <a:pt x="336" y="190"/>
                  </a:lnTo>
                  <a:lnTo>
                    <a:pt x="334" y="200"/>
                  </a:lnTo>
                  <a:lnTo>
                    <a:pt x="333" y="203"/>
                  </a:lnTo>
                  <a:lnTo>
                    <a:pt x="331" y="209"/>
                  </a:lnTo>
                  <a:lnTo>
                    <a:pt x="329" y="213"/>
                  </a:lnTo>
                  <a:lnTo>
                    <a:pt x="327" y="219"/>
                  </a:lnTo>
                  <a:lnTo>
                    <a:pt x="325" y="224"/>
                  </a:lnTo>
                  <a:lnTo>
                    <a:pt x="325" y="226"/>
                  </a:lnTo>
                  <a:lnTo>
                    <a:pt x="325" y="224"/>
                  </a:lnTo>
                  <a:lnTo>
                    <a:pt x="329" y="222"/>
                  </a:lnTo>
                  <a:lnTo>
                    <a:pt x="334" y="217"/>
                  </a:lnTo>
                  <a:lnTo>
                    <a:pt x="342" y="213"/>
                  </a:lnTo>
                  <a:lnTo>
                    <a:pt x="350" y="207"/>
                  </a:lnTo>
                  <a:lnTo>
                    <a:pt x="361" y="203"/>
                  </a:lnTo>
                  <a:lnTo>
                    <a:pt x="367" y="200"/>
                  </a:lnTo>
                  <a:lnTo>
                    <a:pt x="372" y="196"/>
                  </a:lnTo>
                  <a:lnTo>
                    <a:pt x="380" y="194"/>
                  </a:lnTo>
                  <a:lnTo>
                    <a:pt x="388" y="192"/>
                  </a:lnTo>
                  <a:lnTo>
                    <a:pt x="393" y="188"/>
                  </a:lnTo>
                  <a:lnTo>
                    <a:pt x="399" y="186"/>
                  </a:lnTo>
                  <a:lnTo>
                    <a:pt x="407" y="184"/>
                  </a:lnTo>
                  <a:lnTo>
                    <a:pt x="416" y="183"/>
                  </a:lnTo>
                  <a:lnTo>
                    <a:pt x="424" y="181"/>
                  </a:lnTo>
                  <a:lnTo>
                    <a:pt x="431" y="179"/>
                  </a:lnTo>
                  <a:lnTo>
                    <a:pt x="439" y="177"/>
                  </a:lnTo>
                  <a:lnTo>
                    <a:pt x="448" y="177"/>
                  </a:lnTo>
                  <a:lnTo>
                    <a:pt x="454" y="177"/>
                  </a:lnTo>
                  <a:lnTo>
                    <a:pt x="462" y="177"/>
                  </a:lnTo>
                  <a:lnTo>
                    <a:pt x="471" y="179"/>
                  </a:lnTo>
                  <a:lnTo>
                    <a:pt x="479" y="181"/>
                  </a:lnTo>
                  <a:lnTo>
                    <a:pt x="488" y="183"/>
                  </a:lnTo>
                  <a:lnTo>
                    <a:pt x="496" y="186"/>
                  </a:lnTo>
                  <a:lnTo>
                    <a:pt x="504" y="188"/>
                  </a:lnTo>
                  <a:lnTo>
                    <a:pt x="513" y="194"/>
                  </a:lnTo>
                  <a:lnTo>
                    <a:pt x="519" y="200"/>
                  </a:lnTo>
                  <a:lnTo>
                    <a:pt x="524" y="203"/>
                  </a:lnTo>
                  <a:lnTo>
                    <a:pt x="530" y="209"/>
                  </a:lnTo>
                  <a:lnTo>
                    <a:pt x="536" y="217"/>
                  </a:lnTo>
                  <a:lnTo>
                    <a:pt x="540" y="222"/>
                  </a:lnTo>
                  <a:lnTo>
                    <a:pt x="543" y="230"/>
                  </a:lnTo>
                  <a:lnTo>
                    <a:pt x="545" y="238"/>
                  </a:lnTo>
                  <a:lnTo>
                    <a:pt x="547" y="247"/>
                  </a:lnTo>
                  <a:lnTo>
                    <a:pt x="549" y="255"/>
                  </a:lnTo>
                  <a:lnTo>
                    <a:pt x="549" y="264"/>
                  </a:lnTo>
                  <a:lnTo>
                    <a:pt x="549" y="272"/>
                  </a:lnTo>
                  <a:lnTo>
                    <a:pt x="549" y="281"/>
                  </a:lnTo>
                  <a:lnTo>
                    <a:pt x="547" y="291"/>
                  </a:lnTo>
                  <a:lnTo>
                    <a:pt x="547" y="298"/>
                  </a:lnTo>
                  <a:lnTo>
                    <a:pt x="545" y="308"/>
                  </a:lnTo>
                  <a:lnTo>
                    <a:pt x="545" y="317"/>
                  </a:lnTo>
                  <a:lnTo>
                    <a:pt x="542" y="327"/>
                  </a:lnTo>
                  <a:lnTo>
                    <a:pt x="540" y="335"/>
                  </a:lnTo>
                  <a:lnTo>
                    <a:pt x="538" y="342"/>
                  </a:lnTo>
                  <a:lnTo>
                    <a:pt x="536" y="352"/>
                  </a:lnTo>
                  <a:lnTo>
                    <a:pt x="532" y="357"/>
                  </a:lnTo>
                  <a:lnTo>
                    <a:pt x="530" y="365"/>
                  </a:lnTo>
                  <a:lnTo>
                    <a:pt x="526" y="373"/>
                  </a:lnTo>
                  <a:lnTo>
                    <a:pt x="524" y="380"/>
                  </a:lnTo>
                  <a:lnTo>
                    <a:pt x="523" y="386"/>
                  </a:lnTo>
                  <a:lnTo>
                    <a:pt x="521" y="390"/>
                  </a:lnTo>
                  <a:lnTo>
                    <a:pt x="519" y="394"/>
                  </a:lnTo>
                  <a:lnTo>
                    <a:pt x="517" y="399"/>
                  </a:lnTo>
                  <a:lnTo>
                    <a:pt x="515" y="405"/>
                  </a:lnTo>
                  <a:lnTo>
                    <a:pt x="515" y="407"/>
                  </a:lnTo>
                  <a:lnTo>
                    <a:pt x="515" y="405"/>
                  </a:lnTo>
                  <a:lnTo>
                    <a:pt x="517" y="403"/>
                  </a:lnTo>
                  <a:lnTo>
                    <a:pt x="523" y="399"/>
                  </a:lnTo>
                  <a:lnTo>
                    <a:pt x="530" y="395"/>
                  </a:lnTo>
                  <a:lnTo>
                    <a:pt x="538" y="392"/>
                  </a:lnTo>
                  <a:lnTo>
                    <a:pt x="547" y="386"/>
                  </a:lnTo>
                  <a:lnTo>
                    <a:pt x="553" y="384"/>
                  </a:lnTo>
                  <a:lnTo>
                    <a:pt x="559" y="382"/>
                  </a:lnTo>
                  <a:lnTo>
                    <a:pt x="564" y="378"/>
                  </a:lnTo>
                  <a:lnTo>
                    <a:pt x="572" y="376"/>
                  </a:lnTo>
                  <a:lnTo>
                    <a:pt x="578" y="373"/>
                  </a:lnTo>
                  <a:lnTo>
                    <a:pt x="583" y="371"/>
                  </a:lnTo>
                  <a:lnTo>
                    <a:pt x="591" y="369"/>
                  </a:lnTo>
                  <a:lnTo>
                    <a:pt x="599" y="367"/>
                  </a:lnTo>
                  <a:lnTo>
                    <a:pt x="606" y="363"/>
                  </a:lnTo>
                  <a:lnTo>
                    <a:pt x="614" y="361"/>
                  </a:lnTo>
                  <a:lnTo>
                    <a:pt x="623" y="359"/>
                  </a:lnTo>
                  <a:lnTo>
                    <a:pt x="631" y="359"/>
                  </a:lnTo>
                  <a:lnTo>
                    <a:pt x="640" y="357"/>
                  </a:lnTo>
                  <a:lnTo>
                    <a:pt x="650" y="356"/>
                  </a:lnTo>
                  <a:lnTo>
                    <a:pt x="659" y="356"/>
                  </a:lnTo>
                  <a:lnTo>
                    <a:pt x="669" y="356"/>
                  </a:lnTo>
                  <a:lnTo>
                    <a:pt x="678" y="356"/>
                  </a:lnTo>
                  <a:lnTo>
                    <a:pt x="688" y="357"/>
                  </a:lnTo>
                  <a:lnTo>
                    <a:pt x="697" y="357"/>
                  </a:lnTo>
                  <a:lnTo>
                    <a:pt x="709" y="361"/>
                  </a:lnTo>
                  <a:lnTo>
                    <a:pt x="716" y="361"/>
                  </a:lnTo>
                  <a:lnTo>
                    <a:pt x="724" y="367"/>
                  </a:lnTo>
                  <a:lnTo>
                    <a:pt x="730" y="369"/>
                  </a:lnTo>
                  <a:lnTo>
                    <a:pt x="737" y="375"/>
                  </a:lnTo>
                  <a:lnTo>
                    <a:pt x="743" y="378"/>
                  </a:lnTo>
                  <a:lnTo>
                    <a:pt x="747" y="386"/>
                  </a:lnTo>
                  <a:lnTo>
                    <a:pt x="749" y="392"/>
                  </a:lnTo>
                  <a:lnTo>
                    <a:pt x="753" y="397"/>
                  </a:lnTo>
                  <a:lnTo>
                    <a:pt x="753" y="405"/>
                  </a:lnTo>
                  <a:lnTo>
                    <a:pt x="754" y="413"/>
                  </a:lnTo>
                  <a:lnTo>
                    <a:pt x="754" y="418"/>
                  </a:lnTo>
                  <a:lnTo>
                    <a:pt x="754" y="428"/>
                  </a:lnTo>
                  <a:lnTo>
                    <a:pt x="753" y="435"/>
                  </a:lnTo>
                  <a:lnTo>
                    <a:pt x="753" y="443"/>
                  </a:lnTo>
                  <a:lnTo>
                    <a:pt x="751" y="451"/>
                  </a:lnTo>
                  <a:lnTo>
                    <a:pt x="749" y="460"/>
                  </a:lnTo>
                  <a:lnTo>
                    <a:pt x="747" y="468"/>
                  </a:lnTo>
                  <a:lnTo>
                    <a:pt x="743" y="475"/>
                  </a:lnTo>
                  <a:lnTo>
                    <a:pt x="741" y="483"/>
                  </a:lnTo>
                  <a:lnTo>
                    <a:pt x="737" y="490"/>
                  </a:lnTo>
                  <a:lnTo>
                    <a:pt x="734" y="498"/>
                  </a:lnTo>
                  <a:lnTo>
                    <a:pt x="732" y="506"/>
                  </a:lnTo>
                  <a:lnTo>
                    <a:pt x="728" y="511"/>
                  </a:lnTo>
                  <a:lnTo>
                    <a:pt x="726" y="519"/>
                  </a:lnTo>
                  <a:lnTo>
                    <a:pt x="720" y="529"/>
                  </a:lnTo>
                  <a:lnTo>
                    <a:pt x="715" y="536"/>
                  </a:lnTo>
                  <a:lnTo>
                    <a:pt x="711" y="542"/>
                  </a:lnTo>
                  <a:lnTo>
                    <a:pt x="711" y="544"/>
                  </a:lnTo>
                  <a:close/>
                </a:path>
              </a:pathLst>
            </a:custGeom>
            <a:solidFill>
              <a:srgbClr val="F7E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4" name="Freeform 20"/>
            <p:cNvSpPr>
              <a:spLocks/>
            </p:cNvSpPr>
            <p:nvPr/>
          </p:nvSpPr>
          <p:spPr bwMode="auto">
            <a:xfrm>
              <a:off x="4070" y="4036"/>
              <a:ext cx="81" cy="88"/>
            </a:xfrm>
            <a:custGeom>
              <a:avLst/>
              <a:gdLst>
                <a:gd name="T0" fmla="*/ 6 w 161"/>
                <a:gd name="T1" fmla="*/ 5 h 176"/>
                <a:gd name="T2" fmla="*/ 0 w 161"/>
                <a:gd name="T3" fmla="*/ 6 h 176"/>
                <a:gd name="T4" fmla="*/ 1 w 161"/>
                <a:gd name="T5" fmla="*/ 0 h 176"/>
                <a:gd name="T6" fmla="*/ 6 w 161"/>
                <a:gd name="T7" fmla="*/ 5 h 176"/>
                <a:gd name="T8" fmla="*/ 6 w 161"/>
                <a:gd name="T9" fmla="*/ 5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6"/>
                <a:gd name="T17" fmla="*/ 161 w 161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6">
                  <a:moveTo>
                    <a:pt x="161" y="142"/>
                  </a:moveTo>
                  <a:lnTo>
                    <a:pt x="0" y="176"/>
                  </a:lnTo>
                  <a:lnTo>
                    <a:pt x="24" y="0"/>
                  </a:lnTo>
                  <a:lnTo>
                    <a:pt x="161" y="142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5" name="Freeform 21"/>
            <p:cNvSpPr>
              <a:spLocks/>
            </p:cNvSpPr>
            <p:nvPr/>
          </p:nvSpPr>
          <p:spPr bwMode="auto">
            <a:xfrm>
              <a:off x="4515" y="3273"/>
              <a:ext cx="357" cy="315"/>
            </a:xfrm>
            <a:custGeom>
              <a:avLst/>
              <a:gdLst>
                <a:gd name="T0" fmla="*/ 21 w 715"/>
                <a:gd name="T1" fmla="*/ 19 h 631"/>
                <a:gd name="T2" fmla="*/ 20 w 715"/>
                <a:gd name="T3" fmla="*/ 19 h 631"/>
                <a:gd name="T4" fmla="*/ 19 w 715"/>
                <a:gd name="T5" fmla="*/ 18 h 631"/>
                <a:gd name="T6" fmla="*/ 18 w 715"/>
                <a:gd name="T7" fmla="*/ 17 h 631"/>
                <a:gd name="T8" fmla="*/ 17 w 715"/>
                <a:gd name="T9" fmla="*/ 17 h 631"/>
                <a:gd name="T10" fmla="*/ 16 w 715"/>
                <a:gd name="T11" fmla="*/ 16 h 631"/>
                <a:gd name="T12" fmla="*/ 15 w 715"/>
                <a:gd name="T13" fmla="*/ 15 h 631"/>
                <a:gd name="T14" fmla="*/ 14 w 715"/>
                <a:gd name="T15" fmla="*/ 15 h 631"/>
                <a:gd name="T16" fmla="*/ 13 w 715"/>
                <a:gd name="T17" fmla="*/ 14 h 631"/>
                <a:gd name="T18" fmla="*/ 12 w 715"/>
                <a:gd name="T19" fmla="*/ 13 h 631"/>
                <a:gd name="T20" fmla="*/ 11 w 715"/>
                <a:gd name="T21" fmla="*/ 12 h 631"/>
                <a:gd name="T22" fmla="*/ 10 w 715"/>
                <a:gd name="T23" fmla="*/ 11 h 631"/>
                <a:gd name="T24" fmla="*/ 9 w 715"/>
                <a:gd name="T25" fmla="*/ 11 h 631"/>
                <a:gd name="T26" fmla="*/ 8 w 715"/>
                <a:gd name="T27" fmla="*/ 10 h 631"/>
                <a:gd name="T28" fmla="*/ 7 w 715"/>
                <a:gd name="T29" fmla="*/ 9 h 631"/>
                <a:gd name="T30" fmla="*/ 7 w 715"/>
                <a:gd name="T31" fmla="*/ 8 h 631"/>
                <a:gd name="T32" fmla="*/ 6 w 715"/>
                <a:gd name="T33" fmla="*/ 7 h 631"/>
                <a:gd name="T34" fmla="*/ 5 w 715"/>
                <a:gd name="T35" fmla="*/ 6 h 631"/>
                <a:gd name="T36" fmla="*/ 4 w 715"/>
                <a:gd name="T37" fmla="*/ 5 h 631"/>
                <a:gd name="T38" fmla="*/ 3 w 715"/>
                <a:gd name="T39" fmla="*/ 5 h 631"/>
                <a:gd name="T40" fmla="*/ 2 w 715"/>
                <a:gd name="T41" fmla="*/ 4 h 631"/>
                <a:gd name="T42" fmla="*/ 2 w 715"/>
                <a:gd name="T43" fmla="*/ 3 h 631"/>
                <a:gd name="T44" fmla="*/ 1 w 715"/>
                <a:gd name="T45" fmla="*/ 2 h 631"/>
                <a:gd name="T46" fmla="*/ 0 w 715"/>
                <a:gd name="T47" fmla="*/ 1 h 631"/>
                <a:gd name="T48" fmla="*/ 0 w 715"/>
                <a:gd name="T49" fmla="*/ 1 h 631"/>
                <a:gd name="T50" fmla="*/ 1 w 715"/>
                <a:gd name="T51" fmla="*/ 0 h 631"/>
                <a:gd name="T52" fmla="*/ 2 w 715"/>
                <a:gd name="T53" fmla="*/ 1 h 631"/>
                <a:gd name="T54" fmla="*/ 3 w 715"/>
                <a:gd name="T55" fmla="*/ 2 h 631"/>
                <a:gd name="T56" fmla="*/ 4 w 715"/>
                <a:gd name="T57" fmla="*/ 3 h 631"/>
                <a:gd name="T58" fmla="*/ 5 w 715"/>
                <a:gd name="T59" fmla="*/ 4 h 631"/>
                <a:gd name="T60" fmla="*/ 6 w 715"/>
                <a:gd name="T61" fmla="*/ 4 h 631"/>
                <a:gd name="T62" fmla="*/ 7 w 715"/>
                <a:gd name="T63" fmla="*/ 5 h 631"/>
                <a:gd name="T64" fmla="*/ 7 w 715"/>
                <a:gd name="T65" fmla="*/ 6 h 631"/>
                <a:gd name="T66" fmla="*/ 8 w 715"/>
                <a:gd name="T67" fmla="*/ 7 h 631"/>
                <a:gd name="T68" fmla="*/ 9 w 715"/>
                <a:gd name="T69" fmla="*/ 8 h 631"/>
                <a:gd name="T70" fmla="*/ 10 w 715"/>
                <a:gd name="T71" fmla="*/ 8 h 631"/>
                <a:gd name="T72" fmla="*/ 11 w 715"/>
                <a:gd name="T73" fmla="*/ 9 h 631"/>
                <a:gd name="T74" fmla="*/ 12 w 715"/>
                <a:gd name="T75" fmla="*/ 10 h 631"/>
                <a:gd name="T76" fmla="*/ 12 w 715"/>
                <a:gd name="T77" fmla="*/ 11 h 631"/>
                <a:gd name="T78" fmla="*/ 13 w 715"/>
                <a:gd name="T79" fmla="*/ 11 h 631"/>
                <a:gd name="T80" fmla="*/ 14 w 715"/>
                <a:gd name="T81" fmla="*/ 12 h 631"/>
                <a:gd name="T82" fmla="*/ 15 w 715"/>
                <a:gd name="T83" fmla="*/ 13 h 631"/>
                <a:gd name="T84" fmla="*/ 16 w 715"/>
                <a:gd name="T85" fmla="*/ 14 h 631"/>
                <a:gd name="T86" fmla="*/ 17 w 715"/>
                <a:gd name="T87" fmla="*/ 14 h 631"/>
                <a:gd name="T88" fmla="*/ 18 w 715"/>
                <a:gd name="T89" fmla="*/ 15 h 631"/>
                <a:gd name="T90" fmla="*/ 19 w 715"/>
                <a:gd name="T91" fmla="*/ 16 h 631"/>
                <a:gd name="T92" fmla="*/ 19 w 715"/>
                <a:gd name="T93" fmla="*/ 16 h 631"/>
                <a:gd name="T94" fmla="*/ 20 w 715"/>
                <a:gd name="T95" fmla="*/ 17 h 631"/>
                <a:gd name="T96" fmla="*/ 21 w 715"/>
                <a:gd name="T97" fmla="*/ 18 h 631"/>
                <a:gd name="T98" fmla="*/ 22 w 715"/>
                <a:gd name="T99" fmla="*/ 18 h 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5"/>
                <a:gd name="T151" fmla="*/ 0 h 631"/>
                <a:gd name="T152" fmla="*/ 715 w 715"/>
                <a:gd name="T153" fmla="*/ 631 h 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5" h="631">
                  <a:moveTo>
                    <a:pt x="715" y="597"/>
                  </a:moveTo>
                  <a:lnTo>
                    <a:pt x="684" y="631"/>
                  </a:lnTo>
                  <a:lnTo>
                    <a:pt x="680" y="629"/>
                  </a:lnTo>
                  <a:lnTo>
                    <a:pt x="673" y="626"/>
                  </a:lnTo>
                  <a:lnTo>
                    <a:pt x="669" y="622"/>
                  </a:lnTo>
                  <a:lnTo>
                    <a:pt x="661" y="618"/>
                  </a:lnTo>
                  <a:lnTo>
                    <a:pt x="656" y="612"/>
                  </a:lnTo>
                  <a:lnTo>
                    <a:pt x="650" y="608"/>
                  </a:lnTo>
                  <a:lnTo>
                    <a:pt x="640" y="603"/>
                  </a:lnTo>
                  <a:lnTo>
                    <a:pt x="631" y="597"/>
                  </a:lnTo>
                  <a:lnTo>
                    <a:pt x="621" y="589"/>
                  </a:lnTo>
                  <a:lnTo>
                    <a:pt x="610" y="584"/>
                  </a:lnTo>
                  <a:lnTo>
                    <a:pt x="604" y="578"/>
                  </a:lnTo>
                  <a:lnTo>
                    <a:pt x="599" y="576"/>
                  </a:lnTo>
                  <a:lnTo>
                    <a:pt x="593" y="570"/>
                  </a:lnTo>
                  <a:lnTo>
                    <a:pt x="587" y="567"/>
                  </a:lnTo>
                  <a:lnTo>
                    <a:pt x="582" y="563"/>
                  </a:lnTo>
                  <a:lnTo>
                    <a:pt x="574" y="559"/>
                  </a:lnTo>
                  <a:lnTo>
                    <a:pt x="568" y="553"/>
                  </a:lnTo>
                  <a:lnTo>
                    <a:pt x="563" y="549"/>
                  </a:lnTo>
                  <a:lnTo>
                    <a:pt x="555" y="544"/>
                  </a:lnTo>
                  <a:lnTo>
                    <a:pt x="547" y="540"/>
                  </a:lnTo>
                  <a:lnTo>
                    <a:pt x="542" y="534"/>
                  </a:lnTo>
                  <a:lnTo>
                    <a:pt x="534" y="529"/>
                  </a:lnTo>
                  <a:lnTo>
                    <a:pt x="526" y="523"/>
                  </a:lnTo>
                  <a:lnTo>
                    <a:pt x="519" y="519"/>
                  </a:lnTo>
                  <a:lnTo>
                    <a:pt x="511" y="513"/>
                  </a:lnTo>
                  <a:lnTo>
                    <a:pt x="506" y="508"/>
                  </a:lnTo>
                  <a:lnTo>
                    <a:pt x="498" y="502"/>
                  </a:lnTo>
                  <a:lnTo>
                    <a:pt x="488" y="496"/>
                  </a:lnTo>
                  <a:lnTo>
                    <a:pt x="481" y="491"/>
                  </a:lnTo>
                  <a:lnTo>
                    <a:pt x="475" y="485"/>
                  </a:lnTo>
                  <a:lnTo>
                    <a:pt x="466" y="479"/>
                  </a:lnTo>
                  <a:lnTo>
                    <a:pt x="460" y="473"/>
                  </a:lnTo>
                  <a:lnTo>
                    <a:pt x="452" y="466"/>
                  </a:lnTo>
                  <a:lnTo>
                    <a:pt x="445" y="462"/>
                  </a:lnTo>
                  <a:lnTo>
                    <a:pt x="435" y="454"/>
                  </a:lnTo>
                  <a:lnTo>
                    <a:pt x="428" y="449"/>
                  </a:lnTo>
                  <a:lnTo>
                    <a:pt x="420" y="441"/>
                  </a:lnTo>
                  <a:lnTo>
                    <a:pt x="412" y="435"/>
                  </a:lnTo>
                  <a:lnTo>
                    <a:pt x="403" y="428"/>
                  </a:lnTo>
                  <a:lnTo>
                    <a:pt x="395" y="422"/>
                  </a:lnTo>
                  <a:lnTo>
                    <a:pt x="388" y="416"/>
                  </a:lnTo>
                  <a:lnTo>
                    <a:pt x="380" y="409"/>
                  </a:lnTo>
                  <a:lnTo>
                    <a:pt x="373" y="403"/>
                  </a:lnTo>
                  <a:lnTo>
                    <a:pt x="363" y="395"/>
                  </a:lnTo>
                  <a:lnTo>
                    <a:pt x="355" y="388"/>
                  </a:lnTo>
                  <a:lnTo>
                    <a:pt x="348" y="382"/>
                  </a:lnTo>
                  <a:lnTo>
                    <a:pt x="340" y="375"/>
                  </a:lnTo>
                  <a:lnTo>
                    <a:pt x="333" y="367"/>
                  </a:lnTo>
                  <a:lnTo>
                    <a:pt x="325" y="361"/>
                  </a:lnTo>
                  <a:lnTo>
                    <a:pt x="317" y="356"/>
                  </a:lnTo>
                  <a:lnTo>
                    <a:pt x="308" y="346"/>
                  </a:lnTo>
                  <a:lnTo>
                    <a:pt x="300" y="340"/>
                  </a:lnTo>
                  <a:lnTo>
                    <a:pt x="293" y="333"/>
                  </a:lnTo>
                  <a:lnTo>
                    <a:pt x="285" y="325"/>
                  </a:lnTo>
                  <a:lnTo>
                    <a:pt x="276" y="318"/>
                  </a:lnTo>
                  <a:lnTo>
                    <a:pt x="268" y="312"/>
                  </a:lnTo>
                  <a:lnTo>
                    <a:pt x="260" y="302"/>
                  </a:lnTo>
                  <a:lnTo>
                    <a:pt x="253" y="297"/>
                  </a:lnTo>
                  <a:lnTo>
                    <a:pt x="245" y="289"/>
                  </a:lnTo>
                  <a:lnTo>
                    <a:pt x="238" y="281"/>
                  </a:lnTo>
                  <a:lnTo>
                    <a:pt x="230" y="276"/>
                  </a:lnTo>
                  <a:lnTo>
                    <a:pt x="224" y="270"/>
                  </a:lnTo>
                  <a:lnTo>
                    <a:pt x="215" y="262"/>
                  </a:lnTo>
                  <a:lnTo>
                    <a:pt x="209" y="255"/>
                  </a:lnTo>
                  <a:lnTo>
                    <a:pt x="201" y="247"/>
                  </a:lnTo>
                  <a:lnTo>
                    <a:pt x="194" y="242"/>
                  </a:lnTo>
                  <a:lnTo>
                    <a:pt x="186" y="236"/>
                  </a:lnTo>
                  <a:lnTo>
                    <a:pt x="181" y="228"/>
                  </a:lnTo>
                  <a:lnTo>
                    <a:pt x="173" y="221"/>
                  </a:lnTo>
                  <a:lnTo>
                    <a:pt x="167" y="215"/>
                  </a:lnTo>
                  <a:lnTo>
                    <a:pt x="160" y="209"/>
                  </a:lnTo>
                  <a:lnTo>
                    <a:pt x="152" y="202"/>
                  </a:lnTo>
                  <a:lnTo>
                    <a:pt x="146" y="196"/>
                  </a:lnTo>
                  <a:lnTo>
                    <a:pt x="141" y="190"/>
                  </a:lnTo>
                  <a:lnTo>
                    <a:pt x="135" y="184"/>
                  </a:lnTo>
                  <a:lnTo>
                    <a:pt x="127" y="179"/>
                  </a:lnTo>
                  <a:lnTo>
                    <a:pt x="122" y="173"/>
                  </a:lnTo>
                  <a:lnTo>
                    <a:pt x="116" y="165"/>
                  </a:lnTo>
                  <a:lnTo>
                    <a:pt x="110" y="160"/>
                  </a:lnTo>
                  <a:lnTo>
                    <a:pt x="105" y="154"/>
                  </a:lnTo>
                  <a:lnTo>
                    <a:pt x="99" y="150"/>
                  </a:lnTo>
                  <a:lnTo>
                    <a:pt x="95" y="145"/>
                  </a:lnTo>
                  <a:lnTo>
                    <a:pt x="87" y="139"/>
                  </a:lnTo>
                  <a:lnTo>
                    <a:pt x="82" y="133"/>
                  </a:lnTo>
                  <a:lnTo>
                    <a:pt x="78" y="127"/>
                  </a:lnTo>
                  <a:lnTo>
                    <a:pt x="72" y="122"/>
                  </a:lnTo>
                  <a:lnTo>
                    <a:pt x="63" y="114"/>
                  </a:lnTo>
                  <a:lnTo>
                    <a:pt x="55" y="105"/>
                  </a:lnTo>
                  <a:lnTo>
                    <a:pt x="46" y="95"/>
                  </a:lnTo>
                  <a:lnTo>
                    <a:pt x="38" y="88"/>
                  </a:lnTo>
                  <a:lnTo>
                    <a:pt x="30" y="80"/>
                  </a:lnTo>
                  <a:lnTo>
                    <a:pt x="25" y="74"/>
                  </a:lnTo>
                  <a:lnTo>
                    <a:pt x="19" y="69"/>
                  </a:lnTo>
                  <a:lnTo>
                    <a:pt x="13" y="63"/>
                  </a:lnTo>
                  <a:lnTo>
                    <a:pt x="10" y="57"/>
                  </a:lnTo>
                  <a:lnTo>
                    <a:pt x="6" y="55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53" y="10"/>
                  </a:lnTo>
                  <a:lnTo>
                    <a:pt x="57" y="13"/>
                  </a:lnTo>
                  <a:lnTo>
                    <a:pt x="63" y="19"/>
                  </a:lnTo>
                  <a:lnTo>
                    <a:pt x="68" y="25"/>
                  </a:lnTo>
                  <a:lnTo>
                    <a:pt x="76" y="34"/>
                  </a:lnTo>
                  <a:lnTo>
                    <a:pt x="84" y="40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10" y="70"/>
                  </a:lnTo>
                  <a:lnTo>
                    <a:pt x="122" y="80"/>
                  </a:lnTo>
                  <a:lnTo>
                    <a:pt x="131" y="91"/>
                  </a:lnTo>
                  <a:lnTo>
                    <a:pt x="139" y="97"/>
                  </a:lnTo>
                  <a:lnTo>
                    <a:pt x="144" y="103"/>
                  </a:lnTo>
                  <a:lnTo>
                    <a:pt x="150" y="108"/>
                  </a:lnTo>
                  <a:lnTo>
                    <a:pt x="156" y="116"/>
                  </a:lnTo>
                  <a:lnTo>
                    <a:pt x="162" y="122"/>
                  </a:lnTo>
                  <a:lnTo>
                    <a:pt x="167" y="127"/>
                  </a:lnTo>
                  <a:lnTo>
                    <a:pt x="173" y="133"/>
                  </a:lnTo>
                  <a:lnTo>
                    <a:pt x="181" y="139"/>
                  </a:lnTo>
                  <a:lnTo>
                    <a:pt x="186" y="145"/>
                  </a:lnTo>
                  <a:lnTo>
                    <a:pt x="192" y="152"/>
                  </a:lnTo>
                  <a:lnTo>
                    <a:pt x="200" y="158"/>
                  </a:lnTo>
                  <a:lnTo>
                    <a:pt x="205" y="165"/>
                  </a:lnTo>
                  <a:lnTo>
                    <a:pt x="211" y="171"/>
                  </a:lnTo>
                  <a:lnTo>
                    <a:pt x="219" y="177"/>
                  </a:lnTo>
                  <a:lnTo>
                    <a:pt x="226" y="184"/>
                  </a:lnTo>
                  <a:lnTo>
                    <a:pt x="232" y="192"/>
                  </a:lnTo>
                  <a:lnTo>
                    <a:pt x="238" y="198"/>
                  </a:lnTo>
                  <a:lnTo>
                    <a:pt x="245" y="203"/>
                  </a:lnTo>
                  <a:lnTo>
                    <a:pt x="253" y="211"/>
                  </a:lnTo>
                  <a:lnTo>
                    <a:pt x="258" y="219"/>
                  </a:lnTo>
                  <a:lnTo>
                    <a:pt x="266" y="224"/>
                  </a:lnTo>
                  <a:lnTo>
                    <a:pt x="272" y="232"/>
                  </a:lnTo>
                  <a:lnTo>
                    <a:pt x="279" y="238"/>
                  </a:lnTo>
                  <a:lnTo>
                    <a:pt x="287" y="243"/>
                  </a:lnTo>
                  <a:lnTo>
                    <a:pt x="293" y="251"/>
                  </a:lnTo>
                  <a:lnTo>
                    <a:pt x="300" y="257"/>
                  </a:lnTo>
                  <a:lnTo>
                    <a:pt x="306" y="262"/>
                  </a:lnTo>
                  <a:lnTo>
                    <a:pt x="314" y="270"/>
                  </a:lnTo>
                  <a:lnTo>
                    <a:pt x="319" y="276"/>
                  </a:lnTo>
                  <a:lnTo>
                    <a:pt x="327" y="281"/>
                  </a:lnTo>
                  <a:lnTo>
                    <a:pt x="333" y="287"/>
                  </a:lnTo>
                  <a:lnTo>
                    <a:pt x="340" y="295"/>
                  </a:lnTo>
                  <a:lnTo>
                    <a:pt x="346" y="300"/>
                  </a:lnTo>
                  <a:lnTo>
                    <a:pt x="354" y="306"/>
                  </a:lnTo>
                  <a:lnTo>
                    <a:pt x="359" y="312"/>
                  </a:lnTo>
                  <a:lnTo>
                    <a:pt x="367" y="318"/>
                  </a:lnTo>
                  <a:lnTo>
                    <a:pt x="373" y="323"/>
                  </a:lnTo>
                  <a:lnTo>
                    <a:pt x="378" y="329"/>
                  </a:lnTo>
                  <a:lnTo>
                    <a:pt x="384" y="333"/>
                  </a:lnTo>
                  <a:lnTo>
                    <a:pt x="392" y="338"/>
                  </a:lnTo>
                  <a:lnTo>
                    <a:pt x="397" y="344"/>
                  </a:lnTo>
                  <a:lnTo>
                    <a:pt x="405" y="352"/>
                  </a:lnTo>
                  <a:lnTo>
                    <a:pt x="412" y="357"/>
                  </a:lnTo>
                  <a:lnTo>
                    <a:pt x="418" y="363"/>
                  </a:lnTo>
                  <a:lnTo>
                    <a:pt x="424" y="367"/>
                  </a:lnTo>
                  <a:lnTo>
                    <a:pt x="433" y="375"/>
                  </a:lnTo>
                  <a:lnTo>
                    <a:pt x="439" y="380"/>
                  </a:lnTo>
                  <a:lnTo>
                    <a:pt x="447" y="386"/>
                  </a:lnTo>
                  <a:lnTo>
                    <a:pt x="454" y="392"/>
                  </a:lnTo>
                  <a:lnTo>
                    <a:pt x="462" y="397"/>
                  </a:lnTo>
                  <a:lnTo>
                    <a:pt x="468" y="403"/>
                  </a:lnTo>
                  <a:lnTo>
                    <a:pt x="477" y="409"/>
                  </a:lnTo>
                  <a:lnTo>
                    <a:pt x="483" y="414"/>
                  </a:lnTo>
                  <a:lnTo>
                    <a:pt x="490" y="420"/>
                  </a:lnTo>
                  <a:lnTo>
                    <a:pt x="498" y="426"/>
                  </a:lnTo>
                  <a:lnTo>
                    <a:pt x="506" y="432"/>
                  </a:lnTo>
                  <a:lnTo>
                    <a:pt x="511" y="439"/>
                  </a:lnTo>
                  <a:lnTo>
                    <a:pt x="519" y="445"/>
                  </a:lnTo>
                  <a:lnTo>
                    <a:pt x="526" y="451"/>
                  </a:lnTo>
                  <a:lnTo>
                    <a:pt x="534" y="456"/>
                  </a:lnTo>
                  <a:lnTo>
                    <a:pt x="540" y="462"/>
                  </a:lnTo>
                  <a:lnTo>
                    <a:pt x="547" y="468"/>
                  </a:lnTo>
                  <a:lnTo>
                    <a:pt x="553" y="473"/>
                  </a:lnTo>
                  <a:lnTo>
                    <a:pt x="563" y="479"/>
                  </a:lnTo>
                  <a:lnTo>
                    <a:pt x="568" y="483"/>
                  </a:lnTo>
                  <a:lnTo>
                    <a:pt x="576" y="489"/>
                  </a:lnTo>
                  <a:lnTo>
                    <a:pt x="582" y="494"/>
                  </a:lnTo>
                  <a:lnTo>
                    <a:pt x="589" y="500"/>
                  </a:lnTo>
                  <a:lnTo>
                    <a:pt x="595" y="504"/>
                  </a:lnTo>
                  <a:lnTo>
                    <a:pt x="602" y="510"/>
                  </a:lnTo>
                  <a:lnTo>
                    <a:pt x="608" y="515"/>
                  </a:lnTo>
                  <a:lnTo>
                    <a:pt x="614" y="521"/>
                  </a:lnTo>
                  <a:lnTo>
                    <a:pt x="621" y="525"/>
                  </a:lnTo>
                  <a:lnTo>
                    <a:pt x="627" y="529"/>
                  </a:lnTo>
                  <a:lnTo>
                    <a:pt x="633" y="534"/>
                  </a:lnTo>
                  <a:lnTo>
                    <a:pt x="639" y="538"/>
                  </a:lnTo>
                  <a:lnTo>
                    <a:pt x="648" y="546"/>
                  </a:lnTo>
                  <a:lnTo>
                    <a:pt x="659" y="553"/>
                  </a:lnTo>
                  <a:lnTo>
                    <a:pt x="669" y="561"/>
                  </a:lnTo>
                  <a:lnTo>
                    <a:pt x="678" y="568"/>
                  </a:lnTo>
                  <a:lnTo>
                    <a:pt x="686" y="574"/>
                  </a:lnTo>
                  <a:lnTo>
                    <a:pt x="692" y="580"/>
                  </a:lnTo>
                  <a:lnTo>
                    <a:pt x="697" y="584"/>
                  </a:lnTo>
                  <a:lnTo>
                    <a:pt x="705" y="589"/>
                  </a:lnTo>
                  <a:lnTo>
                    <a:pt x="711" y="595"/>
                  </a:lnTo>
                  <a:lnTo>
                    <a:pt x="715" y="59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6" name="Freeform 22"/>
            <p:cNvSpPr>
              <a:spLocks/>
            </p:cNvSpPr>
            <p:nvPr/>
          </p:nvSpPr>
          <p:spPr bwMode="auto">
            <a:xfrm>
              <a:off x="4648" y="3128"/>
              <a:ext cx="362" cy="314"/>
            </a:xfrm>
            <a:custGeom>
              <a:avLst/>
              <a:gdLst>
                <a:gd name="T0" fmla="*/ 22 w 724"/>
                <a:gd name="T1" fmla="*/ 20 h 627"/>
                <a:gd name="T2" fmla="*/ 21 w 724"/>
                <a:gd name="T3" fmla="*/ 19 h 627"/>
                <a:gd name="T4" fmla="*/ 20 w 724"/>
                <a:gd name="T5" fmla="*/ 19 h 627"/>
                <a:gd name="T6" fmla="*/ 20 w 724"/>
                <a:gd name="T7" fmla="*/ 18 h 627"/>
                <a:gd name="T8" fmla="*/ 19 w 724"/>
                <a:gd name="T9" fmla="*/ 18 h 627"/>
                <a:gd name="T10" fmla="*/ 18 w 724"/>
                <a:gd name="T11" fmla="*/ 17 h 627"/>
                <a:gd name="T12" fmla="*/ 17 w 724"/>
                <a:gd name="T13" fmla="*/ 17 h 627"/>
                <a:gd name="T14" fmla="*/ 15 w 724"/>
                <a:gd name="T15" fmla="*/ 16 h 627"/>
                <a:gd name="T16" fmla="*/ 14 w 724"/>
                <a:gd name="T17" fmla="*/ 15 h 627"/>
                <a:gd name="T18" fmla="*/ 13 w 724"/>
                <a:gd name="T19" fmla="*/ 15 h 627"/>
                <a:gd name="T20" fmla="*/ 12 w 724"/>
                <a:gd name="T21" fmla="*/ 14 h 627"/>
                <a:gd name="T22" fmla="*/ 11 w 724"/>
                <a:gd name="T23" fmla="*/ 13 h 627"/>
                <a:gd name="T24" fmla="*/ 11 w 724"/>
                <a:gd name="T25" fmla="*/ 12 h 627"/>
                <a:gd name="T26" fmla="*/ 10 w 724"/>
                <a:gd name="T27" fmla="*/ 11 h 627"/>
                <a:gd name="T28" fmla="*/ 9 w 724"/>
                <a:gd name="T29" fmla="*/ 10 h 627"/>
                <a:gd name="T30" fmla="*/ 7 w 724"/>
                <a:gd name="T31" fmla="*/ 10 h 627"/>
                <a:gd name="T32" fmla="*/ 6 w 724"/>
                <a:gd name="T33" fmla="*/ 9 h 627"/>
                <a:gd name="T34" fmla="*/ 6 w 724"/>
                <a:gd name="T35" fmla="*/ 8 h 627"/>
                <a:gd name="T36" fmla="*/ 5 w 724"/>
                <a:gd name="T37" fmla="*/ 7 h 627"/>
                <a:gd name="T38" fmla="*/ 5 w 724"/>
                <a:gd name="T39" fmla="*/ 6 h 627"/>
                <a:gd name="T40" fmla="*/ 3 w 724"/>
                <a:gd name="T41" fmla="*/ 5 h 627"/>
                <a:gd name="T42" fmla="*/ 3 w 724"/>
                <a:gd name="T43" fmla="*/ 5 h 627"/>
                <a:gd name="T44" fmla="*/ 1 w 724"/>
                <a:gd name="T45" fmla="*/ 4 h 627"/>
                <a:gd name="T46" fmla="*/ 1 w 724"/>
                <a:gd name="T47" fmla="*/ 3 h 627"/>
                <a:gd name="T48" fmla="*/ 1 w 724"/>
                <a:gd name="T49" fmla="*/ 2 h 627"/>
                <a:gd name="T50" fmla="*/ 1 w 724"/>
                <a:gd name="T51" fmla="*/ 1 h 627"/>
                <a:gd name="T52" fmla="*/ 3 w 724"/>
                <a:gd name="T53" fmla="*/ 1 h 627"/>
                <a:gd name="T54" fmla="*/ 3 w 724"/>
                <a:gd name="T55" fmla="*/ 2 h 627"/>
                <a:gd name="T56" fmla="*/ 5 w 724"/>
                <a:gd name="T57" fmla="*/ 3 h 627"/>
                <a:gd name="T58" fmla="*/ 6 w 724"/>
                <a:gd name="T59" fmla="*/ 4 h 627"/>
                <a:gd name="T60" fmla="*/ 6 w 724"/>
                <a:gd name="T61" fmla="*/ 5 h 627"/>
                <a:gd name="T62" fmla="*/ 6 w 724"/>
                <a:gd name="T63" fmla="*/ 6 h 627"/>
                <a:gd name="T64" fmla="*/ 7 w 724"/>
                <a:gd name="T65" fmla="*/ 7 h 627"/>
                <a:gd name="T66" fmla="*/ 9 w 724"/>
                <a:gd name="T67" fmla="*/ 7 h 627"/>
                <a:gd name="T68" fmla="*/ 10 w 724"/>
                <a:gd name="T69" fmla="*/ 8 h 627"/>
                <a:gd name="T70" fmla="*/ 11 w 724"/>
                <a:gd name="T71" fmla="*/ 9 h 627"/>
                <a:gd name="T72" fmla="*/ 11 w 724"/>
                <a:gd name="T73" fmla="*/ 10 h 627"/>
                <a:gd name="T74" fmla="*/ 11 w 724"/>
                <a:gd name="T75" fmla="*/ 11 h 627"/>
                <a:gd name="T76" fmla="*/ 12 w 724"/>
                <a:gd name="T77" fmla="*/ 11 h 627"/>
                <a:gd name="T78" fmla="*/ 13 w 724"/>
                <a:gd name="T79" fmla="*/ 12 h 627"/>
                <a:gd name="T80" fmla="*/ 14 w 724"/>
                <a:gd name="T81" fmla="*/ 13 h 627"/>
                <a:gd name="T82" fmla="*/ 15 w 724"/>
                <a:gd name="T83" fmla="*/ 13 h 627"/>
                <a:gd name="T84" fmla="*/ 17 w 724"/>
                <a:gd name="T85" fmla="*/ 14 h 627"/>
                <a:gd name="T86" fmla="*/ 18 w 724"/>
                <a:gd name="T87" fmla="*/ 15 h 627"/>
                <a:gd name="T88" fmla="*/ 18 w 724"/>
                <a:gd name="T89" fmla="*/ 16 h 627"/>
                <a:gd name="T90" fmla="*/ 19 w 724"/>
                <a:gd name="T91" fmla="*/ 16 h 627"/>
                <a:gd name="T92" fmla="*/ 20 w 724"/>
                <a:gd name="T93" fmla="*/ 17 h 627"/>
                <a:gd name="T94" fmla="*/ 21 w 724"/>
                <a:gd name="T95" fmla="*/ 18 h 627"/>
                <a:gd name="T96" fmla="*/ 22 w 724"/>
                <a:gd name="T97" fmla="*/ 18 h 627"/>
                <a:gd name="T98" fmla="*/ 23 w 724"/>
                <a:gd name="T99" fmla="*/ 19 h 6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4"/>
                <a:gd name="T151" fmla="*/ 0 h 627"/>
                <a:gd name="T152" fmla="*/ 724 w 724"/>
                <a:gd name="T153" fmla="*/ 627 h 6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4" h="627">
                  <a:moveTo>
                    <a:pt x="724" y="595"/>
                  </a:moveTo>
                  <a:lnTo>
                    <a:pt x="701" y="627"/>
                  </a:lnTo>
                  <a:lnTo>
                    <a:pt x="698" y="626"/>
                  </a:lnTo>
                  <a:lnTo>
                    <a:pt x="690" y="622"/>
                  </a:lnTo>
                  <a:lnTo>
                    <a:pt x="684" y="618"/>
                  </a:lnTo>
                  <a:lnTo>
                    <a:pt x="679" y="614"/>
                  </a:lnTo>
                  <a:lnTo>
                    <a:pt x="673" y="610"/>
                  </a:lnTo>
                  <a:lnTo>
                    <a:pt x="665" y="607"/>
                  </a:lnTo>
                  <a:lnTo>
                    <a:pt x="656" y="601"/>
                  </a:lnTo>
                  <a:lnTo>
                    <a:pt x="646" y="593"/>
                  </a:lnTo>
                  <a:lnTo>
                    <a:pt x="641" y="591"/>
                  </a:lnTo>
                  <a:lnTo>
                    <a:pt x="635" y="588"/>
                  </a:lnTo>
                  <a:lnTo>
                    <a:pt x="629" y="586"/>
                  </a:lnTo>
                  <a:lnTo>
                    <a:pt x="623" y="582"/>
                  </a:lnTo>
                  <a:lnTo>
                    <a:pt x="618" y="578"/>
                  </a:lnTo>
                  <a:lnTo>
                    <a:pt x="612" y="574"/>
                  </a:lnTo>
                  <a:lnTo>
                    <a:pt x="606" y="570"/>
                  </a:lnTo>
                  <a:lnTo>
                    <a:pt x="601" y="567"/>
                  </a:lnTo>
                  <a:lnTo>
                    <a:pt x="593" y="563"/>
                  </a:lnTo>
                  <a:lnTo>
                    <a:pt x="587" y="559"/>
                  </a:lnTo>
                  <a:lnTo>
                    <a:pt x="580" y="553"/>
                  </a:lnTo>
                  <a:lnTo>
                    <a:pt x="574" y="551"/>
                  </a:lnTo>
                  <a:lnTo>
                    <a:pt x="566" y="546"/>
                  </a:lnTo>
                  <a:lnTo>
                    <a:pt x="559" y="542"/>
                  </a:lnTo>
                  <a:lnTo>
                    <a:pt x="551" y="536"/>
                  </a:lnTo>
                  <a:lnTo>
                    <a:pt x="546" y="532"/>
                  </a:lnTo>
                  <a:lnTo>
                    <a:pt x="536" y="527"/>
                  </a:lnTo>
                  <a:lnTo>
                    <a:pt x="530" y="523"/>
                  </a:lnTo>
                  <a:lnTo>
                    <a:pt x="523" y="515"/>
                  </a:lnTo>
                  <a:lnTo>
                    <a:pt x="515" y="512"/>
                  </a:lnTo>
                  <a:lnTo>
                    <a:pt x="507" y="506"/>
                  </a:lnTo>
                  <a:lnTo>
                    <a:pt x="500" y="502"/>
                  </a:lnTo>
                  <a:lnTo>
                    <a:pt x="490" y="494"/>
                  </a:lnTo>
                  <a:lnTo>
                    <a:pt x="485" y="491"/>
                  </a:lnTo>
                  <a:lnTo>
                    <a:pt x="475" y="485"/>
                  </a:lnTo>
                  <a:lnTo>
                    <a:pt x="468" y="479"/>
                  </a:lnTo>
                  <a:lnTo>
                    <a:pt x="460" y="472"/>
                  </a:lnTo>
                  <a:lnTo>
                    <a:pt x="452" y="468"/>
                  </a:lnTo>
                  <a:lnTo>
                    <a:pt x="445" y="460"/>
                  </a:lnTo>
                  <a:lnTo>
                    <a:pt x="435" y="454"/>
                  </a:lnTo>
                  <a:lnTo>
                    <a:pt x="428" y="449"/>
                  </a:lnTo>
                  <a:lnTo>
                    <a:pt x="420" y="443"/>
                  </a:lnTo>
                  <a:lnTo>
                    <a:pt x="411" y="435"/>
                  </a:lnTo>
                  <a:lnTo>
                    <a:pt x="403" y="430"/>
                  </a:lnTo>
                  <a:lnTo>
                    <a:pt x="393" y="422"/>
                  </a:lnTo>
                  <a:lnTo>
                    <a:pt x="386" y="416"/>
                  </a:lnTo>
                  <a:lnTo>
                    <a:pt x="378" y="409"/>
                  </a:lnTo>
                  <a:lnTo>
                    <a:pt x="369" y="403"/>
                  </a:lnTo>
                  <a:lnTo>
                    <a:pt x="361" y="396"/>
                  </a:lnTo>
                  <a:lnTo>
                    <a:pt x="354" y="390"/>
                  </a:lnTo>
                  <a:lnTo>
                    <a:pt x="346" y="382"/>
                  </a:lnTo>
                  <a:lnTo>
                    <a:pt x="338" y="377"/>
                  </a:lnTo>
                  <a:lnTo>
                    <a:pt x="329" y="369"/>
                  </a:lnTo>
                  <a:lnTo>
                    <a:pt x="323" y="363"/>
                  </a:lnTo>
                  <a:lnTo>
                    <a:pt x="314" y="356"/>
                  </a:lnTo>
                  <a:lnTo>
                    <a:pt x="306" y="348"/>
                  </a:lnTo>
                  <a:lnTo>
                    <a:pt x="298" y="340"/>
                  </a:lnTo>
                  <a:lnTo>
                    <a:pt x="291" y="335"/>
                  </a:lnTo>
                  <a:lnTo>
                    <a:pt x="281" y="327"/>
                  </a:lnTo>
                  <a:lnTo>
                    <a:pt x="276" y="320"/>
                  </a:lnTo>
                  <a:lnTo>
                    <a:pt x="266" y="312"/>
                  </a:lnTo>
                  <a:lnTo>
                    <a:pt x="260" y="306"/>
                  </a:lnTo>
                  <a:lnTo>
                    <a:pt x="251" y="299"/>
                  </a:lnTo>
                  <a:lnTo>
                    <a:pt x="243" y="291"/>
                  </a:lnTo>
                  <a:lnTo>
                    <a:pt x="236" y="283"/>
                  </a:lnTo>
                  <a:lnTo>
                    <a:pt x="230" y="278"/>
                  </a:lnTo>
                  <a:lnTo>
                    <a:pt x="221" y="270"/>
                  </a:lnTo>
                  <a:lnTo>
                    <a:pt x="215" y="262"/>
                  </a:lnTo>
                  <a:lnTo>
                    <a:pt x="207" y="257"/>
                  </a:lnTo>
                  <a:lnTo>
                    <a:pt x="200" y="249"/>
                  </a:lnTo>
                  <a:lnTo>
                    <a:pt x="192" y="242"/>
                  </a:lnTo>
                  <a:lnTo>
                    <a:pt x="186" y="236"/>
                  </a:lnTo>
                  <a:lnTo>
                    <a:pt x="179" y="228"/>
                  </a:lnTo>
                  <a:lnTo>
                    <a:pt x="171" y="223"/>
                  </a:lnTo>
                  <a:lnTo>
                    <a:pt x="164" y="215"/>
                  </a:lnTo>
                  <a:lnTo>
                    <a:pt x="158" y="207"/>
                  </a:lnTo>
                  <a:lnTo>
                    <a:pt x="152" y="202"/>
                  </a:lnTo>
                  <a:lnTo>
                    <a:pt x="146" y="196"/>
                  </a:lnTo>
                  <a:lnTo>
                    <a:pt x="139" y="190"/>
                  </a:lnTo>
                  <a:lnTo>
                    <a:pt x="133" y="185"/>
                  </a:lnTo>
                  <a:lnTo>
                    <a:pt x="127" y="179"/>
                  </a:lnTo>
                  <a:lnTo>
                    <a:pt x="122" y="173"/>
                  </a:lnTo>
                  <a:lnTo>
                    <a:pt x="114" y="166"/>
                  </a:lnTo>
                  <a:lnTo>
                    <a:pt x="108" y="160"/>
                  </a:lnTo>
                  <a:lnTo>
                    <a:pt x="103" y="154"/>
                  </a:lnTo>
                  <a:lnTo>
                    <a:pt x="97" y="148"/>
                  </a:lnTo>
                  <a:lnTo>
                    <a:pt x="91" y="143"/>
                  </a:lnTo>
                  <a:lnTo>
                    <a:pt x="86" y="137"/>
                  </a:lnTo>
                  <a:lnTo>
                    <a:pt x="82" y="133"/>
                  </a:lnTo>
                  <a:lnTo>
                    <a:pt x="76" y="128"/>
                  </a:lnTo>
                  <a:lnTo>
                    <a:pt x="67" y="118"/>
                  </a:lnTo>
                  <a:lnTo>
                    <a:pt x="57" y="109"/>
                  </a:lnTo>
                  <a:lnTo>
                    <a:pt x="48" y="99"/>
                  </a:lnTo>
                  <a:lnTo>
                    <a:pt x="40" y="89"/>
                  </a:lnTo>
                  <a:lnTo>
                    <a:pt x="32" y="82"/>
                  </a:lnTo>
                  <a:lnTo>
                    <a:pt x="27" y="76"/>
                  </a:lnTo>
                  <a:lnTo>
                    <a:pt x="19" y="69"/>
                  </a:lnTo>
                  <a:lnTo>
                    <a:pt x="13" y="65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63" y="17"/>
                  </a:lnTo>
                  <a:lnTo>
                    <a:pt x="69" y="23"/>
                  </a:lnTo>
                  <a:lnTo>
                    <a:pt x="76" y="32"/>
                  </a:lnTo>
                  <a:lnTo>
                    <a:pt x="84" y="40"/>
                  </a:lnTo>
                  <a:lnTo>
                    <a:pt x="93" y="48"/>
                  </a:lnTo>
                  <a:lnTo>
                    <a:pt x="103" y="57"/>
                  </a:lnTo>
                  <a:lnTo>
                    <a:pt x="112" y="69"/>
                  </a:lnTo>
                  <a:lnTo>
                    <a:pt x="122" y="78"/>
                  </a:lnTo>
                  <a:lnTo>
                    <a:pt x="133" y="89"/>
                  </a:lnTo>
                  <a:lnTo>
                    <a:pt x="139" y="95"/>
                  </a:lnTo>
                  <a:lnTo>
                    <a:pt x="145" y="101"/>
                  </a:lnTo>
                  <a:lnTo>
                    <a:pt x="150" y="107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69" y="126"/>
                  </a:lnTo>
                  <a:lnTo>
                    <a:pt x="175" y="133"/>
                  </a:lnTo>
                  <a:lnTo>
                    <a:pt x="181" y="139"/>
                  </a:lnTo>
                  <a:lnTo>
                    <a:pt x="186" y="145"/>
                  </a:lnTo>
                  <a:lnTo>
                    <a:pt x="194" y="150"/>
                  </a:lnTo>
                  <a:lnTo>
                    <a:pt x="200" y="158"/>
                  </a:lnTo>
                  <a:lnTo>
                    <a:pt x="207" y="164"/>
                  </a:lnTo>
                  <a:lnTo>
                    <a:pt x="213" y="171"/>
                  </a:lnTo>
                  <a:lnTo>
                    <a:pt x="219" y="177"/>
                  </a:lnTo>
                  <a:lnTo>
                    <a:pt x="226" y="183"/>
                  </a:lnTo>
                  <a:lnTo>
                    <a:pt x="234" y="190"/>
                  </a:lnTo>
                  <a:lnTo>
                    <a:pt x="240" y="196"/>
                  </a:lnTo>
                  <a:lnTo>
                    <a:pt x="245" y="204"/>
                  </a:lnTo>
                  <a:lnTo>
                    <a:pt x="253" y="209"/>
                  </a:lnTo>
                  <a:lnTo>
                    <a:pt x="260" y="217"/>
                  </a:lnTo>
                  <a:lnTo>
                    <a:pt x="266" y="223"/>
                  </a:lnTo>
                  <a:lnTo>
                    <a:pt x="274" y="230"/>
                  </a:lnTo>
                  <a:lnTo>
                    <a:pt x="279" y="236"/>
                  </a:lnTo>
                  <a:lnTo>
                    <a:pt x="287" y="243"/>
                  </a:lnTo>
                  <a:lnTo>
                    <a:pt x="293" y="249"/>
                  </a:lnTo>
                  <a:lnTo>
                    <a:pt x="300" y="257"/>
                  </a:lnTo>
                  <a:lnTo>
                    <a:pt x="306" y="262"/>
                  </a:lnTo>
                  <a:lnTo>
                    <a:pt x="316" y="268"/>
                  </a:lnTo>
                  <a:lnTo>
                    <a:pt x="321" y="276"/>
                  </a:lnTo>
                  <a:lnTo>
                    <a:pt x="327" y="281"/>
                  </a:lnTo>
                  <a:lnTo>
                    <a:pt x="335" y="287"/>
                  </a:lnTo>
                  <a:lnTo>
                    <a:pt x="340" y="293"/>
                  </a:lnTo>
                  <a:lnTo>
                    <a:pt x="346" y="299"/>
                  </a:lnTo>
                  <a:lnTo>
                    <a:pt x="354" y="304"/>
                  </a:lnTo>
                  <a:lnTo>
                    <a:pt x="361" y="310"/>
                  </a:lnTo>
                  <a:lnTo>
                    <a:pt x="367" y="318"/>
                  </a:lnTo>
                  <a:lnTo>
                    <a:pt x="373" y="321"/>
                  </a:lnTo>
                  <a:lnTo>
                    <a:pt x="380" y="327"/>
                  </a:lnTo>
                  <a:lnTo>
                    <a:pt x="386" y="331"/>
                  </a:lnTo>
                  <a:lnTo>
                    <a:pt x="392" y="339"/>
                  </a:lnTo>
                  <a:lnTo>
                    <a:pt x="399" y="344"/>
                  </a:lnTo>
                  <a:lnTo>
                    <a:pt x="405" y="350"/>
                  </a:lnTo>
                  <a:lnTo>
                    <a:pt x="412" y="356"/>
                  </a:lnTo>
                  <a:lnTo>
                    <a:pt x="420" y="361"/>
                  </a:lnTo>
                  <a:lnTo>
                    <a:pt x="426" y="367"/>
                  </a:lnTo>
                  <a:lnTo>
                    <a:pt x="433" y="373"/>
                  </a:lnTo>
                  <a:lnTo>
                    <a:pt x="441" y="378"/>
                  </a:lnTo>
                  <a:lnTo>
                    <a:pt x="449" y="384"/>
                  </a:lnTo>
                  <a:lnTo>
                    <a:pt x="456" y="390"/>
                  </a:lnTo>
                  <a:lnTo>
                    <a:pt x="464" y="396"/>
                  </a:lnTo>
                  <a:lnTo>
                    <a:pt x="471" y="403"/>
                  </a:lnTo>
                  <a:lnTo>
                    <a:pt x="479" y="409"/>
                  </a:lnTo>
                  <a:lnTo>
                    <a:pt x="487" y="413"/>
                  </a:lnTo>
                  <a:lnTo>
                    <a:pt x="494" y="420"/>
                  </a:lnTo>
                  <a:lnTo>
                    <a:pt x="500" y="426"/>
                  </a:lnTo>
                  <a:lnTo>
                    <a:pt x="509" y="432"/>
                  </a:lnTo>
                  <a:lnTo>
                    <a:pt x="515" y="437"/>
                  </a:lnTo>
                  <a:lnTo>
                    <a:pt x="525" y="443"/>
                  </a:lnTo>
                  <a:lnTo>
                    <a:pt x="530" y="449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53" y="466"/>
                  </a:lnTo>
                  <a:lnTo>
                    <a:pt x="559" y="472"/>
                  </a:lnTo>
                  <a:lnTo>
                    <a:pt x="566" y="477"/>
                  </a:lnTo>
                  <a:lnTo>
                    <a:pt x="574" y="483"/>
                  </a:lnTo>
                  <a:lnTo>
                    <a:pt x="580" y="489"/>
                  </a:lnTo>
                  <a:lnTo>
                    <a:pt x="587" y="492"/>
                  </a:lnTo>
                  <a:lnTo>
                    <a:pt x="595" y="500"/>
                  </a:lnTo>
                  <a:lnTo>
                    <a:pt x="601" y="504"/>
                  </a:lnTo>
                  <a:lnTo>
                    <a:pt x="608" y="510"/>
                  </a:lnTo>
                  <a:lnTo>
                    <a:pt x="614" y="513"/>
                  </a:lnTo>
                  <a:lnTo>
                    <a:pt x="622" y="519"/>
                  </a:lnTo>
                  <a:lnTo>
                    <a:pt x="627" y="523"/>
                  </a:lnTo>
                  <a:lnTo>
                    <a:pt x="633" y="529"/>
                  </a:lnTo>
                  <a:lnTo>
                    <a:pt x="639" y="532"/>
                  </a:lnTo>
                  <a:lnTo>
                    <a:pt x="644" y="536"/>
                  </a:lnTo>
                  <a:lnTo>
                    <a:pt x="656" y="546"/>
                  </a:lnTo>
                  <a:lnTo>
                    <a:pt x="665" y="553"/>
                  </a:lnTo>
                  <a:lnTo>
                    <a:pt x="677" y="561"/>
                  </a:lnTo>
                  <a:lnTo>
                    <a:pt x="686" y="569"/>
                  </a:lnTo>
                  <a:lnTo>
                    <a:pt x="694" y="572"/>
                  </a:lnTo>
                  <a:lnTo>
                    <a:pt x="701" y="580"/>
                  </a:lnTo>
                  <a:lnTo>
                    <a:pt x="707" y="584"/>
                  </a:lnTo>
                  <a:lnTo>
                    <a:pt x="713" y="588"/>
                  </a:lnTo>
                  <a:lnTo>
                    <a:pt x="720" y="593"/>
                  </a:lnTo>
                  <a:lnTo>
                    <a:pt x="724" y="595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7" name="Freeform 23"/>
            <p:cNvSpPr>
              <a:spLocks/>
            </p:cNvSpPr>
            <p:nvPr/>
          </p:nvSpPr>
          <p:spPr bwMode="auto">
            <a:xfrm>
              <a:off x="4689" y="3080"/>
              <a:ext cx="361" cy="319"/>
            </a:xfrm>
            <a:custGeom>
              <a:avLst/>
              <a:gdLst>
                <a:gd name="T0" fmla="*/ 22 w 722"/>
                <a:gd name="T1" fmla="*/ 19 h 639"/>
                <a:gd name="T2" fmla="*/ 21 w 722"/>
                <a:gd name="T3" fmla="*/ 19 h 639"/>
                <a:gd name="T4" fmla="*/ 20 w 722"/>
                <a:gd name="T5" fmla="*/ 18 h 639"/>
                <a:gd name="T6" fmla="*/ 19 w 722"/>
                <a:gd name="T7" fmla="*/ 18 h 639"/>
                <a:gd name="T8" fmla="*/ 19 w 722"/>
                <a:gd name="T9" fmla="*/ 17 h 639"/>
                <a:gd name="T10" fmla="*/ 18 w 722"/>
                <a:gd name="T11" fmla="*/ 16 h 639"/>
                <a:gd name="T12" fmla="*/ 17 w 722"/>
                <a:gd name="T13" fmla="*/ 16 h 639"/>
                <a:gd name="T14" fmla="*/ 15 w 722"/>
                <a:gd name="T15" fmla="*/ 15 h 639"/>
                <a:gd name="T16" fmla="*/ 14 w 722"/>
                <a:gd name="T17" fmla="*/ 14 h 639"/>
                <a:gd name="T18" fmla="*/ 13 w 722"/>
                <a:gd name="T19" fmla="*/ 13 h 639"/>
                <a:gd name="T20" fmla="*/ 12 w 722"/>
                <a:gd name="T21" fmla="*/ 13 h 639"/>
                <a:gd name="T22" fmla="*/ 11 w 722"/>
                <a:gd name="T23" fmla="*/ 12 h 639"/>
                <a:gd name="T24" fmla="*/ 11 w 722"/>
                <a:gd name="T25" fmla="*/ 11 h 639"/>
                <a:gd name="T26" fmla="*/ 10 w 722"/>
                <a:gd name="T27" fmla="*/ 10 h 639"/>
                <a:gd name="T28" fmla="*/ 9 w 722"/>
                <a:gd name="T29" fmla="*/ 9 h 639"/>
                <a:gd name="T30" fmla="*/ 7 w 722"/>
                <a:gd name="T31" fmla="*/ 8 h 639"/>
                <a:gd name="T32" fmla="*/ 6 w 722"/>
                <a:gd name="T33" fmla="*/ 7 h 639"/>
                <a:gd name="T34" fmla="*/ 6 w 722"/>
                <a:gd name="T35" fmla="*/ 7 h 639"/>
                <a:gd name="T36" fmla="*/ 5 w 722"/>
                <a:gd name="T37" fmla="*/ 6 h 639"/>
                <a:gd name="T38" fmla="*/ 3 w 722"/>
                <a:gd name="T39" fmla="*/ 5 h 639"/>
                <a:gd name="T40" fmla="*/ 3 w 722"/>
                <a:gd name="T41" fmla="*/ 4 h 639"/>
                <a:gd name="T42" fmla="*/ 1 w 722"/>
                <a:gd name="T43" fmla="*/ 3 h 639"/>
                <a:gd name="T44" fmla="*/ 1 w 722"/>
                <a:gd name="T45" fmla="*/ 2 h 639"/>
                <a:gd name="T46" fmla="*/ 1 w 722"/>
                <a:gd name="T47" fmla="*/ 1 h 639"/>
                <a:gd name="T48" fmla="*/ 1 w 722"/>
                <a:gd name="T49" fmla="*/ 0 h 639"/>
                <a:gd name="T50" fmla="*/ 3 w 722"/>
                <a:gd name="T51" fmla="*/ 0 h 639"/>
                <a:gd name="T52" fmla="*/ 3 w 722"/>
                <a:gd name="T53" fmla="*/ 1 h 639"/>
                <a:gd name="T54" fmla="*/ 5 w 722"/>
                <a:gd name="T55" fmla="*/ 3 h 639"/>
                <a:gd name="T56" fmla="*/ 6 w 722"/>
                <a:gd name="T57" fmla="*/ 3 h 639"/>
                <a:gd name="T58" fmla="*/ 6 w 722"/>
                <a:gd name="T59" fmla="*/ 4 h 639"/>
                <a:gd name="T60" fmla="*/ 6 w 722"/>
                <a:gd name="T61" fmla="*/ 5 h 639"/>
                <a:gd name="T62" fmla="*/ 7 w 722"/>
                <a:gd name="T63" fmla="*/ 6 h 639"/>
                <a:gd name="T64" fmla="*/ 9 w 722"/>
                <a:gd name="T65" fmla="*/ 7 h 639"/>
                <a:gd name="T66" fmla="*/ 10 w 722"/>
                <a:gd name="T67" fmla="*/ 7 h 639"/>
                <a:gd name="T68" fmla="*/ 11 w 722"/>
                <a:gd name="T69" fmla="*/ 8 h 639"/>
                <a:gd name="T70" fmla="*/ 11 w 722"/>
                <a:gd name="T71" fmla="*/ 9 h 639"/>
                <a:gd name="T72" fmla="*/ 11 w 722"/>
                <a:gd name="T73" fmla="*/ 10 h 639"/>
                <a:gd name="T74" fmla="*/ 12 w 722"/>
                <a:gd name="T75" fmla="*/ 10 h 639"/>
                <a:gd name="T76" fmla="*/ 13 w 722"/>
                <a:gd name="T77" fmla="*/ 11 h 639"/>
                <a:gd name="T78" fmla="*/ 14 w 722"/>
                <a:gd name="T79" fmla="*/ 12 h 639"/>
                <a:gd name="T80" fmla="*/ 15 w 722"/>
                <a:gd name="T81" fmla="*/ 13 h 639"/>
                <a:gd name="T82" fmla="*/ 17 w 722"/>
                <a:gd name="T83" fmla="*/ 13 h 639"/>
                <a:gd name="T84" fmla="*/ 18 w 722"/>
                <a:gd name="T85" fmla="*/ 14 h 639"/>
                <a:gd name="T86" fmla="*/ 18 w 722"/>
                <a:gd name="T87" fmla="*/ 15 h 639"/>
                <a:gd name="T88" fmla="*/ 19 w 722"/>
                <a:gd name="T89" fmla="*/ 15 h 639"/>
                <a:gd name="T90" fmla="*/ 20 w 722"/>
                <a:gd name="T91" fmla="*/ 16 h 639"/>
                <a:gd name="T92" fmla="*/ 21 w 722"/>
                <a:gd name="T93" fmla="*/ 17 h 639"/>
                <a:gd name="T94" fmla="*/ 22 w 722"/>
                <a:gd name="T95" fmla="*/ 18 h 639"/>
                <a:gd name="T96" fmla="*/ 23 w 722"/>
                <a:gd name="T97" fmla="*/ 18 h 6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2"/>
                <a:gd name="T148" fmla="*/ 0 h 639"/>
                <a:gd name="T149" fmla="*/ 722 w 722"/>
                <a:gd name="T150" fmla="*/ 639 h 6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2" h="639">
                  <a:moveTo>
                    <a:pt x="722" y="605"/>
                  </a:moveTo>
                  <a:lnTo>
                    <a:pt x="703" y="639"/>
                  </a:lnTo>
                  <a:lnTo>
                    <a:pt x="699" y="637"/>
                  </a:lnTo>
                  <a:lnTo>
                    <a:pt x="692" y="631"/>
                  </a:lnTo>
                  <a:lnTo>
                    <a:pt x="684" y="628"/>
                  </a:lnTo>
                  <a:lnTo>
                    <a:pt x="678" y="624"/>
                  </a:lnTo>
                  <a:lnTo>
                    <a:pt x="673" y="620"/>
                  </a:lnTo>
                  <a:lnTo>
                    <a:pt x="663" y="614"/>
                  </a:lnTo>
                  <a:lnTo>
                    <a:pt x="654" y="607"/>
                  </a:lnTo>
                  <a:lnTo>
                    <a:pt x="644" y="601"/>
                  </a:lnTo>
                  <a:lnTo>
                    <a:pt x="638" y="597"/>
                  </a:lnTo>
                  <a:lnTo>
                    <a:pt x="631" y="593"/>
                  </a:lnTo>
                  <a:lnTo>
                    <a:pt x="625" y="589"/>
                  </a:lnTo>
                  <a:lnTo>
                    <a:pt x="621" y="586"/>
                  </a:lnTo>
                  <a:lnTo>
                    <a:pt x="614" y="582"/>
                  </a:lnTo>
                  <a:lnTo>
                    <a:pt x="606" y="578"/>
                  </a:lnTo>
                  <a:lnTo>
                    <a:pt x="600" y="572"/>
                  </a:lnTo>
                  <a:lnTo>
                    <a:pt x="595" y="569"/>
                  </a:lnTo>
                  <a:lnTo>
                    <a:pt x="587" y="565"/>
                  </a:lnTo>
                  <a:lnTo>
                    <a:pt x="579" y="561"/>
                  </a:lnTo>
                  <a:lnTo>
                    <a:pt x="574" y="555"/>
                  </a:lnTo>
                  <a:lnTo>
                    <a:pt x="566" y="551"/>
                  </a:lnTo>
                  <a:lnTo>
                    <a:pt x="559" y="546"/>
                  </a:lnTo>
                  <a:lnTo>
                    <a:pt x="551" y="540"/>
                  </a:lnTo>
                  <a:lnTo>
                    <a:pt x="543" y="534"/>
                  </a:lnTo>
                  <a:lnTo>
                    <a:pt x="536" y="529"/>
                  </a:lnTo>
                  <a:lnTo>
                    <a:pt x="528" y="523"/>
                  </a:lnTo>
                  <a:lnTo>
                    <a:pt x="521" y="519"/>
                  </a:lnTo>
                  <a:lnTo>
                    <a:pt x="511" y="513"/>
                  </a:lnTo>
                  <a:lnTo>
                    <a:pt x="505" y="508"/>
                  </a:lnTo>
                  <a:lnTo>
                    <a:pt x="496" y="500"/>
                  </a:lnTo>
                  <a:lnTo>
                    <a:pt x="488" y="494"/>
                  </a:lnTo>
                  <a:lnTo>
                    <a:pt x="479" y="489"/>
                  </a:lnTo>
                  <a:lnTo>
                    <a:pt x="471" y="483"/>
                  </a:lnTo>
                  <a:lnTo>
                    <a:pt x="462" y="477"/>
                  </a:lnTo>
                  <a:lnTo>
                    <a:pt x="454" y="470"/>
                  </a:lnTo>
                  <a:lnTo>
                    <a:pt x="446" y="464"/>
                  </a:lnTo>
                  <a:lnTo>
                    <a:pt x="437" y="458"/>
                  </a:lnTo>
                  <a:lnTo>
                    <a:pt x="429" y="453"/>
                  </a:lnTo>
                  <a:lnTo>
                    <a:pt x="420" y="445"/>
                  </a:lnTo>
                  <a:lnTo>
                    <a:pt x="410" y="437"/>
                  </a:lnTo>
                  <a:lnTo>
                    <a:pt x="403" y="432"/>
                  </a:lnTo>
                  <a:lnTo>
                    <a:pt x="393" y="424"/>
                  </a:lnTo>
                  <a:lnTo>
                    <a:pt x="386" y="418"/>
                  </a:lnTo>
                  <a:lnTo>
                    <a:pt x="378" y="413"/>
                  </a:lnTo>
                  <a:lnTo>
                    <a:pt x="370" y="405"/>
                  </a:lnTo>
                  <a:lnTo>
                    <a:pt x="361" y="397"/>
                  </a:lnTo>
                  <a:lnTo>
                    <a:pt x="353" y="392"/>
                  </a:lnTo>
                  <a:lnTo>
                    <a:pt x="346" y="384"/>
                  </a:lnTo>
                  <a:lnTo>
                    <a:pt x="338" y="378"/>
                  </a:lnTo>
                  <a:lnTo>
                    <a:pt x="329" y="371"/>
                  </a:lnTo>
                  <a:lnTo>
                    <a:pt x="321" y="363"/>
                  </a:lnTo>
                  <a:lnTo>
                    <a:pt x="311" y="358"/>
                  </a:lnTo>
                  <a:lnTo>
                    <a:pt x="306" y="352"/>
                  </a:lnTo>
                  <a:lnTo>
                    <a:pt x="296" y="342"/>
                  </a:lnTo>
                  <a:lnTo>
                    <a:pt x="289" y="337"/>
                  </a:lnTo>
                  <a:lnTo>
                    <a:pt x="281" y="329"/>
                  </a:lnTo>
                  <a:lnTo>
                    <a:pt x="273" y="321"/>
                  </a:lnTo>
                  <a:lnTo>
                    <a:pt x="264" y="314"/>
                  </a:lnTo>
                  <a:lnTo>
                    <a:pt x="258" y="308"/>
                  </a:lnTo>
                  <a:lnTo>
                    <a:pt x="249" y="301"/>
                  </a:lnTo>
                  <a:lnTo>
                    <a:pt x="243" y="295"/>
                  </a:lnTo>
                  <a:lnTo>
                    <a:pt x="235" y="287"/>
                  </a:lnTo>
                  <a:lnTo>
                    <a:pt x="228" y="280"/>
                  </a:lnTo>
                  <a:lnTo>
                    <a:pt x="220" y="274"/>
                  </a:lnTo>
                  <a:lnTo>
                    <a:pt x="213" y="268"/>
                  </a:lnTo>
                  <a:lnTo>
                    <a:pt x="205" y="261"/>
                  </a:lnTo>
                  <a:lnTo>
                    <a:pt x="197" y="253"/>
                  </a:lnTo>
                  <a:lnTo>
                    <a:pt x="192" y="247"/>
                  </a:lnTo>
                  <a:lnTo>
                    <a:pt x="184" y="242"/>
                  </a:lnTo>
                  <a:lnTo>
                    <a:pt x="177" y="234"/>
                  </a:lnTo>
                  <a:lnTo>
                    <a:pt x="171" y="226"/>
                  </a:lnTo>
                  <a:lnTo>
                    <a:pt x="163" y="221"/>
                  </a:lnTo>
                  <a:lnTo>
                    <a:pt x="158" y="215"/>
                  </a:lnTo>
                  <a:lnTo>
                    <a:pt x="150" y="209"/>
                  </a:lnTo>
                  <a:lnTo>
                    <a:pt x="144" y="202"/>
                  </a:lnTo>
                  <a:lnTo>
                    <a:pt x="139" y="196"/>
                  </a:lnTo>
                  <a:lnTo>
                    <a:pt x="133" y="192"/>
                  </a:lnTo>
                  <a:lnTo>
                    <a:pt x="127" y="185"/>
                  </a:lnTo>
                  <a:lnTo>
                    <a:pt x="120" y="179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97" y="156"/>
                  </a:lnTo>
                  <a:lnTo>
                    <a:pt x="87" y="148"/>
                  </a:lnTo>
                  <a:lnTo>
                    <a:pt x="76" y="137"/>
                  </a:lnTo>
                  <a:lnTo>
                    <a:pt x="66" y="128"/>
                  </a:lnTo>
                  <a:lnTo>
                    <a:pt x="57" y="118"/>
                  </a:lnTo>
                  <a:lnTo>
                    <a:pt x="49" y="110"/>
                  </a:lnTo>
                  <a:lnTo>
                    <a:pt x="42" y="101"/>
                  </a:lnTo>
                  <a:lnTo>
                    <a:pt x="34" y="93"/>
                  </a:lnTo>
                  <a:lnTo>
                    <a:pt x="28" y="88"/>
                  </a:lnTo>
                  <a:lnTo>
                    <a:pt x="23" y="82"/>
                  </a:lnTo>
                  <a:lnTo>
                    <a:pt x="15" y="76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4" y="63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61" y="10"/>
                  </a:lnTo>
                  <a:lnTo>
                    <a:pt x="64" y="14"/>
                  </a:lnTo>
                  <a:lnTo>
                    <a:pt x="70" y="19"/>
                  </a:lnTo>
                  <a:lnTo>
                    <a:pt x="76" y="25"/>
                  </a:lnTo>
                  <a:lnTo>
                    <a:pt x="83" y="34"/>
                  </a:lnTo>
                  <a:lnTo>
                    <a:pt x="91" y="40"/>
                  </a:lnTo>
                  <a:lnTo>
                    <a:pt x="99" y="52"/>
                  </a:lnTo>
                  <a:lnTo>
                    <a:pt x="108" y="59"/>
                  </a:lnTo>
                  <a:lnTo>
                    <a:pt x="118" y="71"/>
                  </a:lnTo>
                  <a:lnTo>
                    <a:pt x="129" y="80"/>
                  </a:lnTo>
                  <a:lnTo>
                    <a:pt x="139" y="91"/>
                  </a:lnTo>
                  <a:lnTo>
                    <a:pt x="144" y="97"/>
                  </a:lnTo>
                  <a:lnTo>
                    <a:pt x="152" y="103"/>
                  </a:lnTo>
                  <a:lnTo>
                    <a:pt x="158" y="110"/>
                  </a:lnTo>
                  <a:lnTo>
                    <a:pt x="163" y="116"/>
                  </a:lnTo>
                  <a:lnTo>
                    <a:pt x="169" y="122"/>
                  </a:lnTo>
                  <a:lnTo>
                    <a:pt x="175" y="129"/>
                  </a:lnTo>
                  <a:lnTo>
                    <a:pt x="180" y="135"/>
                  </a:lnTo>
                  <a:lnTo>
                    <a:pt x="188" y="141"/>
                  </a:lnTo>
                  <a:lnTo>
                    <a:pt x="194" y="147"/>
                  </a:lnTo>
                  <a:lnTo>
                    <a:pt x="199" y="154"/>
                  </a:lnTo>
                  <a:lnTo>
                    <a:pt x="205" y="160"/>
                  </a:lnTo>
                  <a:lnTo>
                    <a:pt x="213" y="166"/>
                  </a:lnTo>
                  <a:lnTo>
                    <a:pt x="218" y="173"/>
                  </a:lnTo>
                  <a:lnTo>
                    <a:pt x="226" y="179"/>
                  </a:lnTo>
                  <a:lnTo>
                    <a:pt x="234" y="186"/>
                  </a:lnTo>
                  <a:lnTo>
                    <a:pt x="239" y="194"/>
                  </a:lnTo>
                  <a:lnTo>
                    <a:pt x="245" y="200"/>
                  </a:lnTo>
                  <a:lnTo>
                    <a:pt x="253" y="206"/>
                  </a:lnTo>
                  <a:lnTo>
                    <a:pt x="260" y="213"/>
                  </a:lnTo>
                  <a:lnTo>
                    <a:pt x="266" y="221"/>
                  </a:lnTo>
                  <a:lnTo>
                    <a:pt x="273" y="226"/>
                  </a:lnTo>
                  <a:lnTo>
                    <a:pt x="279" y="232"/>
                  </a:lnTo>
                  <a:lnTo>
                    <a:pt x="287" y="238"/>
                  </a:lnTo>
                  <a:lnTo>
                    <a:pt x="294" y="245"/>
                  </a:lnTo>
                  <a:lnTo>
                    <a:pt x="300" y="251"/>
                  </a:lnTo>
                  <a:lnTo>
                    <a:pt x="306" y="259"/>
                  </a:lnTo>
                  <a:lnTo>
                    <a:pt x="313" y="264"/>
                  </a:lnTo>
                  <a:lnTo>
                    <a:pt x="321" y="272"/>
                  </a:lnTo>
                  <a:lnTo>
                    <a:pt x="327" y="278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6" y="297"/>
                  </a:lnTo>
                  <a:lnTo>
                    <a:pt x="351" y="302"/>
                  </a:lnTo>
                  <a:lnTo>
                    <a:pt x="359" y="308"/>
                  </a:lnTo>
                  <a:lnTo>
                    <a:pt x="367" y="314"/>
                  </a:lnTo>
                  <a:lnTo>
                    <a:pt x="372" y="320"/>
                  </a:lnTo>
                  <a:lnTo>
                    <a:pt x="380" y="325"/>
                  </a:lnTo>
                  <a:lnTo>
                    <a:pt x="386" y="331"/>
                  </a:lnTo>
                  <a:lnTo>
                    <a:pt x="391" y="335"/>
                  </a:lnTo>
                  <a:lnTo>
                    <a:pt x="397" y="340"/>
                  </a:lnTo>
                  <a:lnTo>
                    <a:pt x="405" y="346"/>
                  </a:lnTo>
                  <a:lnTo>
                    <a:pt x="410" y="354"/>
                  </a:lnTo>
                  <a:lnTo>
                    <a:pt x="418" y="359"/>
                  </a:lnTo>
                  <a:lnTo>
                    <a:pt x="425" y="365"/>
                  </a:lnTo>
                  <a:lnTo>
                    <a:pt x="431" y="371"/>
                  </a:lnTo>
                  <a:lnTo>
                    <a:pt x="441" y="377"/>
                  </a:lnTo>
                  <a:lnTo>
                    <a:pt x="446" y="382"/>
                  </a:lnTo>
                  <a:lnTo>
                    <a:pt x="454" y="388"/>
                  </a:lnTo>
                  <a:lnTo>
                    <a:pt x="460" y="396"/>
                  </a:lnTo>
                  <a:lnTo>
                    <a:pt x="469" y="401"/>
                  </a:lnTo>
                  <a:lnTo>
                    <a:pt x="475" y="407"/>
                  </a:lnTo>
                  <a:lnTo>
                    <a:pt x="483" y="413"/>
                  </a:lnTo>
                  <a:lnTo>
                    <a:pt x="490" y="418"/>
                  </a:lnTo>
                  <a:lnTo>
                    <a:pt x="498" y="424"/>
                  </a:lnTo>
                  <a:lnTo>
                    <a:pt x="505" y="430"/>
                  </a:lnTo>
                  <a:lnTo>
                    <a:pt x="513" y="437"/>
                  </a:lnTo>
                  <a:lnTo>
                    <a:pt x="519" y="443"/>
                  </a:lnTo>
                  <a:lnTo>
                    <a:pt x="526" y="449"/>
                  </a:lnTo>
                  <a:lnTo>
                    <a:pt x="534" y="455"/>
                  </a:lnTo>
                  <a:lnTo>
                    <a:pt x="541" y="460"/>
                  </a:lnTo>
                  <a:lnTo>
                    <a:pt x="549" y="466"/>
                  </a:lnTo>
                  <a:lnTo>
                    <a:pt x="555" y="472"/>
                  </a:lnTo>
                  <a:lnTo>
                    <a:pt x="562" y="477"/>
                  </a:lnTo>
                  <a:lnTo>
                    <a:pt x="570" y="483"/>
                  </a:lnTo>
                  <a:lnTo>
                    <a:pt x="576" y="489"/>
                  </a:lnTo>
                  <a:lnTo>
                    <a:pt x="583" y="494"/>
                  </a:lnTo>
                  <a:lnTo>
                    <a:pt x="591" y="500"/>
                  </a:lnTo>
                  <a:lnTo>
                    <a:pt x="598" y="506"/>
                  </a:lnTo>
                  <a:lnTo>
                    <a:pt x="604" y="510"/>
                  </a:lnTo>
                  <a:lnTo>
                    <a:pt x="610" y="515"/>
                  </a:lnTo>
                  <a:lnTo>
                    <a:pt x="616" y="519"/>
                  </a:lnTo>
                  <a:lnTo>
                    <a:pt x="623" y="525"/>
                  </a:lnTo>
                  <a:lnTo>
                    <a:pt x="629" y="529"/>
                  </a:lnTo>
                  <a:lnTo>
                    <a:pt x="635" y="534"/>
                  </a:lnTo>
                  <a:lnTo>
                    <a:pt x="640" y="540"/>
                  </a:lnTo>
                  <a:lnTo>
                    <a:pt x="646" y="544"/>
                  </a:lnTo>
                  <a:lnTo>
                    <a:pt x="657" y="551"/>
                  </a:lnTo>
                  <a:lnTo>
                    <a:pt x="667" y="561"/>
                  </a:lnTo>
                  <a:lnTo>
                    <a:pt x="676" y="569"/>
                  </a:lnTo>
                  <a:lnTo>
                    <a:pt x="686" y="576"/>
                  </a:lnTo>
                  <a:lnTo>
                    <a:pt x="693" y="582"/>
                  </a:lnTo>
                  <a:lnTo>
                    <a:pt x="701" y="588"/>
                  </a:lnTo>
                  <a:lnTo>
                    <a:pt x="707" y="591"/>
                  </a:lnTo>
                  <a:lnTo>
                    <a:pt x="712" y="597"/>
                  </a:lnTo>
                  <a:lnTo>
                    <a:pt x="720" y="603"/>
                  </a:lnTo>
                  <a:lnTo>
                    <a:pt x="722" y="605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8" name="Freeform 24"/>
            <p:cNvSpPr>
              <a:spLocks/>
            </p:cNvSpPr>
            <p:nvPr/>
          </p:nvSpPr>
          <p:spPr bwMode="auto">
            <a:xfrm>
              <a:off x="4745" y="2934"/>
              <a:ext cx="448" cy="434"/>
            </a:xfrm>
            <a:custGeom>
              <a:avLst/>
              <a:gdLst>
                <a:gd name="T0" fmla="*/ 20 w 895"/>
                <a:gd name="T1" fmla="*/ 28 h 867"/>
                <a:gd name="T2" fmla="*/ 19 w 895"/>
                <a:gd name="T3" fmla="*/ 27 h 867"/>
                <a:gd name="T4" fmla="*/ 19 w 895"/>
                <a:gd name="T5" fmla="*/ 27 h 867"/>
                <a:gd name="T6" fmla="*/ 19 w 895"/>
                <a:gd name="T7" fmla="*/ 27 h 867"/>
                <a:gd name="T8" fmla="*/ 18 w 895"/>
                <a:gd name="T9" fmla="*/ 27 h 867"/>
                <a:gd name="T10" fmla="*/ 18 w 895"/>
                <a:gd name="T11" fmla="*/ 26 h 867"/>
                <a:gd name="T12" fmla="*/ 18 w 895"/>
                <a:gd name="T13" fmla="*/ 26 h 867"/>
                <a:gd name="T14" fmla="*/ 17 w 895"/>
                <a:gd name="T15" fmla="*/ 25 h 867"/>
                <a:gd name="T16" fmla="*/ 17 w 895"/>
                <a:gd name="T17" fmla="*/ 25 h 867"/>
                <a:gd name="T18" fmla="*/ 16 w 895"/>
                <a:gd name="T19" fmla="*/ 25 h 867"/>
                <a:gd name="T20" fmla="*/ 15 w 895"/>
                <a:gd name="T21" fmla="*/ 24 h 867"/>
                <a:gd name="T22" fmla="*/ 15 w 895"/>
                <a:gd name="T23" fmla="*/ 24 h 867"/>
                <a:gd name="T24" fmla="*/ 14 w 895"/>
                <a:gd name="T25" fmla="*/ 23 h 867"/>
                <a:gd name="T26" fmla="*/ 14 w 895"/>
                <a:gd name="T27" fmla="*/ 23 h 867"/>
                <a:gd name="T28" fmla="*/ 13 w 895"/>
                <a:gd name="T29" fmla="*/ 22 h 867"/>
                <a:gd name="T30" fmla="*/ 12 w 895"/>
                <a:gd name="T31" fmla="*/ 22 h 867"/>
                <a:gd name="T32" fmla="*/ 12 w 895"/>
                <a:gd name="T33" fmla="*/ 21 h 867"/>
                <a:gd name="T34" fmla="*/ 11 w 895"/>
                <a:gd name="T35" fmla="*/ 20 h 867"/>
                <a:gd name="T36" fmla="*/ 10 w 895"/>
                <a:gd name="T37" fmla="*/ 20 h 867"/>
                <a:gd name="T38" fmla="*/ 10 w 895"/>
                <a:gd name="T39" fmla="*/ 19 h 867"/>
                <a:gd name="T40" fmla="*/ 9 w 895"/>
                <a:gd name="T41" fmla="*/ 19 h 867"/>
                <a:gd name="T42" fmla="*/ 8 w 895"/>
                <a:gd name="T43" fmla="*/ 18 h 867"/>
                <a:gd name="T44" fmla="*/ 8 w 895"/>
                <a:gd name="T45" fmla="*/ 18 h 867"/>
                <a:gd name="T46" fmla="*/ 7 w 895"/>
                <a:gd name="T47" fmla="*/ 17 h 867"/>
                <a:gd name="T48" fmla="*/ 6 w 895"/>
                <a:gd name="T49" fmla="*/ 17 h 867"/>
                <a:gd name="T50" fmla="*/ 6 w 895"/>
                <a:gd name="T51" fmla="*/ 16 h 867"/>
                <a:gd name="T52" fmla="*/ 5 w 895"/>
                <a:gd name="T53" fmla="*/ 16 h 867"/>
                <a:gd name="T54" fmla="*/ 5 w 895"/>
                <a:gd name="T55" fmla="*/ 15 h 867"/>
                <a:gd name="T56" fmla="*/ 4 w 895"/>
                <a:gd name="T57" fmla="*/ 15 h 867"/>
                <a:gd name="T58" fmla="*/ 4 w 895"/>
                <a:gd name="T59" fmla="*/ 14 h 867"/>
                <a:gd name="T60" fmla="*/ 4 w 895"/>
                <a:gd name="T61" fmla="*/ 14 h 867"/>
                <a:gd name="T62" fmla="*/ 3 w 895"/>
                <a:gd name="T63" fmla="*/ 13 h 867"/>
                <a:gd name="T64" fmla="*/ 3 w 895"/>
                <a:gd name="T65" fmla="*/ 13 h 867"/>
                <a:gd name="T66" fmla="*/ 3 w 895"/>
                <a:gd name="T67" fmla="*/ 13 h 867"/>
                <a:gd name="T68" fmla="*/ 2 w 895"/>
                <a:gd name="T69" fmla="*/ 12 h 867"/>
                <a:gd name="T70" fmla="*/ 2 w 895"/>
                <a:gd name="T71" fmla="*/ 12 h 867"/>
                <a:gd name="T72" fmla="*/ 2 w 895"/>
                <a:gd name="T73" fmla="*/ 11 h 867"/>
                <a:gd name="T74" fmla="*/ 1 w 895"/>
                <a:gd name="T75" fmla="*/ 11 h 867"/>
                <a:gd name="T76" fmla="*/ 1 w 895"/>
                <a:gd name="T77" fmla="*/ 11 h 867"/>
                <a:gd name="T78" fmla="*/ 1 w 895"/>
                <a:gd name="T79" fmla="*/ 10 h 867"/>
                <a:gd name="T80" fmla="*/ 1 w 895"/>
                <a:gd name="T81" fmla="*/ 10 h 867"/>
                <a:gd name="T82" fmla="*/ 1 w 895"/>
                <a:gd name="T83" fmla="*/ 10 h 867"/>
                <a:gd name="T84" fmla="*/ 0 w 895"/>
                <a:gd name="T85" fmla="*/ 9 h 867"/>
                <a:gd name="T86" fmla="*/ 1 w 895"/>
                <a:gd name="T87" fmla="*/ 9 h 867"/>
                <a:gd name="T88" fmla="*/ 8 w 895"/>
                <a:gd name="T89" fmla="*/ 1 h 867"/>
                <a:gd name="T90" fmla="*/ 27 w 895"/>
                <a:gd name="T91" fmla="*/ 13 h 867"/>
                <a:gd name="T92" fmla="*/ 20 w 895"/>
                <a:gd name="T93" fmla="*/ 28 h 8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5"/>
                <a:gd name="T142" fmla="*/ 0 h 867"/>
                <a:gd name="T143" fmla="*/ 895 w 895"/>
                <a:gd name="T144" fmla="*/ 867 h 8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5" h="867">
                  <a:moveTo>
                    <a:pt x="616" y="867"/>
                  </a:moveTo>
                  <a:lnTo>
                    <a:pt x="614" y="865"/>
                  </a:lnTo>
                  <a:lnTo>
                    <a:pt x="610" y="863"/>
                  </a:lnTo>
                  <a:lnTo>
                    <a:pt x="604" y="858"/>
                  </a:lnTo>
                  <a:lnTo>
                    <a:pt x="599" y="854"/>
                  </a:lnTo>
                  <a:lnTo>
                    <a:pt x="593" y="850"/>
                  </a:lnTo>
                  <a:lnTo>
                    <a:pt x="589" y="846"/>
                  </a:lnTo>
                  <a:lnTo>
                    <a:pt x="583" y="842"/>
                  </a:lnTo>
                  <a:lnTo>
                    <a:pt x="578" y="839"/>
                  </a:lnTo>
                  <a:lnTo>
                    <a:pt x="572" y="833"/>
                  </a:lnTo>
                  <a:lnTo>
                    <a:pt x="566" y="829"/>
                  </a:lnTo>
                  <a:lnTo>
                    <a:pt x="561" y="823"/>
                  </a:lnTo>
                  <a:lnTo>
                    <a:pt x="553" y="818"/>
                  </a:lnTo>
                  <a:lnTo>
                    <a:pt x="545" y="812"/>
                  </a:lnTo>
                  <a:lnTo>
                    <a:pt x="538" y="806"/>
                  </a:lnTo>
                  <a:lnTo>
                    <a:pt x="530" y="799"/>
                  </a:lnTo>
                  <a:lnTo>
                    <a:pt x="523" y="793"/>
                  </a:lnTo>
                  <a:lnTo>
                    <a:pt x="513" y="787"/>
                  </a:lnTo>
                  <a:lnTo>
                    <a:pt x="504" y="780"/>
                  </a:lnTo>
                  <a:lnTo>
                    <a:pt x="494" y="772"/>
                  </a:lnTo>
                  <a:lnTo>
                    <a:pt x="486" y="766"/>
                  </a:lnTo>
                  <a:lnTo>
                    <a:pt x="477" y="757"/>
                  </a:lnTo>
                  <a:lnTo>
                    <a:pt x="467" y="749"/>
                  </a:lnTo>
                  <a:lnTo>
                    <a:pt x="458" y="742"/>
                  </a:lnTo>
                  <a:lnTo>
                    <a:pt x="448" y="734"/>
                  </a:lnTo>
                  <a:lnTo>
                    <a:pt x="439" y="727"/>
                  </a:lnTo>
                  <a:lnTo>
                    <a:pt x="428" y="719"/>
                  </a:lnTo>
                  <a:lnTo>
                    <a:pt x="418" y="711"/>
                  </a:lnTo>
                  <a:lnTo>
                    <a:pt x="409" y="704"/>
                  </a:lnTo>
                  <a:lnTo>
                    <a:pt x="397" y="694"/>
                  </a:lnTo>
                  <a:lnTo>
                    <a:pt x="386" y="685"/>
                  </a:lnTo>
                  <a:lnTo>
                    <a:pt x="376" y="675"/>
                  </a:lnTo>
                  <a:lnTo>
                    <a:pt x="365" y="668"/>
                  </a:lnTo>
                  <a:lnTo>
                    <a:pt x="355" y="658"/>
                  </a:lnTo>
                  <a:lnTo>
                    <a:pt x="344" y="649"/>
                  </a:lnTo>
                  <a:lnTo>
                    <a:pt x="333" y="639"/>
                  </a:lnTo>
                  <a:lnTo>
                    <a:pt x="323" y="631"/>
                  </a:lnTo>
                  <a:lnTo>
                    <a:pt x="312" y="622"/>
                  </a:lnTo>
                  <a:lnTo>
                    <a:pt x="300" y="612"/>
                  </a:lnTo>
                  <a:lnTo>
                    <a:pt x="291" y="605"/>
                  </a:lnTo>
                  <a:lnTo>
                    <a:pt x="279" y="595"/>
                  </a:lnTo>
                  <a:lnTo>
                    <a:pt x="270" y="586"/>
                  </a:lnTo>
                  <a:lnTo>
                    <a:pt x="258" y="576"/>
                  </a:lnTo>
                  <a:lnTo>
                    <a:pt x="249" y="569"/>
                  </a:lnTo>
                  <a:lnTo>
                    <a:pt x="239" y="559"/>
                  </a:lnTo>
                  <a:lnTo>
                    <a:pt x="228" y="550"/>
                  </a:lnTo>
                  <a:lnTo>
                    <a:pt x="218" y="542"/>
                  </a:lnTo>
                  <a:lnTo>
                    <a:pt x="209" y="533"/>
                  </a:lnTo>
                  <a:lnTo>
                    <a:pt x="199" y="523"/>
                  </a:lnTo>
                  <a:lnTo>
                    <a:pt x="190" y="514"/>
                  </a:lnTo>
                  <a:lnTo>
                    <a:pt x="182" y="506"/>
                  </a:lnTo>
                  <a:lnTo>
                    <a:pt x="173" y="498"/>
                  </a:lnTo>
                  <a:lnTo>
                    <a:pt x="165" y="491"/>
                  </a:lnTo>
                  <a:lnTo>
                    <a:pt x="156" y="481"/>
                  </a:lnTo>
                  <a:lnTo>
                    <a:pt x="148" y="474"/>
                  </a:lnTo>
                  <a:lnTo>
                    <a:pt x="141" y="466"/>
                  </a:lnTo>
                  <a:lnTo>
                    <a:pt x="133" y="460"/>
                  </a:lnTo>
                  <a:lnTo>
                    <a:pt x="125" y="451"/>
                  </a:lnTo>
                  <a:lnTo>
                    <a:pt x="120" y="445"/>
                  </a:lnTo>
                  <a:lnTo>
                    <a:pt x="112" y="438"/>
                  </a:lnTo>
                  <a:lnTo>
                    <a:pt x="106" y="432"/>
                  </a:lnTo>
                  <a:lnTo>
                    <a:pt x="101" y="424"/>
                  </a:lnTo>
                  <a:lnTo>
                    <a:pt x="93" y="417"/>
                  </a:lnTo>
                  <a:lnTo>
                    <a:pt x="87" y="411"/>
                  </a:lnTo>
                  <a:lnTo>
                    <a:pt x="84" y="405"/>
                  </a:lnTo>
                  <a:lnTo>
                    <a:pt x="78" y="400"/>
                  </a:lnTo>
                  <a:lnTo>
                    <a:pt x="72" y="392"/>
                  </a:lnTo>
                  <a:lnTo>
                    <a:pt x="68" y="388"/>
                  </a:lnTo>
                  <a:lnTo>
                    <a:pt x="65" y="382"/>
                  </a:lnTo>
                  <a:lnTo>
                    <a:pt x="59" y="377"/>
                  </a:lnTo>
                  <a:lnTo>
                    <a:pt x="55" y="371"/>
                  </a:lnTo>
                  <a:lnTo>
                    <a:pt x="51" y="365"/>
                  </a:lnTo>
                  <a:lnTo>
                    <a:pt x="47" y="362"/>
                  </a:lnTo>
                  <a:lnTo>
                    <a:pt x="42" y="352"/>
                  </a:lnTo>
                  <a:lnTo>
                    <a:pt x="36" y="346"/>
                  </a:lnTo>
                  <a:lnTo>
                    <a:pt x="28" y="337"/>
                  </a:lnTo>
                  <a:lnTo>
                    <a:pt x="25" y="329"/>
                  </a:lnTo>
                  <a:lnTo>
                    <a:pt x="19" y="324"/>
                  </a:lnTo>
                  <a:lnTo>
                    <a:pt x="17" y="318"/>
                  </a:lnTo>
                  <a:lnTo>
                    <a:pt x="13" y="312"/>
                  </a:lnTo>
                  <a:lnTo>
                    <a:pt x="9" y="306"/>
                  </a:lnTo>
                  <a:lnTo>
                    <a:pt x="8" y="303"/>
                  </a:lnTo>
                  <a:lnTo>
                    <a:pt x="6" y="299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2" y="276"/>
                  </a:lnTo>
                  <a:lnTo>
                    <a:pt x="4" y="276"/>
                  </a:lnTo>
                  <a:lnTo>
                    <a:pt x="237" y="6"/>
                  </a:lnTo>
                  <a:lnTo>
                    <a:pt x="369" y="0"/>
                  </a:lnTo>
                  <a:lnTo>
                    <a:pt x="863" y="390"/>
                  </a:lnTo>
                  <a:lnTo>
                    <a:pt x="895" y="554"/>
                  </a:lnTo>
                  <a:lnTo>
                    <a:pt x="616" y="86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19" name="Freeform 25"/>
            <p:cNvSpPr>
              <a:spLocks/>
            </p:cNvSpPr>
            <p:nvPr/>
          </p:nvSpPr>
          <p:spPr bwMode="auto">
            <a:xfrm>
              <a:off x="4935" y="3095"/>
              <a:ext cx="216" cy="241"/>
            </a:xfrm>
            <a:custGeom>
              <a:avLst/>
              <a:gdLst>
                <a:gd name="T0" fmla="*/ 9 w 431"/>
                <a:gd name="T1" fmla="*/ 0 h 482"/>
                <a:gd name="T2" fmla="*/ 8 w 431"/>
                <a:gd name="T3" fmla="*/ 2 h 482"/>
                <a:gd name="T4" fmla="*/ 0 w 431"/>
                <a:gd name="T5" fmla="*/ 11 h 482"/>
                <a:gd name="T6" fmla="*/ 1 w 431"/>
                <a:gd name="T7" fmla="*/ 11 h 482"/>
                <a:gd name="T8" fmla="*/ 1 w 431"/>
                <a:gd name="T9" fmla="*/ 12 h 482"/>
                <a:gd name="T10" fmla="*/ 1 w 431"/>
                <a:gd name="T11" fmla="*/ 12 h 482"/>
                <a:gd name="T12" fmla="*/ 1 w 431"/>
                <a:gd name="T13" fmla="*/ 12 h 482"/>
                <a:gd name="T14" fmla="*/ 1 w 431"/>
                <a:gd name="T15" fmla="*/ 12 h 482"/>
                <a:gd name="T16" fmla="*/ 1 w 431"/>
                <a:gd name="T17" fmla="*/ 12 h 482"/>
                <a:gd name="T18" fmla="*/ 2 w 431"/>
                <a:gd name="T19" fmla="*/ 12 h 482"/>
                <a:gd name="T20" fmla="*/ 2 w 431"/>
                <a:gd name="T21" fmla="*/ 13 h 482"/>
                <a:gd name="T22" fmla="*/ 2 w 431"/>
                <a:gd name="T23" fmla="*/ 13 h 482"/>
                <a:gd name="T24" fmla="*/ 2 w 431"/>
                <a:gd name="T25" fmla="*/ 13 h 482"/>
                <a:gd name="T26" fmla="*/ 2 w 431"/>
                <a:gd name="T27" fmla="*/ 13 h 482"/>
                <a:gd name="T28" fmla="*/ 3 w 431"/>
                <a:gd name="T29" fmla="*/ 13 h 482"/>
                <a:gd name="T30" fmla="*/ 3 w 431"/>
                <a:gd name="T31" fmla="*/ 13 h 482"/>
                <a:gd name="T32" fmla="*/ 3 w 431"/>
                <a:gd name="T33" fmla="*/ 13 h 482"/>
                <a:gd name="T34" fmla="*/ 3 w 431"/>
                <a:gd name="T35" fmla="*/ 14 h 482"/>
                <a:gd name="T36" fmla="*/ 3 w 431"/>
                <a:gd name="T37" fmla="*/ 14 h 482"/>
                <a:gd name="T38" fmla="*/ 4 w 431"/>
                <a:gd name="T39" fmla="*/ 14 h 482"/>
                <a:gd name="T40" fmla="*/ 4 w 431"/>
                <a:gd name="T41" fmla="*/ 14 h 482"/>
                <a:gd name="T42" fmla="*/ 4 w 431"/>
                <a:gd name="T43" fmla="*/ 14 h 482"/>
                <a:gd name="T44" fmla="*/ 4 w 431"/>
                <a:gd name="T45" fmla="*/ 15 h 482"/>
                <a:gd name="T46" fmla="*/ 5 w 431"/>
                <a:gd name="T47" fmla="*/ 15 h 482"/>
                <a:gd name="T48" fmla="*/ 5 w 431"/>
                <a:gd name="T49" fmla="*/ 15 h 482"/>
                <a:gd name="T50" fmla="*/ 5 w 431"/>
                <a:gd name="T51" fmla="*/ 15 h 482"/>
                <a:gd name="T52" fmla="*/ 6 w 431"/>
                <a:gd name="T53" fmla="*/ 15 h 482"/>
                <a:gd name="T54" fmla="*/ 6 w 431"/>
                <a:gd name="T55" fmla="*/ 15 h 482"/>
                <a:gd name="T56" fmla="*/ 14 w 431"/>
                <a:gd name="T57" fmla="*/ 7 h 482"/>
                <a:gd name="T58" fmla="*/ 14 w 431"/>
                <a:gd name="T59" fmla="*/ 4 h 482"/>
                <a:gd name="T60" fmla="*/ 9 w 431"/>
                <a:gd name="T61" fmla="*/ 0 h 482"/>
                <a:gd name="T62" fmla="*/ 9 w 431"/>
                <a:gd name="T63" fmla="*/ 0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1"/>
                <a:gd name="T97" fmla="*/ 0 h 482"/>
                <a:gd name="T98" fmla="*/ 431 w 431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1" h="482">
                  <a:moveTo>
                    <a:pt x="281" y="0"/>
                  </a:moveTo>
                  <a:lnTo>
                    <a:pt x="249" y="51"/>
                  </a:lnTo>
                  <a:lnTo>
                    <a:pt x="0" y="347"/>
                  </a:lnTo>
                  <a:lnTo>
                    <a:pt x="4" y="349"/>
                  </a:lnTo>
                  <a:lnTo>
                    <a:pt x="6" y="353"/>
                  </a:lnTo>
                  <a:lnTo>
                    <a:pt x="13" y="359"/>
                  </a:lnTo>
                  <a:lnTo>
                    <a:pt x="19" y="365"/>
                  </a:lnTo>
                  <a:lnTo>
                    <a:pt x="27" y="372"/>
                  </a:lnTo>
                  <a:lnTo>
                    <a:pt x="30" y="376"/>
                  </a:lnTo>
                  <a:lnTo>
                    <a:pt x="36" y="382"/>
                  </a:lnTo>
                  <a:lnTo>
                    <a:pt x="42" y="386"/>
                  </a:lnTo>
                  <a:lnTo>
                    <a:pt x="48" y="391"/>
                  </a:lnTo>
                  <a:lnTo>
                    <a:pt x="51" y="395"/>
                  </a:lnTo>
                  <a:lnTo>
                    <a:pt x="59" y="399"/>
                  </a:lnTo>
                  <a:lnTo>
                    <a:pt x="65" y="405"/>
                  </a:lnTo>
                  <a:lnTo>
                    <a:pt x="70" y="410"/>
                  </a:lnTo>
                  <a:lnTo>
                    <a:pt x="78" y="416"/>
                  </a:lnTo>
                  <a:lnTo>
                    <a:pt x="86" y="422"/>
                  </a:lnTo>
                  <a:lnTo>
                    <a:pt x="91" y="427"/>
                  </a:lnTo>
                  <a:lnTo>
                    <a:pt x="101" y="433"/>
                  </a:lnTo>
                  <a:lnTo>
                    <a:pt x="108" y="439"/>
                  </a:lnTo>
                  <a:lnTo>
                    <a:pt x="116" y="446"/>
                  </a:lnTo>
                  <a:lnTo>
                    <a:pt x="125" y="452"/>
                  </a:lnTo>
                  <a:lnTo>
                    <a:pt x="135" y="458"/>
                  </a:lnTo>
                  <a:lnTo>
                    <a:pt x="144" y="463"/>
                  </a:lnTo>
                  <a:lnTo>
                    <a:pt x="152" y="469"/>
                  </a:lnTo>
                  <a:lnTo>
                    <a:pt x="163" y="475"/>
                  </a:lnTo>
                  <a:lnTo>
                    <a:pt x="173" y="482"/>
                  </a:lnTo>
                  <a:lnTo>
                    <a:pt x="418" y="201"/>
                  </a:lnTo>
                  <a:lnTo>
                    <a:pt x="431" y="10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0" name="Freeform 26"/>
            <p:cNvSpPr>
              <a:spLocks/>
            </p:cNvSpPr>
            <p:nvPr/>
          </p:nvSpPr>
          <p:spPr bwMode="auto">
            <a:xfrm>
              <a:off x="4880" y="2954"/>
              <a:ext cx="290" cy="267"/>
            </a:xfrm>
            <a:custGeom>
              <a:avLst/>
              <a:gdLst>
                <a:gd name="T0" fmla="*/ 0 w 579"/>
                <a:gd name="T1" fmla="*/ 0 h 534"/>
                <a:gd name="T2" fmla="*/ 19 w 579"/>
                <a:gd name="T3" fmla="*/ 17 h 534"/>
                <a:gd name="T4" fmla="*/ 18 w 579"/>
                <a:gd name="T5" fmla="*/ 11 h 534"/>
                <a:gd name="T6" fmla="*/ 5 w 579"/>
                <a:gd name="T7" fmla="*/ 0 h 534"/>
                <a:gd name="T8" fmla="*/ 0 w 579"/>
                <a:gd name="T9" fmla="*/ 0 h 534"/>
                <a:gd name="T10" fmla="*/ 0 w 579"/>
                <a:gd name="T11" fmla="*/ 0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9"/>
                <a:gd name="T19" fmla="*/ 0 h 534"/>
                <a:gd name="T20" fmla="*/ 579 w 579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9" h="534">
                  <a:moveTo>
                    <a:pt x="0" y="0"/>
                  </a:moveTo>
                  <a:lnTo>
                    <a:pt x="579" y="534"/>
                  </a:lnTo>
                  <a:lnTo>
                    <a:pt x="566" y="36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1" name="Freeform 27"/>
            <p:cNvSpPr>
              <a:spLocks/>
            </p:cNvSpPr>
            <p:nvPr/>
          </p:nvSpPr>
          <p:spPr bwMode="auto">
            <a:xfrm>
              <a:off x="4567" y="3198"/>
              <a:ext cx="364" cy="333"/>
            </a:xfrm>
            <a:custGeom>
              <a:avLst/>
              <a:gdLst>
                <a:gd name="T0" fmla="*/ 23 w 727"/>
                <a:gd name="T1" fmla="*/ 16 h 665"/>
                <a:gd name="T2" fmla="*/ 19 w 727"/>
                <a:gd name="T3" fmla="*/ 21 h 665"/>
                <a:gd name="T4" fmla="*/ 8 w 727"/>
                <a:gd name="T5" fmla="*/ 13 h 665"/>
                <a:gd name="T6" fmla="*/ 0 w 727"/>
                <a:gd name="T7" fmla="*/ 6 h 665"/>
                <a:gd name="T8" fmla="*/ 5 w 727"/>
                <a:gd name="T9" fmla="*/ 0 h 665"/>
                <a:gd name="T10" fmla="*/ 13 w 727"/>
                <a:gd name="T11" fmla="*/ 8 h 665"/>
                <a:gd name="T12" fmla="*/ 23 w 727"/>
                <a:gd name="T13" fmla="*/ 16 h 665"/>
                <a:gd name="T14" fmla="*/ 23 w 727"/>
                <a:gd name="T15" fmla="*/ 16 h 6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7"/>
                <a:gd name="T25" fmla="*/ 0 h 665"/>
                <a:gd name="T26" fmla="*/ 727 w 727"/>
                <a:gd name="T27" fmla="*/ 665 h 6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7" h="665">
                  <a:moveTo>
                    <a:pt x="727" y="502"/>
                  </a:moveTo>
                  <a:lnTo>
                    <a:pt x="591" y="665"/>
                  </a:lnTo>
                  <a:lnTo>
                    <a:pt x="233" y="399"/>
                  </a:lnTo>
                  <a:lnTo>
                    <a:pt x="0" y="161"/>
                  </a:lnTo>
                  <a:lnTo>
                    <a:pt x="142" y="0"/>
                  </a:lnTo>
                  <a:lnTo>
                    <a:pt x="395" y="236"/>
                  </a:lnTo>
                  <a:lnTo>
                    <a:pt x="727" y="502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2" name="Freeform 28"/>
            <p:cNvSpPr>
              <a:spLocks/>
            </p:cNvSpPr>
            <p:nvPr/>
          </p:nvSpPr>
          <p:spPr bwMode="auto">
            <a:xfrm>
              <a:off x="5059" y="3079"/>
              <a:ext cx="85" cy="117"/>
            </a:xfrm>
            <a:custGeom>
              <a:avLst/>
              <a:gdLst>
                <a:gd name="T0" fmla="*/ 0 w 169"/>
                <a:gd name="T1" fmla="*/ 3 h 234"/>
                <a:gd name="T2" fmla="*/ 6 w 169"/>
                <a:gd name="T3" fmla="*/ 7 h 234"/>
                <a:gd name="T4" fmla="*/ 5 w 169"/>
                <a:gd name="T5" fmla="*/ 3 h 234"/>
                <a:gd name="T6" fmla="*/ 2 w 169"/>
                <a:gd name="T7" fmla="*/ 0 h 234"/>
                <a:gd name="T8" fmla="*/ 0 w 169"/>
                <a:gd name="T9" fmla="*/ 3 h 234"/>
                <a:gd name="T10" fmla="*/ 0 w 169"/>
                <a:gd name="T11" fmla="*/ 3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234"/>
                <a:gd name="T20" fmla="*/ 169 w 169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234">
                  <a:moveTo>
                    <a:pt x="0" y="84"/>
                  </a:moveTo>
                  <a:lnTo>
                    <a:pt x="169" y="234"/>
                  </a:lnTo>
                  <a:lnTo>
                    <a:pt x="131" y="71"/>
                  </a:lnTo>
                  <a:lnTo>
                    <a:pt x="38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3" name="Freeform 29"/>
            <p:cNvSpPr>
              <a:spLocks/>
            </p:cNvSpPr>
            <p:nvPr/>
          </p:nvSpPr>
          <p:spPr bwMode="auto">
            <a:xfrm>
              <a:off x="4682" y="3180"/>
              <a:ext cx="106" cy="109"/>
            </a:xfrm>
            <a:custGeom>
              <a:avLst/>
              <a:gdLst>
                <a:gd name="T0" fmla="*/ 7 w 210"/>
                <a:gd name="T1" fmla="*/ 6 h 216"/>
                <a:gd name="T2" fmla="*/ 6 w 210"/>
                <a:gd name="T3" fmla="*/ 7 h 216"/>
                <a:gd name="T4" fmla="*/ 0 w 210"/>
                <a:gd name="T5" fmla="*/ 1 h 216"/>
                <a:gd name="T6" fmla="*/ 1 w 210"/>
                <a:gd name="T7" fmla="*/ 0 h 216"/>
                <a:gd name="T8" fmla="*/ 7 w 210"/>
                <a:gd name="T9" fmla="*/ 6 h 216"/>
                <a:gd name="T10" fmla="*/ 7 w 210"/>
                <a:gd name="T11" fmla="*/ 6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216"/>
                <a:gd name="T20" fmla="*/ 210 w 210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216">
                  <a:moveTo>
                    <a:pt x="210" y="176"/>
                  </a:moveTo>
                  <a:lnTo>
                    <a:pt x="176" y="216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210" y="17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4" name="Freeform 30"/>
            <p:cNvSpPr>
              <a:spLocks/>
            </p:cNvSpPr>
            <p:nvPr/>
          </p:nvSpPr>
          <p:spPr bwMode="auto">
            <a:xfrm>
              <a:off x="4610" y="3239"/>
              <a:ext cx="120" cy="129"/>
            </a:xfrm>
            <a:custGeom>
              <a:avLst/>
              <a:gdLst>
                <a:gd name="T0" fmla="*/ 8 w 240"/>
                <a:gd name="T1" fmla="*/ 4 h 256"/>
                <a:gd name="T2" fmla="*/ 4 w 240"/>
                <a:gd name="T3" fmla="*/ 9 h 256"/>
                <a:gd name="T4" fmla="*/ 0 w 240"/>
                <a:gd name="T5" fmla="*/ 6 h 256"/>
                <a:gd name="T6" fmla="*/ 5 w 240"/>
                <a:gd name="T7" fmla="*/ 0 h 256"/>
                <a:gd name="T8" fmla="*/ 8 w 240"/>
                <a:gd name="T9" fmla="*/ 4 h 256"/>
                <a:gd name="T10" fmla="*/ 8 w 240"/>
                <a:gd name="T11" fmla="*/ 4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56"/>
                <a:gd name="T20" fmla="*/ 240 w 240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56">
                  <a:moveTo>
                    <a:pt x="240" y="97"/>
                  </a:moveTo>
                  <a:lnTo>
                    <a:pt x="105" y="256"/>
                  </a:lnTo>
                  <a:lnTo>
                    <a:pt x="0" y="169"/>
                  </a:lnTo>
                  <a:lnTo>
                    <a:pt x="148" y="0"/>
                  </a:lnTo>
                  <a:lnTo>
                    <a:pt x="240" y="9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5" name="Freeform 31"/>
            <p:cNvSpPr>
              <a:spLocks/>
            </p:cNvSpPr>
            <p:nvPr/>
          </p:nvSpPr>
          <p:spPr bwMode="auto">
            <a:xfrm>
              <a:off x="4620" y="3249"/>
              <a:ext cx="83" cy="97"/>
            </a:xfrm>
            <a:custGeom>
              <a:avLst/>
              <a:gdLst>
                <a:gd name="T0" fmla="*/ 4 w 167"/>
                <a:gd name="T1" fmla="*/ 0 h 193"/>
                <a:gd name="T2" fmla="*/ 0 w 167"/>
                <a:gd name="T3" fmla="*/ 6 h 193"/>
                <a:gd name="T4" fmla="*/ 1 w 167"/>
                <a:gd name="T5" fmla="*/ 7 h 193"/>
                <a:gd name="T6" fmla="*/ 5 w 167"/>
                <a:gd name="T7" fmla="*/ 1 h 193"/>
                <a:gd name="T8" fmla="*/ 4 w 167"/>
                <a:gd name="T9" fmla="*/ 0 h 193"/>
                <a:gd name="T10" fmla="*/ 4 w 167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93"/>
                <a:gd name="T20" fmla="*/ 167 w 167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93">
                  <a:moveTo>
                    <a:pt x="143" y="0"/>
                  </a:moveTo>
                  <a:lnTo>
                    <a:pt x="0" y="165"/>
                  </a:lnTo>
                  <a:lnTo>
                    <a:pt x="38" y="193"/>
                  </a:lnTo>
                  <a:lnTo>
                    <a:pt x="167" y="2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6" name="Freeform 32"/>
            <p:cNvSpPr>
              <a:spLocks/>
            </p:cNvSpPr>
            <p:nvPr/>
          </p:nvSpPr>
          <p:spPr bwMode="auto">
            <a:xfrm>
              <a:off x="4106" y="3727"/>
              <a:ext cx="169" cy="322"/>
            </a:xfrm>
            <a:custGeom>
              <a:avLst/>
              <a:gdLst>
                <a:gd name="T0" fmla="*/ 9 w 336"/>
                <a:gd name="T1" fmla="*/ 0 h 644"/>
                <a:gd name="T2" fmla="*/ 0 w 336"/>
                <a:gd name="T3" fmla="*/ 19 h 644"/>
                <a:gd name="T4" fmla="*/ 2 w 336"/>
                <a:gd name="T5" fmla="*/ 20 h 644"/>
                <a:gd name="T6" fmla="*/ 10 w 336"/>
                <a:gd name="T7" fmla="*/ 6 h 644"/>
                <a:gd name="T8" fmla="*/ 10 w 336"/>
                <a:gd name="T9" fmla="*/ 6 h 644"/>
                <a:gd name="T10" fmla="*/ 10 w 336"/>
                <a:gd name="T11" fmla="*/ 6 h 644"/>
                <a:gd name="T12" fmla="*/ 10 w 336"/>
                <a:gd name="T13" fmla="*/ 6 h 644"/>
                <a:gd name="T14" fmla="*/ 10 w 336"/>
                <a:gd name="T15" fmla="*/ 6 h 644"/>
                <a:gd name="T16" fmla="*/ 11 w 336"/>
                <a:gd name="T17" fmla="*/ 5 h 644"/>
                <a:gd name="T18" fmla="*/ 11 w 336"/>
                <a:gd name="T19" fmla="*/ 5 h 644"/>
                <a:gd name="T20" fmla="*/ 11 w 336"/>
                <a:gd name="T21" fmla="*/ 5 h 644"/>
                <a:gd name="T22" fmla="*/ 11 w 336"/>
                <a:gd name="T23" fmla="*/ 5 h 644"/>
                <a:gd name="T24" fmla="*/ 11 w 336"/>
                <a:gd name="T25" fmla="*/ 5 h 644"/>
                <a:gd name="T26" fmla="*/ 11 w 336"/>
                <a:gd name="T27" fmla="*/ 5 h 644"/>
                <a:gd name="T28" fmla="*/ 11 w 336"/>
                <a:gd name="T29" fmla="*/ 5 h 644"/>
                <a:gd name="T30" fmla="*/ 11 w 336"/>
                <a:gd name="T31" fmla="*/ 5 h 644"/>
                <a:gd name="T32" fmla="*/ 11 w 336"/>
                <a:gd name="T33" fmla="*/ 3 h 644"/>
                <a:gd name="T34" fmla="*/ 11 w 336"/>
                <a:gd name="T35" fmla="*/ 3 h 644"/>
                <a:gd name="T36" fmla="*/ 11 w 336"/>
                <a:gd name="T37" fmla="*/ 3 h 644"/>
                <a:gd name="T38" fmla="*/ 11 w 336"/>
                <a:gd name="T39" fmla="*/ 3 h 644"/>
                <a:gd name="T40" fmla="*/ 11 w 336"/>
                <a:gd name="T41" fmla="*/ 3 h 644"/>
                <a:gd name="T42" fmla="*/ 11 w 336"/>
                <a:gd name="T43" fmla="*/ 3 h 644"/>
                <a:gd name="T44" fmla="*/ 11 w 336"/>
                <a:gd name="T45" fmla="*/ 3 h 644"/>
                <a:gd name="T46" fmla="*/ 11 w 336"/>
                <a:gd name="T47" fmla="*/ 3 h 644"/>
                <a:gd name="T48" fmla="*/ 11 w 336"/>
                <a:gd name="T49" fmla="*/ 1 h 644"/>
                <a:gd name="T50" fmla="*/ 11 w 336"/>
                <a:gd name="T51" fmla="*/ 1 h 644"/>
                <a:gd name="T52" fmla="*/ 11 w 336"/>
                <a:gd name="T53" fmla="*/ 1 h 644"/>
                <a:gd name="T54" fmla="*/ 11 w 336"/>
                <a:gd name="T55" fmla="*/ 1 h 644"/>
                <a:gd name="T56" fmla="*/ 11 w 336"/>
                <a:gd name="T57" fmla="*/ 1 h 644"/>
                <a:gd name="T58" fmla="*/ 11 w 336"/>
                <a:gd name="T59" fmla="*/ 1 h 644"/>
                <a:gd name="T60" fmla="*/ 10 w 336"/>
                <a:gd name="T61" fmla="*/ 1 h 644"/>
                <a:gd name="T62" fmla="*/ 10 w 336"/>
                <a:gd name="T63" fmla="*/ 1 h 644"/>
                <a:gd name="T64" fmla="*/ 9 w 336"/>
                <a:gd name="T65" fmla="*/ 0 h 644"/>
                <a:gd name="T66" fmla="*/ 9 w 336"/>
                <a:gd name="T67" fmla="*/ 0 h 6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6"/>
                <a:gd name="T103" fmla="*/ 0 h 644"/>
                <a:gd name="T104" fmla="*/ 336 w 336"/>
                <a:gd name="T105" fmla="*/ 644 h 6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6" h="644">
                  <a:moveTo>
                    <a:pt x="256" y="0"/>
                  </a:moveTo>
                  <a:lnTo>
                    <a:pt x="0" y="595"/>
                  </a:lnTo>
                  <a:lnTo>
                    <a:pt x="38" y="644"/>
                  </a:lnTo>
                  <a:lnTo>
                    <a:pt x="312" y="216"/>
                  </a:lnTo>
                  <a:lnTo>
                    <a:pt x="312" y="215"/>
                  </a:lnTo>
                  <a:lnTo>
                    <a:pt x="313" y="209"/>
                  </a:lnTo>
                  <a:lnTo>
                    <a:pt x="317" y="201"/>
                  </a:lnTo>
                  <a:lnTo>
                    <a:pt x="319" y="192"/>
                  </a:lnTo>
                  <a:lnTo>
                    <a:pt x="321" y="184"/>
                  </a:lnTo>
                  <a:lnTo>
                    <a:pt x="323" y="178"/>
                  </a:lnTo>
                  <a:lnTo>
                    <a:pt x="325" y="171"/>
                  </a:lnTo>
                  <a:lnTo>
                    <a:pt x="327" y="165"/>
                  </a:lnTo>
                  <a:lnTo>
                    <a:pt x="327" y="158"/>
                  </a:lnTo>
                  <a:lnTo>
                    <a:pt x="329" y="150"/>
                  </a:lnTo>
                  <a:lnTo>
                    <a:pt x="331" y="142"/>
                  </a:lnTo>
                  <a:lnTo>
                    <a:pt x="332" y="135"/>
                  </a:lnTo>
                  <a:lnTo>
                    <a:pt x="334" y="125"/>
                  </a:lnTo>
                  <a:lnTo>
                    <a:pt x="334" y="118"/>
                  </a:lnTo>
                  <a:lnTo>
                    <a:pt x="336" y="108"/>
                  </a:lnTo>
                  <a:lnTo>
                    <a:pt x="336" y="100"/>
                  </a:lnTo>
                  <a:lnTo>
                    <a:pt x="336" y="91"/>
                  </a:lnTo>
                  <a:lnTo>
                    <a:pt x="336" y="83"/>
                  </a:lnTo>
                  <a:lnTo>
                    <a:pt x="336" y="76"/>
                  </a:lnTo>
                  <a:lnTo>
                    <a:pt x="336" y="66"/>
                  </a:lnTo>
                  <a:lnTo>
                    <a:pt x="334" y="59"/>
                  </a:lnTo>
                  <a:lnTo>
                    <a:pt x="332" y="49"/>
                  </a:lnTo>
                  <a:lnTo>
                    <a:pt x="331" y="42"/>
                  </a:lnTo>
                  <a:lnTo>
                    <a:pt x="329" y="36"/>
                  </a:lnTo>
                  <a:lnTo>
                    <a:pt x="325" y="28"/>
                  </a:lnTo>
                  <a:lnTo>
                    <a:pt x="323" y="23"/>
                  </a:lnTo>
                  <a:lnTo>
                    <a:pt x="319" y="17"/>
                  </a:lnTo>
                  <a:lnTo>
                    <a:pt x="313" y="1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AF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7" name="Freeform 33"/>
            <p:cNvSpPr>
              <a:spLocks/>
            </p:cNvSpPr>
            <p:nvPr/>
          </p:nvSpPr>
          <p:spPr bwMode="auto">
            <a:xfrm>
              <a:off x="4722" y="3134"/>
              <a:ext cx="105" cy="108"/>
            </a:xfrm>
            <a:custGeom>
              <a:avLst/>
              <a:gdLst>
                <a:gd name="T0" fmla="*/ 7 w 209"/>
                <a:gd name="T1" fmla="*/ 6 h 216"/>
                <a:gd name="T2" fmla="*/ 6 w 209"/>
                <a:gd name="T3" fmla="*/ 7 h 216"/>
                <a:gd name="T4" fmla="*/ 0 w 209"/>
                <a:gd name="T5" fmla="*/ 1 h 216"/>
                <a:gd name="T6" fmla="*/ 1 w 209"/>
                <a:gd name="T7" fmla="*/ 0 h 216"/>
                <a:gd name="T8" fmla="*/ 7 w 209"/>
                <a:gd name="T9" fmla="*/ 6 h 216"/>
                <a:gd name="T10" fmla="*/ 7 w 209"/>
                <a:gd name="T11" fmla="*/ 6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216"/>
                <a:gd name="T20" fmla="*/ 209 w 209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216">
                  <a:moveTo>
                    <a:pt x="209" y="176"/>
                  </a:moveTo>
                  <a:lnTo>
                    <a:pt x="175" y="216"/>
                  </a:lnTo>
                  <a:lnTo>
                    <a:pt x="0" y="32"/>
                  </a:lnTo>
                  <a:lnTo>
                    <a:pt x="31" y="0"/>
                  </a:lnTo>
                  <a:lnTo>
                    <a:pt x="209" y="17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8" name="Freeform 34"/>
            <p:cNvSpPr>
              <a:spLocks/>
            </p:cNvSpPr>
            <p:nvPr/>
          </p:nvSpPr>
          <p:spPr bwMode="auto">
            <a:xfrm>
              <a:off x="4508" y="3357"/>
              <a:ext cx="105" cy="108"/>
            </a:xfrm>
            <a:custGeom>
              <a:avLst/>
              <a:gdLst>
                <a:gd name="T0" fmla="*/ 7 w 209"/>
                <a:gd name="T1" fmla="*/ 5 h 217"/>
                <a:gd name="T2" fmla="*/ 6 w 209"/>
                <a:gd name="T3" fmla="*/ 6 h 217"/>
                <a:gd name="T4" fmla="*/ 0 w 209"/>
                <a:gd name="T5" fmla="*/ 1 h 217"/>
                <a:gd name="T6" fmla="*/ 1 w 209"/>
                <a:gd name="T7" fmla="*/ 0 h 217"/>
                <a:gd name="T8" fmla="*/ 7 w 209"/>
                <a:gd name="T9" fmla="*/ 5 h 217"/>
                <a:gd name="T10" fmla="*/ 7 w 209"/>
                <a:gd name="T11" fmla="*/ 5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217"/>
                <a:gd name="T20" fmla="*/ 209 w 209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217">
                  <a:moveTo>
                    <a:pt x="209" y="177"/>
                  </a:moveTo>
                  <a:lnTo>
                    <a:pt x="176" y="217"/>
                  </a:lnTo>
                  <a:lnTo>
                    <a:pt x="0" y="33"/>
                  </a:lnTo>
                  <a:lnTo>
                    <a:pt x="30" y="0"/>
                  </a:lnTo>
                  <a:lnTo>
                    <a:pt x="209" y="17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29" name="Freeform 35"/>
            <p:cNvSpPr>
              <a:spLocks/>
            </p:cNvSpPr>
            <p:nvPr/>
          </p:nvSpPr>
          <p:spPr bwMode="auto">
            <a:xfrm>
              <a:off x="4550" y="3319"/>
              <a:ext cx="105" cy="108"/>
            </a:xfrm>
            <a:custGeom>
              <a:avLst/>
              <a:gdLst>
                <a:gd name="T0" fmla="*/ 7 w 209"/>
                <a:gd name="T1" fmla="*/ 5 h 217"/>
                <a:gd name="T2" fmla="*/ 6 w 209"/>
                <a:gd name="T3" fmla="*/ 6 h 217"/>
                <a:gd name="T4" fmla="*/ 0 w 209"/>
                <a:gd name="T5" fmla="*/ 1 h 217"/>
                <a:gd name="T6" fmla="*/ 1 w 209"/>
                <a:gd name="T7" fmla="*/ 0 h 217"/>
                <a:gd name="T8" fmla="*/ 7 w 209"/>
                <a:gd name="T9" fmla="*/ 5 h 217"/>
                <a:gd name="T10" fmla="*/ 7 w 209"/>
                <a:gd name="T11" fmla="*/ 5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217"/>
                <a:gd name="T20" fmla="*/ 209 w 209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217">
                  <a:moveTo>
                    <a:pt x="209" y="179"/>
                  </a:moveTo>
                  <a:lnTo>
                    <a:pt x="175" y="217"/>
                  </a:lnTo>
                  <a:lnTo>
                    <a:pt x="0" y="33"/>
                  </a:lnTo>
                  <a:lnTo>
                    <a:pt x="31" y="0"/>
                  </a:lnTo>
                  <a:lnTo>
                    <a:pt x="209" y="17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0" name="Freeform 36"/>
            <p:cNvSpPr>
              <a:spLocks/>
            </p:cNvSpPr>
            <p:nvPr/>
          </p:nvSpPr>
          <p:spPr bwMode="auto">
            <a:xfrm>
              <a:off x="4079" y="4040"/>
              <a:ext cx="32" cy="68"/>
            </a:xfrm>
            <a:custGeom>
              <a:avLst/>
              <a:gdLst>
                <a:gd name="T0" fmla="*/ 1 w 64"/>
                <a:gd name="T1" fmla="*/ 0 h 137"/>
                <a:gd name="T2" fmla="*/ 2 w 64"/>
                <a:gd name="T3" fmla="*/ 1 h 137"/>
                <a:gd name="T4" fmla="*/ 0 w 64"/>
                <a:gd name="T5" fmla="*/ 4 h 137"/>
                <a:gd name="T6" fmla="*/ 1 w 64"/>
                <a:gd name="T7" fmla="*/ 0 h 137"/>
                <a:gd name="T8" fmla="*/ 1 w 64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37"/>
                <a:gd name="T17" fmla="*/ 64 w 6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37">
                  <a:moveTo>
                    <a:pt x="26" y="0"/>
                  </a:moveTo>
                  <a:lnTo>
                    <a:pt x="64" y="46"/>
                  </a:lnTo>
                  <a:lnTo>
                    <a:pt x="0" y="1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1" name="Freeform 37"/>
            <p:cNvSpPr>
              <a:spLocks/>
            </p:cNvSpPr>
            <p:nvPr/>
          </p:nvSpPr>
          <p:spPr bwMode="auto">
            <a:xfrm>
              <a:off x="4147" y="3740"/>
              <a:ext cx="111" cy="254"/>
            </a:xfrm>
            <a:custGeom>
              <a:avLst/>
              <a:gdLst>
                <a:gd name="T0" fmla="*/ 7 w 220"/>
                <a:gd name="T1" fmla="*/ 0 h 508"/>
                <a:gd name="T2" fmla="*/ 0 w 220"/>
                <a:gd name="T3" fmla="*/ 16 h 508"/>
                <a:gd name="T4" fmla="*/ 1 w 220"/>
                <a:gd name="T5" fmla="*/ 16 h 508"/>
                <a:gd name="T6" fmla="*/ 7 w 220"/>
                <a:gd name="T7" fmla="*/ 5 h 508"/>
                <a:gd name="T8" fmla="*/ 7 w 220"/>
                <a:gd name="T9" fmla="*/ 0 h 508"/>
                <a:gd name="T10" fmla="*/ 7 w 220"/>
                <a:gd name="T11" fmla="*/ 0 h 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508"/>
                <a:gd name="T20" fmla="*/ 220 w 220"/>
                <a:gd name="T21" fmla="*/ 508 h 5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508">
                  <a:moveTo>
                    <a:pt x="209" y="0"/>
                  </a:moveTo>
                  <a:lnTo>
                    <a:pt x="0" y="508"/>
                  </a:lnTo>
                  <a:lnTo>
                    <a:pt x="32" y="502"/>
                  </a:lnTo>
                  <a:lnTo>
                    <a:pt x="220" y="1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 rot="-965408">
            <a:off x="7030721" y="6484620"/>
            <a:ext cx="1816101" cy="1179196"/>
            <a:chOff x="3905" y="2880"/>
            <a:chExt cx="1507" cy="1305"/>
          </a:xfrm>
        </p:grpSpPr>
        <p:sp>
          <p:nvSpPr>
            <p:cNvPr id="7180" name="AutoShape 51"/>
            <p:cNvSpPr>
              <a:spLocks noChangeAspect="1" noChangeArrowheads="1" noTextEdit="1"/>
            </p:cNvSpPr>
            <p:nvPr/>
          </p:nvSpPr>
          <p:spPr bwMode="auto">
            <a:xfrm>
              <a:off x="3905" y="2880"/>
              <a:ext cx="1507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1" name="Freeform 52"/>
            <p:cNvSpPr>
              <a:spLocks/>
            </p:cNvSpPr>
            <p:nvPr/>
          </p:nvSpPr>
          <p:spPr bwMode="auto">
            <a:xfrm>
              <a:off x="4038" y="2910"/>
              <a:ext cx="1167" cy="1246"/>
            </a:xfrm>
            <a:custGeom>
              <a:avLst/>
              <a:gdLst>
                <a:gd name="T0" fmla="*/ 42 w 2334"/>
                <a:gd name="T1" fmla="*/ 10 h 2490"/>
                <a:gd name="T2" fmla="*/ 42 w 2334"/>
                <a:gd name="T3" fmla="*/ 10 h 2490"/>
                <a:gd name="T4" fmla="*/ 41 w 2334"/>
                <a:gd name="T5" fmla="*/ 10 h 2490"/>
                <a:gd name="T6" fmla="*/ 40 w 2334"/>
                <a:gd name="T7" fmla="*/ 10 h 2490"/>
                <a:gd name="T8" fmla="*/ 40 w 2334"/>
                <a:gd name="T9" fmla="*/ 10 h 2490"/>
                <a:gd name="T10" fmla="*/ 39 w 2334"/>
                <a:gd name="T11" fmla="*/ 10 h 2490"/>
                <a:gd name="T12" fmla="*/ 38 w 2334"/>
                <a:gd name="T13" fmla="*/ 11 h 2490"/>
                <a:gd name="T14" fmla="*/ 37 w 2334"/>
                <a:gd name="T15" fmla="*/ 11 h 2490"/>
                <a:gd name="T16" fmla="*/ 37 w 2334"/>
                <a:gd name="T17" fmla="*/ 12 h 2490"/>
                <a:gd name="T18" fmla="*/ 37 w 2334"/>
                <a:gd name="T19" fmla="*/ 12 h 2490"/>
                <a:gd name="T20" fmla="*/ 36 w 2334"/>
                <a:gd name="T21" fmla="*/ 13 h 2490"/>
                <a:gd name="T22" fmla="*/ 36 w 2334"/>
                <a:gd name="T23" fmla="*/ 14 h 2490"/>
                <a:gd name="T24" fmla="*/ 33 w 2334"/>
                <a:gd name="T25" fmla="*/ 21 h 2490"/>
                <a:gd name="T26" fmla="*/ 31 w 2334"/>
                <a:gd name="T27" fmla="*/ 21 h 2490"/>
                <a:gd name="T28" fmla="*/ 31 w 2334"/>
                <a:gd name="T29" fmla="*/ 21 h 2490"/>
                <a:gd name="T30" fmla="*/ 30 w 2334"/>
                <a:gd name="T31" fmla="*/ 21 h 2490"/>
                <a:gd name="T32" fmla="*/ 29 w 2334"/>
                <a:gd name="T33" fmla="*/ 21 h 2490"/>
                <a:gd name="T34" fmla="*/ 28 w 2334"/>
                <a:gd name="T35" fmla="*/ 22 h 2490"/>
                <a:gd name="T36" fmla="*/ 28 w 2334"/>
                <a:gd name="T37" fmla="*/ 22 h 2490"/>
                <a:gd name="T38" fmla="*/ 27 w 2334"/>
                <a:gd name="T39" fmla="*/ 23 h 2490"/>
                <a:gd name="T40" fmla="*/ 27 w 2334"/>
                <a:gd name="T41" fmla="*/ 24 h 2490"/>
                <a:gd name="T42" fmla="*/ 27 w 2334"/>
                <a:gd name="T43" fmla="*/ 25 h 2490"/>
                <a:gd name="T44" fmla="*/ 26 w 2334"/>
                <a:gd name="T45" fmla="*/ 26 h 2490"/>
                <a:gd name="T46" fmla="*/ 26 w 2334"/>
                <a:gd name="T47" fmla="*/ 27 h 2490"/>
                <a:gd name="T48" fmla="*/ 26 w 2334"/>
                <a:gd name="T49" fmla="*/ 27 h 2490"/>
                <a:gd name="T50" fmla="*/ 26 w 2334"/>
                <a:gd name="T51" fmla="*/ 28 h 2490"/>
                <a:gd name="T52" fmla="*/ 26 w 2334"/>
                <a:gd name="T53" fmla="*/ 28 h 2490"/>
                <a:gd name="T54" fmla="*/ 0 w 2334"/>
                <a:gd name="T55" fmla="*/ 78 h 2490"/>
                <a:gd name="T56" fmla="*/ 46 w 2334"/>
                <a:gd name="T57" fmla="*/ 48 h 2490"/>
                <a:gd name="T58" fmla="*/ 46 w 2334"/>
                <a:gd name="T59" fmla="*/ 48 h 2490"/>
                <a:gd name="T60" fmla="*/ 47 w 2334"/>
                <a:gd name="T61" fmla="*/ 47 h 2490"/>
                <a:gd name="T62" fmla="*/ 48 w 2334"/>
                <a:gd name="T63" fmla="*/ 47 h 2490"/>
                <a:gd name="T64" fmla="*/ 48 w 2334"/>
                <a:gd name="T65" fmla="*/ 47 h 2490"/>
                <a:gd name="T66" fmla="*/ 49 w 2334"/>
                <a:gd name="T67" fmla="*/ 46 h 2490"/>
                <a:gd name="T68" fmla="*/ 50 w 2334"/>
                <a:gd name="T69" fmla="*/ 46 h 2490"/>
                <a:gd name="T70" fmla="*/ 51 w 2334"/>
                <a:gd name="T71" fmla="*/ 45 h 2490"/>
                <a:gd name="T72" fmla="*/ 52 w 2334"/>
                <a:gd name="T73" fmla="*/ 44 h 2490"/>
                <a:gd name="T74" fmla="*/ 52 w 2334"/>
                <a:gd name="T75" fmla="*/ 43 h 2490"/>
                <a:gd name="T76" fmla="*/ 53 w 2334"/>
                <a:gd name="T77" fmla="*/ 43 h 2490"/>
                <a:gd name="T78" fmla="*/ 53 w 2334"/>
                <a:gd name="T79" fmla="*/ 42 h 2490"/>
                <a:gd name="T80" fmla="*/ 54 w 2334"/>
                <a:gd name="T81" fmla="*/ 41 h 2490"/>
                <a:gd name="T82" fmla="*/ 54 w 2334"/>
                <a:gd name="T83" fmla="*/ 40 h 2490"/>
                <a:gd name="T84" fmla="*/ 54 w 2334"/>
                <a:gd name="T85" fmla="*/ 40 h 2490"/>
                <a:gd name="T86" fmla="*/ 54 w 2334"/>
                <a:gd name="T87" fmla="*/ 39 h 2490"/>
                <a:gd name="T88" fmla="*/ 54 w 2334"/>
                <a:gd name="T89" fmla="*/ 38 h 2490"/>
                <a:gd name="T90" fmla="*/ 55 w 2334"/>
                <a:gd name="T91" fmla="*/ 38 h 2490"/>
                <a:gd name="T92" fmla="*/ 57 w 2334"/>
                <a:gd name="T93" fmla="*/ 35 h 2490"/>
                <a:gd name="T94" fmla="*/ 58 w 2334"/>
                <a:gd name="T95" fmla="*/ 35 h 2490"/>
                <a:gd name="T96" fmla="*/ 58 w 2334"/>
                <a:gd name="T97" fmla="*/ 35 h 2490"/>
                <a:gd name="T98" fmla="*/ 59 w 2334"/>
                <a:gd name="T99" fmla="*/ 35 h 2490"/>
                <a:gd name="T100" fmla="*/ 60 w 2334"/>
                <a:gd name="T101" fmla="*/ 35 h 2490"/>
                <a:gd name="T102" fmla="*/ 60 w 2334"/>
                <a:gd name="T103" fmla="*/ 35 h 2490"/>
                <a:gd name="T104" fmla="*/ 61 w 2334"/>
                <a:gd name="T105" fmla="*/ 35 h 2490"/>
                <a:gd name="T106" fmla="*/ 61 w 2334"/>
                <a:gd name="T107" fmla="*/ 34 h 2490"/>
                <a:gd name="T108" fmla="*/ 62 w 2334"/>
                <a:gd name="T109" fmla="*/ 34 h 2490"/>
                <a:gd name="T110" fmla="*/ 62 w 2334"/>
                <a:gd name="T111" fmla="*/ 33 h 2490"/>
                <a:gd name="T112" fmla="*/ 63 w 2334"/>
                <a:gd name="T113" fmla="*/ 32 h 2490"/>
                <a:gd name="T114" fmla="*/ 63 w 2334"/>
                <a:gd name="T115" fmla="*/ 32 h 2490"/>
                <a:gd name="T116" fmla="*/ 65 w 2334"/>
                <a:gd name="T117" fmla="*/ 31 h 2490"/>
                <a:gd name="T118" fmla="*/ 65 w 2334"/>
                <a:gd name="T119" fmla="*/ 30 h 2490"/>
                <a:gd name="T120" fmla="*/ 65 w 2334"/>
                <a:gd name="T121" fmla="*/ 30 h 2490"/>
                <a:gd name="T122" fmla="*/ 73 w 2334"/>
                <a:gd name="T123" fmla="*/ 14 h 2490"/>
                <a:gd name="T124" fmla="*/ 50 w 2334"/>
                <a:gd name="T125" fmla="*/ 1 h 24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34"/>
                <a:gd name="T190" fmla="*/ 0 h 2490"/>
                <a:gd name="T191" fmla="*/ 2334 w 2334"/>
                <a:gd name="T192" fmla="*/ 2490 h 24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34" h="2490">
                  <a:moveTo>
                    <a:pt x="1621" y="21"/>
                  </a:moveTo>
                  <a:lnTo>
                    <a:pt x="1374" y="298"/>
                  </a:lnTo>
                  <a:lnTo>
                    <a:pt x="1372" y="296"/>
                  </a:lnTo>
                  <a:lnTo>
                    <a:pt x="1368" y="296"/>
                  </a:lnTo>
                  <a:lnTo>
                    <a:pt x="1359" y="294"/>
                  </a:lnTo>
                  <a:lnTo>
                    <a:pt x="1349" y="293"/>
                  </a:lnTo>
                  <a:lnTo>
                    <a:pt x="1344" y="293"/>
                  </a:lnTo>
                  <a:lnTo>
                    <a:pt x="1336" y="291"/>
                  </a:lnTo>
                  <a:lnTo>
                    <a:pt x="1330" y="291"/>
                  </a:lnTo>
                  <a:lnTo>
                    <a:pt x="1323" y="291"/>
                  </a:lnTo>
                  <a:lnTo>
                    <a:pt x="1315" y="291"/>
                  </a:lnTo>
                  <a:lnTo>
                    <a:pt x="1308" y="293"/>
                  </a:lnTo>
                  <a:lnTo>
                    <a:pt x="1298" y="293"/>
                  </a:lnTo>
                  <a:lnTo>
                    <a:pt x="1292" y="296"/>
                  </a:lnTo>
                  <a:lnTo>
                    <a:pt x="1283" y="296"/>
                  </a:lnTo>
                  <a:lnTo>
                    <a:pt x="1275" y="300"/>
                  </a:lnTo>
                  <a:lnTo>
                    <a:pt x="1266" y="304"/>
                  </a:lnTo>
                  <a:lnTo>
                    <a:pt x="1258" y="308"/>
                  </a:lnTo>
                  <a:lnTo>
                    <a:pt x="1249" y="312"/>
                  </a:lnTo>
                  <a:lnTo>
                    <a:pt x="1241" y="317"/>
                  </a:lnTo>
                  <a:lnTo>
                    <a:pt x="1231" y="323"/>
                  </a:lnTo>
                  <a:lnTo>
                    <a:pt x="1226" y="331"/>
                  </a:lnTo>
                  <a:lnTo>
                    <a:pt x="1216" y="338"/>
                  </a:lnTo>
                  <a:lnTo>
                    <a:pt x="1209" y="348"/>
                  </a:lnTo>
                  <a:lnTo>
                    <a:pt x="1205" y="352"/>
                  </a:lnTo>
                  <a:lnTo>
                    <a:pt x="1203" y="357"/>
                  </a:lnTo>
                  <a:lnTo>
                    <a:pt x="1199" y="363"/>
                  </a:lnTo>
                  <a:lnTo>
                    <a:pt x="1197" y="369"/>
                  </a:lnTo>
                  <a:lnTo>
                    <a:pt x="1192" y="374"/>
                  </a:lnTo>
                  <a:lnTo>
                    <a:pt x="1190" y="380"/>
                  </a:lnTo>
                  <a:lnTo>
                    <a:pt x="1186" y="388"/>
                  </a:lnTo>
                  <a:lnTo>
                    <a:pt x="1184" y="393"/>
                  </a:lnTo>
                  <a:lnTo>
                    <a:pt x="1182" y="399"/>
                  </a:lnTo>
                  <a:lnTo>
                    <a:pt x="1178" y="409"/>
                  </a:lnTo>
                  <a:lnTo>
                    <a:pt x="1176" y="416"/>
                  </a:lnTo>
                  <a:lnTo>
                    <a:pt x="1176" y="426"/>
                  </a:lnTo>
                  <a:lnTo>
                    <a:pt x="1163" y="509"/>
                  </a:lnTo>
                  <a:lnTo>
                    <a:pt x="1043" y="661"/>
                  </a:lnTo>
                  <a:lnTo>
                    <a:pt x="1040" y="659"/>
                  </a:lnTo>
                  <a:lnTo>
                    <a:pt x="1032" y="658"/>
                  </a:lnTo>
                  <a:lnTo>
                    <a:pt x="1026" y="656"/>
                  </a:lnTo>
                  <a:lnTo>
                    <a:pt x="1019" y="654"/>
                  </a:lnTo>
                  <a:lnTo>
                    <a:pt x="1011" y="652"/>
                  </a:lnTo>
                  <a:lnTo>
                    <a:pt x="1003" y="652"/>
                  </a:lnTo>
                  <a:lnTo>
                    <a:pt x="994" y="652"/>
                  </a:lnTo>
                  <a:lnTo>
                    <a:pt x="983" y="652"/>
                  </a:lnTo>
                  <a:lnTo>
                    <a:pt x="973" y="652"/>
                  </a:lnTo>
                  <a:lnTo>
                    <a:pt x="964" y="656"/>
                  </a:lnTo>
                  <a:lnTo>
                    <a:pt x="952" y="658"/>
                  </a:lnTo>
                  <a:lnTo>
                    <a:pt x="943" y="661"/>
                  </a:lnTo>
                  <a:lnTo>
                    <a:pt x="931" y="667"/>
                  </a:lnTo>
                  <a:lnTo>
                    <a:pt x="924" y="673"/>
                  </a:lnTo>
                  <a:lnTo>
                    <a:pt x="916" y="677"/>
                  </a:lnTo>
                  <a:lnTo>
                    <a:pt x="912" y="680"/>
                  </a:lnTo>
                  <a:lnTo>
                    <a:pt x="908" y="684"/>
                  </a:lnTo>
                  <a:lnTo>
                    <a:pt x="905" y="692"/>
                  </a:lnTo>
                  <a:lnTo>
                    <a:pt x="899" y="697"/>
                  </a:lnTo>
                  <a:lnTo>
                    <a:pt x="895" y="705"/>
                  </a:lnTo>
                  <a:lnTo>
                    <a:pt x="889" y="713"/>
                  </a:lnTo>
                  <a:lnTo>
                    <a:pt x="888" y="722"/>
                  </a:lnTo>
                  <a:lnTo>
                    <a:pt x="884" y="730"/>
                  </a:lnTo>
                  <a:lnTo>
                    <a:pt x="880" y="739"/>
                  </a:lnTo>
                  <a:lnTo>
                    <a:pt x="874" y="747"/>
                  </a:lnTo>
                  <a:lnTo>
                    <a:pt x="872" y="758"/>
                  </a:lnTo>
                  <a:lnTo>
                    <a:pt x="869" y="766"/>
                  </a:lnTo>
                  <a:lnTo>
                    <a:pt x="867" y="777"/>
                  </a:lnTo>
                  <a:lnTo>
                    <a:pt x="863" y="787"/>
                  </a:lnTo>
                  <a:lnTo>
                    <a:pt x="861" y="798"/>
                  </a:lnTo>
                  <a:lnTo>
                    <a:pt x="859" y="806"/>
                  </a:lnTo>
                  <a:lnTo>
                    <a:pt x="855" y="815"/>
                  </a:lnTo>
                  <a:lnTo>
                    <a:pt x="853" y="825"/>
                  </a:lnTo>
                  <a:lnTo>
                    <a:pt x="851" y="834"/>
                  </a:lnTo>
                  <a:lnTo>
                    <a:pt x="848" y="842"/>
                  </a:lnTo>
                  <a:lnTo>
                    <a:pt x="848" y="851"/>
                  </a:lnTo>
                  <a:lnTo>
                    <a:pt x="846" y="859"/>
                  </a:lnTo>
                  <a:lnTo>
                    <a:pt x="844" y="867"/>
                  </a:lnTo>
                  <a:lnTo>
                    <a:pt x="842" y="872"/>
                  </a:lnTo>
                  <a:lnTo>
                    <a:pt x="842" y="878"/>
                  </a:lnTo>
                  <a:lnTo>
                    <a:pt x="840" y="884"/>
                  </a:lnTo>
                  <a:lnTo>
                    <a:pt x="840" y="888"/>
                  </a:lnTo>
                  <a:lnTo>
                    <a:pt x="840" y="895"/>
                  </a:lnTo>
                  <a:lnTo>
                    <a:pt x="840" y="897"/>
                  </a:lnTo>
                  <a:lnTo>
                    <a:pt x="240" y="1561"/>
                  </a:lnTo>
                  <a:lnTo>
                    <a:pt x="0" y="2490"/>
                  </a:lnTo>
                  <a:lnTo>
                    <a:pt x="939" y="2159"/>
                  </a:lnTo>
                  <a:lnTo>
                    <a:pt x="1479" y="1513"/>
                  </a:lnTo>
                  <a:lnTo>
                    <a:pt x="1480" y="1513"/>
                  </a:lnTo>
                  <a:lnTo>
                    <a:pt x="1486" y="1511"/>
                  </a:lnTo>
                  <a:lnTo>
                    <a:pt x="1490" y="1509"/>
                  </a:lnTo>
                  <a:lnTo>
                    <a:pt x="1494" y="1507"/>
                  </a:lnTo>
                  <a:lnTo>
                    <a:pt x="1499" y="1505"/>
                  </a:lnTo>
                  <a:lnTo>
                    <a:pt x="1505" y="1503"/>
                  </a:lnTo>
                  <a:lnTo>
                    <a:pt x="1513" y="1502"/>
                  </a:lnTo>
                  <a:lnTo>
                    <a:pt x="1518" y="1498"/>
                  </a:lnTo>
                  <a:lnTo>
                    <a:pt x="1526" y="1494"/>
                  </a:lnTo>
                  <a:lnTo>
                    <a:pt x="1536" y="1492"/>
                  </a:lnTo>
                  <a:lnTo>
                    <a:pt x="1543" y="1488"/>
                  </a:lnTo>
                  <a:lnTo>
                    <a:pt x="1553" y="1484"/>
                  </a:lnTo>
                  <a:lnTo>
                    <a:pt x="1562" y="1479"/>
                  </a:lnTo>
                  <a:lnTo>
                    <a:pt x="1572" y="1475"/>
                  </a:lnTo>
                  <a:lnTo>
                    <a:pt x="1581" y="1469"/>
                  </a:lnTo>
                  <a:lnTo>
                    <a:pt x="1589" y="1465"/>
                  </a:lnTo>
                  <a:lnTo>
                    <a:pt x="1598" y="1458"/>
                  </a:lnTo>
                  <a:lnTo>
                    <a:pt x="1608" y="1452"/>
                  </a:lnTo>
                  <a:lnTo>
                    <a:pt x="1617" y="1446"/>
                  </a:lnTo>
                  <a:lnTo>
                    <a:pt x="1627" y="1441"/>
                  </a:lnTo>
                  <a:lnTo>
                    <a:pt x="1636" y="1433"/>
                  </a:lnTo>
                  <a:lnTo>
                    <a:pt x="1646" y="1426"/>
                  </a:lnTo>
                  <a:lnTo>
                    <a:pt x="1653" y="1418"/>
                  </a:lnTo>
                  <a:lnTo>
                    <a:pt x="1663" y="1410"/>
                  </a:lnTo>
                  <a:lnTo>
                    <a:pt x="1670" y="1401"/>
                  </a:lnTo>
                  <a:lnTo>
                    <a:pt x="1678" y="1393"/>
                  </a:lnTo>
                  <a:lnTo>
                    <a:pt x="1686" y="1384"/>
                  </a:lnTo>
                  <a:lnTo>
                    <a:pt x="1691" y="1374"/>
                  </a:lnTo>
                  <a:lnTo>
                    <a:pt x="1697" y="1365"/>
                  </a:lnTo>
                  <a:lnTo>
                    <a:pt x="1705" y="1355"/>
                  </a:lnTo>
                  <a:lnTo>
                    <a:pt x="1708" y="1344"/>
                  </a:lnTo>
                  <a:lnTo>
                    <a:pt x="1712" y="1334"/>
                  </a:lnTo>
                  <a:lnTo>
                    <a:pt x="1716" y="1325"/>
                  </a:lnTo>
                  <a:lnTo>
                    <a:pt x="1720" y="1315"/>
                  </a:lnTo>
                  <a:lnTo>
                    <a:pt x="1724" y="1308"/>
                  </a:lnTo>
                  <a:lnTo>
                    <a:pt x="1727" y="1298"/>
                  </a:lnTo>
                  <a:lnTo>
                    <a:pt x="1731" y="1291"/>
                  </a:lnTo>
                  <a:lnTo>
                    <a:pt x="1735" y="1283"/>
                  </a:lnTo>
                  <a:lnTo>
                    <a:pt x="1737" y="1275"/>
                  </a:lnTo>
                  <a:lnTo>
                    <a:pt x="1739" y="1268"/>
                  </a:lnTo>
                  <a:lnTo>
                    <a:pt x="1743" y="1262"/>
                  </a:lnTo>
                  <a:lnTo>
                    <a:pt x="1745" y="1254"/>
                  </a:lnTo>
                  <a:lnTo>
                    <a:pt x="1747" y="1249"/>
                  </a:lnTo>
                  <a:lnTo>
                    <a:pt x="1748" y="1243"/>
                  </a:lnTo>
                  <a:lnTo>
                    <a:pt x="1750" y="1239"/>
                  </a:lnTo>
                  <a:lnTo>
                    <a:pt x="1752" y="1234"/>
                  </a:lnTo>
                  <a:lnTo>
                    <a:pt x="1754" y="1224"/>
                  </a:lnTo>
                  <a:lnTo>
                    <a:pt x="1756" y="1216"/>
                  </a:lnTo>
                  <a:lnTo>
                    <a:pt x="1758" y="1211"/>
                  </a:lnTo>
                  <a:lnTo>
                    <a:pt x="1760" y="1205"/>
                  </a:lnTo>
                  <a:lnTo>
                    <a:pt x="1762" y="1199"/>
                  </a:lnTo>
                  <a:lnTo>
                    <a:pt x="1762" y="1197"/>
                  </a:lnTo>
                  <a:lnTo>
                    <a:pt x="1842" y="1108"/>
                  </a:lnTo>
                  <a:lnTo>
                    <a:pt x="1843" y="1108"/>
                  </a:lnTo>
                  <a:lnTo>
                    <a:pt x="1847" y="1110"/>
                  </a:lnTo>
                  <a:lnTo>
                    <a:pt x="1855" y="1110"/>
                  </a:lnTo>
                  <a:lnTo>
                    <a:pt x="1862" y="1112"/>
                  </a:lnTo>
                  <a:lnTo>
                    <a:pt x="1872" y="1112"/>
                  </a:lnTo>
                  <a:lnTo>
                    <a:pt x="1876" y="1112"/>
                  </a:lnTo>
                  <a:lnTo>
                    <a:pt x="1880" y="1112"/>
                  </a:lnTo>
                  <a:lnTo>
                    <a:pt x="1885" y="1112"/>
                  </a:lnTo>
                  <a:lnTo>
                    <a:pt x="1893" y="1112"/>
                  </a:lnTo>
                  <a:lnTo>
                    <a:pt x="1897" y="1112"/>
                  </a:lnTo>
                  <a:lnTo>
                    <a:pt x="1902" y="1110"/>
                  </a:lnTo>
                  <a:lnTo>
                    <a:pt x="1908" y="1110"/>
                  </a:lnTo>
                  <a:lnTo>
                    <a:pt x="1916" y="1108"/>
                  </a:lnTo>
                  <a:lnTo>
                    <a:pt x="1921" y="1106"/>
                  </a:lnTo>
                  <a:lnTo>
                    <a:pt x="1927" y="1104"/>
                  </a:lnTo>
                  <a:lnTo>
                    <a:pt x="1933" y="1102"/>
                  </a:lnTo>
                  <a:lnTo>
                    <a:pt x="1940" y="1100"/>
                  </a:lnTo>
                  <a:lnTo>
                    <a:pt x="1946" y="1097"/>
                  </a:lnTo>
                  <a:lnTo>
                    <a:pt x="1952" y="1093"/>
                  </a:lnTo>
                  <a:lnTo>
                    <a:pt x="1959" y="1089"/>
                  </a:lnTo>
                  <a:lnTo>
                    <a:pt x="1967" y="1087"/>
                  </a:lnTo>
                  <a:lnTo>
                    <a:pt x="1973" y="1081"/>
                  </a:lnTo>
                  <a:lnTo>
                    <a:pt x="1980" y="1078"/>
                  </a:lnTo>
                  <a:lnTo>
                    <a:pt x="1986" y="1070"/>
                  </a:lnTo>
                  <a:lnTo>
                    <a:pt x="1994" y="1066"/>
                  </a:lnTo>
                  <a:lnTo>
                    <a:pt x="1999" y="1059"/>
                  </a:lnTo>
                  <a:lnTo>
                    <a:pt x="2005" y="1053"/>
                  </a:lnTo>
                  <a:lnTo>
                    <a:pt x="2009" y="1045"/>
                  </a:lnTo>
                  <a:lnTo>
                    <a:pt x="2014" y="1040"/>
                  </a:lnTo>
                  <a:lnTo>
                    <a:pt x="2020" y="1034"/>
                  </a:lnTo>
                  <a:lnTo>
                    <a:pt x="2024" y="1028"/>
                  </a:lnTo>
                  <a:lnTo>
                    <a:pt x="2028" y="1023"/>
                  </a:lnTo>
                  <a:lnTo>
                    <a:pt x="2033" y="1017"/>
                  </a:lnTo>
                  <a:lnTo>
                    <a:pt x="2035" y="1009"/>
                  </a:lnTo>
                  <a:lnTo>
                    <a:pt x="2039" y="1004"/>
                  </a:lnTo>
                  <a:lnTo>
                    <a:pt x="2043" y="1000"/>
                  </a:lnTo>
                  <a:lnTo>
                    <a:pt x="2045" y="994"/>
                  </a:lnTo>
                  <a:lnTo>
                    <a:pt x="2051" y="985"/>
                  </a:lnTo>
                  <a:lnTo>
                    <a:pt x="2054" y="975"/>
                  </a:lnTo>
                  <a:lnTo>
                    <a:pt x="2056" y="966"/>
                  </a:lnTo>
                  <a:lnTo>
                    <a:pt x="2060" y="958"/>
                  </a:lnTo>
                  <a:lnTo>
                    <a:pt x="2062" y="950"/>
                  </a:lnTo>
                  <a:lnTo>
                    <a:pt x="2064" y="945"/>
                  </a:lnTo>
                  <a:lnTo>
                    <a:pt x="2066" y="937"/>
                  </a:lnTo>
                  <a:lnTo>
                    <a:pt x="2066" y="935"/>
                  </a:lnTo>
                  <a:lnTo>
                    <a:pt x="2328" y="646"/>
                  </a:lnTo>
                  <a:lnTo>
                    <a:pt x="2334" y="441"/>
                  </a:lnTo>
                  <a:lnTo>
                    <a:pt x="1815" y="0"/>
                  </a:lnTo>
                  <a:lnTo>
                    <a:pt x="162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2" name="Freeform 53"/>
            <p:cNvSpPr>
              <a:spLocks/>
            </p:cNvSpPr>
            <p:nvPr/>
          </p:nvSpPr>
          <p:spPr bwMode="auto">
            <a:xfrm>
              <a:off x="4501" y="3623"/>
              <a:ext cx="254" cy="338"/>
            </a:xfrm>
            <a:custGeom>
              <a:avLst/>
              <a:gdLst>
                <a:gd name="T0" fmla="*/ 15 w 509"/>
                <a:gd name="T1" fmla="*/ 2 h 674"/>
                <a:gd name="T2" fmla="*/ 0 w 509"/>
                <a:gd name="T3" fmla="*/ 22 h 674"/>
                <a:gd name="T4" fmla="*/ 0 w 509"/>
                <a:gd name="T5" fmla="*/ 17 h 674"/>
                <a:gd name="T6" fmla="*/ 14 w 509"/>
                <a:gd name="T7" fmla="*/ 0 h 674"/>
                <a:gd name="T8" fmla="*/ 15 w 509"/>
                <a:gd name="T9" fmla="*/ 2 h 674"/>
                <a:gd name="T10" fmla="*/ 15 w 509"/>
                <a:gd name="T11" fmla="*/ 2 h 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9"/>
                <a:gd name="T19" fmla="*/ 0 h 674"/>
                <a:gd name="T20" fmla="*/ 509 w 509"/>
                <a:gd name="T21" fmla="*/ 674 h 6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9" h="674">
                  <a:moveTo>
                    <a:pt x="509" y="36"/>
                  </a:moveTo>
                  <a:lnTo>
                    <a:pt x="0" y="674"/>
                  </a:lnTo>
                  <a:lnTo>
                    <a:pt x="22" y="538"/>
                  </a:lnTo>
                  <a:lnTo>
                    <a:pt x="471" y="0"/>
                  </a:lnTo>
                  <a:lnTo>
                    <a:pt x="509" y="36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3" name="Freeform 54"/>
            <p:cNvSpPr>
              <a:spLocks/>
            </p:cNvSpPr>
            <p:nvPr/>
          </p:nvSpPr>
          <p:spPr bwMode="auto">
            <a:xfrm>
              <a:off x="4394" y="3537"/>
              <a:ext cx="318" cy="350"/>
            </a:xfrm>
            <a:custGeom>
              <a:avLst/>
              <a:gdLst>
                <a:gd name="T0" fmla="*/ 20 w 634"/>
                <a:gd name="T1" fmla="*/ 4 h 699"/>
                <a:gd name="T2" fmla="*/ 16 w 634"/>
                <a:gd name="T3" fmla="*/ 0 h 699"/>
                <a:gd name="T4" fmla="*/ 1 w 634"/>
                <a:gd name="T5" fmla="*/ 16 h 699"/>
                <a:gd name="T6" fmla="*/ 0 w 634"/>
                <a:gd name="T7" fmla="*/ 22 h 699"/>
                <a:gd name="T8" fmla="*/ 6 w 634"/>
                <a:gd name="T9" fmla="*/ 21 h 699"/>
                <a:gd name="T10" fmla="*/ 20 w 634"/>
                <a:gd name="T11" fmla="*/ 4 h 699"/>
                <a:gd name="T12" fmla="*/ 20 w 634"/>
                <a:gd name="T13" fmla="*/ 4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4"/>
                <a:gd name="T22" fmla="*/ 0 h 699"/>
                <a:gd name="T23" fmla="*/ 634 w 634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4" h="699">
                  <a:moveTo>
                    <a:pt x="634" y="119"/>
                  </a:moveTo>
                  <a:lnTo>
                    <a:pt x="486" y="0"/>
                  </a:lnTo>
                  <a:lnTo>
                    <a:pt x="19" y="492"/>
                  </a:lnTo>
                  <a:lnTo>
                    <a:pt x="0" y="699"/>
                  </a:lnTo>
                  <a:lnTo>
                    <a:pt x="190" y="650"/>
                  </a:lnTo>
                  <a:lnTo>
                    <a:pt x="634" y="119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4" name="Freeform 55"/>
            <p:cNvSpPr>
              <a:spLocks/>
            </p:cNvSpPr>
            <p:nvPr/>
          </p:nvSpPr>
          <p:spPr bwMode="auto">
            <a:xfrm>
              <a:off x="4299" y="3437"/>
              <a:ext cx="314" cy="356"/>
            </a:xfrm>
            <a:custGeom>
              <a:avLst/>
              <a:gdLst>
                <a:gd name="T0" fmla="*/ 20 w 627"/>
                <a:gd name="T1" fmla="*/ 4 h 713"/>
                <a:gd name="T2" fmla="*/ 15 w 627"/>
                <a:gd name="T3" fmla="*/ 0 h 713"/>
                <a:gd name="T4" fmla="*/ 0 w 627"/>
                <a:gd name="T5" fmla="*/ 16 h 713"/>
                <a:gd name="T6" fmla="*/ 0 w 627"/>
                <a:gd name="T7" fmla="*/ 22 h 713"/>
                <a:gd name="T8" fmla="*/ 6 w 627"/>
                <a:gd name="T9" fmla="*/ 20 h 713"/>
                <a:gd name="T10" fmla="*/ 20 w 627"/>
                <a:gd name="T11" fmla="*/ 4 h 713"/>
                <a:gd name="T12" fmla="*/ 20 w 627"/>
                <a:gd name="T13" fmla="*/ 4 h 7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713"/>
                <a:gd name="T23" fmla="*/ 627 w 627"/>
                <a:gd name="T24" fmla="*/ 713 h 7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713">
                  <a:moveTo>
                    <a:pt x="627" y="146"/>
                  </a:moveTo>
                  <a:lnTo>
                    <a:pt x="467" y="0"/>
                  </a:lnTo>
                  <a:lnTo>
                    <a:pt x="0" y="521"/>
                  </a:lnTo>
                  <a:lnTo>
                    <a:pt x="0" y="713"/>
                  </a:lnTo>
                  <a:lnTo>
                    <a:pt x="182" y="663"/>
                  </a:lnTo>
                  <a:lnTo>
                    <a:pt x="627" y="146"/>
                  </a:lnTo>
                  <a:close/>
                </a:path>
              </a:pathLst>
            </a:custGeom>
            <a:solidFill>
              <a:srgbClr val="FC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5" name="Freeform 56"/>
            <p:cNvSpPr>
              <a:spLocks/>
            </p:cNvSpPr>
            <p:nvPr/>
          </p:nvSpPr>
          <p:spPr bwMode="auto">
            <a:xfrm>
              <a:off x="4192" y="3406"/>
              <a:ext cx="302" cy="314"/>
            </a:xfrm>
            <a:custGeom>
              <a:avLst/>
              <a:gdLst>
                <a:gd name="T0" fmla="*/ 19 w 604"/>
                <a:gd name="T1" fmla="*/ 1 h 629"/>
                <a:gd name="T2" fmla="*/ 5 w 604"/>
                <a:gd name="T3" fmla="*/ 17 h 629"/>
                <a:gd name="T4" fmla="*/ 0 w 604"/>
                <a:gd name="T5" fmla="*/ 19 h 629"/>
                <a:gd name="T6" fmla="*/ 18 w 604"/>
                <a:gd name="T7" fmla="*/ 0 h 629"/>
                <a:gd name="T8" fmla="*/ 19 w 604"/>
                <a:gd name="T9" fmla="*/ 1 h 629"/>
                <a:gd name="T10" fmla="*/ 19 w 604"/>
                <a:gd name="T11" fmla="*/ 1 h 6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4"/>
                <a:gd name="T19" fmla="*/ 0 h 629"/>
                <a:gd name="T20" fmla="*/ 604 w 604"/>
                <a:gd name="T21" fmla="*/ 629 h 6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4" h="629">
                  <a:moveTo>
                    <a:pt x="604" y="33"/>
                  </a:moveTo>
                  <a:lnTo>
                    <a:pt x="167" y="572"/>
                  </a:lnTo>
                  <a:lnTo>
                    <a:pt x="0" y="629"/>
                  </a:lnTo>
                  <a:lnTo>
                    <a:pt x="553" y="0"/>
                  </a:lnTo>
                  <a:lnTo>
                    <a:pt x="604" y="33"/>
                  </a:lnTo>
                  <a:close/>
                </a:path>
              </a:pathLst>
            </a:custGeom>
            <a:solidFill>
              <a:srgbClr val="F5D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6" name="Freeform 57"/>
            <p:cNvSpPr>
              <a:spLocks/>
            </p:cNvSpPr>
            <p:nvPr/>
          </p:nvSpPr>
          <p:spPr bwMode="auto">
            <a:xfrm>
              <a:off x="4473" y="3309"/>
              <a:ext cx="365" cy="318"/>
            </a:xfrm>
            <a:custGeom>
              <a:avLst/>
              <a:gdLst>
                <a:gd name="T0" fmla="*/ 22 w 730"/>
                <a:gd name="T1" fmla="*/ 19 h 637"/>
                <a:gd name="T2" fmla="*/ 21 w 730"/>
                <a:gd name="T3" fmla="*/ 19 h 637"/>
                <a:gd name="T4" fmla="*/ 21 w 730"/>
                <a:gd name="T5" fmla="*/ 18 h 637"/>
                <a:gd name="T6" fmla="*/ 20 w 730"/>
                <a:gd name="T7" fmla="*/ 18 h 637"/>
                <a:gd name="T8" fmla="*/ 19 w 730"/>
                <a:gd name="T9" fmla="*/ 17 h 637"/>
                <a:gd name="T10" fmla="*/ 18 w 730"/>
                <a:gd name="T11" fmla="*/ 17 h 637"/>
                <a:gd name="T12" fmla="*/ 17 w 730"/>
                <a:gd name="T13" fmla="*/ 16 h 637"/>
                <a:gd name="T14" fmla="*/ 15 w 730"/>
                <a:gd name="T15" fmla="*/ 15 h 637"/>
                <a:gd name="T16" fmla="*/ 14 w 730"/>
                <a:gd name="T17" fmla="*/ 15 h 637"/>
                <a:gd name="T18" fmla="*/ 13 w 730"/>
                <a:gd name="T19" fmla="*/ 14 h 637"/>
                <a:gd name="T20" fmla="*/ 12 w 730"/>
                <a:gd name="T21" fmla="*/ 13 h 637"/>
                <a:gd name="T22" fmla="*/ 11 w 730"/>
                <a:gd name="T23" fmla="*/ 12 h 637"/>
                <a:gd name="T24" fmla="*/ 11 w 730"/>
                <a:gd name="T25" fmla="*/ 11 h 637"/>
                <a:gd name="T26" fmla="*/ 10 w 730"/>
                <a:gd name="T27" fmla="*/ 11 h 637"/>
                <a:gd name="T28" fmla="*/ 9 w 730"/>
                <a:gd name="T29" fmla="*/ 10 h 637"/>
                <a:gd name="T30" fmla="*/ 7 w 730"/>
                <a:gd name="T31" fmla="*/ 9 h 637"/>
                <a:gd name="T32" fmla="*/ 6 w 730"/>
                <a:gd name="T33" fmla="*/ 8 h 637"/>
                <a:gd name="T34" fmla="*/ 6 w 730"/>
                <a:gd name="T35" fmla="*/ 7 h 637"/>
                <a:gd name="T36" fmla="*/ 6 w 730"/>
                <a:gd name="T37" fmla="*/ 6 h 637"/>
                <a:gd name="T38" fmla="*/ 5 w 730"/>
                <a:gd name="T39" fmla="*/ 5 h 637"/>
                <a:gd name="T40" fmla="*/ 3 w 730"/>
                <a:gd name="T41" fmla="*/ 5 h 637"/>
                <a:gd name="T42" fmla="*/ 3 w 730"/>
                <a:gd name="T43" fmla="*/ 4 h 637"/>
                <a:gd name="T44" fmla="*/ 1 w 730"/>
                <a:gd name="T45" fmla="*/ 3 h 637"/>
                <a:gd name="T46" fmla="*/ 1 w 730"/>
                <a:gd name="T47" fmla="*/ 2 h 637"/>
                <a:gd name="T48" fmla="*/ 1 w 730"/>
                <a:gd name="T49" fmla="*/ 1 h 637"/>
                <a:gd name="T50" fmla="*/ 1 w 730"/>
                <a:gd name="T51" fmla="*/ 0 h 637"/>
                <a:gd name="T52" fmla="*/ 1 w 730"/>
                <a:gd name="T53" fmla="*/ 0 h 637"/>
                <a:gd name="T54" fmla="*/ 3 w 730"/>
                <a:gd name="T55" fmla="*/ 1 h 637"/>
                <a:gd name="T56" fmla="*/ 5 w 730"/>
                <a:gd name="T57" fmla="*/ 3 h 637"/>
                <a:gd name="T58" fmla="*/ 5 w 730"/>
                <a:gd name="T59" fmla="*/ 3 h 637"/>
                <a:gd name="T60" fmla="*/ 6 w 730"/>
                <a:gd name="T61" fmla="*/ 4 h 637"/>
                <a:gd name="T62" fmla="*/ 6 w 730"/>
                <a:gd name="T63" fmla="*/ 5 h 637"/>
                <a:gd name="T64" fmla="*/ 7 w 730"/>
                <a:gd name="T65" fmla="*/ 6 h 637"/>
                <a:gd name="T66" fmla="*/ 9 w 730"/>
                <a:gd name="T67" fmla="*/ 7 h 637"/>
                <a:gd name="T68" fmla="*/ 10 w 730"/>
                <a:gd name="T69" fmla="*/ 7 h 637"/>
                <a:gd name="T70" fmla="*/ 10 w 730"/>
                <a:gd name="T71" fmla="*/ 8 h 637"/>
                <a:gd name="T72" fmla="*/ 11 w 730"/>
                <a:gd name="T73" fmla="*/ 9 h 637"/>
                <a:gd name="T74" fmla="*/ 11 w 730"/>
                <a:gd name="T75" fmla="*/ 10 h 637"/>
                <a:gd name="T76" fmla="*/ 12 w 730"/>
                <a:gd name="T77" fmla="*/ 10 h 637"/>
                <a:gd name="T78" fmla="*/ 13 w 730"/>
                <a:gd name="T79" fmla="*/ 11 h 637"/>
                <a:gd name="T80" fmla="*/ 14 w 730"/>
                <a:gd name="T81" fmla="*/ 12 h 637"/>
                <a:gd name="T82" fmla="*/ 15 w 730"/>
                <a:gd name="T83" fmla="*/ 13 h 637"/>
                <a:gd name="T84" fmla="*/ 16 w 730"/>
                <a:gd name="T85" fmla="*/ 13 h 637"/>
                <a:gd name="T86" fmla="*/ 17 w 730"/>
                <a:gd name="T87" fmla="*/ 14 h 637"/>
                <a:gd name="T88" fmla="*/ 18 w 730"/>
                <a:gd name="T89" fmla="*/ 15 h 637"/>
                <a:gd name="T90" fmla="*/ 19 w 730"/>
                <a:gd name="T91" fmla="*/ 15 h 637"/>
                <a:gd name="T92" fmla="*/ 20 w 730"/>
                <a:gd name="T93" fmla="*/ 16 h 637"/>
                <a:gd name="T94" fmla="*/ 21 w 730"/>
                <a:gd name="T95" fmla="*/ 17 h 637"/>
                <a:gd name="T96" fmla="*/ 22 w 730"/>
                <a:gd name="T97" fmla="*/ 17 h 637"/>
                <a:gd name="T98" fmla="*/ 23 w 730"/>
                <a:gd name="T99" fmla="*/ 18 h 637"/>
                <a:gd name="T100" fmla="*/ 23 w 730"/>
                <a:gd name="T101" fmla="*/ 18 h 6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0"/>
                <a:gd name="T154" fmla="*/ 0 h 637"/>
                <a:gd name="T155" fmla="*/ 730 w 730"/>
                <a:gd name="T156" fmla="*/ 637 h 6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0" h="637">
                  <a:moveTo>
                    <a:pt x="730" y="601"/>
                  </a:moveTo>
                  <a:lnTo>
                    <a:pt x="711" y="637"/>
                  </a:lnTo>
                  <a:lnTo>
                    <a:pt x="709" y="635"/>
                  </a:lnTo>
                  <a:lnTo>
                    <a:pt x="700" y="630"/>
                  </a:lnTo>
                  <a:lnTo>
                    <a:pt x="694" y="626"/>
                  </a:lnTo>
                  <a:lnTo>
                    <a:pt x="688" y="622"/>
                  </a:lnTo>
                  <a:lnTo>
                    <a:pt x="679" y="616"/>
                  </a:lnTo>
                  <a:lnTo>
                    <a:pt x="671" y="612"/>
                  </a:lnTo>
                  <a:lnTo>
                    <a:pt x="667" y="609"/>
                  </a:lnTo>
                  <a:lnTo>
                    <a:pt x="662" y="607"/>
                  </a:lnTo>
                  <a:lnTo>
                    <a:pt x="656" y="603"/>
                  </a:lnTo>
                  <a:lnTo>
                    <a:pt x="650" y="599"/>
                  </a:lnTo>
                  <a:lnTo>
                    <a:pt x="645" y="595"/>
                  </a:lnTo>
                  <a:lnTo>
                    <a:pt x="639" y="593"/>
                  </a:lnTo>
                  <a:lnTo>
                    <a:pt x="633" y="590"/>
                  </a:lnTo>
                  <a:lnTo>
                    <a:pt x="628" y="586"/>
                  </a:lnTo>
                  <a:lnTo>
                    <a:pt x="622" y="580"/>
                  </a:lnTo>
                  <a:lnTo>
                    <a:pt x="614" y="576"/>
                  </a:lnTo>
                  <a:lnTo>
                    <a:pt x="609" y="573"/>
                  </a:lnTo>
                  <a:lnTo>
                    <a:pt x="603" y="569"/>
                  </a:lnTo>
                  <a:lnTo>
                    <a:pt x="593" y="565"/>
                  </a:lnTo>
                  <a:lnTo>
                    <a:pt x="588" y="559"/>
                  </a:lnTo>
                  <a:lnTo>
                    <a:pt x="580" y="555"/>
                  </a:lnTo>
                  <a:lnTo>
                    <a:pt x="574" y="552"/>
                  </a:lnTo>
                  <a:lnTo>
                    <a:pt x="567" y="546"/>
                  </a:lnTo>
                  <a:lnTo>
                    <a:pt x="559" y="540"/>
                  </a:lnTo>
                  <a:lnTo>
                    <a:pt x="550" y="534"/>
                  </a:lnTo>
                  <a:lnTo>
                    <a:pt x="542" y="531"/>
                  </a:lnTo>
                  <a:lnTo>
                    <a:pt x="534" y="525"/>
                  </a:lnTo>
                  <a:lnTo>
                    <a:pt x="527" y="519"/>
                  </a:lnTo>
                  <a:lnTo>
                    <a:pt x="519" y="514"/>
                  </a:lnTo>
                  <a:lnTo>
                    <a:pt x="510" y="508"/>
                  </a:lnTo>
                  <a:lnTo>
                    <a:pt x="502" y="502"/>
                  </a:lnTo>
                  <a:lnTo>
                    <a:pt x="495" y="496"/>
                  </a:lnTo>
                  <a:lnTo>
                    <a:pt x="485" y="491"/>
                  </a:lnTo>
                  <a:lnTo>
                    <a:pt x="477" y="485"/>
                  </a:lnTo>
                  <a:lnTo>
                    <a:pt x="468" y="477"/>
                  </a:lnTo>
                  <a:lnTo>
                    <a:pt x="460" y="472"/>
                  </a:lnTo>
                  <a:lnTo>
                    <a:pt x="453" y="466"/>
                  </a:lnTo>
                  <a:lnTo>
                    <a:pt x="443" y="460"/>
                  </a:lnTo>
                  <a:lnTo>
                    <a:pt x="436" y="453"/>
                  </a:lnTo>
                  <a:lnTo>
                    <a:pt x="426" y="447"/>
                  </a:lnTo>
                  <a:lnTo>
                    <a:pt x="417" y="441"/>
                  </a:lnTo>
                  <a:lnTo>
                    <a:pt x="409" y="434"/>
                  </a:lnTo>
                  <a:lnTo>
                    <a:pt x="400" y="428"/>
                  </a:lnTo>
                  <a:lnTo>
                    <a:pt x="392" y="420"/>
                  </a:lnTo>
                  <a:lnTo>
                    <a:pt x="384" y="415"/>
                  </a:lnTo>
                  <a:lnTo>
                    <a:pt x="377" y="409"/>
                  </a:lnTo>
                  <a:lnTo>
                    <a:pt x="367" y="401"/>
                  </a:lnTo>
                  <a:lnTo>
                    <a:pt x="360" y="394"/>
                  </a:lnTo>
                  <a:lnTo>
                    <a:pt x="352" y="388"/>
                  </a:lnTo>
                  <a:lnTo>
                    <a:pt x="342" y="382"/>
                  </a:lnTo>
                  <a:lnTo>
                    <a:pt x="335" y="375"/>
                  </a:lnTo>
                  <a:lnTo>
                    <a:pt x="327" y="367"/>
                  </a:lnTo>
                  <a:lnTo>
                    <a:pt x="318" y="360"/>
                  </a:lnTo>
                  <a:lnTo>
                    <a:pt x="312" y="354"/>
                  </a:lnTo>
                  <a:lnTo>
                    <a:pt x="303" y="346"/>
                  </a:lnTo>
                  <a:lnTo>
                    <a:pt x="295" y="341"/>
                  </a:lnTo>
                  <a:lnTo>
                    <a:pt x="287" y="333"/>
                  </a:lnTo>
                  <a:lnTo>
                    <a:pt x="278" y="325"/>
                  </a:lnTo>
                  <a:lnTo>
                    <a:pt x="270" y="318"/>
                  </a:lnTo>
                  <a:lnTo>
                    <a:pt x="265" y="312"/>
                  </a:lnTo>
                  <a:lnTo>
                    <a:pt x="255" y="304"/>
                  </a:lnTo>
                  <a:lnTo>
                    <a:pt x="249" y="297"/>
                  </a:lnTo>
                  <a:lnTo>
                    <a:pt x="242" y="289"/>
                  </a:lnTo>
                  <a:lnTo>
                    <a:pt x="234" y="284"/>
                  </a:lnTo>
                  <a:lnTo>
                    <a:pt x="227" y="276"/>
                  </a:lnTo>
                  <a:lnTo>
                    <a:pt x="219" y="270"/>
                  </a:lnTo>
                  <a:lnTo>
                    <a:pt x="211" y="263"/>
                  </a:lnTo>
                  <a:lnTo>
                    <a:pt x="204" y="257"/>
                  </a:lnTo>
                  <a:lnTo>
                    <a:pt x="196" y="249"/>
                  </a:lnTo>
                  <a:lnTo>
                    <a:pt x="190" y="244"/>
                  </a:lnTo>
                  <a:lnTo>
                    <a:pt x="183" y="236"/>
                  </a:lnTo>
                  <a:lnTo>
                    <a:pt x="177" y="228"/>
                  </a:lnTo>
                  <a:lnTo>
                    <a:pt x="170" y="223"/>
                  </a:lnTo>
                  <a:lnTo>
                    <a:pt x="164" y="215"/>
                  </a:lnTo>
                  <a:lnTo>
                    <a:pt x="156" y="209"/>
                  </a:lnTo>
                  <a:lnTo>
                    <a:pt x="151" y="204"/>
                  </a:lnTo>
                  <a:lnTo>
                    <a:pt x="145" y="198"/>
                  </a:lnTo>
                  <a:lnTo>
                    <a:pt x="139" y="190"/>
                  </a:lnTo>
                  <a:lnTo>
                    <a:pt x="132" y="185"/>
                  </a:lnTo>
                  <a:lnTo>
                    <a:pt x="126" y="179"/>
                  </a:lnTo>
                  <a:lnTo>
                    <a:pt x="120" y="173"/>
                  </a:lnTo>
                  <a:lnTo>
                    <a:pt x="113" y="168"/>
                  </a:lnTo>
                  <a:lnTo>
                    <a:pt x="103" y="156"/>
                  </a:lnTo>
                  <a:lnTo>
                    <a:pt x="94" y="147"/>
                  </a:lnTo>
                  <a:lnTo>
                    <a:pt x="86" y="141"/>
                  </a:lnTo>
                  <a:lnTo>
                    <a:pt x="80" y="133"/>
                  </a:lnTo>
                  <a:lnTo>
                    <a:pt x="76" y="130"/>
                  </a:lnTo>
                  <a:lnTo>
                    <a:pt x="73" y="124"/>
                  </a:lnTo>
                  <a:lnTo>
                    <a:pt x="61" y="114"/>
                  </a:lnTo>
                  <a:lnTo>
                    <a:pt x="54" y="107"/>
                  </a:lnTo>
                  <a:lnTo>
                    <a:pt x="44" y="97"/>
                  </a:lnTo>
                  <a:lnTo>
                    <a:pt x="38" y="90"/>
                  </a:lnTo>
                  <a:lnTo>
                    <a:pt x="31" y="84"/>
                  </a:lnTo>
                  <a:lnTo>
                    <a:pt x="25" y="78"/>
                  </a:lnTo>
                  <a:lnTo>
                    <a:pt x="19" y="71"/>
                  </a:lnTo>
                  <a:lnTo>
                    <a:pt x="14" y="65"/>
                  </a:lnTo>
                  <a:lnTo>
                    <a:pt x="10" y="61"/>
                  </a:lnTo>
                  <a:lnTo>
                    <a:pt x="8" y="57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8" y="8"/>
                  </a:lnTo>
                  <a:lnTo>
                    <a:pt x="52" y="12"/>
                  </a:lnTo>
                  <a:lnTo>
                    <a:pt x="57" y="17"/>
                  </a:lnTo>
                  <a:lnTo>
                    <a:pt x="63" y="23"/>
                  </a:lnTo>
                  <a:lnTo>
                    <a:pt x="73" y="33"/>
                  </a:lnTo>
                  <a:lnTo>
                    <a:pt x="78" y="40"/>
                  </a:lnTo>
                  <a:lnTo>
                    <a:pt x="88" y="50"/>
                  </a:lnTo>
                  <a:lnTo>
                    <a:pt x="97" y="59"/>
                  </a:lnTo>
                  <a:lnTo>
                    <a:pt x="107" y="69"/>
                  </a:lnTo>
                  <a:lnTo>
                    <a:pt x="116" y="80"/>
                  </a:lnTo>
                  <a:lnTo>
                    <a:pt x="128" y="90"/>
                  </a:lnTo>
                  <a:lnTo>
                    <a:pt x="133" y="97"/>
                  </a:lnTo>
                  <a:lnTo>
                    <a:pt x="139" y="103"/>
                  </a:lnTo>
                  <a:lnTo>
                    <a:pt x="145" y="109"/>
                  </a:lnTo>
                  <a:lnTo>
                    <a:pt x="151" y="114"/>
                  </a:lnTo>
                  <a:lnTo>
                    <a:pt x="158" y="122"/>
                  </a:lnTo>
                  <a:lnTo>
                    <a:pt x="164" y="128"/>
                  </a:lnTo>
                  <a:lnTo>
                    <a:pt x="170" y="133"/>
                  </a:lnTo>
                  <a:lnTo>
                    <a:pt x="175" y="139"/>
                  </a:lnTo>
                  <a:lnTo>
                    <a:pt x="181" y="145"/>
                  </a:lnTo>
                  <a:lnTo>
                    <a:pt x="189" y="152"/>
                  </a:lnTo>
                  <a:lnTo>
                    <a:pt x="194" y="158"/>
                  </a:lnTo>
                  <a:lnTo>
                    <a:pt x="202" y="166"/>
                  </a:lnTo>
                  <a:lnTo>
                    <a:pt x="208" y="171"/>
                  </a:lnTo>
                  <a:lnTo>
                    <a:pt x="213" y="179"/>
                  </a:lnTo>
                  <a:lnTo>
                    <a:pt x="221" y="185"/>
                  </a:lnTo>
                  <a:lnTo>
                    <a:pt x="228" y="192"/>
                  </a:lnTo>
                  <a:lnTo>
                    <a:pt x="234" y="198"/>
                  </a:lnTo>
                  <a:lnTo>
                    <a:pt x="242" y="206"/>
                  </a:lnTo>
                  <a:lnTo>
                    <a:pt x="247" y="211"/>
                  </a:lnTo>
                  <a:lnTo>
                    <a:pt x="255" y="219"/>
                  </a:lnTo>
                  <a:lnTo>
                    <a:pt x="263" y="225"/>
                  </a:lnTo>
                  <a:lnTo>
                    <a:pt x="268" y="230"/>
                  </a:lnTo>
                  <a:lnTo>
                    <a:pt x="276" y="236"/>
                  </a:lnTo>
                  <a:lnTo>
                    <a:pt x="284" y="244"/>
                  </a:lnTo>
                  <a:lnTo>
                    <a:pt x="289" y="249"/>
                  </a:lnTo>
                  <a:lnTo>
                    <a:pt x="297" y="257"/>
                  </a:lnTo>
                  <a:lnTo>
                    <a:pt x="303" y="263"/>
                  </a:lnTo>
                  <a:lnTo>
                    <a:pt x="310" y="270"/>
                  </a:lnTo>
                  <a:lnTo>
                    <a:pt x="316" y="276"/>
                  </a:lnTo>
                  <a:lnTo>
                    <a:pt x="323" y="282"/>
                  </a:lnTo>
                  <a:lnTo>
                    <a:pt x="329" y="287"/>
                  </a:lnTo>
                  <a:lnTo>
                    <a:pt x="337" y="295"/>
                  </a:lnTo>
                  <a:lnTo>
                    <a:pt x="342" y="301"/>
                  </a:lnTo>
                  <a:lnTo>
                    <a:pt x="350" y="306"/>
                  </a:lnTo>
                  <a:lnTo>
                    <a:pt x="356" y="312"/>
                  </a:lnTo>
                  <a:lnTo>
                    <a:pt x="363" y="320"/>
                  </a:lnTo>
                  <a:lnTo>
                    <a:pt x="369" y="323"/>
                  </a:lnTo>
                  <a:lnTo>
                    <a:pt x="375" y="329"/>
                  </a:lnTo>
                  <a:lnTo>
                    <a:pt x="381" y="333"/>
                  </a:lnTo>
                  <a:lnTo>
                    <a:pt x="388" y="341"/>
                  </a:lnTo>
                  <a:lnTo>
                    <a:pt x="394" y="346"/>
                  </a:lnTo>
                  <a:lnTo>
                    <a:pt x="401" y="352"/>
                  </a:lnTo>
                  <a:lnTo>
                    <a:pt x="409" y="358"/>
                  </a:lnTo>
                  <a:lnTo>
                    <a:pt x="417" y="363"/>
                  </a:lnTo>
                  <a:lnTo>
                    <a:pt x="422" y="369"/>
                  </a:lnTo>
                  <a:lnTo>
                    <a:pt x="430" y="375"/>
                  </a:lnTo>
                  <a:lnTo>
                    <a:pt x="438" y="382"/>
                  </a:lnTo>
                  <a:lnTo>
                    <a:pt x="445" y="388"/>
                  </a:lnTo>
                  <a:lnTo>
                    <a:pt x="453" y="394"/>
                  </a:lnTo>
                  <a:lnTo>
                    <a:pt x="460" y="400"/>
                  </a:lnTo>
                  <a:lnTo>
                    <a:pt x="466" y="405"/>
                  </a:lnTo>
                  <a:lnTo>
                    <a:pt x="476" y="411"/>
                  </a:lnTo>
                  <a:lnTo>
                    <a:pt x="483" y="417"/>
                  </a:lnTo>
                  <a:lnTo>
                    <a:pt x="491" y="422"/>
                  </a:lnTo>
                  <a:lnTo>
                    <a:pt x="498" y="428"/>
                  </a:lnTo>
                  <a:lnTo>
                    <a:pt x="506" y="434"/>
                  </a:lnTo>
                  <a:lnTo>
                    <a:pt x="512" y="441"/>
                  </a:lnTo>
                  <a:lnTo>
                    <a:pt x="521" y="447"/>
                  </a:lnTo>
                  <a:lnTo>
                    <a:pt x="529" y="453"/>
                  </a:lnTo>
                  <a:lnTo>
                    <a:pt x="536" y="458"/>
                  </a:lnTo>
                  <a:lnTo>
                    <a:pt x="544" y="464"/>
                  </a:lnTo>
                  <a:lnTo>
                    <a:pt x="552" y="470"/>
                  </a:lnTo>
                  <a:lnTo>
                    <a:pt x="559" y="476"/>
                  </a:lnTo>
                  <a:lnTo>
                    <a:pt x="567" y="481"/>
                  </a:lnTo>
                  <a:lnTo>
                    <a:pt x="572" y="487"/>
                  </a:lnTo>
                  <a:lnTo>
                    <a:pt x="582" y="493"/>
                  </a:lnTo>
                  <a:lnTo>
                    <a:pt x="588" y="496"/>
                  </a:lnTo>
                  <a:lnTo>
                    <a:pt x="595" y="504"/>
                  </a:lnTo>
                  <a:lnTo>
                    <a:pt x="603" y="508"/>
                  </a:lnTo>
                  <a:lnTo>
                    <a:pt x="609" y="514"/>
                  </a:lnTo>
                  <a:lnTo>
                    <a:pt x="616" y="517"/>
                  </a:lnTo>
                  <a:lnTo>
                    <a:pt x="624" y="523"/>
                  </a:lnTo>
                  <a:lnTo>
                    <a:pt x="629" y="527"/>
                  </a:lnTo>
                  <a:lnTo>
                    <a:pt x="635" y="533"/>
                  </a:lnTo>
                  <a:lnTo>
                    <a:pt x="641" y="536"/>
                  </a:lnTo>
                  <a:lnTo>
                    <a:pt x="648" y="540"/>
                  </a:lnTo>
                  <a:lnTo>
                    <a:pt x="652" y="546"/>
                  </a:lnTo>
                  <a:lnTo>
                    <a:pt x="658" y="550"/>
                  </a:lnTo>
                  <a:lnTo>
                    <a:pt x="666" y="554"/>
                  </a:lnTo>
                  <a:lnTo>
                    <a:pt x="671" y="557"/>
                  </a:lnTo>
                  <a:lnTo>
                    <a:pt x="681" y="565"/>
                  </a:lnTo>
                  <a:lnTo>
                    <a:pt x="692" y="573"/>
                  </a:lnTo>
                  <a:lnTo>
                    <a:pt x="700" y="578"/>
                  </a:lnTo>
                  <a:lnTo>
                    <a:pt x="707" y="584"/>
                  </a:lnTo>
                  <a:lnTo>
                    <a:pt x="713" y="588"/>
                  </a:lnTo>
                  <a:lnTo>
                    <a:pt x="719" y="593"/>
                  </a:lnTo>
                  <a:lnTo>
                    <a:pt x="728" y="597"/>
                  </a:lnTo>
                  <a:lnTo>
                    <a:pt x="730" y="601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7" name="Freeform 58"/>
            <p:cNvSpPr>
              <a:spLocks/>
            </p:cNvSpPr>
            <p:nvPr/>
          </p:nvSpPr>
          <p:spPr bwMode="auto">
            <a:xfrm>
              <a:off x="4096" y="3724"/>
              <a:ext cx="377" cy="370"/>
            </a:xfrm>
            <a:custGeom>
              <a:avLst/>
              <a:gdLst>
                <a:gd name="T0" fmla="*/ 0 w 754"/>
                <a:gd name="T1" fmla="*/ 19 h 740"/>
                <a:gd name="T2" fmla="*/ 5 w 754"/>
                <a:gd name="T3" fmla="*/ 1 h 740"/>
                <a:gd name="T4" fmla="*/ 6 w 754"/>
                <a:gd name="T5" fmla="*/ 1 h 740"/>
                <a:gd name="T6" fmla="*/ 6 w 754"/>
                <a:gd name="T7" fmla="*/ 1 h 740"/>
                <a:gd name="T8" fmla="*/ 6 w 754"/>
                <a:gd name="T9" fmla="*/ 1 h 740"/>
                <a:gd name="T10" fmla="*/ 7 w 754"/>
                <a:gd name="T11" fmla="*/ 1 h 740"/>
                <a:gd name="T12" fmla="*/ 9 w 754"/>
                <a:gd name="T13" fmla="*/ 1 h 740"/>
                <a:gd name="T14" fmla="*/ 9 w 754"/>
                <a:gd name="T15" fmla="*/ 0 h 740"/>
                <a:gd name="T16" fmla="*/ 10 w 754"/>
                <a:gd name="T17" fmla="*/ 1 h 740"/>
                <a:gd name="T18" fmla="*/ 11 w 754"/>
                <a:gd name="T19" fmla="*/ 1 h 740"/>
                <a:gd name="T20" fmla="*/ 11 w 754"/>
                <a:gd name="T21" fmla="*/ 1 h 740"/>
                <a:gd name="T22" fmla="*/ 11 w 754"/>
                <a:gd name="T23" fmla="*/ 1 h 740"/>
                <a:gd name="T24" fmla="*/ 12 w 754"/>
                <a:gd name="T25" fmla="*/ 3 h 740"/>
                <a:gd name="T26" fmla="*/ 12 w 754"/>
                <a:gd name="T27" fmla="*/ 3 h 740"/>
                <a:gd name="T28" fmla="*/ 12 w 754"/>
                <a:gd name="T29" fmla="*/ 3 h 740"/>
                <a:gd name="T30" fmla="*/ 11 w 754"/>
                <a:gd name="T31" fmla="*/ 5 h 740"/>
                <a:gd name="T32" fmla="*/ 11 w 754"/>
                <a:gd name="T33" fmla="*/ 6 h 740"/>
                <a:gd name="T34" fmla="*/ 11 w 754"/>
                <a:gd name="T35" fmla="*/ 6 h 740"/>
                <a:gd name="T36" fmla="*/ 11 w 754"/>
                <a:gd name="T37" fmla="*/ 6 h 740"/>
                <a:gd name="T38" fmla="*/ 11 w 754"/>
                <a:gd name="T39" fmla="*/ 7 h 740"/>
                <a:gd name="T40" fmla="*/ 11 w 754"/>
                <a:gd name="T41" fmla="*/ 6 h 740"/>
                <a:gd name="T42" fmla="*/ 12 w 754"/>
                <a:gd name="T43" fmla="*/ 6 h 740"/>
                <a:gd name="T44" fmla="*/ 12 w 754"/>
                <a:gd name="T45" fmla="*/ 6 h 740"/>
                <a:gd name="T46" fmla="*/ 12 w 754"/>
                <a:gd name="T47" fmla="*/ 6 h 740"/>
                <a:gd name="T48" fmla="*/ 13 w 754"/>
                <a:gd name="T49" fmla="*/ 6 h 740"/>
                <a:gd name="T50" fmla="*/ 14 w 754"/>
                <a:gd name="T51" fmla="*/ 6 h 740"/>
                <a:gd name="T52" fmla="*/ 14 w 754"/>
                <a:gd name="T53" fmla="*/ 6 h 740"/>
                <a:gd name="T54" fmla="*/ 15 w 754"/>
                <a:gd name="T55" fmla="*/ 6 h 740"/>
                <a:gd name="T56" fmla="*/ 17 w 754"/>
                <a:gd name="T57" fmla="*/ 6 h 740"/>
                <a:gd name="T58" fmla="*/ 17 w 754"/>
                <a:gd name="T59" fmla="*/ 6 h 740"/>
                <a:gd name="T60" fmla="*/ 18 w 754"/>
                <a:gd name="T61" fmla="*/ 7 h 740"/>
                <a:gd name="T62" fmla="*/ 18 w 754"/>
                <a:gd name="T63" fmla="*/ 9 h 740"/>
                <a:gd name="T64" fmla="*/ 18 w 754"/>
                <a:gd name="T65" fmla="*/ 10 h 740"/>
                <a:gd name="T66" fmla="*/ 18 w 754"/>
                <a:gd name="T67" fmla="*/ 10 h 740"/>
                <a:gd name="T68" fmla="*/ 17 w 754"/>
                <a:gd name="T69" fmla="*/ 11 h 740"/>
                <a:gd name="T70" fmla="*/ 17 w 754"/>
                <a:gd name="T71" fmla="*/ 12 h 740"/>
                <a:gd name="T72" fmla="*/ 17 w 754"/>
                <a:gd name="T73" fmla="*/ 12 h 740"/>
                <a:gd name="T74" fmla="*/ 17 w 754"/>
                <a:gd name="T75" fmla="*/ 12 h 740"/>
                <a:gd name="T76" fmla="*/ 17 w 754"/>
                <a:gd name="T77" fmla="*/ 12 h 740"/>
                <a:gd name="T78" fmla="*/ 17 w 754"/>
                <a:gd name="T79" fmla="*/ 12 h 740"/>
                <a:gd name="T80" fmla="*/ 18 w 754"/>
                <a:gd name="T81" fmla="*/ 12 h 740"/>
                <a:gd name="T82" fmla="*/ 18 w 754"/>
                <a:gd name="T83" fmla="*/ 12 h 740"/>
                <a:gd name="T84" fmla="*/ 19 w 754"/>
                <a:gd name="T85" fmla="*/ 12 h 740"/>
                <a:gd name="T86" fmla="*/ 20 w 754"/>
                <a:gd name="T87" fmla="*/ 12 h 740"/>
                <a:gd name="T88" fmla="*/ 20 w 754"/>
                <a:gd name="T89" fmla="*/ 12 h 740"/>
                <a:gd name="T90" fmla="*/ 21 w 754"/>
                <a:gd name="T91" fmla="*/ 12 h 740"/>
                <a:gd name="T92" fmla="*/ 22 w 754"/>
                <a:gd name="T93" fmla="*/ 12 h 740"/>
                <a:gd name="T94" fmla="*/ 23 w 754"/>
                <a:gd name="T95" fmla="*/ 12 h 740"/>
                <a:gd name="T96" fmla="*/ 24 w 754"/>
                <a:gd name="T97" fmla="*/ 12 h 740"/>
                <a:gd name="T98" fmla="*/ 24 w 754"/>
                <a:gd name="T99" fmla="*/ 12 h 740"/>
                <a:gd name="T100" fmla="*/ 24 w 754"/>
                <a:gd name="T101" fmla="*/ 13 h 740"/>
                <a:gd name="T102" fmla="*/ 24 w 754"/>
                <a:gd name="T103" fmla="*/ 13 h 740"/>
                <a:gd name="T104" fmla="*/ 24 w 754"/>
                <a:gd name="T105" fmla="*/ 14 h 740"/>
                <a:gd name="T106" fmla="*/ 24 w 754"/>
                <a:gd name="T107" fmla="*/ 15 h 740"/>
                <a:gd name="T108" fmla="*/ 23 w 754"/>
                <a:gd name="T109" fmla="*/ 15 h 740"/>
                <a:gd name="T110" fmla="*/ 23 w 754"/>
                <a:gd name="T111" fmla="*/ 17 h 740"/>
                <a:gd name="T112" fmla="*/ 23 w 754"/>
                <a:gd name="T113" fmla="*/ 17 h 7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54"/>
                <a:gd name="T172" fmla="*/ 0 h 740"/>
                <a:gd name="T173" fmla="*/ 754 w 754"/>
                <a:gd name="T174" fmla="*/ 740 h 7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54" h="740">
                  <a:moveTo>
                    <a:pt x="711" y="544"/>
                  </a:moveTo>
                  <a:lnTo>
                    <a:pt x="162" y="740"/>
                  </a:lnTo>
                  <a:lnTo>
                    <a:pt x="0" y="586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60" y="38"/>
                  </a:lnTo>
                  <a:lnTo>
                    <a:pt x="163" y="34"/>
                  </a:lnTo>
                  <a:lnTo>
                    <a:pt x="171" y="32"/>
                  </a:lnTo>
                  <a:lnTo>
                    <a:pt x="179" y="27"/>
                  </a:lnTo>
                  <a:lnTo>
                    <a:pt x="190" y="23"/>
                  </a:lnTo>
                  <a:lnTo>
                    <a:pt x="194" y="19"/>
                  </a:lnTo>
                  <a:lnTo>
                    <a:pt x="200" y="17"/>
                  </a:lnTo>
                  <a:lnTo>
                    <a:pt x="205" y="15"/>
                  </a:lnTo>
                  <a:lnTo>
                    <a:pt x="213" y="13"/>
                  </a:lnTo>
                  <a:lnTo>
                    <a:pt x="219" y="10"/>
                  </a:lnTo>
                  <a:lnTo>
                    <a:pt x="224" y="8"/>
                  </a:lnTo>
                  <a:lnTo>
                    <a:pt x="230" y="6"/>
                  </a:lnTo>
                  <a:lnTo>
                    <a:pt x="239" y="6"/>
                  </a:lnTo>
                  <a:lnTo>
                    <a:pt x="245" y="4"/>
                  </a:lnTo>
                  <a:lnTo>
                    <a:pt x="253" y="2"/>
                  </a:lnTo>
                  <a:lnTo>
                    <a:pt x="260" y="2"/>
                  </a:lnTo>
                  <a:lnTo>
                    <a:pt x="268" y="2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9" y="2"/>
                  </a:lnTo>
                  <a:lnTo>
                    <a:pt x="296" y="4"/>
                  </a:lnTo>
                  <a:lnTo>
                    <a:pt x="302" y="4"/>
                  </a:lnTo>
                  <a:lnTo>
                    <a:pt x="310" y="8"/>
                  </a:lnTo>
                  <a:lnTo>
                    <a:pt x="317" y="10"/>
                  </a:lnTo>
                  <a:lnTo>
                    <a:pt x="325" y="13"/>
                  </a:lnTo>
                  <a:lnTo>
                    <a:pt x="331" y="17"/>
                  </a:lnTo>
                  <a:lnTo>
                    <a:pt x="336" y="23"/>
                  </a:lnTo>
                  <a:lnTo>
                    <a:pt x="340" y="27"/>
                  </a:lnTo>
                  <a:lnTo>
                    <a:pt x="346" y="32"/>
                  </a:lnTo>
                  <a:lnTo>
                    <a:pt x="348" y="40"/>
                  </a:lnTo>
                  <a:lnTo>
                    <a:pt x="352" y="48"/>
                  </a:lnTo>
                  <a:lnTo>
                    <a:pt x="353" y="53"/>
                  </a:lnTo>
                  <a:lnTo>
                    <a:pt x="355" y="63"/>
                  </a:lnTo>
                  <a:lnTo>
                    <a:pt x="355" y="70"/>
                  </a:lnTo>
                  <a:lnTo>
                    <a:pt x="355" y="80"/>
                  </a:lnTo>
                  <a:lnTo>
                    <a:pt x="355" y="87"/>
                  </a:lnTo>
                  <a:lnTo>
                    <a:pt x="355" y="97"/>
                  </a:lnTo>
                  <a:lnTo>
                    <a:pt x="355" y="106"/>
                  </a:lnTo>
                  <a:lnTo>
                    <a:pt x="353" y="116"/>
                  </a:lnTo>
                  <a:lnTo>
                    <a:pt x="353" y="126"/>
                  </a:lnTo>
                  <a:lnTo>
                    <a:pt x="352" y="135"/>
                  </a:lnTo>
                  <a:lnTo>
                    <a:pt x="350" y="143"/>
                  </a:lnTo>
                  <a:lnTo>
                    <a:pt x="348" y="152"/>
                  </a:lnTo>
                  <a:lnTo>
                    <a:pt x="346" y="160"/>
                  </a:lnTo>
                  <a:lnTo>
                    <a:pt x="344" y="169"/>
                  </a:lnTo>
                  <a:lnTo>
                    <a:pt x="340" y="175"/>
                  </a:lnTo>
                  <a:lnTo>
                    <a:pt x="338" y="184"/>
                  </a:lnTo>
                  <a:lnTo>
                    <a:pt x="336" y="190"/>
                  </a:lnTo>
                  <a:lnTo>
                    <a:pt x="334" y="200"/>
                  </a:lnTo>
                  <a:lnTo>
                    <a:pt x="333" y="203"/>
                  </a:lnTo>
                  <a:lnTo>
                    <a:pt x="331" y="209"/>
                  </a:lnTo>
                  <a:lnTo>
                    <a:pt x="329" y="213"/>
                  </a:lnTo>
                  <a:lnTo>
                    <a:pt x="327" y="219"/>
                  </a:lnTo>
                  <a:lnTo>
                    <a:pt x="325" y="224"/>
                  </a:lnTo>
                  <a:lnTo>
                    <a:pt x="325" y="226"/>
                  </a:lnTo>
                  <a:lnTo>
                    <a:pt x="325" y="224"/>
                  </a:lnTo>
                  <a:lnTo>
                    <a:pt x="329" y="222"/>
                  </a:lnTo>
                  <a:lnTo>
                    <a:pt x="334" y="217"/>
                  </a:lnTo>
                  <a:lnTo>
                    <a:pt x="342" y="213"/>
                  </a:lnTo>
                  <a:lnTo>
                    <a:pt x="350" y="207"/>
                  </a:lnTo>
                  <a:lnTo>
                    <a:pt x="361" y="203"/>
                  </a:lnTo>
                  <a:lnTo>
                    <a:pt x="367" y="200"/>
                  </a:lnTo>
                  <a:lnTo>
                    <a:pt x="372" y="196"/>
                  </a:lnTo>
                  <a:lnTo>
                    <a:pt x="380" y="194"/>
                  </a:lnTo>
                  <a:lnTo>
                    <a:pt x="388" y="192"/>
                  </a:lnTo>
                  <a:lnTo>
                    <a:pt x="393" y="188"/>
                  </a:lnTo>
                  <a:lnTo>
                    <a:pt x="399" y="186"/>
                  </a:lnTo>
                  <a:lnTo>
                    <a:pt x="407" y="184"/>
                  </a:lnTo>
                  <a:lnTo>
                    <a:pt x="416" y="183"/>
                  </a:lnTo>
                  <a:lnTo>
                    <a:pt x="424" y="181"/>
                  </a:lnTo>
                  <a:lnTo>
                    <a:pt x="431" y="179"/>
                  </a:lnTo>
                  <a:lnTo>
                    <a:pt x="439" y="177"/>
                  </a:lnTo>
                  <a:lnTo>
                    <a:pt x="448" y="177"/>
                  </a:lnTo>
                  <a:lnTo>
                    <a:pt x="454" y="177"/>
                  </a:lnTo>
                  <a:lnTo>
                    <a:pt x="462" y="177"/>
                  </a:lnTo>
                  <a:lnTo>
                    <a:pt x="471" y="179"/>
                  </a:lnTo>
                  <a:lnTo>
                    <a:pt x="479" y="181"/>
                  </a:lnTo>
                  <a:lnTo>
                    <a:pt x="488" y="183"/>
                  </a:lnTo>
                  <a:lnTo>
                    <a:pt x="496" y="186"/>
                  </a:lnTo>
                  <a:lnTo>
                    <a:pt x="504" y="188"/>
                  </a:lnTo>
                  <a:lnTo>
                    <a:pt x="513" y="194"/>
                  </a:lnTo>
                  <a:lnTo>
                    <a:pt x="519" y="200"/>
                  </a:lnTo>
                  <a:lnTo>
                    <a:pt x="524" y="203"/>
                  </a:lnTo>
                  <a:lnTo>
                    <a:pt x="530" y="209"/>
                  </a:lnTo>
                  <a:lnTo>
                    <a:pt x="536" y="217"/>
                  </a:lnTo>
                  <a:lnTo>
                    <a:pt x="540" y="222"/>
                  </a:lnTo>
                  <a:lnTo>
                    <a:pt x="543" y="230"/>
                  </a:lnTo>
                  <a:lnTo>
                    <a:pt x="545" y="238"/>
                  </a:lnTo>
                  <a:lnTo>
                    <a:pt x="547" y="247"/>
                  </a:lnTo>
                  <a:lnTo>
                    <a:pt x="549" y="255"/>
                  </a:lnTo>
                  <a:lnTo>
                    <a:pt x="549" y="264"/>
                  </a:lnTo>
                  <a:lnTo>
                    <a:pt x="549" y="272"/>
                  </a:lnTo>
                  <a:lnTo>
                    <a:pt x="549" y="281"/>
                  </a:lnTo>
                  <a:lnTo>
                    <a:pt x="547" y="291"/>
                  </a:lnTo>
                  <a:lnTo>
                    <a:pt x="547" y="298"/>
                  </a:lnTo>
                  <a:lnTo>
                    <a:pt x="545" y="308"/>
                  </a:lnTo>
                  <a:lnTo>
                    <a:pt x="545" y="317"/>
                  </a:lnTo>
                  <a:lnTo>
                    <a:pt x="542" y="327"/>
                  </a:lnTo>
                  <a:lnTo>
                    <a:pt x="540" y="335"/>
                  </a:lnTo>
                  <a:lnTo>
                    <a:pt x="538" y="342"/>
                  </a:lnTo>
                  <a:lnTo>
                    <a:pt x="536" y="352"/>
                  </a:lnTo>
                  <a:lnTo>
                    <a:pt x="532" y="357"/>
                  </a:lnTo>
                  <a:lnTo>
                    <a:pt x="530" y="365"/>
                  </a:lnTo>
                  <a:lnTo>
                    <a:pt x="526" y="373"/>
                  </a:lnTo>
                  <a:lnTo>
                    <a:pt x="524" y="380"/>
                  </a:lnTo>
                  <a:lnTo>
                    <a:pt x="523" y="386"/>
                  </a:lnTo>
                  <a:lnTo>
                    <a:pt x="521" y="390"/>
                  </a:lnTo>
                  <a:lnTo>
                    <a:pt x="519" y="394"/>
                  </a:lnTo>
                  <a:lnTo>
                    <a:pt x="517" y="399"/>
                  </a:lnTo>
                  <a:lnTo>
                    <a:pt x="515" y="405"/>
                  </a:lnTo>
                  <a:lnTo>
                    <a:pt x="515" y="407"/>
                  </a:lnTo>
                  <a:lnTo>
                    <a:pt x="515" y="405"/>
                  </a:lnTo>
                  <a:lnTo>
                    <a:pt x="517" y="403"/>
                  </a:lnTo>
                  <a:lnTo>
                    <a:pt x="523" y="399"/>
                  </a:lnTo>
                  <a:lnTo>
                    <a:pt x="530" y="395"/>
                  </a:lnTo>
                  <a:lnTo>
                    <a:pt x="538" y="392"/>
                  </a:lnTo>
                  <a:lnTo>
                    <a:pt x="547" y="386"/>
                  </a:lnTo>
                  <a:lnTo>
                    <a:pt x="553" y="384"/>
                  </a:lnTo>
                  <a:lnTo>
                    <a:pt x="559" y="382"/>
                  </a:lnTo>
                  <a:lnTo>
                    <a:pt x="564" y="378"/>
                  </a:lnTo>
                  <a:lnTo>
                    <a:pt x="572" y="376"/>
                  </a:lnTo>
                  <a:lnTo>
                    <a:pt x="578" y="373"/>
                  </a:lnTo>
                  <a:lnTo>
                    <a:pt x="583" y="371"/>
                  </a:lnTo>
                  <a:lnTo>
                    <a:pt x="591" y="369"/>
                  </a:lnTo>
                  <a:lnTo>
                    <a:pt x="599" y="367"/>
                  </a:lnTo>
                  <a:lnTo>
                    <a:pt x="606" y="363"/>
                  </a:lnTo>
                  <a:lnTo>
                    <a:pt x="614" y="361"/>
                  </a:lnTo>
                  <a:lnTo>
                    <a:pt x="623" y="359"/>
                  </a:lnTo>
                  <a:lnTo>
                    <a:pt x="631" y="359"/>
                  </a:lnTo>
                  <a:lnTo>
                    <a:pt x="640" y="357"/>
                  </a:lnTo>
                  <a:lnTo>
                    <a:pt x="650" y="356"/>
                  </a:lnTo>
                  <a:lnTo>
                    <a:pt x="659" y="356"/>
                  </a:lnTo>
                  <a:lnTo>
                    <a:pt x="669" y="356"/>
                  </a:lnTo>
                  <a:lnTo>
                    <a:pt x="678" y="356"/>
                  </a:lnTo>
                  <a:lnTo>
                    <a:pt x="688" y="357"/>
                  </a:lnTo>
                  <a:lnTo>
                    <a:pt x="697" y="357"/>
                  </a:lnTo>
                  <a:lnTo>
                    <a:pt x="709" y="361"/>
                  </a:lnTo>
                  <a:lnTo>
                    <a:pt x="716" y="361"/>
                  </a:lnTo>
                  <a:lnTo>
                    <a:pt x="724" y="367"/>
                  </a:lnTo>
                  <a:lnTo>
                    <a:pt x="730" y="369"/>
                  </a:lnTo>
                  <a:lnTo>
                    <a:pt x="737" y="375"/>
                  </a:lnTo>
                  <a:lnTo>
                    <a:pt x="743" y="378"/>
                  </a:lnTo>
                  <a:lnTo>
                    <a:pt x="747" y="386"/>
                  </a:lnTo>
                  <a:lnTo>
                    <a:pt x="749" y="392"/>
                  </a:lnTo>
                  <a:lnTo>
                    <a:pt x="753" y="397"/>
                  </a:lnTo>
                  <a:lnTo>
                    <a:pt x="753" y="405"/>
                  </a:lnTo>
                  <a:lnTo>
                    <a:pt x="754" y="413"/>
                  </a:lnTo>
                  <a:lnTo>
                    <a:pt x="754" y="418"/>
                  </a:lnTo>
                  <a:lnTo>
                    <a:pt x="754" y="428"/>
                  </a:lnTo>
                  <a:lnTo>
                    <a:pt x="753" y="435"/>
                  </a:lnTo>
                  <a:lnTo>
                    <a:pt x="753" y="443"/>
                  </a:lnTo>
                  <a:lnTo>
                    <a:pt x="751" y="451"/>
                  </a:lnTo>
                  <a:lnTo>
                    <a:pt x="749" y="460"/>
                  </a:lnTo>
                  <a:lnTo>
                    <a:pt x="747" y="468"/>
                  </a:lnTo>
                  <a:lnTo>
                    <a:pt x="743" y="475"/>
                  </a:lnTo>
                  <a:lnTo>
                    <a:pt x="741" y="483"/>
                  </a:lnTo>
                  <a:lnTo>
                    <a:pt x="737" y="490"/>
                  </a:lnTo>
                  <a:lnTo>
                    <a:pt x="734" y="498"/>
                  </a:lnTo>
                  <a:lnTo>
                    <a:pt x="732" y="506"/>
                  </a:lnTo>
                  <a:lnTo>
                    <a:pt x="728" y="511"/>
                  </a:lnTo>
                  <a:lnTo>
                    <a:pt x="726" y="519"/>
                  </a:lnTo>
                  <a:lnTo>
                    <a:pt x="720" y="529"/>
                  </a:lnTo>
                  <a:lnTo>
                    <a:pt x="715" y="536"/>
                  </a:lnTo>
                  <a:lnTo>
                    <a:pt x="711" y="542"/>
                  </a:lnTo>
                  <a:lnTo>
                    <a:pt x="711" y="544"/>
                  </a:lnTo>
                  <a:close/>
                </a:path>
              </a:pathLst>
            </a:custGeom>
            <a:solidFill>
              <a:srgbClr val="F7E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8" name="Freeform 59"/>
            <p:cNvSpPr>
              <a:spLocks/>
            </p:cNvSpPr>
            <p:nvPr/>
          </p:nvSpPr>
          <p:spPr bwMode="auto">
            <a:xfrm>
              <a:off x="4070" y="4036"/>
              <a:ext cx="81" cy="88"/>
            </a:xfrm>
            <a:custGeom>
              <a:avLst/>
              <a:gdLst>
                <a:gd name="T0" fmla="*/ 6 w 161"/>
                <a:gd name="T1" fmla="*/ 5 h 176"/>
                <a:gd name="T2" fmla="*/ 0 w 161"/>
                <a:gd name="T3" fmla="*/ 6 h 176"/>
                <a:gd name="T4" fmla="*/ 1 w 161"/>
                <a:gd name="T5" fmla="*/ 0 h 176"/>
                <a:gd name="T6" fmla="*/ 6 w 161"/>
                <a:gd name="T7" fmla="*/ 5 h 176"/>
                <a:gd name="T8" fmla="*/ 6 w 161"/>
                <a:gd name="T9" fmla="*/ 5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76"/>
                <a:gd name="T17" fmla="*/ 161 w 161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76">
                  <a:moveTo>
                    <a:pt x="161" y="142"/>
                  </a:moveTo>
                  <a:lnTo>
                    <a:pt x="0" y="176"/>
                  </a:lnTo>
                  <a:lnTo>
                    <a:pt x="24" y="0"/>
                  </a:lnTo>
                  <a:lnTo>
                    <a:pt x="161" y="142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89" name="Freeform 60"/>
            <p:cNvSpPr>
              <a:spLocks/>
            </p:cNvSpPr>
            <p:nvPr/>
          </p:nvSpPr>
          <p:spPr bwMode="auto">
            <a:xfrm>
              <a:off x="4515" y="3273"/>
              <a:ext cx="357" cy="315"/>
            </a:xfrm>
            <a:custGeom>
              <a:avLst/>
              <a:gdLst>
                <a:gd name="T0" fmla="*/ 21 w 715"/>
                <a:gd name="T1" fmla="*/ 19 h 631"/>
                <a:gd name="T2" fmla="*/ 20 w 715"/>
                <a:gd name="T3" fmla="*/ 19 h 631"/>
                <a:gd name="T4" fmla="*/ 19 w 715"/>
                <a:gd name="T5" fmla="*/ 18 h 631"/>
                <a:gd name="T6" fmla="*/ 18 w 715"/>
                <a:gd name="T7" fmla="*/ 17 h 631"/>
                <a:gd name="T8" fmla="*/ 17 w 715"/>
                <a:gd name="T9" fmla="*/ 17 h 631"/>
                <a:gd name="T10" fmla="*/ 16 w 715"/>
                <a:gd name="T11" fmla="*/ 16 h 631"/>
                <a:gd name="T12" fmla="*/ 15 w 715"/>
                <a:gd name="T13" fmla="*/ 15 h 631"/>
                <a:gd name="T14" fmla="*/ 14 w 715"/>
                <a:gd name="T15" fmla="*/ 15 h 631"/>
                <a:gd name="T16" fmla="*/ 13 w 715"/>
                <a:gd name="T17" fmla="*/ 14 h 631"/>
                <a:gd name="T18" fmla="*/ 12 w 715"/>
                <a:gd name="T19" fmla="*/ 13 h 631"/>
                <a:gd name="T20" fmla="*/ 11 w 715"/>
                <a:gd name="T21" fmla="*/ 12 h 631"/>
                <a:gd name="T22" fmla="*/ 10 w 715"/>
                <a:gd name="T23" fmla="*/ 11 h 631"/>
                <a:gd name="T24" fmla="*/ 9 w 715"/>
                <a:gd name="T25" fmla="*/ 11 h 631"/>
                <a:gd name="T26" fmla="*/ 8 w 715"/>
                <a:gd name="T27" fmla="*/ 10 h 631"/>
                <a:gd name="T28" fmla="*/ 7 w 715"/>
                <a:gd name="T29" fmla="*/ 9 h 631"/>
                <a:gd name="T30" fmla="*/ 7 w 715"/>
                <a:gd name="T31" fmla="*/ 8 h 631"/>
                <a:gd name="T32" fmla="*/ 6 w 715"/>
                <a:gd name="T33" fmla="*/ 7 h 631"/>
                <a:gd name="T34" fmla="*/ 5 w 715"/>
                <a:gd name="T35" fmla="*/ 6 h 631"/>
                <a:gd name="T36" fmla="*/ 4 w 715"/>
                <a:gd name="T37" fmla="*/ 5 h 631"/>
                <a:gd name="T38" fmla="*/ 3 w 715"/>
                <a:gd name="T39" fmla="*/ 5 h 631"/>
                <a:gd name="T40" fmla="*/ 2 w 715"/>
                <a:gd name="T41" fmla="*/ 4 h 631"/>
                <a:gd name="T42" fmla="*/ 2 w 715"/>
                <a:gd name="T43" fmla="*/ 3 h 631"/>
                <a:gd name="T44" fmla="*/ 1 w 715"/>
                <a:gd name="T45" fmla="*/ 2 h 631"/>
                <a:gd name="T46" fmla="*/ 0 w 715"/>
                <a:gd name="T47" fmla="*/ 1 h 631"/>
                <a:gd name="T48" fmla="*/ 0 w 715"/>
                <a:gd name="T49" fmla="*/ 1 h 631"/>
                <a:gd name="T50" fmla="*/ 1 w 715"/>
                <a:gd name="T51" fmla="*/ 0 h 631"/>
                <a:gd name="T52" fmla="*/ 2 w 715"/>
                <a:gd name="T53" fmla="*/ 1 h 631"/>
                <a:gd name="T54" fmla="*/ 3 w 715"/>
                <a:gd name="T55" fmla="*/ 2 h 631"/>
                <a:gd name="T56" fmla="*/ 4 w 715"/>
                <a:gd name="T57" fmla="*/ 3 h 631"/>
                <a:gd name="T58" fmla="*/ 5 w 715"/>
                <a:gd name="T59" fmla="*/ 4 h 631"/>
                <a:gd name="T60" fmla="*/ 6 w 715"/>
                <a:gd name="T61" fmla="*/ 4 h 631"/>
                <a:gd name="T62" fmla="*/ 7 w 715"/>
                <a:gd name="T63" fmla="*/ 5 h 631"/>
                <a:gd name="T64" fmla="*/ 7 w 715"/>
                <a:gd name="T65" fmla="*/ 6 h 631"/>
                <a:gd name="T66" fmla="*/ 8 w 715"/>
                <a:gd name="T67" fmla="*/ 7 h 631"/>
                <a:gd name="T68" fmla="*/ 9 w 715"/>
                <a:gd name="T69" fmla="*/ 8 h 631"/>
                <a:gd name="T70" fmla="*/ 10 w 715"/>
                <a:gd name="T71" fmla="*/ 8 h 631"/>
                <a:gd name="T72" fmla="*/ 11 w 715"/>
                <a:gd name="T73" fmla="*/ 9 h 631"/>
                <a:gd name="T74" fmla="*/ 12 w 715"/>
                <a:gd name="T75" fmla="*/ 10 h 631"/>
                <a:gd name="T76" fmla="*/ 12 w 715"/>
                <a:gd name="T77" fmla="*/ 11 h 631"/>
                <a:gd name="T78" fmla="*/ 13 w 715"/>
                <a:gd name="T79" fmla="*/ 11 h 631"/>
                <a:gd name="T80" fmla="*/ 14 w 715"/>
                <a:gd name="T81" fmla="*/ 12 h 631"/>
                <a:gd name="T82" fmla="*/ 15 w 715"/>
                <a:gd name="T83" fmla="*/ 13 h 631"/>
                <a:gd name="T84" fmla="*/ 16 w 715"/>
                <a:gd name="T85" fmla="*/ 14 h 631"/>
                <a:gd name="T86" fmla="*/ 17 w 715"/>
                <a:gd name="T87" fmla="*/ 14 h 631"/>
                <a:gd name="T88" fmla="*/ 18 w 715"/>
                <a:gd name="T89" fmla="*/ 15 h 631"/>
                <a:gd name="T90" fmla="*/ 19 w 715"/>
                <a:gd name="T91" fmla="*/ 16 h 631"/>
                <a:gd name="T92" fmla="*/ 19 w 715"/>
                <a:gd name="T93" fmla="*/ 16 h 631"/>
                <a:gd name="T94" fmla="*/ 20 w 715"/>
                <a:gd name="T95" fmla="*/ 17 h 631"/>
                <a:gd name="T96" fmla="*/ 21 w 715"/>
                <a:gd name="T97" fmla="*/ 18 h 631"/>
                <a:gd name="T98" fmla="*/ 22 w 715"/>
                <a:gd name="T99" fmla="*/ 18 h 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5"/>
                <a:gd name="T151" fmla="*/ 0 h 631"/>
                <a:gd name="T152" fmla="*/ 715 w 715"/>
                <a:gd name="T153" fmla="*/ 631 h 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5" h="631">
                  <a:moveTo>
                    <a:pt x="715" y="597"/>
                  </a:moveTo>
                  <a:lnTo>
                    <a:pt x="684" y="631"/>
                  </a:lnTo>
                  <a:lnTo>
                    <a:pt x="680" y="629"/>
                  </a:lnTo>
                  <a:lnTo>
                    <a:pt x="673" y="626"/>
                  </a:lnTo>
                  <a:lnTo>
                    <a:pt x="669" y="622"/>
                  </a:lnTo>
                  <a:lnTo>
                    <a:pt x="661" y="618"/>
                  </a:lnTo>
                  <a:lnTo>
                    <a:pt x="656" y="612"/>
                  </a:lnTo>
                  <a:lnTo>
                    <a:pt x="650" y="608"/>
                  </a:lnTo>
                  <a:lnTo>
                    <a:pt x="640" y="603"/>
                  </a:lnTo>
                  <a:lnTo>
                    <a:pt x="631" y="597"/>
                  </a:lnTo>
                  <a:lnTo>
                    <a:pt x="621" y="589"/>
                  </a:lnTo>
                  <a:lnTo>
                    <a:pt x="610" y="584"/>
                  </a:lnTo>
                  <a:lnTo>
                    <a:pt x="604" y="578"/>
                  </a:lnTo>
                  <a:lnTo>
                    <a:pt x="599" y="576"/>
                  </a:lnTo>
                  <a:lnTo>
                    <a:pt x="593" y="570"/>
                  </a:lnTo>
                  <a:lnTo>
                    <a:pt x="587" y="567"/>
                  </a:lnTo>
                  <a:lnTo>
                    <a:pt x="582" y="563"/>
                  </a:lnTo>
                  <a:lnTo>
                    <a:pt x="574" y="559"/>
                  </a:lnTo>
                  <a:lnTo>
                    <a:pt x="568" y="553"/>
                  </a:lnTo>
                  <a:lnTo>
                    <a:pt x="563" y="549"/>
                  </a:lnTo>
                  <a:lnTo>
                    <a:pt x="555" y="544"/>
                  </a:lnTo>
                  <a:lnTo>
                    <a:pt x="547" y="540"/>
                  </a:lnTo>
                  <a:lnTo>
                    <a:pt x="542" y="534"/>
                  </a:lnTo>
                  <a:lnTo>
                    <a:pt x="534" y="529"/>
                  </a:lnTo>
                  <a:lnTo>
                    <a:pt x="526" y="523"/>
                  </a:lnTo>
                  <a:lnTo>
                    <a:pt x="519" y="519"/>
                  </a:lnTo>
                  <a:lnTo>
                    <a:pt x="511" y="513"/>
                  </a:lnTo>
                  <a:lnTo>
                    <a:pt x="506" y="508"/>
                  </a:lnTo>
                  <a:lnTo>
                    <a:pt x="498" y="502"/>
                  </a:lnTo>
                  <a:lnTo>
                    <a:pt x="488" y="496"/>
                  </a:lnTo>
                  <a:lnTo>
                    <a:pt x="481" y="491"/>
                  </a:lnTo>
                  <a:lnTo>
                    <a:pt x="475" y="485"/>
                  </a:lnTo>
                  <a:lnTo>
                    <a:pt x="466" y="479"/>
                  </a:lnTo>
                  <a:lnTo>
                    <a:pt x="460" y="473"/>
                  </a:lnTo>
                  <a:lnTo>
                    <a:pt x="452" y="466"/>
                  </a:lnTo>
                  <a:lnTo>
                    <a:pt x="445" y="462"/>
                  </a:lnTo>
                  <a:lnTo>
                    <a:pt x="435" y="454"/>
                  </a:lnTo>
                  <a:lnTo>
                    <a:pt x="428" y="449"/>
                  </a:lnTo>
                  <a:lnTo>
                    <a:pt x="420" y="441"/>
                  </a:lnTo>
                  <a:lnTo>
                    <a:pt x="412" y="435"/>
                  </a:lnTo>
                  <a:lnTo>
                    <a:pt x="403" y="428"/>
                  </a:lnTo>
                  <a:lnTo>
                    <a:pt x="395" y="422"/>
                  </a:lnTo>
                  <a:lnTo>
                    <a:pt x="388" y="416"/>
                  </a:lnTo>
                  <a:lnTo>
                    <a:pt x="380" y="409"/>
                  </a:lnTo>
                  <a:lnTo>
                    <a:pt x="373" y="403"/>
                  </a:lnTo>
                  <a:lnTo>
                    <a:pt x="363" y="395"/>
                  </a:lnTo>
                  <a:lnTo>
                    <a:pt x="355" y="388"/>
                  </a:lnTo>
                  <a:lnTo>
                    <a:pt x="348" y="382"/>
                  </a:lnTo>
                  <a:lnTo>
                    <a:pt x="340" y="375"/>
                  </a:lnTo>
                  <a:lnTo>
                    <a:pt x="333" y="367"/>
                  </a:lnTo>
                  <a:lnTo>
                    <a:pt x="325" y="361"/>
                  </a:lnTo>
                  <a:lnTo>
                    <a:pt x="317" y="356"/>
                  </a:lnTo>
                  <a:lnTo>
                    <a:pt x="308" y="346"/>
                  </a:lnTo>
                  <a:lnTo>
                    <a:pt x="300" y="340"/>
                  </a:lnTo>
                  <a:lnTo>
                    <a:pt x="293" y="333"/>
                  </a:lnTo>
                  <a:lnTo>
                    <a:pt x="285" y="325"/>
                  </a:lnTo>
                  <a:lnTo>
                    <a:pt x="276" y="318"/>
                  </a:lnTo>
                  <a:lnTo>
                    <a:pt x="268" y="312"/>
                  </a:lnTo>
                  <a:lnTo>
                    <a:pt x="260" y="302"/>
                  </a:lnTo>
                  <a:lnTo>
                    <a:pt x="253" y="297"/>
                  </a:lnTo>
                  <a:lnTo>
                    <a:pt x="245" y="289"/>
                  </a:lnTo>
                  <a:lnTo>
                    <a:pt x="238" y="281"/>
                  </a:lnTo>
                  <a:lnTo>
                    <a:pt x="230" y="276"/>
                  </a:lnTo>
                  <a:lnTo>
                    <a:pt x="224" y="270"/>
                  </a:lnTo>
                  <a:lnTo>
                    <a:pt x="215" y="262"/>
                  </a:lnTo>
                  <a:lnTo>
                    <a:pt x="209" y="255"/>
                  </a:lnTo>
                  <a:lnTo>
                    <a:pt x="201" y="247"/>
                  </a:lnTo>
                  <a:lnTo>
                    <a:pt x="194" y="242"/>
                  </a:lnTo>
                  <a:lnTo>
                    <a:pt x="186" y="236"/>
                  </a:lnTo>
                  <a:lnTo>
                    <a:pt x="181" y="228"/>
                  </a:lnTo>
                  <a:lnTo>
                    <a:pt x="173" y="221"/>
                  </a:lnTo>
                  <a:lnTo>
                    <a:pt x="167" y="215"/>
                  </a:lnTo>
                  <a:lnTo>
                    <a:pt x="160" y="209"/>
                  </a:lnTo>
                  <a:lnTo>
                    <a:pt x="152" y="202"/>
                  </a:lnTo>
                  <a:lnTo>
                    <a:pt x="146" y="196"/>
                  </a:lnTo>
                  <a:lnTo>
                    <a:pt x="141" y="190"/>
                  </a:lnTo>
                  <a:lnTo>
                    <a:pt x="135" y="184"/>
                  </a:lnTo>
                  <a:lnTo>
                    <a:pt x="127" y="179"/>
                  </a:lnTo>
                  <a:lnTo>
                    <a:pt x="122" y="173"/>
                  </a:lnTo>
                  <a:lnTo>
                    <a:pt x="116" y="165"/>
                  </a:lnTo>
                  <a:lnTo>
                    <a:pt x="110" y="160"/>
                  </a:lnTo>
                  <a:lnTo>
                    <a:pt x="105" y="154"/>
                  </a:lnTo>
                  <a:lnTo>
                    <a:pt x="99" y="150"/>
                  </a:lnTo>
                  <a:lnTo>
                    <a:pt x="95" y="145"/>
                  </a:lnTo>
                  <a:lnTo>
                    <a:pt x="87" y="139"/>
                  </a:lnTo>
                  <a:lnTo>
                    <a:pt x="82" y="133"/>
                  </a:lnTo>
                  <a:lnTo>
                    <a:pt x="78" y="127"/>
                  </a:lnTo>
                  <a:lnTo>
                    <a:pt x="72" y="122"/>
                  </a:lnTo>
                  <a:lnTo>
                    <a:pt x="63" y="114"/>
                  </a:lnTo>
                  <a:lnTo>
                    <a:pt x="55" y="105"/>
                  </a:lnTo>
                  <a:lnTo>
                    <a:pt x="46" y="95"/>
                  </a:lnTo>
                  <a:lnTo>
                    <a:pt x="38" y="88"/>
                  </a:lnTo>
                  <a:lnTo>
                    <a:pt x="30" y="80"/>
                  </a:lnTo>
                  <a:lnTo>
                    <a:pt x="25" y="74"/>
                  </a:lnTo>
                  <a:lnTo>
                    <a:pt x="19" y="69"/>
                  </a:lnTo>
                  <a:lnTo>
                    <a:pt x="13" y="63"/>
                  </a:lnTo>
                  <a:lnTo>
                    <a:pt x="10" y="57"/>
                  </a:lnTo>
                  <a:lnTo>
                    <a:pt x="6" y="55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53" y="10"/>
                  </a:lnTo>
                  <a:lnTo>
                    <a:pt x="57" y="13"/>
                  </a:lnTo>
                  <a:lnTo>
                    <a:pt x="63" y="19"/>
                  </a:lnTo>
                  <a:lnTo>
                    <a:pt x="68" y="25"/>
                  </a:lnTo>
                  <a:lnTo>
                    <a:pt x="76" y="34"/>
                  </a:lnTo>
                  <a:lnTo>
                    <a:pt x="84" y="40"/>
                  </a:lnTo>
                  <a:lnTo>
                    <a:pt x="93" y="50"/>
                  </a:lnTo>
                  <a:lnTo>
                    <a:pt x="101" y="59"/>
                  </a:lnTo>
                  <a:lnTo>
                    <a:pt x="110" y="70"/>
                  </a:lnTo>
                  <a:lnTo>
                    <a:pt x="122" y="80"/>
                  </a:lnTo>
                  <a:lnTo>
                    <a:pt x="131" y="91"/>
                  </a:lnTo>
                  <a:lnTo>
                    <a:pt x="139" y="97"/>
                  </a:lnTo>
                  <a:lnTo>
                    <a:pt x="144" y="103"/>
                  </a:lnTo>
                  <a:lnTo>
                    <a:pt x="150" y="108"/>
                  </a:lnTo>
                  <a:lnTo>
                    <a:pt x="156" y="116"/>
                  </a:lnTo>
                  <a:lnTo>
                    <a:pt x="162" y="122"/>
                  </a:lnTo>
                  <a:lnTo>
                    <a:pt x="167" y="127"/>
                  </a:lnTo>
                  <a:lnTo>
                    <a:pt x="173" y="133"/>
                  </a:lnTo>
                  <a:lnTo>
                    <a:pt x="181" y="139"/>
                  </a:lnTo>
                  <a:lnTo>
                    <a:pt x="186" y="145"/>
                  </a:lnTo>
                  <a:lnTo>
                    <a:pt x="192" y="152"/>
                  </a:lnTo>
                  <a:lnTo>
                    <a:pt x="200" y="158"/>
                  </a:lnTo>
                  <a:lnTo>
                    <a:pt x="205" y="165"/>
                  </a:lnTo>
                  <a:lnTo>
                    <a:pt x="211" y="171"/>
                  </a:lnTo>
                  <a:lnTo>
                    <a:pt x="219" y="177"/>
                  </a:lnTo>
                  <a:lnTo>
                    <a:pt x="226" y="184"/>
                  </a:lnTo>
                  <a:lnTo>
                    <a:pt x="232" y="192"/>
                  </a:lnTo>
                  <a:lnTo>
                    <a:pt x="238" y="198"/>
                  </a:lnTo>
                  <a:lnTo>
                    <a:pt x="245" y="203"/>
                  </a:lnTo>
                  <a:lnTo>
                    <a:pt x="253" y="211"/>
                  </a:lnTo>
                  <a:lnTo>
                    <a:pt x="258" y="219"/>
                  </a:lnTo>
                  <a:lnTo>
                    <a:pt x="266" y="224"/>
                  </a:lnTo>
                  <a:lnTo>
                    <a:pt x="272" y="232"/>
                  </a:lnTo>
                  <a:lnTo>
                    <a:pt x="279" y="238"/>
                  </a:lnTo>
                  <a:lnTo>
                    <a:pt x="287" y="243"/>
                  </a:lnTo>
                  <a:lnTo>
                    <a:pt x="293" y="251"/>
                  </a:lnTo>
                  <a:lnTo>
                    <a:pt x="300" y="257"/>
                  </a:lnTo>
                  <a:lnTo>
                    <a:pt x="306" y="262"/>
                  </a:lnTo>
                  <a:lnTo>
                    <a:pt x="314" y="270"/>
                  </a:lnTo>
                  <a:lnTo>
                    <a:pt x="319" y="276"/>
                  </a:lnTo>
                  <a:lnTo>
                    <a:pt x="327" y="281"/>
                  </a:lnTo>
                  <a:lnTo>
                    <a:pt x="333" y="287"/>
                  </a:lnTo>
                  <a:lnTo>
                    <a:pt x="340" y="295"/>
                  </a:lnTo>
                  <a:lnTo>
                    <a:pt x="346" y="300"/>
                  </a:lnTo>
                  <a:lnTo>
                    <a:pt x="354" y="306"/>
                  </a:lnTo>
                  <a:lnTo>
                    <a:pt x="359" y="312"/>
                  </a:lnTo>
                  <a:lnTo>
                    <a:pt x="367" y="318"/>
                  </a:lnTo>
                  <a:lnTo>
                    <a:pt x="373" y="323"/>
                  </a:lnTo>
                  <a:lnTo>
                    <a:pt x="378" y="329"/>
                  </a:lnTo>
                  <a:lnTo>
                    <a:pt x="384" y="333"/>
                  </a:lnTo>
                  <a:lnTo>
                    <a:pt x="392" y="338"/>
                  </a:lnTo>
                  <a:lnTo>
                    <a:pt x="397" y="344"/>
                  </a:lnTo>
                  <a:lnTo>
                    <a:pt x="405" y="352"/>
                  </a:lnTo>
                  <a:lnTo>
                    <a:pt x="412" y="357"/>
                  </a:lnTo>
                  <a:lnTo>
                    <a:pt x="418" y="363"/>
                  </a:lnTo>
                  <a:lnTo>
                    <a:pt x="424" y="367"/>
                  </a:lnTo>
                  <a:lnTo>
                    <a:pt x="433" y="375"/>
                  </a:lnTo>
                  <a:lnTo>
                    <a:pt x="439" y="380"/>
                  </a:lnTo>
                  <a:lnTo>
                    <a:pt x="447" y="386"/>
                  </a:lnTo>
                  <a:lnTo>
                    <a:pt x="454" y="392"/>
                  </a:lnTo>
                  <a:lnTo>
                    <a:pt x="462" y="397"/>
                  </a:lnTo>
                  <a:lnTo>
                    <a:pt x="468" y="403"/>
                  </a:lnTo>
                  <a:lnTo>
                    <a:pt x="477" y="409"/>
                  </a:lnTo>
                  <a:lnTo>
                    <a:pt x="483" y="414"/>
                  </a:lnTo>
                  <a:lnTo>
                    <a:pt x="490" y="420"/>
                  </a:lnTo>
                  <a:lnTo>
                    <a:pt x="498" y="426"/>
                  </a:lnTo>
                  <a:lnTo>
                    <a:pt x="506" y="432"/>
                  </a:lnTo>
                  <a:lnTo>
                    <a:pt x="511" y="439"/>
                  </a:lnTo>
                  <a:lnTo>
                    <a:pt x="519" y="445"/>
                  </a:lnTo>
                  <a:lnTo>
                    <a:pt x="526" y="451"/>
                  </a:lnTo>
                  <a:lnTo>
                    <a:pt x="534" y="456"/>
                  </a:lnTo>
                  <a:lnTo>
                    <a:pt x="540" y="462"/>
                  </a:lnTo>
                  <a:lnTo>
                    <a:pt x="547" y="468"/>
                  </a:lnTo>
                  <a:lnTo>
                    <a:pt x="553" y="473"/>
                  </a:lnTo>
                  <a:lnTo>
                    <a:pt x="563" y="479"/>
                  </a:lnTo>
                  <a:lnTo>
                    <a:pt x="568" y="483"/>
                  </a:lnTo>
                  <a:lnTo>
                    <a:pt x="576" y="489"/>
                  </a:lnTo>
                  <a:lnTo>
                    <a:pt x="582" y="494"/>
                  </a:lnTo>
                  <a:lnTo>
                    <a:pt x="589" y="500"/>
                  </a:lnTo>
                  <a:lnTo>
                    <a:pt x="595" y="504"/>
                  </a:lnTo>
                  <a:lnTo>
                    <a:pt x="602" y="510"/>
                  </a:lnTo>
                  <a:lnTo>
                    <a:pt x="608" y="515"/>
                  </a:lnTo>
                  <a:lnTo>
                    <a:pt x="614" y="521"/>
                  </a:lnTo>
                  <a:lnTo>
                    <a:pt x="621" y="525"/>
                  </a:lnTo>
                  <a:lnTo>
                    <a:pt x="627" y="529"/>
                  </a:lnTo>
                  <a:lnTo>
                    <a:pt x="633" y="534"/>
                  </a:lnTo>
                  <a:lnTo>
                    <a:pt x="639" y="538"/>
                  </a:lnTo>
                  <a:lnTo>
                    <a:pt x="648" y="546"/>
                  </a:lnTo>
                  <a:lnTo>
                    <a:pt x="659" y="553"/>
                  </a:lnTo>
                  <a:lnTo>
                    <a:pt x="669" y="561"/>
                  </a:lnTo>
                  <a:lnTo>
                    <a:pt x="678" y="568"/>
                  </a:lnTo>
                  <a:lnTo>
                    <a:pt x="686" y="574"/>
                  </a:lnTo>
                  <a:lnTo>
                    <a:pt x="692" y="580"/>
                  </a:lnTo>
                  <a:lnTo>
                    <a:pt x="697" y="584"/>
                  </a:lnTo>
                  <a:lnTo>
                    <a:pt x="705" y="589"/>
                  </a:lnTo>
                  <a:lnTo>
                    <a:pt x="711" y="595"/>
                  </a:lnTo>
                  <a:lnTo>
                    <a:pt x="715" y="59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0" name="Freeform 61"/>
            <p:cNvSpPr>
              <a:spLocks/>
            </p:cNvSpPr>
            <p:nvPr/>
          </p:nvSpPr>
          <p:spPr bwMode="auto">
            <a:xfrm>
              <a:off x="4648" y="3128"/>
              <a:ext cx="362" cy="314"/>
            </a:xfrm>
            <a:custGeom>
              <a:avLst/>
              <a:gdLst>
                <a:gd name="T0" fmla="*/ 22 w 724"/>
                <a:gd name="T1" fmla="*/ 20 h 627"/>
                <a:gd name="T2" fmla="*/ 21 w 724"/>
                <a:gd name="T3" fmla="*/ 19 h 627"/>
                <a:gd name="T4" fmla="*/ 20 w 724"/>
                <a:gd name="T5" fmla="*/ 19 h 627"/>
                <a:gd name="T6" fmla="*/ 20 w 724"/>
                <a:gd name="T7" fmla="*/ 18 h 627"/>
                <a:gd name="T8" fmla="*/ 19 w 724"/>
                <a:gd name="T9" fmla="*/ 18 h 627"/>
                <a:gd name="T10" fmla="*/ 18 w 724"/>
                <a:gd name="T11" fmla="*/ 17 h 627"/>
                <a:gd name="T12" fmla="*/ 17 w 724"/>
                <a:gd name="T13" fmla="*/ 17 h 627"/>
                <a:gd name="T14" fmla="*/ 15 w 724"/>
                <a:gd name="T15" fmla="*/ 16 h 627"/>
                <a:gd name="T16" fmla="*/ 14 w 724"/>
                <a:gd name="T17" fmla="*/ 15 h 627"/>
                <a:gd name="T18" fmla="*/ 13 w 724"/>
                <a:gd name="T19" fmla="*/ 15 h 627"/>
                <a:gd name="T20" fmla="*/ 12 w 724"/>
                <a:gd name="T21" fmla="*/ 14 h 627"/>
                <a:gd name="T22" fmla="*/ 11 w 724"/>
                <a:gd name="T23" fmla="*/ 13 h 627"/>
                <a:gd name="T24" fmla="*/ 11 w 724"/>
                <a:gd name="T25" fmla="*/ 12 h 627"/>
                <a:gd name="T26" fmla="*/ 10 w 724"/>
                <a:gd name="T27" fmla="*/ 11 h 627"/>
                <a:gd name="T28" fmla="*/ 9 w 724"/>
                <a:gd name="T29" fmla="*/ 10 h 627"/>
                <a:gd name="T30" fmla="*/ 7 w 724"/>
                <a:gd name="T31" fmla="*/ 10 h 627"/>
                <a:gd name="T32" fmla="*/ 6 w 724"/>
                <a:gd name="T33" fmla="*/ 9 h 627"/>
                <a:gd name="T34" fmla="*/ 6 w 724"/>
                <a:gd name="T35" fmla="*/ 8 h 627"/>
                <a:gd name="T36" fmla="*/ 5 w 724"/>
                <a:gd name="T37" fmla="*/ 7 h 627"/>
                <a:gd name="T38" fmla="*/ 5 w 724"/>
                <a:gd name="T39" fmla="*/ 6 h 627"/>
                <a:gd name="T40" fmla="*/ 3 w 724"/>
                <a:gd name="T41" fmla="*/ 5 h 627"/>
                <a:gd name="T42" fmla="*/ 3 w 724"/>
                <a:gd name="T43" fmla="*/ 5 h 627"/>
                <a:gd name="T44" fmla="*/ 1 w 724"/>
                <a:gd name="T45" fmla="*/ 4 h 627"/>
                <a:gd name="T46" fmla="*/ 1 w 724"/>
                <a:gd name="T47" fmla="*/ 3 h 627"/>
                <a:gd name="T48" fmla="*/ 1 w 724"/>
                <a:gd name="T49" fmla="*/ 2 h 627"/>
                <a:gd name="T50" fmla="*/ 1 w 724"/>
                <a:gd name="T51" fmla="*/ 1 h 627"/>
                <a:gd name="T52" fmla="*/ 3 w 724"/>
                <a:gd name="T53" fmla="*/ 1 h 627"/>
                <a:gd name="T54" fmla="*/ 3 w 724"/>
                <a:gd name="T55" fmla="*/ 2 h 627"/>
                <a:gd name="T56" fmla="*/ 5 w 724"/>
                <a:gd name="T57" fmla="*/ 3 h 627"/>
                <a:gd name="T58" fmla="*/ 6 w 724"/>
                <a:gd name="T59" fmla="*/ 4 h 627"/>
                <a:gd name="T60" fmla="*/ 6 w 724"/>
                <a:gd name="T61" fmla="*/ 5 h 627"/>
                <a:gd name="T62" fmla="*/ 6 w 724"/>
                <a:gd name="T63" fmla="*/ 6 h 627"/>
                <a:gd name="T64" fmla="*/ 7 w 724"/>
                <a:gd name="T65" fmla="*/ 7 h 627"/>
                <a:gd name="T66" fmla="*/ 9 w 724"/>
                <a:gd name="T67" fmla="*/ 7 h 627"/>
                <a:gd name="T68" fmla="*/ 10 w 724"/>
                <a:gd name="T69" fmla="*/ 8 h 627"/>
                <a:gd name="T70" fmla="*/ 11 w 724"/>
                <a:gd name="T71" fmla="*/ 9 h 627"/>
                <a:gd name="T72" fmla="*/ 11 w 724"/>
                <a:gd name="T73" fmla="*/ 10 h 627"/>
                <a:gd name="T74" fmla="*/ 11 w 724"/>
                <a:gd name="T75" fmla="*/ 11 h 627"/>
                <a:gd name="T76" fmla="*/ 12 w 724"/>
                <a:gd name="T77" fmla="*/ 11 h 627"/>
                <a:gd name="T78" fmla="*/ 13 w 724"/>
                <a:gd name="T79" fmla="*/ 12 h 627"/>
                <a:gd name="T80" fmla="*/ 14 w 724"/>
                <a:gd name="T81" fmla="*/ 13 h 627"/>
                <a:gd name="T82" fmla="*/ 15 w 724"/>
                <a:gd name="T83" fmla="*/ 13 h 627"/>
                <a:gd name="T84" fmla="*/ 17 w 724"/>
                <a:gd name="T85" fmla="*/ 14 h 627"/>
                <a:gd name="T86" fmla="*/ 18 w 724"/>
                <a:gd name="T87" fmla="*/ 15 h 627"/>
                <a:gd name="T88" fmla="*/ 18 w 724"/>
                <a:gd name="T89" fmla="*/ 16 h 627"/>
                <a:gd name="T90" fmla="*/ 19 w 724"/>
                <a:gd name="T91" fmla="*/ 16 h 627"/>
                <a:gd name="T92" fmla="*/ 20 w 724"/>
                <a:gd name="T93" fmla="*/ 17 h 627"/>
                <a:gd name="T94" fmla="*/ 21 w 724"/>
                <a:gd name="T95" fmla="*/ 18 h 627"/>
                <a:gd name="T96" fmla="*/ 22 w 724"/>
                <a:gd name="T97" fmla="*/ 18 h 627"/>
                <a:gd name="T98" fmla="*/ 23 w 724"/>
                <a:gd name="T99" fmla="*/ 19 h 6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4"/>
                <a:gd name="T151" fmla="*/ 0 h 627"/>
                <a:gd name="T152" fmla="*/ 724 w 724"/>
                <a:gd name="T153" fmla="*/ 627 h 6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4" h="627">
                  <a:moveTo>
                    <a:pt x="724" y="595"/>
                  </a:moveTo>
                  <a:lnTo>
                    <a:pt x="701" y="627"/>
                  </a:lnTo>
                  <a:lnTo>
                    <a:pt x="698" y="626"/>
                  </a:lnTo>
                  <a:lnTo>
                    <a:pt x="690" y="622"/>
                  </a:lnTo>
                  <a:lnTo>
                    <a:pt x="684" y="618"/>
                  </a:lnTo>
                  <a:lnTo>
                    <a:pt x="679" y="614"/>
                  </a:lnTo>
                  <a:lnTo>
                    <a:pt x="673" y="610"/>
                  </a:lnTo>
                  <a:lnTo>
                    <a:pt x="665" y="607"/>
                  </a:lnTo>
                  <a:lnTo>
                    <a:pt x="656" y="601"/>
                  </a:lnTo>
                  <a:lnTo>
                    <a:pt x="646" y="593"/>
                  </a:lnTo>
                  <a:lnTo>
                    <a:pt x="641" y="591"/>
                  </a:lnTo>
                  <a:lnTo>
                    <a:pt x="635" y="588"/>
                  </a:lnTo>
                  <a:lnTo>
                    <a:pt x="629" y="586"/>
                  </a:lnTo>
                  <a:lnTo>
                    <a:pt x="623" y="582"/>
                  </a:lnTo>
                  <a:lnTo>
                    <a:pt x="618" y="578"/>
                  </a:lnTo>
                  <a:lnTo>
                    <a:pt x="612" y="574"/>
                  </a:lnTo>
                  <a:lnTo>
                    <a:pt x="606" y="570"/>
                  </a:lnTo>
                  <a:lnTo>
                    <a:pt x="601" y="567"/>
                  </a:lnTo>
                  <a:lnTo>
                    <a:pt x="593" y="563"/>
                  </a:lnTo>
                  <a:lnTo>
                    <a:pt x="587" y="559"/>
                  </a:lnTo>
                  <a:lnTo>
                    <a:pt x="580" y="553"/>
                  </a:lnTo>
                  <a:lnTo>
                    <a:pt x="574" y="551"/>
                  </a:lnTo>
                  <a:lnTo>
                    <a:pt x="566" y="546"/>
                  </a:lnTo>
                  <a:lnTo>
                    <a:pt x="559" y="542"/>
                  </a:lnTo>
                  <a:lnTo>
                    <a:pt x="551" y="536"/>
                  </a:lnTo>
                  <a:lnTo>
                    <a:pt x="546" y="532"/>
                  </a:lnTo>
                  <a:lnTo>
                    <a:pt x="536" y="527"/>
                  </a:lnTo>
                  <a:lnTo>
                    <a:pt x="530" y="523"/>
                  </a:lnTo>
                  <a:lnTo>
                    <a:pt x="523" y="515"/>
                  </a:lnTo>
                  <a:lnTo>
                    <a:pt x="515" y="512"/>
                  </a:lnTo>
                  <a:lnTo>
                    <a:pt x="507" y="506"/>
                  </a:lnTo>
                  <a:lnTo>
                    <a:pt x="500" y="502"/>
                  </a:lnTo>
                  <a:lnTo>
                    <a:pt x="490" y="494"/>
                  </a:lnTo>
                  <a:lnTo>
                    <a:pt x="485" y="491"/>
                  </a:lnTo>
                  <a:lnTo>
                    <a:pt x="475" y="485"/>
                  </a:lnTo>
                  <a:lnTo>
                    <a:pt x="468" y="479"/>
                  </a:lnTo>
                  <a:lnTo>
                    <a:pt x="460" y="472"/>
                  </a:lnTo>
                  <a:lnTo>
                    <a:pt x="452" y="468"/>
                  </a:lnTo>
                  <a:lnTo>
                    <a:pt x="445" y="460"/>
                  </a:lnTo>
                  <a:lnTo>
                    <a:pt x="435" y="454"/>
                  </a:lnTo>
                  <a:lnTo>
                    <a:pt x="428" y="449"/>
                  </a:lnTo>
                  <a:lnTo>
                    <a:pt x="420" y="443"/>
                  </a:lnTo>
                  <a:lnTo>
                    <a:pt x="411" y="435"/>
                  </a:lnTo>
                  <a:lnTo>
                    <a:pt x="403" y="430"/>
                  </a:lnTo>
                  <a:lnTo>
                    <a:pt x="393" y="422"/>
                  </a:lnTo>
                  <a:lnTo>
                    <a:pt x="386" y="416"/>
                  </a:lnTo>
                  <a:lnTo>
                    <a:pt x="378" y="409"/>
                  </a:lnTo>
                  <a:lnTo>
                    <a:pt x="369" y="403"/>
                  </a:lnTo>
                  <a:lnTo>
                    <a:pt x="361" y="396"/>
                  </a:lnTo>
                  <a:lnTo>
                    <a:pt x="354" y="390"/>
                  </a:lnTo>
                  <a:lnTo>
                    <a:pt x="346" y="382"/>
                  </a:lnTo>
                  <a:lnTo>
                    <a:pt x="338" y="377"/>
                  </a:lnTo>
                  <a:lnTo>
                    <a:pt x="329" y="369"/>
                  </a:lnTo>
                  <a:lnTo>
                    <a:pt x="323" y="363"/>
                  </a:lnTo>
                  <a:lnTo>
                    <a:pt x="314" y="356"/>
                  </a:lnTo>
                  <a:lnTo>
                    <a:pt x="306" y="348"/>
                  </a:lnTo>
                  <a:lnTo>
                    <a:pt x="298" y="340"/>
                  </a:lnTo>
                  <a:lnTo>
                    <a:pt x="291" y="335"/>
                  </a:lnTo>
                  <a:lnTo>
                    <a:pt x="281" y="327"/>
                  </a:lnTo>
                  <a:lnTo>
                    <a:pt x="276" y="320"/>
                  </a:lnTo>
                  <a:lnTo>
                    <a:pt x="266" y="312"/>
                  </a:lnTo>
                  <a:lnTo>
                    <a:pt x="260" y="306"/>
                  </a:lnTo>
                  <a:lnTo>
                    <a:pt x="251" y="299"/>
                  </a:lnTo>
                  <a:lnTo>
                    <a:pt x="243" y="291"/>
                  </a:lnTo>
                  <a:lnTo>
                    <a:pt x="236" y="283"/>
                  </a:lnTo>
                  <a:lnTo>
                    <a:pt x="230" y="278"/>
                  </a:lnTo>
                  <a:lnTo>
                    <a:pt x="221" y="270"/>
                  </a:lnTo>
                  <a:lnTo>
                    <a:pt x="215" y="262"/>
                  </a:lnTo>
                  <a:lnTo>
                    <a:pt x="207" y="257"/>
                  </a:lnTo>
                  <a:lnTo>
                    <a:pt x="200" y="249"/>
                  </a:lnTo>
                  <a:lnTo>
                    <a:pt x="192" y="242"/>
                  </a:lnTo>
                  <a:lnTo>
                    <a:pt x="186" y="236"/>
                  </a:lnTo>
                  <a:lnTo>
                    <a:pt x="179" y="228"/>
                  </a:lnTo>
                  <a:lnTo>
                    <a:pt x="171" y="223"/>
                  </a:lnTo>
                  <a:lnTo>
                    <a:pt x="164" y="215"/>
                  </a:lnTo>
                  <a:lnTo>
                    <a:pt x="158" y="207"/>
                  </a:lnTo>
                  <a:lnTo>
                    <a:pt x="152" y="202"/>
                  </a:lnTo>
                  <a:lnTo>
                    <a:pt x="146" y="196"/>
                  </a:lnTo>
                  <a:lnTo>
                    <a:pt x="139" y="190"/>
                  </a:lnTo>
                  <a:lnTo>
                    <a:pt x="133" y="185"/>
                  </a:lnTo>
                  <a:lnTo>
                    <a:pt x="127" y="179"/>
                  </a:lnTo>
                  <a:lnTo>
                    <a:pt x="122" y="173"/>
                  </a:lnTo>
                  <a:lnTo>
                    <a:pt x="114" y="166"/>
                  </a:lnTo>
                  <a:lnTo>
                    <a:pt x="108" y="160"/>
                  </a:lnTo>
                  <a:lnTo>
                    <a:pt x="103" y="154"/>
                  </a:lnTo>
                  <a:lnTo>
                    <a:pt x="97" y="148"/>
                  </a:lnTo>
                  <a:lnTo>
                    <a:pt x="91" y="143"/>
                  </a:lnTo>
                  <a:lnTo>
                    <a:pt x="86" y="137"/>
                  </a:lnTo>
                  <a:lnTo>
                    <a:pt x="82" y="133"/>
                  </a:lnTo>
                  <a:lnTo>
                    <a:pt x="76" y="128"/>
                  </a:lnTo>
                  <a:lnTo>
                    <a:pt x="67" y="118"/>
                  </a:lnTo>
                  <a:lnTo>
                    <a:pt x="57" y="109"/>
                  </a:lnTo>
                  <a:lnTo>
                    <a:pt x="48" y="99"/>
                  </a:lnTo>
                  <a:lnTo>
                    <a:pt x="40" y="89"/>
                  </a:lnTo>
                  <a:lnTo>
                    <a:pt x="32" y="82"/>
                  </a:lnTo>
                  <a:lnTo>
                    <a:pt x="27" y="76"/>
                  </a:lnTo>
                  <a:lnTo>
                    <a:pt x="19" y="69"/>
                  </a:lnTo>
                  <a:lnTo>
                    <a:pt x="13" y="65"/>
                  </a:lnTo>
                  <a:lnTo>
                    <a:pt x="8" y="59"/>
                  </a:lnTo>
                  <a:lnTo>
                    <a:pt x="6" y="57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63" y="17"/>
                  </a:lnTo>
                  <a:lnTo>
                    <a:pt x="69" y="23"/>
                  </a:lnTo>
                  <a:lnTo>
                    <a:pt x="76" y="32"/>
                  </a:lnTo>
                  <a:lnTo>
                    <a:pt x="84" y="40"/>
                  </a:lnTo>
                  <a:lnTo>
                    <a:pt x="93" y="48"/>
                  </a:lnTo>
                  <a:lnTo>
                    <a:pt x="103" y="57"/>
                  </a:lnTo>
                  <a:lnTo>
                    <a:pt x="112" y="69"/>
                  </a:lnTo>
                  <a:lnTo>
                    <a:pt x="122" y="78"/>
                  </a:lnTo>
                  <a:lnTo>
                    <a:pt x="133" y="89"/>
                  </a:lnTo>
                  <a:lnTo>
                    <a:pt x="139" y="95"/>
                  </a:lnTo>
                  <a:lnTo>
                    <a:pt x="145" y="101"/>
                  </a:lnTo>
                  <a:lnTo>
                    <a:pt x="150" y="107"/>
                  </a:lnTo>
                  <a:lnTo>
                    <a:pt x="156" y="114"/>
                  </a:lnTo>
                  <a:lnTo>
                    <a:pt x="162" y="120"/>
                  </a:lnTo>
                  <a:lnTo>
                    <a:pt x="169" y="126"/>
                  </a:lnTo>
                  <a:lnTo>
                    <a:pt x="175" y="133"/>
                  </a:lnTo>
                  <a:lnTo>
                    <a:pt x="181" y="139"/>
                  </a:lnTo>
                  <a:lnTo>
                    <a:pt x="186" y="145"/>
                  </a:lnTo>
                  <a:lnTo>
                    <a:pt x="194" y="150"/>
                  </a:lnTo>
                  <a:lnTo>
                    <a:pt x="200" y="158"/>
                  </a:lnTo>
                  <a:lnTo>
                    <a:pt x="207" y="164"/>
                  </a:lnTo>
                  <a:lnTo>
                    <a:pt x="213" y="171"/>
                  </a:lnTo>
                  <a:lnTo>
                    <a:pt x="219" y="177"/>
                  </a:lnTo>
                  <a:lnTo>
                    <a:pt x="226" y="183"/>
                  </a:lnTo>
                  <a:lnTo>
                    <a:pt x="234" y="190"/>
                  </a:lnTo>
                  <a:lnTo>
                    <a:pt x="240" y="196"/>
                  </a:lnTo>
                  <a:lnTo>
                    <a:pt x="245" y="204"/>
                  </a:lnTo>
                  <a:lnTo>
                    <a:pt x="253" y="209"/>
                  </a:lnTo>
                  <a:lnTo>
                    <a:pt x="260" y="217"/>
                  </a:lnTo>
                  <a:lnTo>
                    <a:pt x="266" y="223"/>
                  </a:lnTo>
                  <a:lnTo>
                    <a:pt x="274" y="230"/>
                  </a:lnTo>
                  <a:lnTo>
                    <a:pt x="279" y="236"/>
                  </a:lnTo>
                  <a:lnTo>
                    <a:pt x="287" y="243"/>
                  </a:lnTo>
                  <a:lnTo>
                    <a:pt x="293" y="249"/>
                  </a:lnTo>
                  <a:lnTo>
                    <a:pt x="300" y="257"/>
                  </a:lnTo>
                  <a:lnTo>
                    <a:pt x="306" y="262"/>
                  </a:lnTo>
                  <a:lnTo>
                    <a:pt x="316" y="268"/>
                  </a:lnTo>
                  <a:lnTo>
                    <a:pt x="321" y="276"/>
                  </a:lnTo>
                  <a:lnTo>
                    <a:pt x="327" y="281"/>
                  </a:lnTo>
                  <a:lnTo>
                    <a:pt x="335" y="287"/>
                  </a:lnTo>
                  <a:lnTo>
                    <a:pt x="340" y="293"/>
                  </a:lnTo>
                  <a:lnTo>
                    <a:pt x="346" y="299"/>
                  </a:lnTo>
                  <a:lnTo>
                    <a:pt x="354" y="304"/>
                  </a:lnTo>
                  <a:lnTo>
                    <a:pt x="361" y="310"/>
                  </a:lnTo>
                  <a:lnTo>
                    <a:pt x="367" y="318"/>
                  </a:lnTo>
                  <a:lnTo>
                    <a:pt x="373" y="321"/>
                  </a:lnTo>
                  <a:lnTo>
                    <a:pt x="380" y="327"/>
                  </a:lnTo>
                  <a:lnTo>
                    <a:pt x="386" y="331"/>
                  </a:lnTo>
                  <a:lnTo>
                    <a:pt x="392" y="339"/>
                  </a:lnTo>
                  <a:lnTo>
                    <a:pt x="399" y="344"/>
                  </a:lnTo>
                  <a:lnTo>
                    <a:pt x="405" y="350"/>
                  </a:lnTo>
                  <a:lnTo>
                    <a:pt x="412" y="356"/>
                  </a:lnTo>
                  <a:lnTo>
                    <a:pt x="420" y="361"/>
                  </a:lnTo>
                  <a:lnTo>
                    <a:pt x="426" y="367"/>
                  </a:lnTo>
                  <a:lnTo>
                    <a:pt x="433" y="373"/>
                  </a:lnTo>
                  <a:lnTo>
                    <a:pt x="441" y="378"/>
                  </a:lnTo>
                  <a:lnTo>
                    <a:pt x="449" y="384"/>
                  </a:lnTo>
                  <a:lnTo>
                    <a:pt x="456" y="390"/>
                  </a:lnTo>
                  <a:lnTo>
                    <a:pt x="464" y="396"/>
                  </a:lnTo>
                  <a:lnTo>
                    <a:pt x="471" y="403"/>
                  </a:lnTo>
                  <a:lnTo>
                    <a:pt x="479" y="409"/>
                  </a:lnTo>
                  <a:lnTo>
                    <a:pt x="487" y="413"/>
                  </a:lnTo>
                  <a:lnTo>
                    <a:pt x="494" y="420"/>
                  </a:lnTo>
                  <a:lnTo>
                    <a:pt x="500" y="426"/>
                  </a:lnTo>
                  <a:lnTo>
                    <a:pt x="509" y="432"/>
                  </a:lnTo>
                  <a:lnTo>
                    <a:pt x="515" y="437"/>
                  </a:lnTo>
                  <a:lnTo>
                    <a:pt x="525" y="443"/>
                  </a:lnTo>
                  <a:lnTo>
                    <a:pt x="530" y="449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53" y="466"/>
                  </a:lnTo>
                  <a:lnTo>
                    <a:pt x="559" y="472"/>
                  </a:lnTo>
                  <a:lnTo>
                    <a:pt x="566" y="477"/>
                  </a:lnTo>
                  <a:lnTo>
                    <a:pt x="574" y="483"/>
                  </a:lnTo>
                  <a:lnTo>
                    <a:pt x="580" y="489"/>
                  </a:lnTo>
                  <a:lnTo>
                    <a:pt x="587" y="492"/>
                  </a:lnTo>
                  <a:lnTo>
                    <a:pt x="595" y="500"/>
                  </a:lnTo>
                  <a:lnTo>
                    <a:pt x="601" y="504"/>
                  </a:lnTo>
                  <a:lnTo>
                    <a:pt x="608" y="510"/>
                  </a:lnTo>
                  <a:lnTo>
                    <a:pt x="614" y="513"/>
                  </a:lnTo>
                  <a:lnTo>
                    <a:pt x="622" y="519"/>
                  </a:lnTo>
                  <a:lnTo>
                    <a:pt x="627" y="523"/>
                  </a:lnTo>
                  <a:lnTo>
                    <a:pt x="633" y="529"/>
                  </a:lnTo>
                  <a:lnTo>
                    <a:pt x="639" y="532"/>
                  </a:lnTo>
                  <a:lnTo>
                    <a:pt x="644" y="536"/>
                  </a:lnTo>
                  <a:lnTo>
                    <a:pt x="656" y="546"/>
                  </a:lnTo>
                  <a:lnTo>
                    <a:pt x="665" y="553"/>
                  </a:lnTo>
                  <a:lnTo>
                    <a:pt x="677" y="561"/>
                  </a:lnTo>
                  <a:lnTo>
                    <a:pt x="686" y="569"/>
                  </a:lnTo>
                  <a:lnTo>
                    <a:pt x="694" y="572"/>
                  </a:lnTo>
                  <a:lnTo>
                    <a:pt x="701" y="580"/>
                  </a:lnTo>
                  <a:lnTo>
                    <a:pt x="707" y="584"/>
                  </a:lnTo>
                  <a:lnTo>
                    <a:pt x="713" y="588"/>
                  </a:lnTo>
                  <a:lnTo>
                    <a:pt x="720" y="593"/>
                  </a:lnTo>
                  <a:lnTo>
                    <a:pt x="724" y="595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1" name="Freeform 62"/>
            <p:cNvSpPr>
              <a:spLocks/>
            </p:cNvSpPr>
            <p:nvPr/>
          </p:nvSpPr>
          <p:spPr bwMode="auto">
            <a:xfrm>
              <a:off x="4689" y="3080"/>
              <a:ext cx="361" cy="319"/>
            </a:xfrm>
            <a:custGeom>
              <a:avLst/>
              <a:gdLst>
                <a:gd name="T0" fmla="*/ 22 w 722"/>
                <a:gd name="T1" fmla="*/ 19 h 639"/>
                <a:gd name="T2" fmla="*/ 21 w 722"/>
                <a:gd name="T3" fmla="*/ 19 h 639"/>
                <a:gd name="T4" fmla="*/ 20 w 722"/>
                <a:gd name="T5" fmla="*/ 18 h 639"/>
                <a:gd name="T6" fmla="*/ 19 w 722"/>
                <a:gd name="T7" fmla="*/ 18 h 639"/>
                <a:gd name="T8" fmla="*/ 19 w 722"/>
                <a:gd name="T9" fmla="*/ 17 h 639"/>
                <a:gd name="T10" fmla="*/ 18 w 722"/>
                <a:gd name="T11" fmla="*/ 16 h 639"/>
                <a:gd name="T12" fmla="*/ 17 w 722"/>
                <a:gd name="T13" fmla="*/ 16 h 639"/>
                <a:gd name="T14" fmla="*/ 15 w 722"/>
                <a:gd name="T15" fmla="*/ 15 h 639"/>
                <a:gd name="T16" fmla="*/ 14 w 722"/>
                <a:gd name="T17" fmla="*/ 14 h 639"/>
                <a:gd name="T18" fmla="*/ 13 w 722"/>
                <a:gd name="T19" fmla="*/ 13 h 639"/>
                <a:gd name="T20" fmla="*/ 12 w 722"/>
                <a:gd name="T21" fmla="*/ 13 h 639"/>
                <a:gd name="T22" fmla="*/ 11 w 722"/>
                <a:gd name="T23" fmla="*/ 12 h 639"/>
                <a:gd name="T24" fmla="*/ 11 w 722"/>
                <a:gd name="T25" fmla="*/ 11 h 639"/>
                <a:gd name="T26" fmla="*/ 10 w 722"/>
                <a:gd name="T27" fmla="*/ 10 h 639"/>
                <a:gd name="T28" fmla="*/ 9 w 722"/>
                <a:gd name="T29" fmla="*/ 9 h 639"/>
                <a:gd name="T30" fmla="*/ 7 w 722"/>
                <a:gd name="T31" fmla="*/ 8 h 639"/>
                <a:gd name="T32" fmla="*/ 6 w 722"/>
                <a:gd name="T33" fmla="*/ 7 h 639"/>
                <a:gd name="T34" fmla="*/ 6 w 722"/>
                <a:gd name="T35" fmla="*/ 7 h 639"/>
                <a:gd name="T36" fmla="*/ 5 w 722"/>
                <a:gd name="T37" fmla="*/ 6 h 639"/>
                <a:gd name="T38" fmla="*/ 3 w 722"/>
                <a:gd name="T39" fmla="*/ 5 h 639"/>
                <a:gd name="T40" fmla="*/ 3 w 722"/>
                <a:gd name="T41" fmla="*/ 4 h 639"/>
                <a:gd name="T42" fmla="*/ 1 w 722"/>
                <a:gd name="T43" fmla="*/ 3 h 639"/>
                <a:gd name="T44" fmla="*/ 1 w 722"/>
                <a:gd name="T45" fmla="*/ 2 h 639"/>
                <a:gd name="T46" fmla="*/ 1 w 722"/>
                <a:gd name="T47" fmla="*/ 1 h 639"/>
                <a:gd name="T48" fmla="*/ 1 w 722"/>
                <a:gd name="T49" fmla="*/ 0 h 639"/>
                <a:gd name="T50" fmla="*/ 3 w 722"/>
                <a:gd name="T51" fmla="*/ 0 h 639"/>
                <a:gd name="T52" fmla="*/ 3 w 722"/>
                <a:gd name="T53" fmla="*/ 1 h 639"/>
                <a:gd name="T54" fmla="*/ 5 w 722"/>
                <a:gd name="T55" fmla="*/ 3 h 639"/>
                <a:gd name="T56" fmla="*/ 6 w 722"/>
                <a:gd name="T57" fmla="*/ 3 h 639"/>
                <a:gd name="T58" fmla="*/ 6 w 722"/>
                <a:gd name="T59" fmla="*/ 4 h 639"/>
                <a:gd name="T60" fmla="*/ 6 w 722"/>
                <a:gd name="T61" fmla="*/ 5 h 639"/>
                <a:gd name="T62" fmla="*/ 7 w 722"/>
                <a:gd name="T63" fmla="*/ 6 h 639"/>
                <a:gd name="T64" fmla="*/ 9 w 722"/>
                <a:gd name="T65" fmla="*/ 7 h 639"/>
                <a:gd name="T66" fmla="*/ 10 w 722"/>
                <a:gd name="T67" fmla="*/ 7 h 639"/>
                <a:gd name="T68" fmla="*/ 11 w 722"/>
                <a:gd name="T69" fmla="*/ 8 h 639"/>
                <a:gd name="T70" fmla="*/ 11 w 722"/>
                <a:gd name="T71" fmla="*/ 9 h 639"/>
                <a:gd name="T72" fmla="*/ 11 w 722"/>
                <a:gd name="T73" fmla="*/ 10 h 639"/>
                <a:gd name="T74" fmla="*/ 12 w 722"/>
                <a:gd name="T75" fmla="*/ 10 h 639"/>
                <a:gd name="T76" fmla="*/ 13 w 722"/>
                <a:gd name="T77" fmla="*/ 11 h 639"/>
                <a:gd name="T78" fmla="*/ 14 w 722"/>
                <a:gd name="T79" fmla="*/ 12 h 639"/>
                <a:gd name="T80" fmla="*/ 15 w 722"/>
                <a:gd name="T81" fmla="*/ 13 h 639"/>
                <a:gd name="T82" fmla="*/ 17 w 722"/>
                <a:gd name="T83" fmla="*/ 13 h 639"/>
                <a:gd name="T84" fmla="*/ 18 w 722"/>
                <a:gd name="T85" fmla="*/ 14 h 639"/>
                <a:gd name="T86" fmla="*/ 18 w 722"/>
                <a:gd name="T87" fmla="*/ 15 h 639"/>
                <a:gd name="T88" fmla="*/ 19 w 722"/>
                <a:gd name="T89" fmla="*/ 15 h 639"/>
                <a:gd name="T90" fmla="*/ 20 w 722"/>
                <a:gd name="T91" fmla="*/ 16 h 639"/>
                <a:gd name="T92" fmla="*/ 21 w 722"/>
                <a:gd name="T93" fmla="*/ 17 h 639"/>
                <a:gd name="T94" fmla="*/ 22 w 722"/>
                <a:gd name="T95" fmla="*/ 18 h 639"/>
                <a:gd name="T96" fmla="*/ 23 w 722"/>
                <a:gd name="T97" fmla="*/ 18 h 6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2"/>
                <a:gd name="T148" fmla="*/ 0 h 639"/>
                <a:gd name="T149" fmla="*/ 722 w 722"/>
                <a:gd name="T150" fmla="*/ 639 h 6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2" h="639">
                  <a:moveTo>
                    <a:pt x="722" y="605"/>
                  </a:moveTo>
                  <a:lnTo>
                    <a:pt x="703" y="639"/>
                  </a:lnTo>
                  <a:lnTo>
                    <a:pt x="699" y="637"/>
                  </a:lnTo>
                  <a:lnTo>
                    <a:pt x="692" y="631"/>
                  </a:lnTo>
                  <a:lnTo>
                    <a:pt x="684" y="628"/>
                  </a:lnTo>
                  <a:lnTo>
                    <a:pt x="678" y="624"/>
                  </a:lnTo>
                  <a:lnTo>
                    <a:pt x="673" y="620"/>
                  </a:lnTo>
                  <a:lnTo>
                    <a:pt x="663" y="614"/>
                  </a:lnTo>
                  <a:lnTo>
                    <a:pt x="654" y="607"/>
                  </a:lnTo>
                  <a:lnTo>
                    <a:pt x="644" y="601"/>
                  </a:lnTo>
                  <a:lnTo>
                    <a:pt x="638" y="597"/>
                  </a:lnTo>
                  <a:lnTo>
                    <a:pt x="631" y="593"/>
                  </a:lnTo>
                  <a:lnTo>
                    <a:pt x="625" y="589"/>
                  </a:lnTo>
                  <a:lnTo>
                    <a:pt x="621" y="586"/>
                  </a:lnTo>
                  <a:lnTo>
                    <a:pt x="614" y="582"/>
                  </a:lnTo>
                  <a:lnTo>
                    <a:pt x="606" y="578"/>
                  </a:lnTo>
                  <a:lnTo>
                    <a:pt x="600" y="572"/>
                  </a:lnTo>
                  <a:lnTo>
                    <a:pt x="595" y="569"/>
                  </a:lnTo>
                  <a:lnTo>
                    <a:pt x="587" y="565"/>
                  </a:lnTo>
                  <a:lnTo>
                    <a:pt x="579" y="561"/>
                  </a:lnTo>
                  <a:lnTo>
                    <a:pt x="574" y="555"/>
                  </a:lnTo>
                  <a:lnTo>
                    <a:pt x="566" y="551"/>
                  </a:lnTo>
                  <a:lnTo>
                    <a:pt x="559" y="546"/>
                  </a:lnTo>
                  <a:lnTo>
                    <a:pt x="551" y="540"/>
                  </a:lnTo>
                  <a:lnTo>
                    <a:pt x="543" y="534"/>
                  </a:lnTo>
                  <a:lnTo>
                    <a:pt x="536" y="529"/>
                  </a:lnTo>
                  <a:lnTo>
                    <a:pt x="528" y="523"/>
                  </a:lnTo>
                  <a:lnTo>
                    <a:pt x="521" y="519"/>
                  </a:lnTo>
                  <a:lnTo>
                    <a:pt x="511" y="513"/>
                  </a:lnTo>
                  <a:lnTo>
                    <a:pt x="505" y="508"/>
                  </a:lnTo>
                  <a:lnTo>
                    <a:pt x="496" y="500"/>
                  </a:lnTo>
                  <a:lnTo>
                    <a:pt x="488" y="494"/>
                  </a:lnTo>
                  <a:lnTo>
                    <a:pt x="479" y="489"/>
                  </a:lnTo>
                  <a:lnTo>
                    <a:pt x="471" y="483"/>
                  </a:lnTo>
                  <a:lnTo>
                    <a:pt x="462" y="477"/>
                  </a:lnTo>
                  <a:lnTo>
                    <a:pt x="454" y="470"/>
                  </a:lnTo>
                  <a:lnTo>
                    <a:pt x="446" y="464"/>
                  </a:lnTo>
                  <a:lnTo>
                    <a:pt x="437" y="458"/>
                  </a:lnTo>
                  <a:lnTo>
                    <a:pt x="429" y="453"/>
                  </a:lnTo>
                  <a:lnTo>
                    <a:pt x="420" y="445"/>
                  </a:lnTo>
                  <a:lnTo>
                    <a:pt x="410" y="437"/>
                  </a:lnTo>
                  <a:lnTo>
                    <a:pt x="403" y="432"/>
                  </a:lnTo>
                  <a:lnTo>
                    <a:pt x="393" y="424"/>
                  </a:lnTo>
                  <a:lnTo>
                    <a:pt x="386" y="418"/>
                  </a:lnTo>
                  <a:lnTo>
                    <a:pt x="378" y="413"/>
                  </a:lnTo>
                  <a:lnTo>
                    <a:pt x="370" y="405"/>
                  </a:lnTo>
                  <a:lnTo>
                    <a:pt x="361" y="397"/>
                  </a:lnTo>
                  <a:lnTo>
                    <a:pt x="353" y="392"/>
                  </a:lnTo>
                  <a:lnTo>
                    <a:pt x="346" y="384"/>
                  </a:lnTo>
                  <a:lnTo>
                    <a:pt x="338" y="378"/>
                  </a:lnTo>
                  <a:lnTo>
                    <a:pt x="329" y="371"/>
                  </a:lnTo>
                  <a:lnTo>
                    <a:pt x="321" y="363"/>
                  </a:lnTo>
                  <a:lnTo>
                    <a:pt x="311" y="358"/>
                  </a:lnTo>
                  <a:lnTo>
                    <a:pt x="306" y="352"/>
                  </a:lnTo>
                  <a:lnTo>
                    <a:pt x="296" y="342"/>
                  </a:lnTo>
                  <a:lnTo>
                    <a:pt x="289" y="337"/>
                  </a:lnTo>
                  <a:lnTo>
                    <a:pt x="281" y="329"/>
                  </a:lnTo>
                  <a:lnTo>
                    <a:pt x="273" y="321"/>
                  </a:lnTo>
                  <a:lnTo>
                    <a:pt x="264" y="314"/>
                  </a:lnTo>
                  <a:lnTo>
                    <a:pt x="258" y="308"/>
                  </a:lnTo>
                  <a:lnTo>
                    <a:pt x="249" y="301"/>
                  </a:lnTo>
                  <a:lnTo>
                    <a:pt x="243" y="295"/>
                  </a:lnTo>
                  <a:lnTo>
                    <a:pt x="235" y="287"/>
                  </a:lnTo>
                  <a:lnTo>
                    <a:pt x="228" y="280"/>
                  </a:lnTo>
                  <a:lnTo>
                    <a:pt x="220" y="274"/>
                  </a:lnTo>
                  <a:lnTo>
                    <a:pt x="213" y="268"/>
                  </a:lnTo>
                  <a:lnTo>
                    <a:pt x="205" y="261"/>
                  </a:lnTo>
                  <a:lnTo>
                    <a:pt x="197" y="253"/>
                  </a:lnTo>
                  <a:lnTo>
                    <a:pt x="192" y="247"/>
                  </a:lnTo>
                  <a:lnTo>
                    <a:pt x="184" y="242"/>
                  </a:lnTo>
                  <a:lnTo>
                    <a:pt x="177" y="234"/>
                  </a:lnTo>
                  <a:lnTo>
                    <a:pt x="171" y="226"/>
                  </a:lnTo>
                  <a:lnTo>
                    <a:pt x="163" y="221"/>
                  </a:lnTo>
                  <a:lnTo>
                    <a:pt x="158" y="215"/>
                  </a:lnTo>
                  <a:lnTo>
                    <a:pt x="150" y="209"/>
                  </a:lnTo>
                  <a:lnTo>
                    <a:pt x="144" y="202"/>
                  </a:lnTo>
                  <a:lnTo>
                    <a:pt x="139" y="196"/>
                  </a:lnTo>
                  <a:lnTo>
                    <a:pt x="133" y="192"/>
                  </a:lnTo>
                  <a:lnTo>
                    <a:pt x="127" y="185"/>
                  </a:lnTo>
                  <a:lnTo>
                    <a:pt x="120" y="179"/>
                  </a:lnTo>
                  <a:lnTo>
                    <a:pt x="114" y="173"/>
                  </a:lnTo>
                  <a:lnTo>
                    <a:pt x="108" y="167"/>
                  </a:lnTo>
                  <a:lnTo>
                    <a:pt x="97" y="156"/>
                  </a:lnTo>
                  <a:lnTo>
                    <a:pt x="87" y="148"/>
                  </a:lnTo>
                  <a:lnTo>
                    <a:pt x="76" y="137"/>
                  </a:lnTo>
                  <a:lnTo>
                    <a:pt x="66" y="128"/>
                  </a:lnTo>
                  <a:lnTo>
                    <a:pt x="57" y="118"/>
                  </a:lnTo>
                  <a:lnTo>
                    <a:pt x="49" y="110"/>
                  </a:lnTo>
                  <a:lnTo>
                    <a:pt x="42" y="101"/>
                  </a:lnTo>
                  <a:lnTo>
                    <a:pt x="34" y="93"/>
                  </a:lnTo>
                  <a:lnTo>
                    <a:pt x="28" y="88"/>
                  </a:lnTo>
                  <a:lnTo>
                    <a:pt x="23" y="82"/>
                  </a:lnTo>
                  <a:lnTo>
                    <a:pt x="15" y="76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4" y="63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61" y="10"/>
                  </a:lnTo>
                  <a:lnTo>
                    <a:pt x="64" y="14"/>
                  </a:lnTo>
                  <a:lnTo>
                    <a:pt x="70" y="19"/>
                  </a:lnTo>
                  <a:lnTo>
                    <a:pt x="76" y="25"/>
                  </a:lnTo>
                  <a:lnTo>
                    <a:pt x="83" y="34"/>
                  </a:lnTo>
                  <a:lnTo>
                    <a:pt x="91" y="40"/>
                  </a:lnTo>
                  <a:lnTo>
                    <a:pt x="99" y="52"/>
                  </a:lnTo>
                  <a:lnTo>
                    <a:pt x="108" y="59"/>
                  </a:lnTo>
                  <a:lnTo>
                    <a:pt x="118" y="71"/>
                  </a:lnTo>
                  <a:lnTo>
                    <a:pt x="129" y="80"/>
                  </a:lnTo>
                  <a:lnTo>
                    <a:pt x="139" y="91"/>
                  </a:lnTo>
                  <a:lnTo>
                    <a:pt x="144" y="97"/>
                  </a:lnTo>
                  <a:lnTo>
                    <a:pt x="152" y="103"/>
                  </a:lnTo>
                  <a:lnTo>
                    <a:pt x="158" y="110"/>
                  </a:lnTo>
                  <a:lnTo>
                    <a:pt x="163" y="116"/>
                  </a:lnTo>
                  <a:lnTo>
                    <a:pt x="169" y="122"/>
                  </a:lnTo>
                  <a:lnTo>
                    <a:pt x="175" y="129"/>
                  </a:lnTo>
                  <a:lnTo>
                    <a:pt x="180" y="135"/>
                  </a:lnTo>
                  <a:lnTo>
                    <a:pt x="188" y="141"/>
                  </a:lnTo>
                  <a:lnTo>
                    <a:pt x="194" y="147"/>
                  </a:lnTo>
                  <a:lnTo>
                    <a:pt x="199" y="154"/>
                  </a:lnTo>
                  <a:lnTo>
                    <a:pt x="205" y="160"/>
                  </a:lnTo>
                  <a:lnTo>
                    <a:pt x="213" y="166"/>
                  </a:lnTo>
                  <a:lnTo>
                    <a:pt x="218" y="173"/>
                  </a:lnTo>
                  <a:lnTo>
                    <a:pt x="226" y="179"/>
                  </a:lnTo>
                  <a:lnTo>
                    <a:pt x="234" y="186"/>
                  </a:lnTo>
                  <a:lnTo>
                    <a:pt x="239" y="194"/>
                  </a:lnTo>
                  <a:lnTo>
                    <a:pt x="245" y="200"/>
                  </a:lnTo>
                  <a:lnTo>
                    <a:pt x="253" y="206"/>
                  </a:lnTo>
                  <a:lnTo>
                    <a:pt x="260" y="213"/>
                  </a:lnTo>
                  <a:lnTo>
                    <a:pt x="266" y="221"/>
                  </a:lnTo>
                  <a:lnTo>
                    <a:pt x="273" y="226"/>
                  </a:lnTo>
                  <a:lnTo>
                    <a:pt x="279" y="232"/>
                  </a:lnTo>
                  <a:lnTo>
                    <a:pt x="287" y="238"/>
                  </a:lnTo>
                  <a:lnTo>
                    <a:pt x="294" y="245"/>
                  </a:lnTo>
                  <a:lnTo>
                    <a:pt x="300" y="251"/>
                  </a:lnTo>
                  <a:lnTo>
                    <a:pt x="306" y="259"/>
                  </a:lnTo>
                  <a:lnTo>
                    <a:pt x="313" y="264"/>
                  </a:lnTo>
                  <a:lnTo>
                    <a:pt x="321" y="272"/>
                  </a:lnTo>
                  <a:lnTo>
                    <a:pt x="327" y="278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6" y="297"/>
                  </a:lnTo>
                  <a:lnTo>
                    <a:pt x="351" y="302"/>
                  </a:lnTo>
                  <a:lnTo>
                    <a:pt x="359" y="308"/>
                  </a:lnTo>
                  <a:lnTo>
                    <a:pt x="367" y="314"/>
                  </a:lnTo>
                  <a:lnTo>
                    <a:pt x="372" y="320"/>
                  </a:lnTo>
                  <a:lnTo>
                    <a:pt x="380" y="325"/>
                  </a:lnTo>
                  <a:lnTo>
                    <a:pt x="386" y="331"/>
                  </a:lnTo>
                  <a:lnTo>
                    <a:pt x="391" y="335"/>
                  </a:lnTo>
                  <a:lnTo>
                    <a:pt x="397" y="340"/>
                  </a:lnTo>
                  <a:lnTo>
                    <a:pt x="405" y="346"/>
                  </a:lnTo>
                  <a:lnTo>
                    <a:pt x="410" y="354"/>
                  </a:lnTo>
                  <a:lnTo>
                    <a:pt x="418" y="359"/>
                  </a:lnTo>
                  <a:lnTo>
                    <a:pt x="425" y="365"/>
                  </a:lnTo>
                  <a:lnTo>
                    <a:pt x="431" y="371"/>
                  </a:lnTo>
                  <a:lnTo>
                    <a:pt x="441" y="377"/>
                  </a:lnTo>
                  <a:lnTo>
                    <a:pt x="446" y="382"/>
                  </a:lnTo>
                  <a:lnTo>
                    <a:pt x="454" y="388"/>
                  </a:lnTo>
                  <a:lnTo>
                    <a:pt x="460" y="396"/>
                  </a:lnTo>
                  <a:lnTo>
                    <a:pt x="469" y="401"/>
                  </a:lnTo>
                  <a:lnTo>
                    <a:pt x="475" y="407"/>
                  </a:lnTo>
                  <a:lnTo>
                    <a:pt x="483" y="413"/>
                  </a:lnTo>
                  <a:lnTo>
                    <a:pt x="490" y="418"/>
                  </a:lnTo>
                  <a:lnTo>
                    <a:pt x="498" y="424"/>
                  </a:lnTo>
                  <a:lnTo>
                    <a:pt x="505" y="430"/>
                  </a:lnTo>
                  <a:lnTo>
                    <a:pt x="513" y="437"/>
                  </a:lnTo>
                  <a:lnTo>
                    <a:pt x="519" y="443"/>
                  </a:lnTo>
                  <a:lnTo>
                    <a:pt x="526" y="449"/>
                  </a:lnTo>
                  <a:lnTo>
                    <a:pt x="534" y="455"/>
                  </a:lnTo>
                  <a:lnTo>
                    <a:pt x="541" y="460"/>
                  </a:lnTo>
                  <a:lnTo>
                    <a:pt x="549" y="466"/>
                  </a:lnTo>
                  <a:lnTo>
                    <a:pt x="555" y="472"/>
                  </a:lnTo>
                  <a:lnTo>
                    <a:pt x="562" y="477"/>
                  </a:lnTo>
                  <a:lnTo>
                    <a:pt x="570" y="483"/>
                  </a:lnTo>
                  <a:lnTo>
                    <a:pt x="576" y="489"/>
                  </a:lnTo>
                  <a:lnTo>
                    <a:pt x="583" y="494"/>
                  </a:lnTo>
                  <a:lnTo>
                    <a:pt x="591" y="500"/>
                  </a:lnTo>
                  <a:lnTo>
                    <a:pt x="598" y="506"/>
                  </a:lnTo>
                  <a:lnTo>
                    <a:pt x="604" y="510"/>
                  </a:lnTo>
                  <a:lnTo>
                    <a:pt x="610" y="515"/>
                  </a:lnTo>
                  <a:lnTo>
                    <a:pt x="616" y="519"/>
                  </a:lnTo>
                  <a:lnTo>
                    <a:pt x="623" y="525"/>
                  </a:lnTo>
                  <a:lnTo>
                    <a:pt x="629" y="529"/>
                  </a:lnTo>
                  <a:lnTo>
                    <a:pt x="635" y="534"/>
                  </a:lnTo>
                  <a:lnTo>
                    <a:pt x="640" y="540"/>
                  </a:lnTo>
                  <a:lnTo>
                    <a:pt x="646" y="544"/>
                  </a:lnTo>
                  <a:lnTo>
                    <a:pt x="657" y="551"/>
                  </a:lnTo>
                  <a:lnTo>
                    <a:pt x="667" y="561"/>
                  </a:lnTo>
                  <a:lnTo>
                    <a:pt x="676" y="569"/>
                  </a:lnTo>
                  <a:lnTo>
                    <a:pt x="686" y="576"/>
                  </a:lnTo>
                  <a:lnTo>
                    <a:pt x="693" y="582"/>
                  </a:lnTo>
                  <a:lnTo>
                    <a:pt x="701" y="588"/>
                  </a:lnTo>
                  <a:lnTo>
                    <a:pt x="707" y="591"/>
                  </a:lnTo>
                  <a:lnTo>
                    <a:pt x="712" y="597"/>
                  </a:lnTo>
                  <a:lnTo>
                    <a:pt x="720" y="603"/>
                  </a:lnTo>
                  <a:lnTo>
                    <a:pt x="722" y="605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2" name="Freeform 63"/>
            <p:cNvSpPr>
              <a:spLocks/>
            </p:cNvSpPr>
            <p:nvPr/>
          </p:nvSpPr>
          <p:spPr bwMode="auto">
            <a:xfrm>
              <a:off x="4745" y="2934"/>
              <a:ext cx="448" cy="434"/>
            </a:xfrm>
            <a:custGeom>
              <a:avLst/>
              <a:gdLst>
                <a:gd name="T0" fmla="*/ 20 w 895"/>
                <a:gd name="T1" fmla="*/ 28 h 867"/>
                <a:gd name="T2" fmla="*/ 19 w 895"/>
                <a:gd name="T3" fmla="*/ 27 h 867"/>
                <a:gd name="T4" fmla="*/ 19 w 895"/>
                <a:gd name="T5" fmla="*/ 27 h 867"/>
                <a:gd name="T6" fmla="*/ 19 w 895"/>
                <a:gd name="T7" fmla="*/ 27 h 867"/>
                <a:gd name="T8" fmla="*/ 18 w 895"/>
                <a:gd name="T9" fmla="*/ 27 h 867"/>
                <a:gd name="T10" fmla="*/ 18 w 895"/>
                <a:gd name="T11" fmla="*/ 26 h 867"/>
                <a:gd name="T12" fmla="*/ 18 w 895"/>
                <a:gd name="T13" fmla="*/ 26 h 867"/>
                <a:gd name="T14" fmla="*/ 17 w 895"/>
                <a:gd name="T15" fmla="*/ 25 h 867"/>
                <a:gd name="T16" fmla="*/ 17 w 895"/>
                <a:gd name="T17" fmla="*/ 25 h 867"/>
                <a:gd name="T18" fmla="*/ 16 w 895"/>
                <a:gd name="T19" fmla="*/ 25 h 867"/>
                <a:gd name="T20" fmla="*/ 15 w 895"/>
                <a:gd name="T21" fmla="*/ 24 h 867"/>
                <a:gd name="T22" fmla="*/ 15 w 895"/>
                <a:gd name="T23" fmla="*/ 24 h 867"/>
                <a:gd name="T24" fmla="*/ 14 w 895"/>
                <a:gd name="T25" fmla="*/ 23 h 867"/>
                <a:gd name="T26" fmla="*/ 14 w 895"/>
                <a:gd name="T27" fmla="*/ 23 h 867"/>
                <a:gd name="T28" fmla="*/ 13 w 895"/>
                <a:gd name="T29" fmla="*/ 22 h 867"/>
                <a:gd name="T30" fmla="*/ 12 w 895"/>
                <a:gd name="T31" fmla="*/ 22 h 867"/>
                <a:gd name="T32" fmla="*/ 12 w 895"/>
                <a:gd name="T33" fmla="*/ 21 h 867"/>
                <a:gd name="T34" fmla="*/ 11 w 895"/>
                <a:gd name="T35" fmla="*/ 20 h 867"/>
                <a:gd name="T36" fmla="*/ 10 w 895"/>
                <a:gd name="T37" fmla="*/ 20 h 867"/>
                <a:gd name="T38" fmla="*/ 10 w 895"/>
                <a:gd name="T39" fmla="*/ 19 h 867"/>
                <a:gd name="T40" fmla="*/ 9 w 895"/>
                <a:gd name="T41" fmla="*/ 19 h 867"/>
                <a:gd name="T42" fmla="*/ 8 w 895"/>
                <a:gd name="T43" fmla="*/ 18 h 867"/>
                <a:gd name="T44" fmla="*/ 8 w 895"/>
                <a:gd name="T45" fmla="*/ 18 h 867"/>
                <a:gd name="T46" fmla="*/ 7 w 895"/>
                <a:gd name="T47" fmla="*/ 17 h 867"/>
                <a:gd name="T48" fmla="*/ 6 w 895"/>
                <a:gd name="T49" fmla="*/ 17 h 867"/>
                <a:gd name="T50" fmla="*/ 6 w 895"/>
                <a:gd name="T51" fmla="*/ 16 h 867"/>
                <a:gd name="T52" fmla="*/ 5 w 895"/>
                <a:gd name="T53" fmla="*/ 16 h 867"/>
                <a:gd name="T54" fmla="*/ 5 w 895"/>
                <a:gd name="T55" fmla="*/ 15 h 867"/>
                <a:gd name="T56" fmla="*/ 4 w 895"/>
                <a:gd name="T57" fmla="*/ 15 h 867"/>
                <a:gd name="T58" fmla="*/ 4 w 895"/>
                <a:gd name="T59" fmla="*/ 14 h 867"/>
                <a:gd name="T60" fmla="*/ 4 w 895"/>
                <a:gd name="T61" fmla="*/ 14 h 867"/>
                <a:gd name="T62" fmla="*/ 3 w 895"/>
                <a:gd name="T63" fmla="*/ 13 h 867"/>
                <a:gd name="T64" fmla="*/ 3 w 895"/>
                <a:gd name="T65" fmla="*/ 13 h 867"/>
                <a:gd name="T66" fmla="*/ 3 w 895"/>
                <a:gd name="T67" fmla="*/ 13 h 867"/>
                <a:gd name="T68" fmla="*/ 2 w 895"/>
                <a:gd name="T69" fmla="*/ 12 h 867"/>
                <a:gd name="T70" fmla="*/ 2 w 895"/>
                <a:gd name="T71" fmla="*/ 12 h 867"/>
                <a:gd name="T72" fmla="*/ 2 w 895"/>
                <a:gd name="T73" fmla="*/ 11 h 867"/>
                <a:gd name="T74" fmla="*/ 1 w 895"/>
                <a:gd name="T75" fmla="*/ 11 h 867"/>
                <a:gd name="T76" fmla="*/ 1 w 895"/>
                <a:gd name="T77" fmla="*/ 11 h 867"/>
                <a:gd name="T78" fmla="*/ 1 w 895"/>
                <a:gd name="T79" fmla="*/ 10 h 867"/>
                <a:gd name="T80" fmla="*/ 1 w 895"/>
                <a:gd name="T81" fmla="*/ 10 h 867"/>
                <a:gd name="T82" fmla="*/ 1 w 895"/>
                <a:gd name="T83" fmla="*/ 10 h 867"/>
                <a:gd name="T84" fmla="*/ 0 w 895"/>
                <a:gd name="T85" fmla="*/ 9 h 867"/>
                <a:gd name="T86" fmla="*/ 1 w 895"/>
                <a:gd name="T87" fmla="*/ 9 h 867"/>
                <a:gd name="T88" fmla="*/ 8 w 895"/>
                <a:gd name="T89" fmla="*/ 1 h 867"/>
                <a:gd name="T90" fmla="*/ 27 w 895"/>
                <a:gd name="T91" fmla="*/ 13 h 867"/>
                <a:gd name="T92" fmla="*/ 20 w 895"/>
                <a:gd name="T93" fmla="*/ 28 h 8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5"/>
                <a:gd name="T142" fmla="*/ 0 h 867"/>
                <a:gd name="T143" fmla="*/ 895 w 895"/>
                <a:gd name="T144" fmla="*/ 867 h 8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5" h="867">
                  <a:moveTo>
                    <a:pt x="616" y="867"/>
                  </a:moveTo>
                  <a:lnTo>
                    <a:pt x="614" y="865"/>
                  </a:lnTo>
                  <a:lnTo>
                    <a:pt x="610" y="863"/>
                  </a:lnTo>
                  <a:lnTo>
                    <a:pt x="604" y="858"/>
                  </a:lnTo>
                  <a:lnTo>
                    <a:pt x="599" y="854"/>
                  </a:lnTo>
                  <a:lnTo>
                    <a:pt x="593" y="850"/>
                  </a:lnTo>
                  <a:lnTo>
                    <a:pt x="589" y="846"/>
                  </a:lnTo>
                  <a:lnTo>
                    <a:pt x="583" y="842"/>
                  </a:lnTo>
                  <a:lnTo>
                    <a:pt x="578" y="839"/>
                  </a:lnTo>
                  <a:lnTo>
                    <a:pt x="572" y="833"/>
                  </a:lnTo>
                  <a:lnTo>
                    <a:pt x="566" y="829"/>
                  </a:lnTo>
                  <a:lnTo>
                    <a:pt x="561" y="823"/>
                  </a:lnTo>
                  <a:lnTo>
                    <a:pt x="553" y="818"/>
                  </a:lnTo>
                  <a:lnTo>
                    <a:pt x="545" y="812"/>
                  </a:lnTo>
                  <a:lnTo>
                    <a:pt x="538" y="806"/>
                  </a:lnTo>
                  <a:lnTo>
                    <a:pt x="530" y="799"/>
                  </a:lnTo>
                  <a:lnTo>
                    <a:pt x="523" y="793"/>
                  </a:lnTo>
                  <a:lnTo>
                    <a:pt x="513" y="787"/>
                  </a:lnTo>
                  <a:lnTo>
                    <a:pt x="504" y="780"/>
                  </a:lnTo>
                  <a:lnTo>
                    <a:pt x="494" y="772"/>
                  </a:lnTo>
                  <a:lnTo>
                    <a:pt x="486" y="766"/>
                  </a:lnTo>
                  <a:lnTo>
                    <a:pt x="477" y="757"/>
                  </a:lnTo>
                  <a:lnTo>
                    <a:pt x="467" y="749"/>
                  </a:lnTo>
                  <a:lnTo>
                    <a:pt x="458" y="742"/>
                  </a:lnTo>
                  <a:lnTo>
                    <a:pt x="448" y="734"/>
                  </a:lnTo>
                  <a:lnTo>
                    <a:pt x="439" y="727"/>
                  </a:lnTo>
                  <a:lnTo>
                    <a:pt x="428" y="719"/>
                  </a:lnTo>
                  <a:lnTo>
                    <a:pt x="418" y="711"/>
                  </a:lnTo>
                  <a:lnTo>
                    <a:pt x="409" y="704"/>
                  </a:lnTo>
                  <a:lnTo>
                    <a:pt x="397" y="694"/>
                  </a:lnTo>
                  <a:lnTo>
                    <a:pt x="386" y="685"/>
                  </a:lnTo>
                  <a:lnTo>
                    <a:pt x="376" y="675"/>
                  </a:lnTo>
                  <a:lnTo>
                    <a:pt x="365" y="668"/>
                  </a:lnTo>
                  <a:lnTo>
                    <a:pt x="355" y="658"/>
                  </a:lnTo>
                  <a:lnTo>
                    <a:pt x="344" y="649"/>
                  </a:lnTo>
                  <a:lnTo>
                    <a:pt x="333" y="639"/>
                  </a:lnTo>
                  <a:lnTo>
                    <a:pt x="323" y="631"/>
                  </a:lnTo>
                  <a:lnTo>
                    <a:pt x="312" y="622"/>
                  </a:lnTo>
                  <a:lnTo>
                    <a:pt x="300" y="612"/>
                  </a:lnTo>
                  <a:lnTo>
                    <a:pt x="291" y="605"/>
                  </a:lnTo>
                  <a:lnTo>
                    <a:pt x="279" y="595"/>
                  </a:lnTo>
                  <a:lnTo>
                    <a:pt x="270" y="586"/>
                  </a:lnTo>
                  <a:lnTo>
                    <a:pt x="258" y="576"/>
                  </a:lnTo>
                  <a:lnTo>
                    <a:pt x="249" y="569"/>
                  </a:lnTo>
                  <a:lnTo>
                    <a:pt x="239" y="559"/>
                  </a:lnTo>
                  <a:lnTo>
                    <a:pt x="228" y="550"/>
                  </a:lnTo>
                  <a:lnTo>
                    <a:pt x="218" y="542"/>
                  </a:lnTo>
                  <a:lnTo>
                    <a:pt x="209" y="533"/>
                  </a:lnTo>
                  <a:lnTo>
                    <a:pt x="199" y="523"/>
                  </a:lnTo>
                  <a:lnTo>
                    <a:pt x="190" y="514"/>
                  </a:lnTo>
                  <a:lnTo>
                    <a:pt x="182" y="506"/>
                  </a:lnTo>
                  <a:lnTo>
                    <a:pt x="173" y="498"/>
                  </a:lnTo>
                  <a:lnTo>
                    <a:pt x="165" y="491"/>
                  </a:lnTo>
                  <a:lnTo>
                    <a:pt x="156" y="481"/>
                  </a:lnTo>
                  <a:lnTo>
                    <a:pt x="148" y="474"/>
                  </a:lnTo>
                  <a:lnTo>
                    <a:pt x="141" y="466"/>
                  </a:lnTo>
                  <a:lnTo>
                    <a:pt x="133" y="460"/>
                  </a:lnTo>
                  <a:lnTo>
                    <a:pt x="125" y="451"/>
                  </a:lnTo>
                  <a:lnTo>
                    <a:pt x="120" y="445"/>
                  </a:lnTo>
                  <a:lnTo>
                    <a:pt x="112" y="438"/>
                  </a:lnTo>
                  <a:lnTo>
                    <a:pt x="106" y="432"/>
                  </a:lnTo>
                  <a:lnTo>
                    <a:pt x="101" y="424"/>
                  </a:lnTo>
                  <a:lnTo>
                    <a:pt x="93" y="417"/>
                  </a:lnTo>
                  <a:lnTo>
                    <a:pt x="87" y="411"/>
                  </a:lnTo>
                  <a:lnTo>
                    <a:pt x="84" y="405"/>
                  </a:lnTo>
                  <a:lnTo>
                    <a:pt x="78" y="400"/>
                  </a:lnTo>
                  <a:lnTo>
                    <a:pt x="72" y="392"/>
                  </a:lnTo>
                  <a:lnTo>
                    <a:pt x="68" y="388"/>
                  </a:lnTo>
                  <a:lnTo>
                    <a:pt x="65" y="382"/>
                  </a:lnTo>
                  <a:lnTo>
                    <a:pt x="59" y="377"/>
                  </a:lnTo>
                  <a:lnTo>
                    <a:pt x="55" y="371"/>
                  </a:lnTo>
                  <a:lnTo>
                    <a:pt x="51" y="365"/>
                  </a:lnTo>
                  <a:lnTo>
                    <a:pt x="47" y="362"/>
                  </a:lnTo>
                  <a:lnTo>
                    <a:pt x="42" y="352"/>
                  </a:lnTo>
                  <a:lnTo>
                    <a:pt x="36" y="346"/>
                  </a:lnTo>
                  <a:lnTo>
                    <a:pt x="28" y="337"/>
                  </a:lnTo>
                  <a:lnTo>
                    <a:pt x="25" y="329"/>
                  </a:lnTo>
                  <a:lnTo>
                    <a:pt x="19" y="324"/>
                  </a:lnTo>
                  <a:lnTo>
                    <a:pt x="17" y="318"/>
                  </a:lnTo>
                  <a:lnTo>
                    <a:pt x="13" y="312"/>
                  </a:lnTo>
                  <a:lnTo>
                    <a:pt x="9" y="306"/>
                  </a:lnTo>
                  <a:lnTo>
                    <a:pt x="8" y="303"/>
                  </a:lnTo>
                  <a:lnTo>
                    <a:pt x="6" y="299"/>
                  </a:lnTo>
                  <a:lnTo>
                    <a:pt x="2" y="291"/>
                  </a:lnTo>
                  <a:lnTo>
                    <a:pt x="2" y="285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2" y="276"/>
                  </a:lnTo>
                  <a:lnTo>
                    <a:pt x="4" y="276"/>
                  </a:lnTo>
                  <a:lnTo>
                    <a:pt x="237" y="6"/>
                  </a:lnTo>
                  <a:lnTo>
                    <a:pt x="369" y="0"/>
                  </a:lnTo>
                  <a:lnTo>
                    <a:pt x="863" y="390"/>
                  </a:lnTo>
                  <a:lnTo>
                    <a:pt x="895" y="554"/>
                  </a:lnTo>
                  <a:lnTo>
                    <a:pt x="616" y="86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3" name="Freeform 64"/>
            <p:cNvSpPr>
              <a:spLocks/>
            </p:cNvSpPr>
            <p:nvPr/>
          </p:nvSpPr>
          <p:spPr bwMode="auto">
            <a:xfrm>
              <a:off x="4935" y="3095"/>
              <a:ext cx="216" cy="241"/>
            </a:xfrm>
            <a:custGeom>
              <a:avLst/>
              <a:gdLst>
                <a:gd name="T0" fmla="*/ 9 w 431"/>
                <a:gd name="T1" fmla="*/ 0 h 482"/>
                <a:gd name="T2" fmla="*/ 8 w 431"/>
                <a:gd name="T3" fmla="*/ 2 h 482"/>
                <a:gd name="T4" fmla="*/ 0 w 431"/>
                <a:gd name="T5" fmla="*/ 11 h 482"/>
                <a:gd name="T6" fmla="*/ 1 w 431"/>
                <a:gd name="T7" fmla="*/ 11 h 482"/>
                <a:gd name="T8" fmla="*/ 1 w 431"/>
                <a:gd name="T9" fmla="*/ 12 h 482"/>
                <a:gd name="T10" fmla="*/ 1 w 431"/>
                <a:gd name="T11" fmla="*/ 12 h 482"/>
                <a:gd name="T12" fmla="*/ 1 w 431"/>
                <a:gd name="T13" fmla="*/ 12 h 482"/>
                <a:gd name="T14" fmla="*/ 1 w 431"/>
                <a:gd name="T15" fmla="*/ 12 h 482"/>
                <a:gd name="T16" fmla="*/ 1 w 431"/>
                <a:gd name="T17" fmla="*/ 12 h 482"/>
                <a:gd name="T18" fmla="*/ 2 w 431"/>
                <a:gd name="T19" fmla="*/ 12 h 482"/>
                <a:gd name="T20" fmla="*/ 2 w 431"/>
                <a:gd name="T21" fmla="*/ 13 h 482"/>
                <a:gd name="T22" fmla="*/ 2 w 431"/>
                <a:gd name="T23" fmla="*/ 13 h 482"/>
                <a:gd name="T24" fmla="*/ 2 w 431"/>
                <a:gd name="T25" fmla="*/ 13 h 482"/>
                <a:gd name="T26" fmla="*/ 2 w 431"/>
                <a:gd name="T27" fmla="*/ 13 h 482"/>
                <a:gd name="T28" fmla="*/ 3 w 431"/>
                <a:gd name="T29" fmla="*/ 13 h 482"/>
                <a:gd name="T30" fmla="*/ 3 w 431"/>
                <a:gd name="T31" fmla="*/ 13 h 482"/>
                <a:gd name="T32" fmla="*/ 3 w 431"/>
                <a:gd name="T33" fmla="*/ 13 h 482"/>
                <a:gd name="T34" fmla="*/ 3 w 431"/>
                <a:gd name="T35" fmla="*/ 14 h 482"/>
                <a:gd name="T36" fmla="*/ 3 w 431"/>
                <a:gd name="T37" fmla="*/ 14 h 482"/>
                <a:gd name="T38" fmla="*/ 4 w 431"/>
                <a:gd name="T39" fmla="*/ 14 h 482"/>
                <a:gd name="T40" fmla="*/ 4 w 431"/>
                <a:gd name="T41" fmla="*/ 14 h 482"/>
                <a:gd name="T42" fmla="*/ 4 w 431"/>
                <a:gd name="T43" fmla="*/ 14 h 482"/>
                <a:gd name="T44" fmla="*/ 4 w 431"/>
                <a:gd name="T45" fmla="*/ 15 h 482"/>
                <a:gd name="T46" fmla="*/ 5 w 431"/>
                <a:gd name="T47" fmla="*/ 15 h 482"/>
                <a:gd name="T48" fmla="*/ 5 w 431"/>
                <a:gd name="T49" fmla="*/ 15 h 482"/>
                <a:gd name="T50" fmla="*/ 5 w 431"/>
                <a:gd name="T51" fmla="*/ 15 h 482"/>
                <a:gd name="T52" fmla="*/ 6 w 431"/>
                <a:gd name="T53" fmla="*/ 15 h 482"/>
                <a:gd name="T54" fmla="*/ 6 w 431"/>
                <a:gd name="T55" fmla="*/ 15 h 482"/>
                <a:gd name="T56" fmla="*/ 14 w 431"/>
                <a:gd name="T57" fmla="*/ 7 h 482"/>
                <a:gd name="T58" fmla="*/ 14 w 431"/>
                <a:gd name="T59" fmla="*/ 4 h 482"/>
                <a:gd name="T60" fmla="*/ 9 w 431"/>
                <a:gd name="T61" fmla="*/ 0 h 482"/>
                <a:gd name="T62" fmla="*/ 9 w 431"/>
                <a:gd name="T63" fmla="*/ 0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1"/>
                <a:gd name="T97" fmla="*/ 0 h 482"/>
                <a:gd name="T98" fmla="*/ 431 w 431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1" h="482">
                  <a:moveTo>
                    <a:pt x="281" y="0"/>
                  </a:moveTo>
                  <a:lnTo>
                    <a:pt x="249" y="51"/>
                  </a:lnTo>
                  <a:lnTo>
                    <a:pt x="0" y="347"/>
                  </a:lnTo>
                  <a:lnTo>
                    <a:pt x="4" y="349"/>
                  </a:lnTo>
                  <a:lnTo>
                    <a:pt x="6" y="353"/>
                  </a:lnTo>
                  <a:lnTo>
                    <a:pt x="13" y="359"/>
                  </a:lnTo>
                  <a:lnTo>
                    <a:pt x="19" y="365"/>
                  </a:lnTo>
                  <a:lnTo>
                    <a:pt x="27" y="372"/>
                  </a:lnTo>
                  <a:lnTo>
                    <a:pt x="30" y="376"/>
                  </a:lnTo>
                  <a:lnTo>
                    <a:pt x="36" y="382"/>
                  </a:lnTo>
                  <a:lnTo>
                    <a:pt x="42" y="386"/>
                  </a:lnTo>
                  <a:lnTo>
                    <a:pt x="48" y="391"/>
                  </a:lnTo>
                  <a:lnTo>
                    <a:pt x="51" y="395"/>
                  </a:lnTo>
                  <a:lnTo>
                    <a:pt x="59" y="399"/>
                  </a:lnTo>
                  <a:lnTo>
                    <a:pt x="65" y="405"/>
                  </a:lnTo>
                  <a:lnTo>
                    <a:pt x="70" y="410"/>
                  </a:lnTo>
                  <a:lnTo>
                    <a:pt x="78" y="416"/>
                  </a:lnTo>
                  <a:lnTo>
                    <a:pt x="86" y="422"/>
                  </a:lnTo>
                  <a:lnTo>
                    <a:pt x="91" y="427"/>
                  </a:lnTo>
                  <a:lnTo>
                    <a:pt x="101" y="433"/>
                  </a:lnTo>
                  <a:lnTo>
                    <a:pt x="108" y="439"/>
                  </a:lnTo>
                  <a:lnTo>
                    <a:pt x="116" y="446"/>
                  </a:lnTo>
                  <a:lnTo>
                    <a:pt x="125" y="452"/>
                  </a:lnTo>
                  <a:lnTo>
                    <a:pt x="135" y="458"/>
                  </a:lnTo>
                  <a:lnTo>
                    <a:pt x="144" y="463"/>
                  </a:lnTo>
                  <a:lnTo>
                    <a:pt x="152" y="469"/>
                  </a:lnTo>
                  <a:lnTo>
                    <a:pt x="163" y="475"/>
                  </a:lnTo>
                  <a:lnTo>
                    <a:pt x="173" y="482"/>
                  </a:lnTo>
                  <a:lnTo>
                    <a:pt x="418" y="201"/>
                  </a:lnTo>
                  <a:lnTo>
                    <a:pt x="431" y="10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4" name="Freeform 65"/>
            <p:cNvSpPr>
              <a:spLocks/>
            </p:cNvSpPr>
            <p:nvPr/>
          </p:nvSpPr>
          <p:spPr bwMode="auto">
            <a:xfrm>
              <a:off x="4880" y="2954"/>
              <a:ext cx="290" cy="267"/>
            </a:xfrm>
            <a:custGeom>
              <a:avLst/>
              <a:gdLst>
                <a:gd name="T0" fmla="*/ 0 w 579"/>
                <a:gd name="T1" fmla="*/ 0 h 534"/>
                <a:gd name="T2" fmla="*/ 19 w 579"/>
                <a:gd name="T3" fmla="*/ 17 h 534"/>
                <a:gd name="T4" fmla="*/ 18 w 579"/>
                <a:gd name="T5" fmla="*/ 11 h 534"/>
                <a:gd name="T6" fmla="*/ 5 w 579"/>
                <a:gd name="T7" fmla="*/ 0 h 534"/>
                <a:gd name="T8" fmla="*/ 0 w 579"/>
                <a:gd name="T9" fmla="*/ 0 h 534"/>
                <a:gd name="T10" fmla="*/ 0 w 579"/>
                <a:gd name="T11" fmla="*/ 0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9"/>
                <a:gd name="T19" fmla="*/ 0 h 534"/>
                <a:gd name="T20" fmla="*/ 579 w 579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9" h="534">
                  <a:moveTo>
                    <a:pt x="0" y="0"/>
                  </a:moveTo>
                  <a:lnTo>
                    <a:pt x="579" y="534"/>
                  </a:lnTo>
                  <a:lnTo>
                    <a:pt x="566" y="363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5" name="Freeform 66"/>
            <p:cNvSpPr>
              <a:spLocks/>
            </p:cNvSpPr>
            <p:nvPr/>
          </p:nvSpPr>
          <p:spPr bwMode="auto">
            <a:xfrm>
              <a:off x="4567" y="3198"/>
              <a:ext cx="364" cy="333"/>
            </a:xfrm>
            <a:custGeom>
              <a:avLst/>
              <a:gdLst>
                <a:gd name="T0" fmla="*/ 23 w 727"/>
                <a:gd name="T1" fmla="*/ 16 h 665"/>
                <a:gd name="T2" fmla="*/ 19 w 727"/>
                <a:gd name="T3" fmla="*/ 21 h 665"/>
                <a:gd name="T4" fmla="*/ 8 w 727"/>
                <a:gd name="T5" fmla="*/ 13 h 665"/>
                <a:gd name="T6" fmla="*/ 0 w 727"/>
                <a:gd name="T7" fmla="*/ 6 h 665"/>
                <a:gd name="T8" fmla="*/ 5 w 727"/>
                <a:gd name="T9" fmla="*/ 0 h 665"/>
                <a:gd name="T10" fmla="*/ 13 w 727"/>
                <a:gd name="T11" fmla="*/ 8 h 665"/>
                <a:gd name="T12" fmla="*/ 23 w 727"/>
                <a:gd name="T13" fmla="*/ 16 h 665"/>
                <a:gd name="T14" fmla="*/ 23 w 727"/>
                <a:gd name="T15" fmla="*/ 16 h 6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7"/>
                <a:gd name="T25" fmla="*/ 0 h 665"/>
                <a:gd name="T26" fmla="*/ 727 w 727"/>
                <a:gd name="T27" fmla="*/ 665 h 6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7" h="665">
                  <a:moveTo>
                    <a:pt x="727" y="502"/>
                  </a:moveTo>
                  <a:lnTo>
                    <a:pt x="591" y="665"/>
                  </a:lnTo>
                  <a:lnTo>
                    <a:pt x="233" y="399"/>
                  </a:lnTo>
                  <a:lnTo>
                    <a:pt x="0" y="161"/>
                  </a:lnTo>
                  <a:lnTo>
                    <a:pt x="142" y="0"/>
                  </a:lnTo>
                  <a:lnTo>
                    <a:pt x="395" y="236"/>
                  </a:lnTo>
                  <a:lnTo>
                    <a:pt x="727" y="502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6" name="Freeform 67"/>
            <p:cNvSpPr>
              <a:spLocks/>
            </p:cNvSpPr>
            <p:nvPr/>
          </p:nvSpPr>
          <p:spPr bwMode="auto">
            <a:xfrm>
              <a:off x="5059" y="3079"/>
              <a:ext cx="85" cy="117"/>
            </a:xfrm>
            <a:custGeom>
              <a:avLst/>
              <a:gdLst>
                <a:gd name="T0" fmla="*/ 0 w 169"/>
                <a:gd name="T1" fmla="*/ 3 h 234"/>
                <a:gd name="T2" fmla="*/ 6 w 169"/>
                <a:gd name="T3" fmla="*/ 7 h 234"/>
                <a:gd name="T4" fmla="*/ 5 w 169"/>
                <a:gd name="T5" fmla="*/ 3 h 234"/>
                <a:gd name="T6" fmla="*/ 2 w 169"/>
                <a:gd name="T7" fmla="*/ 0 h 234"/>
                <a:gd name="T8" fmla="*/ 0 w 169"/>
                <a:gd name="T9" fmla="*/ 3 h 234"/>
                <a:gd name="T10" fmla="*/ 0 w 169"/>
                <a:gd name="T11" fmla="*/ 3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234"/>
                <a:gd name="T20" fmla="*/ 169 w 169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234">
                  <a:moveTo>
                    <a:pt x="0" y="84"/>
                  </a:moveTo>
                  <a:lnTo>
                    <a:pt x="169" y="234"/>
                  </a:lnTo>
                  <a:lnTo>
                    <a:pt x="131" y="71"/>
                  </a:lnTo>
                  <a:lnTo>
                    <a:pt x="38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7" name="Freeform 68"/>
            <p:cNvSpPr>
              <a:spLocks/>
            </p:cNvSpPr>
            <p:nvPr/>
          </p:nvSpPr>
          <p:spPr bwMode="auto">
            <a:xfrm>
              <a:off x="4682" y="3180"/>
              <a:ext cx="106" cy="109"/>
            </a:xfrm>
            <a:custGeom>
              <a:avLst/>
              <a:gdLst>
                <a:gd name="T0" fmla="*/ 7 w 210"/>
                <a:gd name="T1" fmla="*/ 6 h 216"/>
                <a:gd name="T2" fmla="*/ 6 w 210"/>
                <a:gd name="T3" fmla="*/ 7 h 216"/>
                <a:gd name="T4" fmla="*/ 0 w 210"/>
                <a:gd name="T5" fmla="*/ 1 h 216"/>
                <a:gd name="T6" fmla="*/ 1 w 210"/>
                <a:gd name="T7" fmla="*/ 0 h 216"/>
                <a:gd name="T8" fmla="*/ 7 w 210"/>
                <a:gd name="T9" fmla="*/ 6 h 216"/>
                <a:gd name="T10" fmla="*/ 7 w 210"/>
                <a:gd name="T11" fmla="*/ 6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216"/>
                <a:gd name="T20" fmla="*/ 210 w 210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216">
                  <a:moveTo>
                    <a:pt x="210" y="176"/>
                  </a:moveTo>
                  <a:lnTo>
                    <a:pt x="176" y="216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210" y="17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8" name="Freeform 69"/>
            <p:cNvSpPr>
              <a:spLocks/>
            </p:cNvSpPr>
            <p:nvPr/>
          </p:nvSpPr>
          <p:spPr bwMode="auto">
            <a:xfrm>
              <a:off x="4610" y="3239"/>
              <a:ext cx="120" cy="129"/>
            </a:xfrm>
            <a:custGeom>
              <a:avLst/>
              <a:gdLst>
                <a:gd name="T0" fmla="*/ 8 w 240"/>
                <a:gd name="T1" fmla="*/ 4 h 256"/>
                <a:gd name="T2" fmla="*/ 4 w 240"/>
                <a:gd name="T3" fmla="*/ 9 h 256"/>
                <a:gd name="T4" fmla="*/ 0 w 240"/>
                <a:gd name="T5" fmla="*/ 6 h 256"/>
                <a:gd name="T6" fmla="*/ 5 w 240"/>
                <a:gd name="T7" fmla="*/ 0 h 256"/>
                <a:gd name="T8" fmla="*/ 8 w 240"/>
                <a:gd name="T9" fmla="*/ 4 h 256"/>
                <a:gd name="T10" fmla="*/ 8 w 240"/>
                <a:gd name="T11" fmla="*/ 4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56"/>
                <a:gd name="T20" fmla="*/ 240 w 240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56">
                  <a:moveTo>
                    <a:pt x="240" y="97"/>
                  </a:moveTo>
                  <a:lnTo>
                    <a:pt x="105" y="256"/>
                  </a:lnTo>
                  <a:lnTo>
                    <a:pt x="0" y="169"/>
                  </a:lnTo>
                  <a:lnTo>
                    <a:pt x="148" y="0"/>
                  </a:lnTo>
                  <a:lnTo>
                    <a:pt x="240" y="9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199" name="Freeform 70"/>
            <p:cNvSpPr>
              <a:spLocks/>
            </p:cNvSpPr>
            <p:nvPr/>
          </p:nvSpPr>
          <p:spPr bwMode="auto">
            <a:xfrm>
              <a:off x="4620" y="3249"/>
              <a:ext cx="83" cy="97"/>
            </a:xfrm>
            <a:custGeom>
              <a:avLst/>
              <a:gdLst>
                <a:gd name="T0" fmla="*/ 4 w 167"/>
                <a:gd name="T1" fmla="*/ 0 h 193"/>
                <a:gd name="T2" fmla="*/ 0 w 167"/>
                <a:gd name="T3" fmla="*/ 6 h 193"/>
                <a:gd name="T4" fmla="*/ 1 w 167"/>
                <a:gd name="T5" fmla="*/ 7 h 193"/>
                <a:gd name="T6" fmla="*/ 5 w 167"/>
                <a:gd name="T7" fmla="*/ 1 h 193"/>
                <a:gd name="T8" fmla="*/ 4 w 167"/>
                <a:gd name="T9" fmla="*/ 0 h 193"/>
                <a:gd name="T10" fmla="*/ 4 w 167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93"/>
                <a:gd name="T20" fmla="*/ 167 w 167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93">
                  <a:moveTo>
                    <a:pt x="143" y="0"/>
                  </a:moveTo>
                  <a:lnTo>
                    <a:pt x="0" y="165"/>
                  </a:lnTo>
                  <a:lnTo>
                    <a:pt x="38" y="193"/>
                  </a:lnTo>
                  <a:lnTo>
                    <a:pt x="167" y="2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0" name="Freeform 71"/>
            <p:cNvSpPr>
              <a:spLocks/>
            </p:cNvSpPr>
            <p:nvPr/>
          </p:nvSpPr>
          <p:spPr bwMode="auto">
            <a:xfrm>
              <a:off x="4106" y="3727"/>
              <a:ext cx="169" cy="322"/>
            </a:xfrm>
            <a:custGeom>
              <a:avLst/>
              <a:gdLst>
                <a:gd name="T0" fmla="*/ 9 w 336"/>
                <a:gd name="T1" fmla="*/ 0 h 644"/>
                <a:gd name="T2" fmla="*/ 0 w 336"/>
                <a:gd name="T3" fmla="*/ 19 h 644"/>
                <a:gd name="T4" fmla="*/ 2 w 336"/>
                <a:gd name="T5" fmla="*/ 20 h 644"/>
                <a:gd name="T6" fmla="*/ 10 w 336"/>
                <a:gd name="T7" fmla="*/ 6 h 644"/>
                <a:gd name="T8" fmla="*/ 10 w 336"/>
                <a:gd name="T9" fmla="*/ 6 h 644"/>
                <a:gd name="T10" fmla="*/ 10 w 336"/>
                <a:gd name="T11" fmla="*/ 6 h 644"/>
                <a:gd name="T12" fmla="*/ 10 w 336"/>
                <a:gd name="T13" fmla="*/ 6 h 644"/>
                <a:gd name="T14" fmla="*/ 10 w 336"/>
                <a:gd name="T15" fmla="*/ 6 h 644"/>
                <a:gd name="T16" fmla="*/ 11 w 336"/>
                <a:gd name="T17" fmla="*/ 5 h 644"/>
                <a:gd name="T18" fmla="*/ 11 w 336"/>
                <a:gd name="T19" fmla="*/ 5 h 644"/>
                <a:gd name="T20" fmla="*/ 11 w 336"/>
                <a:gd name="T21" fmla="*/ 5 h 644"/>
                <a:gd name="T22" fmla="*/ 11 w 336"/>
                <a:gd name="T23" fmla="*/ 5 h 644"/>
                <a:gd name="T24" fmla="*/ 11 w 336"/>
                <a:gd name="T25" fmla="*/ 5 h 644"/>
                <a:gd name="T26" fmla="*/ 11 w 336"/>
                <a:gd name="T27" fmla="*/ 5 h 644"/>
                <a:gd name="T28" fmla="*/ 11 w 336"/>
                <a:gd name="T29" fmla="*/ 5 h 644"/>
                <a:gd name="T30" fmla="*/ 11 w 336"/>
                <a:gd name="T31" fmla="*/ 5 h 644"/>
                <a:gd name="T32" fmla="*/ 11 w 336"/>
                <a:gd name="T33" fmla="*/ 3 h 644"/>
                <a:gd name="T34" fmla="*/ 11 w 336"/>
                <a:gd name="T35" fmla="*/ 3 h 644"/>
                <a:gd name="T36" fmla="*/ 11 w 336"/>
                <a:gd name="T37" fmla="*/ 3 h 644"/>
                <a:gd name="T38" fmla="*/ 11 w 336"/>
                <a:gd name="T39" fmla="*/ 3 h 644"/>
                <a:gd name="T40" fmla="*/ 11 w 336"/>
                <a:gd name="T41" fmla="*/ 3 h 644"/>
                <a:gd name="T42" fmla="*/ 11 w 336"/>
                <a:gd name="T43" fmla="*/ 3 h 644"/>
                <a:gd name="T44" fmla="*/ 11 w 336"/>
                <a:gd name="T45" fmla="*/ 3 h 644"/>
                <a:gd name="T46" fmla="*/ 11 w 336"/>
                <a:gd name="T47" fmla="*/ 3 h 644"/>
                <a:gd name="T48" fmla="*/ 11 w 336"/>
                <a:gd name="T49" fmla="*/ 1 h 644"/>
                <a:gd name="T50" fmla="*/ 11 w 336"/>
                <a:gd name="T51" fmla="*/ 1 h 644"/>
                <a:gd name="T52" fmla="*/ 11 w 336"/>
                <a:gd name="T53" fmla="*/ 1 h 644"/>
                <a:gd name="T54" fmla="*/ 11 w 336"/>
                <a:gd name="T55" fmla="*/ 1 h 644"/>
                <a:gd name="T56" fmla="*/ 11 w 336"/>
                <a:gd name="T57" fmla="*/ 1 h 644"/>
                <a:gd name="T58" fmla="*/ 11 w 336"/>
                <a:gd name="T59" fmla="*/ 1 h 644"/>
                <a:gd name="T60" fmla="*/ 10 w 336"/>
                <a:gd name="T61" fmla="*/ 1 h 644"/>
                <a:gd name="T62" fmla="*/ 10 w 336"/>
                <a:gd name="T63" fmla="*/ 1 h 644"/>
                <a:gd name="T64" fmla="*/ 9 w 336"/>
                <a:gd name="T65" fmla="*/ 0 h 644"/>
                <a:gd name="T66" fmla="*/ 9 w 336"/>
                <a:gd name="T67" fmla="*/ 0 h 6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6"/>
                <a:gd name="T103" fmla="*/ 0 h 644"/>
                <a:gd name="T104" fmla="*/ 336 w 336"/>
                <a:gd name="T105" fmla="*/ 644 h 6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6" h="644">
                  <a:moveTo>
                    <a:pt x="256" y="0"/>
                  </a:moveTo>
                  <a:lnTo>
                    <a:pt x="0" y="595"/>
                  </a:lnTo>
                  <a:lnTo>
                    <a:pt x="38" y="644"/>
                  </a:lnTo>
                  <a:lnTo>
                    <a:pt x="312" y="216"/>
                  </a:lnTo>
                  <a:lnTo>
                    <a:pt x="312" y="215"/>
                  </a:lnTo>
                  <a:lnTo>
                    <a:pt x="313" y="209"/>
                  </a:lnTo>
                  <a:lnTo>
                    <a:pt x="317" y="201"/>
                  </a:lnTo>
                  <a:lnTo>
                    <a:pt x="319" y="192"/>
                  </a:lnTo>
                  <a:lnTo>
                    <a:pt x="321" y="184"/>
                  </a:lnTo>
                  <a:lnTo>
                    <a:pt x="323" y="178"/>
                  </a:lnTo>
                  <a:lnTo>
                    <a:pt x="325" y="171"/>
                  </a:lnTo>
                  <a:lnTo>
                    <a:pt x="327" y="165"/>
                  </a:lnTo>
                  <a:lnTo>
                    <a:pt x="327" y="158"/>
                  </a:lnTo>
                  <a:lnTo>
                    <a:pt x="329" y="150"/>
                  </a:lnTo>
                  <a:lnTo>
                    <a:pt x="331" y="142"/>
                  </a:lnTo>
                  <a:lnTo>
                    <a:pt x="332" y="135"/>
                  </a:lnTo>
                  <a:lnTo>
                    <a:pt x="334" y="125"/>
                  </a:lnTo>
                  <a:lnTo>
                    <a:pt x="334" y="118"/>
                  </a:lnTo>
                  <a:lnTo>
                    <a:pt x="336" y="108"/>
                  </a:lnTo>
                  <a:lnTo>
                    <a:pt x="336" y="100"/>
                  </a:lnTo>
                  <a:lnTo>
                    <a:pt x="336" y="91"/>
                  </a:lnTo>
                  <a:lnTo>
                    <a:pt x="336" y="83"/>
                  </a:lnTo>
                  <a:lnTo>
                    <a:pt x="336" y="76"/>
                  </a:lnTo>
                  <a:lnTo>
                    <a:pt x="336" y="66"/>
                  </a:lnTo>
                  <a:lnTo>
                    <a:pt x="334" y="59"/>
                  </a:lnTo>
                  <a:lnTo>
                    <a:pt x="332" y="49"/>
                  </a:lnTo>
                  <a:lnTo>
                    <a:pt x="331" y="42"/>
                  </a:lnTo>
                  <a:lnTo>
                    <a:pt x="329" y="36"/>
                  </a:lnTo>
                  <a:lnTo>
                    <a:pt x="325" y="28"/>
                  </a:lnTo>
                  <a:lnTo>
                    <a:pt x="323" y="23"/>
                  </a:lnTo>
                  <a:lnTo>
                    <a:pt x="319" y="17"/>
                  </a:lnTo>
                  <a:lnTo>
                    <a:pt x="313" y="1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AF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1" name="Freeform 72"/>
            <p:cNvSpPr>
              <a:spLocks/>
            </p:cNvSpPr>
            <p:nvPr/>
          </p:nvSpPr>
          <p:spPr bwMode="auto">
            <a:xfrm>
              <a:off x="4722" y="3134"/>
              <a:ext cx="105" cy="108"/>
            </a:xfrm>
            <a:custGeom>
              <a:avLst/>
              <a:gdLst>
                <a:gd name="T0" fmla="*/ 7 w 209"/>
                <a:gd name="T1" fmla="*/ 6 h 216"/>
                <a:gd name="T2" fmla="*/ 6 w 209"/>
                <a:gd name="T3" fmla="*/ 7 h 216"/>
                <a:gd name="T4" fmla="*/ 0 w 209"/>
                <a:gd name="T5" fmla="*/ 1 h 216"/>
                <a:gd name="T6" fmla="*/ 1 w 209"/>
                <a:gd name="T7" fmla="*/ 0 h 216"/>
                <a:gd name="T8" fmla="*/ 7 w 209"/>
                <a:gd name="T9" fmla="*/ 6 h 216"/>
                <a:gd name="T10" fmla="*/ 7 w 209"/>
                <a:gd name="T11" fmla="*/ 6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216"/>
                <a:gd name="T20" fmla="*/ 209 w 209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216">
                  <a:moveTo>
                    <a:pt x="209" y="176"/>
                  </a:moveTo>
                  <a:lnTo>
                    <a:pt x="175" y="216"/>
                  </a:lnTo>
                  <a:lnTo>
                    <a:pt x="0" y="32"/>
                  </a:lnTo>
                  <a:lnTo>
                    <a:pt x="31" y="0"/>
                  </a:lnTo>
                  <a:lnTo>
                    <a:pt x="209" y="17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2" name="Freeform 73"/>
            <p:cNvSpPr>
              <a:spLocks/>
            </p:cNvSpPr>
            <p:nvPr/>
          </p:nvSpPr>
          <p:spPr bwMode="auto">
            <a:xfrm>
              <a:off x="4508" y="3357"/>
              <a:ext cx="105" cy="108"/>
            </a:xfrm>
            <a:custGeom>
              <a:avLst/>
              <a:gdLst>
                <a:gd name="T0" fmla="*/ 7 w 209"/>
                <a:gd name="T1" fmla="*/ 5 h 217"/>
                <a:gd name="T2" fmla="*/ 6 w 209"/>
                <a:gd name="T3" fmla="*/ 6 h 217"/>
                <a:gd name="T4" fmla="*/ 0 w 209"/>
                <a:gd name="T5" fmla="*/ 1 h 217"/>
                <a:gd name="T6" fmla="*/ 1 w 209"/>
                <a:gd name="T7" fmla="*/ 0 h 217"/>
                <a:gd name="T8" fmla="*/ 7 w 209"/>
                <a:gd name="T9" fmla="*/ 5 h 217"/>
                <a:gd name="T10" fmla="*/ 7 w 209"/>
                <a:gd name="T11" fmla="*/ 5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217"/>
                <a:gd name="T20" fmla="*/ 209 w 209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217">
                  <a:moveTo>
                    <a:pt x="209" y="177"/>
                  </a:moveTo>
                  <a:lnTo>
                    <a:pt x="176" y="217"/>
                  </a:lnTo>
                  <a:lnTo>
                    <a:pt x="0" y="33"/>
                  </a:lnTo>
                  <a:lnTo>
                    <a:pt x="30" y="0"/>
                  </a:lnTo>
                  <a:lnTo>
                    <a:pt x="209" y="177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3" name="Freeform 74"/>
            <p:cNvSpPr>
              <a:spLocks/>
            </p:cNvSpPr>
            <p:nvPr/>
          </p:nvSpPr>
          <p:spPr bwMode="auto">
            <a:xfrm>
              <a:off x="4550" y="3319"/>
              <a:ext cx="105" cy="108"/>
            </a:xfrm>
            <a:custGeom>
              <a:avLst/>
              <a:gdLst>
                <a:gd name="T0" fmla="*/ 7 w 209"/>
                <a:gd name="T1" fmla="*/ 5 h 217"/>
                <a:gd name="T2" fmla="*/ 6 w 209"/>
                <a:gd name="T3" fmla="*/ 6 h 217"/>
                <a:gd name="T4" fmla="*/ 0 w 209"/>
                <a:gd name="T5" fmla="*/ 1 h 217"/>
                <a:gd name="T6" fmla="*/ 1 w 209"/>
                <a:gd name="T7" fmla="*/ 0 h 217"/>
                <a:gd name="T8" fmla="*/ 7 w 209"/>
                <a:gd name="T9" fmla="*/ 5 h 217"/>
                <a:gd name="T10" fmla="*/ 7 w 209"/>
                <a:gd name="T11" fmla="*/ 5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217"/>
                <a:gd name="T20" fmla="*/ 209 w 209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217">
                  <a:moveTo>
                    <a:pt x="209" y="179"/>
                  </a:moveTo>
                  <a:lnTo>
                    <a:pt x="175" y="217"/>
                  </a:lnTo>
                  <a:lnTo>
                    <a:pt x="0" y="33"/>
                  </a:lnTo>
                  <a:lnTo>
                    <a:pt x="31" y="0"/>
                  </a:lnTo>
                  <a:lnTo>
                    <a:pt x="209" y="17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4" name="Freeform 75"/>
            <p:cNvSpPr>
              <a:spLocks/>
            </p:cNvSpPr>
            <p:nvPr/>
          </p:nvSpPr>
          <p:spPr bwMode="auto">
            <a:xfrm>
              <a:off x="4079" y="4040"/>
              <a:ext cx="32" cy="68"/>
            </a:xfrm>
            <a:custGeom>
              <a:avLst/>
              <a:gdLst>
                <a:gd name="T0" fmla="*/ 1 w 64"/>
                <a:gd name="T1" fmla="*/ 0 h 137"/>
                <a:gd name="T2" fmla="*/ 2 w 64"/>
                <a:gd name="T3" fmla="*/ 1 h 137"/>
                <a:gd name="T4" fmla="*/ 0 w 64"/>
                <a:gd name="T5" fmla="*/ 4 h 137"/>
                <a:gd name="T6" fmla="*/ 1 w 64"/>
                <a:gd name="T7" fmla="*/ 0 h 137"/>
                <a:gd name="T8" fmla="*/ 1 w 64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37"/>
                <a:gd name="T17" fmla="*/ 64 w 6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37">
                  <a:moveTo>
                    <a:pt x="26" y="0"/>
                  </a:moveTo>
                  <a:lnTo>
                    <a:pt x="64" y="46"/>
                  </a:lnTo>
                  <a:lnTo>
                    <a:pt x="0" y="13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05" name="Freeform 76"/>
            <p:cNvSpPr>
              <a:spLocks/>
            </p:cNvSpPr>
            <p:nvPr/>
          </p:nvSpPr>
          <p:spPr bwMode="auto">
            <a:xfrm>
              <a:off x="4147" y="3740"/>
              <a:ext cx="111" cy="254"/>
            </a:xfrm>
            <a:custGeom>
              <a:avLst/>
              <a:gdLst>
                <a:gd name="T0" fmla="*/ 7 w 220"/>
                <a:gd name="T1" fmla="*/ 0 h 508"/>
                <a:gd name="T2" fmla="*/ 0 w 220"/>
                <a:gd name="T3" fmla="*/ 16 h 508"/>
                <a:gd name="T4" fmla="*/ 1 w 220"/>
                <a:gd name="T5" fmla="*/ 16 h 508"/>
                <a:gd name="T6" fmla="*/ 7 w 220"/>
                <a:gd name="T7" fmla="*/ 5 h 508"/>
                <a:gd name="T8" fmla="*/ 7 w 220"/>
                <a:gd name="T9" fmla="*/ 0 h 508"/>
                <a:gd name="T10" fmla="*/ 7 w 220"/>
                <a:gd name="T11" fmla="*/ 0 h 5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508"/>
                <a:gd name="T20" fmla="*/ 220 w 220"/>
                <a:gd name="T21" fmla="*/ 508 h 5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508">
                  <a:moveTo>
                    <a:pt x="209" y="0"/>
                  </a:moveTo>
                  <a:lnTo>
                    <a:pt x="0" y="508"/>
                  </a:lnTo>
                  <a:lnTo>
                    <a:pt x="32" y="502"/>
                  </a:lnTo>
                  <a:lnTo>
                    <a:pt x="220" y="1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3149" name="Oval 77"/>
          <p:cNvSpPr>
            <a:spLocks noChangeArrowheads="1"/>
          </p:cNvSpPr>
          <p:nvPr/>
        </p:nvSpPr>
        <p:spPr bwMode="auto">
          <a:xfrm flipH="1">
            <a:off x="7343142" y="3990976"/>
            <a:ext cx="86360" cy="6477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/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6543040" y="508636"/>
            <a:ext cx="86360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00" b="1" i="1"/>
              <a:t>Y</a:t>
            </a:r>
            <a:endParaRPr lang="ru-RU" sz="2900" b="1" i="1"/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13195301" y="4103371"/>
            <a:ext cx="86360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00" b="1" i="1"/>
              <a:t>X</a:t>
            </a:r>
            <a:endParaRPr lang="ru-RU" sz="2900" b="1" i="1"/>
          </a:p>
        </p:txBody>
      </p:sp>
    </p:spTree>
    <p:extLst>
      <p:ext uri="{BB962C8B-B14F-4D97-AF65-F5344CB8AC3E}">
        <p14:creationId xmlns:p14="http://schemas.microsoft.com/office/powerpoint/2010/main" val="96718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693E-6 L 0.86423 -4.8693E-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4.28638E-6 L 0.00348 -0.78487 " pathEditMode="fixed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  <p:bldP spid="3077" grpId="0" animBg="1"/>
      <p:bldP spid="3077" grpId="1" animBg="1"/>
      <p:bldP spid="3078" grpId="0"/>
      <p:bldP spid="3078" grpId="1"/>
      <p:bldP spid="3079" grpId="0" animBg="1"/>
      <p:bldP spid="3080" grpId="0"/>
      <p:bldP spid="3149" grpId="0" animBg="1"/>
      <p:bldP spid="3149" grpId="1" animBg="1"/>
      <p:bldP spid="3150" grpId="0"/>
      <p:bldP spid="3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7399022" y="4030980"/>
            <a:ext cx="6121400" cy="3598546"/>
            <a:chOff x="2913" y="2116"/>
            <a:chExt cx="2410" cy="1889"/>
          </a:xfrm>
        </p:grpSpPr>
        <p:grpSp>
          <p:nvGrpSpPr>
            <p:cNvPr id="8217" name="Group 73"/>
            <p:cNvGrpSpPr>
              <a:grpSpLocks/>
            </p:cNvGrpSpPr>
            <p:nvPr/>
          </p:nvGrpSpPr>
          <p:grpSpPr bwMode="auto">
            <a:xfrm flipV="1">
              <a:off x="2913" y="2116"/>
              <a:ext cx="2410" cy="1889"/>
              <a:chOff x="628" y="2327"/>
              <a:chExt cx="2125" cy="1420"/>
            </a:xfrm>
          </p:grpSpPr>
          <p:sp>
            <p:nvSpPr>
              <p:cNvPr id="8219" name="Freeform 74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00CC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0" name="AutoShape 75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00CC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8" name="Text Box 88"/>
            <p:cNvSpPr txBox="1">
              <a:spLocks noChangeArrowheads="1"/>
            </p:cNvSpPr>
            <p:nvPr/>
          </p:nvSpPr>
          <p:spPr bwMode="auto">
            <a:xfrm>
              <a:off x="3328" y="2619"/>
              <a:ext cx="13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400" dirty="0">
                  <a:latin typeface="Arial" pitchFamily="34" charset="0"/>
                  <a:cs typeface="Arial" pitchFamily="34" charset="0"/>
                </a:rPr>
                <a:t>IV 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1234441" y="790576"/>
            <a:ext cx="6121400" cy="3202304"/>
            <a:chOff x="486" y="415"/>
            <a:chExt cx="2410" cy="1681"/>
          </a:xfrm>
        </p:grpSpPr>
        <p:grpSp>
          <p:nvGrpSpPr>
            <p:cNvPr id="8213" name="Group 79"/>
            <p:cNvGrpSpPr>
              <a:grpSpLocks/>
            </p:cNvGrpSpPr>
            <p:nvPr/>
          </p:nvGrpSpPr>
          <p:grpSpPr bwMode="auto">
            <a:xfrm flipH="1">
              <a:off x="486" y="415"/>
              <a:ext cx="2410" cy="1681"/>
              <a:chOff x="628" y="2327"/>
              <a:chExt cx="2125" cy="1420"/>
            </a:xfrm>
          </p:grpSpPr>
          <p:sp>
            <p:nvSpPr>
              <p:cNvPr id="8215" name="Freeform 80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6" name="AutoShape 81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4" name="Text Box 86"/>
            <p:cNvSpPr txBox="1">
              <a:spLocks noChangeArrowheads="1"/>
            </p:cNvSpPr>
            <p:nvPr/>
          </p:nvSpPr>
          <p:spPr bwMode="auto">
            <a:xfrm>
              <a:off x="1298" y="1286"/>
              <a:ext cx="13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400" dirty="0">
                  <a:latin typeface="Arial" pitchFamily="34" charset="0"/>
                  <a:cs typeface="Arial" pitchFamily="34" charset="0"/>
                </a:rPr>
                <a:t>II 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7386321" y="762000"/>
            <a:ext cx="6195061" cy="3251836"/>
            <a:chOff x="2908" y="400"/>
            <a:chExt cx="2439" cy="1707"/>
          </a:xfrm>
        </p:grpSpPr>
        <p:grpSp>
          <p:nvGrpSpPr>
            <p:cNvPr id="8209" name="Group 72"/>
            <p:cNvGrpSpPr>
              <a:grpSpLocks/>
            </p:cNvGrpSpPr>
            <p:nvPr/>
          </p:nvGrpSpPr>
          <p:grpSpPr bwMode="auto">
            <a:xfrm>
              <a:off x="2908" y="400"/>
              <a:ext cx="2439" cy="1707"/>
              <a:chOff x="628" y="2327"/>
              <a:chExt cx="2125" cy="1420"/>
            </a:xfrm>
          </p:grpSpPr>
          <p:sp>
            <p:nvSpPr>
              <p:cNvPr id="8211" name="Freeform 69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0099FF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2" name="AutoShape 71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0099FF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10" name="Text Box 82"/>
            <p:cNvSpPr txBox="1">
              <a:spLocks noChangeArrowheads="1"/>
            </p:cNvSpPr>
            <p:nvPr/>
          </p:nvSpPr>
          <p:spPr bwMode="auto">
            <a:xfrm>
              <a:off x="3195" y="1286"/>
              <a:ext cx="13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264921" y="4030980"/>
            <a:ext cx="6121400" cy="3598546"/>
            <a:chOff x="498" y="2116"/>
            <a:chExt cx="2410" cy="1889"/>
          </a:xfrm>
        </p:grpSpPr>
        <p:grpSp>
          <p:nvGrpSpPr>
            <p:cNvPr id="8205" name="Group 76"/>
            <p:cNvGrpSpPr>
              <a:grpSpLocks/>
            </p:cNvGrpSpPr>
            <p:nvPr/>
          </p:nvGrpSpPr>
          <p:grpSpPr bwMode="auto">
            <a:xfrm flipH="1" flipV="1">
              <a:off x="498" y="2116"/>
              <a:ext cx="2410" cy="1889"/>
              <a:chOff x="628" y="2327"/>
              <a:chExt cx="2125" cy="1420"/>
            </a:xfrm>
          </p:grpSpPr>
          <p:sp>
            <p:nvSpPr>
              <p:cNvPr id="8207" name="Freeform 77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FF33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8" name="AutoShape 78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FF33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6" name="Text Box 87"/>
            <p:cNvSpPr txBox="1">
              <a:spLocks noChangeArrowheads="1"/>
            </p:cNvSpPr>
            <p:nvPr/>
          </p:nvSpPr>
          <p:spPr bwMode="auto">
            <a:xfrm>
              <a:off x="1298" y="2595"/>
              <a:ext cx="13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400" dirty="0">
                  <a:latin typeface="Arial" pitchFamily="34" charset="0"/>
                  <a:cs typeface="Arial" pitchFamily="34" charset="0"/>
                </a:rPr>
                <a:t>III </a:t>
              </a:r>
              <a:endParaRPr lang="ru-RU" sz="5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8" name="Line 2"/>
          <p:cNvSpPr>
            <a:spLocks noChangeShapeType="1"/>
          </p:cNvSpPr>
          <p:nvPr/>
        </p:nvSpPr>
        <p:spPr bwMode="auto">
          <a:xfrm>
            <a:off x="977901" y="4019550"/>
            <a:ext cx="1278889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Line 3"/>
          <p:cNvSpPr>
            <a:spLocks noChangeShapeType="1"/>
          </p:cNvSpPr>
          <p:nvPr/>
        </p:nvSpPr>
        <p:spPr bwMode="auto">
          <a:xfrm flipV="1">
            <a:off x="7391400" y="571500"/>
            <a:ext cx="0" cy="71723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6720840" y="3945256"/>
            <a:ext cx="642621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400" b="1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8201" name="Oval 61"/>
          <p:cNvSpPr>
            <a:spLocks noChangeArrowheads="1"/>
          </p:cNvSpPr>
          <p:nvPr/>
        </p:nvSpPr>
        <p:spPr bwMode="auto">
          <a:xfrm flipH="1">
            <a:off x="7343142" y="3990976"/>
            <a:ext cx="86360" cy="6477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62"/>
          <p:cNvSpPr txBox="1">
            <a:spLocks noChangeArrowheads="1"/>
          </p:cNvSpPr>
          <p:nvPr/>
        </p:nvSpPr>
        <p:spPr bwMode="auto">
          <a:xfrm>
            <a:off x="6543040" y="508636"/>
            <a:ext cx="86360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00" b="1">
                <a:latin typeface="Arial" pitchFamily="34" charset="0"/>
                <a:cs typeface="Arial" pitchFamily="34" charset="0"/>
              </a:rPr>
              <a:t>Y</a:t>
            </a:r>
            <a:endParaRPr lang="ru-RU" sz="29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Text Box 63"/>
          <p:cNvSpPr txBox="1">
            <a:spLocks noChangeArrowheads="1"/>
          </p:cNvSpPr>
          <p:nvPr/>
        </p:nvSpPr>
        <p:spPr bwMode="auto">
          <a:xfrm>
            <a:off x="13195301" y="4103371"/>
            <a:ext cx="863600" cy="5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00" b="1">
                <a:latin typeface="Arial" pitchFamily="34" charset="0"/>
                <a:cs typeface="Arial" pitchFamily="34" charset="0"/>
              </a:rPr>
              <a:t>X</a:t>
            </a:r>
            <a:endParaRPr lang="ru-RU" sz="29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Line 68"/>
          <p:cNvSpPr>
            <a:spLocks noChangeShapeType="1"/>
          </p:cNvSpPr>
          <p:nvPr/>
        </p:nvSpPr>
        <p:spPr bwMode="auto">
          <a:xfrm>
            <a:off x="1463041" y="7648576"/>
            <a:ext cx="534924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endParaRPr lang="uz-Latn-UZ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7557"/>
            <a:ext cx="533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Координатные углы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29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7" name="Text Box 57">
            <a:extLst>
              <a:ext uri="{FF2B5EF4-FFF2-40B4-BE49-F238E27FC236}">
                <a16:creationId xmlns:a16="http://schemas.microsoft.com/office/drawing/2014/main" xmlns="" id="{034CE019-A4F5-4214-9A70-6FEA51EE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316" y="2543176"/>
            <a:ext cx="9870823" cy="171143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231974" tIns="115987" rIns="231974" bIns="115987">
            <a:spAutoFit/>
            <a:flatTx/>
          </a:bodyPr>
          <a:lstStyle/>
          <a:p>
            <a:pPr>
              <a:defRPr/>
            </a:pPr>
            <a:r>
              <a:rPr lang="ru-RU" sz="9600" b="1">
                <a:solidFill>
                  <a:srgbClr val="FF0000"/>
                </a:solidFill>
              </a:rPr>
              <a:t>О с ь  а б с ц и с с</a:t>
            </a:r>
          </a:p>
        </p:txBody>
      </p:sp>
      <p:sp>
        <p:nvSpPr>
          <p:cNvPr id="11267" name="Line 59">
            <a:extLst>
              <a:ext uri="{FF2B5EF4-FFF2-40B4-BE49-F238E27FC236}">
                <a16:creationId xmlns:a16="http://schemas.microsoft.com/office/drawing/2014/main" xmlns="" id="{B514B007-7AE7-41AE-818F-88D319A02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471" y="4099560"/>
            <a:ext cx="10478818" cy="4000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307203" name="Text Box 3">
            <a:extLst>
              <a:ext uri="{FF2B5EF4-FFF2-40B4-BE49-F238E27FC236}">
                <a16:creationId xmlns:a16="http://schemas.microsoft.com/office/drawing/2014/main" xmlns="" id="{F1328BB6-86BB-484C-AFF8-3317E1BF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418" y="0"/>
            <a:ext cx="651829" cy="11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231974" tIns="115987" rIns="231974" bIns="11598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endParaRPr lang="ru-RU" altLang="ru-RU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04" name="Line 4">
            <a:extLst>
              <a:ext uri="{FF2B5EF4-FFF2-40B4-BE49-F238E27FC236}">
                <a16:creationId xmlns:a16="http://schemas.microsoft.com/office/drawing/2014/main" xmlns="" id="{A83FFC26-B54F-48B6-AEC5-C4C34A641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526" y="4114801"/>
            <a:ext cx="10170056" cy="190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307206" name="Text Box 6">
            <a:extLst>
              <a:ext uri="{FF2B5EF4-FFF2-40B4-BE49-F238E27FC236}">
                <a16:creationId xmlns:a16="http://schemas.microsoft.com/office/drawing/2014/main" xmlns="" id="{ADAF7761-5B5A-4E6D-9E34-669292E7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465" y="4305299"/>
            <a:ext cx="972027" cy="11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231974" tIns="115987" rIns="231974" bIns="11598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ru-RU" altLang="ru-RU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Line 8">
            <a:extLst>
              <a:ext uri="{FF2B5EF4-FFF2-40B4-BE49-F238E27FC236}">
                <a16:creationId xmlns:a16="http://schemas.microsoft.com/office/drawing/2014/main" xmlns="" id="{D6F64F27-FE6A-4B9E-BEB4-12038AC54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8491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xmlns="" id="{F0281D8E-2B12-4267-ABBC-7FB6ADD81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630" y="3236596"/>
            <a:ext cx="10429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xmlns="" id="{3704995E-7E78-4D3B-8207-7C302750F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572" y="2377440"/>
            <a:ext cx="103739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4" name="Line 12">
            <a:extLst>
              <a:ext uri="{FF2B5EF4-FFF2-40B4-BE49-F238E27FC236}">
                <a16:creationId xmlns:a16="http://schemas.microsoft.com/office/drawing/2014/main" xmlns="" id="{5A514352-3404-4691-B194-FD15B610D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569" y="1499236"/>
            <a:ext cx="1044832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xmlns="" id="{D02B0EA7-699F-48F6-8A48-9280912A8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629" y="640079"/>
            <a:ext cx="1041020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xmlns="" id="{5877CB12-5114-4718-95A2-C9B1B369C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572" y="4956809"/>
            <a:ext cx="103739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7" name="Line 15">
            <a:extLst>
              <a:ext uri="{FF2B5EF4-FFF2-40B4-BE49-F238E27FC236}">
                <a16:creationId xmlns:a16="http://schemas.microsoft.com/office/drawing/2014/main" xmlns="" id="{DB61E027-3B70-48B7-B170-C53270513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6115" y="5833111"/>
            <a:ext cx="106846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8" name="Line 16">
            <a:extLst>
              <a:ext uri="{FF2B5EF4-FFF2-40B4-BE49-F238E27FC236}">
                <a16:creationId xmlns:a16="http://schemas.microsoft.com/office/drawing/2014/main" xmlns="" id="{D74E5CFA-40C5-4047-B2EE-6386C2F90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569" y="6694170"/>
            <a:ext cx="10356838" cy="171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79" name="Line 17">
            <a:extLst>
              <a:ext uri="{FF2B5EF4-FFF2-40B4-BE49-F238E27FC236}">
                <a16:creationId xmlns:a16="http://schemas.microsoft.com/office/drawing/2014/main" xmlns="" id="{8702D2B9-A372-4049-BB5E-A33CFBBE2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570" y="7553326"/>
            <a:ext cx="10227233" cy="1714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0" name="Line 18">
            <a:extLst>
              <a:ext uri="{FF2B5EF4-FFF2-40B4-BE49-F238E27FC236}">
                <a16:creationId xmlns:a16="http://schemas.microsoft.com/office/drawing/2014/main" xmlns="" id="{2BA64ED3-462A-4910-A16F-6D124940B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7622" y="238128"/>
            <a:ext cx="0" cy="775334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1" name="Line 19">
            <a:extLst>
              <a:ext uri="{FF2B5EF4-FFF2-40B4-BE49-F238E27FC236}">
                <a16:creationId xmlns:a16="http://schemas.microsoft.com/office/drawing/2014/main" xmlns="" id="{1B917A1A-BA73-48DF-B095-E18D3CC40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199" y="255270"/>
            <a:ext cx="0" cy="768096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2" name="Line 20">
            <a:extLst>
              <a:ext uri="{FF2B5EF4-FFF2-40B4-BE49-F238E27FC236}">
                <a16:creationId xmlns:a16="http://schemas.microsoft.com/office/drawing/2014/main" xmlns="" id="{222DDE50-2E01-4596-BA75-43A85D797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6774" y="238124"/>
            <a:ext cx="36214" cy="77171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3" name="Line 21">
            <a:extLst>
              <a:ext uri="{FF2B5EF4-FFF2-40B4-BE49-F238E27FC236}">
                <a16:creationId xmlns:a16="http://schemas.microsoft.com/office/drawing/2014/main" xmlns="" id="{0D4038B4-E37F-429B-92C2-A979A7ED5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5409" y="255273"/>
            <a:ext cx="0" cy="773620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4" name="Line 22">
            <a:extLst>
              <a:ext uri="{FF2B5EF4-FFF2-40B4-BE49-F238E27FC236}">
                <a16:creationId xmlns:a16="http://schemas.microsoft.com/office/drawing/2014/main" xmlns="" id="{E3AC46E1-2199-489C-A614-AFBE58B33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95927" y="255273"/>
            <a:ext cx="19059" cy="771906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5" name="Line 23">
            <a:extLst>
              <a:ext uri="{FF2B5EF4-FFF2-40B4-BE49-F238E27FC236}">
                <a16:creationId xmlns:a16="http://schemas.microsoft.com/office/drawing/2014/main" xmlns="" id="{46E0F6BA-5E6D-40F0-8CC5-0ED6C8BB3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3078" y="255273"/>
            <a:ext cx="36212" cy="771906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6" name="Line 24">
            <a:extLst>
              <a:ext uri="{FF2B5EF4-FFF2-40B4-BE49-F238E27FC236}">
                <a16:creationId xmlns:a16="http://schemas.microsoft.com/office/drawing/2014/main" xmlns="" id="{56CE36FC-79AE-406D-8AD4-5824C91F8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6567" y="0"/>
            <a:ext cx="0" cy="797433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7" name="Line 25">
            <a:extLst>
              <a:ext uri="{FF2B5EF4-FFF2-40B4-BE49-F238E27FC236}">
                <a16:creationId xmlns:a16="http://schemas.microsoft.com/office/drawing/2014/main" xmlns="" id="{035AA3A4-9111-442D-A890-B37D8C4A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7932" y="219079"/>
            <a:ext cx="19059" cy="773620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8" name="Line 26">
            <a:extLst>
              <a:ext uri="{FF2B5EF4-FFF2-40B4-BE49-F238E27FC236}">
                <a16:creationId xmlns:a16="http://schemas.microsoft.com/office/drawing/2014/main" xmlns="" id="{5FB8B293-49BA-4D79-86D5-E550DFDE3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8356" y="1"/>
            <a:ext cx="0" cy="80105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89" name="Line 27">
            <a:extLst>
              <a:ext uri="{FF2B5EF4-FFF2-40B4-BE49-F238E27FC236}">
                <a16:creationId xmlns:a16="http://schemas.microsoft.com/office/drawing/2014/main" xmlns="" id="{92D81D15-CBA0-4260-8AFD-051F9C74E2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2567" y="219075"/>
            <a:ext cx="17153" cy="771715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90" name="Line 28">
            <a:extLst>
              <a:ext uri="{FF2B5EF4-FFF2-40B4-BE49-F238E27FC236}">
                <a16:creationId xmlns:a16="http://schemas.microsoft.com/office/drawing/2014/main" xmlns="" id="{1C526C45-D5F3-4015-A953-2329FE102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146" y="0"/>
            <a:ext cx="19059" cy="797433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11291" name="Line 29">
            <a:extLst>
              <a:ext uri="{FF2B5EF4-FFF2-40B4-BE49-F238E27FC236}">
                <a16:creationId xmlns:a16="http://schemas.microsoft.com/office/drawing/2014/main" xmlns="" id="{C1E471F7-8552-4E80-8687-66E6D966A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0"/>
            <a:ext cx="1906" cy="799147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307230" name="Text Box 30">
            <a:extLst>
              <a:ext uri="{FF2B5EF4-FFF2-40B4-BE49-F238E27FC236}">
                <a16:creationId xmlns:a16="http://schemas.microsoft.com/office/drawing/2014/main" xmlns="" id="{2E725332-064D-4132-AA9A-0ACAE12CD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80" y="4065271"/>
            <a:ext cx="11542327" cy="123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231974" tIns="115987" rIns="231974" bIns="11598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6500" b="1" dirty="0">
                <a:latin typeface="Times New Roman" panose="02020603050405020304" pitchFamily="18" charset="0"/>
              </a:rPr>
              <a:t>    -5</a:t>
            </a:r>
            <a:r>
              <a:rPr lang="ru-RU" altLang="ru-RU" sz="3800" b="1" dirty="0">
                <a:latin typeface="Times New Roman" panose="02020603050405020304" pitchFamily="18" charset="0"/>
              </a:rPr>
              <a:t>  </a:t>
            </a:r>
            <a:r>
              <a:rPr lang="ru-RU" altLang="ru-RU" sz="6500" b="1" dirty="0">
                <a:latin typeface="Times New Roman" panose="02020603050405020304" pitchFamily="18" charset="0"/>
              </a:rPr>
              <a:t>-4 -3 -2 -1      1  2  3  4  5  </a:t>
            </a:r>
            <a:r>
              <a:rPr lang="ru-RU" altLang="ru-RU" sz="3800" dirty="0" smtClean="0">
                <a:latin typeface="Times New Roman" panose="02020603050405020304" pitchFamily="18" charset="0"/>
              </a:rPr>
              <a:t>   </a:t>
            </a:r>
            <a:endParaRPr lang="ru-RU" altLang="ru-RU" sz="3800" dirty="0">
              <a:latin typeface="Times New Roman" panose="02020603050405020304" pitchFamily="18" charset="0"/>
            </a:endParaRPr>
          </a:p>
        </p:txBody>
      </p:sp>
      <p:sp>
        <p:nvSpPr>
          <p:cNvPr id="307231" name="Text Box 31">
            <a:extLst>
              <a:ext uri="{FF2B5EF4-FFF2-40B4-BE49-F238E27FC236}">
                <a16:creationId xmlns:a16="http://schemas.microsoft.com/office/drawing/2014/main" xmlns="" id="{B9D3C55B-5DB8-4D14-8667-0FBF9672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950" y="-123755"/>
            <a:ext cx="1110198" cy="832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231974" tIns="115987" rIns="231974" bIns="11598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5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65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-1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-2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-3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5800" b="1" dirty="0">
                <a:latin typeface="Times New Roman" panose="02020603050405020304" pitchFamily="18" charset="0"/>
              </a:rPr>
              <a:t>-4</a:t>
            </a:r>
          </a:p>
        </p:txBody>
      </p:sp>
      <p:sp>
        <p:nvSpPr>
          <p:cNvPr id="11294" name="Line 33">
            <a:extLst>
              <a:ext uri="{FF2B5EF4-FFF2-40B4-BE49-F238E27FC236}">
                <a16:creationId xmlns:a16="http://schemas.microsoft.com/office/drawing/2014/main" xmlns="" id="{4105ACEA-6426-46AB-89FF-DEE088ED2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1" y="4114801"/>
            <a:ext cx="2140363" cy="19049"/>
          </a:xfrm>
          <a:prstGeom prst="line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307254" name="Text Box 54">
            <a:extLst>
              <a:ext uri="{FF2B5EF4-FFF2-40B4-BE49-F238E27FC236}">
                <a16:creationId xmlns:a16="http://schemas.microsoft.com/office/drawing/2014/main" xmlns="" id="{57EC3E53-6F26-497D-B031-D37B3E15E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722" y="2867586"/>
            <a:ext cx="977023" cy="145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231974" tIns="115987" rIns="231974" bIns="115987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7900" b="1" dirty="0" smtClean="0">
                <a:latin typeface="Times New Roman" panose="02020603050405020304" pitchFamily="18" charset="0"/>
              </a:rPr>
              <a:t>0</a:t>
            </a:r>
            <a:endParaRPr lang="ru-RU" altLang="ru-RU" sz="7900" b="1" dirty="0">
              <a:latin typeface="Times New Roman" panose="02020603050405020304" pitchFamily="18" charset="0"/>
            </a:endParaRPr>
          </a:p>
        </p:txBody>
      </p:sp>
      <p:sp>
        <p:nvSpPr>
          <p:cNvPr id="11296" name="Line 55">
            <a:extLst>
              <a:ext uri="{FF2B5EF4-FFF2-40B4-BE49-F238E27FC236}">
                <a16:creationId xmlns:a16="http://schemas.microsoft.com/office/drawing/2014/main" xmlns="" id="{73463B2F-C22D-4F55-97C7-25644340ED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1" y="0"/>
            <a:ext cx="19059" cy="822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307258" name="Text Box 58">
            <a:extLst>
              <a:ext uri="{FF2B5EF4-FFF2-40B4-BE49-F238E27FC236}">
                <a16:creationId xmlns:a16="http://schemas.microsoft.com/office/drawing/2014/main" xmlns="" id="{1CD4262A-7BF9-4987-8670-0E8F7215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157" y="375315"/>
            <a:ext cx="932001" cy="7990903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18900000" scaled="1"/>
          </a:gradFill>
          <a:ln w="9525" algn="ctr">
            <a:noFill/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lIns="231974" tIns="115987" rIns="231974" bIns="115987">
            <a:spAutoFit/>
            <a:flatTx/>
          </a:bodyPr>
          <a:lstStyle/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О</a:t>
            </a:r>
          </a:p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Р</a:t>
            </a:r>
          </a:p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Д</a:t>
            </a:r>
          </a:p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И</a:t>
            </a:r>
          </a:p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Н</a:t>
            </a:r>
          </a:p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А</a:t>
            </a:r>
          </a:p>
          <a:p>
            <a:pPr>
              <a:defRPr/>
            </a:pPr>
            <a:r>
              <a:rPr lang="ru-RU" sz="7200" b="1" dirty="0">
                <a:solidFill>
                  <a:srgbClr val="0000FF"/>
                </a:solidFill>
              </a:rPr>
              <a:t>Т</a:t>
            </a:r>
            <a:endParaRPr lang="ru-RU" sz="7200" b="1" dirty="0"/>
          </a:p>
        </p:txBody>
      </p:sp>
      <p:sp>
        <p:nvSpPr>
          <p:cNvPr id="307205" name="Line 5">
            <a:extLst>
              <a:ext uri="{FF2B5EF4-FFF2-40B4-BE49-F238E27FC236}">
                <a16:creationId xmlns:a16="http://schemas.microsoft.com/office/drawing/2014/main" xmlns="" id="{48B62CA7-2BD2-4BD5-93EE-8E46C6641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441959"/>
            <a:ext cx="0" cy="778764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31974" tIns="115987" rIns="231974" bIns="115987"/>
          <a:lstStyle/>
          <a:p>
            <a:endParaRPr lang="ru-RU" sz="2200"/>
          </a:p>
        </p:txBody>
      </p:sp>
      <p:sp>
        <p:nvSpPr>
          <p:cNvPr id="307245" name="Oval 45">
            <a:extLst>
              <a:ext uri="{FF2B5EF4-FFF2-40B4-BE49-F238E27FC236}">
                <a16:creationId xmlns:a16="http://schemas.microsoft.com/office/drawing/2014/main" xmlns="" id="{28162DCA-7EE2-4F41-8E30-B85C84CD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441" y="4062643"/>
            <a:ext cx="214416" cy="18942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231974" tIns="115987" rIns="231974" bIns="115987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200">
              <a:latin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E621C06-C9E1-4FAE-86EC-2A8848769885}"/>
              </a:ext>
            </a:extLst>
          </p:cNvPr>
          <p:cNvCxnSpPr>
            <a:cxnSpLocks/>
          </p:cNvCxnSpPr>
          <p:nvPr/>
        </p:nvCxnSpPr>
        <p:spPr>
          <a:xfrm>
            <a:off x="3013514" y="3849026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5763953F-3E2D-4BF2-B328-9154088EE79E}"/>
              </a:ext>
            </a:extLst>
          </p:cNvPr>
          <p:cNvCxnSpPr>
            <a:cxnSpLocks/>
          </p:cNvCxnSpPr>
          <p:nvPr/>
        </p:nvCxnSpPr>
        <p:spPr>
          <a:xfrm>
            <a:off x="3865118" y="3769711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B6F456CB-956E-46E2-87F9-0029D22FCBFE}"/>
              </a:ext>
            </a:extLst>
          </p:cNvPr>
          <p:cNvCxnSpPr>
            <a:cxnSpLocks/>
          </p:cNvCxnSpPr>
          <p:nvPr/>
        </p:nvCxnSpPr>
        <p:spPr>
          <a:xfrm>
            <a:off x="4705632" y="3737329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860AFCB0-8046-413F-988D-6D6A6BAFC8D1}"/>
              </a:ext>
            </a:extLst>
          </p:cNvPr>
          <p:cNvCxnSpPr>
            <a:cxnSpLocks/>
          </p:cNvCxnSpPr>
          <p:nvPr/>
        </p:nvCxnSpPr>
        <p:spPr>
          <a:xfrm>
            <a:off x="5628450" y="3720139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03E4F8EB-91BE-46DC-880C-DF7C5972D3C2}"/>
              </a:ext>
            </a:extLst>
          </p:cNvPr>
          <p:cNvCxnSpPr>
            <a:cxnSpLocks/>
          </p:cNvCxnSpPr>
          <p:nvPr/>
        </p:nvCxnSpPr>
        <p:spPr>
          <a:xfrm>
            <a:off x="6459440" y="3787581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5A0F538E-35BC-4EF5-B672-88FCDFC5BD53}"/>
              </a:ext>
            </a:extLst>
          </p:cNvPr>
          <p:cNvCxnSpPr>
            <a:cxnSpLocks/>
          </p:cNvCxnSpPr>
          <p:nvPr/>
        </p:nvCxnSpPr>
        <p:spPr>
          <a:xfrm>
            <a:off x="10770655" y="3805274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F9BD1D5A-504B-4AAE-B9E9-BB89636A8947}"/>
              </a:ext>
            </a:extLst>
          </p:cNvPr>
          <p:cNvCxnSpPr>
            <a:cxnSpLocks/>
          </p:cNvCxnSpPr>
          <p:nvPr/>
        </p:nvCxnSpPr>
        <p:spPr>
          <a:xfrm>
            <a:off x="8119503" y="3863974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13C8A33F-736B-4399-96EF-BCA1B9B0D69F}"/>
              </a:ext>
            </a:extLst>
          </p:cNvPr>
          <p:cNvCxnSpPr>
            <a:cxnSpLocks/>
          </p:cNvCxnSpPr>
          <p:nvPr/>
        </p:nvCxnSpPr>
        <p:spPr>
          <a:xfrm>
            <a:off x="9015292" y="3786176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DD37E329-69EA-4DA5-8596-75C162A7C3BF}"/>
              </a:ext>
            </a:extLst>
          </p:cNvPr>
          <p:cNvCxnSpPr>
            <a:cxnSpLocks/>
          </p:cNvCxnSpPr>
          <p:nvPr/>
        </p:nvCxnSpPr>
        <p:spPr>
          <a:xfrm>
            <a:off x="9930140" y="3845749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B0B1EB5-515A-47A6-A89A-1404C5286D23}"/>
              </a:ext>
            </a:extLst>
          </p:cNvPr>
          <p:cNvCxnSpPr/>
          <p:nvPr/>
        </p:nvCxnSpPr>
        <p:spPr>
          <a:xfrm>
            <a:off x="7025170" y="3264124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268E89A7-290A-45B5-A338-974CC4C4A9B6}"/>
              </a:ext>
            </a:extLst>
          </p:cNvPr>
          <p:cNvCxnSpPr/>
          <p:nvPr/>
        </p:nvCxnSpPr>
        <p:spPr>
          <a:xfrm>
            <a:off x="6969572" y="2396974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40EC52A9-5997-44E1-8686-A27BB35899FB}"/>
              </a:ext>
            </a:extLst>
          </p:cNvPr>
          <p:cNvCxnSpPr/>
          <p:nvPr/>
        </p:nvCxnSpPr>
        <p:spPr>
          <a:xfrm>
            <a:off x="6969572" y="1499236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4691B369-3C4F-47AA-A61E-3730AA44181B}"/>
              </a:ext>
            </a:extLst>
          </p:cNvPr>
          <p:cNvCxnSpPr/>
          <p:nvPr/>
        </p:nvCxnSpPr>
        <p:spPr>
          <a:xfrm>
            <a:off x="7025170" y="4956809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1A5DD964-08C3-474A-A791-56676CD11242}"/>
              </a:ext>
            </a:extLst>
          </p:cNvPr>
          <p:cNvCxnSpPr/>
          <p:nvPr/>
        </p:nvCxnSpPr>
        <p:spPr>
          <a:xfrm>
            <a:off x="7044229" y="5812261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CEFE4CE6-C925-4C63-9DFF-6BB12AC52B38}"/>
              </a:ext>
            </a:extLst>
          </p:cNvPr>
          <p:cNvCxnSpPr/>
          <p:nvPr/>
        </p:nvCxnSpPr>
        <p:spPr>
          <a:xfrm>
            <a:off x="7044229" y="6694170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D7E90F4C-996B-479F-9A65-A5ACFB7BF2D7}"/>
              </a:ext>
            </a:extLst>
          </p:cNvPr>
          <p:cNvCxnSpPr/>
          <p:nvPr/>
        </p:nvCxnSpPr>
        <p:spPr>
          <a:xfrm>
            <a:off x="7075191" y="7544016"/>
            <a:ext cx="580060" cy="0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D80B058-C0C2-4F72-B03A-35519CF39F85}"/>
              </a:ext>
            </a:extLst>
          </p:cNvPr>
          <p:cNvSpPr/>
          <p:nvPr/>
        </p:nvSpPr>
        <p:spPr>
          <a:xfrm>
            <a:off x="91485" y="-74751"/>
            <a:ext cx="7315200" cy="1639227"/>
          </a:xfrm>
          <a:prstGeom prst="rect">
            <a:avLst/>
          </a:prstGeom>
        </p:spPr>
        <p:txBody>
          <a:bodyPr lIns="231974" tIns="115987" rIns="231974" bIns="115987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Прямоугольная система координат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5A0F538E-35BC-4EF5-B672-88FCDFC5BD53}"/>
              </a:ext>
            </a:extLst>
          </p:cNvPr>
          <p:cNvCxnSpPr>
            <a:cxnSpLocks/>
          </p:cNvCxnSpPr>
          <p:nvPr/>
        </p:nvCxnSpPr>
        <p:spPr>
          <a:xfrm>
            <a:off x="11595924" y="3845749"/>
            <a:ext cx="3" cy="650628"/>
          </a:xfrm>
          <a:prstGeom prst="line">
            <a:avLst/>
          </a:prstGeom>
          <a:ln w="28575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5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7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07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07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07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07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07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07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07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7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30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30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30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500"/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500"/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500"/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7" grpId="0" animBg="1"/>
      <p:bldP spid="307257" grpId="1" animBg="1"/>
      <p:bldP spid="307203" grpId="0"/>
      <p:bldP spid="307206" grpId="0"/>
      <p:bldP spid="307231" grpId="0"/>
      <p:bldP spid="307254" grpId="0"/>
      <p:bldP spid="307258" grpId="0" build="allAtOnce" animBg="1"/>
      <p:bldP spid="307258" grpId="1" build="allAtOnce" animBg="1"/>
      <p:bldP spid="307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4630400" cy="827532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5" name="Багетная рамка 14"/>
          <p:cNvSpPr/>
          <p:nvPr/>
        </p:nvSpPr>
        <p:spPr>
          <a:xfrm>
            <a:off x="1371601" y="257176"/>
            <a:ext cx="11658600" cy="1285874"/>
          </a:xfrm>
          <a:prstGeom prst="bevel">
            <a:avLst>
              <a:gd name="adj" fmla="val 764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32549" y="589547"/>
            <a:ext cx="9936700" cy="793617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</a:bodyPr>
          <a:lstStyle/>
          <a:p>
            <a:pPr algn="ctr">
              <a:defRPr/>
            </a:pPr>
            <a:r>
              <a:rPr lang="ru-RU" sz="4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mbria Math" pitchFamily="18" charset="0"/>
                <a:cs typeface="Arial" pitchFamily="34" charset="0"/>
              </a:rPr>
              <a:t>Прямоугольная система координат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685801" y="2228850"/>
            <a:ext cx="5938520" cy="5715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 взаимно перпендикулярные координатные прямые, пересекающиеся в точке О – начале отсчёта, образуют прямоугольную систему координат. </a:t>
            </a:r>
          </a:p>
        </p:txBody>
      </p:sp>
      <p:grpSp>
        <p:nvGrpSpPr>
          <p:cNvPr id="3078" name="Группа 18"/>
          <p:cNvGrpSpPr>
            <a:grpSpLocks/>
          </p:cNvGrpSpPr>
          <p:nvPr/>
        </p:nvGrpSpPr>
        <p:grpSpPr bwMode="auto">
          <a:xfrm flipH="1">
            <a:off x="9029702" y="6686550"/>
            <a:ext cx="5257800" cy="1358266"/>
            <a:chOff x="428596" y="4714884"/>
            <a:chExt cx="8501090" cy="2061083"/>
          </a:xfrm>
        </p:grpSpPr>
        <p:pic>
          <p:nvPicPr>
            <p:cNvPr id="3105" name="Рисунок 19" descr="паровоз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9213" r="3999" b="6020"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Рисунок 20" descr="линейка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t="28441" r="2750" b="53920"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7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4" cy="2001970"/>
              <a:chOff x="214282" y="3714752"/>
              <a:chExt cx="2428897" cy="3002102"/>
            </a:xfrm>
          </p:grpSpPr>
          <p:sp>
            <p:nvSpPr>
              <p:cNvPr id="24" name="Цилиндр 23"/>
              <p:cNvSpPr/>
              <p:nvPr/>
            </p:nvSpPr>
            <p:spPr>
              <a:xfrm>
                <a:off x="214282" y="3714752"/>
                <a:ext cx="1429825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110" name="Группа 18"/>
              <p:cNvGrpSpPr>
                <a:grpSpLocks/>
              </p:cNvGrpSpPr>
              <p:nvPr/>
            </p:nvGrpSpPr>
            <p:grpSpPr bwMode="auto">
              <a:xfrm>
                <a:off x="1428732" y="4786322"/>
                <a:ext cx="1214447" cy="1785950"/>
                <a:chOff x="4071934" y="1142984"/>
                <a:chExt cx="2000264" cy="2428892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16200000" flipH="1">
                  <a:off x="4016568" y="2057867"/>
                  <a:ext cx="2476063" cy="643946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5400000">
                  <a:off x="3514210" y="1769090"/>
                  <a:ext cx="2045697" cy="791134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141495" y="3187508"/>
                  <a:ext cx="1435080" cy="430365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16200000" flipH="1">
                  <a:off x="4715948" y="1358491"/>
                  <a:ext cx="1574066" cy="1140705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5400000">
                  <a:off x="5373954" y="2918494"/>
                  <a:ext cx="901996" cy="496759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Куб 4"/>
              <p:cNvSpPr/>
              <p:nvPr/>
            </p:nvSpPr>
            <p:spPr>
              <a:xfrm>
                <a:off x="856588" y="5717450"/>
                <a:ext cx="999758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3108" name="Рисунок 22" descr="циркуль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9" t="1953" r="3349" b="3125"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1" name="Прямая со стрелкой 40"/>
          <p:cNvCxnSpPr/>
          <p:nvPr/>
        </p:nvCxnSpPr>
        <p:spPr>
          <a:xfrm>
            <a:off x="11201400" y="1543051"/>
            <a:ext cx="711200" cy="6362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4114801" y="1543050"/>
            <a:ext cx="1143000" cy="60007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1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40536" r="50000"/>
          <a:stretch>
            <a:fillRect/>
          </a:stretch>
        </p:blipFill>
        <p:spPr bwMode="auto">
          <a:xfrm>
            <a:off x="6780700" y="2275425"/>
            <a:ext cx="7627619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TextBox 34"/>
          <p:cNvSpPr txBox="1">
            <a:spLocks noChangeArrowheads="1"/>
          </p:cNvSpPr>
          <p:nvPr/>
        </p:nvSpPr>
        <p:spPr bwMode="auto">
          <a:xfrm>
            <a:off x="9694470" y="4835843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0</a:t>
            </a:r>
            <a:endParaRPr lang="ru-RU" b="1" dirty="0"/>
          </a:p>
        </p:txBody>
      </p:sp>
      <p:grpSp>
        <p:nvGrpSpPr>
          <p:cNvPr id="3083" name="Группа 9"/>
          <p:cNvGrpSpPr>
            <a:grpSpLocks/>
          </p:cNvGrpSpPr>
          <p:nvPr/>
        </p:nvGrpSpPr>
        <p:grpSpPr bwMode="auto">
          <a:xfrm>
            <a:off x="7310120" y="2179320"/>
            <a:ext cx="6962141" cy="5118735"/>
            <a:chOff x="4569573" y="1815996"/>
            <a:chExt cx="4350082" cy="4266160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4569573" y="4094352"/>
              <a:ext cx="410409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6200000">
              <a:off x="4407633" y="4030049"/>
              <a:ext cx="410421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2" name="TextBox 4"/>
            <p:cNvSpPr txBox="1">
              <a:spLocks noChangeArrowheads="1"/>
            </p:cNvSpPr>
            <p:nvPr/>
          </p:nvSpPr>
          <p:spPr bwMode="auto">
            <a:xfrm>
              <a:off x="8316405" y="4069230"/>
              <a:ext cx="603250" cy="6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2060"/>
                  </a:solidFill>
                </a:rPr>
                <a:t>x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3103" name="TextBox 29"/>
            <p:cNvSpPr txBox="1">
              <a:spLocks noChangeArrowheads="1"/>
            </p:cNvSpPr>
            <p:nvPr/>
          </p:nvSpPr>
          <p:spPr bwMode="auto">
            <a:xfrm>
              <a:off x="6472924" y="1815996"/>
              <a:ext cx="603250" cy="6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2060"/>
                  </a:solidFill>
                </a:rPr>
                <a:t>y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84" name="TextBox 39"/>
          <p:cNvSpPr txBox="1">
            <a:spLocks noChangeArrowheads="1"/>
          </p:cNvSpPr>
          <p:nvPr/>
        </p:nvSpPr>
        <p:spPr bwMode="auto">
          <a:xfrm>
            <a:off x="10213341" y="3926527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3085" name="TextBox 41"/>
          <p:cNvSpPr txBox="1">
            <a:spLocks noChangeArrowheads="1"/>
          </p:cNvSpPr>
          <p:nvPr/>
        </p:nvSpPr>
        <p:spPr bwMode="auto">
          <a:xfrm>
            <a:off x="10213341" y="324040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2</a:t>
            </a:r>
            <a:endParaRPr lang="ru-RU" b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134600" y="4326652"/>
            <a:ext cx="414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24441" y="3632836"/>
            <a:ext cx="4241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44"/>
          <p:cNvSpPr txBox="1">
            <a:spLocks noChangeArrowheads="1"/>
          </p:cNvSpPr>
          <p:nvPr/>
        </p:nvSpPr>
        <p:spPr bwMode="auto">
          <a:xfrm>
            <a:off x="10731501" y="491299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3089" name="TextBox 46"/>
          <p:cNvSpPr txBox="1">
            <a:spLocks noChangeArrowheads="1"/>
          </p:cNvSpPr>
          <p:nvPr/>
        </p:nvSpPr>
        <p:spPr bwMode="auto">
          <a:xfrm>
            <a:off x="11625581" y="491299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2</a:t>
            </a:r>
            <a:endParaRPr lang="ru-RU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V="1">
            <a:off x="11055986" y="4924426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V="1">
            <a:off x="11922125" y="4903471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V="1">
            <a:off x="9290685" y="4903471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V="1">
            <a:off x="8451759" y="4924426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51"/>
          <p:cNvSpPr txBox="1">
            <a:spLocks noChangeArrowheads="1"/>
          </p:cNvSpPr>
          <p:nvPr/>
        </p:nvSpPr>
        <p:spPr bwMode="auto">
          <a:xfrm>
            <a:off x="8864600" y="493585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-1</a:t>
            </a:r>
            <a:endParaRPr lang="ru-RU" b="1"/>
          </a:p>
        </p:txBody>
      </p:sp>
      <p:sp>
        <p:nvSpPr>
          <p:cNvPr id="3095" name="TextBox 52"/>
          <p:cNvSpPr txBox="1">
            <a:spLocks noChangeArrowheads="1"/>
          </p:cNvSpPr>
          <p:nvPr/>
        </p:nvSpPr>
        <p:spPr bwMode="auto">
          <a:xfrm>
            <a:off x="8008621" y="4903470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-2</a:t>
            </a:r>
            <a:endParaRPr lang="ru-RU" b="1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10172702" y="5585460"/>
            <a:ext cx="421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0124441" y="6275070"/>
            <a:ext cx="4241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8" name="TextBox 55"/>
          <p:cNvSpPr txBox="1">
            <a:spLocks noChangeArrowheads="1"/>
          </p:cNvSpPr>
          <p:nvPr/>
        </p:nvSpPr>
        <p:spPr bwMode="auto">
          <a:xfrm>
            <a:off x="10399112" y="5086351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-1</a:t>
            </a:r>
            <a:endParaRPr lang="ru-RU" b="1" dirty="0"/>
          </a:p>
        </p:txBody>
      </p:sp>
      <p:sp>
        <p:nvSpPr>
          <p:cNvPr id="3099" name="TextBox 56"/>
          <p:cNvSpPr txBox="1">
            <a:spLocks noChangeArrowheads="1"/>
          </p:cNvSpPr>
          <p:nvPr/>
        </p:nvSpPr>
        <p:spPr bwMode="auto">
          <a:xfrm>
            <a:off x="10399112" y="5775640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-2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0377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77114"/>
              </p:ext>
            </p:extLst>
          </p:nvPr>
        </p:nvGraphicFramePr>
        <p:xfrm>
          <a:off x="0" y="0"/>
          <a:ext cx="14630400" cy="8275320"/>
        </p:xfrm>
        <a:graphic>
          <a:graphicData uri="http://schemas.openxmlformats.org/drawingml/2006/table">
            <a:tbl>
              <a:tblPr firstRow="1" bandRow="1">
                <a:solidFill>
                  <a:srgbClr val="CCFFCC"/>
                </a:solidFill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9" name="Блок-схема: альтернативный процесс 58"/>
          <p:cNvSpPr/>
          <p:nvPr/>
        </p:nvSpPr>
        <p:spPr>
          <a:xfrm>
            <a:off x="195943" y="838200"/>
            <a:ext cx="6162040" cy="307848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/>
          <a:lstStyle/>
          <a:p>
            <a:pPr algn="just"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Прямоугольная система координат называется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декартовой системой координат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228600" y="4743450"/>
            <a:ext cx="6162040" cy="300037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/>
          <a:lstStyle/>
          <a:p>
            <a:pPr algn="just"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Плоскость на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задана система координат,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координатной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плоскостью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40536" r="50000"/>
          <a:stretch>
            <a:fillRect/>
          </a:stretch>
        </p:blipFill>
        <p:spPr bwMode="auto">
          <a:xfrm>
            <a:off x="6743701" y="2257426"/>
            <a:ext cx="7627619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18"/>
          <p:cNvGrpSpPr>
            <a:grpSpLocks/>
          </p:cNvGrpSpPr>
          <p:nvPr/>
        </p:nvGrpSpPr>
        <p:grpSpPr bwMode="auto">
          <a:xfrm flipH="1">
            <a:off x="9029702" y="6686550"/>
            <a:ext cx="5257800" cy="1358266"/>
            <a:chOff x="428596" y="4714884"/>
            <a:chExt cx="8501090" cy="2061083"/>
          </a:xfrm>
        </p:grpSpPr>
        <p:pic>
          <p:nvPicPr>
            <p:cNvPr id="34" name="Рисунок 19" descr="паровоз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9E7E8"/>
                </a:clrFrom>
                <a:clrTo>
                  <a:srgbClr val="E9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9213" r="3999" b="6020"/>
            <a:stretch>
              <a:fillRect/>
            </a:stretch>
          </p:blipFill>
          <p:spPr bwMode="auto">
            <a:xfrm>
              <a:off x="6399622" y="5072074"/>
              <a:ext cx="2530064" cy="16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Рисунок 20" descr="линейка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t="28441" r="2750" b="53920"/>
            <a:stretch>
              <a:fillRect/>
            </a:stretch>
          </p:blipFill>
          <p:spPr bwMode="auto">
            <a:xfrm rot="-426541">
              <a:off x="1862434" y="6059152"/>
              <a:ext cx="4429156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Группа 19"/>
            <p:cNvGrpSpPr>
              <a:grpSpLocks/>
            </p:cNvGrpSpPr>
            <p:nvPr/>
          </p:nvGrpSpPr>
          <p:grpSpPr bwMode="auto">
            <a:xfrm>
              <a:off x="428596" y="4714884"/>
              <a:ext cx="1785954" cy="2001970"/>
              <a:chOff x="214282" y="3714752"/>
              <a:chExt cx="2428897" cy="3002102"/>
            </a:xfrm>
          </p:grpSpPr>
          <p:sp>
            <p:nvSpPr>
              <p:cNvPr id="38" name="Цилиндр 37"/>
              <p:cNvSpPr/>
              <p:nvPr/>
            </p:nvSpPr>
            <p:spPr>
              <a:xfrm>
                <a:off x="214282" y="3714752"/>
                <a:ext cx="1429825" cy="2860998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9" name="Группа 18"/>
              <p:cNvGrpSpPr>
                <a:grpSpLocks/>
              </p:cNvGrpSpPr>
              <p:nvPr/>
            </p:nvGrpSpPr>
            <p:grpSpPr bwMode="auto">
              <a:xfrm>
                <a:off x="1428732" y="4786322"/>
                <a:ext cx="1214447" cy="1785950"/>
                <a:chOff x="4071934" y="1142984"/>
                <a:chExt cx="2000264" cy="2428892"/>
              </a:xfrm>
            </p:grpSpPr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rot="16200000" flipH="1">
                  <a:off x="4016568" y="2057867"/>
                  <a:ext cx="2476063" cy="643946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rot="5400000">
                  <a:off x="3514210" y="1769090"/>
                  <a:ext cx="2045697" cy="791134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>
                  <a:off x="4141495" y="3187508"/>
                  <a:ext cx="1435080" cy="430365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16200000" flipH="1">
                  <a:off x="4715948" y="1358491"/>
                  <a:ext cx="1574066" cy="1140705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5400000">
                  <a:off x="5373954" y="2918494"/>
                  <a:ext cx="901996" cy="496759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Куб 4"/>
              <p:cNvSpPr/>
              <p:nvPr/>
            </p:nvSpPr>
            <p:spPr>
              <a:xfrm>
                <a:off x="856588" y="5717450"/>
                <a:ext cx="999758" cy="1001351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37" name="Рисунок 22" descr="циркуль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9" t="1953" r="3349" b="3125"/>
            <a:stretch>
              <a:fillRect/>
            </a:stretch>
          </p:blipFill>
          <p:spPr bwMode="auto">
            <a:xfrm rot="-5740324">
              <a:off x="2785974" y="5368374"/>
              <a:ext cx="1100674" cy="171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40536" r="50000"/>
          <a:stretch>
            <a:fillRect/>
          </a:stretch>
        </p:blipFill>
        <p:spPr bwMode="auto">
          <a:xfrm>
            <a:off x="6743701" y="2298400"/>
            <a:ext cx="7627619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34"/>
          <p:cNvSpPr txBox="1">
            <a:spLocks noChangeArrowheads="1"/>
          </p:cNvSpPr>
          <p:nvPr/>
        </p:nvSpPr>
        <p:spPr bwMode="auto">
          <a:xfrm>
            <a:off x="9694470" y="4835843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0</a:t>
            </a:r>
            <a:endParaRPr lang="ru-RU" b="1" dirty="0"/>
          </a:p>
        </p:txBody>
      </p:sp>
      <p:grpSp>
        <p:nvGrpSpPr>
          <p:cNvPr id="56" name="Группа 9"/>
          <p:cNvGrpSpPr>
            <a:grpSpLocks/>
          </p:cNvGrpSpPr>
          <p:nvPr/>
        </p:nvGrpSpPr>
        <p:grpSpPr bwMode="auto">
          <a:xfrm>
            <a:off x="7310120" y="2179320"/>
            <a:ext cx="6962141" cy="5118735"/>
            <a:chOff x="4569573" y="1815996"/>
            <a:chExt cx="4350082" cy="4266160"/>
          </a:xfrm>
        </p:grpSpPr>
        <p:cxnSp>
          <p:nvCxnSpPr>
            <p:cNvPr id="57" name="Прямая со стрелкой 56"/>
            <p:cNvCxnSpPr/>
            <p:nvPr/>
          </p:nvCxnSpPr>
          <p:spPr>
            <a:xfrm>
              <a:off x="4569573" y="4094352"/>
              <a:ext cx="410409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16200000">
              <a:off x="4407633" y="4030049"/>
              <a:ext cx="410421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4"/>
            <p:cNvSpPr txBox="1">
              <a:spLocks noChangeArrowheads="1"/>
            </p:cNvSpPr>
            <p:nvPr/>
          </p:nvSpPr>
          <p:spPr bwMode="auto">
            <a:xfrm>
              <a:off x="8316405" y="4069230"/>
              <a:ext cx="603250" cy="6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2060"/>
                  </a:solidFill>
                </a:rPr>
                <a:t>x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63" name="TextBox 29"/>
            <p:cNvSpPr txBox="1">
              <a:spLocks noChangeArrowheads="1"/>
            </p:cNvSpPr>
            <p:nvPr/>
          </p:nvSpPr>
          <p:spPr bwMode="auto">
            <a:xfrm>
              <a:off x="6472924" y="1815996"/>
              <a:ext cx="603250" cy="6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2060"/>
                  </a:solidFill>
                </a:rPr>
                <a:t>y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4" name="TextBox 39"/>
          <p:cNvSpPr txBox="1">
            <a:spLocks noChangeArrowheads="1"/>
          </p:cNvSpPr>
          <p:nvPr/>
        </p:nvSpPr>
        <p:spPr bwMode="auto">
          <a:xfrm>
            <a:off x="10213341" y="3926527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65" name="TextBox 41"/>
          <p:cNvSpPr txBox="1">
            <a:spLocks noChangeArrowheads="1"/>
          </p:cNvSpPr>
          <p:nvPr/>
        </p:nvSpPr>
        <p:spPr bwMode="auto">
          <a:xfrm>
            <a:off x="10213341" y="324040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2</a:t>
            </a:r>
            <a:endParaRPr lang="ru-RU" b="1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0134600" y="4326652"/>
            <a:ext cx="414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0124441" y="3632836"/>
            <a:ext cx="4241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44"/>
          <p:cNvSpPr txBox="1">
            <a:spLocks noChangeArrowheads="1"/>
          </p:cNvSpPr>
          <p:nvPr/>
        </p:nvSpPr>
        <p:spPr bwMode="auto">
          <a:xfrm>
            <a:off x="10731501" y="491299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69" name="TextBox 46"/>
          <p:cNvSpPr txBox="1">
            <a:spLocks noChangeArrowheads="1"/>
          </p:cNvSpPr>
          <p:nvPr/>
        </p:nvSpPr>
        <p:spPr bwMode="auto">
          <a:xfrm>
            <a:off x="11625581" y="491299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2</a:t>
            </a:r>
            <a:endParaRPr lang="ru-RU" b="1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V="1">
            <a:off x="11055986" y="4924426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V="1">
            <a:off x="11922125" y="4903471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V="1">
            <a:off x="9290685" y="4903471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V="1">
            <a:off x="8451759" y="4924426"/>
            <a:ext cx="316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51"/>
          <p:cNvSpPr txBox="1">
            <a:spLocks noChangeArrowheads="1"/>
          </p:cNvSpPr>
          <p:nvPr/>
        </p:nvSpPr>
        <p:spPr bwMode="auto">
          <a:xfrm>
            <a:off x="8864600" y="4935856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-1</a:t>
            </a:r>
            <a:endParaRPr lang="ru-RU" b="1"/>
          </a:p>
        </p:txBody>
      </p:sp>
      <p:sp>
        <p:nvSpPr>
          <p:cNvPr id="75" name="TextBox 52"/>
          <p:cNvSpPr txBox="1">
            <a:spLocks noChangeArrowheads="1"/>
          </p:cNvSpPr>
          <p:nvPr/>
        </p:nvSpPr>
        <p:spPr bwMode="auto">
          <a:xfrm>
            <a:off x="8008621" y="4903470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-2</a:t>
            </a:r>
            <a:endParaRPr lang="ru-RU" b="1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10172702" y="5585460"/>
            <a:ext cx="421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0124441" y="6275070"/>
            <a:ext cx="4241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55"/>
          <p:cNvSpPr txBox="1">
            <a:spLocks noChangeArrowheads="1"/>
          </p:cNvSpPr>
          <p:nvPr/>
        </p:nvSpPr>
        <p:spPr bwMode="auto">
          <a:xfrm>
            <a:off x="10399112" y="5086351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-1</a:t>
            </a:r>
            <a:endParaRPr lang="ru-RU" b="1" dirty="0"/>
          </a:p>
        </p:txBody>
      </p:sp>
      <p:sp>
        <p:nvSpPr>
          <p:cNvPr id="79" name="TextBox 56"/>
          <p:cNvSpPr txBox="1">
            <a:spLocks noChangeArrowheads="1"/>
          </p:cNvSpPr>
          <p:nvPr/>
        </p:nvSpPr>
        <p:spPr bwMode="auto">
          <a:xfrm>
            <a:off x="10399112" y="5775640"/>
            <a:ext cx="9652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-2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67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13698</TotalTime>
  <Words>653</Words>
  <Application>Microsoft Office PowerPoint</Application>
  <PresentationFormat>Произвольный</PresentationFormat>
  <Paragraphs>820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898</cp:revision>
  <dcterms:created xsi:type="dcterms:W3CDTF">2020-04-09T07:32:19Z</dcterms:created>
  <dcterms:modified xsi:type="dcterms:W3CDTF">2021-02-19T16:19:27Z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