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60" r:id="rId2"/>
    <p:sldId id="768" r:id="rId3"/>
    <p:sldId id="843" r:id="rId4"/>
    <p:sldId id="841" r:id="rId5"/>
    <p:sldId id="847" r:id="rId6"/>
    <p:sldId id="838" r:id="rId7"/>
    <p:sldId id="785" r:id="rId8"/>
    <p:sldId id="845" r:id="rId9"/>
    <p:sldId id="846" r:id="rId10"/>
    <p:sldId id="848" r:id="rId11"/>
    <p:sldId id="849" r:id="rId12"/>
    <p:sldId id="510" r:id="rId13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43"/>
            <p14:sldId id="841"/>
            <p14:sldId id="847"/>
            <p14:sldId id="838"/>
            <p14:sldId id="785"/>
            <p14:sldId id="845"/>
            <p14:sldId id="846"/>
            <p14:sldId id="848"/>
            <p14:sldId id="849"/>
            <p14:sldId id="510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144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C93F39-D10A-4803-B666-2C2CC1E2260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2308F815-5D1D-4AE8-8190-5CEA760EC492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75C089C-C07F-4B10-B8E5-029B1C08BCAB}" type="parTrans" cxnId="{64BFC926-276B-455D-9218-2C0AD1900D9D}">
      <dgm:prSet/>
      <dgm:spPr/>
      <dgm:t>
        <a:bodyPr/>
        <a:lstStyle/>
        <a:p>
          <a:endParaRPr lang="uz-Latn-UZ"/>
        </a:p>
      </dgm:t>
    </dgm:pt>
    <dgm:pt modelId="{1209770B-BAA0-4719-A2B4-ABF0E67D0FBD}" type="sibTrans" cxnId="{64BFC926-276B-455D-9218-2C0AD1900D9D}">
      <dgm:prSet/>
      <dgm:spPr/>
      <dgm:t>
        <a:bodyPr/>
        <a:lstStyle/>
        <a:p>
          <a:endParaRPr lang="uz-Latn-UZ"/>
        </a:p>
      </dgm:t>
    </dgm:pt>
    <dgm:pt modelId="{4C975EE1-0466-43EF-B9FF-7C86DC68FF0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C5110EB-E040-4A6D-8A9B-3DE6CC767284}" type="parTrans" cxnId="{759C93DB-6B52-4810-BACB-8AD8F2753F82}">
      <dgm:prSet/>
      <dgm:spPr/>
      <dgm:t>
        <a:bodyPr/>
        <a:lstStyle/>
        <a:p>
          <a:endParaRPr lang="uz-Latn-UZ"/>
        </a:p>
      </dgm:t>
    </dgm:pt>
    <dgm:pt modelId="{1A56B892-87AD-42B1-9A09-064AC745EB73}" type="sibTrans" cxnId="{759C93DB-6B52-4810-BACB-8AD8F2753F82}">
      <dgm:prSet/>
      <dgm:spPr/>
      <dgm:t>
        <a:bodyPr/>
        <a:lstStyle/>
        <a:p>
          <a:endParaRPr lang="uz-Latn-UZ"/>
        </a:p>
      </dgm:t>
    </dgm:pt>
    <dgm:pt modelId="{1F7421FF-1BD5-482A-915A-FD3DD89BA52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362A5C4-7097-4B74-B446-FF07C5D43AFB}" type="parTrans" cxnId="{7F108C26-5058-45C8-987D-12DC6FBCFC6E}">
      <dgm:prSet/>
      <dgm:spPr/>
      <dgm:t>
        <a:bodyPr/>
        <a:lstStyle/>
        <a:p>
          <a:endParaRPr lang="uz-Latn-UZ"/>
        </a:p>
      </dgm:t>
    </dgm:pt>
    <dgm:pt modelId="{FF8E7D7E-EE4D-4558-ABDE-703AAA62EADA}" type="sibTrans" cxnId="{7F108C26-5058-45C8-987D-12DC6FBCFC6E}">
      <dgm:prSet/>
      <dgm:spPr/>
      <dgm:t>
        <a:bodyPr/>
        <a:lstStyle/>
        <a:p>
          <a:endParaRPr lang="uz-Latn-UZ"/>
        </a:p>
      </dgm:t>
    </dgm:pt>
    <dgm:pt modelId="{DE9F92C4-994B-42B2-A73D-91F5B4822D07}" type="pres">
      <dgm:prSet presAssocID="{BCC93F39-D10A-4803-B666-2C2CC1E2260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z-Latn-UZ"/>
        </a:p>
      </dgm:t>
    </dgm:pt>
    <dgm:pt modelId="{661502F1-638F-4AF4-B56A-1BDAC56AB798}" type="pres">
      <dgm:prSet presAssocID="{BCC93F39-D10A-4803-B666-2C2CC1E22604}" presName="Name1" presStyleCnt="0"/>
      <dgm:spPr/>
    </dgm:pt>
    <dgm:pt modelId="{AA8AD3AB-E061-450E-BE14-25B3A3FFC322}" type="pres">
      <dgm:prSet presAssocID="{BCC93F39-D10A-4803-B666-2C2CC1E22604}" presName="cycle" presStyleCnt="0"/>
      <dgm:spPr/>
    </dgm:pt>
    <dgm:pt modelId="{14824C2C-36A7-4D67-904F-E27A2DA5A0B2}" type="pres">
      <dgm:prSet presAssocID="{BCC93F39-D10A-4803-B666-2C2CC1E22604}" presName="srcNode" presStyleLbl="node1" presStyleIdx="0" presStyleCnt="3"/>
      <dgm:spPr/>
    </dgm:pt>
    <dgm:pt modelId="{B602AE6D-21C4-40F3-9486-2ABA888F453D}" type="pres">
      <dgm:prSet presAssocID="{BCC93F39-D10A-4803-B666-2C2CC1E22604}" presName="conn" presStyleLbl="parChTrans1D2" presStyleIdx="0" presStyleCnt="1"/>
      <dgm:spPr/>
      <dgm:t>
        <a:bodyPr/>
        <a:lstStyle/>
        <a:p>
          <a:endParaRPr lang="uz-Latn-UZ"/>
        </a:p>
      </dgm:t>
    </dgm:pt>
    <dgm:pt modelId="{4A070231-6265-4BDF-B4B1-3768E2172FB9}" type="pres">
      <dgm:prSet presAssocID="{BCC93F39-D10A-4803-B666-2C2CC1E22604}" presName="extraNode" presStyleLbl="node1" presStyleIdx="0" presStyleCnt="3"/>
      <dgm:spPr/>
    </dgm:pt>
    <dgm:pt modelId="{3B808637-9840-4FFE-84AD-6C172FC1EF18}" type="pres">
      <dgm:prSet presAssocID="{BCC93F39-D10A-4803-B666-2C2CC1E22604}" presName="dstNode" presStyleLbl="node1" presStyleIdx="0" presStyleCnt="3"/>
      <dgm:spPr/>
    </dgm:pt>
    <dgm:pt modelId="{364B9216-98A2-407D-A39B-07FED26E1DC8}" type="pres">
      <dgm:prSet presAssocID="{2308F815-5D1D-4AE8-8190-5CEA760EC49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7E82D092-B386-441A-9F64-1D7B8B0DF71E}" type="pres">
      <dgm:prSet presAssocID="{2308F815-5D1D-4AE8-8190-5CEA760EC492}" presName="accent_1" presStyleCnt="0"/>
      <dgm:spPr/>
    </dgm:pt>
    <dgm:pt modelId="{2BF55A90-B799-4710-8059-58ABB74CF63A}" type="pres">
      <dgm:prSet presAssocID="{2308F815-5D1D-4AE8-8190-5CEA760EC492}" presName="accentRepeatNode" presStyleLbl="solidFgAcc1" presStyleIdx="0" presStyleCnt="3" custLinFactNeighborX="-5749" custLinFactNeighborY="1363"/>
      <dgm:spPr/>
    </dgm:pt>
    <dgm:pt modelId="{BF3DE31D-505B-42D7-B098-15E1B034B5CE}" type="pres">
      <dgm:prSet presAssocID="{4C975EE1-0466-43EF-B9FF-7C86DC68FF0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4533D2F2-5844-4EDE-96BF-96172ED57BD2}" type="pres">
      <dgm:prSet presAssocID="{4C975EE1-0466-43EF-B9FF-7C86DC68FF0A}" presName="accent_2" presStyleCnt="0"/>
      <dgm:spPr/>
    </dgm:pt>
    <dgm:pt modelId="{E22ECAA2-DFA3-43D8-9221-52A09B25D51A}" type="pres">
      <dgm:prSet presAssocID="{4C975EE1-0466-43EF-B9FF-7C86DC68FF0A}" presName="accentRepeatNode" presStyleLbl="solidFgAcc1" presStyleIdx="1" presStyleCnt="3"/>
      <dgm:spPr/>
    </dgm:pt>
    <dgm:pt modelId="{C84F0A8E-A575-4027-8DC3-6AB28565E3AD}" type="pres">
      <dgm:prSet presAssocID="{1F7421FF-1BD5-482A-915A-FD3DD89BA52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4D62F47-F4CC-4631-94B9-8D789D035D0F}" type="pres">
      <dgm:prSet presAssocID="{1F7421FF-1BD5-482A-915A-FD3DD89BA526}" presName="accent_3" presStyleCnt="0"/>
      <dgm:spPr/>
    </dgm:pt>
    <dgm:pt modelId="{E1D7E3B8-DD5C-4487-826B-72A931C43709}" type="pres">
      <dgm:prSet presAssocID="{1F7421FF-1BD5-482A-915A-FD3DD89BA526}" presName="accentRepeatNode" presStyleLbl="solidFgAcc1" presStyleIdx="2" presStyleCnt="3"/>
      <dgm:spPr/>
      <dgm:t>
        <a:bodyPr/>
        <a:lstStyle/>
        <a:p>
          <a:endParaRPr lang="uz-Latn-UZ"/>
        </a:p>
      </dgm:t>
    </dgm:pt>
  </dgm:ptLst>
  <dgm:cxnLst>
    <dgm:cxn modelId="{759C93DB-6B52-4810-BACB-8AD8F2753F82}" srcId="{BCC93F39-D10A-4803-B666-2C2CC1E22604}" destId="{4C975EE1-0466-43EF-B9FF-7C86DC68FF0A}" srcOrd="1" destOrd="0" parTransId="{1C5110EB-E040-4A6D-8A9B-3DE6CC767284}" sibTransId="{1A56B892-87AD-42B1-9A09-064AC745EB73}"/>
    <dgm:cxn modelId="{A798CF9D-227C-47CD-BBE4-175F12C37C7F}" type="presOf" srcId="{BCC93F39-D10A-4803-B666-2C2CC1E22604}" destId="{DE9F92C4-994B-42B2-A73D-91F5B4822D07}" srcOrd="0" destOrd="0" presId="urn:microsoft.com/office/officeart/2008/layout/VerticalCurvedList"/>
    <dgm:cxn modelId="{7F108C26-5058-45C8-987D-12DC6FBCFC6E}" srcId="{BCC93F39-D10A-4803-B666-2C2CC1E22604}" destId="{1F7421FF-1BD5-482A-915A-FD3DD89BA526}" srcOrd="2" destOrd="0" parTransId="{E362A5C4-7097-4B74-B446-FF07C5D43AFB}" sibTransId="{FF8E7D7E-EE4D-4558-ABDE-703AAA62EADA}"/>
    <dgm:cxn modelId="{CA966BAC-D607-4287-8830-EC30308CB264}" type="presOf" srcId="{1209770B-BAA0-4719-A2B4-ABF0E67D0FBD}" destId="{B602AE6D-21C4-40F3-9486-2ABA888F453D}" srcOrd="0" destOrd="0" presId="urn:microsoft.com/office/officeart/2008/layout/VerticalCurvedList"/>
    <dgm:cxn modelId="{64BFC926-276B-455D-9218-2C0AD1900D9D}" srcId="{BCC93F39-D10A-4803-B666-2C2CC1E22604}" destId="{2308F815-5D1D-4AE8-8190-5CEA760EC492}" srcOrd="0" destOrd="0" parTransId="{075C089C-C07F-4B10-B8E5-029B1C08BCAB}" sibTransId="{1209770B-BAA0-4719-A2B4-ABF0E67D0FBD}"/>
    <dgm:cxn modelId="{F8C397F7-5EF1-4E9C-9DFF-13644B7FF723}" type="presOf" srcId="{4C975EE1-0466-43EF-B9FF-7C86DC68FF0A}" destId="{BF3DE31D-505B-42D7-B098-15E1B034B5CE}" srcOrd="0" destOrd="0" presId="urn:microsoft.com/office/officeart/2008/layout/VerticalCurvedList"/>
    <dgm:cxn modelId="{517F3B21-3F3C-481C-A91F-DF1674DB1740}" type="presOf" srcId="{2308F815-5D1D-4AE8-8190-5CEA760EC492}" destId="{364B9216-98A2-407D-A39B-07FED26E1DC8}" srcOrd="0" destOrd="0" presId="urn:microsoft.com/office/officeart/2008/layout/VerticalCurvedList"/>
    <dgm:cxn modelId="{6BA8394A-C815-448A-8707-3E85DCFB6911}" type="presOf" srcId="{1F7421FF-1BD5-482A-915A-FD3DD89BA526}" destId="{C84F0A8E-A575-4027-8DC3-6AB28565E3AD}" srcOrd="0" destOrd="0" presId="urn:microsoft.com/office/officeart/2008/layout/VerticalCurvedList"/>
    <dgm:cxn modelId="{B48D7221-8A62-4619-9FA0-EA11A0123C7F}" type="presParOf" srcId="{DE9F92C4-994B-42B2-A73D-91F5B4822D07}" destId="{661502F1-638F-4AF4-B56A-1BDAC56AB798}" srcOrd="0" destOrd="0" presId="urn:microsoft.com/office/officeart/2008/layout/VerticalCurvedList"/>
    <dgm:cxn modelId="{A6186FFD-1500-4EFB-8354-A60629416D4E}" type="presParOf" srcId="{661502F1-638F-4AF4-B56A-1BDAC56AB798}" destId="{AA8AD3AB-E061-450E-BE14-25B3A3FFC322}" srcOrd="0" destOrd="0" presId="urn:microsoft.com/office/officeart/2008/layout/VerticalCurvedList"/>
    <dgm:cxn modelId="{88B80ABE-C493-424B-81BD-F179F9B55B78}" type="presParOf" srcId="{AA8AD3AB-E061-450E-BE14-25B3A3FFC322}" destId="{14824C2C-36A7-4D67-904F-E27A2DA5A0B2}" srcOrd="0" destOrd="0" presId="urn:microsoft.com/office/officeart/2008/layout/VerticalCurvedList"/>
    <dgm:cxn modelId="{125B600C-2F0C-4FCB-B26A-FEE2E6FA2E7B}" type="presParOf" srcId="{AA8AD3AB-E061-450E-BE14-25B3A3FFC322}" destId="{B602AE6D-21C4-40F3-9486-2ABA888F453D}" srcOrd="1" destOrd="0" presId="urn:microsoft.com/office/officeart/2008/layout/VerticalCurvedList"/>
    <dgm:cxn modelId="{3769DA98-EA8E-43D8-84CE-8683266654B5}" type="presParOf" srcId="{AA8AD3AB-E061-450E-BE14-25B3A3FFC322}" destId="{4A070231-6265-4BDF-B4B1-3768E2172FB9}" srcOrd="2" destOrd="0" presId="urn:microsoft.com/office/officeart/2008/layout/VerticalCurvedList"/>
    <dgm:cxn modelId="{B5509E51-B0A5-4E6B-9762-533EFAF6D403}" type="presParOf" srcId="{AA8AD3AB-E061-450E-BE14-25B3A3FFC322}" destId="{3B808637-9840-4FFE-84AD-6C172FC1EF18}" srcOrd="3" destOrd="0" presId="urn:microsoft.com/office/officeart/2008/layout/VerticalCurvedList"/>
    <dgm:cxn modelId="{75C66FC2-9760-457F-A7FA-2474759B1F44}" type="presParOf" srcId="{661502F1-638F-4AF4-B56A-1BDAC56AB798}" destId="{364B9216-98A2-407D-A39B-07FED26E1DC8}" srcOrd="1" destOrd="0" presId="urn:microsoft.com/office/officeart/2008/layout/VerticalCurvedList"/>
    <dgm:cxn modelId="{FCF9D23E-F074-4938-B972-82C1692FE280}" type="presParOf" srcId="{661502F1-638F-4AF4-B56A-1BDAC56AB798}" destId="{7E82D092-B386-441A-9F64-1D7B8B0DF71E}" srcOrd="2" destOrd="0" presId="urn:microsoft.com/office/officeart/2008/layout/VerticalCurvedList"/>
    <dgm:cxn modelId="{0CE162B0-5C4B-4A8B-81F8-3222E593421F}" type="presParOf" srcId="{7E82D092-B386-441A-9F64-1D7B8B0DF71E}" destId="{2BF55A90-B799-4710-8059-58ABB74CF63A}" srcOrd="0" destOrd="0" presId="urn:microsoft.com/office/officeart/2008/layout/VerticalCurvedList"/>
    <dgm:cxn modelId="{F61A3A82-02D6-4480-AD9E-881DE747BA95}" type="presParOf" srcId="{661502F1-638F-4AF4-B56A-1BDAC56AB798}" destId="{BF3DE31D-505B-42D7-B098-15E1B034B5CE}" srcOrd="3" destOrd="0" presId="urn:microsoft.com/office/officeart/2008/layout/VerticalCurvedList"/>
    <dgm:cxn modelId="{DC1E14B1-E07D-4F4B-87DF-BADC6D025298}" type="presParOf" srcId="{661502F1-638F-4AF4-B56A-1BDAC56AB798}" destId="{4533D2F2-5844-4EDE-96BF-96172ED57BD2}" srcOrd="4" destOrd="0" presId="urn:microsoft.com/office/officeart/2008/layout/VerticalCurvedList"/>
    <dgm:cxn modelId="{EED5B45E-C3A9-431E-AAC4-DD6AC49B0D1A}" type="presParOf" srcId="{4533D2F2-5844-4EDE-96BF-96172ED57BD2}" destId="{E22ECAA2-DFA3-43D8-9221-52A09B25D51A}" srcOrd="0" destOrd="0" presId="urn:microsoft.com/office/officeart/2008/layout/VerticalCurvedList"/>
    <dgm:cxn modelId="{76C4EC9A-DE80-4690-BC62-5346B896A8DB}" type="presParOf" srcId="{661502F1-638F-4AF4-B56A-1BDAC56AB798}" destId="{C84F0A8E-A575-4027-8DC3-6AB28565E3AD}" srcOrd="5" destOrd="0" presId="urn:microsoft.com/office/officeart/2008/layout/VerticalCurvedList"/>
    <dgm:cxn modelId="{636C131F-DB4B-4101-9B25-882D402644C1}" type="presParOf" srcId="{661502F1-638F-4AF4-B56A-1BDAC56AB798}" destId="{C4D62F47-F4CC-4631-94B9-8D789D035D0F}" srcOrd="6" destOrd="0" presId="urn:microsoft.com/office/officeart/2008/layout/VerticalCurvedList"/>
    <dgm:cxn modelId="{58B192C7-8FC2-4906-B4EF-5C9532981F03}" type="presParOf" srcId="{C4D62F47-F4CC-4631-94B9-8D789D035D0F}" destId="{E1D7E3B8-DD5C-4487-826B-72A931C43709}" srcOrd="0" destOrd="0" presId="urn:microsoft.com/office/officeart/2008/layout/VerticalCurvedList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2AE6D-21C4-40F3-9486-2ABA888F453D}">
      <dsp:nvSpPr>
        <dsp:cNvPr id="0" name=""/>
        <dsp:cNvSpPr/>
      </dsp:nvSpPr>
      <dsp:spPr>
        <a:xfrm>
          <a:off x="-6918834" y="-1058280"/>
          <a:ext cx="8237961" cy="8237961"/>
        </a:xfrm>
        <a:prstGeom prst="blockArc">
          <a:avLst>
            <a:gd name="adj1" fmla="val 18900000"/>
            <a:gd name="adj2" fmla="val 2700000"/>
            <a:gd name="adj3" fmla="val 26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4B9216-98A2-407D-A39B-07FED26E1DC8}">
      <dsp:nvSpPr>
        <dsp:cNvPr id="0" name=""/>
        <dsp:cNvSpPr/>
      </dsp:nvSpPr>
      <dsp:spPr>
        <a:xfrm>
          <a:off x="849650" y="612140"/>
          <a:ext cx="10690767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849650" y="612140"/>
        <a:ext cx="10690767" cy="1224280"/>
      </dsp:txXfrm>
    </dsp:sp>
    <dsp:sp modelId="{2BF55A90-B799-4710-8059-58ABB74CF63A}">
      <dsp:nvSpPr>
        <dsp:cNvPr id="0" name=""/>
        <dsp:cNvSpPr/>
      </dsp:nvSpPr>
      <dsp:spPr>
        <a:xfrm>
          <a:off x="0" y="479963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DE31D-505B-42D7-B098-15E1B034B5CE}">
      <dsp:nvSpPr>
        <dsp:cNvPr id="0" name=""/>
        <dsp:cNvSpPr/>
      </dsp:nvSpPr>
      <dsp:spPr>
        <a:xfrm>
          <a:off x="1294676" y="2448560"/>
          <a:ext cx="10245741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94676" y="2448560"/>
        <a:ext cx="10245741" cy="1224280"/>
      </dsp:txXfrm>
    </dsp:sp>
    <dsp:sp modelId="{E22ECAA2-DFA3-43D8-9221-52A09B25D51A}">
      <dsp:nvSpPr>
        <dsp:cNvPr id="0" name=""/>
        <dsp:cNvSpPr/>
      </dsp:nvSpPr>
      <dsp:spPr>
        <a:xfrm>
          <a:off x="529501" y="2295525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F0A8E-A575-4027-8DC3-6AB28565E3AD}">
      <dsp:nvSpPr>
        <dsp:cNvPr id="0" name=""/>
        <dsp:cNvSpPr/>
      </dsp:nvSpPr>
      <dsp:spPr>
        <a:xfrm>
          <a:off x="849650" y="4284980"/>
          <a:ext cx="10690767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849650" y="4284980"/>
        <a:ext cx="10690767" cy="1224280"/>
      </dsp:txXfrm>
    </dsp:sp>
    <dsp:sp modelId="{E1D7E3B8-DD5C-4487-826B-72A931C43709}">
      <dsp:nvSpPr>
        <dsp:cNvPr id="0" name=""/>
        <dsp:cNvSpPr/>
      </dsp:nvSpPr>
      <dsp:spPr>
        <a:xfrm>
          <a:off x="84475" y="4131945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3.wmf"/><Relationship Id="rId1" Type="http://schemas.openxmlformats.org/officeDocument/2006/relationships/image" Target="../media/image10.wmf"/><Relationship Id="rId6" Type="http://schemas.openxmlformats.org/officeDocument/2006/relationships/image" Target="../media/image7.wmf"/><Relationship Id="rId5" Type="http://schemas.openxmlformats.org/officeDocument/2006/relationships/image" Target="../media/image12.wmf"/><Relationship Id="rId4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z-Latn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CEBC4-7F60-46A9-8417-0DDF722E941E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635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589CBA-06EF-48EB-B336-151ED79B8AC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248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589CBA-06EF-48EB-B336-151ED79B8AC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330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Пустой слайд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731520" y="7627621"/>
            <a:ext cx="3411219" cy="43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65" tIns="64283" rIns="128565" bIns="64283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4998720" y="7627621"/>
            <a:ext cx="4630419" cy="43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65" tIns="64283" rIns="128565" bIns="64283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10485120" y="7627621"/>
            <a:ext cx="3411219" cy="436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8565" tIns="64283" rIns="128565" bIns="64283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4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image" Target="../media/image24.png"/><Relationship Id="rId21" Type="http://schemas.openxmlformats.org/officeDocument/2006/relationships/image" Target="../media/image37.png"/><Relationship Id="rId7" Type="http://schemas.openxmlformats.org/officeDocument/2006/relationships/image" Target="../media/image16.wmf"/><Relationship Id="rId12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3.png"/><Relationship Id="rId20" Type="http://schemas.openxmlformats.org/officeDocument/2006/relationships/image" Target="../media/image36.pn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8.png"/><Relationship Id="rId5" Type="http://schemas.openxmlformats.org/officeDocument/2006/relationships/image" Target="../media/image15.wmf"/><Relationship Id="rId15" Type="http://schemas.openxmlformats.org/officeDocument/2006/relationships/image" Target="../media/image32.png"/><Relationship Id="rId23" Type="http://schemas.openxmlformats.org/officeDocument/2006/relationships/image" Target="../media/image39.png"/><Relationship Id="rId10" Type="http://schemas.openxmlformats.org/officeDocument/2006/relationships/image" Target="../media/image27.png"/><Relationship Id="rId19" Type="http://schemas.openxmlformats.org/officeDocument/2006/relationships/image" Target="../media/image34.png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6.png"/><Relationship Id="rId14" Type="http://schemas.openxmlformats.org/officeDocument/2006/relationships/image" Target="../media/image31.png"/><Relationship Id="rId22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42.png"/><Relationship Id="rId7" Type="http://schemas.openxmlformats.org/officeDocument/2006/relationships/image" Target="../media/image17.wmf"/><Relationship Id="rId12" Type="http://schemas.openxmlformats.org/officeDocument/2006/relationships/image" Target="../media/image4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46.png"/><Relationship Id="rId5" Type="http://schemas.openxmlformats.org/officeDocument/2006/relationships/image" Target="../media/image15.wmf"/><Relationship Id="rId15" Type="http://schemas.openxmlformats.org/officeDocument/2006/relationships/image" Target="../media/image49.png"/><Relationship Id="rId10" Type="http://schemas.openxmlformats.org/officeDocument/2006/relationships/image" Target="../media/image41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44.png"/><Relationship Id="rId14" Type="http://schemas.openxmlformats.org/officeDocument/2006/relationships/image" Target="../media/image4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3.w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11" Type="http://schemas.openxmlformats.org/officeDocument/2006/relationships/image" Target="../media/image2.wmf"/><Relationship Id="rId5" Type="http://schemas.openxmlformats.org/officeDocument/2006/relationships/image" Target="../media/image4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png"/><Relationship Id="rId3" Type="http://schemas.openxmlformats.org/officeDocument/2006/relationships/oleObject" Target="../embeddings/oleObject11.bin"/><Relationship Id="rId21" Type="http://schemas.openxmlformats.org/officeDocument/2006/relationships/image" Target="../media/image22.png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2.wmf"/><Relationship Id="rId17" Type="http://schemas.openxmlformats.org/officeDocument/2006/relationships/image" Target="../media/image18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6.png"/><Relationship Id="rId10" Type="http://schemas.openxmlformats.org/officeDocument/2006/relationships/image" Target="../media/image5.wmf"/><Relationship Id="rId19" Type="http://schemas.openxmlformats.org/officeDocument/2006/relationships/image" Target="../media/image20.png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7.wmf"/><Relationship Id="rId22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81200" y="3776003"/>
            <a:ext cx="8991600" cy="3005797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4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4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uz-Cyrl-UZ" sz="44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 «Разложение многочлена</a:t>
            </a:r>
          </a:p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на множители»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4" name="Picture 2" descr="Картинка к слову «Книжка, Открытая книга» - Сеть словесных ассоци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3911082"/>
            <a:ext cx="453838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10596445" y="4496576"/>
            <a:ext cx="10054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x+y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098991" y="4239698"/>
            <a:ext cx="10438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a+b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7671895" y="7007289"/>
            <a:ext cx="69342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2" name="Прямоугольник 11"/>
          <p:cNvSpPr/>
          <p:nvPr/>
        </p:nvSpPr>
        <p:spPr>
          <a:xfrm>
            <a:off x="45754" y="6985518"/>
            <a:ext cx="7117046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TextBox 1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1156" y="61485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21-423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множители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7376" y="1205563"/>
                <a:ext cx="2649764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205563"/>
                <a:ext cx="2649764" cy="72180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48907"/>
              </p:ext>
            </p:extLst>
          </p:nvPr>
        </p:nvGraphicFramePr>
        <p:xfrm>
          <a:off x="7508875" y="7046913"/>
          <a:ext cx="7113588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4" name="Формула" r:id="rId4" imgW="1942920" imgH="228600" progId="Equation.3">
                  <p:embed/>
                </p:oleObj>
              </mc:Choice>
              <mc:Fallback>
                <p:oleObj name="Формула" r:id="rId4" imgW="194292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75" y="7046913"/>
                        <a:ext cx="7113588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716396"/>
              </p:ext>
            </p:extLst>
          </p:nvPr>
        </p:nvGraphicFramePr>
        <p:xfrm>
          <a:off x="0" y="7033143"/>
          <a:ext cx="7099301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5" name="Формула" r:id="rId6" imgW="1942920" imgH="228600" progId="Equation.3">
                  <p:embed/>
                </p:oleObj>
              </mc:Choice>
              <mc:Fallback>
                <p:oleObj name="Формула" r:id="rId6" imgW="194292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7033143"/>
                        <a:ext cx="7099301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931459" y="1205562"/>
                <a:ext cx="320241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𝒙𝒚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459" y="1205562"/>
                <a:ext cx="3202415" cy="7218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838149" y="1226363"/>
                <a:ext cx="246593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149" y="1226363"/>
                <a:ext cx="2465931" cy="70788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68478" y="2006312"/>
                <a:ext cx="271022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𝟐𝟕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78" y="2006312"/>
                <a:ext cx="2710229" cy="72180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7325499" y="1991184"/>
                <a:ext cx="372800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5499" y="1991184"/>
                <a:ext cx="3728007" cy="72180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245823" y="2006311"/>
                <a:ext cx="246593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823" y="2006311"/>
                <a:ext cx="2465931" cy="70788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078707" y="2006312"/>
                <a:ext cx="245823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8707" y="2006312"/>
                <a:ext cx="2458237" cy="72180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70421" y="2712985"/>
                <a:ext cx="5493042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𝟗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0421" y="2712985"/>
                <a:ext cx="5493042" cy="72180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9987" y="3499435"/>
                <a:ext cx="3195940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ru-RU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𝟐𝟕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7" y="3499435"/>
                <a:ext cx="3195940" cy="72180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119873" y="3506392"/>
                <a:ext cx="295164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𝒎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9873" y="3506392"/>
                <a:ext cx="2951641" cy="70788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013422" y="3473892"/>
                <a:ext cx="337034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3422" y="3473892"/>
                <a:ext cx="3370345" cy="72180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694407" y="3459513"/>
                <a:ext cx="384996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𝟗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𝒎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4407" y="3459513"/>
                <a:ext cx="3849965" cy="72180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0" y="4728904"/>
                <a:ext cx="2732671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28904"/>
                <a:ext cx="2732671" cy="72180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452884" y="4769614"/>
                <a:ext cx="279454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=(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2884" y="4769614"/>
                <a:ext cx="2794548" cy="707886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2464488" y="4755699"/>
                <a:ext cx="3213252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4488" y="4755699"/>
                <a:ext cx="3213252" cy="72180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24800" y="4728903"/>
                <a:ext cx="3535776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4728903"/>
                <a:ext cx="3535776" cy="72180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505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19" grpId="0"/>
      <p:bldP spid="20" grpId="0"/>
      <p:bldP spid="21" grpId="0"/>
      <p:bldP spid="24" grpId="0"/>
      <p:bldP spid="25" grpId="0"/>
      <p:bldP spid="26" grpId="0"/>
      <p:bldP spid="29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7570619" y="6986249"/>
            <a:ext cx="69342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2" name="Прямоугольник 11"/>
          <p:cNvSpPr/>
          <p:nvPr/>
        </p:nvSpPr>
        <p:spPr>
          <a:xfrm>
            <a:off x="106992" y="7025801"/>
            <a:ext cx="7193246" cy="1066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TextBox 1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1156" y="80148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05371" y="1984660"/>
                <a:ext cx="324928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371" y="1984660"/>
                <a:ext cx="3249287" cy="72180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92767"/>
              </p:ext>
            </p:extLst>
          </p:nvPr>
        </p:nvGraphicFramePr>
        <p:xfrm>
          <a:off x="7407599" y="7025873"/>
          <a:ext cx="7113588" cy="1049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2" name="Формула" r:id="rId4" imgW="1942920" imgH="228600" progId="Equation.3">
                  <p:embed/>
                </p:oleObj>
              </mc:Choice>
              <mc:Fallback>
                <p:oleObj name="Формула" r:id="rId4" imgW="1942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7599" y="7025873"/>
                        <a:ext cx="7113588" cy="1049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04213"/>
              </p:ext>
            </p:extLst>
          </p:nvPr>
        </p:nvGraphicFramePr>
        <p:xfrm>
          <a:off x="61238" y="7099370"/>
          <a:ext cx="7099301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3" name="Формула" r:id="rId6" imgW="1942920" imgH="228600" progId="Equation.3">
                  <p:embed/>
                </p:oleObj>
              </mc:Choice>
              <mc:Fallback>
                <p:oleObj name="Формула" r:id="rId6" imgW="1942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38" y="7099370"/>
                        <a:ext cx="7099301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966273" y="1947611"/>
                <a:ext cx="5778441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𝒄𝒅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273" y="1947611"/>
                <a:ext cx="5778441" cy="7218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083730" y="3428999"/>
                <a:ext cx="4695196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uz-Latn-UZ" sz="4000" b="1" i="1" dirty="0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r>
                                <a:rPr lang="uz-Latn-UZ" sz="4000" b="1" i="1" dirty="0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𝟐</m:t>
                              </m:r>
                              <m:r>
                                <a:rPr lang="uz-Latn-UZ" sz="4000" b="1" i="1" dirty="0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𝒄</m:t>
                              </m:r>
                            </m:e>
                          </m:d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730" y="3428999"/>
                <a:ext cx="4695196" cy="721801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716668" y="4616599"/>
                <a:ext cx="401712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𝒅𝒄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6668" y="4616599"/>
                <a:ext cx="4017125" cy="72180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610889" y="3429000"/>
                <a:ext cx="3743845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0889" y="3429000"/>
                <a:ext cx="3743845" cy="72180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90232" y="3444084"/>
                <a:ext cx="381514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𝒄𝒅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𝟏𝟔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32" y="3444084"/>
                <a:ext cx="3815147" cy="72180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070927" y="1947612"/>
                <a:ext cx="3177986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0927" y="1947612"/>
                <a:ext cx="3177986" cy="72180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5906734" y="4662115"/>
                <a:ext cx="223368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𝒅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𝒄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6734" y="4662115"/>
                <a:ext cx="2233688" cy="70788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787043" y="4623557"/>
                <a:ext cx="139153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𝒄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7043" y="4623557"/>
                <a:ext cx="1391535" cy="70788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806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5" grpId="0"/>
      <p:bldP spid="31" grpId="0"/>
      <p:bldP spid="32" grpId="0"/>
      <p:bldP spid="34" grpId="0"/>
      <p:bldP spid="3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TextBox 5"/>
          <p:cNvSpPr txBox="1"/>
          <p:nvPr/>
        </p:nvSpPr>
        <p:spPr>
          <a:xfrm>
            <a:off x="6400800" y="1981200"/>
            <a:ext cx="67293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421 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2, 4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432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4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 </a:t>
            </a:r>
            <a:endParaRPr lang="en-US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433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(2)</a:t>
            </a:r>
            <a:endParaRPr lang="uz-Latn-UZ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122-124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 descr="Столичные четвероклассники пишут обязательную диагностику учебных  достижений по математике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004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9869850"/>
              </p:ext>
            </p:extLst>
          </p:nvPr>
        </p:nvGraphicFramePr>
        <p:xfrm>
          <a:off x="1752600" y="1407028"/>
          <a:ext cx="11624893" cy="612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09800" y="22098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0816" y="4114800"/>
            <a:ext cx="476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2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0816" y="59436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227933" y="5275277"/>
            <a:ext cx="259237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0" b="1" dirty="0">
                <a:solidFill>
                  <a:srgbClr val="000000"/>
                </a:solidFill>
              </a:rPr>
              <a:t>(</a:t>
            </a:r>
            <a:r>
              <a:rPr lang="en-US" sz="8000" b="1" dirty="0">
                <a:solidFill>
                  <a:srgbClr val="0000FF"/>
                </a:solidFill>
              </a:rPr>
              <a:t>x </a:t>
            </a:r>
            <a:r>
              <a:rPr lang="en-US" sz="8000" b="1" dirty="0">
                <a:solidFill>
                  <a:srgbClr val="000000"/>
                </a:solidFill>
              </a:rPr>
              <a:t>-</a:t>
            </a:r>
            <a:r>
              <a:rPr lang="en-US" sz="8000" b="1" dirty="0">
                <a:solidFill>
                  <a:srgbClr val="0000FF"/>
                </a:solidFill>
              </a:rPr>
              <a:t> </a:t>
            </a:r>
            <a:r>
              <a:rPr lang="en-US" sz="8000" b="1" dirty="0"/>
              <a:t>4</a:t>
            </a:r>
            <a:r>
              <a:rPr lang="en-US" sz="8000" b="1" dirty="0" smtClean="0">
                <a:solidFill>
                  <a:srgbClr val="000000"/>
                </a:solidFill>
              </a:rPr>
              <a:t>)</a:t>
            </a:r>
            <a:endParaRPr lang="ru-RU" sz="8800" b="1" dirty="0">
              <a:solidFill>
                <a:srgbClr val="000000"/>
              </a:solidFill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7629885" y="5275065"/>
            <a:ext cx="278954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0" b="1" dirty="0" smtClean="0">
                <a:solidFill>
                  <a:srgbClr val="000000"/>
                </a:solidFill>
              </a:rPr>
              <a:t>(</a:t>
            </a:r>
            <a:r>
              <a:rPr lang="en-US" sz="8000" b="1" dirty="0">
                <a:solidFill>
                  <a:srgbClr val="0000FF"/>
                </a:solidFill>
              </a:rPr>
              <a:t>x </a:t>
            </a:r>
            <a:r>
              <a:rPr lang="en-US" sz="8000" b="1" dirty="0">
                <a:solidFill>
                  <a:srgbClr val="000000"/>
                </a:solidFill>
              </a:rPr>
              <a:t>+</a:t>
            </a:r>
            <a:r>
              <a:rPr lang="en-US" sz="8000" b="1" dirty="0">
                <a:solidFill>
                  <a:srgbClr val="0000FF"/>
                </a:solidFill>
              </a:rPr>
              <a:t> </a:t>
            </a:r>
            <a:r>
              <a:rPr lang="en-US" sz="8000" b="1" dirty="0"/>
              <a:t>4</a:t>
            </a:r>
            <a:r>
              <a:rPr lang="en-US" sz="8000" b="1" dirty="0">
                <a:solidFill>
                  <a:srgbClr val="000000"/>
                </a:solidFill>
              </a:rPr>
              <a:t>)</a:t>
            </a:r>
            <a:endParaRPr lang="ru-RU" sz="8000" b="1" dirty="0">
              <a:solidFill>
                <a:srgbClr val="000000"/>
              </a:solidFill>
            </a:endParaRPr>
          </a:p>
        </p:txBody>
      </p: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5203234" y="3815378"/>
            <a:ext cx="4498011" cy="1323975"/>
            <a:chOff x="1968" y="960"/>
            <a:chExt cx="1607" cy="834"/>
          </a:xfrm>
        </p:grpSpPr>
        <p:sp>
          <p:nvSpPr>
            <p:cNvPr id="7" name="Text Box 10"/>
            <p:cNvSpPr txBox="1">
              <a:spLocks noChangeArrowheads="1"/>
            </p:cNvSpPr>
            <p:nvPr/>
          </p:nvSpPr>
          <p:spPr bwMode="auto">
            <a:xfrm>
              <a:off x="1968" y="960"/>
              <a:ext cx="935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=x(x</a:t>
              </a:r>
              <a:r>
                <a:rPr lang="en-US" sz="8000" b="1" baseline="30000" dirty="0" smtClean="0"/>
                <a:t>2</a:t>
              </a:r>
              <a:r>
                <a:rPr lang="en-US" sz="8000" b="1" dirty="0" smtClean="0">
                  <a:solidFill>
                    <a:srgbClr val="000000"/>
                  </a:solidFill>
                </a:rPr>
                <a:t>-</a:t>
              </a:r>
              <a:endParaRPr lang="ru-RU" sz="8800" b="1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2903" y="960"/>
              <a:ext cx="672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 smtClean="0"/>
                <a:t>4</a:t>
              </a:r>
              <a:r>
                <a:rPr lang="en-US" sz="8000" b="1" baseline="30000" dirty="0" smtClean="0"/>
                <a:t>2</a:t>
              </a:r>
              <a:r>
                <a:rPr lang="en-US" sz="8000" b="1" dirty="0"/>
                <a:t>)</a:t>
              </a:r>
              <a:r>
                <a:rPr lang="en-US" sz="8000" b="1" dirty="0" smtClean="0"/>
                <a:t>=</a:t>
              </a:r>
              <a:endParaRPr lang="ru-RU" sz="8800" b="1" baseline="30000" dirty="0"/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062858" y="2485053"/>
            <a:ext cx="3502026" cy="1323975"/>
            <a:chOff x="0" y="960"/>
            <a:chExt cx="2206" cy="834"/>
          </a:xfrm>
        </p:grpSpPr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0" y="960"/>
              <a:ext cx="829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x</a:t>
              </a:r>
              <a:r>
                <a:rPr lang="en-US" sz="8000" b="1" baseline="30000" dirty="0" smtClean="0"/>
                <a:t>3</a:t>
              </a:r>
              <a:r>
                <a:rPr lang="en-US" sz="8000" b="1" dirty="0" smtClean="0">
                  <a:solidFill>
                    <a:srgbClr val="000000"/>
                  </a:solidFill>
                </a:rPr>
                <a:t>-</a:t>
              </a:r>
              <a:endParaRPr lang="ru-RU" sz="8800" b="1" dirty="0">
                <a:solidFill>
                  <a:srgbClr val="000000"/>
                </a:solidFill>
              </a:endParaRP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816" y="960"/>
              <a:ext cx="1390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 smtClean="0"/>
                <a:t>16x=</a:t>
              </a:r>
              <a:endParaRPr lang="ru-RU" sz="8800" b="1" baseline="300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082941" y="614857"/>
            <a:ext cx="8355644" cy="76942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pPr algn="ctr"/>
            <a:r>
              <a:rPr lang="uz-Cyrl-UZ" sz="40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44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Разложите на множители</a:t>
            </a:r>
            <a:endParaRPr lang="uz-Latn-UZ" sz="3600" b="1" dirty="0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6173446" y="2485053"/>
            <a:ext cx="3512557" cy="1330325"/>
            <a:chOff x="2212" y="956"/>
            <a:chExt cx="1366" cy="838"/>
          </a:xfrm>
        </p:grpSpPr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2212" y="956"/>
              <a:ext cx="636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 smtClean="0">
                  <a:solidFill>
                    <a:srgbClr val="0000FF"/>
                  </a:solidFill>
                </a:rPr>
                <a:t>(x</a:t>
              </a:r>
              <a:r>
                <a:rPr lang="en-US" sz="8000" b="1" baseline="30000" dirty="0" smtClean="0"/>
                <a:t>2</a:t>
              </a:r>
              <a:r>
                <a:rPr lang="en-US" sz="8000" b="1" dirty="0" smtClean="0">
                  <a:solidFill>
                    <a:srgbClr val="000000"/>
                  </a:solidFill>
                </a:rPr>
                <a:t>-</a:t>
              </a:r>
              <a:endParaRPr lang="ru-RU" sz="8800" b="1" dirty="0">
                <a:solidFill>
                  <a:srgbClr val="000000"/>
                </a:solidFill>
              </a:endParaRPr>
            </a:p>
          </p:txBody>
        </p:sp>
        <p:sp>
          <p:nvSpPr>
            <p:cNvPr id="15" name="Text Box 11"/>
            <p:cNvSpPr txBox="1">
              <a:spLocks noChangeArrowheads="1"/>
            </p:cNvSpPr>
            <p:nvPr/>
          </p:nvSpPr>
          <p:spPr bwMode="auto">
            <a:xfrm>
              <a:off x="2779" y="960"/>
              <a:ext cx="799" cy="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 smtClean="0"/>
                <a:t>16)=</a:t>
              </a:r>
              <a:endParaRPr lang="ru-RU" sz="8800" b="1" baseline="30000" dirty="0"/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5591472" y="2475463"/>
            <a:ext cx="6559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>
                <a:solidFill>
                  <a:srgbClr val="0000FF"/>
                </a:solidFill>
              </a:rPr>
              <a:t>x</a:t>
            </a:r>
            <a:endParaRPr lang="uz-Latn-UZ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624183" y="5275277"/>
            <a:ext cx="65594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>
                <a:solidFill>
                  <a:srgbClr val="0000FF"/>
                </a:solidFill>
              </a:rPr>
              <a:t>x</a:t>
            </a:r>
            <a:endParaRPr lang="uz-Latn-UZ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25087"/>
              </p:ext>
            </p:extLst>
          </p:nvPr>
        </p:nvGraphicFramePr>
        <p:xfrm>
          <a:off x="6524121" y="1600200"/>
          <a:ext cx="2709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0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121" y="1600200"/>
                        <a:ext cx="2709862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775300"/>
              </p:ext>
            </p:extLst>
          </p:nvPr>
        </p:nvGraphicFramePr>
        <p:xfrm>
          <a:off x="5081083" y="1600200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1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083" y="1600200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91999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1156" y="80148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32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2418" y="1828800"/>
                <a:ext cx="4282967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1)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𝟒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418" y="1828800"/>
                <a:ext cx="4282967" cy="816249"/>
              </a:xfrm>
              <a:prstGeom prst="rect">
                <a:avLst/>
              </a:prstGeom>
              <a:blipFill rotWithShape="1">
                <a:blip r:embed="rId3"/>
                <a:stretch>
                  <a:fillRect l="-6125" t="-12687" b="-373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82447" y="1761063"/>
                <a:ext cx="5308248" cy="891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d>
                        <m:d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2447" y="1761063"/>
                <a:ext cx="5308248" cy="8913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600095" y="2670400"/>
                <a:ext cx="6115905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)(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0095" y="2670400"/>
                <a:ext cx="6115905" cy="81624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99480" y="3886200"/>
                <a:ext cx="3820405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3)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𝟖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𝟕𝟐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𝟔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80" y="3886200"/>
                <a:ext cx="3820405" cy="816249"/>
              </a:xfrm>
              <a:prstGeom prst="rect">
                <a:avLst/>
              </a:prstGeom>
              <a:blipFill rotWithShape="1">
                <a:blip r:embed="rId6"/>
                <a:stretch>
                  <a:fillRect l="-6869" t="-12782" b="-3759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962400" y="3947174"/>
                <a:ext cx="4944687" cy="8913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𝟖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𝟏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𝟗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𝟔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3947174"/>
                <a:ext cx="4944687" cy="8913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595346" y="4007968"/>
                <a:ext cx="5204630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𝟖</m:t>
                              </m:r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−(</m:t>
                              </m:r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5346" y="4007968"/>
                <a:ext cx="5204630" cy="81624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672964" y="5250244"/>
                <a:ext cx="7022820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𝟖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)(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964" y="5250244"/>
                <a:ext cx="7022820" cy="81624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830472"/>
              </p:ext>
            </p:extLst>
          </p:nvPr>
        </p:nvGraphicFramePr>
        <p:xfrm>
          <a:off x="11429251" y="819416"/>
          <a:ext cx="2709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Формула" r:id="rId10" imgW="965160" imgH="215640" progId="Equation.3">
                  <p:embed/>
                </p:oleObj>
              </mc:Choice>
              <mc:Fallback>
                <p:oleObj name="Формула" r:id="rId10" imgW="96516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251" y="819416"/>
                        <a:ext cx="2709862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235912"/>
              </p:ext>
            </p:extLst>
          </p:nvPr>
        </p:nvGraphicFramePr>
        <p:xfrm>
          <a:off x="9986213" y="819416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5" name="Формула" r:id="rId12" imgW="495085" imgH="228501" progId="Equation.3">
                  <p:embed/>
                </p:oleObj>
              </mc:Choice>
              <mc:Fallback>
                <p:oleObj name="Формула" r:id="rId12" imgW="495085" imgH="22850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6213" y="819416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62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77" name="Group 21"/>
          <p:cNvGrpSpPr>
            <a:grpSpLocks/>
          </p:cNvGrpSpPr>
          <p:nvPr/>
        </p:nvGrpSpPr>
        <p:grpSpPr bwMode="auto">
          <a:xfrm>
            <a:off x="1257140" y="731311"/>
            <a:ext cx="4765041" cy="1343026"/>
            <a:chOff x="0" y="0"/>
            <a:chExt cx="1876" cy="705"/>
          </a:xfrm>
        </p:grpSpPr>
        <p:sp>
          <p:nvSpPr>
            <p:cNvPr id="19458" name="Text Box 2"/>
            <p:cNvSpPr txBox="1">
              <a:spLocks noChangeArrowheads="1"/>
            </p:cNvSpPr>
            <p:nvPr/>
          </p:nvSpPr>
          <p:spPr bwMode="auto">
            <a:xfrm>
              <a:off x="0" y="0"/>
              <a:ext cx="378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>
                  <a:solidFill>
                    <a:srgbClr val="0000FF"/>
                  </a:solidFill>
                </a:rPr>
                <a:t>c</a:t>
              </a:r>
              <a:r>
                <a:rPr lang="en-US" sz="8000" b="1" baseline="30000" dirty="0"/>
                <a:t>2</a:t>
              </a:r>
              <a:endParaRPr lang="ru-RU" sz="8000" b="1" baseline="30000" dirty="0"/>
            </a:p>
          </p:txBody>
        </p:sp>
        <p:sp>
          <p:nvSpPr>
            <p:cNvPr id="19459" name="Text Box 3"/>
            <p:cNvSpPr txBox="1">
              <a:spLocks noChangeArrowheads="1"/>
            </p:cNvSpPr>
            <p:nvPr/>
          </p:nvSpPr>
          <p:spPr bwMode="auto">
            <a:xfrm>
              <a:off x="378" y="10"/>
              <a:ext cx="864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>
                  <a:solidFill>
                    <a:srgbClr val="000000"/>
                  </a:solidFill>
                </a:rPr>
                <a:t>+</a:t>
              </a:r>
              <a:r>
                <a:rPr lang="en-US" sz="8000" b="1" dirty="0">
                  <a:solidFill>
                    <a:srgbClr val="FF0000"/>
                  </a:solidFill>
                </a:rPr>
                <a:t>2</a:t>
              </a:r>
              <a:r>
                <a:rPr lang="en-US" sz="8000" b="1" dirty="0">
                  <a:solidFill>
                    <a:srgbClr val="0000FF"/>
                  </a:solidFill>
                </a:rPr>
                <a:t>cn</a:t>
              </a:r>
              <a:endParaRPr lang="ru-RU" sz="8000" b="1" dirty="0">
                <a:solidFill>
                  <a:srgbClr val="0000FF"/>
                </a:solidFill>
              </a:endParaRPr>
            </a:p>
          </p:txBody>
        </p:sp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1249" y="10"/>
              <a:ext cx="627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/>
                <a:t>+</a:t>
              </a:r>
              <a:r>
                <a:rPr lang="en-US" sz="8000" b="1" dirty="0">
                  <a:solidFill>
                    <a:srgbClr val="0000FF"/>
                  </a:solidFill>
                </a:rPr>
                <a:t>n</a:t>
              </a:r>
              <a:r>
                <a:rPr lang="en-US" sz="8000" b="1" baseline="30000" dirty="0"/>
                <a:t>2</a:t>
              </a:r>
              <a:endParaRPr lang="ru-RU" sz="8000" b="1" baseline="30000" dirty="0"/>
            </a:p>
          </p:txBody>
        </p:sp>
      </p:grp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001213" y="768633"/>
            <a:ext cx="371506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8000" b="1" dirty="0">
                <a:solidFill>
                  <a:srgbClr val="000000"/>
                </a:solidFill>
              </a:rPr>
              <a:t>=(</a:t>
            </a:r>
            <a:r>
              <a:rPr lang="en-US" sz="8000" b="1" dirty="0">
                <a:solidFill>
                  <a:srgbClr val="0000FF"/>
                </a:solidFill>
              </a:rPr>
              <a:t>c </a:t>
            </a:r>
            <a:r>
              <a:rPr lang="en-US" sz="8000" b="1" dirty="0">
                <a:solidFill>
                  <a:srgbClr val="000000"/>
                </a:solidFill>
              </a:rPr>
              <a:t>+ </a:t>
            </a:r>
            <a:r>
              <a:rPr lang="en-US" sz="8000" b="1" dirty="0">
                <a:solidFill>
                  <a:srgbClr val="0000FF"/>
                </a:solidFill>
              </a:rPr>
              <a:t>n</a:t>
            </a:r>
            <a:r>
              <a:rPr lang="en-US" sz="8000" b="1" dirty="0">
                <a:solidFill>
                  <a:srgbClr val="000000"/>
                </a:solidFill>
              </a:rPr>
              <a:t>)</a:t>
            </a:r>
            <a:r>
              <a:rPr lang="en-US" sz="8000" b="1" baseline="30000" dirty="0"/>
              <a:t>2</a:t>
            </a:r>
            <a:endParaRPr lang="ru-RU" sz="8000" b="1" dirty="0">
              <a:solidFill>
                <a:srgbClr val="000000"/>
              </a:solidFill>
            </a:endParaRPr>
          </a:p>
        </p:txBody>
      </p:sp>
      <p:grpSp>
        <p:nvGrpSpPr>
          <p:cNvPr id="19478" name="Group 22"/>
          <p:cNvGrpSpPr>
            <a:grpSpLocks/>
          </p:cNvGrpSpPr>
          <p:nvPr/>
        </p:nvGrpSpPr>
        <p:grpSpPr bwMode="auto">
          <a:xfrm>
            <a:off x="2514441" y="1911058"/>
            <a:ext cx="5422900" cy="1360171"/>
            <a:chOff x="194" y="847"/>
            <a:chExt cx="2135" cy="714"/>
          </a:xfrm>
        </p:grpSpPr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194" y="866"/>
              <a:ext cx="425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>
                  <a:solidFill>
                    <a:srgbClr val="0000FF"/>
                  </a:solidFill>
                </a:rPr>
                <a:t>b</a:t>
              </a:r>
              <a:r>
                <a:rPr lang="en-US" sz="8000" b="1" baseline="30000" dirty="0"/>
                <a:t>2</a:t>
              </a:r>
              <a:endParaRPr lang="ru-RU" sz="8000" b="1" baseline="30000" dirty="0"/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576" y="864"/>
              <a:ext cx="822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>
                  <a:solidFill>
                    <a:srgbClr val="000000"/>
                  </a:solidFill>
                </a:rPr>
                <a:t>-10</a:t>
              </a:r>
              <a:r>
                <a:rPr lang="en-US" sz="8000" b="1" dirty="0">
                  <a:solidFill>
                    <a:srgbClr val="0000FF"/>
                  </a:solidFill>
                </a:rPr>
                <a:t>b</a:t>
              </a:r>
              <a:endParaRPr lang="ru-RU" sz="8000" b="1" dirty="0">
                <a:solidFill>
                  <a:srgbClr val="0000FF"/>
                </a:solidFill>
              </a:endParaRPr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1353" y="847"/>
              <a:ext cx="976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/>
                <a:t>+25 =</a:t>
              </a:r>
              <a:endParaRPr lang="ru-RU" sz="8000" b="1" baseline="30000" dirty="0"/>
            </a:p>
          </p:txBody>
        </p:sp>
      </p:grp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805918" y="3262291"/>
            <a:ext cx="1671232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8000" b="1" dirty="0"/>
              <a:t>=</a:t>
            </a:r>
            <a:r>
              <a:rPr lang="en-US" sz="8000" b="1" dirty="0">
                <a:solidFill>
                  <a:srgbClr val="0000FF"/>
                </a:solidFill>
              </a:rPr>
              <a:t>b</a:t>
            </a:r>
            <a:r>
              <a:rPr lang="en-US" sz="8000" b="1" baseline="30000" dirty="0"/>
              <a:t>2</a:t>
            </a:r>
            <a:endParaRPr lang="ru-RU" sz="8000" b="1" baseline="30000" dirty="0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351185" y="3270887"/>
            <a:ext cx="3098185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8000" b="1" dirty="0">
                <a:solidFill>
                  <a:srgbClr val="000000"/>
                </a:solidFill>
              </a:rPr>
              <a:t>-</a:t>
            </a:r>
            <a:r>
              <a:rPr lang="en-US" sz="8000" b="1" dirty="0" smtClean="0">
                <a:solidFill>
                  <a:srgbClr val="FF0000"/>
                </a:solidFill>
              </a:rPr>
              <a:t>2</a:t>
            </a:r>
            <a:r>
              <a:rPr lang="en-US" sz="8000" b="1" dirty="0" smtClean="0">
                <a:solidFill>
                  <a:srgbClr val="000000"/>
                </a:solidFill>
              </a:rPr>
              <a:t>·</a:t>
            </a:r>
            <a:r>
              <a:rPr lang="en-US" sz="8000" b="1" dirty="0" smtClean="0">
                <a:solidFill>
                  <a:srgbClr val="0000FF"/>
                </a:solidFill>
              </a:rPr>
              <a:t>b</a:t>
            </a:r>
            <a:r>
              <a:rPr lang="en-US" sz="8000" b="1" dirty="0" smtClean="0">
                <a:solidFill>
                  <a:srgbClr val="0000FF"/>
                </a:solidFill>
                <a:latin typeface="Cambria Math"/>
                <a:ea typeface="Cambria Math"/>
              </a:rPr>
              <a:t>∙</a:t>
            </a:r>
            <a:r>
              <a:rPr lang="en-US" sz="8000" b="1" dirty="0" smtClean="0"/>
              <a:t>5</a:t>
            </a:r>
            <a:endParaRPr lang="ru-RU" sz="8000" b="1" dirty="0">
              <a:solidFill>
                <a:srgbClr val="0000FF"/>
              </a:solidFill>
            </a:endParaRPr>
          </a:p>
        </p:txBody>
      </p:sp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5760001" y="3294676"/>
            <a:ext cx="1640775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8000" b="1" dirty="0"/>
              <a:t>+5</a:t>
            </a:r>
            <a:r>
              <a:rPr lang="en-US" sz="8000" b="1" baseline="30000" dirty="0"/>
              <a:t>2</a:t>
            </a:r>
            <a:endParaRPr lang="ru-RU" sz="8000" b="1" baseline="30000" dirty="0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7269758" y="3267419"/>
            <a:ext cx="3142788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8000" b="1" dirty="0">
                <a:solidFill>
                  <a:srgbClr val="000000"/>
                </a:solidFill>
              </a:rPr>
              <a:t>=(</a:t>
            </a:r>
            <a:r>
              <a:rPr lang="en-US" sz="8000" b="1" dirty="0">
                <a:solidFill>
                  <a:srgbClr val="0000FF"/>
                </a:solidFill>
              </a:rPr>
              <a:t>b</a:t>
            </a:r>
            <a:r>
              <a:rPr lang="en-US" sz="8000" b="1" dirty="0">
                <a:solidFill>
                  <a:srgbClr val="000000"/>
                </a:solidFill>
              </a:rPr>
              <a:t>-</a:t>
            </a:r>
            <a:r>
              <a:rPr lang="en-US" sz="8000" b="1" dirty="0"/>
              <a:t>5</a:t>
            </a:r>
            <a:r>
              <a:rPr lang="en-US" sz="8000" b="1" dirty="0">
                <a:solidFill>
                  <a:srgbClr val="000000"/>
                </a:solidFill>
              </a:rPr>
              <a:t>)</a:t>
            </a:r>
            <a:r>
              <a:rPr lang="en-US" sz="8000" b="1" baseline="30000" dirty="0"/>
              <a:t>2</a:t>
            </a:r>
            <a:endParaRPr lang="ru-RU" sz="8000" b="1" dirty="0">
              <a:solidFill>
                <a:srgbClr val="000000"/>
              </a:solidFill>
            </a:endParaRPr>
          </a:p>
        </p:txBody>
      </p:sp>
      <p:grpSp>
        <p:nvGrpSpPr>
          <p:cNvPr id="19480" name="Group 24"/>
          <p:cNvGrpSpPr>
            <a:grpSpLocks/>
          </p:cNvGrpSpPr>
          <p:nvPr/>
        </p:nvGrpSpPr>
        <p:grpSpPr bwMode="auto">
          <a:xfrm>
            <a:off x="1910787" y="4517191"/>
            <a:ext cx="6032500" cy="1358266"/>
            <a:chOff x="214" y="2640"/>
            <a:chExt cx="2375" cy="713"/>
          </a:xfrm>
        </p:grpSpPr>
        <p:grpSp>
          <p:nvGrpSpPr>
            <p:cNvPr id="19479" name="Group 23"/>
            <p:cNvGrpSpPr>
              <a:grpSpLocks/>
            </p:cNvGrpSpPr>
            <p:nvPr/>
          </p:nvGrpSpPr>
          <p:grpSpPr bwMode="auto">
            <a:xfrm>
              <a:off x="214" y="2640"/>
              <a:ext cx="1274" cy="695"/>
              <a:chOff x="214" y="2640"/>
              <a:chExt cx="1274" cy="695"/>
            </a:xfrm>
          </p:grpSpPr>
          <p:sp>
            <p:nvSpPr>
              <p:cNvPr id="19470" name="Text Box 14"/>
              <p:cNvSpPr txBox="1">
                <a:spLocks noChangeArrowheads="1"/>
              </p:cNvSpPr>
              <p:nvPr/>
            </p:nvSpPr>
            <p:spPr bwMode="auto">
              <a:xfrm>
                <a:off x="214" y="2672"/>
                <a:ext cx="391" cy="6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7200" b="1" dirty="0">
                    <a:solidFill>
                      <a:srgbClr val="0000FF"/>
                    </a:solidFill>
                  </a:rPr>
                  <a:t>b</a:t>
                </a:r>
                <a:r>
                  <a:rPr lang="en-US" sz="7200" b="1" baseline="30000" dirty="0"/>
                  <a:t>2</a:t>
                </a:r>
                <a:endParaRPr lang="ru-RU" sz="8000" b="1" baseline="30000" dirty="0"/>
              </a:p>
            </p:txBody>
          </p:sp>
          <p:sp>
            <p:nvSpPr>
              <p:cNvPr id="19471" name="Text Box 15"/>
              <p:cNvSpPr txBox="1">
                <a:spLocks noChangeArrowheads="1"/>
              </p:cNvSpPr>
              <p:nvPr/>
            </p:nvSpPr>
            <p:spPr bwMode="auto">
              <a:xfrm>
                <a:off x="576" y="2640"/>
                <a:ext cx="912" cy="6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8000" b="1">
                    <a:solidFill>
                      <a:srgbClr val="000000"/>
                    </a:solidFill>
                  </a:rPr>
                  <a:t>-</a:t>
                </a:r>
                <a:r>
                  <a:rPr lang="en-US" sz="7200" b="1">
                    <a:solidFill>
                      <a:srgbClr val="000000"/>
                    </a:solidFill>
                  </a:rPr>
                  <a:t>10</a:t>
                </a:r>
                <a:r>
                  <a:rPr lang="en-US" sz="7200" b="1">
                    <a:solidFill>
                      <a:srgbClr val="0000FF"/>
                    </a:solidFill>
                  </a:rPr>
                  <a:t>bc</a:t>
                </a:r>
                <a:endParaRPr lang="ru-RU" sz="80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>
              <a:off x="1430" y="2658"/>
              <a:ext cx="1159" cy="6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8000" b="1" dirty="0"/>
                <a:t>+</a:t>
              </a:r>
              <a:r>
                <a:rPr lang="en-US" sz="7200" b="1" dirty="0"/>
                <a:t>25</a:t>
              </a:r>
              <a:r>
                <a:rPr lang="en-US" sz="7200" b="1" dirty="0">
                  <a:solidFill>
                    <a:srgbClr val="0000FF"/>
                  </a:solidFill>
                </a:rPr>
                <a:t>c</a:t>
              </a:r>
              <a:r>
                <a:rPr lang="en-US" sz="7200" b="1" baseline="30000" dirty="0"/>
                <a:t>2</a:t>
              </a:r>
              <a:r>
                <a:rPr lang="en-US" sz="7200" b="1" dirty="0"/>
                <a:t>=</a:t>
              </a:r>
              <a:r>
                <a:rPr lang="en-US" sz="8000" b="1" baseline="30000" dirty="0"/>
                <a:t> </a:t>
              </a:r>
              <a:endParaRPr lang="ru-RU" sz="8000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762833" y="5716747"/>
            <a:ext cx="1071709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7200" b="1" dirty="0" smtClean="0">
                <a:solidFill>
                  <a:srgbClr val="0000FF"/>
                </a:solidFill>
              </a:rPr>
              <a:t>b</a:t>
            </a:r>
            <a:r>
              <a:rPr lang="en-US" sz="7200" b="1" baseline="30000" dirty="0" smtClean="0"/>
              <a:t>2</a:t>
            </a:r>
            <a:endParaRPr lang="ru-RU" sz="8000" b="1" baseline="30000" dirty="0"/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2786983" y="5655191"/>
            <a:ext cx="2889514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8000" b="1" dirty="0">
                <a:solidFill>
                  <a:srgbClr val="000000"/>
                </a:solidFill>
              </a:rPr>
              <a:t>-</a:t>
            </a:r>
            <a:r>
              <a:rPr lang="en-US" sz="7200" b="1" dirty="0" smtClean="0">
                <a:solidFill>
                  <a:srgbClr val="FF0000"/>
                </a:solidFill>
              </a:rPr>
              <a:t>2</a:t>
            </a:r>
            <a:r>
              <a:rPr lang="en-US" sz="7200" b="1" dirty="0" smtClean="0">
                <a:solidFill>
                  <a:srgbClr val="000000"/>
                </a:solidFill>
              </a:rPr>
              <a:t>·</a:t>
            </a:r>
            <a:r>
              <a:rPr lang="en-US" sz="7200" b="1" dirty="0" smtClean="0">
                <a:solidFill>
                  <a:srgbClr val="0000FF"/>
                </a:solidFill>
              </a:rPr>
              <a:t>b</a:t>
            </a:r>
            <a:r>
              <a:rPr lang="en-US" sz="7200" b="1" dirty="0" smtClean="0">
                <a:solidFill>
                  <a:srgbClr val="0000FF"/>
                </a:solidFill>
                <a:latin typeface="Cambria Math"/>
                <a:ea typeface="Cambria Math"/>
              </a:rPr>
              <a:t>∙</a:t>
            </a:r>
            <a:r>
              <a:rPr lang="en-US" sz="7200" b="1" dirty="0" smtClean="0"/>
              <a:t>5</a:t>
            </a:r>
            <a:r>
              <a:rPr lang="en-US" sz="7200" b="1" dirty="0" smtClean="0">
                <a:solidFill>
                  <a:srgbClr val="0000FF"/>
                </a:solidFill>
              </a:rPr>
              <a:t>c</a:t>
            </a:r>
            <a:endParaRPr lang="ru-RU" sz="8000" b="1" dirty="0">
              <a:solidFill>
                <a:srgbClr val="000000"/>
              </a:solidFill>
            </a:endParaRP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5458301" y="5778302"/>
            <a:ext cx="4389120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en-US" sz="7200" b="1" dirty="0"/>
              <a:t>+(5</a:t>
            </a:r>
            <a:r>
              <a:rPr lang="en-US" sz="7200" b="1" dirty="0">
                <a:solidFill>
                  <a:srgbClr val="0000FF"/>
                </a:solidFill>
              </a:rPr>
              <a:t>c</a:t>
            </a:r>
            <a:r>
              <a:rPr lang="en-US" sz="7200" b="1" dirty="0"/>
              <a:t>)</a:t>
            </a:r>
            <a:r>
              <a:rPr lang="en-US" sz="7200" b="1" baseline="30000" dirty="0"/>
              <a:t>2</a:t>
            </a:r>
            <a:endParaRPr lang="ru-RU" sz="8000" b="1" dirty="0">
              <a:solidFill>
                <a:srgbClr val="000000"/>
              </a:solidFill>
            </a:endParaRPr>
          </a:p>
        </p:txBody>
      </p:sp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7835367" y="5797900"/>
            <a:ext cx="3242175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7200" b="1" dirty="0">
                <a:solidFill>
                  <a:srgbClr val="000000"/>
                </a:solidFill>
              </a:rPr>
              <a:t>=(</a:t>
            </a:r>
            <a:r>
              <a:rPr lang="en-US" sz="7200" b="1" dirty="0">
                <a:solidFill>
                  <a:srgbClr val="0000FF"/>
                </a:solidFill>
              </a:rPr>
              <a:t>b</a:t>
            </a:r>
            <a:r>
              <a:rPr lang="en-US" sz="7200" b="1" dirty="0">
                <a:solidFill>
                  <a:srgbClr val="000000"/>
                </a:solidFill>
              </a:rPr>
              <a:t>-</a:t>
            </a:r>
            <a:r>
              <a:rPr lang="en-US" sz="7200" b="1" dirty="0"/>
              <a:t>5</a:t>
            </a:r>
            <a:r>
              <a:rPr lang="en-US" sz="7200" b="1" dirty="0">
                <a:solidFill>
                  <a:srgbClr val="0000FF"/>
                </a:solidFill>
              </a:rPr>
              <a:t>c</a:t>
            </a:r>
            <a:r>
              <a:rPr lang="en-US" sz="7200" b="1" dirty="0">
                <a:solidFill>
                  <a:srgbClr val="000000"/>
                </a:solidFill>
              </a:rPr>
              <a:t>)</a:t>
            </a:r>
            <a:r>
              <a:rPr lang="en-US" sz="7200" b="1" baseline="30000" dirty="0"/>
              <a:t>2</a:t>
            </a:r>
            <a:endParaRPr lang="ru-RU" sz="8000" b="1" dirty="0">
              <a:solidFill>
                <a:srgbClr val="000000"/>
              </a:solidFill>
            </a:endParaRPr>
          </a:p>
        </p:txBody>
      </p:sp>
      <p:sp>
        <p:nvSpPr>
          <p:cNvPr id="24" name="Google Shape;347;p37"/>
          <p:cNvSpPr/>
          <p:nvPr/>
        </p:nvSpPr>
        <p:spPr>
          <a:xfrm>
            <a:off x="943864" y="142616"/>
            <a:ext cx="12389752" cy="626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0601" tIns="65282" rIns="130601" bIns="65282" anchor="t" anchorCtr="0">
            <a:no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ts val="3000"/>
            </a:pPr>
            <a:r>
              <a:rPr lang="ru-RU" sz="43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Представьте в виде квадрата двучлена</a:t>
            </a:r>
            <a:endParaRPr dirty="0">
              <a:solidFill>
                <a:srgbClr val="002060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322685"/>
              </p:ext>
            </p:extLst>
          </p:nvPr>
        </p:nvGraphicFramePr>
        <p:xfrm>
          <a:off x="3339516" y="7332835"/>
          <a:ext cx="1604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Формула" r:id="rId3" imgW="647640" imgH="241200" progId="Equation.3">
                  <p:embed/>
                </p:oleObj>
              </mc:Choice>
              <mc:Fallback>
                <p:oleObj name="Формула" r:id="rId3" imgW="6476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516" y="7332835"/>
                        <a:ext cx="160496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381372"/>
              </p:ext>
            </p:extLst>
          </p:nvPr>
        </p:nvGraphicFramePr>
        <p:xfrm>
          <a:off x="723316" y="7332835"/>
          <a:ext cx="2657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Формула" r:id="rId5" imgW="825500" imgH="203200" progId="Equation.3">
                  <p:embed/>
                </p:oleObj>
              </mc:Choice>
              <mc:Fallback>
                <p:oleObj name="Формула" r:id="rId5" imgW="825500" imgH="203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316" y="7332835"/>
                        <a:ext cx="2657475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5904558"/>
              </p:ext>
            </p:extLst>
          </p:nvPr>
        </p:nvGraphicFramePr>
        <p:xfrm>
          <a:off x="9615240" y="7355247"/>
          <a:ext cx="1868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8" name="Формула" r:id="rId7" imgW="634680" imgH="241200" progId="Equation.3">
                  <p:embed/>
                </p:oleObj>
              </mc:Choice>
              <mc:Fallback>
                <p:oleObj name="Формула" r:id="rId7" imgW="63468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5240" y="7355247"/>
                        <a:ext cx="1868488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132839"/>
              </p:ext>
            </p:extLst>
          </p:nvPr>
        </p:nvGraphicFramePr>
        <p:xfrm>
          <a:off x="7138740" y="7355247"/>
          <a:ext cx="2505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8740" y="7355247"/>
                        <a:ext cx="2505075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603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6" grpId="0"/>
      <p:bldP spid="19467" grpId="0"/>
      <p:bldP spid="19468" grpId="0"/>
      <p:bldP spid="19469" grpId="0"/>
      <p:bldP spid="19473" grpId="0"/>
      <p:bldP spid="19474" grpId="0"/>
      <p:bldP spid="19475" grpId="0"/>
      <p:bldP spid="1947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Разложите многочлен на множители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61257" y="1371600"/>
            <a:ext cx="13944600" cy="2040112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18х</a:t>
            </a:r>
            <a:r>
              <a:rPr lang="ru-RU" sz="44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+12х+2</a:t>
            </a:r>
          </a:p>
          <a:p>
            <a:pPr lvl="0" algn="l"/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1.Вынесем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общий множитель за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скобку</a:t>
            </a: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uz-Cyrl-UZ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2.Применим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формулу квадрата суммы </a:t>
            </a:r>
            <a:endParaRPr lang="ru-RU" sz="40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44200" y="1600200"/>
            <a:ext cx="3251517" cy="1635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09600" y="296554"/>
            <a:ext cx="13563600" cy="73183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Разложите многочлен на множители</a:t>
            </a:r>
            <a:endParaRPr kumimoji="0" lang="ru-RU" sz="4000" b="1" i="0" u="none" strike="noStrike" kern="1200" cap="sm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86600" y="3900243"/>
            <a:ext cx="17027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3х+1)</a:t>
            </a:r>
            <a:r>
              <a:rPr lang="ru-RU" sz="4000" b="1" kern="0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uz-Latn-UZ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3278" y="3886200"/>
            <a:ext cx="66199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18х</a:t>
            </a:r>
            <a:r>
              <a:rPr lang="ru-RU" sz="4000" b="1" kern="0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+12х+2</a:t>
            </a:r>
            <a:r>
              <a:rPr lang="en-US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2(9х</a:t>
            </a:r>
            <a:r>
              <a:rPr lang="ru-RU" sz="4000" b="1" kern="0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+6х+1)</a:t>
            </a:r>
            <a:endParaRPr lang="uz-Latn-UZ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345549" y="3900243"/>
            <a:ext cx="1083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610600" y="3900243"/>
            <a:ext cx="39100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/>
            <a:r>
              <a:rPr lang="ru-RU" sz="40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=2(3х+1)(3х +1)</a:t>
            </a:r>
            <a:endParaRPr lang="en-US" sz="4000" b="1" kern="0" dirty="0">
              <a:solidFill>
                <a:srgbClr val="373435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876335"/>
              </p:ext>
            </p:extLst>
          </p:nvPr>
        </p:nvGraphicFramePr>
        <p:xfrm>
          <a:off x="6284119" y="5867400"/>
          <a:ext cx="1604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4" name="Формула" r:id="rId5" imgW="647640" imgH="241200" progId="Equation.3">
                  <p:embed/>
                </p:oleObj>
              </mc:Choice>
              <mc:Fallback>
                <p:oleObj name="Формула" r:id="rId5" imgW="6476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4119" y="5867400"/>
                        <a:ext cx="160496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266068"/>
              </p:ext>
            </p:extLst>
          </p:nvPr>
        </p:nvGraphicFramePr>
        <p:xfrm>
          <a:off x="3667919" y="5867400"/>
          <a:ext cx="2657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5" name="Формула" r:id="rId7" imgW="825500" imgH="203200" progId="Equation.3">
                  <p:embed/>
                </p:oleObj>
              </mc:Choice>
              <mc:Fallback>
                <p:oleObj name="Формула" r:id="rId7" imgW="825500" imgH="203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919" y="5867400"/>
                        <a:ext cx="2657475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384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72528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94762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0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4931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1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4315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2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524733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3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446443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4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658336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5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37376" y="1461214"/>
                <a:ext cx="5185907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461214"/>
                <a:ext cx="5185907" cy="78476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5257800" y="1466875"/>
                <a:ext cx="4977196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1466875"/>
                <a:ext cx="4977196" cy="784767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982200" y="1466875"/>
                <a:ext cx="3768724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uz-Latn-UZ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2200" y="1466875"/>
                <a:ext cx="3768724" cy="78476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8757188" y="2492113"/>
                <a:ext cx="491147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7188" y="2492113"/>
                <a:ext cx="4911473" cy="76944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89776" y="3733800"/>
                <a:ext cx="4690002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𝟏𝟔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𝒑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776" y="3733800"/>
                <a:ext cx="4690002" cy="78476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005004" y="3772421"/>
                <a:ext cx="4606710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𝒑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𝒑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004" y="3772421"/>
                <a:ext cx="4606710" cy="78476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9328562" y="3812294"/>
                <a:ext cx="3762312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𝒑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562" y="3812294"/>
                <a:ext cx="3762312" cy="784767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8739680" y="4764698"/>
                <a:ext cx="489864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𝒑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𝒑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9680" y="4764698"/>
                <a:ext cx="4898649" cy="76944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520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89216" y="4114800"/>
            <a:ext cx="13487400" cy="2347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Сумма кубов равна </a:t>
            </a:r>
          </a:p>
          <a:p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произведению суммы этих чисел </a:t>
            </a:r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неполный </a:t>
            </a:r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квадрат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их разности </a:t>
            </a:r>
            <a:endParaRPr lang="ru-RU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24400" y="152400"/>
            <a:ext cx="450931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Сумма кубов </a:t>
            </a:r>
            <a:r>
              <a:rPr lang="ru-RU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05120"/>
              </p:ext>
            </p:extLst>
          </p:nvPr>
        </p:nvGraphicFramePr>
        <p:xfrm>
          <a:off x="1087438" y="1873250"/>
          <a:ext cx="11312525" cy="156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Формула" r:id="rId4" imgW="1942920" imgH="228600" progId="Equation.3">
                  <p:embed/>
                </p:oleObj>
              </mc:Choice>
              <mc:Fallback>
                <p:oleObj name="Формула" r:id="rId4" imgW="194292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438" y="1873250"/>
                        <a:ext cx="11312525" cy="156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515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1499" y="4764833"/>
            <a:ext cx="13487400" cy="24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22" tIns="65311" rIns="130622" bIns="65311">
            <a:spAutoFit/>
          </a:bodyPr>
          <a:lstStyle/>
          <a:p>
            <a:r>
              <a:rPr lang="ru-RU" sz="5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Разность кубов равна </a:t>
            </a:r>
          </a:p>
          <a:p>
            <a:r>
              <a:rPr lang="ru-RU" sz="5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произведению разности этих чисел</a:t>
            </a:r>
            <a:endParaRPr lang="en-US" sz="5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5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неполный </a:t>
            </a:r>
            <a:r>
              <a:rPr lang="ru-RU" sz="51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квадрат </a:t>
            </a:r>
            <a:r>
              <a:rPr lang="ru-RU" sz="5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их суммы </a:t>
            </a:r>
            <a:endParaRPr lang="ru-RU" sz="51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19600" y="214300"/>
            <a:ext cx="5439759" cy="877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Разность кубов </a:t>
            </a:r>
            <a:endParaRPr lang="uz-Latn-UZ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5589122"/>
              </p:ext>
            </p:extLst>
          </p:nvPr>
        </p:nvGraphicFramePr>
        <p:xfrm>
          <a:off x="1192211" y="1905000"/>
          <a:ext cx="12245975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5" name="Формула" r:id="rId4" imgW="1942920" imgH="228600" progId="Equation.3">
                  <p:embed/>
                </p:oleObj>
              </mc:Choice>
              <mc:Fallback>
                <p:oleObj name="Формула" r:id="rId4" imgW="194292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211" y="1905000"/>
                        <a:ext cx="12245975" cy="169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238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13574</TotalTime>
  <Words>722</Words>
  <Application>Microsoft Office PowerPoint</Application>
  <PresentationFormat>Произвольный</PresentationFormat>
  <Paragraphs>120</Paragraphs>
  <Slides>12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Разложите многочлен на множители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882</cp:revision>
  <dcterms:created xsi:type="dcterms:W3CDTF">2020-04-09T07:32:19Z</dcterms:created>
  <dcterms:modified xsi:type="dcterms:W3CDTF">2021-02-19T16:19:11Z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