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560" r:id="rId2"/>
    <p:sldId id="768" r:id="rId3"/>
    <p:sldId id="823" r:id="rId4"/>
    <p:sldId id="828" r:id="rId5"/>
    <p:sldId id="826" r:id="rId6"/>
    <p:sldId id="785" r:id="rId7"/>
    <p:sldId id="830" r:id="rId8"/>
    <p:sldId id="831" r:id="rId9"/>
    <p:sldId id="510" r:id="rId10"/>
    <p:sldId id="832" r:id="rId11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768"/>
            <p14:sldId id="823"/>
            <p14:sldId id="828"/>
            <p14:sldId id="826"/>
            <p14:sldId id="785"/>
            <p14:sldId id="830"/>
            <p14:sldId id="831"/>
            <p14:sldId id="510"/>
            <p14:sldId id="832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A0A5E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7" autoAdjust="0"/>
    <p:restoredTop sz="94600" autoAdjust="0"/>
  </p:normalViewPr>
  <p:slideViewPr>
    <p:cSldViewPr>
      <p:cViewPr>
        <p:scale>
          <a:sx n="46" d="100"/>
          <a:sy n="46" d="100"/>
        </p:scale>
        <p:origin x="-864" y="-252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C93F39-D10A-4803-B666-2C2CC1E2260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2308F815-5D1D-4AE8-8190-5CEA760EC492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uz-Cyrl-UZ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75C089C-C07F-4B10-B8E5-029B1C08BCAB}" type="parTrans" cxnId="{64BFC926-276B-455D-9218-2C0AD1900D9D}">
      <dgm:prSet/>
      <dgm:spPr/>
      <dgm:t>
        <a:bodyPr/>
        <a:lstStyle/>
        <a:p>
          <a:endParaRPr lang="uz-Latn-UZ"/>
        </a:p>
      </dgm:t>
    </dgm:pt>
    <dgm:pt modelId="{1209770B-BAA0-4719-A2B4-ABF0E67D0FBD}" type="sibTrans" cxnId="{64BFC926-276B-455D-9218-2C0AD1900D9D}">
      <dgm:prSet/>
      <dgm:spPr/>
      <dgm:t>
        <a:bodyPr/>
        <a:lstStyle/>
        <a:p>
          <a:endParaRPr lang="uz-Latn-UZ"/>
        </a:p>
      </dgm:t>
    </dgm:pt>
    <dgm:pt modelId="{4C975EE1-0466-43EF-B9FF-7C86DC68FF0A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C5110EB-E040-4A6D-8A9B-3DE6CC767284}" type="parTrans" cxnId="{759C93DB-6B52-4810-BACB-8AD8F2753F82}">
      <dgm:prSet/>
      <dgm:spPr/>
      <dgm:t>
        <a:bodyPr/>
        <a:lstStyle/>
        <a:p>
          <a:endParaRPr lang="uz-Latn-UZ"/>
        </a:p>
      </dgm:t>
    </dgm:pt>
    <dgm:pt modelId="{1A56B892-87AD-42B1-9A09-064AC745EB73}" type="sibTrans" cxnId="{759C93DB-6B52-4810-BACB-8AD8F2753F82}">
      <dgm:prSet/>
      <dgm:spPr/>
      <dgm:t>
        <a:bodyPr/>
        <a:lstStyle/>
        <a:p>
          <a:endParaRPr lang="uz-Latn-UZ"/>
        </a:p>
      </dgm:t>
    </dgm:pt>
    <dgm:pt modelId="{1F7421FF-1BD5-482A-915A-FD3DD89BA526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uz-Cyrl-UZ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E362A5C4-7097-4B74-B446-FF07C5D43AFB}" type="parTrans" cxnId="{7F108C26-5058-45C8-987D-12DC6FBCFC6E}">
      <dgm:prSet/>
      <dgm:spPr/>
      <dgm:t>
        <a:bodyPr/>
        <a:lstStyle/>
        <a:p>
          <a:endParaRPr lang="uz-Latn-UZ"/>
        </a:p>
      </dgm:t>
    </dgm:pt>
    <dgm:pt modelId="{FF8E7D7E-EE4D-4558-ABDE-703AAA62EADA}" type="sibTrans" cxnId="{7F108C26-5058-45C8-987D-12DC6FBCFC6E}">
      <dgm:prSet/>
      <dgm:spPr/>
      <dgm:t>
        <a:bodyPr/>
        <a:lstStyle/>
        <a:p>
          <a:endParaRPr lang="uz-Latn-UZ"/>
        </a:p>
      </dgm:t>
    </dgm:pt>
    <dgm:pt modelId="{DE9F92C4-994B-42B2-A73D-91F5B4822D07}" type="pres">
      <dgm:prSet presAssocID="{BCC93F39-D10A-4803-B666-2C2CC1E2260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z-Latn-UZ"/>
        </a:p>
      </dgm:t>
    </dgm:pt>
    <dgm:pt modelId="{661502F1-638F-4AF4-B56A-1BDAC56AB798}" type="pres">
      <dgm:prSet presAssocID="{BCC93F39-D10A-4803-B666-2C2CC1E22604}" presName="Name1" presStyleCnt="0"/>
      <dgm:spPr/>
    </dgm:pt>
    <dgm:pt modelId="{AA8AD3AB-E061-450E-BE14-25B3A3FFC322}" type="pres">
      <dgm:prSet presAssocID="{BCC93F39-D10A-4803-B666-2C2CC1E22604}" presName="cycle" presStyleCnt="0"/>
      <dgm:spPr/>
    </dgm:pt>
    <dgm:pt modelId="{14824C2C-36A7-4D67-904F-E27A2DA5A0B2}" type="pres">
      <dgm:prSet presAssocID="{BCC93F39-D10A-4803-B666-2C2CC1E22604}" presName="srcNode" presStyleLbl="node1" presStyleIdx="0" presStyleCnt="3"/>
      <dgm:spPr/>
    </dgm:pt>
    <dgm:pt modelId="{B602AE6D-21C4-40F3-9486-2ABA888F453D}" type="pres">
      <dgm:prSet presAssocID="{BCC93F39-D10A-4803-B666-2C2CC1E22604}" presName="conn" presStyleLbl="parChTrans1D2" presStyleIdx="0" presStyleCnt="1"/>
      <dgm:spPr/>
      <dgm:t>
        <a:bodyPr/>
        <a:lstStyle/>
        <a:p>
          <a:endParaRPr lang="uz-Latn-UZ"/>
        </a:p>
      </dgm:t>
    </dgm:pt>
    <dgm:pt modelId="{4A070231-6265-4BDF-B4B1-3768E2172FB9}" type="pres">
      <dgm:prSet presAssocID="{BCC93F39-D10A-4803-B666-2C2CC1E22604}" presName="extraNode" presStyleLbl="node1" presStyleIdx="0" presStyleCnt="3"/>
      <dgm:spPr/>
    </dgm:pt>
    <dgm:pt modelId="{3B808637-9840-4FFE-84AD-6C172FC1EF18}" type="pres">
      <dgm:prSet presAssocID="{BCC93F39-D10A-4803-B666-2C2CC1E22604}" presName="dstNode" presStyleLbl="node1" presStyleIdx="0" presStyleCnt="3"/>
      <dgm:spPr/>
    </dgm:pt>
    <dgm:pt modelId="{364B9216-98A2-407D-A39B-07FED26E1DC8}" type="pres">
      <dgm:prSet presAssocID="{2308F815-5D1D-4AE8-8190-5CEA760EC492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7E82D092-B386-441A-9F64-1D7B8B0DF71E}" type="pres">
      <dgm:prSet presAssocID="{2308F815-5D1D-4AE8-8190-5CEA760EC492}" presName="accent_1" presStyleCnt="0"/>
      <dgm:spPr/>
    </dgm:pt>
    <dgm:pt modelId="{2BF55A90-B799-4710-8059-58ABB74CF63A}" type="pres">
      <dgm:prSet presAssocID="{2308F815-5D1D-4AE8-8190-5CEA760EC492}" presName="accentRepeatNode" presStyleLbl="solidFgAcc1" presStyleIdx="0" presStyleCnt="3" custLinFactNeighborX="-5749" custLinFactNeighborY="1363"/>
      <dgm:spPr/>
    </dgm:pt>
    <dgm:pt modelId="{BF3DE31D-505B-42D7-B098-15E1B034B5CE}" type="pres">
      <dgm:prSet presAssocID="{4C975EE1-0466-43EF-B9FF-7C86DC68FF0A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4533D2F2-5844-4EDE-96BF-96172ED57BD2}" type="pres">
      <dgm:prSet presAssocID="{4C975EE1-0466-43EF-B9FF-7C86DC68FF0A}" presName="accent_2" presStyleCnt="0"/>
      <dgm:spPr/>
    </dgm:pt>
    <dgm:pt modelId="{E22ECAA2-DFA3-43D8-9221-52A09B25D51A}" type="pres">
      <dgm:prSet presAssocID="{4C975EE1-0466-43EF-B9FF-7C86DC68FF0A}" presName="accentRepeatNode" presStyleLbl="solidFgAcc1" presStyleIdx="1" presStyleCnt="3"/>
      <dgm:spPr/>
    </dgm:pt>
    <dgm:pt modelId="{C84F0A8E-A575-4027-8DC3-6AB28565E3AD}" type="pres">
      <dgm:prSet presAssocID="{1F7421FF-1BD5-482A-915A-FD3DD89BA526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C4D62F47-F4CC-4631-94B9-8D789D035D0F}" type="pres">
      <dgm:prSet presAssocID="{1F7421FF-1BD5-482A-915A-FD3DD89BA526}" presName="accent_3" presStyleCnt="0"/>
      <dgm:spPr/>
    </dgm:pt>
    <dgm:pt modelId="{E1D7E3B8-DD5C-4487-826B-72A931C43709}" type="pres">
      <dgm:prSet presAssocID="{1F7421FF-1BD5-482A-915A-FD3DD89BA526}" presName="accentRepeatNode" presStyleLbl="solidFgAcc1" presStyleIdx="2" presStyleCnt="3"/>
      <dgm:spPr/>
      <dgm:t>
        <a:bodyPr/>
        <a:lstStyle/>
        <a:p>
          <a:endParaRPr lang="uz-Latn-UZ"/>
        </a:p>
      </dgm:t>
    </dgm:pt>
  </dgm:ptLst>
  <dgm:cxnLst>
    <dgm:cxn modelId="{759C93DB-6B52-4810-BACB-8AD8F2753F82}" srcId="{BCC93F39-D10A-4803-B666-2C2CC1E22604}" destId="{4C975EE1-0466-43EF-B9FF-7C86DC68FF0A}" srcOrd="1" destOrd="0" parTransId="{1C5110EB-E040-4A6D-8A9B-3DE6CC767284}" sibTransId="{1A56B892-87AD-42B1-9A09-064AC745EB73}"/>
    <dgm:cxn modelId="{A798CF9D-227C-47CD-BBE4-175F12C37C7F}" type="presOf" srcId="{BCC93F39-D10A-4803-B666-2C2CC1E22604}" destId="{DE9F92C4-994B-42B2-A73D-91F5B4822D07}" srcOrd="0" destOrd="0" presId="urn:microsoft.com/office/officeart/2008/layout/VerticalCurvedList"/>
    <dgm:cxn modelId="{7F108C26-5058-45C8-987D-12DC6FBCFC6E}" srcId="{BCC93F39-D10A-4803-B666-2C2CC1E22604}" destId="{1F7421FF-1BD5-482A-915A-FD3DD89BA526}" srcOrd="2" destOrd="0" parTransId="{E362A5C4-7097-4B74-B446-FF07C5D43AFB}" sibTransId="{FF8E7D7E-EE4D-4558-ABDE-703AAA62EADA}"/>
    <dgm:cxn modelId="{CA966BAC-D607-4287-8830-EC30308CB264}" type="presOf" srcId="{1209770B-BAA0-4719-A2B4-ABF0E67D0FBD}" destId="{B602AE6D-21C4-40F3-9486-2ABA888F453D}" srcOrd="0" destOrd="0" presId="urn:microsoft.com/office/officeart/2008/layout/VerticalCurvedList"/>
    <dgm:cxn modelId="{64BFC926-276B-455D-9218-2C0AD1900D9D}" srcId="{BCC93F39-D10A-4803-B666-2C2CC1E22604}" destId="{2308F815-5D1D-4AE8-8190-5CEA760EC492}" srcOrd="0" destOrd="0" parTransId="{075C089C-C07F-4B10-B8E5-029B1C08BCAB}" sibTransId="{1209770B-BAA0-4719-A2B4-ABF0E67D0FBD}"/>
    <dgm:cxn modelId="{F8C397F7-5EF1-4E9C-9DFF-13644B7FF723}" type="presOf" srcId="{4C975EE1-0466-43EF-B9FF-7C86DC68FF0A}" destId="{BF3DE31D-505B-42D7-B098-15E1B034B5CE}" srcOrd="0" destOrd="0" presId="urn:microsoft.com/office/officeart/2008/layout/VerticalCurvedList"/>
    <dgm:cxn modelId="{517F3B21-3F3C-481C-A91F-DF1674DB1740}" type="presOf" srcId="{2308F815-5D1D-4AE8-8190-5CEA760EC492}" destId="{364B9216-98A2-407D-A39B-07FED26E1DC8}" srcOrd="0" destOrd="0" presId="urn:microsoft.com/office/officeart/2008/layout/VerticalCurvedList"/>
    <dgm:cxn modelId="{6BA8394A-C815-448A-8707-3E85DCFB6911}" type="presOf" srcId="{1F7421FF-1BD5-482A-915A-FD3DD89BA526}" destId="{C84F0A8E-A575-4027-8DC3-6AB28565E3AD}" srcOrd="0" destOrd="0" presId="urn:microsoft.com/office/officeart/2008/layout/VerticalCurvedList"/>
    <dgm:cxn modelId="{B48D7221-8A62-4619-9FA0-EA11A0123C7F}" type="presParOf" srcId="{DE9F92C4-994B-42B2-A73D-91F5B4822D07}" destId="{661502F1-638F-4AF4-B56A-1BDAC56AB798}" srcOrd="0" destOrd="0" presId="urn:microsoft.com/office/officeart/2008/layout/VerticalCurvedList"/>
    <dgm:cxn modelId="{A6186FFD-1500-4EFB-8354-A60629416D4E}" type="presParOf" srcId="{661502F1-638F-4AF4-B56A-1BDAC56AB798}" destId="{AA8AD3AB-E061-450E-BE14-25B3A3FFC322}" srcOrd="0" destOrd="0" presId="urn:microsoft.com/office/officeart/2008/layout/VerticalCurvedList"/>
    <dgm:cxn modelId="{88B80ABE-C493-424B-81BD-F179F9B55B78}" type="presParOf" srcId="{AA8AD3AB-E061-450E-BE14-25B3A3FFC322}" destId="{14824C2C-36A7-4D67-904F-E27A2DA5A0B2}" srcOrd="0" destOrd="0" presId="urn:microsoft.com/office/officeart/2008/layout/VerticalCurvedList"/>
    <dgm:cxn modelId="{125B600C-2F0C-4FCB-B26A-FEE2E6FA2E7B}" type="presParOf" srcId="{AA8AD3AB-E061-450E-BE14-25B3A3FFC322}" destId="{B602AE6D-21C4-40F3-9486-2ABA888F453D}" srcOrd="1" destOrd="0" presId="urn:microsoft.com/office/officeart/2008/layout/VerticalCurvedList"/>
    <dgm:cxn modelId="{3769DA98-EA8E-43D8-84CE-8683266654B5}" type="presParOf" srcId="{AA8AD3AB-E061-450E-BE14-25B3A3FFC322}" destId="{4A070231-6265-4BDF-B4B1-3768E2172FB9}" srcOrd="2" destOrd="0" presId="urn:microsoft.com/office/officeart/2008/layout/VerticalCurvedList"/>
    <dgm:cxn modelId="{B5509E51-B0A5-4E6B-9762-533EFAF6D403}" type="presParOf" srcId="{AA8AD3AB-E061-450E-BE14-25B3A3FFC322}" destId="{3B808637-9840-4FFE-84AD-6C172FC1EF18}" srcOrd="3" destOrd="0" presId="urn:microsoft.com/office/officeart/2008/layout/VerticalCurvedList"/>
    <dgm:cxn modelId="{75C66FC2-9760-457F-A7FA-2474759B1F44}" type="presParOf" srcId="{661502F1-638F-4AF4-B56A-1BDAC56AB798}" destId="{364B9216-98A2-407D-A39B-07FED26E1DC8}" srcOrd="1" destOrd="0" presId="urn:microsoft.com/office/officeart/2008/layout/VerticalCurvedList"/>
    <dgm:cxn modelId="{FCF9D23E-F074-4938-B972-82C1692FE280}" type="presParOf" srcId="{661502F1-638F-4AF4-B56A-1BDAC56AB798}" destId="{7E82D092-B386-441A-9F64-1D7B8B0DF71E}" srcOrd="2" destOrd="0" presId="urn:microsoft.com/office/officeart/2008/layout/VerticalCurvedList"/>
    <dgm:cxn modelId="{0CE162B0-5C4B-4A8B-81F8-3222E593421F}" type="presParOf" srcId="{7E82D092-B386-441A-9F64-1D7B8B0DF71E}" destId="{2BF55A90-B799-4710-8059-58ABB74CF63A}" srcOrd="0" destOrd="0" presId="urn:microsoft.com/office/officeart/2008/layout/VerticalCurvedList"/>
    <dgm:cxn modelId="{F61A3A82-02D6-4480-AD9E-881DE747BA95}" type="presParOf" srcId="{661502F1-638F-4AF4-B56A-1BDAC56AB798}" destId="{BF3DE31D-505B-42D7-B098-15E1B034B5CE}" srcOrd="3" destOrd="0" presId="urn:microsoft.com/office/officeart/2008/layout/VerticalCurvedList"/>
    <dgm:cxn modelId="{DC1E14B1-E07D-4F4B-87DF-BADC6D025298}" type="presParOf" srcId="{661502F1-638F-4AF4-B56A-1BDAC56AB798}" destId="{4533D2F2-5844-4EDE-96BF-96172ED57BD2}" srcOrd="4" destOrd="0" presId="urn:microsoft.com/office/officeart/2008/layout/VerticalCurvedList"/>
    <dgm:cxn modelId="{EED5B45E-C3A9-431E-AAC4-DD6AC49B0D1A}" type="presParOf" srcId="{4533D2F2-5844-4EDE-96BF-96172ED57BD2}" destId="{E22ECAA2-DFA3-43D8-9221-52A09B25D51A}" srcOrd="0" destOrd="0" presId="urn:microsoft.com/office/officeart/2008/layout/VerticalCurvedList"/>
    <dgm:cxn modelId="{76C4EC9A-DE80-4690-BC62-5346B896A8DB}" type="presParOf" srcId="{661502F1-638F-4AF4-B56A-1BDAC56AB798}" destId="{C84F0A8E-A575-4027-8DC3-6AB28565E3AD}" srcOrd="5" destOrd="0" presId="urn:microsoft.com/office/officeart/2008/layout/VerticalCurvedList"/>
    <dgm:cxn modelId="{636C131F-DB4B-4101-9B25-882D402644C1}" type="presParOf" srcId="{661502F1-638F-4AF4-B56A-1BDAC56AB798}" destId="{C4D62F47-F4CC-4631-94B9-8D789D035D0F}" srcOrd="6" destOrd="0" presId="urn:microsoft.com/office/officeart/2008/layout/VerticalCurvedList"/>
    <dgm:cxn modelId="{58B192C7-8FC2-4906-B4EF-5C9532981F03}" type="presParOf" srcId="{C4D62F47-F4CC-4631-94B9-8D789D035D0F}" destId="{E1D7E3B8-DD5C-4487-826B-72A931C43709}" srcOrd="0" destOrd="0" presId="urn:microsoft.com/office/officeart/2008/layout/VerticalCurvedList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2AE6D-21C4-40F3-9486-2ABA888F453D}">
      <dsp:nvSpPr>
        <dsp:cNvPr id="0" name=""/>
        <dsp:cNvSpPr/>
      </dsp:nvSpPr>
      <dsp:spPr>
        <a:xfrm>
          <a:off x="-6918834" y="-1058280"/>
          <a:ext cx="8237961" cy="8237961"/>
        </a:xfrm>
        <a:prstGeom prst="blockArc">
          <a:avLst>
            <a:gd name="adj1" fmla="val 18900000"/>
            <a:gd name="adj2" fmla="val 2700000"/>
            <a:gd name="adj3" fmla="val 262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4B9216-98A2-407D-A39B-07FED26E1DC8}">
      <dsp:nvSpPr>
        <dsp:cNvPr id="0" name=""/>
        <dsp:cNvSpPr/>
      </dsp:nvSpPr>
      <dsp:spPr>
        <a:xfrm>
          <a:off x="849650" y="612140"/>
          <a:ext cx="10690767" cy="122428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772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849650" y="612140"/>
        <a:ext cx="10690767" cy="1224280"/>
      </dsp:txXfrm>
    </dsp:sp>
    <dsp:sp modelId="{2BF55A90-B799-4710-8059-58ABB74CF63A}">
      <dsp:nvSpPr>
        <dsp:cNvPr id="0" name=""/>
        <dsp:cNvSpPr/>
      </dsp:nvSpPr>
      <dsp:spPr>
        <a:xfrm>
          <a:off x="0" y="479963"/>
          <a:ext cx="1530350" cy="1530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3DE31D-505B-42D7-B098-15E1B034B5CE}">
      <dsp:nvSpPr>
        <dsp:cNvPr id="0" name=""/>
        <dsp:cNvSpPr/>
      </dsp:nvSpPr>
      <dsp:spPr>
        <a:xfrm>
          <a:off x="1294676" y="2448560"/>
          <a:ext cx="10245741" cy="122428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772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294676" y="2448560"/>
        <a:ext cx="10245741" cy="1224280"/>
      </dsp:txXfrm>
    </dsp:sp>
    <dsp:sp modelId="{E22ECAA2-DFA3-43D8-9221-52A09B25D51A}">
      <dsp:nvSpPr>
        <dsp:cNvPr id="0" name=""/>
        <dsp:cNvSpPr/>
      </dsp:nvSpPr>
      <dsp:spPr>
        <a:xfrm>
          <a:off x="529501" y="2295525"/>
          <a:ext cx="1530350" cy="1530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4F0A8E-A575-4027-8DC3-6AB28565E3AD}">
      <dsp:nvSpPr>
        <dsp:cNvPr id="0" name=""/>
        <dsp:cNvSpPr/>
      </dsp:nvSpPr>
      <dsp:spPr>
        <a:xfrm>
          <a:off x="849650" y="4284980"/>
          <a:ext cx="10690767" cy="1224280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71772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849650" y="4284980"/>
        <a:ext cx="10690767" cy="1224280"/>
      </dsp:txXfrm>
    </dsp:sp>
    <dsp:sp modelId="{E1D7E3B8-DD5C-4487-826B-72A931C43709}">
      <dsp:nvSpPr>
        <dsp:cNvPr id="0" name=""/>
        <dsp:cNvSpPr/>
      </dsp:nvSpPr>
      <dsp:spPr>
        <a:xfrm>
          <a:off x="84475" y="4131945"/>
          <a:ext cx="1530350" cy="1530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4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3.wmf"/><Relationship Id="rId2" Type="http://schemas.openxmlformats.org/officeDocument/2006/relationships/image" Target="../media/image9.wmf"/><Relationship Id="rId16" Type="http://schemas.openxmlformats.org/officeDocument/2006/relationships/image" Target="../media/image7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2.wmf"/><Relationship Id="rId5" Type="http://schemas.openxmlformats.org/officeDocument/2006/relationships/image" Target="../media/image12.wmf"/><Relationship Id="rId15" Type="http://schemas.openxmlformats.org/officeDocument/2006/relationships/image" Target="../media/image6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3.wmf"/><Relationship Id="rId1" Type="http://schemas.openxmlformats.org/officeDocument/2006/relationships/image" Target="../media/image18.wmf"/><Relationship Id="rId6" Type="http://schemas.openxmlformats.org/officeDocument/2006/relationships/image" Target="../media/image7.wmf"/><Relationship Id="rId5" Type="http://schemas.openxmlformats.org/officeDocument/2006/relationships/image" Target="../media/image20.wmf"/><Relationship Id="rId4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3.wmf"/><Relationship Id="rId1" Type="http://schemas.openxmlformats.org/officeDocument/2006/relationships/image" Target="../media/image18.wmf"/><Relationship Id="rId6" Type="http://schemas.openxmlformats.org/officeDocument/2006/relationships/image" Target="../media/image7.wmf"/><Relationship Id="rId5" Type="http://schemas.openxmlformats.org/officeDocument/2006/relationships/image" Target="../media/image20.wmf"/><Relationship Id="rId4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3.wmf"/><Relationship Id="rId1" Type="http://schemas.openxmlformats.org/officeDocument/2006/relationships/image" Target="../media/image18.wmf"/><Relationship Id="rId6" Type="http://schemas.openxmlformats.org/officeDocument/2006/relationships/image" Target="../media/image7.wmf"/><Relationship Id="rId5" Type="http://schemas.openxmlformats.org/officeDocument/2006/relationships/image" Target="../media/image20.wmf"/><Relationship Id="rId4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3.wmf"/><Relationship Id="rId1" Type="http://schemas.openxmlformats.org/officeDocument/2006/relationships/image" Target="../media/image18.wmf"/><Relationship Id="rId6" Type="http://schemas.openxmlformats.org/officeDocument/2006/relationships/image" Target="../media/image7.wmf"/><Relationship Id="rId5" Type="http://schemas.openxmlformats.org/officeDocument/2006/relationships/image" Target="../media/image20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87681" y="394336"/>
            <a:ext cx="13652501" cy="743712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18FDD-56B3-4207-B595-E48E8E3A65C9}" type="datetimeFigureOut">
              <a:rPr lang="ru-RU"/>
              <a:pPr>
                <a:defRPr/>
              </a:pPr>
              <a:t>19.02.2021</a:t>
            </a:fld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34F32-6814-410A-A0AC-C6305657B15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86625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Latn-UZ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731520" y="1920240"/>
            <a:ext cx="646176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7437120" y="1920240"/>
            <a:ext cx="646176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7437120" y="4726306"/>
            <a:ext cx="6461760" cy="14465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Latn-UZ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731520" y="7627621"/>
            <a:ext cx="3413760" cy="70788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90F51-2D10-4919-BB9C-58B6779011A9}" type="datetime1">
              <a:rPr lang="ru-RU"/>
              <a:pPr>
                <a:defRPr/>
              </a:pPr>
              <a:t>19.02.2021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4998720" y="7627621"/>
            <a:ext cx="4632960" cy="70788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http://aida.ucoz.ru</a:t>
            </a: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10485120" y="7627621"/>
            <a:ext cx="3413760" cy="707886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D2BE0-9193-458E-824F-1D5C4E1E7A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470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4" r:id="rId7"/>
    <p:sldLayoutId id="2147483675" r:id="rId8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46.bin"/><Relationship Id="rId18" Type="http://schemas.openxmlformats.org/officeDocument/2006/relationships/image" Target="../media/image36.png"/><Relationship Id="rId3" Type="http://schemas.openxmlformats.org/officeDocument/2006/relationships/oleObject" Target="../embeddings/oleObject41.bin"/><Relationship Id="rId21" Type="http://schemas.openxmlformats.org/officeDocument/2006/relationships/image" Target="../media/image39.png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20.wmf"/><Relationship Id="rId17" Type="http://schemas.openxmlformats.org/officeDocument/2006/relationships/image" Target="../media/image35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34.png"/><Relationship Id="rId20" Type="http://schemas.openxmlformats.org/officeDocument/2006/relationships/image" Target="../media/image38.png"/><Relationship Id="rId1" Type="http://schemas.openxmlformats.org/officeDocument/2006/relationships/vmlDrawing" Target="../drawings/vmlDrawing6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5" Type="http://schemas.openxmlformats.org/officeDocument/2006/relationships/image" Target="../media/image33.png"/><Relationship Id="rId10" Type="http://schemas.openxmlformats.org/officeDocument/2006/relationships/image" Target="../media/image5.wmf"/><Relationship Id="rId19" Type="http://schemas.openxmlformats.org/officeDocument/2006/relationships/image" Target="../media/image37.png"/><Relationship Id="rId4" Type="http://schemas.openxmlformats.org/officeDocument/2006/relationships/image" Target="../media/image18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7.wmf"/><Relationship Id="rId22" Type="http://schemas.openxmlformats.org/officeDocument/2006/relationships/image" Target="../media/image4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3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34" Type="http://schemas.openxmlformats.org/officeDocument/2006/relationships/image" Target="../media/image7.wmf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33" Type="http://schemas.openxmlformats.org/officeDocument/2006/relationships/oleObject" Target="../embeddings/oleObject22.bin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2.wmf"/><Relationship Id="rId32" Type="http://schemas.openxmlformats.org/officeDocument/2006/relationships/image" Target="../media/image6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4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31" Type="http://schemas.openxmlformats.org/officeDocument/2006/relationships/oleObject" Target="../embeddings/oleObject21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Relationship Id="rId30" Type="http://schemas.openxmlformats.org/officeDocument/2006/relationships/image" Target="../media/image5.wmf"/><Relationship Id="rId8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24.png"/><Relationship Id="rId26" Type="http://schemas.openxmlformats.org/officeDocument/2006/relationships/image" Target="../media/image32.png"/><Relationship Id="rId3" Type="http://schemas.openxmlformats.org/officeDocument/2006/relationships/oleObject" Target="../embeddings/oleObject23.bin"/><Relationship Id="rId21" Type="http://schemas.openxmlformats.org/officeDocument/2006/relationships/image" Target="../media/image27.png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0.wmf"/><Relationship Id="rId17" Type="http://schemas.openxmlformats.org/officeDocument/2006/relationships/image" Target="../media/image23.png"/><Relationship Id="rId25" Type="http://schemas.openxmlformats.org/officeDocument/2006/relationships/image" Target="../media/image31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2.png"/><Relationship Id="rId20" Type="http://schemas.openxmlformats.org/officeDocument/2006/relationships/image" Target="../media/image26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27.bin"/><Relationship Id="rId24" Type="http://schemas.openxmlformats.org/officeDocument/2006/relationships/image" Target="../media/image30.png"/><Relationship Id="rId5" Type="http://schemas.openxmlformats.org/officeDocument/2006/relationships/oleObject" Target="../embeddings/oleObject24.bin"/><Relationship Id="rId15" Type="http://schemas.openxmlformats.org/officeDocument/2006/relationships/image" Target="../media/image21.png"/><Relationship Id="rId23" Type="http://schemas.openxmlformats.org/officeDocument/2006/relationships/image" Target="../media/image29.png"/><Relationship Id="rId10" Type="http://schemas.openxmlformats.org/officeDocument/2006/relationships/image" Target="../media/image5.wmf"/><Relationship Id="rId19" Type="http://schemas.openxmlformats.org/officeDocument/2006/relationships/image" Target="../media/image25.png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7.wmf"/><Relationship Id="rId22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34.bin"/><Relationship Id="rId18" Type="http://schemas.openxmlformats.org/officeDocument/2006/relationships/image" Target="../media/image44.png"/><Relationship Id="rId3" Type="http://schemas.openxmlformats.org/officeDocument/2006/relationships/oleObject" Target="../embeddings/oleObject29.bin"/><Relationship Id="rId21" Type="http://schemas.openxmlformats.org/officeDocument/2006/relationships/image" Target="../media/image47.png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20.wmf"/><Relationship Id="rId17" Type="http://schemas.openxmlformats.org/officeDocument/2006/relationships/image" Target="../media/image43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2.png"/><Relationship Id="rId20" Type="http://schemas.openxmlformats.org/officeDocument/2006/relationships/image" Target="../media/image46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image" Target="../media/image41.png"/><Relationship Id="rId10" Type="http://schemas.openxmlformats.org/officeDocument/2006/relationships/image" Target="../media/image5.wmf"/><Relationship Id="rId19" Type="http://schemas.openxmlformats.org/officeDocument/2006/relationships/image" Target="../media/image45.png"/><Relationship Id="rId4" Type="http://schemas.openxmlformats.org/officeDocument/2006/relationships/image" Target="../media/image18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0.bin"/><Relationship Id="rId18" Type="http://schemas.openxmlformats.org/officeDocument/2006/relationships/image" Target="../media/image51.png"/><Relationship Id="rId26" Type="http://schemas.openxmlformats.org/officeDocument/2006/relationships/image" Target="../media/image59.png"/><Relationship Id="rId3" Type="http://schemas.openxmlformats.org/officeDocument/2006/relationships/oleObject" Target="../embeddings/oleObject35.bin"/><Relationship Id="rId21" Type="http://schemas.openxmlformats.org/officeDocument/2006/relationships/image" Target="../media/image54.png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20.wmf"/><Relationship Id="rId17" Type="http://schemas.openxmlformats.org/officeDocument/2006/relationships/image" Target="../media/image50.png"/><Relationship Id="rId25" Type="http://schemas.openxmlformats.org/officeDocument/2006/relationships/image" Target="../media/image58.png"/><Relationship Id="rId33" Type="http://schemas.openxmlformats.org/officeDocument/2006/relationships/image" Target="../media/image66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9.png"/><Relationship Id="rId20" Type="http://schemas.openxmlformats.org/officeDocument/2006/relationships/image" Target="../media/image53.png"/><Relationship Id="rId29" Type="http://schemas.openxmlformats.org/officeDocument/2006/relationships/image" Target="../media/image62.png"/><Relationship Id="rId1" Type="http://schemas.openxmlformats.org/officeDocument/2006/relationships/vmlDrawing" Target="../drawings/vmlDrawing5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39.bin"/><Relationship Id="rId24" Type="http://schemas.openxmlformats.org/officeDocument/2006/relationships/image" Target="../media/image57.png"/><Relationship Id="rId32" Type="http://schemas.openxmlformats.org/officeDocument/2006/relationships/image" Target="../media/image65.png"/><Relationship Id="rId5" Type="http://schemas.openxmlformats.org/officeDocument/2006/relationships/oleObject" Target="../embeddings/oleObject36.bin"/><Relationship Id="rId15" Type="http://schemas.openxmlformats.org/officeDocument/2006/relationships/image" Target="../media/image48.png"/><Relationship Id="rId23" Type="http://schemas.openxmlformats.org/officeDocument/2006/relationships/image" Target="../media/image56.png"/><Relationship Id="rId28" Type="http://schemas.openxmlformats.org/officeDocument/2006/relationships/image" Target="../media/image61.png"/><Relationship Id="rId10" Type="http://schemas.openxmlformats.org/officeDocument/2006/relationships/image" Target="../media/image5.wmf"/><Relationship Id="rId19" Type="http://schemas.openxmlformats.org/officeDocument/2006/relationships/image" Target="../media/image52.png"/><Relationship Id="rId31" Type="http://schemas.openxmlformats.org/officeDocument/2006/relationships/image" Target="../media/image64.png"/><Relationship Id="rId4" Type="http://schemas.openxmlformats.org/officeDocument/2006/relationships/image" Target="../media/image18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7.wmf"/><Relationship Id="rId22" Type="http://schemas.openxmlformats.org/officeDocument/2006/relationships/image" Target="../media/image55.png"/><Relationship Id="rId27" Type="http://schemas.openxmlformats.org/officeDocument/2006/relationships/image" Target="../media/image60.png"/><Relationship Id="rId30" Type="http://schemas.openxmlformats.org/officeDocument/2006/relationships/image" Target="../media/image63.png"/><Relationship Id="rId8" Type="http://schemas.openxmlformats.org/officeDocument/2006/relationships/image" Target="../media/image1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612775" y="328823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612775" y="53340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2057400" y="3437449"/>
            <a:ext cx="8991600" cy="3344351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48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задач по теме «Разложение многочлена</a:t>
            </a:r>
          </a:p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на множители»</a:t>
            </a: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24" name="Picture 2" descr="Картинка к слову «Книжка, Открытая книга» - Сеть словесных ассоци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3262682"/>
            <a:ext cx="3985034" cy="1806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10820400" y="3733800"/>
            <a:ext cx="10054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 smtClean="0">
                <a:latin typeface="Brush Script MT" pitchFamily="66" charset="0"/>
                <a:cs typeface="Arial" pitchFamily="34" charset="0"/>
              </a:rPr>
              <a:t>x+y</a:t>
            </a:r>
            <a:endParaRPr lang="uz-Latn-UZ" dirty="0">
              <a:latin typeface="Brush Script MT" pitchFamily="66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2138724" y="3581400"/>
            <a:ext cx="10438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 smtClean="0">
                <a:latin typeface="Brush Script MT" pitchFamily="66" charset="0"/>
                <a:cs typeface="Arial" pitchFamily="34" charset="0"/>
              </a:rPr>
              <a:t>a+b</a:t>
            </a:r>
            <a:endParaRPr lang="uz-Latn-UZ" dirty="0">
              <a:latin typeface="Brush Script MT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725287"/>
            <a:ext cx="13384844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№ 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416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Разложите на множиели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8339628"/>
              </p:ext>
            </p:extLst>
          </p:nvPr>
        </p:nvGraphicFramePr>
        <p:xfrm>
          <a:off x="1467952" y="7391400"/>
          <a:ext cx="271033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Формула" r:id="rId3" imgW="965160" imgH="215640" progId="Equation.3">
                  <p:embed/>
                </p:oleObj>
              </mc:Choice>
              <mc:Fallback>
                <p:oleObj name="Формула" r:id="rId3" imgW="965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7952" y="7391400"/>
                        <a:ext cx="2710334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8422032"/>
              </p:ext>
            </p:extLst>
          </p:nvPr>
        </p:nvGraphicFramePr>
        <p:xfrm>
          <a:off x="24882" y="7391400"/>
          <a:ext cx="1533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9" name="Формула" r:id="rId5" imgW="495085" imgH="228501" progId="Equation.3">
                  <p:embed/>
                </p:oleObj>
              </mc:Choice>
              <mc:Fallback>
                <p:oleObj name="Формула" r:id="rId5" imgW="49508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2" y="7391400"/>
                        <a:ext cx="1533300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195787"/>
              </p:ext>
            </p:extLst>
          </p:nvPr>
        </p:nvGraphicFramePr>
        <p:xfrm>
          <a:off x="7459647" y="7391400"/>
          <a:ext cx="1605456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0" name="Формула" r:id="rId7" imgW="647640" imgH="241200" progId="Equation.3">
                  <p:embed/>
                </p:oleObj>
              </mc:Choice>
              <mc:Fallback>
                <p:oleObj name="Формула" r:id="rId7" imgW="6476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9647" y="7391400"/>
                        <a:ext cx="1605456" cy="685801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9117817"/>
              </p:ext>
            </p:extLst>
          </p:nvPr>
        </p:nvGraphicFramePr>
        <p:xfrm>
          <a:off x="4842964" y="7391400"/>
          <a:ext cx="265847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1" name="Формула" r:id="rId9" imgW="825500" imgH="203200" progId="Equation.3">
                  <p:embed/>
                </p:oleObj>
              </mc:Choice>
              <mc:Fallback>
                <p:oleObj name="Формула" r:id="rId9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964" y="7391400"/>
                        <a:ext cx="265847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68400"/>
              </p:ext>
            </p:extLst>
          </p:nvPr>
        </p:nvGraphicFramePr>
        <p:xfrm>
          <a:off x="12496800" y="7391400"/>
          <a:ext cx="1869274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2" name="Формула" r:id="rId11" imgW="634680" imgH="241200" progId="Equation.3">
                  <p:embed/>
                </p:oleObj>
              </mc:Choice>
              <mc:Fallback>
                <p:oleObj name="Формула" r:id="rId11" imgW="634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800" y="7391400"/>
                        <a:ext cx="1869274" cy="685801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727094"/>
              </p:ext>
            </p:extLst>
          </p:nvPr>
        </p:nvGraphicFramePr>
        <p:xfrm>
          <a:off x="10020063" y="7391400"/>
          <a:ext cx="250514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3" name="Формула" r:id="rId13" imgW="825500" imgH="203200" progId="Equation.3">
                  <p:embed/>
                </p:oleObj>
              </mc:Choice>
              <mc:Fallback>
                <p:oleObj name="Формула" r:id="rId13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063" y="7391400"/>
                        <a:ext cx="2505141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37376" y="1461214"/>
                <a:ext cx="4799519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−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76" y="1461214"/>
                <a:ext cx="4799519" cy="72180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044928" y="1435395"/>
                <a:ext cx="2987549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uz-Latn-UZ" sz="40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uz-Latn-UZ" sz="4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uz-Latn-UZ" sz="4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4928" y="1435395"/>
                <a:ext cx="2987549" cy="72180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8422376" y="2495233"/>
                <a:ext cx="4406912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2376" y="2495233"/>
                <a:ext cx="4406912" cy="769441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7376" y="3809916"/>
                <a:ext cx="5602880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−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𝟖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𝒂𝒃</m:t>
                      </m:r>
                      <m:sSup>
                        <m:sSupPr>
                          <m:ctrlP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𝟖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76" y="3809916"/>
                <a:ext cx="5602880" cy="721801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940256" y="4917940"/>
                <a:ext cx="4130298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=−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uz-Latn-UZ" sz="4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0256" y="4917940"/>
                <a:ext cx="4130298" cy="721801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5706761" y="5943599"/>
                <a:ext cx="6009530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Cyrl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06761" y="5943599"/>
                <a:ext cx="6009530" cy="769441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4943982" y="1461214"/>
                <a:ext cx="4366324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)=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3982" y="1461214"/>
                <a:ext cx="4366324" cy="72180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5655610" y="3833735"/>
                <a:ext cx="5312160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𝒂𝒃</m:t>
                      </m:r>
                      <m:sSup>
                        <m:sSupPr>
                          <m:ctrlP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5610" y="3833735"/>
                <a:ext cx="5312160" cy="721801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52937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3" grpId="0"/>
      <p:bldP spid="35" grpId="0"/>
      <p:bldP spid="36" grpId="0"/>
      <p:bldP spid="24" grpId="0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46218" y="249629"/>
            <a:ext cx="4786124" cy="1157399"/>
          </a:xfrm>
          <a:prstGeom prst="rect">
            <a:avLst/>
          </a:prstGeom>
          <a:noFill/>
        </p:spPr>
        <p:txBody>
          <a:bodyPr wrap="none" lIns="231810" tIns="115903" rIns="231810" bIns="115903" rtlCol="0">
            <a:spAutoFit/>
          </a:bodyPr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89869850"/>
              </p:ext>
            </p:extLst>
          </p:nvPr>
        </p:nvGraphicFramePr>
        <p:xfrm>
          <a:off x="1752600" y="1407028"/>
          <a:ext cx="11624893" cy="612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209800" y="22098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40816" y="4114800"/>
            <a:ext cx="476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2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370816" y="59436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6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Содержимое 2"/>
          <p:cNvSpPr>
            <a:spLocks noGrp="1"/>
          </p:cNvSpPr>
          <p:nvPr>
            <p:ph idx="4294967295"/>
          </p:nvPr>
        </p:nvSpPr>
        <p:spPr>
          <a:xfrm>
            <a:off x="152400" y="381000"/>
            <a:ext cx="14325600" cy="7517130"/>
          </a:xfrm>
          <a:prstGeom prst="rect">
            <a:avLst/>
          </a:prstGeom>
        </p:spPr>
        <p:txBody>
          <a:bodyPr lIns="130622" tIns="65311" rIns="130622" bIns="65311"/>
          <a:lstStyle/>
          <a:p>
            <a:pPr algn="ctr"/>
            <a:r>
              <a:rPr lang="ru-RU" sz="5100" b="1" dirty="0">
                <a:latin typeface="Arial" charset="0"/>
              </a:rPr>
              <a:t>Сколько способов разложения многочлена на множители мы знаем и какие?</a:t>
            </a:r>
          </a:p>
          <a:p>
            <a:pPr marL="870814" indent="-870814"/>
            <a:r>
              <a:rPr lang="ru-RU" sz="5100" b="1" i="1" dirty="0">
                <a:latin typeface="Arial" charset="0"/>
              </a:rPr>
              <a:t>	</a:t>
            </a:r>
            <a:endParaRPr lang="ru-RU" sz="5100" b="1" i="1" dirty="0" smtClean="0">
              <a:latin typeface="Arial" charset="0"/>
            </a:endParaRPr>
          </a:p>
          <a:p>
            <a:pPr marL="870814" indent="-870814"/>
            <a:r>
              <a:rPr lang="ru-RU" sz="5100" b="1" dirty="0" smtClean="0">
                <a:latin typeface="Arial" charset="0"/>
              </a:rPr>
              <a:t>1</a:t>
            </a:r>
            <a:r>
              <a:rPr lang="ru-RU" sz="5100" b="1" dirty="0">
                <a:latin typeface="Arial" charset="0"/>
              </a:rPr>
              <a:t>)</a:t>
            </a:r>
            <a:r>
              <a:rPr lang="ru-RU" sz="5100" b="1" i="1" dirty="0">
                <a:latin typeface="Arial" charset="0"/>
              </a:rPr>
              <a:t> </a:t>
            </a:r>
            <a:r>
              <a:rPr lang="ru-RU" sz="5100" b="1" i="1" dirty="0">
                <a:solidFill>
                  <a:schemeClr val="tx2"/>
                </a:solidFill>
                <a:latin typeface="Arial" charset="0"/>
              </a:rPr>
              <a:t>вынесение общего 	множителя за </a:t>
            </a:r>
            <a:r>
              <a:rPr lang="ru-RU" sz="5100" b="1" i="1" dirty="0" smtClean="0">
                <a:solidFill>
                  <a:schemeClr val="tx2"/>
                </a:solidFill>
                <a:latin typeface="Arial" charset="0"/>
              </a:rPr>
              <a:t>скобку</a:t>
            </a:r>
            <a:endParaRPr lang="ru-RU" sz="5100" b="1" i="1" dirty="0">
              <a:solidFill>
                <a:schemeClr val="tx2"/>
              </a:solidFill>
              <a:latin typeface="Arial" charset="0"/>
            </a:endParaRPr>
          </a:p>
          <a:p>
            <a:pPr marL="870814" indent="-870814"/>
            <a:r>
              <a:rPr lang="ru-RU" sz="5100" b="1" dirty="0" smtClean="0">
                <a:latin typeface="Arial" charset="0"/>
              </a:rPr>
              <a:t>2</a:t>
            </a:r>
            <a:r>
              <a:rPr lang="ru-RU" sz="5100" b="1" dirty="0">
                <a:latin typeface="Arial" charset="0"/>
              </a:rPr>
              <a:t>)</a:t>
            </a:r>
            <a:r>
              <a:rPr lang="ru-RU" sz="5100" b="1" i="1" dirty="0">
                <a:latin typeface="Arial" charset="0"/>
              </a:rPr>
              <a:t> </a:t>
            </a:r>
            <a:r>
              <a:rPr lang="ru-RU" sz="5100" b="1" i="1" dirty="0" smtClean="0">
                <a:solidFill>
                  <a:schemeClr val="tx2"/>
                </a:solidFill>
                <a:latin typeface="Arial" charset="0"/>
              </a:rPr>
              <a:t>группировки</a:t>
            </a:r>
            <a:endParaRPr lang="ru-RU" sz="5100" b="1" i="1" dirty="0">
              <a:solidFill>
                <a:schemeClr val="tx2"/>
              </a:solidFill>
              <a:latin typeface="Arial" charset="0"/>
            </a:endParaRPr>
          </a:p>
          <a:p>
            <a:pPr marL="870814" indent="-870814"/>
            <a:r>
              <a:rPr lang="ru-RU" sz="5100" b="1" dirty="0" smtClean="0">
                <a:latin typeface="Arial" charset="0"/>
              </a:rPr>
              <a:t>3</a:t>
            </a:r>
            <a:r>
              <a:rPr lang="ru-RU" sz="5100" b="1" dirty="0">
                <a:latin typeface="Arial" charset="0"/>
              </a:rPr>
              <a:t>)</a:t>
            </a:r>
            <a:r>
              <a:rPr lang="ru-RU" sz="5100" b="1" i="1" dirty="0">
                <a:latin typeface="Arial" charset="0"/>
              </a:rPr>
              <a:t> </a:t>
            </a:r>
            <a:r>
              <a:rPr lang="ru-RU" sz="5100" b="1" i="1" dirty="0">
                <a:solidFill>
                  <a:schemeClr val="tx2"/>
                </a:solidFill>
                <a:latin typeface="Arial" charset="0"/>
              </a:rPr>
              <a:t>формулы сокращенного 	</a:t>
            </a:r>
            <a:r>
              <a:rPr lang="ru-RU" sz="5100" b="1" i="1" dirty="0" smtClean="0">
                <a:solidFill>
                  <a:schemeClr val="tx2"/>
                </a:solidFill>
                <a:latin typeface="Arial" charset="0"/>
              </a:rPr>
              <a:t>умножения</a:t>
            </a:r>
            <a:endParaRPr lang="uk-UA" sz="5100" b="1" dirty="0">
              <a:solidFill>
                <a:schemeClr val="tx2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91558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04799"/>
            <a:ext cx="59867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Разложите на множители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58200" y="304799"/>
            <a:ext cx="54720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Выполните умножение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84766" y="1288357"/>
            <a:ext cx="330571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>
                <a:solidFill>
                  <a:srgbClr val="002060"/>
                </a:solidFill>
              </a:rPr>
              <a:t>а) 6</a:t>
            </a:r>
            <a:r>
              <a:rPr lang="en-US" sz="4400" b="1" i="1" dirty="0" err="1">
                <a:solidFill>
                  <a:srgbClr val="002060"/>
                </a:solidFill>
              </a:rPr>
              <a:t>ab</a:t>
            </a:r>
            <a:r>
              <a:rPr lang="ru-RU" sz="4400" b="1" i="1" dirty="0">
                <a:solidFill>
                  <a:srgbClr val="002060"/>
                </a:solidFill>
              </a:rPr>
              <a:t> – 3</a:t>
            </a:r>
            <a:r>
              <a:rPr lang="en-US" sz="4400" b="1" i="1" dirty="0" smtClean="0">
                <a:solidFill>
                  <a:srgbClr val="002060"/>
                </a:solidFill>
              </a:rPr>
              <a:t>ax</a:t>
            </a:r>
            <a:r>
              <a:rPr lang="ru-RU" sz="4400" b="1" i="1" dirty="0" smtClean="0">
                <a:solidFill>
                  <a:srgbClr val="002060"/>
                </a:solidFill>
              </a:rPr>
              <a:t>  </a:t>
            </a:r>
            <a:endParaRPr lang="uz-Latn-UZ" sz="4800" i="1" dirty="0">
              <a:solidFill>
                <a:srgbClr val="002060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7391400" y="152400"/>
            <a:ext cx="0" cy="784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048000" y="1089532"/>
            <a:ext cx="280237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4400" b="1" i="1" dirty="0" smtClean="0">
                <a:solidFill>
                  <a:srgbClr val="002060"/>
                </a:solidFill>
                <a:sym typeface="Symbol" pitchFamily="18" charset="2"/>
              </a:rPr>
              <a:t>= </a:t>
            </a:r>
            <a:r>
              <a:rPr lang="en-US" sz="4400" b="1" i="1" dirty="0" smtClean="0">
                <a:solidFill>
                  <a:srgbClr val="002060"/>
                </a:solidFill>
                <a:sym typeface="Symbol" pitchFamily="18" charset="2"/>
              </a:rPr>
              <a:t>3a</a:t>
            </a:r>
            <a:r>
              <a:rPr lang="ru-RU" sz="4400" b="1" i="1" dirty="0">
                <a:solidFill>
                  <a:srgbClr val="002060"/>
                </a:solidFill>
              </a:rPr>
              <a:t>(2</a:t>
            </a:r>
            <a:r>
              <a:rPr lang="en-US" sz="4400" b="1" i="1" dirty="0">
                <a:solidFill>
                  <a:srgbClr val="002060"/>
                </a:solidFill>
              </a:rPr>
              <a:t>b</a:t>
            </a:r>
            <a:r>
              <a:rPr lang="ru-RU" sz="4400" b="1" i="1" dirty="0">
                <a:solidFill>
                  <a:srgbClr val="002060"/>
                </a:solidFill>
              </a:rPr>
              <a:t> - </a:t>
            </a:r>
            <a:r>
              <a:rPr lang="en-US" sz="4400" b="1" i="1" dirty="0">
                <a:solidFill>
                  <a:srgbClr val="002060"/>
                </a:solidFill>
              </a:rPr>
              <a:t>x</a:t>
            </a:r>
            <a:r>
              <a:rPr lang="ru-RU" sz="4400" b="1" i="1" dirty="0">
                <a:solidFill>
                  <a:srgbClr val="002060"/>
                </a:solidFill>
              </a:rPr>
              <a:t>)</a:t>
            </a:r>
            <a:endParaRPr lang="uk-UA" sz="4400" b="1" i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3373" y="2979241"/>
            <a:ext cx="403347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>
                <a:solidFill>
                  <a:srgbClr val="002060"/>
                </a:solidFill>
              </a:rPr>
              <a:t>б) </a:t>
            </a:r>
            <a:r>
              <a:rPr lang="en-US" sz="4400" b="1" i="1" dirty="0" smtClean="0">
                <a:solidFill>
                  <a:srgbClr val="002060"/>
                </a:solidFill>
                <a:sym typeface="Symbol" pitchFamily="18" charset="2"/>
              </a:rPr>
              <a:t>m</a:t>
            </a:r>
            <a:r>
              <a:rPr lang="ru-RU" sz="4400" b="1" i="1" baseline="40000" dirty="0">
                <a:solidFill>
                  <a:srgbClr val="002060"/>
                </a:solidFill>
              </a:rPr>
              <a:t>2</a:t>
            </a:r>
            <a:r>
              <a:rPr lang="ru-RU" sz="4400" b="1" i="1" dirty="0">
                <a:solidFill>
                  <a:srgbClr val="002060"/>
                </a:solidFill>
              </a:rPr>
              <a:t>+ 2</a:t>
            </a:r>
            <a:r>
              <a:rPr lang="en-US" sz="4400" b="1" i="1" dirty="0" err="1">
                <a:solidFill>
                  <a:srgbClr val="002060"/>
                </a:solidFill>
              </a:rPr>
              <a:t>mn</a:t>
            </a:r>
            <a:r>
              <a:rPr lang="ru-RU" sz="4400" b="1" i="1" dirty="0">
                <a:solidFill>
                  <a:srgbClr val="002060"/>
                </a:solidFill>
              </a:rPr>
              <a:t> + </a:t>
            </a:r>
            <a:r>
              <a:rPr lang="en-US" sz="4400" b="1" i="1" dirty="0">
                <a:solidFill>
                  <a:srgbClr val="002060"/>
                </a:solidFill>
              </a:rPr>
              <a:t>n</a:t>
            </a:r>
            <a:r>
              <a:rPr lang="ru-RU" sz="4400" b="1" i="1" baseline="40000" dirty="0">
                <a:solidFill>
                  <a:srgbClr val="002060"/>
                </a:solidFill>
              </a:rPr>
              <a:t>2</a:t>
            </a:r>
            <a:r>
              <a:rPr lang="ru-RU" sz="4400" b="1" i="1" dirty="0">
                <a:solidFill>
                  <a:srgbClr val="002060"/>
                </a:solidFill>
              </a:rPr>
              <a:t> </a:t>
            </a:r>
            <a:endParaRPr lang="uz-Latn-UZ" sz="4800" i="1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854807" y="2777524"/>
            <a:ext cx="315375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4400" b="1" i="1" dirty="0">
                <a:solidFill>
                  <a:srgbClr val="002060"/>
                </a:solidFill>
              </a:rPr>
              <a:t>= (</a:t>
            </a:r>
            <a:r>
              <a:rPr lang="en-US" sz="4400" b="1" i="1" dirty="0">
                <a:solidFill>
                  <a:srgbClr val="002060"/>
                </a:solidFill>
                <a:sym typeface="Symbol" pitchFamily="18" charset="2"/>
              </a:rPr>
              <a:t>m</a:t>
            </a:r>
            <a:r>
              <a:rPr lang="ru-RU" sz="4400" b="1" i="1" dirty="0">
                <a:solidFill>
                  <a:srgbClr val="002060"/>
                </a:solidFill>
              </a:rPr>
              <a:t> + </a:t>
            </a:r>
            <a:r>
              <a:rPr lang="en-US" sz="4400" b="1" i="1" dirty="0">
                <a:solidFill>
                  <a:srgbClr val="002060"/>
                </a:solidFill>
              </a:rPr>
              <a:t>n</a:t>
            </a:r>
            <a:r>
              <a:rPr lang="ru-RU" sz="4400" b="1" i="1" dirty="0">
                <a:solidFill>
                  <a:srgbClr val="002060"/>
                </a:solidFill>
              </a:rPr>
              <a:t>)</a:t>
            </a:r>
            <a:r>
              <a:rPr lang="ru-RU" sz="4400" b="1" i="1" baseline="40000" dirty="0">
                <a:solidFill>
                  <a:srgbClr val="002060"/>
                </a:solidFill>
              </a:rPr>
              <a:t>2 </a:t>
            </a:r>
            <a:r>
              <a:rPr lang="ru-RU" sz="4400" b="1" i="1" dirty="0" smtClean="0">
                <a:solidFill>
                  <a:srgbClr val="002060"/>
                </a:solidFill>
              </a:rPr>
              <a:t>=</a:t>
            </a:r>
            <a:endParaRPr lang="ru-RU" sz="4400" b="1" i="1" dirty="0">
              <a:solidFill>
                <a:srgbClr val="00206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55005" y="5040135"/>
            <a:ext cx="28328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>
                <a:solidFill>
                  <a:srgbClr val="002060"/>
                </a:solidFill>
              </a:rPr>
              <a:t>г) 9</a:t>
            </a:r>
            <a:r>
              <a:rPr lang="en-US" sz="4400" b="1" i="1" dirty="0">
                <a:solidFill>
                  <a:srgbClr val="002060"/>
                </a:solidFill>
              </a:rPr>
              <a:t>a</a:t>
            </a:r>
            <a:r>
              <a:rPr lang="ru-RU" sz="4400" b="1" i="1" baseline="40000" dirty="0">
                <a:solidFill>
                  <a:srgbClr val="002060"/>
                </a:solidFill>
              </a:rPr>
              <a:t>2</a:t>
            </a:r>
            <a:r>
              <a:rPr lang="ru-RU" sz="4400" b="1" i="1" dirty="0">
                <a:solidFill>
                  <a:srgbClr val="002060"/>
                </a:solidFill>
              </a:rPr>
              <a:t> - 4</a:t>
            </a:r>
            <a:r>
              <a:rPr lang="en-US" sz="4400" b="1" i="1" dirty="0">
                <a:solidFill>
                  <a:srgbClr val="002060"/>
                </a:solidFill>
              </a:rPr>
              <a:t>b</a:t>
            </a:r>
            <a:r>
              <a:rPr lang="ru-RU" sz="4400" b="1" i="1" baseline="40000" dirty="0">
                <a:solidFill>
                  <a:srgbClr val="002060"/>
                </a:solidFill>
              </a:rPr>
              <a:t>2</a:t>
            </a:r>
            <a:r>
              <a:rPr lang="ru-RU" sz="4400" b="1" i="1" dirty="0">
                <a:solidFill>
                  <a:srgbClr val="002060"/>
                </a:solidFill>
              </a:rPr>
              <a:t> </a:t>
            </a:r>
            <a:endParaRPr lang="uz-Latn-UZ" sz="4800" i="1" dirty="0">
              <a:solidFill>
                <a:srgbClr val="00206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912519" y="5887609"/>
            <a:ext cx="483497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>
                <a:solidFill>
                  <a:srgbClr val="002060"/>
                </a:solidFill>
              </a:rPr>
              <a:t>= (3</a:t>
            </a:r>
            <a:r>
              <a:rPr lang="en-US" sz="4400" b="1" i="1" dirty="0">
                <a:solidFill>
                  <a:srgbClr val="002060"/>
                </a:solidFill>
              </a:rPr>
              <a:t>a</a:t>
            </a:r>
            <a:r>
              <a:rPr lang="ru-RU" sz="4400" b="1" i="1" dirty="0">
                <a:solidFill>
                  <a:srgbClr val="002060"/>
                </a:solidFill>
              </a:rPr>
              <a:t> – </a:t>
            </a:r>
            <a:r>
              <a:rPr lang="en-US" sz="4400" b="1" i="1" dirty="0">
                <a:solidFill>
                  <a:srgbClr val="002060"/>
                </a:solidFill>
                <a:sym typeface="Symbol" pitchFamily="18" charset="2"/>
              </a:rPr>
              <a:t>2b</a:t>
            </a:r>
            <a:r>
              <a:rPr lang="ru-RU" sz="4400" b="1" i="1" dirty="0">
                <a:solidFill>
                  <a:srgbClr val="002060"/>
                </a:solidFill>
              </a:rPr>
              <a:t>)(3</a:t>
            </a:r>
            <a:r>
              <a:rPr lang="en-US" sz="4400" b="1" i="1" dirty="0">
                <a:solidFill>
                  <a:srgbClr val="002060"/>
                </a:solidFill>
              </a:rPr>
              <a:t>a</a:t>
            </a:r>
            <a:r>
              <a:rPr lang="ru-RU" sz="4400" b="1" i="1" dirty="0">
                <a:solidFill>
                  <a:srgbClr val="002060"/>
                </a:solidFill>
              </a:rPr>
              <a:t> + </a:t>
            </a:r>
            <a:r>
              <a:rPr lang="en-US" sz="4400" b="1" i="1" dirty="0">
                <a:solidFill>
                  <a:srgbClr val="002060"/>
                </a:solidFill>
                <a:sym typeface="Symbol" pitchFamily="18" charset="2"/>
              </a:rPr>
              <a:t>2b</a:t>
            </a:r>
            <a:r>
              <a:rPr lang="ru-RU" sz="4400" b="1" i="1" dirty="0">
                <a:solidFill>
                  <a:srgbClr val="002060"/>
                </a:solidFill>
              </a:rPr>
              <a:t>) </a:t>
            </a:r>
            <a:endParaRPr lang="uz-Latn-UZ" sz="4800" i="1" dirty="0">
              <a:solidFill>
                <a:srgbClr val="002060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734062" y="3748682"/>
            <a:ext cx="408958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</a:rPr>
              <a:t>= (</a:t>
            </a:r>
            <a:r>
              <a:rPr lang="en-US" sz="4400" b="1" i="1" dirty="0">
                <a:solidFill>
                  <a:srgbClr val="002060"/>
                </a:solidFill>
                <a:sym typeface="Symbol" pitchFamily="18" charset="2"/>
              </a:rPr>
              <a:t>m</a:t>
            </a:r>
            <a:r>
              <a:rPr lang="ru-RU" sz="4400" b="1" i="1" dirty="0">
                <a:solidFill>
                  <a:srgbClr val="002060"/>
                </a:solidFill>
              </a:rPr>
              <a:t> + </a:t>
            </a:r>
            <a:r>
              <a:rPr lang="en-US" sz="4400" b="1" i="1" dirty="0">
                <a:solidFill>
                  <a:srgbClr val="002060"/>
                </a:solidFill>
              </a:rPr>
              <a:t>n</a:t>
            </a:r>
            <a:r>
              <a:rPr lang="ru-RU" sz="4400" b="1" i="1" dirty="0" smtClean="0">
                <a:solidFill>
                  <a:srgbClr val="002060"/>
                </a:solidFill>
              </a:rPr>
              <a:t>)</a:t>
            </a:r>
            <a:r>
              <a:rPr lang="ru-RU" sz="4400" b="1" i="1" dirty="0">
                <a:solidFill>
                  <a:srgbClr val="002060"/>
                </a:solidFill>
              </a:rPr>
              <a:t> (</a:t>
            </a:r>
            <a:r>
              <a:rPr lang="en-US" sz="4400" b="1" i="1" dirty="0">
                <a:solidFill>
                  <a:srgbClr val="002060"/>
                </a:solidFill>
                <a:sym typeface="Symbol" pitchFamily="18" charset="2"/>
              </a:rPr>
              <a:t>m</a:t>
            </a:r>
            <a:r>
              <a:rPr lang="ru-RU" sz="4400" b="1" i="1" dirty="0">
                <a:solidFill>
                  <a:srgbClr val="002060"/>
                </a:solidFill>
              </a:rPr>
              <a:t> + </a:t>
            </a:r>
            <a:r>
              <a:rPr lang="en-US" sz="4400" b="1" i="1" dirty="0">
                <a:solidFill>
                  <a:srgbClr val="002060"/>
                </a:solidFill>
              </a:rPr>
              <a:t>n</a:t>
            </a:r>
            <a:r>
              <a:rPr lang="ru-RU" sz="4400" b="1" i="1" dirty="0" smtClean="0">
                <a:solidFill>
                  <a:srgbClr val="002060"/>
                </a:solidFill>
              </a:rPr>
              <a:t>)</a:t>
            </a:r>
            <a:r>
              <a:rPr lang="ru-RU" sz="4400" b="1" i="1" baseline="40000" dirty="0" smtClean="0">
                <a:solidFill>
                  <a:srgbClr val="002060"/>
                </a:solidFill>
              </a:rPr>
              <a:t> </a:t>
            </a:r>
            <a:endParaRPr lang="uz-Latn-UZ" sz="5400" i="1" dirty="0">
              <a:solidFill>
                <a:srgbClr val="002060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787919" y="5055095"/>
            <a:ext cx="33842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</a:rPr>
              <a:t>= (3</a:t>
            </a:r>
            <a:r>
              <a:rPr lang="en-US" sz="4400" b="1" i="1" dirty="0" smtClean="0">
                <a:solidFill>
                  <a:srgbClr val="002060"/>
                </a:solidFill>
              </a:rPr>
              <a:t>a</a:t>
            </a:r>
            <a:r>
              <a:rPr lang="ru-RU" sz="4400" b="1" i="1" dirty="0">
                <a:solidFill>
                  <a:srgbClr val="002060"/>
                </a:solidFill>
              </a:rPr>
              <a:t>)</a:t>
            </a:r>
            <a:r>
              <a:rPr lang="ru-RU" sz="4400" b="1" i="1" baseline="40000" dirty="0" smtClean="0">
                <a:solidFill>
                  <a:srgbClr val="002060"/>
                </a:solidFill>
              </a:rPr>
              <a:t>2</a:t>
            </a:r>
            <a:r>
              <a:rPr lang="ru-RU" sz="4400" b="1" i="1" dirty="0" smtClean="0">
                <a:solidFill>
                  <a:srgbClr val="002060"/>
                </a:solidFill>
              </a:rPr>
              <a:t> – (2</a:t>
            </a:r>
            <a:r>
              <a:rPr lang="en-US" sz="4400" b="1" i="1" dirty="0" smtClean="0">
                <a:solidFill>
                  <a:srgbClr val="002060"/>
                </a:solidFill>
              </a:rPr>
              <a:t>b</a:t>
            </a:r>
            <a:r>
              <a:rPr lang="ru-RU" sz="4400" b="1" i="1" dirty="0" smtClean="0">
                <a:solidFill>
                  <a:srgbClr val="002060"/>
                </a:solidFill>
              </a:rPr>
              <a:t>)</a:t>
            </a:r>
            <a:r>
              <a:rPr lang="ru-RU" sz="4400" b="1" i="1" baseline="40000" dirty="0" smtClean="0">
                <a:solidFill>
                  <a:srgbClr val="002060"/>
                </a:solidFill>
              </a:rPr>
              <a:t>2</a:t>
            </a:r>
            <a:endParaRPr lang="uz-Latn-UZ" sz="5400" i="1" dirty="0">
              <a:solidFill>
                <a:srgbClr val="002060"/>
              </a:solidFill>
            </a:endParaRPr>
          </a:p>
        </p:txBody>
      </p:sp>
      <p:graphicFrame>
        <p:nvGraphicFramePr>
          <p:cNvPr id="23" name="Объект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094762"/>
              </p:ext>
            </p:extLst>
          </p:nvPr>
        </p:nvGraphicFramePr>
        <p:xfrm>
          <a:off x="1468438" y="7391400"/>
          <a:ext cx="27098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56" name="Формула" r:id="rId3" imgW="965160" imgH="215640" progId="Equation.3">
                  <p:embed/>
                </p:oleObj>
              </mc:Choice>
              <mc:Fallback>
                <p:oleObj name="Формула" r:id="rId3" imgW="965160" imgH="215640" progId="Equation.3">
                  <p:embed/>
                  <p:pic>
                    <p:nvPicPr>
                      <p:cNvPr id="0" name="Объект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7391400"/>
                        <a:ext cx="2709862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54931"/>
              </p:ext>
            </p:extLst>
          </p:nvPr>
        </p:nvGraphicFramePr>
        <p:xfrm>
          <a:off x="25400" y="7391400"/>
          <a:ext cx="15335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57" name="Формула" r:id="rId5" imgW="495085" imgH="228501" progId="Equation.3">
                  <p:embed/>
                </p:oleObj>
              </mc:Choice>
              <mc:Fallback>
                <p:oleObj name="Формула" r:id="rId5" imgW="495085" imgH="228501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" y="7391400"/>
                        <a:ext cx="1533525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644315"/>
              </p:ext>
            </p:extLst>
          </p:nvPr>
        </p:nvGraphicFramePr>
        <p:xfrm>
          <a:off x="7459663" y="7391400"/>
          <a:ext cx="16049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58" name="Формула" r:id="rId7" imgW="647640" imgH="241200" progId="Equation.3">
                  <p:embed/>
                </p:oleObj>
              </mc:Choice>
              <mc:Fallback>
                <p:oleObj name="Формула" r:id="rId7" imgW="6476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9663" y="7391400"/>
                        <a:ext cx="160496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Объект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524733"/>
              </p:ext>
            </p:extLst>
          </p:nvPr>
        </p:nvGraphicFramePr>
        <p:xfrm>
          <a:off x="4843463" y="7391400"/>
          <a:ext cx="26574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59" name="Формула" r:id="rId9" imgW="825500" imgH="203200" progId="Equation.3">
                  <p:embed/>
                </p:oleObj>
              </mc:Choice>
              <mc:Fallback>
                <p:oleObj name="Формула" r:id="rId9" imgW="825500" imgH="203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3463" y="7391400"/>
                        <a:ext cx="2657475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Объект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446443"/>
              </p:ext>
            </p:extLst>
          </p:nvPr>
        </p:nvGraphicFramePr>
        <p:xfrm>
          <a:off x="12496800" y="7391400"/>
          <a:ext cx="18684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0" name="Формула" r:id="rId11" imgW="634680" imgH="241200" progId="Equation.3">
                  <p:embed/>
                </p:oleObj>
              </mc:Choice>
              <mc:Fallback>
                <p:oleObj name="Формула" r:id="rId11" imgW="63468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800" y="7391400"/>
                        <a:ext cx="1868488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658336"/>
              </p:ext>
            </p:extLst>
          </p:nvPr>
        </p:nvGraphicFramePr>
        <p:xfrm>
          <a:off x="10020300" y="7391400"/>
          <a:ext cx="2505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1" name="Формула" r:id="rId13" imgW="825500" imgH="203200" progId="Equation.3">
                  <p:embed/>
                </p:oleObj>
              </mc:Choice>
              <mc:Fallback>
                <p:oleObj name="Формула" r:id="rId13" imgW="825500" imgH="203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300" y="7391400"/>
                        <a:ext cx="2505075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Прямоугольник 28"/>
          <p:cNvSpPr/>
          <p:nvPr/>
        </p:nvSpPr>
        <p:spPr>
          <a:xfrm>
            <a:off x="7375093" y="1119079"/>
            <a:ext cx="2521844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4400" b="1" i="1" dirty="0" smtClean="0">
                <a:solidFill>
                  <a:srgbClr val="002060"/>
                </a:solidFill>
                <a:sym typeface="Symbol" pitchFamily="18" charset="2"/>
              </a:rPr>
              <a:t> </a:t>
            </a:r>
            <a:r>
              <a:rPr lang="en-US" sz="4400" b="1" i="1" dirty="0" smtClean="0">
                <a:solidFill>
                  <a:srgbClr val="002060"/>
                </a:solidFill>
                <a:sym typeface="Symbol" pitchFamily="18" charset="2"/>
              </a:rPr>
              <a:t>3a</a:t>
            </a:r>
            <a:r>
              <a:rPr lang="ru-RU" sz="4400" b="1" i="1" dirty="0">
                <a:solidFill>
                  <a:srgbClr val="002060"/>
                </a:solidFill>
              </a:rPr>
              <a:t>(2</a:t>
            </a:r>
            <a:r>
              <a:rPr lang="en-US" sz="4400" b="1" i="1" dirty="0">
                <a:solidFill>
                  <a:srgbClr val="002060"/>
                </a:solidFill>
              </a:rPr>
              <a:t>b</a:t>
            </a:r>
            <a:r>
              <a:rPr lang="ru-RU" sz="4400" b="1" i="1" dirty="0">
                <a:solidFill>
                  <a:srgbClr val="002060"/>
                </a:solidFill>
              </a:rPr>
              <a:t> - </a:t>
            </a:r>
            <a:r>
              <a:rPr lang="en-US" sz="4400" b="1" i="1" dirty="0">
                <a:solidFill>
                  <a:srgbClr val="002060"/>
                </a:solidFill>
              </a:rPr>
              <a:t>x</a:t>
            </a:r>
            <a:r>
              <a:rPr lang="ru-RU" sz="4400" b="1" i="1" dirty="0">
                <a:solidFill>
                  <a:srgbClr val="002060"/>
                </a:solidFill>
              </a:rPr>
              <a:t>)</a:t>
            </a:r>
            <a:endParaRPr lang="uk-UA" sz="4400" b="1" i="1" dirty="0">
              <a:solidFill>
                <a:srgbClr val="00206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9796300" y="1358250"/>
            <a:ext cx="31117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</a:rPr>
              <a:t>= 6</a:t>
            </a:r>
            <a:r>
              <a:rPr lang="en-US" sz="4400" b="1" i="1" dirty="0" err="1">
                <a:solidFill>
                  <a:srgbClr val="002060"/>
                </a:solidFill>
              </a:rPr>
              <a:t>ab</a:t>
            </a:r>
            <a:r>
              <a:rPr lang="ru-RU" sz="4400" b="1" i="1" dirty="0">
                <a:solidFill>
                  <a:srgbClr val="002060"/>
                </a:solidFill>
              </a:rPr>
              <a:t> – 3</a:t>
            </a:r>
            <a:r>
              <a:rPr lang="en-US" sz="4400" b="1" i="1" dirty="0" smtClean="0">
                <a:solidFill>
                  <a:srgbClr val="002060"/>
                </a:solidFill>
              </a:rPr>
              <a:t>ax</a:t>
            </a:r>
            <a:r>
              <a:rPr lang="ru-RU" sz="4400" b="1" i="1" dirty="0" smtClean="0">
                <a:solidFill>
                  <a:srgbClr val="002060"/>
                </a:solidFill>
              </a:rPr>
              <a:t>  </a:t>
            </a:r>
            <a:endParaRPr lang="uz-Latn-UZ" sz="4800" i="1" dirty="0">
              <a:solidFill>
                <a:srgbClr val="00206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8915440" y="3691979"/>
            <a:ext cx="38379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</a:rPr>
              <a:t> =</a:t>
            </a:r>
            <a:r>
              <a:rPr lang="en-US" sz="4400" b="1" i="1" dirty="0" smtClean="0">
                <a:solidFill>
                  <a:srgbClr val="002060"/>
                </a:solidFill>
                <a:sym typeface="Symbol" pitchFamily="18" charset="2"/>
              </a:rPr>
              <a:t>m</a:t>
            </a:r>
            <a:r>
              <a:rPr lang="ru-RU" sz="4400" b="1" i="1" baseline="40000" dirty="0">
                <a:solidFill>
                  <a:srgbClr val="002060"/>
                </a:solidFill>
              </a:rPr>
              <a:t>2</a:t>
            </a:r>
            <a:r>
              <a:rPr lang="ru-RU" sz="4400" b="1" i="1" dirty="0">
                <a:solidFill>
                  <a:srgbClr val="002060"/>
                </a:solidFill>
              </a:rPr>
              <a:t>+ 2</a:t>
            </a:r>
            <a:r>
              <a:rPr lang="en-US" sz="4400" b="1" i="1" dirty="0" err="1">
                <a:solidFill>
                  <a:srgbClr val="002060"/>
                </a:solidFill>
              </a:rPr>
              <a:t>mn</a:t>
            </a:r>
            <a:r>
              <a:rPr lang="ru-RU" sz="4400" b="1" i="1" dirty="0">
                <a:solidFill>
                  <a:srgbClr val="002060"/>
                </a:solidFill>
              </a:rPr>
              <a:t> + </a:t>
            </a:r>
            <a:r>
              <a:rPr lang="en-US" sz="4400" b="1" i="1" dirty="0">
                <a:solidFill>
                  <a:srgbClr val="002060"/>
                </a:solidFill>
              </a:rPr>
              <a:t>n</a:t>
            </a:r>
            <a:r>
              <a:rPr lang="ru-RU" sz="4400" b="1" i="1" baseline="40000" dirty="0">
                <a:solidFill>
                  <a:srgbClr val="002060"/>
                </a:solidFill>
              </a:rPr>
              <a:t>2</a:t>
            </a:r>
            <a:r>
              <a:rPr lang="ru-RU" sz="4400" b="1" i="1" dirty="0">
                <a:solidFill>
                  <a:srgbClr val="002060"/>
                </a:solidFill>
              </a:rPr>
              <a:t> </a:t>
            </a:r>
            <a:endParaRPr lang="uz-Latn-UZ" sz="4800" i="1" dirty="0">
              <a:solidFill>
                <a:srgbClr val="002060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2188864" y="5914377"/>
            <a:ext cx="229101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</a:rPr>
              <a:t>9</a:t>
            </a:r>
            <a:r>
              <a:rPr lang="en-US" sz="4400" b="1" i="1" dirty="0">
                <a:solidFill>
                  <a:srgbClr val="002060"/>
                </a:solidFill>
              </a:rPr>
              <a:t>a</a:t>
            </a:r>
            <a:r>
              <a:rPr lang="ru-RU" sz="4400" b="1" i="1" baseline="40000" dirty="0">
                <a:solidFill>
                  <a:srgbClr val="002060"/>
                </a:solidFill>
              </a:rPr>
              <a:t>2</a:t>
            </a:r>
            <a:r>
              <a:rPr lang="ru-RU" sz="4400" b="1" i="1" dirty="0">
                <a:solidFill>
                  <a:srgbClr val="002060"/>
                </a:solidFill>
              </a:rPr>
              <a:t> - 4</a:t>
            </a:r>
            <a:r>
              <a:rPr lang="en-US" sz="4400" b="1" i="1" dirty="0">
                <a:solidFill>
                  <a:srgbClr val="002060"/>
                </a:solidFill>
              </a:rPr>
              <a:t>b</a:t>
            </a:r>
            <a:r>
              <a:rPr lang="ru-RU" sz="4400" b="1" i="1" baseline="40000" dirty="0">
                <a:solidFill>
                  <a:srgbClr val="002060"/>
                </a:solidFill>
              </a:rPr>
              <a:t>2</a:t>
            </a:r>
            <a:r>
              <a:rPr lang="ru-RU" sz="4400" b="1" i="1" dirty="0">
                <a:solidFill>
                  <a:srgbClr val="002060"/>
                </a:solidFill>
              </a:rPr>
              <a:t> </a:t>
            </a:r>
            <a:endParaRPr lang="uz-Latn-UZ" sz="4800" i="1" dirty="0">
              <a:solidFill>
                <a:srgbClr val="00206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7477261" y="5055095"/>
            <a:ext cx="455445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</a:rPr>
              <a:t>(</a:t>
            </a:r>
            <a:r>
              <a:rPr lang="ru-RU" sz="4400" b="1" i="1" dirty="0">
                <a:solidFill>
                  <a:srgbClr val="002060"/>
                </a:solidFill>
              </a:rPr>
              <a:t>3</a:t>
            </a:r>
            <a:r>
              <a:rPr lang="en-US" sz="4400" b="1" i="1" dirty="0">
                <a:solidFill>
                  <a:srgbClr val="002060"/>
                </a:solidFill>
              </a:rPr>
              <a:t>a</a:t>
            </a:r>
            <a:r>
              <a:rPr lang="ru-RU" sz="4400" b="1" i="1" dirty="0">
                <a:solidFill>
                  <a:srgbClr val="002060"/>
                </a:solidFill>
              </a:rPr>
              <a:t> – </a:t>
            </a:r>
            <a:r>
              <a:rPr lang="en-US" sz="4400" b="1" i="1" dirty="0">
                <a:solidFill>
                  <a:srgbClr val="002060"/>
                </a:solidFill>
                <a:sym typeface="Symbol" pitchFamily="18" charset="2"/>
              </a:rPr>
              <a:t>2b</a:t>
            </a:r>
            <a:r>
              <a:rPr lang="ru-RU" sz="4400" b="1" i="1" dirty="0">
                <a:solidFill>
                  <a:srgbClr val="002060"/>
                </a:solidFill>
              </a:rPr>
              <a:t>)(3</a:t>
            </a:r>
            <a:r>
              <a:rPr lang="en-US" sz="4400" b="1" i="1" dirty="0">
                <a:solidFill>
                  <a:srgbClr val="002060"/>
                </a:solidFill>
              </a:rPr>
              <a:t>a</a:t>
            </a:r>
            <a:r>
              <a:rPr lang="ru-RU" sz="4400" b="1" i="1" dirty="0">
                <a:solidFill>
                  <a:srgbClr val="002060"/>
                </a:solidFill>
              </a:rPr>
              <a:t> + </a:t>
            </a:r>
            <a:r>
              <a:rPr lang="en-US" sz="4400" b="1" i="1" dirty="0">
                <a:solidFill>
                  <a:srgbClr val="002060"/>
                </a:solidFill>
                <a:sym typeface="Symbol" pitchFamily="18" charset="2"/>
              </a:rPr>
              <a:t>2b</a:t>
            </a:r>
            <a:r>
              <a:rPr lang="ru-RU" sz="4400" b="1" i="1" dirty="0">
                <a:solidFill>
                  <a:srgbClr val="002060"/>
                </a:solidFill>
              </a:rPr>
              <a:t>) </a:t>
            </a:r>
            <a:endParaRPr lang="uz-Latn-UZ" sz="4800" i="1" dirty="0">
              <a:solidFill>
                <a:srgbClr val="00206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7289296" y="2979241"/>
            <a:ext cx="316785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</a:rPr>
              <a:t> (</a:t>
            </a:r>
            <a:r>
              <a:rPr lang="en-US" sz="4400" b="1" i="1" dirty="0" smtClean="0">
                <a:solidFill>
                  <a:srgbClr val="002060"/>
                </a:solidFill>
                <a:sym typeface="Symbol" pitchFamily="18" charset="2"/>
              </a:rPr>
              <a:t>m</a:t>
            </a:r>
            <a:r>
              <a:rPr lang="ru-RU" sz="4400" b="1" i="1" dirty="0" smtClean="0">
                <a:solidFill>
                  <a:srgbClr val="002060"/>
                </a:solidFill>
              </a:rPr>
              <a:t>+</a:t>
            </a:r>
            <a:r>
              <a:rPr lang="en-US" sz="4400" b="1" i="1" dirty="0" smtClean="0">
                <a:solidFill>
                  <a:srgbClr val="002060"/>
                </a:solidFill>
              </a:rPr>
              <a:t>n</a:t>
            </a:r>
            <a:r>
              <a:rPr lang="ru-RU" sz="4400" b="1" i="1" dirty="0" smtClean="0">
                <a:solidFill>
                  <a:srgbClr val="002060"/>
                </a:solidFill>
              </a:rPr>
              <a:t>)(</a:t>
            </a:r>
            <a:r>
              <a:rPr lang="en-US" sz="4400" b="1" i="1" dirty="0" smtClean="0">
                <a:solidFill>
                  <a:srgbClr val="002060"/>
                </a:solidFill>
                <a:sym typeface="Symbol" pitchFamily="18" charset="2"/>
              </a:rPr>
              <a:t>m</a:t>
            </a:r>
            <a:r>
              <a:rPr lang="ru-RU" sz="4400" b="1" i="1" dirty="0" smtClean="0">
                <a:solidFill>
                  <a:srgbClr val="002060"/>
                </a:solidFill>
              </a:rPr>
              <a:t>+</a:t>
            </a:r>
            <a:r>
              <a:rPr lang="en-US" sz="4400" b="1" i="1" dirty="0" smtClean="0">
                <a:solidFill>
                  <a:srgbClr val="002060"/>
                </a:solidFill>
              </a:rPr>
              <a:t>n</a:t>
            </a:r>
            <a:r>
              <a:rPr lang="ru-RU" sz="4400" b="1" i="1" dirty="0" smtClean="0">
                <a:solidFill>
                  <a:srgbClr val="002060"/>
                </a:solidFill>
              </a:rPr>
              <a:t>)</a:t>
            </a:r>
            <a:r>
              <a:rPr lang="ru-RU" sz="4400" b="1" i="1" baseline="40000" dirty="0" smtClean="0">
                <a:solidFill>
                  <a:srgbClr val="002060"/>
                </a:solidFill>
              </a:rPr>
              <a:t> </a:t>
            </a:r>
            <a:endParaRPr lang="uz-Latn-UZ" sz="5400" i="1" dirty="0">
              <a:solidFill>
                <a:srgbClr val="002060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7414727" y="5887608"/>
            <a:ext cx="49199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</a:rPr>
              <a:t>= </a:t>
            </a:r>
            <a:r>
              <a:rPr lang="uz-Latn-UZ" sz="4400" b="1" i="1" dirty="0" smtClean="0">
                <a:solidFill>
                  <a:srgbClr val="002060"/>
                </a:solidFill>
              </a:rPr>
              <a:t>9</a:t>
            </a:r>
            <a:r>
              <a:rPr lang="en-US" sz="4400" b="1" i="1" dirty="0" smtClean="0">
                <a:solidFill>
                  <a:srgbClr val="002060"/>
                </a:solidFill>
              </a:rPr>
              <a:t>a</a:t>
            </a:r>
            <a:r>
              <a:rPr lang="ru-RU" sz="4400" b="1" i="1" baseline="40000" dirty="0" smtClean="0">
                <a:solidFill>
                  <a:srgbClr val="002060"/>
                </a:solidFill>
              </a:rPr>
              <a:t>2</a:t>
            </a:r>
            <a:r>
              <a:rPr lang="uz-Latn-UZ" sz="4400" b="1" i="1" dirty="0" smtClean="0">
                <a:solidFill>
                  <a:srgbClr val="002060"/>
                </a:solidFill>
              </a:rPr>
              <a:t>+6ab</a:t>
            </a:r>
            <a:r>
              <a:rPr lang="ru-RU" sz="4400" b="1" i="1" dirty="0" smtClean="0">
                <a:solidFill>
                  <a:srgbClr val="002060"/>
                </a:solidFill>
              </a:rPr>
              <a:t>–</a:t>
            </a:r>
            <a:r>
              <a:rPr lang="uz-Latn-UZ" sz="4400" b="1" i="1" dirty="0" smtClean="0">
                <a:solidFill>
                  <a:srgbClr val="002060"/>
                </a:solidFill>
              </a:rPr>
              <a:t>6</a:t>
            </a:r>
            <a:r>
              <a:rPr lang="en-US" sz="4400" b="1" i="1" dirty="0" smtClean="0">
                <a:solidFill>
                  <a:srgbClr val="002060"/>
                </a:solidFill>
              </a:rPr>
              <a:t>a</a:t>
            </a:r>
            <a:r>
              <a:rPr lang="uz-Latn-UZ" sz="4400" b="1" i="1" dirty="0" smtClean="0">
                <a:solidFill>
                  <a:srgbClr val="002060"/>
                </a:solidFill>
              </a:rPr>
              <a:t>b-4</a:t>
            </a:r>
            <a:r>
              <a:rPr lang="en-US" sz="4400" b="1" i="1" dirty="0" smtClean="0">
                <a:solidFill>
                  <a:srgbClr val="002060"/>
                </a:solidFill>
              </a:rPr>
              <a:t>b</a:t>
            </a:r>
            <a:r>
              <a:rPr lang="ru-RU" sz="4400" b="1" i="1" baseline="40000" dirty="0" smtClean="0">
                <a:solidFill>
                  <a:srgbClr val="002060"/>
                </a:solidFill>
              </a:rPr>
              <a:t>2</a:t>
            </a:r>
            <a:r>
              <a:rPr lang="ru-RU" sz="4400" b="1" i="1" dirty="0" smtClean="0">
                <a:solidFill>
                  <a:srgbClr val="002060"/>
                </a:solidFill>
              </a:rPr>
              <a:t>=</a:t>
            </a:r>
            <a:endParaRPr lang="uz-Latn-UZ" sz="5400" i="1" dirty="0">
              <a:solidFill>
                <a:srgbClr val="002060"/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0038305" y="2979241"/>
            <a:ext cx="42001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2060"/>
                </a:solidFill>
              </a:rPr>
              <a:t> =</a:t>
            </a:r>
            <a:r>
              <a:rPr lang="en-US" sz="4400" b="1" i="1" dirty="0" smtClean="0">
                <a:solidFill>
                  <a:srgbClr val="002060"/>
                </a:solidFill>
                <a:sym typeface="Symbol" pitchFamily="18" charset="2"/>
              </a:rPr>
              <a:t>m</a:t>
            </a:r>
            <a:r>
              <a:rPr lang="ru-RU" sz="4400" b="1" i="1" baseline="40000" dirty="0" smtClean="0">
                <a:solidFill>
                  <a:srgbClr val="002060"/>
                </a:solidFill>
              </a:rPr>
              <a:t>2</a:t>
            </a:r>
            <a:r>
              <a:rPr lang="ru-RU" sz="4400" b="1" i="1" dirty="0" smtClean="0">
                <a:solidFill>
                  <a:srgbClr val="002060"/>
                </a:solidFill>
              </a:rPr>
              <a:t>+</a:t>
            </a:r>
            <a:r>
              <a:rPr lang="en-US" sz="4400" b="1" i="1" dirty="0" err="1" smtClean="0">
                <a:solidFill>
                  <a:srgbClr val="002060"/>
                </a:solidFill>
              </a:rPr>
              <a:t>mn</a:t>
            </a:r>
            <a:r>
              <a:rPr lang="ru-RU" sz="4400" b="1" i="1" dirty="0" smtClean="0">
                <a:solidFill>
                  <a:srgbClr val="002060"/>
                </a:solidFill>
              </a:rPr>
              <a:t>+</a:t>
            </a:r>
            <a:r>
              <a:rPr lang="uz-Latn-UZ" sz="4400" b="1" i="1" dirty="0" smtClean="0">
                <a:solidFill>
                  <a:srgbClr val="002060"/>
                </a:solidFill>
              </a:rPr>
              <a:t>mn</a:t>
            </a:r>
            <a:r>
              <a:rPr lang="ru-RU" sz="4400" b="1" i="1" dirty="0" smtClean="0">
                <a:solidFill>
                  <a:srgbClr val="002060"/>
                </a:solidFill>
              </a:rPr>
              <a:t>+</a:t>
            </a:r>
            <a:r>
              <a:rPr lang="en-US" sz="4400" b="1" i="1" dirty="0" smtClean="0">
                <a:solidFill>
                  <a:srgbClr val="002060"/>
                </a:solidFill>
              </a:rPr>
              <a:t>n</a:t>
            </a:r>
            <a:r>
              <a:rPr lang="ru-RU" sz="4400" b="1" i="1" baseline="40000" dirty="0">
                <a:solidFill>
                  <a:srgbClr val="002060"/>
                </a:solidFill>
              </a:rPr>
              <a:t>2</a:t>
            </a:r>
            <a:r>
              <a:rPr lang="ru-RU" sz="4400" b="1" i="1" dirty="0">
                <a:solidFill>
                  <a:srgbClr val="002060"/>
                </a:solidFill>
              </a:rPr>
              <a:t> </a:t>
            </a:r>
            <a:endParaRPr lang="uz-Latn-UZ" sz="48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80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8" grpId="0"/>
      <p:bldP spid="19" grpId="0"/>
      <p:bldP spid="22" grpId="0"/>
      <p:bldP spid="30" grpId="0"/>
      <p:bldP spid="31" grpId="0"/>
      <p:bldP spid="35" grpId="0"/>
      <p:bldP spid="40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/>
          </p:cNvSpPr>
          <p:nvPr>
            <p:ph type="body" sz="half" idx="1"/>
          </p:nvPr>
        </p:nvSpPr>
        <p:spPr>
          <a:xfrm>
            <a:off x="457201" y="228600"/>
            <a:ext cx="12877800" cy="1231106"/>
          </a:xfrm>
        </p:spPr>
        <p:txBody>
          <a:bodyPr/>
          <a:lstStyle/>
          <a:p>
            <a:pPr marL="870814" indent="-870814" algn="ctr"/>
            <a:r>
              <a:rPr lang="ru-RU" sz="4000" b="1" dirty="0" smtClean="0">
                <a:solidFill>
                  <a:schemeClr val="tx1"/>
                </a:solidFill>
                <a:latin typeface="Arial" charset="0"/>
              </a:rPr>
              <a:t>Решить </a:t>
            </a:r>
            <a:r>
              <a:rPr lang="ru-RU" sz="4000" b="1" dirty="0">
                <a:solidFill>
                  <a:schemeClr val="tx1"/>
                </a:solidFill>
                <a:latin typeface="Arial" charset="0"/>
              </a:rPr>
              <a:t>уравнение:</a:t>
            </a:r>
          </a:p>
          <a:p>
            <a:pPr marL="870814" indent="-870814"/>
            <a:r>
              <a:rPr lang="ru-RU" sz="4000" b="1" dirty="0">
                <a:solidFill>
                  <a:schemeClr val="tx1"/>
                </a:solidFill>
                <a:latin typeface="Arial" charset="0"/>
              </a:rPr>
              <a:t>а)                                         </a:t>
            </a:r>
            <a:r>
              <a:rPr lang="ru-RU" sz="4000" b="1" dirty="0" smtClean="0">
                <a:solidFill>
                  <a:schemeClr val="tx1"/>
                </a:solidFill>
                <a:latin typeface="Arial" charset="0"/>
              </a:rPr>
              <a:t>       </a:t>
            </a:r>
            <a:r>
              <a:rPr lang="ru-RU" sz="4000" b="1" dirty="0">
                <a:solidFill>
                  <a:schemeClr val="tx1"/>
                </a:solidFill>
                <a:latin typeface="Arial" charset="0"/>
              </a:rPr>
              <a:t>б</a:t>
            </a:r>
            <a:r>
              <a:rPr lang="ru-RU" sz="4000" b="1" dirty="0" smtClean="0">
                <a:solidFill>
                  <a:schemeClr val="tx1"/>
                </a:solidFill>
                <a:latin typeface="Arial" charset="0"/>
              </a:rPr>
              <a:t>)                                                                                    </a:t>
            </a:r>
            <a:endParaRPr lang="ru-RU" sz="4000" b="1" dirty="0">
              <a:solidFill>
                <a:schemeClr val="tx1"/>
              </a:solidFill>
              <a:latin typeface="Arial" charset="0"/>
            </a:endParaRPr>
          </a:p>
        </p:txBody>
      </p:sp>
      <p:graphicFrame>
        <p:nvGraphicFramePr>
          <p:cNvPr id="297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7216940"/>
              </p:ext>
            </p:extLst>
          </p:nvPr>
        </p:nvGraphicFramePr>
        <p:xfrm>
          <a:off x="1066800" y="1600200"/>
          <a:ext cx="3116546" cy="8202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2" name="Формула" r:id="rId3" imgW="825480" imgH="241200" progId="Equation.3">
                  <p:embed/>
                </p:oleObj>
              </mc:Choice>
              <mc:Fallback>
                <p:oleObj name="Формула" r:id="rId3" imgW="8254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600200"/>
                        <a:ext cx="3116546" cy="8202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463598"/>
              </p:ext>
            </p:extLst>
          </p:nvPr>
        </p:nvGraphicFramePr>
        <p:xfrm>
          <a:off x="1066800" y="2743200"/>
          <a:ext cx="4197687" cy="7204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3" name="Формула" r:id="rId5" imgW="1193760" imgH="228600" progId="Equation.3">
                  <p:embed/>
                </p:oleObj>
              </mc:Choice>
              <mc:Fallback>
                <p:oleObj name="Формула" r:id="rId5" imgW="1193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743200"/>
                        <a:ext cx="4197687" cy="7204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487843"/>
              </p:ext>
            </p:extLst>
          </p:nvPr>
        </p:nvGraphicFramePr>
        <p:xfrm>
          <a:off x="4572000" y="3732855"/>
          <a:ext cx="2516498" cy="677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4" name="Формула" r:id="rId7" imgW="634680" imgH="190440" progId="Equation.3">
                  <p:embed/>
                </p:oleObj>
              </mc:Choice>
              <mc:Fallback>
                <p:oleObj name="Формула" r:id="rId7" imgW="63468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732855"/>
                        <a:ext cx="2516498" cy="677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1290361"/>
              </p:ext>
            </p:extLst>
          </p:nvPr>
        </p:nvGraphicFramePr>
        <p:xfrm>
          <a:off x="1066800" y="3733800"/>
          <a:ext cx="2400189" cy="6348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5" name="Формула" r:id="rId9" imgW="647640" imgH="190440" progId="Equation.3">
                  <p:embed/>
                </p:oleObj>
              </mc:Choice>
              <mc:Fallback>
                <p:oleObj name="Формула" r:id="rId9" imgW="64764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733800"/>
                        <a:ext cx="2400189" cy="6348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980490"/>
              </p:ext>
            </p:extLst>
          </p:nvPr>
        </p:nvGraphicFramePr>
        <p:xfrm>
          <a:off x="1143000" y="4648200"/>
          <a:ext cx="1919094" cy="763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6" name="Формула" r:id="rId11" imgW="545760" imgH="241200" progId="Equation.3">
                  <p:embed/>
                </p:oleObj>
              </mc:Choice>
              <mc:Fallback>
                <p:oleObj name="Формула" r:id="rId11" imgW="5457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648200"/>
                        <a:ext cx="1919094" cy="7632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088231"/>
              </p:ext>
            </p:extLst>
          </p:nvPr>
        </p:nvGraphicFramePr>
        <p:xfrm>
          <a:off x="4572000" y="4572000"/>
          <a:ext cx="1797498" cy="829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7" name="Формула" r:id="rId13" imgW="469800" imgH="241200" progId="Equation.3">
                  <p:embed/>
                </p:oleObj>
              </mc:Choice>
              <mc:Fallback>
                <p:oleObj name="Формула" r:id="rId13" imgW="4698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572000"/>
                        <a:ext cx="1797498" cy="8297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85394"/>
              </p:ext>
            </p:extLst>
          </p:nvPr>
        </p:nvGraphicFramePr>
        <p:xfrm>
          <a:off x="8534400" y="1295400"/>
          <a:ext cx="4676138" cy="9391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8" name="Формула" r:id="rId15" imgW="1079280" imgH="241200" progId="Equation.3">
                  <p:embed/>
                </p:oleObj>
              </mc:Choice>
              <mc:Fallback>
                <p:oleObj name="Формула" r:id="rId15" imgW="10792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4400" y="1295400"/>
                        <a:ext cx="4676138" cy="9391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549310"/>
              </p:ext>
            </p:extLst>
          </p:nvPr>
        </p:nvGraphicFramePr>
        <p:xfrm>
          <a:off x="8534400" y="2286000"/>
          <a:ext cx="3238139" cy="984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69" name="Формула" r:id="rId17" imgW="825480" imgH="279360" progId="Equation.3">
                  <p:embed/>
                </p:oleObj>
              </mc:Choice>
              <mc:Fallback>
                <p:oleObj name="Формула" r:id="rId17" imgW="825480" imgH="2793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4400" y="2286000"/>
                        <a:ext cx="3238139" cy="9843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3811866"/>
              </p:ext>
            </p:extLst>
          </p:nvPr>
        </p:nvGraphicFramePr>
        <p:xfrm>
          <a:off x="8763000" y="3429000"/>
          <a:ext cx="2638093" cy="71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70" name="Формула" r:id="rId19" imgW="634680" imgH="190440" progId="Equation.3">
                  <p:embed/>
                </p:oleObj>
              </mc:Choice>
              <mc:Fallback>
                <p:oleObj name="Формула" r:id="rId19" imgW="63468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0" y="3429000"/>
                        <a:ext cx="2638093" cy="710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4762478"/>
              </p:ext>
            </p:extLst>
          </p:nvPr>
        </p:nvGraphicFramePr>
        <p:xfrm>
          <a:off x="8763000" y="4343400"/>
          <a:ext cx="1678545" cy="7299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71" name="Формула" r:id="rId21" imgW="393480" imgH="190440" progId="Equation.3">
                  <p:embed/>
                </p:oleObj>
              </mc:Choice>
              <mc:Fallback>
                <p:oleObj name="Формула" r:id="rId21" imgW="393480" imgH="1904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0" y="4343400"/>
                        <a:ext cx="1678545" cy="7299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094762"/>
              </p:ext>
            </p:extLst>
          </p:nvPr>
        </p:nvGraphicFramePr>
        <p:xfrm>
          <a:off x="1468438" y="7391400"/>
          <a:ext cx="27098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72" name="Формула" r:id="rId23" imgW="964781" imgH="215806" progId="Equation.3">
                  <p:embed/>
                </p:oleObj>
              </mc:Choice>
              <mc:Fallback>
                <p:oleObj name="Формула" r:id="rId23" imgW="964781" imgH="215806" progId="Equation.3">
                  <p:embed/>
                  <p:pic>
                    <p:nvPicPr>
                      <p:cNvPr id="0" name="Объект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438" y="7391400"/>
                        <a:ext cx="2709862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54931"/>
              </p:ext>
            </p:extLst>
          </p:nvPr>
        </p:nvGraphicFramePr>
        <p:xfrm>
          <a:off x="25400" y="7391400"/>
          <a:ext cx="15335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73" name="Формула" r:id="rId25" imgW="495085" imgH="228501" progId="Equation.3">
                  <p:embed/>
                </p:oleObj>
              </mc:Choice>
              <mc:Fallback>
                <p:oleObj name="Формула" r:id="rId25" imgW="495085" imgH="228501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" y="7391400"/>
                        <a:ext cx="1533525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644315"/>
              </p:ext>
            </p:extLst>
          </p:nvPr>
        </p:nvGraphicFramePr>
        <p:xfrm>
          <a:off x="7459663" y="7391400"/>
          <a:ext cx="16049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74" name="Формула" r:id="rId27" imgW="647700" imgH="241300" progId="Equation.3">
                  <p:embed/>
                </p:oleObj>
              </mc:Choice>
              <mc:Fallback>
                <p:oleObj name="Формула" r:id="rId27" imgW="647700" imgH="241300" progId="Equation.3">
                  <p:embed/>
                  <p:pic>
                    <p:nvPicPr>
                      <p:cNvPr id="0" name="Объект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9663" y="7391400"/>
                        <a:ext cx="160496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524733"/>
              </p:ext>
            </p:extLst>
          </p:nvPr>
        </p:nvGraphicFramePr>
        <p:xfrm>
          <a:off x="4843463" y="7391400"/>
          <a:ext cx="26574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75" name="Формула" r:id="rId29" imgW="825500" imgH="203200" progId="Equation.3">
                  <p:embed/>
                </p:oleObj>
              </mc:Choice>
              <mc:Fallback>
                <p:oleObj name="Формула" r:id="rId29" imgW="825500" imgH="203200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3463" y="7391400"/>
                        <a:ext cx="2657475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446443"/>
              </p:ext>
            </p:extLst>
          </p:nvPr>
        </p:nvGraphicFramePr>
        <p:xfrm>
          <a:off x="12496800" y="7391400"/>
          <a:ext cx="1868488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76" name="Формула" r:id="rId31" imgW="634725" imgH="241195" progId="Equation.3">
                  <p:embed/>
                </p:oleObj>
              </mc:Choice>
              <mc:Fallback>
                <p:oleObj name="Формула" r:id="rId31" imgW="634725" imgH="241195" progId="Equation.3">
                  <p:embed/>
                  <p:pic>
                    <p:nvPicPr>
                      <p:cNvPr id="0" name="Объект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800" y="7391400"/>
                        <a:ext cx="1868488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658336"/>
              </p:ext>
            </p:extLst>
          </p:nvPr>
        </p:nvGraphicFramePr>
        <p:xfrm>
          <a:off x="10020300" y="7391400"/>
          <a:ext cx="25050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77" name="Формула" r:id="rId33" imgW="825500" imgH="203200" progId="Equation.3">
                  <p:embed/>
                </p:oleObj>
              </mc:Choice>
              <mc:Fallback>
                <p:oleObj name="Формула" r:id="rId33" imgW="825500" imgH="2032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300" y="7391400"/>
                        <a:ext cx="2505075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85800" y="5759015"/>
            <a:ext cx="36295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kern="0" dirty="0">
                <a:solidFill>
                  <a:prstClr val="black"/>
                </a:solidFill>
                <a:latin typeface="Arial" charset="0"/>
                <a:cs typeface="Arial"/>
              </a:rPr>
              <a:t> Ответ: -5;   5 </a:t>
            </a:r>
            <a:endParaRPr lang="uz-Latn-UZ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129960" y="5759015"/>
            <a:ext cx="228780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0814" lvl="0" indent="-870814" defTabSz="914400"/>
            <a:r>
              <a:rPr lang="ru-RU" sz="4000" b="1" kern="0" dirty="0">
                <a:solidFill>
                  <a:prstClr val="black"/>
                </a:solidFill>
                <a:latin typeface="Arial" charset="0"/>
                <a:cs typeface="Arial"/>
              </a:rPr>
              <a:t>Ответ: 3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616711" y="3887259"/>
            <a:ext cx="8547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870814" lvl="0" indent="-870814" defTabSz="914400"/>
            <a:r>
              <a:rPr lang="uz-Cyrl-UZ" sz="2800" b="1" kern="0" dirty="0" smtClean="0">
                <a:solidFill>
                  <a:prstClr val="black"/>
                </a:solidFill>
                <a:latin typeface="Arial" charset="0"/>
                <a:cs typeface="Arial"/>
              </a:rPr>
              <a:t>или</a:t>
            </a:r>
            <a:endParaRPr lang="ru-RU" sz="2800" b="1" kern="0" dirty="0">
              <a:solidFill>
                <a:prstClr val="black"/>
              </a:solidFill>
              <a:latin typeface="Arial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0410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725287"/>
            <a:ext cx="13384844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№ 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413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Разложите на множиели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094762"/>
              </p:ext>
            </p:extLst>
          </p:nvPr>
        </p:nvGraphicFramePr>
        <p:xfrm>
          <a:off x="1467952" y="7391400"/>
          <a:ext cx="271033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0" name="Формула" r:id="rId3" imgW="965160" imgH="215640" progId="Equation.3">
                  <p:embed/>
                </p:oleObj>
              </mc:Choice>
              <mc:Fallback>
                <p:oleObj name="Формула" r:id="rId3" imgW="96516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7952" y="7391400"/>
                        <a:ext cx="2710334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54931"/>
              </p:ext>
            </p:extLst>
          </p:nvPr>
        </p:nvGraphicFramePr>
        <p:xfrm>
          <a:off x="24882" y="7391400"/>
          <a:ext cx="1533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1" name="Формула" r:id="rId5" imgW="495085" imgH="228501" progId="Equation.3">
                  <p:embed/>
                </p:oleObj>
              </mc:Choice>
              <mc:Fallback>
                <p:oleObj name="Формула" r:id="rId5" imgW="495085" imgH="22850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2" y="7391400"/>
                        <a:ext cx="1533300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644315"/>
              </p:ext>
            </p:extLst>
          </p:nvPr>
        </p:nvGraphicFramePr>
        <p:xfrm>
          <a:off x="7459647" y="7391400"/>
          <a:ext cx="1605456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2" name="Формула" r:id="rId7" imgW="647640" imgH="241200" progId="Equation.3">
                  <p:embed/>
                </p:oleObj>
              </mc:Choice>
              <mc:Fallback>
                <p:oleObj name="Формула" r:id="rId7" imgW="64764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9647" y="7391400"/>
                        <a:ext cx="1605456" cy="685801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524733"/>
              </p:ext>
            </p:extLst>
          </p:nvPr>
        </p:nvGraphicFramePr>
        <p:xfrm>
          <a:off x="4842964" y="7391400"/>
          <a:ext cx="265847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3" name="Формула" r:id="rId9" imgW="825500" imgH="203200" progId="Equation.3">
                  <p:embed/>
                </p:oleObj>
              </mc:Choice>
              <mc:Fallback>
                <p:oleObj name="Формула" r:id="rId9" imgW="825500" imgH="203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964" y="7391400"/>
                        <a:ext cx="265847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446443"/>
              </p:ext>
            </p:extLst>
          </p:nvPr>
        </p:nvGraphicFramePr>
        <p:xfrm>
          <a:off x="12496800" y="7391400"/>
          <a:ext cx="1869274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4" name="Формула" r:id="rId11" imgW="634680" imgH="241200" progId="Equation.3">
                  <p:embed/>
                </p:oleObj>
              </mc:Choice>
              <mc:Fallback>
                <p:oleObj name="Формула" r:id="rId11" imgW="634680" imgH="241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800" y="7391400"/>
                        <a:ext cx="1869274" cy="685801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658336"/>
              </p:ext>
            </p:extLst>
          </p:nvPr>
        </p:nvGraphicFramePr>
        <p:xfrm>
          <a:off x="10020063" y="7391400"/>
          <a:ext cx="250514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05" name="Формула" r:id="rId13" imgW="825500" imgH="203200" progId="Equation.3">
                  <p:embed/>
                </p:oleObj>
              </mc:Choice>
              <mc:Fallback>
                <p:oleObj name="Формула" r:id="rId13" imgW="825500" imgH="203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063" y="7391400"/>
                        <a:ext cx="2505141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37376" y="1461214"/>
                <a:ext cx="5062027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𝟗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𝟏𝟔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76" y="1461214"/>
                <a:ext cx="5062027" cy="72180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147541" y="1486214"/>
                <a:ext cx="2888163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uz-Latn-UZ" sz="40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uz-Latn-UZ" sz="4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  <m:r>
                            <a:rPr lang="uz-Latn-UZ" sz="4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7541" y="1486214"/>
                <a:ext cx="2888163" cy="72180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7843588" y="1437393"/>
                <a:ext cx="461049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43588" y="1437393"/>
                <a:ext cx="4610493" cy="769441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37376" y="2574078"/>
                <a:ext cx="1574918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76" y="2574078"/>
                <a:ext cx="1574918" cy="721801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721560" y="2553279"/>
                <a:ext cx="851963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𝟒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560" y="2553279"/>
                <a:ext cx="851963" cy="721801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1752600" y="2567194"/>
                <a:ext cx="3216906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uz-Latn-UZ" sz="4000" b="1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000" b="1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+ 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2567194"/>
                <a:ext cx="3216906" cy="707886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337376" y="3809916"/>
                <a:ext cx="5653792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𝟑𝟔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𝒎𝒏</m:t>
                      </m:r>
                      <m:sSup>
                        <m:sSupPr>
                          <m:ctrlP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𝒏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76" y="3809916"/>
                <a:ext cx="5653792" cy="72180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5715000" y="3833735"/>
                <a:ext cx="3093347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𝟔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𝒎</m:t>
                          </m:r>
                          <m:r>
                            <a:rPr lang="uz-Latn-UZ" sz="40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uz-Latn-UZ" sz="4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𝒏</m:t>
                          </m:r>
                          <m:r>
                            <a:rPr lang="uz-Latn-UZ" sz="4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5000" y="3833735"/>
                <a:ext cx="3093347" cy="721801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8504853" y="3769877"/>
                <a:ext cx="505933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Cyrl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𝒎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𝒏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𝒎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𝒏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4853" y="3769877"/>
                <a:ext cx="5059334" cy="76944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337376" y="4922780"/>
                <a:ext cx="1754455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𝟔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𝒎</m:t>
                          </m:r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76" y="4922780"/>
                <a:ext cx="1754455" cy="721801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4721560" y="4901981"/>
                <a:ext cx="877612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𝒏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1560" y="4901981"/>
                <a:ext cx="877612" cy="721801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1752600" y="4915896"/>
                <a:ext cx="342209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𝒎</m:t>
                      </m:r>
                      <m:r>
                        <a:rPr lang="uz-Latn-UZ" sz="4000" b="1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𝒏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+ 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52600" y="4915896"/>
                <a:ext cx="3422091" cy="707886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25208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3" grpId="0"/>
      <p:bldP spid="3" grpId="0"/>
      <p:bldP spid="14" grpId="0"/>
      <p:bldP spid="15" grpId="0"/>
      <p:bldP spid="35" grpId="0"/>
      <p:bldP spid="36" grpId="0"/>
      <p:bldP spid="37" grpId="0"/>
      <p:bldP spid="3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725287"/>
            <a:ext cx="13384844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№ 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417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Найдите числовое значение в</a:t>
            </a:r>
            <a:r>
              <a:rPr lang="ru-RU" sz="3600" b="1" kern="0" dirty="0" smtClean="0">
                <a:latin typeface="Arial" pitchFamily="34" charset="0"/>
                <a:cs typeface="Arial" pitchFamily="34" charset="0"/>
              </a:rPr>
              <a:t>ы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ражения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2817886"/>
              </p:ext>
            </p:extLst>
          </p:nvPr>
        </p:nvGraphicFramePr>
        <p:xfrm>
          <a:off x="1467952" y="7391400"/>
          <a:ext cx="271033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6" name="Формула" r:id="rId3" imgW="965160" imgH="215640" progId="Equation.3">
                  <p:embed/>
                </p:oleObj>
              </mc:Choice>
              <mc:Fallback>
                <p:oleObj name="Формула" r:id="rId3" imgW="965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7952" y="7391400"/>
                        <a:ext cx="2710334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323269"/>
              </p:ext>
            </p:extLst>
          </p:nvPr>
        </p:nvGraphicFramePr>
        <p:xfrm>
          <a:off x="24882" y="7391400"/>
          <a:ext cx="1533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7" name="Формула" r:id="rId5" imgW="495085" imgH="228501" progId="Equation.3">
                  <p:embed/>
                </p:oleObj>
              </mc:Choice>
              <mc:Fallback>
                <p:oleObj name="Формула" r:id="rId5" imgW="49508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2" y="7391400"/>
                        <a:ext cx="1533300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7877141"/>
              </p:ext>
            </p:extLst>
          </p:nvPr>
        </p:nvGraphicFramePr>
        <p:xfrm>
          <a:off x="7459647" y="7391400"/>
          <a:ext cx="1605456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8" name="Формула" r:id="rId7" imgW="647640" imgH="241200" progId="Equation.3">
                  <p:embed/>
                </p:oleObj>
              </mc:Choice>
              <mc:Fallback>
                <p:oleObj name="Формула" r:id="rId7" imgW="6476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9647" y="7391400"/>
                        <a:ext cx="1605456" cy="685801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305272"/>
              </p:ext>
            </p:extLst>
          </p:nvPr>
        </p:nvGraphicFramePr>
        <p:xfrm>
          <a:off x="4842964" y="7391400"/>
          <a:ext cx="265847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89" name="Формула" r:id="rId9" imgW="825500" imgH="203200" progId="Equation.3">
                  <p:embed/>
                </p:oleObj>
              </mc:Choice>
              <mc:Fallback>
                <p:oleObj name="Формула" r:id="rId9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964" y="7391400"/>
                        <a:ext cx="265847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14034"/>
              </p:ext>
            </p:extLst>
          </p:nvPr>
        </p:nvGraphicFramePr>
        <p:xfrm>
          <a:off x="12496800" y="7391400"/>
          <a:ext cx="1869274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90" name="Формула" r:id="rId11" imgW="634680" imgH="241200" progId="Equation.3">
                  <p:embed/>
                </p:oleObj>
              </mc:Choice>
              <mc:Fallback>
                <p:oleObj name="Формула" r:id="rId11" imgW="634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800" y="7391400"/>
                        <a:ext cx="1869274" cy="685801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6463567"/>
              </p:ext>
            </p:extLst>
          </p:nvPr>
        </p:nvGraphicFramePr>
        <p:xfrm>
          <a:off x="10020063" y="7391400"/>
          <a:ext cx="250514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91" name="Формула" r:id="rId13" imgW="825500" imgH="203200" progId="Equation.3">
                  <p:embed/>
                </p:oleObj>
              </mc:Choice>
              <mc:Fallback>
                <p:oleObj name="Формула" r:id="rId13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063" y="7391400"/>
                        <a:ext cx="2505141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37376" y="1461214"/>
                <a:ext cx="5912068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ru-RU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𝟓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𝟏𝟎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𝒎𝒏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𝟓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𝒏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76" y="1461214"/>
                <a:ext cx="5912068" cy="784767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7663869" y="1439444"/>
                <a:ext cx="5618910" cy="7694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𝒎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𝟏𝟒𝟐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,  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𝒏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𝟒𝟐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3869" y="1439444"/>
                <a:ext cx="5618910" cy="76944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10184233" y="2449961"/>
                <a:ext cx="3541098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𝟓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𝒎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𝒏</m:t>
                          </m:r>
                          <m:r>
                            <a:rPr lang="uz-Latn-UZ" sz="4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4233" y="2449961"/>
                <a:ext cx="3541098" cy="784767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426315" y="1475129"/>
            <a:ext cx="121700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400" b="1" dirty="0" smtClean="0">
                <a:latin typeface="Arial" pitchFamily="34" charset="0"/>
                <a:cs typeface="Arial" pitchFamily="34" charset="0"/>
              </a:rPr>
              <a:t>при</a:t>
            </a:r>
            <a:endParaRPr lang="uz-Latn-UZ" sz="44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73143" y="2433414"/>
                <a:ext cx="10222093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  <m:r>
                            <a:rPr lang="ru-RU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𝟓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𝟏𝟎</m:t>
                      </m:r>
                      <m:r>
                        <a:rPr lang="uz-Latn-UZ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𝒎𝒏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𝟓</m:t>
                          </m:r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𝒏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 </m:t>
                          </m:r>
                          <m:r>
                            <a:rPr lang="ru-RU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𝟓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𝒎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𝒎𝒏</m:t>
                      </m:r>
                      <m:r>
                        <a:rPr lang="ru-RU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sSup>
                        <m:sSupPr>
                          <m:ctrlPr>
                            <a:rPr lang="ru-RU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𝒏</m:t>
                          </m:r>
                        </m:e>
                        <m:sup>
                          <m: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143" y="2433414"/>
                <a:ext cx="10222093" cy="784767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15739" y="3840104"/>
                <a:ext cx="7716280" cy="78476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𝟓</m:t>
                          </m:r>
                          <m:r>
                            <a:rPr lang="uz-Latn-UZ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𝒎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en-US" sz="44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𝒏</m:t>
                          </m:r>
                          <m:r>
                            <a:rPr lang="uz-Latn-UZ" sz="44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𝟓</m:t>
                          </m:r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𝟏𝟒𝟐</m:t>
                          </m:r>
                          <m:r>
                            <a:rPr lang="en-US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𝟒𝟐</m:t>
                          </m:r>
                          <m:r>
                            <a:rPr lang="uz-Latn-UZ" sz="4400" b="1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739" y="3840104"/>
                <a:ext cx="7716280" cy="784767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8153400" y="3867089"/>
                <a:ext cx="2917530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𝟓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∙</m:t>
                          </m:r>
                          <m:r>
                            <a:rPr lang="en-US" sz="44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𝟏𝟎𝟎</m:t>
                          </m:r>
                        </m:e>
                        <m:sup>
                          <m:r>
                            <a:rPr lang="uz-Latn-UZ" sz="44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3400" y="3867089"/>
                <a:ext cx="2917530" cy="784767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7884013" y="5049688"/>
                <a:ext cx="5749907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𝟓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𝟏𝟎𝟎𝟎𝟎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𝟓𝟎𝟎𝟎𝟎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4013" y="5049688"/>
                <a:ext cx="5749907" cy="76944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51870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9" grpId="0"/>
      <p:bldP spid="20" grpId="0"/>
      <p:bldP spid="3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553292"/>
            <a:ext cx="13384844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№ 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41</a:t>
            </a:r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kern="0" dirty="0" smtClean="0">
                <a:latin typeface="Arial" pitchFamily="34" charset="0"/>
                <a:cs typeface="Arial" pitchFamily="34" charset="0"/>
              </a:rPr>
              <a:t>Решите уравнение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18070"/>
              </p:ext>
            </p:extLst>
          </p:nvPr>
        </p:nvGraphicFramePr>
        <p:xfrm>
          <a:off x="1467952" y="7391400"/>
          <a:ext cx="271033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6" name="Формула" r:id="rId3" imgW="965160" imgH="215640" progId="Equation.3">
                  <p:embed/>
                </p:oleObj>
              </mc:Choice>
              <mc:Fallback>
                <p:oleObj name="Формула" r:id="rId3" imgW="965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7952" y="7391400"/>
                        <a:ext cx="2710334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2244005"/>
              </p:ext>
            </p:extLst>
          </p:nvPr>
        </p:nvGraphicFramePr>
        <p:xfrm>
          <a:off x="24882" y="7391400"/>
          <a:ext cx="1533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7" name="Формула" r:id="rId5" imgW="495085" imgH="228501" progId="Equation.3">
                  <p:embed/>
                </p:oleObj>
              </mc:Choice>
              <mc:Fallback>
                <p:oleObj name="Формула" r:id="rId5" imgW="49508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2" y="7391400"/>
                        <a:ext cx="1533300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842164"/>
              </p:ext>
            </p:extLst>
          </p:nvPr>
        </p:nvGraphicFramePr>
        <p:xfrm>
          <a:off x="7459647" y="7391400"/>
          <a:ext cx="1605456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8" name="Формула" r:id="rId7" imgW="647640" imgH="241200" progId="Equation.3">
                  <p:embed/>
                </p:oleObj>
              </mc:Choice>
              <mc:Fallback>
                <p:oleObj name="Формула" r:id="rId7" imgW="6476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9647" y="7391400"/>
                        <a:ext cx="1605456" cy="685801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8713064"/>
              </p:ext>
            </p:extLst>
          </p:nvPr>
        </p:nvGraphicFramePr>
        <p:xfrm>
          <a:off x="4842964" y="7391400"/>
          <a:ext cx="265847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19" name="Формула" r:id="rId9" imgW="825500" imgH="203200" progId="Equation.3">
                  <p:embed/>
                </p:oleObj>
              </mc:Choice>
              <mc:Fallback>
                <p:oleObj name="Формула" r:id="rId9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964" y="7391400"/>
                        <a:ext cx="265847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555711"/>
              </p:ext>
            </p:extLst>
          </p:nvPr>
        </p:nvGraphicFramePr>
        <p:xfrm>
          <a:off x="12496800" y="7391400"/>
          <a:ext cx="1869274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0" name="Формула" r:id="rId11" imgW="634680" imgH="241200" progId="Equation.3">
                  <p:embed/>
                </p:oleObj>
              </mc:Choice>
              <mc:Fallback>
                <p:oleObj name="Формула" r:id="rId11" imgW="634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800" y="7391400"/>
                        <a:ext cx="1869274" cy="685801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0570569"/>
              </p:ext>
            </p:extLst>
          </p:nvPr>
        </p:nvGraphicFramePr>
        <p:xfrm>
          <a:off x="10020063" y="7391400"/>
          <a:ext cx="250514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021" name="Формула" r:id="rId13" imgW="825500" imgH="203200" progId="Equation.3">
                  <p:embed/>
                </p:oleObj>
              </mc:Choice>
              <mc:Fallback>
                <p:oleObj name="Формула" r:id="rId13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063" y="7391400"/>
                        <a:ext cx="2505141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37376" y="1461214"/>
                <a:ext cx="3684470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𝟑𝟔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𝟎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76" y="1461214"/>
                <a:ext cx="3684470" cy="72180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1082816" y="2178966"/>
                <a:ext cx="2979598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40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0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0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uz-Latn-UZ" sz="40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0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uz-Latn-UZ" sz="40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𝟔</m:t>
                        </m:r>
                      </m:e>
                      <m:sup>
                        <m:r>
                          <a:rPr lang="uz-Latn-UZ" sz="40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uz-Latn-UZ" sz="40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uz-Latn-UZ" sz="4000" b="1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r>
                  <a:rPr lang="uz-Latn-UZ" sz="40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sz="44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816" y="2178966"/>
                <a:ext cx="2979598" cy="72180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685800" y="2963733"/>
                <a:ext cx="4566378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uz-Cyrl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𝟔</m:t>
                          </m:r>
                        </m:e>
                      </m:d>
                      <m:d>
                        <m:dPr>
                          <m:ctrlPr>
                            <a:rPr lang="uz-Cyrl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𝟔</m:t>
                          </m:r>
                        </m:e>
                      </m:d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𝟎</m:t>
                      </m:r>
                    </m:oMath>
                  </m:oMathPara>
                </a14:m>
                <a:endParaRPr lang="uz-Latn-UZ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963733"/>
                <a:ext cx="4566378" cy="707886"/>
              </a:xfrm>
              <a:prstGeom prst="rect">
                <a:avLst/>
              </a:prstGeom>
              <a:blipFill rotWithShape="1"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510544" y="3655657"/>
                <a:ext cx="250100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𝟎</m:t>
                      </m:r>
                    </m:oMath>
                  </m:oMathPara>
                </a14:m>
                <a:endParaRPr lang="uz-Latn-UZ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0544" y="3655657"/>
                <a:ext cx="2501005" cy="707886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171095" y="3655658"/>
                <a:ext cx="250100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𝟎</m:t>
                      </m:r>
                    </m:oMath>
                  </m:oMathPara>
                </a14:m>
                <a:endParaRPr lang="uz-Latn-UZ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095" y="3655658"/>
                <a:ext cx="2501005" cy="707886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3089535" y="3655656"/>
            <a:ext cx="11416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sz="4000" b="1" dirty="0" smtClean="0">
                <a:latin typeface="Arial" pitchFamily="34" charset="0"/>
                <a:cs typeface="Arial" pitchFamily="34" charset="0"/>
              </a:rPr>
              <a:t>или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284287" y="4366225"/>
                <a:ext cx="250100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𝟎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40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</m:oMath>
                  </m:oMathPara>
                </a14:m>
                <a:endParaRPr lang="uz-Latn-UZ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287" y="4366225"/>
                <a:ext cx="2501005" cy="707886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349868" y="5135666"/>
                <a:ext cx="1583703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40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</m:oMath>
                  </m:oMathPara>
                </a14:m>
                <a:endParaRPr lang="uz-Latn-UZ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868" y="5135666"/>
                <a:ext cx="1583703" cy="707886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4552994" y="4302108"/>
                <a:ext cx="250100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𝟎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40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</m:oMath>
                  </m:oMathPara>
                </a14:m>
                <a:endParaRPr lang="uz-Latn-UZ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994" y="4302108"/>
                <a:ext cx="2501005" cy="707886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4614624" y="4911288"/>
                <a:ext cx="1966820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en-US" sz="40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</m:oMath>
                  </m:oMathPara>
                </a14:m>
                <a:endParaRPr lang="uz-Latn-UZ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624" y="4911288"/>
                <a:ext cx="1966820" cy="707886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249084" y="6025964"/>
            <a:ext cx="32694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Ответ: 6  и  -6</a:t>
            </a:r>
            <a:endParaRPr lang="uz-Latn-UZ" sz="36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8358261" y="891348"/>
                <a:ext cx="4426148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36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ru-RU" sz="36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36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ru-RU" sz="36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𝟒</m:t>
                          </m:r>
                          <m:r>
                            <a:rPr lang="uz-Latn-UZ" sz="36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uz-Latn-UZ" sz="36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36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36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𝟒</m:t>
                      </m:r>
                      <m:r>
                        <a:rPr lang="uz-Latn-UZ" sz="36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36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36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uz-Latn-UZ" sz="36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36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𝟎</m:t>
                      </m:r>
                    </m:oMath>
                  </m:oMathPara>
                </a14:m>
                <a:endParaRPr lang="uz-Latn-UZ" sz="3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8261" y="891348"/>
                <a:ext cx="4426148" cy="658898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8894110" y="2352143"/>
                <a:ext cx="3021918" cy="6588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36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36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36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36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uz-Latn-UZ" sz="36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uz-Latn-UZ" sz="36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  <m:r>
                            <a:rPr lang="uz-Latn-UZ" sz="36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sz="36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36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36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𝟎</m:t>
                      </m:r>
                    </m:oMath>
                  </m:oMathPara>
                </a14:m>
                <a:endParaRPr lang="uz-Latn-UZ" sz="36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4110" y="2352143"/>
                <a:ext cx="3021918" cy="658898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7820300" y="1691722"/>
                <a:ext cx="1436547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36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36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36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  <m:r>
                            <a:rPr lang="uz-Latn-UZ" sz="36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𝒙</m:t>
                          </m:r>
                          <m:r>
                            <a:rPr lang="uz-Latn-UZ" sz="36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36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sz="4400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0300" y="1691722"/>
                <a:ext cx="1436547" cy="658898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11586119" y="1689543"/>
                <a:ext cx="1662570" cy="65889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36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36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</m:e>
                        <m:sup>
                          <m:r>
                            <a:rPr lang="uz-Latn-UZ" sz="36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36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36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𝟎</m:t>
                      </m:r>
                    </m:oMath>
                  </m:oMathPara>
                </a14:m>
                <a:endParaRPr lang="uz-Latn-UZ" sz="4400" dirty="0"/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86119" y="1689543"/>
                <a:ext cx="1662570" cy="658898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9048912" y="1666177"/>
                <a:ext cx="2912977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36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36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3600" b="1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uz-Latn-UZ" sz="3600" b="1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3600" b="1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3600" b="1" i="1" dirty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uz-Latn-UZ" sz="3600" b="1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uz-Latn-UZ" sz="3600" b="1" i="1" dirty="0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+ </m:t>
                      </m:r>
                    </m:oMath>
                  </m:oMathPara>
                </a14:m>
                <a:endParaRPr lang="uz-Latn-UZ" sz="4400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8912" y="1666177"/>
                <a:ext cx="2912977" cy="646331"/>
              </a:xfrm>
              <a:prstGeom prst="rect">
                <a:avLst/>
              </a:prstGeom>
              <a:blipFill rotWithShape="1">
                <a:blip r:embed="rId2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Прямоугольник 37"/>
              <p:cNvSpPr/>
              <p:nvPr/>
            </p:nvSpPr>
            <p:spPr>
              <a:xfrm>
                <a:off x="9075729" y="3038701"/>
                <a:ext cx="2807179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US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𝟎</m:t>
                      </m:r>
                    </m:oMath>
                  </m:oMathPara>
                </a14:m>
                <a:endParaRPr lang="uz-Latn-UZ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8" name="Прямоугольник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75729" y="3038701"/>
                <a:ext cx="2807179" cy="707886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Прямоугольник 38"/>
              <p:cNvSpPr/>
              <p:nvPr/>
            </p:nvSpPr>
            <p:spPr>
              <a:xfrm>
                <a:off x="9085597" y="3671619"/>
                <a:ext cx="2095061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uz-Latn-UZ" sz="40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𝟐</m:t>
                    </m:r>
                    <m:r>
                      <a:rPr lang="en-US" sz="40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𝒙</m:t>
                    </m:r>
                    <m:r>
                      <a:rPr lang="uz-Latn-UZ" sz="40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=−</m:t>
                    </m:r>
                  </m:oMath>
                </a14:m>
                <a:r>
                  <a:rPr lang="uz-Latn-UZ" sz="40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endParaRPr lang="uz-Latn-UZ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9" name="Прямоугольник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5597" y="3671619"/>
                <a:ext cx="2095061" cy="707886"/>
              </a:xfrm>
              <a:prstGeom prst="rect">
                <a:avLst/>
              </a:prstGeom>
              <a:blipFill rotWithShape="1">
                <a:blip r:embed="rId30"/>
                <a:stretch>
                  <a:fillRect t="-15517" r="-9593" b="-3620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Прямоугольник 39"/>
              <p:cNvSpPr/>
              <p:nvPr/>
            </p:nvSpPr>
            <p:spPr>
              <a:xfrm>
                <a:off x="9160126" y="4332620"/>
                <a:ext cx="2216889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en-US" sz="40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𝒙</m:t>
                    </m:r>
                    <m:r>
                      <a:rPr lang="uz-Latn-UZ" sz="40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=−</m:t>
                    </m:r>
                  </m:oMath>
                </a14:m>
                <a:r>
                  <a:rPr lang="uz-Latn-UZ" sz="40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uz-Cyrl-UZ" sz="40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:2</a:t>
                </a:r>
                <a:endParaRPr lang="uz-Latn-UZ" sz="40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0" name="Прямоугольник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60126" y="4332620"/>
                <a:ext cx="2216889" cy="707886"/>
              </a:xfrm>
              <a:prstGeom prst="rect">
                <a:avLst/>
              </a:prstGeom>
              <a:blipFill rotWithShape="1">
                <a:blip r:embed="rId31"/>
                <a:stretch>
                  <a:fillRect t="-15517" r="-9091" b="-36207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9200820" y="4924871"/>
                <a:ext cx="1864613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36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Cyrl-UZ" sz="36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f>
                        <m:fPr>
                          <m:ctrlPr>
                            <a:rPr lang="uz-Latn-UZ" sz="36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uz-Cyrl-UZ" sz="36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uz-Cyrl-UZ" sz="36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uz-Latn-UZ" sz="36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0820" y="4924871"/>
                <a:ext cx="1864613" cy="1129476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7852957" y="6183026"/>
                <a:ext cx="3619389" cy="9785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4000" b="1" dirty="0" smtClean="0">
                    <a:latin typeface="Arial" pitchFamily="34" charset="0"/>
                    <a:cs typeface="Arial" pitchFamily="34" charset="0"/>
                  </a:rPr>
                  <a:t>Ответ:</a:t>
                </a:r>
                <a:r>
                  <a:rPr lang="uz-Cyrl-UZ" sz="4000" b="1" dirty="0">
                    <a:solidFill>
                      <a:prstClr val="black"/>
                    </a:solidFill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40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𝒙</m:t>
                    </m:r>
                    <m:r>
                      <a:rPr lang="en-US" sz="40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=−</m:t>
                    </m:r>
                    <m:f>
                      <m:fPr>
                        <m:ctrlPr>
                          <a:rPr lang="uz-Latn-UZ" sz="40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uz-Cyrl-UZ" sz="40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uz-Cyrl-UZ" sz="4000" b="1" i="1" dirty="0">
                            <a:solidFill>
                              <a:prstClr val="black"/>
                            </a:solidFill>
                            <a:latin typeface="Cambria Math"/>
                            <a:cs typeface="Times New Roman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uz-Latn-UZ" sz="4000" b="1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2957" y="6183026"/>
                <a:ext cx="3619389" cy="978538"/>
              </a:xfrm>
              <a:prstGeom prst="rect">
                <a:avLst/>
              </a:prstGeom>
              <a:blipFill rotWithShape="1">
                <a:blip r:embed="rId33"/>
                <a:stretch>
                  <a:fillRect l="-5892" b="-11180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/>
          <p:cNvCxnSpPr/>
          <p:nvPr/>
        </p:nvCxnSpPr>
        <p:spPr>
          <a:xfrm>
            <a:off x="7595695" y="891348"/>
            <a:ext cx="0" cy="6042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45310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1" grpId="0"/>
      <p:bldP spid="24" grpId="0"/>
      <p:bldP spid="26" grpId="0"/>
      <p:bldP spid="27" grpId="0"/>
      <p:bldP spid="28" grpId="0"/>
      <p:bldP spid="29" grpId="0"/>
      <p:bldP spid="30" grpId="0"/>
      <p:bldP spid="31" grpId="0"/>
      <p:bldP spid="13" grpId="0"/>
      <p:bldP spid="33" grpId="0"/>
      <p:bldP spid="34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6" name="TextBox 5"/>
          <p:cNvSpPr txBox="1"/>
          <p:nvPr/>
        </p:nvSpPr>
        <p:spPr>
          <a:xfrm>
            <a:off x="6400800" y="1981200"/>
            <a:ext cx="672930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413 </a:t>
            </a:r>
            <a:r>
              <a:rPr lang="uz-Cyrl-UZ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Latn-UZ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2, 4</a:t>
            </a:r>
            <a:r>
              <a:rPr lang="uz-Cyrl-UZ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417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(2)  </a:t>
            </a:r>
            <a:endParaRPr lang="en-US" sz="6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418</a:t>
            </a:r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(2)</a:t>
            </a:r>
            <a:endParaRPr lang="uz-Latn-UZ" sz="60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</a:t>
            </a:r>
            <a:r>
              <a:rPr lang="uz-Latn-UZ" sz="6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121-122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2" name="Picture 2" descr="Столичные четвероклассники пишут обязательную диагностику учебных  достижений по математике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95600"/>
            <a:ext cx="40386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756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13223</TotalTime>
  <Words>711</Words>
  <Application>Microsoft Office PowerPoint</Application>
  <PresentationFormat>Произвольный</PresentationFormat>
  <Paragraphs>107</Paragraphs>
  <Slides>10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ЗАДАНИЯ ДЛЯ ЗАКРЕПЛЕНИЯ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865</cp:revision>
  <dcterms:created xsi:type="dcterms:W3CDTF">2020-04-09T07:32:19Z</dcterms:created>
  <dcterms:modified xsi:type="dcterms:W3CDTF">2021-02-19T16:18:51Z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