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560" r:id="rId2"/>
    <p:sldId id="768" r:id="rId3"/>
    <p:sldId id="823" r:id="rId4"/>
    <p:sldId id="828" r:id="rId5"/>
    <p:sldId id="826" r:id="rId6"/>
    <p:sldId id="785" r:id="rId7"/>
    <p:sldId id="830" r:id="rId8"/>
    <p:sldId id="831" r:id="rId9"/>
    <p:sldId id="510" r:id="rId10"/>
    <p:sldId id="832" r:id="rId11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23"/>
            <p14:sldId id="828"/>
            <p14:sldId id="826"/>
            <p14:sldId id="785"/>
            <p14:sldId id="830"/>
            <p14:sldId id="831"/>
            <p14:sldId id="510"/>
            <p14:sldId id="832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46" d="100"/>
          <a:sy n="46" d="100"/>
        </p:scale>
        <p:origin x="-864" y="-252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93F39-D10A-4803-B666-2C2CC1E226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2308F815-5D1D-4AE8-8190-5CEA760EC4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5C089C-C07F-4B10-B8E5-029B1C08BCAB}" type="parTrans" cxnId="{64BFC926-276B-455D-9218-2C0AD1900D9D}">
      <dgm:prSet/>
      <dgm:spPr/>
      <dgm:t>
        <a:bodyPr/>
        <a:lstStyle/>
        <a:p>
          <a:endParaRPr lang="uz-Latn-UZ"/>
        </a:p>
      </dgm:t>
    </dgm:pt>
    <dgm:pt modelId="{1209770B-BAA0-4719-A2B4-ABF0E67D0FBD}" type="sibTrans" cxnId="{64BFC926-276B-455D-9218-2C0AD1900D9D}">
      <dgm:prSet/>
      <dgm:spPr/>
      <dgm:t>
        <a:bodyPr/>
        <a:lstStyle/>
        <a:p>
          <a:endParaRPr lang="uz-Latn-UZ"/>
        </a:p>
      </dgm:t>
    </dgm:pt>
    <dgm:pt modelId="{4C975EE1-0466-43EF-B9FF-7C86DC68FF0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5110EB-E040-4A6D-8A9B-3DE6CC767284}" type="parTrans" cxnId="{759C93DB-6B52-4810-BACB-8AD8F2753F82}">
      <dgm:prSet/>
      <dgm:spPr/>
      <dgm:t>
        <a:bodyPr/>
        <a:lstStyle/>
        <a:p>
          <a:endParaRPr lang="uz-Latn-UZ"/>
        </a:p>
      </dgm:t>
    </dgm:pt>
    <dgm:pt modelId="{1A56B892-87AD-42B1-9A09-064AC745EB73}" type="sibTrans" cxnId="{759C93DB-6B52-4810-BACB-8AD8F2753F82}">
      <dgm:prSet/>
      <dgm:spPr/>
      <dgm:t>
        <a:bodyPr/>
        <a:lstStyle/>
        <a:p>
          <a:endParaRPr lang="uz-Latn-UZ"/>
        </a:p>
      </dgm:t>
    </dgm:pt>
    <dgm:pt modelId="{1F7421FF-1BD5-482A-915A-FD3DD89BA52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362A5C4-7097-4B74-B446-FF07C5D43AFB}" type="parTrans" cxnId="{7F108C26-5058-45C8-987D-12DC6FBCFC6E}">
      <dgm:prSet/>
      <dgm:spPr/>
      <dgm:t>
        <a:bodyPr/>
        <a:lstStyle/>
        <a:p>
          <a:endParaRPr lang="uz-Latn-UZ"/>
        </a:p>
      </dgm:t>
    </dgm:pt>
    <dgm:pt modelId="{FF8E7D7E-EE4D-4558-ABDE-703AAA62EADA}" type="sibTrans" cxnId="{7F108C26-5058-45C8-987D-12DC6FBCFC6E}">
      <dgm:prSet/>
      <dgm:spPr/>
      <dgm:t>
        <a:bodyPr/>
        <a:lstStyle/>
        <a:p>
          <a:endParaRPr lang="uz-Latn-UZ"/>
        </a:p>
      </dgm:t>
    </dgm:pt>
    <dgm:pt modelId="{DE9F92C4-994B-42B2-A73D-91F5B4822D07}" type="pres">
      <dgm:prSet presAssocID="{BCC93F39-D10A-4803-B666-2C2CC1E226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z-Latn-UZ"/>
        </a:p>
      </dgm:t>
    </dgm:pt>
    <dgm:pt modelId="{661502F1-638F-4AF4-B56A-1BDAC56AB798}" type="pres">
      <dgm:prSet presAssocID="{BCC93F39-D10A-4803-B666-2C2CC1E22604}" presName="Name1" presStyleCnt="0"/>
      <dgm:spPr/>
    </dgm:pt>
    <dgm:pt modelId="{AA8AD3AB-E061-450E-BE14-25B3A3FFC322}" type="pres">
      <dgm:prSet presAssocID="{BCC93F39-D10A-4803-B666-2C2CC1E22604}" presName="cycle" presStyleCnt="0"/>
      <dgm:spPr/>
    </dgm:pt>
    <dgm:pt modelId="{14824C2C-36A7-4D67-904F-E27A2DA5A0B2}" type="pres">
      <dgm:prSet presAssocID="{BCC93F39-D10A-4803-B666-2C2CC1E22604}" presName="srcNode" presStyleLbl="node1" presStyleIdx="0" presStyleCnt="3"/>
      <dgm:spPr/>
    </dgm:pt>
    <dgm:pt modelId="{B602AE6D-21C4-40F3-9486-2ABA888F453D}" type="pres">
      <dgm:prSet presAssocID="{BCC93F39-D10A-4803-B666-2C2CC1E22604}" presName="conn" presStyleLbl="parChTrans1D2" presStyleIdx="0" presStyleCnt="1"/>
      <dgm:spPr/>
      <dgm:t>
        <a:bodyPr/>
        <a:lstStyle/>
        <a:p>
          <a:endParaRPr lang="uz-Latn-UZ"/>
        </a:p>
      </dgm:t>
    </dgm:pt>
    <dgm:pt modelId="{4A070231-6265-4BDF-B4B1-3768E2172FB9}" type="pres">
      <dgm:prSet presAssocID="{BCC93F39-D10A-4803-B666-2C2CC1E22604}" presName="extraNode" presStyleLbl="node1" presStyleIdx="0" presStyleCnt="3"/>
      <dgm:spPr/>
    </dgm:pt>
    <dgm:pt modelId="{3B808637-9840-4FFE-84AD-6C172FC1EF18}" type="pres">
      <dgm:prSet presAssocID="{BCC93F39-D10A-4803-B666-2C2CC1E22604}" presName="dstNode" presStyleLbl="node1" presStyleIdx="0" presStyleCnt="3"/>
      <dgm:spPr/>
    </dgm:pt>
    <dgm:pt modelId="{364B9216-98A2-407D-A39B-07FED26E1DC8}" type="pres">
      <dgm:prSet presAssocID="{2308F815-5D1D-4AE8-8190-5CEA760EC49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7E82D092-B386-441A-9F64-1D7B8B0DF71E}" type="pres">
      <dgm:prSet presAssocID="{2308F815-5D1D-4AE8-8190-5CEA760EC492}" presName="accent_1" presStyleCnt="0"/>
      <dgm:spPr/>
    </dgm:pt>
    <dgm:pt modelId="{2BF55A90-B799-4710-8059-58ABB74CF63A}" type="pres">
      <dgm:prSet presAssocID="{2308F815-5D1D-4AE8-8190-5CEA760EC492}" presName="accentRepeatNode" presStyleLbl="solidFgAcc1" presStyleIdx="0" presStyleCnt="3" custLinFactNeighborX="-5749" custLinFactNeighborY="1363"/>
      <dgm:spPr/>
    </dgm:pt>
    <dgm:pt modelId="{BF3DE31D-505B-42D7-B098-15E1B034B5CE}" type="pres">
      <dgm:prSet presAssocID="{4C975EE1-0466-43EF-B9FF-7C86DC68FF0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4533D2F2-5844-4EDE-96BF-96172ED57BD2}" type="pres">
      <dgm:prSet presAssocID="{4C975EE1-0466-43EF-B9FF-7C86DC68FF0A}" presName="accent_2" presStyleCnt="0"/>
      <dgm:spPr/>
    </dgm:pt>
    <dgm:pt modelId="{E22ECAA2-DFA3-43D8-9221-52A09B25D51A}" type="pres">
      <dgm:prSet presAssocID="{4C975EE1-0466-43EF-B9FF-7C86DC68FF0A}" presName="accentRepeatNode" presStyleLbl="solidFgAcc1" presStyleIdx="1" presStyleCnt="3"/>
      <dgm:spPr/>
    </dgm:pt>
    <dgm:pt modelId="{C84F0A8E-A575-4027-8DC3-6AB28565E3AD}" type="pres">
      <dgm:prSet presAssocID="{1F7421FF-1BD5-482A-915A-FD3DD89BA52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62F47-F4CC-4631-94B9-8D789D035D0F}" type="pres">
      <dgm:prSet presAssocID="{1F7421FF-1BD5-482A-915A-FD3DD89BA526}" presName="accent_3" presStyleCnt="0"/>
      <dgm:spPr/>
    </dgm:pt>
    <dgm:pt modelId="{E1D7E3B8-DD5C-4487-826B-72A931C43709}" type="pres">
      <dgm:prSet presAssocID="{1F7421FF-1BD5-482A-915A-FD3DD89BA526}" presName="accentRepeatNode" presStyleLbl="solidFgAcc1" presStyleIdx="2" presStyleCnt="3"/>
      <dgm:spPr/>
      <dgm:t>
        <a:bodyPr/>
        <a:lstStyle/>
        <a:p>
          <a:endParaRPr lang="uz-Latn-UZ"/>
        </a:p>
      </dgm:t>
    </dgm:pt>
  </dgm:ptLst>
  <dgm:cxnLst>
    <dgm:cxn modelId="{759C93DB-6B52-4810-BACB-8AD8F2753F82}" srcId="{BCC93F39-D10A-4803-B666-2C2CC1E22604}" destId="{4C975EE1-0466-43EF-B9FF-7C86DC68FF0A}" srcOrd="1" destOrd="0" parTransId="{1C5110EB-E040-4A6D-8A9B-3DE6CC767284}" sibTransId="{1A56B892-87AD-42B1-9A09-064AC745EB73}"/>
    <dgm:cxn modelId="{A798CF9D-227C-47CD-BBE4-175F12C37C7F}" type="presOf" srcId="{BCC93F39-D10A-4803-B666-2C2CC1E22604}" destId="{DE9F92C4-994B-42B2-A73D-91F5B4822D07}" srcOrd="0" destOrd="0" presId="urn:microsoft.com/office/officeart/2008/layout/VerticalCurvedList"/>
    <dgm:cxn modelId="{7F108C26-5058-45C8-987D-12DC6FBCFC6E}" srcId="{BCC93F39-D10A-4803-B666-2C2CC1E22604}" destId="{1F7421FF-1BD5-482A-915A-FD3DD89BA526}" srcOrd="2" destOrd="0" parTransId="{E362A5C4-7097-4B74-B446-FF07C5D43AFB}" sibTransId="{FF8E7D7E-EE4D-4558-ABDE-703AAA62EADA}"/>
    <dgm:cxn modelId="{CA966BAC-D607-4287-8830-EC30308CB264}" type="presOf" srcId="{1209770B-BAA0-4719-A2B4-ABF0E67D0FBD}" destId="{B602AE6D-21C4-40F3-9486-2ABA888F453D}" srcOrd="0" destOrd="0" presId="urn:microsoft.com/office/officeart/2008/layout/VerticalCurvedList"/>
    <dgm:cxn modelId="{64BFC926-276B-455D-9218-2C0AD1900D9D}" srcId="{BCC93F39-D10A-4803-B666-2C2CC1E22604}" destId="{2308F815-5D1D-4AE8-8190-5CEA760EC492}" srcOrd="0" destOrd="0" parTransId="{075C089C-C07F-4B10-B8E5-029B1C08BCAB}" sibTransId="{1209770B-BAA0-4719-A2B4-ABF0E67D0FBD}"/>
    <dgm:cxn modelId="{F8C397F7-5EF1-4E9C-9DFF-13644B7FF723}" type="presOf" srcId="{4C975EE1-0466-43EF-B9FF-7C86DC68FF0A}" destId="{BF3DE31D-505B-42D7-B098-15E1B034B5CE}" srcOrd="0" destOrd="0" presId="urn:microsoft.com/office/officeart/2008/layout/VerticalCurvedList"/>
    <dgm:cxn modelId="{517F3B21-3F3C-481C-A91F-DF1674DB1740}" type="presOf" srcId="{2308F815-5D1D-4AE8-8190-5CEA760EC492}" destId="{364B9216-98A2-407D-A39B-07FED26E1DC8}" srcOrd="0" destOrd="0" presId="urn:microsoft.com/office/officeart/2008/layout/VerticalCurvedList"/>
    <dgm:cxn modelId="{6BA8394A-C815-448A-8707-3E85DCFB6911}" type="presOf" srcId="{1F7421FF-1BD5-482A-915A-FD3DD89BA526}" destId="{C84F0A8E-A575-4027-8DC3-6AB28565E3AD}" srcOrd="0" destOrd="0" presId="urn:microsoft.com/office/officeart/2008/layout/VerticalCurvedList"/>
    <dgm:cxn modelId="{B48D7221-8A62-4619-9FA0-EA11A0123C7F}" type="presParOf" srcId="{DE9F92C4-994B-42B2-A73D-91F5B4822D07}" destId="{661502F1-638F-4AF4-B56A-1BDAC56AB798}" srcOrd="0" destOrd="0" presId="urn:microsoft.com/office/officeart/2008/layout/VerticalCurvedList"/>
    <dgm:cxn modelId="{A6186FFD-1500-4EFB-8354-A60629416D4E}" type="presParOf" srcId="{661502F1-638F-4AF4-B56A-1BDAC56AB798}" destId="{AA8AD3AB-E061-450E-BE14-25B3A3FFC322}" srcOrd="0" destOrd="0" presId="urn:microsoft.com/office/officeart/2008/layout/VerticalCurvedList"/>
    <dgm:cxn modelId="{88B80ABE-C493-424B-81BD-F179F9B55B78}" type="presParOf" srcId="{AA8AD3AB-E061-450E-BE14-25B3A3FFC322}" destId="{14824C2C-36A7-4D67-904F-E27A2DA5A0B2}" srcOrd="0" destOrd="0" presId="urn:microsoft.com/office/officeart/2008/layout/VerticalCurvedList"/>
    <dgm:cxn modelId="{125B600C-2F0C-4FCB-B26A-FEE2E6FA2E7B}" type="presParOf" srcId="{AA8AD3AB-E061-450E-BE14-25B3A3FFC322}" destId="{B602AE6D-21C4-40F3-9486-2ABA888F453D}" srcOrd="1" destOrd="0" presId="urn:microsoft.com/office/officeart/2008/layout/VerticalCurvedList"/>
    <dgm:cxn modelId="{3769DA98-EA8E-43D8-84CE-8683266654B5}" type="presParOf" srcId="{AA8AD3AB-E061-450E-BE14-25B3A3FFC322}" destId="{4A070231-6265-4BDF-B4B1-3768E2172FB9}" srcOrd="2" destOrd="0" presId="urn:microsoft.com/office/officeart/2008/layout/VerticalCurvedList"/>
    <dgm:cxn modelId="{B5509E51-B0A5-4E6B-9762-533EFAF6D403}" type="presParOf" srcId="{AA8AD3AB-E061-450E-BE14-25B3A3FFC322}" destId="{3B808637-9840-4FFE-84AD-6C172FC1EF18}" srcOrd="3" destOrd="0" presId="urn:microsoft.com/office/officeart/2008/layout/VerticalCurvedList"/>
    <dgm:cxn modelId="{75C66FC2-9760-457F-A7FA-2474759B1F44}" type="presParOf" srcId="{661502F1-638F-4AF4-B56A-1BDAC56AB798}" destId="{364B9216-98A2-407D-A39B-07FED26E1DC8}" srcOrd="1" destOrd="0" presId="urn:microsoft.com/office/officeart/2008/layout/VerticalCurvedList"/>
    <dgm:cxn modelId="{FCF9D23E-F074-4938-B972-82C1692FE280}" type="presParOf" srcId="{661502F1-638F-4AF4-B56A-1BDAC56AB798}" destId="{7E82D092-B386-441A-9F64-1D7B8B0DF71E}" srcOrd="2" destOrd="0" presId="urn:microsoft.com/office/officeart/2008/layout/VerticalCurvedList"/>
    <dgm:cxn modelId="{0CE162B0-5C4B-4A8B-81F8-3222E593421F}" type="presParOf" srcId="{7E82D092-B386-441A-9F64-1D7B8B0DF71E}" destId="{2BF55A90-B799-4710-8059-58ABB74CF63A}" srcOrd="0" destOrd="0" presId="urn:microsoft.com/office/officeart/2008/layout/VerticalCurvedList"/>
    <dgm:cxn modelId="{F61A3A82-02D6-4480-AD9E-881DE747BA95}" type="presParOf" srcId="{661502F1-638F-4AF4-B56A-1BDAC56AB798}" destId="{BF3DE31D-505B-42D7-B098-15E1B034B5CE}" srcOrd="3" destOrd="0" presId="urn:microsoft.com/office/officeart/2008/layout/VerticalCurvedList"/>
    <dgm:cxn modelId="{DC1E14B1-E07D-4F4B-87DF-BADC6D025298}" type="presParOf" srcId="{661502F1-638F-4AF4-B56A-1BDAC56AB798}" destId="{4533D2F2-5844-4EDE-96BF-96172ED57BD2}" srcOrd="4" destOrd="0" presId="urn:microsoft.com/office/officeart/2008/layout/VerticalCurvedList"/>
    <dgm:cxn modelId="{EED5B45E-C3A9-431E-AAC4-DD6AC49B0D1A}" type="presParOf" srcId="{4533D2F2-5844-4EDE-96BF-96172ED57BD2}" destId="{E22ECAA2-DFA3-43D8-9221-52A09B25D51A}" srcOrd="0" destOrd="0" presId="urn:microsoft.com/office/officeart/2008/layout/VerticalCurvedList"/>
    <dgm:cxn modelId="{76C4EC9A-DE80-4690-BC62-5346B896A8DB}" type="presParOf" srcId="{661502F1-638F-4AF4-B56A-1BDAC56AB798}" destId="{C84F0A8E-A575-4027-8DC3-6AB28565E3AD}" srcOrd="5" destOrd="0" presId="urn:microsoft.com/office/officeart/2008/layout/VerticalCurvedList"/>
    <dgm:cxn modelId="{636C131F-DB4B-4101-9B25-882D402644C1}" type="presParOf" srcId="{661502F1-638F-4AF4-B56A-1BDAC56AB798}" destId="{C4D62F47-F4CC-4631-94B9-8D789D035D0F}" srcOrd="6" destOrd="0" presId="urn:microsoft.com/office/officeart/2008/layout/VerticalCurvedList"/>
    <dgm:cxn modelId="{58B192C7-8FC2-4906-B4EF-5C9532981F03}" type="presParOf" srcId="{C4D62F47-F4CC-4631-94B9-8D789D035D0F}" destId="{E1D7E3B8-DD5C-4487-826B-72A931C43709}" srcOrd="0" destOrd="0" presId="urn:microsoft.com/office/officeart/2008/layout/VerticalCurvedList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2AE6D-21C4-40F3-9486-2ABA888F453D}">
      <dsp:nvSpPr>
        <dsp:cNvPr id="0" name=""/>
        <dsp:cNvSpPr/>
      </dsp:nvSpPr>
      <dsp:spPr>
        <a:xfrm>
          <a:off x="-6918834" y="-1058280"/>
          <a:ext cx="8237961" cy="8237961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B9216-98A2-407D-A39B-07FED26E1DC8}">
      <dsp:nvSpPr>
        <dsp:cNvPr id="0" name=""/>
        <dsp:cNvSpPr/>
      </dsp:nvSpPr>
      <dsp:spPr>
        <a:xfrm>
          <a:off x="849650" y="61214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612140"/>
        <a:ext cx="10690767" cy="1224280"/>
      </dsp:txXfrm>
    </dsp:sp>
    <dsp:sp modelId="{2BF55A90-B799-4710-8059-58ABB74CF63A}">
      <dsp:nvSpPr>
        <dsp:cNvPr id="0" name=""/>
        <dsp:cNvSpPr/>
      </dsp:nvSpPr>
      <dsp:spPr>
        <a:xfrm>
          <a:off x="0" y="479963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DE31D-505B-42D7-B098-15E1B034B5CE}">
      <dsp:nvSpPr>
        <dsp:cNvPr id="0" name=""/>
        <dsp:cNvSpPr/>
      </dsp:nvSpPr>
      <dsp:spPr>
        <a:xfrm>
          <a:off x="1294676" y="2448560"/>
          <a:ext cx="10245741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94676" y="2448560"/>
        <a:ext cx="10245741" cy="1224280"/>
      </dsp:txXfrm>
    </dsp:sp>
    <dsp:sp modelId="{E22ECAA2-DFA3-43D8-9221-52A09B25D51A}">
      <dsp:nvSpPr>
        <dsp:cNvPr id="0" name=""/>
        <dsp:cNvSpPr/>
      </dsp:nvSpPr>
      <dsp:spPr>
        <a:xfrm>
          <a:off x="529501" y="229552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F0A8E-A575-4027-8DC3-6AB28565E3AD}">
      <dsp:nvSpPr>
        <dsp:cNvPr id="0" name=""/>
        <dsp:cNvSpPr/>
      </dsp:nvSpPr>
      <dsp:spPr>
        <a:xfrm>
          <a:off x="849650" y="428498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4284980"/>
        <a:ext cx="10690767" cy="1224280"/>
      </dsp:txXfrm>
    </dsp:sp>
    <dsp:sp modelId="{E1D7E3B8-DD5C-4487-826B-72A931C43709}">
      <dsp:nvSpPr>
        <dsp:cNvPr id="0" name=""/>
        <dsp:cNvSpPr/>
      </dsp:nvSpPr>
      <dsp:spPr>
        <a:xfrm>
          <a:off x="84475" y="413194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4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3.wmf"/><Relationship Id="rId2" Type="http://schemas.openxmlformats.org/officeDocument/2006/relationships/image" Target="../media/image9.wmf"/><Relationship Id="rId16" Type="http://schemas.openxmlformats.org/officeDocument/2006/relationships/image" Target="../media/image7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2.wmf"/><Relationship Id="rId5" Type="http://schemas.openxmlformats.org/officeDocument/2006/relationships/image" Target="../media/image12.wmf"/><Relationship Id="rId15" Type="http://schemas.openxmlformats.org/officeDocument/2006/relationships/image" Target="../media/image6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5" Type="http://schemas.openxmlformats.org/officeDocument/2006/relationships/image" Target="../media/image20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5" Type="http://schemas.openxmlformats.org/officeDocument/2006/relationships/image" Target="../media/image20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5" Type="http://schemas.openxmlformats.org/officeDocument/2006/relationships/image" Target="../media/image20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5" Type="http://schemas.openxmlformats.org/officeDocument/2006/relationships/image" Target="../media/image20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87681" y="394336"/>
            <a:ext cx="13652501" cy="74371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8FDD-56B3-4207-B595-E48E8E3A65C9}" type="datetimeFigureOut">
              <a:rPr lang="ru-RU"/>
              <a:pPr>
                <a:defRPr/>
              </a:pPr>
              <a:t>19.02.2021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4F32-6814-410A-A0AC-C6305657B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66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7078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90F51-2D10-4919-BB9C-58B6779011A9}" type="datetime1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7078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0485120" y="7627621"/>
            <a:ext cx="3413760" cy="7078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2BE0-9193-458E-824F-1D5C4E1E7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7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  <p:sldLayoutId id="2147483675" r:id="rId8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36.png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39.png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20.wmf"/><Relationship Id="rId17" Type="http://schemas.openxmlformats.org/officeDocument/2006/relationships/image" Target="../media/image3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33.png"/><Relationship Id="rId10" Type="http://schemas.openxmlformats.org/officeDocument/2006/relationships/image" Target="../media/image5.wmf"/><Relationship Id="rId19" Type="http://schemas.openxmlformats.org/officeDocument/2006/relationships/image" Target="../media/image37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7.wmf"/><Relationship Id="rId22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3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7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.wmf"/><Relationship Id="rId32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4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5.wmf"/><Relationship Id="rId8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27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0.wmf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0.png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5.wmf"/><Relationship Id="rId19" Type="http://schemas.openxmlformats.org/officeDocument/2006/relationships/image" Target="../media/image25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7.wmf"/><Relationship Id="rId22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4.png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47.png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0.wmf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41.png"/><Relationship Id="rId10" Type="http://schemas.openxmlformats.org/officeDocument/2006/relationships/image" Target="../media/image5.wmf"/><Relationship Id="rId19" Type="http://schemas.openxmlformats.org/officeDocument/2006/relationships/image" Target="../media/image45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0.bin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oleObject" Target="../embeddings/oleObject35.bin"/><Relationship Id="rId21" Type="http://schemas.openxmlformats.org/officeDocument/2006/relationships/image" Target="../media/image54.png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0.wmf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6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5.wmf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7.wmf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Relationship Id="rId8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057400" y="3437449"/>
            <a:ext cx="8991600" cy="3344351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«Разложение многочлена</a:t>
            </a: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на множители»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4" name="Picture 2" descr="Картинка к слову «Книжка, Открытая книга» - Сеть словесных ассоциац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262682"/>
            <a:ext cx="3985034" cy="180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0820400" y="3733800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x+y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138724" y="3581400"/>
            <a:ext cx="10438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a+b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7252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416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339628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422032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195787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17817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8400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727094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376" y="1461214"/>
                <a:ext cx="479951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4799519" cy="7218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044928" y="1435395"/>
                <a:ext cx="298754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928" y="1435395"/>
                <a:ext cx="2987549" cy="7218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422376" y="2495233"/>
                <a:ext cx="44069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376" y="2495233"/>
                <a:ext cx="4406912" cy="76944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7376" y="3809916"/>
                <a:ext cx="5602880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3809916"/>
                <a:ext cx="5602880" cy="72180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0256" y="4917940"/>
                <a:ext cx="4130298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256" y="4917940"/>
                <a:ext cx="4130298" cy="7218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706761" y="5943599"/>
                <a:ext cx="600953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Cyrl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761" y="5943599"/>
                <a:ext cx="6009530" cy="76944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43982" y="1461214"/>
                <a:ext cx="4366324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982" y="1461214"/>
                <a:ext cx="4366324" cy="7218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55610" y="3833735"/>
                <a:ext cx="5312160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610" y="3833735"/>
                <a:ext cx="5312160" cy="72180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293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5" grpId="0"/>
      <p:bldP spid="36" grpId="0"/>
      <p:bldP spid="24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869850"/>
              </p:ext>
            </p:extLst>
          </p:nvPr>
        </p:nvGraphicFramePr>
        <p:xfrm>
          <a:off x="1752600" y="1407028"/>
          <a:ext cx="11624893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2209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0816" y="4114800"/>
            <a:ext cx="47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0816" y="59436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152400" y="381000"/>
            <a:ext cx="14325600" cy="7517130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/>
            <a:r>
              <a:rPr lang="ru-RU" sz="5100" b="1" dirty="0">
                <a:latin typeface="Arial" charset="0"/>
              </a:rPr>
              <a:t>Сколько способов разложения многочлена на множители мы знаем и какие?</a:t>
            </a:r>
          </a:p>
          <a:p>
            <a:pPr marL="870814" indent="-870814"/>
            <a:r>
              <a:rPr lang="ru-RU" sz="5100" b="1" i="1" dirty="0">
                <a:latin typeface="Arial" charset="0"/>
              </a:rPr>
              <a:t>	</a:t>
            </a:r>
            <a:endParaRPr lang="ru-RU" sz="5100" b="1" i="1" dirty="0" smtClean="0">
              <a:latin typeface="Arial" charset="0"/>
            </a:endParaRPr>
          </a:p>
          <a:p>
            <a:pPr marL="870814" indent="-870814"/>
            <a:r>
              <a:rPr lang="ru-RU" sz="5100" b="1" dirty="0" smtClean="0">
                <a:latin typeface="Arial" charset="0"/>
              </a:rPr>
              <a:t>1</a:t>
            </a:r>
            <a:r>
              <a:rPr lang="ru-RU" sz="5100" b="1" dirty="0">
                <a:latin typeface="Arial" charset="0"/>
              </a:rPr>
              <a:t>)</a:t>
            </a:r>
            <a:r>
              <a:rPr lang="ru-RU" sz="5100" b="1" i="1" dirty="0">
                <a:latin typeface="Arial" charset="0"/>
              </a:rPr>
              <a:t> </a:t>
            </a:r>
            <a:r>
              <a:rPr lang="ru-RU" sz="5100" b="1" i="1" dirty="0">
                <a:solidFill>
                  <a:schemeClr val="tx2"/>
                </a:solidFill>
                <a:latin typeface="Arial" charset="0"/>
              </a:rPr>
              <a:t>вынесение общего 	множителя за </a:t>
            </a:r>
            <a:r>
              <a:rPr lang="ru-RU" sz="5100" b="1" i="1" dirty="0" smtClean="0">
                <a:solidFill>
                  <a:schemeClr val="tx2"/>
                </a:solidFill>
                <a:latin typeface="Arial" charset="0"/>
              </a:rPr>
              <a:t>скобку</a:t>
            </a:r>
            <a:endParaRPr lang="ru-RU" sz="5100" b="1" i="1" dirty="0">
              <a:solidFill>
                <a:schemeClr val="tx2"/>
              </a:solidFill>
              <a:latin typeface="Arial" charset="0"/>
            </a:endParaRPr>
          </a:p>
          <a:p>
            <a:pPr marL="870814" indent="-870814"/>
            <a:r>
              <a:rPr lang="ru-RU" sz="5100" b="1" dirty="0" smtClean="0">
                <a:latin typeface="Arial" charset="0"/>
              </a:rPr>
              <a:t>2</a:t>
            </a:r>
            <a:r>
              <a:rPr lang="ru-RU" sz="5100" b="1" dirty="0">
                <a:latin typeface="Arial" charset="0"/>
              </a:rPr>
              <a:t>)</a:t>
            </a:r>
            <a:r>
              <a:rPr lang="ru-RU" sz="5100" b="1" i="1" dirty="0">
                <a:latin typeface="Arial" charset="0"/>
              </a:rPr>
              <a:t> </a:t>
            </a:r>
            <a:r>
              <a:rPr lang="ru-RU" sz="5100" b="1" i="1" dirty="0" smtClean="0">
                <a:solidFill>
                  <a:schemeClr val="tx2"/>
                </a:solidFill>
                <a:latin typeface="Arial" charset="0"/>
              </a:rPr>
              <a:t>группировки</a:t>
            </a:r>
            <a:endParaRPr lang="ru-RU" sz="5100" b="1" i="1" dirty="0">
              <a:solidFill>
                <a:schemeClr val="tx2"/>
              </a:solidFill>
              <a:latin typeface="Arial" charset="0"/>
            </a:endParaRPr>
          </a:p>
          <a:p>
            <a:pPr marL="870814" indent="-870814"/>
            <a:r>
              <a:rPr lang="ru-RU" sz="5100" b="1" dirty="0" smtClean="0">
                <a:latin typeface="Arial" charset="0"/>
              </a:rPr>
              <a:t>3</a:t>
            </a:r>
            <a:r>
              <a:rPr lang="ru-RU" sz="5100" b="1" dirty="0">
                <a:latin typeface="Arial" charset="0"/>
              </a:rPr>
              <a:t>)</a:t>
            </a:r>
            <a:r>
              <a:rPr lang="ru-RU" sz="5100" b="1" i="1" dirty="0">
                <a:latin typeface="Arial" charset="0"/>
              </a:rPr>
              <a:t> </a:t>
            </a:r>
            <a:r>
              <a:rPr lang="ru-RU" sz="5100" b="1" i="1" dirty="0">
                <a:solidFill>
                  <a:schemeClr val="tx2"/>
                </a:solidFill>
                <a:latin typeface="Arial" charset="0"/>
              </a:rPr>
              <a:t>формулы сокращенного 	</a:t>
            </a:r>
            <a:r>
              <a:rPr lang="ru-RU" sz="5100" b="1" i="1" dirty="0" smtClean="0">
                <a:solidFill>
                  <a:schemeClr val="tx2"/>
                </a:solidFill>
                <a:latin typeface="Arial" charset="0"/>
              </a:rPr>
              <a:t>умножения</a:t>
            </a:r>
            <a:endParaRPr lang="uk-UA" sz="51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1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799"/>
            <a:ext cx="5986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Разложите на множители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304799"/>
            <a:ext cx="547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Выполните умножение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4766" y="1288357"/>
            <a:ext cx="3305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060"/>
                </a:solidFill>
              </a:rPr>
              <a:t>а) 6</a:t>
            </a:r>
            <a:r>
              <a:rPr lang="en-US" sz="4400" b="1" i="1" dirty="0" err="1">
                <a:solidFill>
                  <a:srgbClr val="002060"/>
                </a:solidFill>
              </a:rPr>
              <a:t>ab</a:t>
            </a:r>
            <a:r>
              <a:rPr lang="ru-RU" sz="4400" b="1" i="1" dirty="0">
                <a:solidFill>
                  <a:srgbClr val="002060"/>
                </a:solidFill>
              </a:rPr>
              <a:t> – 3</a:t>
            </a:r>
            <a:r>
              <a:rPr lang="en-US" sz="4400" b="1" i="1" dirty="0" smtClean="0">
                <a:solidFill>
                  <a:srgbClr val="002060"/>
                </a:solidFill>
              </a:rPr>
              <a:t>ax</a:t>
            </a:r>
            <a:r>
              <a:rPr lang="ru-RU" sz="4400" b="1" i="1" dirty="0" smtClean="0">
                <a:solidFill>
                  <a:srgbClr val="002060"/>
                </a:solidFill>
              </a:rPr>
              <a:t> 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391400" y="152400"/>
            <a:ext cx="0" cy="784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048000" y="1089532"/>
            <a:ext cx="28023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sym typeface="Symbol" pitchFamily="18" charset="2"/>
              </a:rPr>
              <a:t>= 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3a</a:t>
            </a:r>
            <a:r>
              <a:rPr lang="ru-RU" sz="4400" b="1" i="1" dirty="0">
                <a:solidFill>
                  <a:srgbClr val="002060"/>
                </a:solidFill>
              </a:rPr>
              <a:t>(2</a:t>
            </a:r>
            <a:r>
              <a:rPr lang="en-US" sz="4400" b="1" i="1" dirty="0">
                <a:solidFill>
                  <a:srgbClr val="002060"/>
                </a:solidFill>
              </a:rPr>
              <a:t>b</a:t>
            </a:r>
            <a:r>
              <a:rPr lang="ru-RU" sz="4400" b="1" i="1" dirty="0">
                <a:solidFill>
                  <a:srgbClr val="002060"/>
                </a:solidFill>
              </a:rPr>
              <a:t> - </a:t>
            </a:r>
            <a:r>
              <a:rPr lang="en-US" sz="4400" b="1" i="1" dirty="0">
                <a:solidFill>
                  <a:srgbClr val="002060"/>
                </a:solidFill>
              </a:rPr>
              <a:t>x</a:t>
            </a:r>
            <a:r>
              <a:rPr lang="ru-RU" sz="4400" b="1" i="1" dirty="0">
                <a:solidFill>
                  <a:srgbClr val="002060"/>
                </a:solidFill>
              </a:rPr>
              <a:t>)</a:t>
            </a:r>
            <a:endParaRPr lang="uk-UA" sz="4400" b="1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3373" y="2979241"/>
            <a:ext cx="40334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060"/>
                </a:solidFill>
              </a:rPr>
              <a:t>б) 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+ 2</a:t>
            </a:r>
            <a:r>
              <a:rPr lang="en-US" sz="4400" b="1" i="1" dirty="0" err="1">
                <a:solidFill>
                  <a:srgbClr val="002060"/>
                </a:solidFill>
              </a:rPr>
              <a:t>mn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</a:rPr>
              <a:t>n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4807" y="2777524"/>
            <a:ext cx="31537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>
                <a:solidFill>
                  <a:srgbClr val="002060"/>
                </a:solidFill>
              </a:rPr>
              <a:t>= (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</a:rPr>
              <a:t>n</a:t>
            </a:r>
            <a:r>
              <a:rPr lang="ru-RU" sz="4400" b="1" i="1" dirty="0">
                <a:solidFill>
                  <a:srgbClr val="002060"/>
                </a:solidFill>
              </a:rPr>
              <a:t>)</a:t>
            </a:r>
            <a:r>
              <a:rPr lang="ru-RU" sz="4400" b="1" i="1" baseline="40000" dirty="0">
                <a:solidFill>
                  <a:srgbClr val="002060"/>
                </a:solidFill>
              </a:rPr>
              <a:t>2 </a:t>
            </a:r>
            <a:r>
              <a:rPr lang="ru-RU" sz="4400" b="1" i="1" dirty="0" smtClean="0">
                <a:solidFill>
                  <a:srgbClr val="002060"/>
                </a:solidFill>
              </a:rPr>
              <a:t>=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5005" y="5040135"/>
            <a:ext cx="28328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060"/>
                </a:solidFill>
              </a:rPr>
              <a:t>г) 9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- 4</a:t>
            </a:r>
            <a:r>
              <a:rPr lang="en-US" sz="4400" b="1" i="1" dirty="0">
                <a:solidFill>
                  <a:srgbClr val="002060"/>
                </a:solidFill>
              </a:rPr>
              <a:t>b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2519" y="5887609"/>
            <a:ext cx="48349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060"/>
                </a:solidFill>
              </a:rPr>
              <a:t>= (3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dirty="0">
                <a:solidFill>
                  <a:srgbClr val="002060"/>
                </a:solidFill>
              </a:rPr>
              <a:t> – 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2b</a:t>
            </a:r>
            <a:r>
              <a:rPr lang="ru-RU" sz="4400" b="1" i="1" dirty="0">
                <a:solidFill>
                  <a:srgbClr val="002060"/>
                </a:solidFill>
              </a:rPr>
              <a:t>)(3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2b</a:t>
            </a:r>
            <a:r>
              <a:rPr lang="ru-RU" sz="4400" b="1" i="1" dirty="0">
                <a:solidFill>
                  <a:srgbClr val="002060"/>
                </a:solidFill>
              </a:rPr>
              <a:t>)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34062" y="3748682"/>
            <a:ext cx="40895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= (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</a:rPr>
              <a:t>n</a:t>
            </a:r>
            <a:r>
              <a:rPr lang="ru-RU" sz="4400" b="1" i="1" dirty="0" smtClean="0">
                <a:solidFill>
                  <a:srgbClr val="002060"/>
                </a:solidFill>
              </a:rPr>
              <a:t>)</a:t>
            </a:r>
            <a:r>
              <a:rPr lang="ru-RU" sz="4400" b="1" i="1" dirty="0">
                <a:solidFill>
                  <a:srgbClr val="002060"/>
                </a:solidFill>
              </a:rPr>
              <a:t> (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</a:rPr>
              <a:t>n</a:t>
            </a:r>
            <a:r>
              <a:rPr lang="ru-RU" sz="4400" b="1" i="1" dirty="0" smtClean="0">
                <a:solidFill>
                  <a:srgbClr val="002060"/>
                </a:solidFill>
              </a:rPr>
              <a:t>)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 </a:t>
            </a:r>
            <a:endParaRPr lang="uz-Latn-UZ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87919" y="5055095"/>
            <a:ext cx="3384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= (3</a:t>
            </a:r>
            <a:r>
              <a:rPr lang="en-US" sz="4400" b="1" i="1" dirty="0" smtClean="0">
                <a:solidFill>
                  <a:srgbClr val="002060"/>
                </a:solidFill>
              </a:rPr>
              <a:t>a</a:t>
            </a:r>
            <a:r>
              <a:rPr lang="ru-RU" sz="4400" b="1" i="1" dirty="0">
                <a:solidFill>
                  <a:srgbClr val="002060"/>
                </a:solidFill>
              </a:rPr>
              <a:t>)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2</a:t>
            </a:r>
            <a:r>
              <a:rPr lang="ru-RU" sz="4400" b="1" i="1" dirty="0" smtClean="0">
                <a:solidFill>
                  <a:srgbClr val="002060"/>
                </a:solidFill>
              </a:rPr>
              <a:t> – (2</a:t>
            </a:r>
            <a:r>
              <a:rPr lang="en-US" sz="4400" b="1" i="1" dirty="0" smtClean="0">
                <a:solidFill>
                  <a:srgbClr val="002060"/>
                </a:solidFill>
              </a:rPr>
              <a:t>b</a:t>
            </a:r>
            <a:r>
              <a:rPr lang="ru-RU" sz="4400" b="1" i="1" dirty="0" smtClean="0">
                <a:solidFill>
                  <a:srgbClr val="002060"/>
                </a:solidFill>
              </a:rPr>
              <a:t>)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2</a:t>
            </a:r>
            <a:endParaRPr lang="uz-Latn-UZ" sz="5400" i="1" dirty="0">
              <a:solidFill>
                <a:srgbClr val="002060"/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4762"/>
              </p:ext>
            </p:extLst>
          </p:nvPr>
        </p:nvGraphicFramePr>
        <p:xfrm>
          <a:off x="1468438" y="7391400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6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7391400"/>
                        <a:ext cx="2709862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931"/>
              </p:ext>
            </p:extLst>
          </p:nvPr>
        </p:nvGraphicFramePr>
        <p:xfrm>
          <a:off x="25400" y="7391400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7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7391400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4315"/>
              </p:ext>
            </p:extLst>
          </p:nvPr>
        </p:nvGraphicFramePr>
        <p:xfrm>
          <a:off x="7459663" y="7391400"/>
          <a:ext cx="1604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8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63" y="7391400"/>
                        <a:ext cx="160496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733"/>
              </p:ext>
            </p:extLst>
          </p:nvPr>
        </p:nvGraphicFramePr>
        <p:xfrm>
          <a:off x="4843463" y="7391400"/>
          <a:ext cx="2657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9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7391400"/>
                        <a:ext cx="2657475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6443"/>
              </p:ext>
            </p:extLst>
          </p:nvPr>
        </p:nvGraphicFramePr>
        <p:xfrm>
          <a:off x="12496800" y="7391400"/>
          <a:ext cx="186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0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8488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58336"/>
              </p:ext>
            </p:extLst>
          </p:nvPr>
        </p:nvGraphicFramePr>
        <p:xfrm>
          <a:off x="10020300" y="7391400"/>
          <a:ext cx="2505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1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300" y="7391400"/>
                        <a:ext cx="2505075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7375093" y="1119079"/>
            <a:ext cx="25218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3a</a:t>
            </a:r>
            <a:r>
              <a:rPr lang="ru-RU" sz="4400" b="1" i="1" dirty="0">
                <a:solidFill>
                  <a:srgbClr val="002060"/>
                </a:solidFill>
              </a:rPr>
              <a:t>(2</a:t>
            </a:r>
            <a:r>
              <a:rPr lang="en-US" sz="4400" b="1" i="1" dirty="0">
                <a:solidFill>
                  <a:srgbClr val="002060"/>
                </a:solidFill>
              </a:rPr>
              <a:t>b</a:t>
            </a:r>
            <a:r>
              <a:rPr lang="ru-RU" sz="4400" b="1" i="1" dirty="0">
                <a:solidFill>
                  <a:srgbClr val="002060"/>
                </a:solidFill>
              </a:rPr>
              <a:t> - </a:t>
            </a:r>
            <a:r>
              <a:rPr lang="en-US" sz="4400" b="1" i="1" dirty="0">
                <a:solidFill>
                  <a:srgbClr val="002060"/>
                </a:solidFill>
              </a:rPr>
              <a:t>x</a:t>
            </a:r>
            <a:r>
              <a:rPr lang="ru-RU" sz="4400" b="1" i="1" dirty="0">
                <a:solidFill>
                  <a:srgbClr val="002060"/>
                </a:solidFill>
              </a:rPr>
              <a:t>)</a:t>
            </a:r>
            <a:endParaRPr lang="uk-UA" sz="4400" b="1" i="1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796300" y="1358250"/>
            <a:ext cx="3111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= 6</a:t>
            </a:r>
            <a:r>
              <a:rPr lang="en-US" sz="4400" b="1" i="1" dirty="0" err="1">
                <a:solidFill>
                  <a:srgbClr val="002060"/>
                </a:solidFill>
              </a:rPr>
              <a:t>ab</a:t>
            </a:r>
            <a:r>
              <a:rPr lang="ru-RU" sz="4400" b="1" i="1" dirty="0">
                <a:solidFill>
                  <a:srgbClr val="002060"/>
                </a:solidFill>
              </a:rPr>
              <a:t> – 3</a:t>
            </a:r>
            <a:r>
              <a:rPr lang="en-US" sz="4400" b="1" i="1" dirty="0" smtClean="0">
                <a:solidFill>
                  <a:srgbClr val="002060"/>
                </a:solidFill>
              </a:rPr>
              <a:t>ax</a:t>
            </a:r>
            <a:r>
              <a:rPr lang="ru-RU" sz="4400" b="1" i="1" dirty="0" smtClean="0">
                <a:solidFill>
                  <a:srgbClr val="002060"/>
                </a:solidFill>
              </a:rPr>
              <a:t> 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915440" y="3691979"/>
            <a:ext cx="3837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 =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+ 2</a:t>
            </a:r>
            <a:r>
              <a:rPr lang="en-US" sz="4400" b="1" i="1" dirty="0" err="1">
                <a:solidFill>
                  <a:srgbClr val="002060"/>
                </a:solidFill>
              </a:rPr>
              <a:t>mn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</a:rPr>
              <a:t>n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188864" y="5914377"/>
            <a:ext cx="22910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9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- 4</a:t>
            </a:r>
            <a:r>
              <a:rPr lang="en-US" sz="4400" b="1" i="1" dirty="0">
                <a:solidFill>
                  <a:srgbClr val="002060"/>
                </a:solidFill>
              </a:rPr>
              <a:t>b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77261" y="5055095"/>
            <a:ext cx="4554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(</a:t>
            </a:r>
            <a:r>
              <a:rPr lang="ru-RU" sz="4400" b="1" i="1" dirty="0">
                <a:solidFill>
                  <a:srgbClr val="002060"/>
                </a:solidFill>
              </a:rPr>
              <a:t>3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dirty="0">
                <a:solidFill>
                  <a:srgbClr val="002060"/>
                </a:solidFill>
              </a:rPr>
              <a:t> – 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2b</a:t>
            </a:r>
            <a:r>
              <a:rPr lang="ru-RU" sz="4400" b="1" i="1" dirty="0">
                <a:solidFill>
                  <a:srgbClr val="002060"/>
                </a:solidFill>
              </a:rPr>
              <a:t>)(3</a:t>
            </a:r>
            <a:r>
              <a:rPr lang="en-US" sz="4400" b="1" i="1" dirty="0">
                <a:solidFill>
                  <a:srgbClr val="002060"/>
                </a:solidFill>
              </a:rPr>
              <a:t>a</a:t>
            </a:r>
            <a:r>
              <a:rPr lang="ru-RU" sz="4400" b="1" i="1" dirty="0">
                <a:solidFill>
                  <a:srgbClr val="002060"/>
                </a:solidFill>
              </a:rPr>
              <a:t> + </a:t>
            </a:r>
            <a:r>
              <a:rPr lang="en-US" sz="4400" b="1" i="1" dirty="0">
                <a:solidFill>
                  <a:srgbClr val="002060"/>
                </a:solidFill>
                <a:sym typeface="Symbol" pitchFamily="18" charset="2"/>
              </a:rPr>
              <a:t>2b</a:t>
            </a:r>
            <a:r>
              <a:rPr lang="ru-RU" sz="4400" b="1" i="1" dirty="0">
                <a:solidFill>
                  <a:srgbClr val="002060"/>
                </a:solidFill>
              </a:rPr>
              <a:t>)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89296" y="2979241"/>
            <a:ext cx="3167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 (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dirty="0" smtClean="0">
                <a:solidFill>
                  <a:srgbClr val="002060"/>
                </a:solidFill>
              </a:rPr>
              <a:t>+</a:t>
            </a:r>
            <a:r>
              <a:rPr lang="en-US" sz="4400" b="1" i="1" dirty="0" smtClean="0">
                <a:solidFill>
                  <a:srgbClr val="002060"/>
                </a:solidFill>
              </a:rPr>
              <a:t>n</a:t>
            </a:r>
            <a:r>
              <a:rPr lang="ru-RU" sz="4400" b="1" i="1" dirty="0" smtClean="0">
                <a:solidFill>
                  <a:srgbClr val="002060"/>
                </a:solidFill>
              </a:rPr>
              <a:t>)(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dirty="0" smtClean="0">
                <a:solidFill>
                  <a:srgbClr val="002060"/>
                </a:solidFill>
              </a:rPr>
              <a:t>+</a:t>
            </a:r>
            <a:r>
              <a:rPr lang="en-US" sz="4400" b="1" i="1" dirty="0" smtClean="0">
                <a:solidFill>
                  <a:srgbClr val="002060"/>
                </a:solidFill>
              </a:rPr>
              <a:t>n</a:t>
            </a:r>
            <a:r>
              <a:rPr lang="ru-RU" sz="4400" b="1" i="1" dirty="0" smtClean="0">
                <a:solidFill>
                  <a:srgbClr val="002060"/>
                </a:solidFill>
              </a:rPr>
              <a:t>)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 </a:t>
            </a:r>
            <a:endParaRPr lang="uz-Latn-UZ" sz="5400" i="1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14727" y="5887608"/>
            <a:ext cx="49199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= </a:t>
            </a:r>
            <a:r>
              <a:rPr lang="uz-Latn-UZ" sz="4400" b="1" i="1" dirty="0" smtClean="0">
                <a:solidFill>
                  <a:srgbClr val="002060"/>
                </a:solidFill>
              </a:rPr>
              <a:t>9</a:t>
            </a:r>
            <a:r>
              <a:rPr lang="en-US" sz="4400" b="1" i="1" dirty="0" smtClean="0">
                <a:solidFill>
                  <a:srgbClr val="002060"/>
                </a:solidFill>
              </a:rPr>
              <a:t>a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2</a:t>
            </a:r>
            <a:r>
              <a:rPr lang="uz-Latn-UZ" sz="4400" b="1" i="1" dirty="0" smtClean="0">
                <a:solidFill>
                  <a:srgbClr val="002060"/>
                </a:solidFill>
              </a:rPr>
              <a:t>+6ab</a:t>
            </a:r>
            <a:r>
              <a:rPr lang="ru-RU" sz="4400" b="1" i="1" dirty="0" smtClean="0">
                <a:solidFill>
                  <a:srgbClr val="002060"/>
                </a:solidFill>
              </a:rPr>
              <a:t>–</a:t>
            </a:r>
            <a:r>
              <a:rPr lang="uz-Latn-UZ" sz="4400" b="1" i="1" dirty="0" smtClean="0">
                <a:solidFill>
                  <a:srgbClr val="002060"/>
                </a:solidFill>
              </a:rPr>
              <a:t>6</a:t>
            </a:r>
            <a:r>
              <a:rPr lang="en-US" sz="4400" b="1" i="1" dirty="0" smtClean="0">
                <a:solidFill>
                  <a:srgbClr val="002060"/>
                </a:solidFill>
              </a:rPr>
              <a:t>a</a:t>
            </a:r>
            <a:r>
              <a:rPr lang="uz-Latn-UZ" sz="4400" b="1" i="1" dirty="0" smtClean="0">
                <a:solidFill>
                  <a:srgbClr val="002060"/>
                </a:solidFill>
              </a:rPr>
              <a:t>b-4</a:t>
            </a:r>
            <a:r>
              <a:rPr lang="en-US" sz="4400" b="1" i="1" dirty="0" smtClean="0">
                <a:solidFill>
                  <a:srgbClr val="002060"/>
                </a:solidFill>
              </a:rPr>
              <a:t>b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2</a:t>
            </a:r>
            <a:r>
              <a:rPr lang="ru-RU" sz="4400" b="1" i="1" dirty="0" smtClean="0">
                <a:solidFill>
                  <a:srgbClr val="002060"/>
                </a:solidFill>
              </a:rPr>
              <a:t>=</a:t>
            </a:r>
            <a:endParaRPr lang="uz-Latn-UZ" sz="5400" i="1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038305" y="2979241"/>
            <a:ext cx="42001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 =</a:t>
            </a:r>
            <a:r>
              <a:rPr lang="en-US" sz="4400" b="1" i="1" dirty="0" smtClean="0">
                <a:solidFill>
                  <a:srgbClr val="002060"/>
                </a:solidFill>
                <a:sym typeface="Symbol" pitchFamily="18" charset="2"/>
              </a:rPr>
              <a:t>m</a:t>
            </a:r>
            <a:r>
              <a:rPr lang="ru-RU" sz="4400" b="1" i="1" baseline="40000" dirty="0" smtClean="0">
                <a:solidFill>
                  <a:srgbClr val="002060"/>
                </a:solidFill>
              </a:rPr>
              <a:t>2</a:t>
            </a:r>
            <a:r>
              <a:rPr lang="ru-RU" sz="4400" b="1" i="1" dirty="0" smtClean="0">
                <a:solidFill>
                  <a:srgbClr val="002060"/>
                </a:solidFill>
              </a:rPr>
              <a:t>+</a:t>
            </a:r>
            <a:r>
              <a:rPr lang="en-US" sz="4400" b="1" i="1" dirty="0" err="1" smtClean="0">
                <a:solidFill>
                  <a:srgbClr val="002060"/>
                </a:solidFill>
              </a:rPr>
              <a:t>mn</a:t>
            </a:r>
            <a:r>
              <a:rPr lang="ru-RU" sz="4400" b="1" i="1" dirty="0" smtClean="0">
                <a:solidFill>
                  <a:srgbClr val="002060"/>
                </a:solidFill>
              </a:rPr>
              <a:t>+</a:t>
            </a:r>
            <a:r>
              <a:rPr lang="uz-Latn-UZ" sz="4400" b="1" i="1" dirty="0" smtClean="0">
                <a:solidFill>
                  <a:srgbClr val="002060"/>
                </a:solidFill>
              </a:rPr>
              <a:t>mn</a:t>
            </a:r>
            <a:r>
              <a:rPr lang="ru-RU" sz="4400" b="1" i="1" dirty="0" smtClean="0">
                <a:solidFill>
                  <a:srgbClr val="002060"/>
                </a:solidFill>
              </a:rPr>
              <a:t>+</a:t>
            </a:r>
            <a:r>
              <a:rPr lang="en-US" sz="4400" b="1" i="1" dirty="0" smtClean="0">
                <a:solidFill>
                  <a:srgbClr val="002060"/>
                </a:solidFill>
              </a:rPr>
              <a:t>n</a:t>
            </a:r>
            <a:r>
              <a:rPr lang="ru-RU" sz="4400" b="1" i="1" baseline="40000" dirty="0">
                <a:solidFill>
                  <a:srgbClr val="002060"/>
                </a:solidFill>
              </a:rPr>
              <a:t>2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endParaRPr lang="uz-Latn-UZ" sz="4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19" grpId="0"/>
      <p:bldP spid="22" grpId="0"/>
      <p:bldP spid="30" grpId="0"/>
      <p:bldP spid="31" grpId="0"/>
      <p:bldP spid="35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457201" y="228600"/>
            <a:ext cx="12877800" cy="1231106"/>
          </a:xfrm>
        </p:spPr>
        <p:txBody>
          <a:bodyPr/>
          <a:lstStyle/>
          <a:p>
            <a:pPr marL="870814" indent="-870814"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</a:rPr>
              <a:t>Решить </a:t>
            </a:r>
            <a:r>
              <a:rPr lang="ru-RU" sz="4000" b="1" dirty="0">
                <a:solidFill>
                  <a:schemeClr val="tx1"/>
                </a:solidFill>
                <a:latin typeface="Arial" charset="0"/>
              </a:rPr>
              <a:t>уравнение:</a:t>
            </a:r>
          </a:p>
          <a:p>
            <a:pPr marL="870814" indent="-870814"/>
            <a:r>
              <a:rPr lang="ru-RU" sz="4000" b="1" dirty="0">
                <a:solidFill>
                  <a:schemeClr val="tx1"/>
                </a:solidFill>
                <a:latin typeface="Arial" charset="0"/>
              </a:rPr>
              <a:t>а)                                         </a:t>
            </a:r>
            <a:r>
              <a:rPr lang="ru-RU" sz="4000" b="1" dirty="0" smtClean="0">
                <a:solidFill>
                  <a:schemeClr val="tx1"/>
                </a:solidFill>
                <a:latin typeface="Arial" charset="0"/>
              </a:rPr>
              <a:t>       </a:t>
            </a:r>
            <a:r>
              <a:rPr lang="ru-RU" sz="4000" b="1" dirty="0">
                <a:solidFill>
                  <a:schemeClr val="tx1"/>
                </a:solidFill>
                <a:latin typeface="Arial" charset="0"/>
              </a:rPr>
              <a:t>б</a:t>
            </a:r>
            <a:r>
              <a:rPr lang="ru-RU" sz="4000" b="1" dirty="0" smtClean="0">
                <a:solidFill>
                  <a:schemeClr val="tx1"/>
                </a:solidFill>
                <a:latin typeface="Arial" charset="0"/>
              </a:rPr>
              <a:t>)                                                                                    </a:t>
            </a:r>
            <a:endParaRPr lang="ru-RU" sz="4000" b="1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216940"/>
              </p:ext>
            </p:extLst>
          </p:nvPr>
        </p:nvGraphicFramePr>
        <p:xfrm>
          <a:off x="1066800" y="1600200"/>
          <a:ext cx="3116546" cy="82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2" name="Формула" r:id="rId3" imgW="825480" imgH="241200" progId="Equation.3">
                  <p:embed/>
                </p:oleObj>
              </mc:Choice>
              <mc:Fallback>
                <p:oleObj name="Формула" r:id="rId3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3116546" cy="820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463598"/>
              </p:ext>
            </p:extLst>
          </p:nvPr>
        </p:nvGraphicFramePr>
        <p:xfrm>
          <a:off x="1066800" y="2743200"/>
          <a:ext cx="4197687" cy="720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3" name="Формула" r:id="rId5" imgW="1193760" imgH="228600" progId="Equation.3">
                  <p:embed/>
                </p:oleObj>
              </mc:Choice>
              <mc:Fallback>
                <p:oleObj name="Формула" r:id="rId5" imgW="1193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4197687" cy="720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87843"/>
              </p:ext>
            </p:extLst>
          </p:nvPr>
        </p:nvGraphicFramePr>
        <p:xfrm>
          <a:off x="4572000" y="3732855"/>
          <a:ext cx="2516498" cy="67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" name="Формула" r:id="rId7" imgW="634680" imgH="190440" progId="Equation.3">
                  <p:embed/>
                </p:oleObj>
              </mc:Choice>
              <mc:Fallback>
                <p:oleObj name="Формула" r:id="rId7" imgW="634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32855"/>
                        <a:ext cx="2516498" cy="677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290361"/>
              </p:ext>
            </p:extLst>
          </p:nvPr>
        </p:nvGraphicFramePr>
        <p:xfrm>
          <a:off x="1066800" y="3733800"/>
          <a:ext cx="2400189" cy="634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5" name="Формула" r:id="rId9" imgW="647640" imgH="190440" progId="Equation.3">
                  <p:embed/>
                </p:oleObj>
              </mc:Choice>
              <mc:Fallback>
                <p:oleObj name="Формула" r:id="rId9" imgW="647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2400189" cy="634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980490"/>
              </p:ext>
            </p:extLst>
          </p:nvPr>
        </p:nvGraphicFramePr>
        <p:xfrm>
          <a:off x="1143000" y="4648200"/>
          <a:ext cx="1919094" cy="76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6" name="Формула" r:id="rId11" imgW="545760" imgH="241200" progId="Equation.3">
                  <p:embed/>
                </p:oleObj>
              </mc:Choice>
              <mc:Fallback>
                <p:oleObj name="Формула" r:id="rId11" imgW="545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8200"/>
                        <a:ext cx="1919094" cy="763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88231"/>
              </p:ext>
            </p:extLst>
          </p:nvPr>
        </p:nvGraphicFramePr>
        <p:xfrm>
          <a:off x="4572000" y="4572000"/>
          <a:ext cx="1797498" cy="829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7" name="Формула" r:id="rId13" imgW="469800" imgH="241200" progId="Equation.3">
                  <p:embed/>
                </p:oleObj>
              </mc:Choice>
              <mc:Fallback>
                <p:oleObj name="Формула" r:id="rId13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72000"/>
                        <a:ext cx="1797498" cy="829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85394"/>
              </p:ext>
            </p:extLst>
          </p:nvPr>
        </p:nvGraphicFramePr>
        <p:xfrm>
          <a:off x="8534400" y="1295400"/>
          <a:ext cx="4676138" cy="93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8" name="Формула" r:id="rId15" imgW="1079280" imgH="241200" progId="Equation.3">
                  <p:embed/>
                </p:oleObj>
              </mc:Choice>
              <mc:Fallback>
                <p:oleObj name="Формула" r:id="rId15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1295400"/>
                        <a:ext cx="4676138" cy="939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49310"/>
              </p:ext>
            </p:extLst>
          </p:nvPr>
        </p:nvGraphicFramePr>
        <p:xfrm>
          <a:off x="8534400" y="2286000"/>
          <a:ext cx="3238139" cy="98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9" name="Формула" r:id="rId17" imgW="825480" imgH="279360" progId="Equation.3">
                  <p:embed/>
                </p:oleObj>
              </mc:Choice>
              <mc:Fallback>
                <p:oleObj name="Формула" r:id="rId17" imgW="8254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286000"/>
                        <a:ext cx="3238139" cy="984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811866"/>
              </p:ext>
            </p:extLst>
          </p:nvPr>
        </p:nvGraphicFramePr>
        <p:xfrm>
          <a:off x="8763000" y="3429000"/>
          <a:ext cx="2638093" cy="71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0" name="Формула" r:id="rId19" imgW="634680" imgH="190440" progId="Equation.3">
                  <p:embed/>
                </p:oleObj>
              </mc:Choice>
              <mc:Fallback>
                <p:oleObj name="Формула" r:id="rId19" imgW="634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0" y="3429000"/>
                        <a:ext cx="2638093" cy="71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762478"/>
              </p:ext>
            </p:extLst>
          </p:nvPr>
        </p:nvGraphicFramePr>
        <p:xfrm>
          <a:off x="8763000" y="4343400"/>
          <a:ext cx="1678545" cy="729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1" name="Формула" r:id="rId21" imgW="393480" imgH="190440" progId="Equation.3">
                  <p:embed/>
                </p:oleObj>
              </mc:Choice>
              <mc:Fallback>
                <p:oleObj name="Формула" r:id="rId21" imgW="393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0" y="4343400"/>
                        <a:ext cx="1678545" cy="729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4762"/>
              </p:ext>
            </p:extLst>
          </p:nvPr>
        </p:nvGraphicFramePr>
        <p:xfrm>
          <a:off x="1468438" y="7391400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" name="Формула" r:id="rId23" imgW="964781" imgH="215806" progId="Equation.3">
                  <p:embed/>
                </p:oleObj>
              </mc:Choice>
              <mc:Fallback>
                <p:oleObj name="Формула" r:id="rId23" imgW="964781" imgH="215806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7391400"/>
                        <a:ext cx="2709862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931"/>
              </p:ext>
            </p:extLst>
          </p:nvPr>
        </p:nvGraphicFramePr>
        <p:xfrm>
          <a:off x="25400" y="7391400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3" name="Формула" r:id="rId25" imgW="495085" imgH="228501" progId="Equation.3">
                  <p:embed/>
                </p:oleObj>
              </mc:Choice>
              <mc:Fallback>
                <p:oleObj name="Формула" r:id="rId25" imgW="495085" imgH="228501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7391400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4315"/>
              </p:ext>
            </p:extLst>
          </p:nvPr>
        </p:nvGraphicFramePr>
        <p:xfrm>
          <a:off x="7459663" y="7391400"/>
          <a:ext cx="1604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4" name="Формула" r:id="rId27" imgW="647700" imgH="241300" progId="Equation.3">
                  <p:embed/>
                </p:oleObj>
              </mc:Choice>
              <mc:Fallback>
                <p:oleObj name="Формула" r:id="rId27" imgW="647700" imgH="2413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63" y="7391400"/>
                        <a:ext cx="160496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733"/>
              </p:ext>
            </p:extLst>
          </p:nvPr>
        </p:nvGraphicFramePr>
        <p:xfrm>
          <a:off x="4843463" y="7391400"/>
          <a:ext cx="2657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5" name="Формула" r:id="rId29" imgW="825500" imgH="203200" progId="Equation.3">
                  <p:embed/>
                </p:oleObj>
              </mc:Choice>
              <mc:Fallback>
                <p:oleObj name="Формула" r:id="rId29" imgW="825500" imgH="2032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7391400"/>
                        <a:ext cx="2657475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6443"/>
              </p:ext>
            </p:extLst>
          </p:nvPr>
        </p:nvGraphicFramePr>
        <p:xfrm>
          <a:off x="12496800" y="7391400"/>
          <a:ext cx="186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6" name="Формула" r:id="rId31" imgW="634725" imgH="241195" progId="Equation.3">
                  <p:embed/>
                </p:oleObj>
              </mc:Choice>
              <mc:Fallback>
                <p:oleObj name="Формула" r:id="rId31" imgW="634725" imgH="241195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8488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58336"/>
              </p:ext>
            </p:extLst>
          </p:nvPr>
        </p:nvGraphicFramePr>
        <p:xfrm>
          <a:off x="10020300" y="7391400"/>
          <a:ext cx="2505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7" name="Формула" r:id="rId33" imgW="825500" imgH="203200" progId="Equation.3">
                  <p:embed/>
                </p:oleObj>
              </mc:Choice>
              <mc:Fallback>
                <p:oleObj name="Формула" r:id="rId33" imgW="825500" imgH="2032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300" y="7391400"/>
                        <a:ext cx="2505075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5800" y="5759015"/>
            <a:ext cx="3629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charset="0"/>
                <a:cs typeface="Arial"/>
              </a:rPr>
              <a:t> Ответ: -5;   5 </a:t>
            </a:r>
            <a:endParaRPr lang="uz-Latn-UZ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29960" y="5759015"/>
            <a:ext cx="22878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0814" lvl="0" indent="-870814" defTabSz="914400"/>
            <a:r>
              <a:rPr lang="ru-RU" sz="4000" b="1" kern="0" dirty="0">
                <a:solidFill>
                  <a:prstClr val="black"/>
                </a:solidFill>
                <a:latin typeface="Arial" charset="0"/>
                <a:cs typeface="Arial"/>
              </a:rPr>
              <a:t>Ответ: 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16711" y="3887259"/>
            <a:ext cx="854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0814" lvl="0" indent="-870814" defTabSz="914400"/>
            <a:r>
              <a:rPr lang="uz-Cyrl-UZ" sz="2800" b="1" kern="0" dirty="0" smtClean="0">
                <a:solidFill>
                  <a:prstClr val="black"/>
                </a:solidFill>
                <a:latin typeface="Arial" charset="0"/>
                <a:cs typeface="Arial"/>
              </a:rPr>
              <a:t>или</a:t>
            </a:r>
            <a:endParaRPr lang="ru-RU" sz="2800" b="1" kern="0" dirty="0">
              <a:solidFill>
                <a:prstClr val="black"/>
              </a:solidFill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410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7252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413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4762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931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4315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733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3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6443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4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58336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5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376" y="1461214"/>
                <a:ext cx="506202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𝟏𝟔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5062027" cy="7218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47541" y="1486214"/>
                <a:ext cx="2888163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541" y="1486214"/>
                <a:ext cx="2888163" cy="7218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7843588" y="1437393"/>
                <a:ext cx="46104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588" y="1437393"/>
                <a:ext cx="4610493" cy="76944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37376" y="2574078"/>
                <a:ext cx="157491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2574078"/>
                <a:ext cx="1574918" cy="72180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721560" y="2553279"/>
                <a:ext cx="85196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60" y="2553279"/>
                <a:ext cx="851963" cy="7218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752600" y="2567194"/>
                <a:ext cx="32169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 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567194"/>
                <a:ext cx="3216906" cy="70788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7376" y="3809916"/>
                <a:ext cx="5653792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𝟑𝟔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𝒎𝒏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3809916"/>
                <a:ext cx="5653792" cy="7218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15000" y="3833735"/>
                <a:ext cx="309334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833735"/>
                <a:ext cx="3093347" cy="72180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8504853" y="3769877"/>
                <a:ext cx="505933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𝒏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𝒏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853" y="3769877"/>
                <a:ext cx="5059334" cy="76944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37376" y="4922780"/>
                <a:ext cx="175445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4922780"/>
                <a:ext cx="1754455" cy="72180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721560" y="4901981"/>
                <a:ext cx="87761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60" y="4901981"/>
                <a:ext cx="877612" cy="72180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1752600" y="4915896"/>
                <a:ext cx="342209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𝒏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 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15896"/>
                <a:ext cx="3422091" cy="707886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520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" grpId="0"/>
      <p:bldP spid="14" grpId="0"/>
      <p:bldP spid="15" grpId="0"/>
      <p:bldP spid="35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7252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417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Найдите числовое значение в</a:t>
            </a:r>
            <a:r>
              <a:rPr lang="ru-RU" sz="3600" b="1" kern="0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ражения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817886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323269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877141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05272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4034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0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463567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376" y="1461214"/>
                <a:ext cx="5912068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ru-RU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𝟏𝟎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𝒎𝒏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5912068" cy="7847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63869" y="1439444"/>
                <a:ext cx="56189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𝟏𝟒𝟐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,  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𝒏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𝟒𝟐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869" y="1439444"/>
                <a:ext cx="5618910" cy="76944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184233" y="2449961"/>
                <a:ext cx="3541098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4233" y="2449961"/>
                <a:ext cx="3541098" cy="78476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426315" y="1475129"/>
            <a:ext cx="1217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latin typeface="Arial" pitchFamily="34" charset="0"/>
                <a:cs typeface="Arial" pitchFamily="34" charset="0"/>
              </a:rPr>
              <a:t>при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3143" y="2433414"/>
                <a:ext cx="10222093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ru-RU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𝟏𝟎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𝒎𝒏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ru-RU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𝒎𝒏</m:t>
                      </m:r>
                      <m:r>
                        <a:rPr lang="ru-RU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43" y="2433414"/>
                <a:ext cx="10222093" cy="78476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5739" y="3840104"/>
                <a:ext cx="7716280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𝟏𝟒𝟐</m:t>
                          </m:r>
                          <m:r>
                            <a:rPr lang="en-US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𝟒𝟐</m:t>
                          </m:r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39" y="3840104"/>
                <a:ext cx="7716280" cy="78476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153400" y="3867089"/>
                <a:ext cx="291753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𝟏𝟎𝟎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3867089"/>
                <a:ext cx="2917530" cy="78476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7884013" y="5049688"/>
                <a:ext cx="574990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𝟏𝟎𝟎𝟎𝟎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𝟓𝟎𝟎𝟎𝟎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013" y="5049688"/>
                <a:ext cx="5749907" cy="7694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187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9" grpId="0"/>
      <p:bldP spid="20" grpId="0"/>
      <p:bldP spid="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553292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kern="0" dirty="0" smtClean="0">
                <a:latin typeface="Arial" pitchFamily="34" charset="0"/>
                <a:cs typeface="Arial" pitchFamily="34" charset="0"/>
              </a:rPr>
              <a:t>Решите уравнение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18070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244005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842164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713064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55711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0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570569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376" y="1461214"/>
                <a:ext cx="3684470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𝟑𝟔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3684470" cy="7218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82816" y="2178966"/>
                <a:ext cx="297959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uz-Latn-UZ" sz="4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0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e>
                      <m:sup>
                        <m:r>
                          <a:rPr lang="uz-Latn-UZ" sz="4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uz-Latn-UZ" sz="4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uz-Latn-UZ" sz="40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sz="4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16" y="2178966"/>
                <a:ext cx="2979598" cy="7218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85800" y="2963733"/>
                <a:ext cx="456637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uz-Cyrl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e>
                      </m:d>
                      <m:d>
                        <m:dPr>
                          <m:ctrlPr>
                            <a:rPr lang="uz-Cyrl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e>
                      </m:d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63733"/>
                <a:ext cx="4566378" cy="70788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510544" y="3655657"/>
                <a:ext cx="25010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544" y="3655657"/>
                <a:ext cx="2501005" cy="70788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71095" y="3655658"/>
                <a:ext cx="25010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95" y="3655658"/>
                <a:ext cx="2501005" cy="70788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89535" y="3655656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или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84287" y="4366225"/>
                <a:ext cx="25010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87" y="4366225"/>
                <a:ext cx="2501005" cy="70788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49868" y="5135666"/>
                <a:ext cx="15837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68" y="5135666"/>
                <a:ext cx="1583703" cy="70788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552994" y="4302108"/>
                <a:ext cx="25010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994" y="4302108"/>
                <a:ext cx="2501005" cy="707886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614624" y="4911288"/>
                <a:ext cx="196682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624" y="4911288"/>
                <a:ext cx="1966820" cy="70788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49084" y="6025964"/>
            <a:ext cx="3269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Ответ: 6  и  -6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58261" y="891348"/>
                <a:ext cx="4426148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ru-RU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36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261" y="891348"/>
                <a:ext cx="4426148" cy="65889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94110" y="2352143"/>
                <a:ext cx="3021918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3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36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uz-Latn-UZ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36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36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110" y="2352143"/>
                <a:ext cx="3021918" cy="658898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7820300" y="1691722"/>
                <a:ext cx="1436547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36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36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36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300" y="1691722"/>
                <a:ext cx="1436547" cy="658898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1586119" y="1689543"/>
                <a:ext cx="1662570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uz-Latn-UZ" sz="36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6119" y="1689543"/>
                <a:ext cx="1662570" cy="658898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9048912" y="1666177"/>
                <a:ext cx="29129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36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36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36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 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912" y="1666177"/>
                <a:ext cx="2912977" cy="646331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9075729" y="3038701"/>
                <a:ext cx="280717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𝟎</m:t>
                      </m:r>
                    </m:oMath>
                  </m:oMathPara>
                </a14:m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729" y="3038701"/>
                <a:ext cx="2807179" cy="707886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9085597" y="3671619"/>
                <a:ext cx="20950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uz-Latn-UZ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en-US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uz-Latn-UZ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=−</m:t>
                    </m:r>
                  </m:oMath>
                </a14:m>
                <a:r>
                  <a:rPr lang="uz-Latn-UZ" sz="40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597" y="3671619"/>
                <a:ext cx="2095061" cy="707886"/>
              </a:xfrm>
              <a:prstGeom prst="rect">
                <a:avLst/>
              </a:prstGeom>
              <a:blipFill rotWithShape="1">
                <a:blip r:embed="rId30"/>
                <a:stretch>
                  <a:fillRect t="-15517" r="-9593" b="-362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9160126" y="4332620"/>
                <a:ext cx="221688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uz-Latn-UZ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=−</m:t>
                    </m:r>
                  </m:oMath>
                </a14:m>
                <a:r>
                  <a:rPr lang="uz-Latn-UZ" sz="40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z-Cyrl-UZ" sz="40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:2</a:t>
                </a:r>
                <a:endParaRPr lang="uz-Latn-UZ" sz="4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126" y="4332620"/>
                <a:ext cx="2216889" cy="707886"/>
              </a:xfrm>
              <a:prstGeom prst="rect">
                <a:avLst/>
              </a:prstGeom>
              <a:blipFill rotWithShape="1">
                <a:blip r:embed="rId31"/>
                <a:stretch>
                  <a:fillRect t="-15517" r="-9091" b="-362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9200820" y="4924871"/>
                <a:ext cx="1864613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36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uz-Latn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uz-Cyrl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uz-Cyrl-UZ" sz="36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uz-Latn-UZ" sz="36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0820" y="4924871"/>
                <a:ext cx="1864613" cy="1129476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852957" y="6183026"/>
                <a:ext cx="3619389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uz-Cyrl-UZ" sz="4000" b="1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40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=−</m:t>
                    </m:r>
                    <m:f>
                      <m:fPr>
                        <m:ctrlPr>
                          <a:rPr lang="uz-Latn-UZ" sz="4000" b="1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z-Cyrl-UZ" sz="4000" b="1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uz-Cyrl-UZ" sz="4000" b="1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uz-Latn-UZ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957" y="6183026"/>
                <a:ext cx="3619389" cy="978538"/>
              </a:xfrm>
              <a:prstGeom prst="rect">
                <a:avLst/>
              </a:prstGeom>
              <a:blipFill rotWithShape="1">
                <a:blip r:embed="rId33"/>
                <a:stretch>
                  <a:fillRect l="-5892" b="-1118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7595695" y="891348"/>
            <a:ext cx="0" cy="6042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31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13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TextBox 5"/>
          <p:cNvSpPr txBox="1"/>
          <p:nvPr/>
        </p:nvSpPr>
        <p:spPr>
          <a:xfrm>
            <a:off x="6400800" y="1981200"/>
            <a:ext cx="67293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413 </a:t>
            </a:r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Latn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2, 4</a:t>
            </a:r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417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(2)  </a:t>
            </a:r>
            <a:endParaRPr lang="en-US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418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(2)</a:t>
            </a:r>
            <a:endParaRPr lang="uz-Latn-UZ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</a:t>
            </a:r>
            <a:r>
              <a:rPr lang="uz-Latn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121-122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Столичные четвероклассники пишут обязательную диагностику учебных  достижений по математике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13223</TotalTime>
  <Words>711</Words>
  <Application>Microsoft Office PowerPoint</Application>
  <PresentationFormat>Произвольный</PresentationFormat>
  <Paragraphs>107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865</cp:revision>
  <dcterms:created xsi:type="dcterms:W3CDTF">2020-04-09T07:32:19Z</dcterms:created>
  <dcterms:modified xsi:type="dcterms:W3CDTF">2021-02-19T16:18:51Z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