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560" r:id="rId2"/>
    <p:sldId id="768" r:id="rId3"/>
    <p:sldId id="820" r:id="rId4"/>
    <p:sldId id="813" r:id="rId5"/>
    <p:sldId id="814" r:id="rId6"/>
    <p:sldId id="815" r:id="rId7"/>
    <p:sldId id="816" r:id="rId8"/>
    <p:sldId id="817" r:id="rId9"/>
    <p:sldId id="818" r:id="rId10"/>
    <p:sldId id="785" r:id="rId11"/>
    <p:sldId id="821" r:id="rId12"/>
    <p:sldId id="822" r:id="rId13"/>
    <p:sldId id="510" r:id="rId14"/>
  </p:sldIdLst>
  <p:sldSz cx="14630400" cy="8229600"/>
  <p:notesSz cx="5765800" cy="3244850"/>
  <p:defaultTextStyle>
    <a:defPPr>
      <a:defRPr lang="ru-RU"/>
    </a:defPPr>
    <a:lvl1pPr marL="0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4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60"/>
            <p14:sldId id="768"/>
            <p14:sldId id="820"/>
            <p14:sldId id="813"/>
            <p14:sldId id="814"/>
            <p14:sldId id="815"/>
            <p14:sldId id="816"/>
            <p14:sldId id="817"/>
            <p14:sldId id="818"/>
            <p14:sldId id="785"/>
            <p14:sldId id="821"/>
            <p14:sldId id="822"/>
            <p14:sldId id="510"/>
          </p14:sldIdLst>
        </p14:section>
        <p14:section name="Раздел без заголовка" id="{67AF348A-95E5-4FA6-B08C-FB3DF7B22B4F}">
          <p14:sldIdLst/>
        </p14:section>
      </p14:sectionLst>
    </p:ex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7304">
          <p15:clr>
            <a:srgbClr val="A4A3A4"/>
          </p15:clr>
        </p15:guide>
        <p15:guide id="4" pos="54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1A0A5E"/>
    <a:srgbClr val="821023"/>
    <a:srgbClr val="2E0000"/>
    <a:srgbClr val="00A859"/>
    <a:srgbClr val="FF6B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07" autoAdjust="0"/>
    <p:restoredTop sz="94600" autoAdjust="0"/>
  </p:normalViewPr>
  <p:slideViewPr>
    <p:cSldViewPr>
      <p:cViewPr>
        <p:scale>
          <a:sx n="50" d="100"/>
          <a:sy n="50" d="100"/>
        </p:scale>
        <p:origin x="-672" y="-144"/>
      </p:cViewPr>
      <p:guideLst>
        <p:guide orient="horz" pos="2880"/>
        <p:guide orient="horz" pos="7304"/>
        <p:guide pos="2160"/>
        <p:guide pos="54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C93F39-D10A-4803-B666-2C2CC1E2260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z-Latn-UZ"/>
        </a:p>
      </dgm:t>
    </dgm:pt>
    <dgm:pt modelId="{2308F815-5D1D-4AE8-8190-5CEA760EC492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uz-Cyrl-UZ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Повторение пройденного</a:t>
          </a:r>
          <a:endParaRPr lang="uz-Latn-UZ" sz="4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075C089C-C07F-4B10-B8E5-029B1C08BCAB}" type="parTrans" cxnId="{64BFC926-276B-455D-9218-2C0AD1900D9D}">
      <dgm:prSet/>
      <dgm:spPr/>
      <dgm:t>
        <a:bodyPr/>
        <a:lstStyle/>
        <a:p>
          <a:endParaRPr lang="uz-Latn-UZ"/>
        </a:p>
      </dgm:t>
    </dgm:pt>
    <dgm:pt modelId="{1209770B-BAA0-4719-A2B4-ABF0E67D0FBD}" type="sibTrans" cxnId="{64BFC926-276B-455D-9218-2C0AD1900D9D}">
      <dgm:prSet/>
      <dgm:spPr/>
      <dgm:t>
        <a:bodyPr/>
        <a:lstStyle/>
        <a:p>
          <a:endParaRPr lang="uz-Latn-UZ"/>
        </a:p>
      </dgm:t>
    </dgm:pt>
    <dgm:pt modelId="{A57B3A41-BEDF-432A-A6D1-20ADB439BE55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pPr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Способы разложения многочлена  на множители</a:t>
          </a:r>
          <a:endParaRPr lang="uz-Latn-UZ" sz="4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7B5E53DE-0EBE-4D3A-AFCE-73715F644699}" type="parTrans" cxnId="{E3AEAAF3-9545-49DD-B02E-EBEDAAD25147}">
      <dgm:prSet/>
      <dgm:spPr/>
      <dgm:t>
        <a:bodyPr/>
        <a:lstStyle/>
        <a:p>
          <a:endParaRPr lang="uz-Latn-UZ"/>
        </a:p>
      </dgm:t>
    </dgm:pt>
    <dgm:pt modelId="{A2B40C0A-A040-4BB8-B0EB-372827B5C35B}" type="sibTrans" cxnId="{E3AEAAF3-9545-49DD-B02E-EBEDAAD25147}">
      <dgm:prSet/>
      <dgm:spPr/>
      <dgm:t>
        <a:bodyPr/>
        <a:lstStyle/>
        <a:p>
          <a:endParaRPr lang="uz-Latn-UZ"/>
        </a:p>
      </dgm:t>
    </dgm:pt>
    <dgm:pt modelId="{4C975EE1-0466-43EF-B9FF-7C86DC68FF0A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Решение задач</a:t>
          </a:r>
          <a:endParaRPr lang="uz-Latn-UZ" sz="4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C5110EB-E040-4A6D-8A9B-3DE6CC767284}" type="parTrans" cxnId="{759C93DB-6B52-4810-BACB-8AD8F2753F82}">
      <dgm:prSet/>
      <dgm:spPr/>
      <dgm:t>
        <a:bodyPr/>
        <a:lstStyle/>
        <a:p>
          <a:endParaRPr lang="uz-Latn-UZ"/>
        </a:p>
      </dgm:t>
    </dgm:pt>
    <dgm:pt modelId="{1A56B892-87AD-42B1-9A09-064AC745EB73}" type="sibTrans" cxnId="{759C93DB-6B52-4810-BACB-8AD8F2753F82}">
      <dgm:prSet/>
      <dgm:spPr/>
      <dgm:t>
        <a:bodyPr/>
        <a:lstStyle/>
        <a:p>
          <a:endParaRPr lang="uz-Latn-UZ"/>
        </a:p>
      </dgm:t>
    </dgm:pt>
    <dgm:pt modelId="{1F7421FF-1BD5-482A-915A-FD3DD89BA526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uz-Cyrl-UZ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Задания для закрепления</a:t>
          </a:r>
          <a:endParaRPr lang="uz-Latn-UZ" sz="40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E362A5C4-7097-4B74-B446-FF07C5D43AFB}" type="parTrans" cxnId="{7F108C26-5058-45C8-987D-12DC6FBCFC6E}">
      <dgm:prSet/>
      <dgm:spPr/>
      <dgm:t>
        <a:bodyPr/>
        <a:lstStyle/>
        <a:p>
          <a:endParaRPr lang="uz-Latn-UZ"/>
        </a:p>
      </dgm:t>
    </dgm:pt>
    <dgm:pt modelId="{FF8E7D7E-EE4D-4558-ABDE-703AAA62EADA}" type="sibTrans" cxnId="{7F108C26-5058-45C8-987D-12DC6FBCFC6E}">
      <dgm:prSet/>
      <dgm:spPr/>
      <dgm:t>
        <a:bodyPr/>
        <a:lstStyle/>
        <a:p>
          <a:endParaRPr lang="uz-Latn-UZ"/>
        </a:p>
      </dgm:t>
    </dgm:pt>
    <dgm:pt modelId="{DE9F92C4-994B-42B2-A73D-91F5B4822D07}" type="pres">
      <dgm:prSet presAssocID="{BCC93F39-D10A-4803-B666-2C2CC1E2260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uz-Latn-UZ"/>
        </a:p>
      </dgm:t>
    </dgm:pt>
    <dgm:pt modelId="{661502F1-638F-4AF4-B56A-1BDAC56AB798}" type="pres">
      <dgm:prSet presAssocID="{BCC93F39-D10A-4803-B666-2C2CC1E22604}" presName="Name1" presStyleCnt="0"/>
      <dgm:spPr/>
    </dgm:pt>
    <dgm:pt modelId="{AA8AD3AB-E061-450E-BE14-25B3A3FFC322}" type="pres">
      <dgm:prSet presAssocID="{BCC93F39-D10A-4803-B666-2C2CC1E22604}" presName="cycle" presStyleCnt="0"/>
      <dgm:spPr/>
    </dgm:pt>
    <dgm:pt modelId="{14824C2C-36A7-4D67-904F-E27A2DA5A0B2}" type="pres">
      <dgm:prSet presAssocID="{BCC93F39-D10A-4803-B666-2C2CC1E22604}" presName="srcNode" presStyleLbl="node1" presStyleIdx="0" presStyleCnt="4"/>
      <dgm:spPr/>
    </dgm:pt>
    <dgm:pt modelId="{B602AE6D-21C4-40F3-9486-2ABA888F453D}" type="pres">
      <dgm:prSet presAssocID="{BCC93F39-D10A-4803-B666-2C2CC1E22604}" presName="conn" presStyleLbl="parChTrans1D2" presStyleIdx="0" presStyleCnt="1"/>
      <dgm:spPr/>
      <dgm:t>
        <a:bodyPr/>
        <a:lstStyle/>
        <a:p>
          <a:endParaRPr lang="uz-Latn-UZ"/>
        </a:p>
      </dgm:t>
    </dgm:pt>
    <dgm:pt modelId="{4A070231-6265-4BDF-B4B1-3768E2172FB9}" type="pres">
      <dgm:prSet presAssocID="{BCC93F39-D10A-4803-B666-2C2CC1E22604}" presName="extraNode" presStyleLbl="node1" presStyleIdx="0" presStyleCnt="4"/>
      <dgm:spPr/>
    </dgm:pt>
    <dgm:pt modelId="{3B808637-9840-4FFE-84AD-6C172FC1EF18}" type="pres">
      <dgm:prSet presAssocID="{BCC93F39-D10A-4803-B666-2C2CC1E22604}" presName="dstNode" presStyleLbl="node1" presStyleIdx="0" presStyleCnt="4"/>
      <dgm:spPr/>
    </dgm:pt>
    <dgm:pt modelId="{364B9216-98A2-407D-A39B-07FED26E1DC8}" type="pres">
      <dgm:prSet presAssocID="{2308F815-5D1D-4AE8-8190-5CEA760EC492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7E82D092-B386-441A-9F64-1D7B8B0DF71E}" type="pres">
      <dgm:prSet presAssocID="{2308F815-5D1D-4AE8-8190-5CEA760EC492}" presName="accent_1" presStyleCnt="0"/>
      <dgm:spPr/>
    </dgm:pt>
    <dgm:pt modelId="{2BF55A90-B799-4710-8059-58ABB74CF63A}" type="pres">
      <dgm:prSet presAssocID="{2308F815-5D1D-4AE8-8190-5CEA760EC492}" presName="accentRepeatNode" presStyleLbl="solidFgAcc1" presStyleIdx="0" presStyleCnt="4" custLinFactNeighborX="-5749" custLinFactNeighborY="1363"/>
      <dgm:spPr/>
    </dgm:pt>
    <dgm:pt modelId="{CC9BBF5C-984C-4852-A181-63E464A7ECA8}" type="pres">
      <dgm:prSet presAssocID="{A57B3A41-BEDF-432A-A6D1-20ADB439BE55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D6397558-8817-43C1-934B-FF930920A908}" type="pres">
      <dgm:prSet presAssocID="{A57B3A41-BEDF-432A-A6D1-20ADB439BE55}" presName="accent_2" presStyleCnt="0"/>
      <dgm:spPr/>
    </dgm:pt>
    <dgm:pt modelId="{5FE3EEBE-003C-471A-B15E-1526B9173BC0}" type="pres">
      <dgm:prSet presAssocID="{A57B3A41-BEDF-432A-A6D1-20ADB439BE55}" presName="accentRepeatNode" presStyleLbl="solidFgAcc1" presStyleIdx="1" presStyleCnt="4"/>
      <dgm:spPr/>
      <dgm:t>
        <a:bodyPr/>
        <a:lstStyle/>
        <a:p>
          <a:endParaRPr lang="uz-Latn-UZ"/>
        </a:p>
      </dgm:t>
    </dgm:pt>
    <dgm:pt modelId="{B62D403E-CF5A-47F0-82F1-BA3F8FEE8E32}" type="pres">
      <dgm:prSet presAssocID="{4C975EE1-0466-43EF-B9FF-7C86DC68FF0A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99F13A0D-646C-4B3E-8CB5-3E79DDCE9165}" type="pres">
      <dgm:prSet presAssocID="{4C975EE1-0466-43EF-B9FF-7C86DC68FF0A}" presName="accent_3" presStyleCnt="0"/>
      <dgm:spPr/>
    </dgm:pt>
    <dgm:pt modelId="{E22ECAA2-DFA3-43D8-9221-52A09B25D51A}" type="pres">
      <dgm:prSet presAssocID="{4C975EE1-0466-43EF-B9FF-7C86DC68FF0A}" presName="accentRepeatNode" presStyleLbl="solidFgAcc1" presStyleIdx="2" presStyleCnt="4"/>
      <dgm:spPr/>
    </dgm:pt>
    <dgm:pt modelId="{BE982AD1-D96C-4058-8505-53D58F0C7113}" type="pres">
      <dgm:prSet presAssocID="{1F7421FF-1BD5-482A-915A-FD3DD89BA526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uz-Latn-UZ"/>
        </a:p>
      </dgm:t>
    </dgm:pt>
    <dgm:pt modelId="{A80932BE-58B0-4BA5-8EE8-D8808B45F062}" type="pres">
      <dgm:prSet presAssocID="{1F7421FF-1BD5-482A-915A-FD3DD89BA526}" presName="accent_4" presStyleCnt="0"/>
      <dgm:spPr/>
    </dgm:pt>
    <dgm:pt modelId="{E1D7E3B8-DD5C-4487-826B-72A931C43709}" type="pres">
      <dgm:prSet presAssocID="{1F7421FF-1BD5-482A-915A-FD3DD89BA526}" presName="accentRepeatNode" presStyleLbl="solidFgAcc1" presStyleIdx="3" presStyleCnt="4"/>
      <dgm:spPr/>
      <dgm:t>
        <a:bodyPr/>
        <a:lstStyle/>
        <a:p>
          <a:endParaRPr lang="uz-Latn-UZ"/>
        </a:p>
      </dgm:t>
    </dgm:pt>
  </dgm:ptLst>
  <dgm:cxnLst>
    <dgm:cxn modelId="{759C93DB-6B52-4810-BACB-8AD8F2753F82}" srcId="{BCC93F39-D10A-4803-B666-2C2CC1E22604}" destId="{4C975EE1-0466-43EF-B9FF-7C86DC68FF0A}" srcOrd="2" destOrd="0" parTransId="{1C5110EB-E040-4A6D-8A9B-3DE6CC767284}" sibTransId="{1A56B892-87AD-42B1-9A09-064AC745EB73}"/>
    <dgm:cxn modelId="{A798CF9D-227C-47CD-BBE4-175F12C37C7F}" type="presOf" srcId="{BCC93F39-D10A-4803-B666-2C2CC1E22604}" destId="{DE9F92C4-994B-42B2-A73D-91F5B4822D07}" srcOrd="0" destOrd="0" presId="urn:microsoft.com/office/officeart/2008/layout/VerticalCurvedList"/>
    <dgm:cxn modelId="{7F108C26-5058-45C8-987D-12DC6FBCFC6E}" srcId="{BCC93F39-D10A-4803-B666-2C2CC1E22604}" destId="{1F7421FF-1BD5-482A-915A-FD3DD89BA526}" srcOrd="3" destOrd="0" parTransId="{E362A5C4-7097-4B74-B446-FF07C5D43AFB}" sibTransId="{FF8E7D7E-EE4D-4558-ABDE-703AAA62EADA}"/>
    <dgm:cxn modelId="{82FB8C46-8CFE-40B9-B5EE-3CB3E632D027}" type="presOf" srcId="{1F7421FF-1BD5-482A-915A-FD3DD89BA526}" destId="{BE982AD1-D96C-4058-8505-53D58F0C7113}" srcOrd="0" destOrd="0" presId="urn:microsoft.com/office/officeart/2008/layout/VerticalCurvedList"/>
    <dgm:cxn modelId="{CA966BAC-D607-4287-8830-EC30308CB264}" type="presOf" srcId="{1209770B-BAA0-4719-A2B4-ABF0E67D0FBD}" destId="{B602AE6D-21C4-40F3-9486-2ABA888F453D}" srcOrd="0" destOrd="0" presId="urn:microsoft.com/office/officeart/2008/layout/VerticalCurvedList"/>
    <dgm:cxn modelId="{64BFC926-276B-455D-9218-2C0AD1900D9D}" srcId="{BCC93F39-D10A-4803-B666-2C2CC1E22604}" destId="{2308F815-5D1D-4AE8-8190-5CEA760EC492}" srcOrd="0" destOrd="0" parTransId="{075C089C-C07F-4B10-B8E5-029B1C08BCAB}" sibTransId="{1209770B-BAA0-4719-A2B4-ABF0E67D0FBD}"/>
    <dgm:cxn modelId="{E3AEAAF3-9545-49DD-B02E-EBEDAAD25147}" srcId="{BCC93F39-D10A-4803-B666-2C2CC1E22604}" destId="{A57B3A41-BEDF-432A-A6D1-20ADB439BE55}" srcOrd="1" destOrd="0" parTransId="{7B5E53DE-0EBE-4D3A-AFCE-73715F644699}" sibTransId="{A2B40C0A-A040-4BB8-B0EB-372827B5C35B}"/>
    <dgm:cxn modelId="{B7BA1FFE-14C6-4E2E-8065-082644681E6A}" type="presOf" srcId="{4C975EE1-0466-43EF-B9FF-7C86DC68FF0A}" destId="{B62D403E-CF5A-47F0-82F1-BA3F8FEE8E32}" srcOrd="0" destOrd="0" presId="urn:microsoft.com/office/officeart/2008/layout/VerticalCurvedList"/>
    <dgm:cxn modelId="{517F3B21-3F3C-481C-A91F-DF1674DB1740}" type="presOf" srcId="{2308F815-5D1D-4AE8-8190-5CEA760EC492}" destId="{364B9216-98A2-407D-A39B-07FED26E1DC8}" srcOrd="0" destOrd="0" presId="urn:microsoft.com/office/officeart/2008/layout/VerticalCurvedList"/>
    <dgm:cxn modelId="{FB23ACBC-76F2-4304-83D9-0E9C813FB789}" type="presOf" srcId="{A57B3A41-BEDF-432A-A6D1-20ADB439BE55}" destId="{CC9BBF5C-984C-4852-A181-63E464A7ECA8}" srcOrd="0" destOrd="0" presId="urn:microsoft.com/office/officeart/2008/layout/VerticalCurvedList"/>
    <dgm:cxn modelId="{B48D7221-8A62-4619-9FA0-EA11A0123C7F}" type="presParOf" srcId="{DE9F92C4-994B-42B2-A73D-91F5B4822D07}" destId="{661502F1-638F-4AF4-B56A-1BDAC56AB798}" srcOrd="0" destOrd="0" presId="urn:microsoft.com/office/officeart/2008/layout/VerticalCurvedList"/>
    <dgm:cxn modelId="{A6186FFD-1500-4EFB-8354-A60629416D4E}" type="presParOf" srcId="{661502F1-638F-4AF4-B56A-1BDAC56AB798}" destId="{AA8AD3AB-E061-450E-BE14-25B3A3FFC322}" srcOrd="0" destOrd="0" presId="urn:microsoft.com/office/officeart/2008/layout/VerticalCurvedList"/>
    <dgm:cxn modelId="{88B80ABE-C493-424B-81BD-F179F9B55B78}" type="presParOf" srcId="{AA8AD3AB-E061-450E-BE14-25B3A3FFC322}" destId="{14824C2C-36A7-4D67-904F-E27A2DA5A0B2}" srcOrd="0" destOrd="0" presId="urn:microsoft.com/office/officeart/2008/layout/VerticalCurvedList"/>
    <dgm:cxn modelId="{125B600C-2F0C-4FCB-B26A-FEE2E6FA2E7B}" type="presParOf" srcId="{AA8AD3AB-E061-450E-BE14-25B3A3FFC322}" destId="{B602AE6D-21C4-40F3-9486-2ABA888F453D}" srcOrd="1" destOrd="0" presId="urn:microsoft.com/office/officeart/2008/layout/VerticalCurvedList"/>
    <dgm:cxn modelId="{3769DA98-EA8E-43D8-84CE-8683266654B5}" type="presParOf" srcId="{AA8AD3AB-E061-450E-BE14-25B3A3FFC322}" destId="{4A070231-6265-4BDF-B4B1-3768E2172FB9}" srcOrd="2" destOrd="0" presId="urn:microsoft.com/office/officeart/2008/layout/VerticalCurvedList"/>
    <dgm:cxn modelId="{B5509E51-B0A5-4E6B-9762-533EFAF6D403}" type="presParOf" srcId="{AA8AD3AB-E061-450E-BE14-25B3A3FFC322}" destId="{3B808637-9840-4FFE-84AD-6C172FC1EF18}" srcOrd="3" destOrd="0" presId="urn:microsoft.com/office/officeart/2008/layout/VerticalCurvedList"/>
    <dgm:cxn modelId="{75C66FC2-9760-457F-A7FA-2474759B1F44}" type="presParOf" srcId="{661502F1-638F-4AF4-B56A-1BDAC56AB798}" destId="{364B9216-98A2-407D-A39B-07FED26E1DC8}" srcOrd="1" destOrd="0" presId="urn:microsoft.com/office/officeart/2008/layout/VerticalCurvedList"/>
    <dgm:cxn modelId="{FCF9D23E-F074-4938-B972-82C1692FE280}" type="presParOf" srcId="{661502F1-638F-4AF4-B56A-1BDAC56AB798}" destId="{7E82D092-B386-441A-9F64-1D7B8B0DF71E}" srcOrd="2" destOrd="0" presId="urn:microsoft.com/office/officeart/2008/layout/VerticalCurvedList"/>
    <dgm:cxn modelId="{0CE162B0-5C4B-4A8B-81F8-3222E593421F}" type="presParOf" srcId="{7E82D092-B386-441A-9F64-1D7B8B0DF71E}" destId="{2BF55A90-B799-4710-8059-58ABB74CF63A}" srcOrd="0" destOrd="0" presId="urn:microsoft.com/office/officeart/2008/layout/VerticalCurvedList"/>
    <dgm:cxn modelId="{BDCDFF13-B5E9-416E-BFAF-D3A70C3EFDC9}" type="presParOf" srcId="{661502F1-638F-4AF4-B56A-1BDAC56AB798}" destId="{CC9BBF5C-984C-4852-A181-63E464A7ECA8}" srcOrd="3" destOrd="0" presId="urn:microsoft.com/office/officeart/2008/layout/VerticalCurvedList"/>
    <dgm:cxn modelId="{A8BA2709-757C-473F-B405-8E71CA3B7CD6}" type="presParOf" srcId="{661502F1-638F-4AF4-B56A-1BDAC56AB798}" destId="{D6397558-8817-43C1-934B-FF930920A908}" srcOrd="4" destOrd="0" presId="urn:microsoft.com/office/officeart/2008/layout/VerticalCurvedList"/>
    <dgm:cxn modelId="{FEADB0B2-DA61-4FDD-B92A-27C02FECD077}" type="presParOf" srcId="{D6397558-8817-43C1-934B-FF930920A908}" destId="{5FE3EEBE-003C-471A-B15E-1526B9173BC0}" srcOrd="0" destOrd="0" presId="urn:microsoft.com/office/officeart/2008/layout/VerticalCurvedList"/>
    <dgm:cxn modelId="{981F1004-D001-4AA5-85CA-59068ACC8AC1}" type="presParOf" srcId="{661502F1-638F-4AF4-B56A-1BDAC56AB798}" destId="{B62D403E-CF5A-47F0-82F1-BA3F8FEE8E32}" srcOrd="5" destOrd="0" presId="urn:microsoft.com/office/officeart/2008/layout/VerticalCurvedList"/>
    <dgm:cxn modelId="{5AA031F9-BBAB-4BE0-A6AA-4669B27D1E86}" type="presParOf" srcId="{661502F1-638F-4AF4-B56A-1BDAC56AB798}" destId="{99F13A0D-646C-4B3E-8CB5-3E79DDCE9165}" srcOrd="6" destOrd="0" presId="urn:microsoft.com/office/officeart/2008/layout/VerticalCurvedList"/>
    <dgm:cxn modelId="{EC1764BA-74B5-4AFC-A29A-A3BE49640748}" type="presParOf" srcId="{99F13A0D-646C-4B3E-8CB5-3E79DDCE9165}" destId="{E22ECAA2-DFA3-43D8-9221-52A09B25D51A}" srcOrd="0" destOrd="0" presId="urn:microsoft.com/office/officeart/2008/layout/VerticalCurvedList"/>
    <dgm:cxn modelId="{63EE5B1D-B0A3-41D1-98DD-1439E0A78DDD}" type="presParOf" srcId="{661502F1-638F-4AF4-B56A-1BDAC56AB798}" destId="{BE982AD1-D96C-4058-8505-53D58F0C7113}" srcOrd="7" destOrd="0" presId="urn:microsoft.com/office/officeart/2008/layout/VerticalCurvedList"/>
    <dgm:cxn modelId="{02C4D48B-49CD-4E2D-982E-54FC6178909D}" type="presParOf" srcId="{661502F1-638F-4AF4-B56A-1BDAC56AB798}" destId="{A80932BE-58B0-4BA5-8EE8-D8808B45F062}" srcOrd="8" destOrd="0" presId="urn:microsoft.com/office/officeart/2008/layout/VerticalCurvedList"/>
    <dgm:cxn modelId="{87E7832F-89CB-41A7-88E1-E4855B88F1C1}" type="presParOf" srcId="{A80932BE-58B0-4BA5-8EE8-D8808B45F062}" destId="{E1D7E3B8-DD5C-4487-826B-72A931C43709}" srcOrd="0" destOrd="0" presId="urn:microsoft.com/office/officeart/2008/layout/VerticalCurvedList"/>
  </dgm:cxnLst>
  <dgm:bg>
    <a:solidFill>
      <a:schemeClr val="accent3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2AE6D-21C4-40F3-9486-2ABA888F453D}">
      <dsp:nvSpPr>
        <dsp:cNvPr id="0" name=""/>
        <dsp:cNvSpPr/>
      </dsp:nvSpPr>
      <dsp:spPr>
        <a:xfrm>
          <a:off x="-6922040" y="-1058280"/>
          <a:ext cx="8237961" cy="8237961"/>
        </a:xfrm>
        <a:prstGeom prst="blockArc">
          <a:avLst>
            <a:gd name="adj1" fmla="val 18900000"/>
            <a:gd name="adj2" fmla="val 2700000"/>
            <a:gd name="adj3" fmla="val 262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4B9216-98A2-407D-A39B-07FED26E1DC8}">
      <dsp:nvSpPr>
        <dsp:cNvPr id="0" name=""/>
        <dsp:cNvSpPr/>
      </dsp:nvSpPr>
      <dsp:spPr>
        <a:xfrm>
          <a:off x="688512" y="470613"/>
          <a:ext cx="10848699" cy="94171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7487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4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Повторение пройденного</a:t>
          </a:r>
          <a:endParaRPr lang="uz-Latn-UZ" sz="40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688512" y="470613"/>
        <a:ext cx="10848699" cy="941716"/>
      </dsp:txXfrm>
    </dsp:sp>
    <dsp:sp modelId="{2BF55A90-B799-4710-8059-58ABB74CF63A}">
      <dsp:nvSpPr>
        <dsp:cNvPr id="0" name=""/>
        <dsp:cNvSpPr/>
      </dsp:nvSpPr>
      <dsp:spPr>
        <a:xfrm>
          <a:off x="32265" y="368943"/>
          <a:ext cx="1177145" cy="11771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9BBF5C-984C-4852-A181-63E464A7ECA8}">
      <dsp:nvSpPr>
        <dsp:cNvPr id="0" name=""/>
        <dsp:cNvSpPr/>
      </dsp:nvSpPr>
      <dsp:spPr>
        <a:xfrm>
          <a:off x="1228419" y="1883432"/>
          <a:ext cx="10308791" cy="94171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7487" tIns="101600" rIns="101600" bIns="101600" numCol="1" spcCol="1270" anchor="ctr" anchorCtr="0">
          <a:noAutofit/>
        </a:bodyPr>
        <a:lstStyle/>
        <a:p>
          <a:pPr lvl="0" algn="l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Способы разложения многочлена  на множители</a:t>
          </a:r>
          <a:endParaRPr lang="uz-Latn-UZ" sz="40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228419" y="1883432"/>
        <a:ext cx="10308791" cy="941716"/>
      </dsp:txXfrm>
    </dsp:sp>
    <dsp:sp modelId="{5FE3EEBE-003C-471A-B15E-1526B9173BC0}">
      <dsp:nvSpPr>
        <dsp:cNvPr id="0" name=""/>
        <dsp:cNvSpPr/>
      </dsp:nvSpPr>
      <dsp:spPr>
        <a:xfrm>
          <a:off x="639847" y="1765717"/>
          <a:ext cx="1177145" cy="11771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2D403E-CF5A-47F0-82F1-BA3F8FEE8E32}">
      <dsp:nvSpPr>
        <dsp:cNvPr id="0" name=""/>
        <dsp:cNvSpPr/>
      </dsp:nvSpPr>
      <dsp:spPr>
        <a:xfrm>
          <a:off x="1228419" y="3296251"/>
          <a:ext cx="10308791" cy="94171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7487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Решение задач</a:t>
          </a:r>
          <a:endParaRPr lang="uz-Latn-UZ" sz="40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228419" y="3296251"/>
        <a:ext cx="10308791" cy="941716"/>
      </dsp:txXfrm>
    </dsp:sp>
    <dsp:sp modelId="{E22ECAA2-DFA3-43D8-9221-52A09B25D51A}">
      <dsp:nvSpPr>
        <dsp:cNvPr id="0" name=""/>
        <dsp:cNvSpPr/>
      </dsp:nvSpPr>
      <dsp:spPr>
        <a:xfrm>
          <a:off x="639847" y="3178536"/>
          <a:ext cx="1177145" cy="11771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982AD1-D96C-4058-8505-53D58F0C7113}">
      <dsp:nvSpPr>
        <dsp:cNvPr id="0" name=""/>
        <dsp:cNvSpPr/>
      </dsp:nvSpPr>
      <dsp:spPr>
        <a:xfrm>
          <a:off x="688512" y="4709070"/>
          <a:ext cx="10848699" cy="941716"/>
        </a:xfrm>
        <a:prstGeom prst="rect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7487" tIns="101600" rIns="101600" bIns="1016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z-Cyrl-UZ" sz="4000" b="1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Задания для закрепления</a:t>
          </a:r>
          <a:endParaRPr lang="uz-Latn-UZ" sz="40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688512" y="4709070"/>
        <a:ext cx="10848699" cy="941716"/>
      </dsp:txXfrm>
    </dsp:sp>
    <dsp:sp modelId="{E1D7E3B8-DD5C-4487-826B-72A931C43709}">
      <dsp:nvSpPr>
        <dsp:cNvPr id="0" name=""/>
        <dsp:cNvSpPr/>
      </dsp:nvSpPr>
      <dsp:spPr>
        <a:xfrm>
          <a:off x="99939" y="4591356"/>
          <a:ext cx="1177145" cy="117714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image" Target="../media/image2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19.02.2021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115903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231807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3477112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4636148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5795186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6954224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8113261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9272295" algn="l" defTabSz="2318076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0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861774"/>
          </a:xfrm>
        </p:spPr>
        <p:txBody>
          <a:bodyPr lIns="0" tIns="0" rIns="0" bIns="0"/>
          <a:lstStyle>
            <a:lvl1pPr>
              <a:defRPr sz="56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169627" y="180475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3" y="1828005"/>
            <a:ext cx="4629200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9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25" y="2679021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4"/>
            <a:ext cx="4088005" cy="1015663"/>
          </a:xfrm>
        </p:spPr>
        <p:txBody>
          <a:bodyPr lIns="0" tIns="0" rIns="0" bIns="0"/>
          <a:lstStyle>
            <a:lvl1pPr>
              <a:defRPr sz="66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8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56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5" y="1676406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900"/>
            </a:lvl1pPr>
          </a:lstStyle>
          <a:p>
            <a:pPr lvl="0"/>
            <a:endParaRPr lang="en-US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8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56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5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900"/>
            </a:lvl1pPr>
            <a:lvl2pPr marL="182722" indent="-182722">
              <a:buFont typeface="Arial" panose="020B0604020202020204" pitchFamily="34" charset="0"/>
              <a:buChar char="•"/>
              <a:defRPr sz="1900"/>
            </a:lvl2pPr>
            <a:lvl3pPr marL="365449" indent="-182722">
              <a:defRPr sz="1900"/>
            </a:lvl3pPr>
            <a:lvl4pPr marL="639534" indent="-274088">
              <a:defRPr sz="1900"/>
            </a:lvl4pPr>
            <a:lvl5pPr marL="913621" indent="-274088">
              <a:defRPr sz="19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54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3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487681" y="394336"/>
            <a:ext cx="13652501" cy="743712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30622" tIns="65311" rIns="130622" bIns="65311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18FDD-56B3-4207-B595-E48E8E3A65C9}" type="datetimeFigureOut">
              <a:rPr lang="ru-RU"/>
              <a:pPr>
                <a:defRPr/>
              </a:pPr>
              <a:t>19.02.2021</a:t>
            </a:fld>
            <a:endParaRPr lang="ru-RU" dirty="0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34F32-6814-410A-A0AC-C6305657B15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86625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8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6" y="3404092"/>
            <a:ext cx="408800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82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8"/>
            <a:ext cx="4681728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2/19/2021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8"/>
            <a:ext cx="3364992" cy="70788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74" r:id="rId7"/>
  </p:sldLayoutIdLst>
  <p:transition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159038">
        <a:defRPr>
          <a:latin typeface="+mn-lt"/>
          <a:ea typeface="+mn-ea"/>
          <a:cs typeface="+mn-cs"/>
        </a:defRPr>
      </a:lvl2pPr>
      <a:lvl3pPr marL="2318076">
        <a:defRPr>
          <a:latin typeface="+mn-lt"/>
          <a:ea typeface="+mn-ea"/>
          <a:cs typeface="+mn-cs"/>
        </a:defRPr>
      </a:lvl3pPr>
      <a:lvl4pPr marL="3477112">
        <a:defRPr>
          <a:latin typeface="+mn-lt"/>
          <a:ea typeface="+mn-ea"/>
          <a:cs typeface="+mn-cs"/>
        </a:defRPr>
      </a:lvl4pPr>
      <a:lvl5pPr marL="4636148">
        <a:defRPr>
          <a:latin typeface="+mn-lt"/>
          <a:ea typeface="+mn-ea"/>
          <a:cs typeface="+mn-cs"/>
        </a:defRPr>
      </a:lvl5pPr>
      <a:lvl6pPr marL="5795186">
        <a:defRPr>
          <a:latin typeface="+mn-lt"/>
          <a:ea typeface="+mn-ea"/>
          <a:cs typeface="+mn-cs"/>
        </a:defRPr>
      </a:lvl6pPr>
      <a:lvl7pPr marL="6954224">
        <a:defRPr>
          <a:latin typeface="+mn-lt"/>
          <a:ea typeface="+mn-ea"/>
          <a:cs typeface="+mn-cs"/>
        </a:defRPr>
      </a:lvl7pPr>
      <a:lvl8pPr marL="8113261">
        <a:defRPr>
          <a:latin typeface="+mn-lt"/>
          <a:ea typeface="+mn-ea"/>
          <a:cs typeface="+mn-cs"/>
        </a:defRPr>
      </a:lvl8pPr>
      <a:lvl9pPr marL="927229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11.wmf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14.png"/><Relationship Id="rId21" Type="http://schemas.openxmlformats.org/officeDocument/2006/relationships/image" Target="../media/image20.png"/><Relationship Id="rId7" Type="http://schemas.openxmlformats.org/officeDocument/2006/relationships/image" Target="../media/image8.wmf"/><Relationship Id="rId12" Type="http://schemas.openxmlformats.org/officeDocument/2006/relationships/oleObject" Target="../embeddings/oleObject9.bin"/><Relationship Id="rId17" Type="http://schemas.openxmlformats.org/officeDocument/2006/relationships/image" Target="../media/image13.wmf"/><Relationship Id="rId25" Type="http://schemas.openxmlformats.org/officeDocument/2006/relationships/image" Target="../media/image24.png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11.bin"/><Relationship Id="rId20" Type="http://schemas.openxmlformats.org/officeDocument/2006/relationships/image" Target="../media/image19.png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10.wmf"/><Relationship Id="rId24" Type="http://schemas.openxmlformats.org/officeDocument/2006/relationships/image" Target="../media/image23.png"/><Relationship Id="rId5" Type="http://schemas.openxmlformats.org/officeDocument/2006/relationships/image" Target="../media/image16.png"/><Relationship Id="rId15" Type="http://schemas.openxmlformats.org/officeDocument/2006/relationships/image" Target="../media/image12.wmf"/><Relationship Id="rId23" Type="http://schemas.openxmlformats.org/officeDocument/2006/relationships/image" Target="../media/image22.png"/><Relationship Id="rId10" Type="http://schemas.openxmlformats.org/officeDocument/2006/relationships/oleObject" Target="../embeddings/oleObject8.bin"/><Relationship Id="rId19" Type="http://schemas.openxmlformats.org/officeDocument/2006/relationships/image" Target="../media/image18.png"/><Relationship Id="rId4" Type="http://schemas.openxmlformats.org/officeDocument/2006/relationships/image" Target="../media/image15.png"/><Relationship Id="rId9" Type="http://schemas.openxmlformats.org/officeDocument/2006/relationships/image" Target="../media/image9.wmf"/><Relationship Id="rId14" Type="http://schemas.openxmlformats.org/officeDocument/2006/relationships/oleObject" Target="../embeddings/oleObject10.bin"/><Relationship Id="rId22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wmf"/><Relationship Id="rId18" Type="http://schemas.openxmlformats.org/officeDocument/2006/relationships/image" Target="../media/image29.png"/><Relationship Id="rId26" Type="http://schemas.openxmlformats.org/officeDocument/2006/relationships/image" Target="../media/image37.png"/><Relationship Id="rId3" Type="http://schemas.openxmlformats.org/officeDocument/2006/relationships/image" Target="../media/image26.png"/><Relationship Id="rId21" Type="http://schemas.openxmlformats.org/officeDocument/2006/relationships/image" Target="../media/image32.png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28.png"/><Relationship Id="rId25" Type="http://schemas.openxmlformats.org/officeDocument/2006/relationships/image" Target="../media/image36.png"/><Relationship Id="rId33" Type="http://schemas.openxmlformats.org/officeDocument/2006/relationships/image" Target="../media/image44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27.png"/><Relationship Id="rId20" Type="http://schemas.openxmlformats.org/officeDocument/2006/relationships/image" Target="../media/image31.png"/><Relationship Id="rId29" Type="http://schemas.openxmlformats.org/officeDocument/2006/relationships/image" Target="../media/image40.png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1.wmf"/><Relationship Id="rId24" Type="http://schemas.openxmlformats.org/officeDocument/2006/relationships/image" Target="../media/image35.png"/><Relationship Id="rId32" Type="http://schemas.openxmlformats.org/officeDocument/2006/relationships/image" Target="../media/image43.png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23" Type="http://schemas.openxmlformats.org/officeDocument/2006/relationships/image" Target="../media/image34.png"/><Relationship Id="rId28" Type="http://schemas.openxmlformats.org/officeDocument/2006/relationships/image" Target="../media/image39.png"/><Relationship Id="rId10" Type="http://schemas.openxmlformats.org/officeDocument/2006/relationships/oleObject" Target="../embeddings/oleObject15.bin"/><Relationship Id="rId19" Type="http://schemas.openxmlformats.org/officeDocument/2006/relationships/image" Target="../media/image30.png"/><Relationship Id="rId31" Type="http://schemas.openxmlformats.org/officeDocument/2006/relationships/image" Target="../media/image42.png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7.bin"/><Relationship Id="rId22" Type="http://schemas.openxmlformats.org/officeDocument/2006/relationships/image" Target="../media/image33.png"/><Relationship Id="rId27" Type="http://schemas.openxmlformats.org/officeDocument/2006/relationships/image" Target="../media/image38.png"/><Relationship Id="rId30" Type="http://schemas.openxmlformats.org/officeDocument/2006/relationships/image" Target="../media/image41.png"/><Relationship Id="rId8" Type="http://schemas.openxmlformats.org/officeDocument/2006/relationships/oleObject" Target="../embeddings/oleObject1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14.wmf"/><Relationship Id="rId26" Type="http://schemas.openxmlformats.org/officeDocument/2006/relationships/oleObject" Target="../embeddings/oleObject26.bin"/><Relationship Id="rId3" Type="http://schemas.openxmlformats.org/officeDocument/2006/relationships/oleObject" Target="../embeddings/oleObject18.bin"/><Relationship Id="rId21" Type="http://schemas.openxmlformats.org/officeDocument/2006/relationships/image" Target="../media/image50.png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24.bin"/><Relationship Id="rId25" Type="http://schemas.openxmlformats.org/officeDocument/2006/relationships/image" Target="../media/image54.png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48.png"/><Relationship Id="rId20" Type="http://schemas.openxmlformats.org/officeDocument/2006/relationships/image" Target="../media/image49.png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53.png"/><Relationship Id="rId5" Type="http://schemas.openxmlformats.org/officeDocument/2006/relationships/oleObject" Target="../embeddings/oleObject19.bin"/><Relationship Id="rId15" Type="http://schemas.openxmlformats.org/officeDocument/2006/relationships/image" Target="../media/image47.png"/><Relationship Id="rId23" Type="http://schemas.openxmlformats.org/officeDocument/2006/relationships/image" Target="../media/image52.png"/><Relationship Id="rId28" Type="http://schemas.openxmlformats.org/officeDocument/2006/relationships/oleObject" Target="../embeddings/oleObject27.bin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25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13.wmf"/><Relationship Id="rId22" Type="http://schemas.openxmlformats.org/officeDocument/2006/relationships/image" Target="../media/image51.png"/><Relationship Id="rId27" Type="http://schemas.openxmlformats.org/officeDocument/2006/relationships/image" Target="../media/image15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emf"/><Relationship Id="rId4" Type="http://schemas.openxmlformats.org/officeDocument/2006/relationships/image" Target="../media/image2.e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686" y="3901"/>
            <a:ext cx="14610538" cy="258966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470494" y="3633354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448936" y="5562600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11929369" y="578525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900" dirty="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2493011" y="631573"/>
            <a:ext cx="439718" cy="963980"/>
          </a:xfrm>
          <a:prstGeom prst="rect">
            <a:avLst/>
          </a:prstGeom>
        </p:spPr>
        <p:txBody>
          <a:bodyPr vert="horz" wrap="square" lIns="0" tIns="40257" rIns="0" bIns="0" rtlCol="0">
            <a:spAutoFit/>
          </a:bodyPr>
          <a:lstStyle/>
          <a:p>
            <a:pPr algn="ctr">
              <a:spcBef>
                <a:spcPts val="319"/>
              </a:spcBef>
            </a:pPr>
            <a:r>
              <a:rPr lang="ru-RU" sz="6000" b="1" spc="26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60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1929369" y="1447800"/>
            <a:ext cx="1481831" cy="584893"/>
          </a:xfrm>
          <a:prstGeom prst="rect">
            <a:avLst/>
          </a:prstGeom>
        </p:spPr>
        <p:txBody>
          <a:bodyPr vert="horz" wrap="square" lIns="0" tIns="30596" rIns="0" bIns="0" rtlCol="0">
            <a:spAutoFit/>
          </a:bodyPr>
          <a:lstStyle/>
          <a:p>
            <a:pPr algn="ctr">
              <a:spcBef>
                <a:spcPts val="241"/>
              </a:spcBef>
            </a:pPr>
            <a:r>
              <a:rPr lang="ru-RU" sz="3600" b="1" spc="-13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600" b="1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xmlns="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2305919" y="578524"/>
            <a:ext cx="8971682" cy="1360889"/>
          </a:xfrm>
          <a:prstGeom prst="rect">
            <a:avLst/>
          </a:prstGeom>
        </p:spPr>
        <p:txBody>
          <a:bodyPr vert="horz" wrap="square" lIns="0" tIns="37088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32253" algn="ctr" defTabSz="2322204">
              <a:spcBef>
                <a:spcPts val="290"/>
              </a:spcBef>
              <a:defRPr/>
            </a:pPr>
            <a:r>
              <a:rPr lang="ru-RU" sz="8600" kern="0" spc="13" dirty="0">
                <a:solidFill>
                  <a:sysClr val="window" lastClr="FFFFFF"/>
                </a:solidFill>
              </a:rPr>
              <a:t>Алгебра</a:t>
            </a:r>
            <a:endParaRPr lang="en-US" sz="8600" kern="0" spc="13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xmlns="" id="{D2168EAD-EAD9-4C91-B3BA-D0FB4D707556}"/>
              </a:ext>
            </a:extLst>
          </p:cNvPr>
          <p:cNvSpPr/>
          <p:nvPr/>
        </p:nvSpPr>
        <p:spPr>
          <a:xfrm>
            <a:off x="908147" y="1699715"/>
            <a:ext cx="40326" cy="79030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xmlns="" id="{5AAAE1A5-5083-45BC-BB77-451BC6095476}"/>
              </a:ext>
            </a:extLst>
          </p:cNvPr>
          <p:cNvSpPr/>
          <p:nvPr/>
        </p:nvSpPr>
        <p:spPr>
          <a:xfrm>
            <a:off x="829947" y="1679834"/>
            <a:ext cx="983963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xmlns="" id="{42562BD1-38C5-4FEF-BE28-9E2028CE083A}"/>
              </a:ext>
            </a:extLst>
          </p:cNvPr>
          <p:cNvSpPr/>
          <p:nvPr/>
        </p:nvSpPr>
        <p:spPr>
          <a:xfrm>
            <a:off x="928029" y="794555"/>
            <a:ext cx="0" cy="866104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xmlns="" id="{199D57BF-AFEE-4760-B709-A1E005ECDEF4}"/>
              </a:ext>
            </a:extLst>
          </p:cNvPr>
          <p:cNvSpPr/>
          <p:nvPr/>
        </p:nvSpPr>
        <p:spPr>
          <a:xfrm>
            <a:off x="1024466" y="863937"/>
            <a:ext cx="717810" cy="748366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xmlns="" id="{DFF3D60F-1869-4734-8178-4BFE8F5C0368}"/>
              </a:ext>
            </a:extLst>
          </p:cNvPr>
          <p:cNvSpPr/>
          <p:nvPr/>
        </p:nvSpPr>
        <p:spPr>
          <a:xfrm>
            <a:off x="1709247" y="1734703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xmlns="" id="{C22A3C16-3643-4C83-83DD-E1EA8CC4BADD}"/>
              </a:ext>
            </a:extLst>
          </p:cNvPr>
          <p:cNvSpPr/>
          <p:nvPr/>
        </p:nvSpPr>
        <p:spPr>
          <a:xfrm>
            <a:off x="778782" y="825558"/>
            <a:ext cx="108075" cy="10806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204"/>
            <a:endParaRPr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600200" y="3285515"/>
            <a:ext cx="8991600" cy="4136875"/>
          </a:xfrm>
          <a:prstGeom prst="rect">
            <a:avLst/>
          </a:prstGeom>
        </p:spPr>
        <p:txBody>
          <a:bodyPr vert="horz" wrap="square" lIns="0" tIns="35407" rIns="0" bIns="0" rtlCol="0">
            <a:spAutoFit/>
          </a:bodyPr>
          <a:lstStyle/>
          <a:p>
            <a:pPr marL="46666">
              <a:spcBef>
                <a:spcPts val="279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</a:t>
            </a:r>
            <a:r>
              <a:rPr sz="4800" b="1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endParaRPr lang="ru-RU" sz="4800" b="1" dirty="0" smtClean="0">
              <a:solidFill>
                <a:srgbClr val="002060"/>
              </a:solidFill>
              <a:latin typeface="Arial"/>
              <a:cs typeface="Arial"/>
            </a:endParaRPr>
          </a:p>
          <a:p>
            <a:pPr marL="46666">
              <a:spcBef>
                <a:spcPts val="279"/>
              </a:spcBef>
            </a:pPr>
            <a:r>
              <a:rPr lang="ru-RU" sz="5400" b="1" dirty="0" smtClean="0">
                <a:solidFill>
                  <a:srgbClr val="002060"/>
                </a:solidFill>
                <a:latin typeface="Arial"/>
                <a:cs typeface="Arial"/>
              </a:rPr>
              <a:t>Применение нескольких способов разложения многочлена на множители</a:t>
            </a:r>
          </a:p>
        </p:txBody>
      </p:sp>
      <p:sp>
        <p:nvSpPr>
          <p:cNvPr id="2" name="AutoShape 2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Как придумать математическую сказку | Цветы жизн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24" name="Picture 2" descr="Картинка к слову «Книжка, Открытая книга» - Сеть словесных ассоциаци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4600" y="4114800"/>
            <a:ext cx="4233582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Прямоугольник 24"/>
          <p:cNvSpPr/>
          <p:nvPr/>
        </p:nvSpPr>
        <p:spPr>
          <a:xfrm>
            <a:off x="10596445" y="4496576"/>
            <a:ext cx="100540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800" b="1" i="1" kern="0" dirty="0" smtClean="0">
                <a:latin typeface="Brush Script MT" pitchFamily="66" charset="0"/>
                <a:cs typeface="Arial" pitchFamily="34" charset="0"/>
              </a:rPr>
              <a:t>x+y</a:t>
            </a:r>
            <a:endParaRPr lang="uz-Latn-UZ" dirty="0">
              <a:latin typeface="Brush Script MT" pitchFamily="66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2098991" y="4239698"/>
            <a:ext cx="10438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800" b="1" i="1" kern="0" dirty="0" smtClean="0">
                <a:latin typeface="Brush Script MT" pitchFamily="66" charset="0"/>
                <a:cs typeface="Arial" pitchFamily="34" charset="0"/>
              </a:rPr>
              <a:t>a+b</a:t>
            </a:r>
            <a:endParaRPr lang="uz-Latn-UZ" dirty="0">
              <a:latin typeface="Brush Script MT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2057399" y="7055235"/>
            <a:ext cx="73638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15903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31807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477112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636148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95186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54224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113261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272295" algn="l" defTabSz="2318076" rtl="0" eaLnBrk="1" latinLnBrk="0" hangingPunct="1">
              <a:defRPr sz="4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32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2321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572000" y="3"/>
            <a:ext cx="6047390" cy="76942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1156" y="614857"/>
            <a:ext cx="13384844" cy="646313"/>
          </a:xfrm>
          <a:prstGeom prst="rect">
            <a:avLst/>
          </a:prstGeom>
          <a:noFill/>
        </p:spPr>
        <p:txBody>
          <a:bodyPr wrap="square" lIns="91423" tIns="45711" rIns="91423" bIns="45711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№ 405</a:t>
            </a:r>
            <a:r>
              <a:rPr lang="uz-Latn-UZ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-406</a:t>
            </a:r>
            <a:r>
              <a:rPr lang="ru-RU" sz="36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z-Cyrl-UZ" sz="3600" b="1" kern="0" dirty="0" smtClean="0">
                <a:latin typeface="Arial" pitchFamily="34" charset="0"/>
                <a:cs typeface="Arial" pitchFamily="34" charset="0"/>
              </a:rPr>
              <a:t> Разложите на множиели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89061" y="4049760"/>
                <a:ext cx="3344312" cy="81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b="1" i="1" smtClean="0">
                              <a:latin typeface="Cambria Math"/>
                            </a:rPr>
                            <m:t>𝟏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) </m:t>
                          </m:r>
                          <m:sSup>
                            <m:sSupPr>
                              <m:ctrlPr>
                                <a:rPr lang="uz-Latn-UZ" b="1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uz-Latn-UZ" b="1" i="1" smtClean="0">
                                  <a:latin typeface="Cambria Math"/>
                                </a:rPr>
                                <m:t>𝒄</m:t>
                              </m:r>
                            </m:e>
                            <m:sup>
                              <m:r>
                                <a:rPr lang="uz-Latn-UZ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uz-Latn-UZ" b="1" i="1" smtClean="0">
                              <a:latin typeface="Cambria Math"/>
                            </a:rPr>
                            <m:t>𝒅</m:t>
                          </m:r>
                        </m:e>
                        <m:sup>
                          <m:r>
                            <a:rPr lang="uz-Latn-UZ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b="1" i="1" smtClean="0">
                          <a:latin typeface="Cambria Math"/>
                        </a:rPr>
                        <m:t>−</m:t>
                      </m:r>
                      <m:r>
                        <a:rPr lang="uz-Latn-UZ" b="1" i="1" smtClean="0">
                          <a:latin typeface="Cambria Math"/>
                        </a:rPr>
                        <m:t>𝟗</m:t>
                      </m:r>
                    </m:oMath>
                  </m:oMathPara>
                </a14:m>
                <a:endParaRPr lang="uz-Latn-UZ" b="1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061" y="4049760"/>
                <a:ext cx="3344312" cy="81624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3631054" y="1447800"/>
                <a:ext cx="3323282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z-Latn-UZ" sz="4400" b="1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𝟓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𝒙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e>
                      <m: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uz-Latn-UZ" sz="4400" b="1" dirty="0" smtClean="0">
                    <a:solidFill>
                      <a:prstClr val="black"/>
                    </a:solidFill>
                    <a:ea typeface="Cambria Math"/>
                  </a:rPr>
                  <a:t> </a:t>
                </a:r>
                <a:endParaRPr lang="uz-Latn-UZ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1054" y="1447800"/>
                <a:ext cx="3323282" cy="78476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48262" y="1447800"/>
                <a:ext cx="3428824" cy="81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latin typeface="Cambria Math"/>
                        </a:rPr>
                        <m:t>𝟏</m:t>
                      </m:r>
                      <m:r>
                        <a:rPr lang="ru-RU" b="1" i="1" smtClean="0">
                          <a:latin typeface="Cambria Math"/>
                        </a:rPr>
                        <m:t>) </m:t>
                      </m:r>
                      <m:sSup>
                        <m:sSup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ru-RU" b="1" i="1" smtClean="0">
                              <a:latin typeface="Cambria Math"/>
                            </a:rPr>
                            <m:t>𝟐𝟓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uz-Latn-UZ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b="1" i="1" smtClean="0">
                          <a:latin typeface="Cambria Math"/>
                        </a:rPr>
                        <m:t>−</m:t>
                      </m:r>
                      <m:r>
                        <a:rPr lang="uz-Latn-UZ" b="1" i="1" smtClean="0">
                          <a:latin typeface="Cambria Math"/>
                        </a:rPr>
                        <m:t>𝟗</m:t>
                      </m:r>
                    </m:oMath>
                  </m:oMathPara>
                </a14:m>
                <a:endParaRPr lang="uz-Latn-UZ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262" y="1447800"/>
                <a:ext cx="3428824" cy="81624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094762"/>
              </p:ext>
            </p:extLst>
          </p:nvPr>
        </p:nvGraphicFramePr>
        <p:xfrm>
          <a:off x="1467952" y="7391400"/>
          <a:ext cx="2710334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2" name="Формула" r:id="rId6" imgW="965160" imgH="215640" progId="Equation.3">
                  <p:embed/>
                </p:oleObj>
              </mc:Choice>
              <mc:Fallback>
                <p:oleObj name="Формула" r:id="rId6" imgW="965160" imgH="215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7952" y="7391400"/>
                        <a:ext cx="2710334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854931"/>
              </p:ext>
            </p:extLst>
          </p:nvPr>
        </p:nvGraphicFramePr>
        <p:xfrm>
          <a:off x="24882" y="7391400"/>
          <a:ext cx="1533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3" name="Формула" r:id="rId8" imgW="495085" imgH="228501" progId="Equation.3">
                  <p:embed/>
                </p:oleObj>
              </mc:Choice>
              <mc:Fallback>
                <p:oleObj name="Формула" r:id="rId8" imgW="495085" imgH="228501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82" y="7391400"/>
                        <a:ext cx="1533300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644315"/>
              </p:ext>
            </p:extLst>
          </p:nvPr>
        </p:nvGraphicFramePr>
        <p:xfrm>
          <a:off x="7459647" y="7391400"/>
          <a:ext cx="1605456" cy="685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4" name="Формула" r:id="rId10" imgW="647640" imgH="241200" progId="Equation.3">
                  <p:embed/>
                </p:oleObj>
              </mc:Choice>
              <mc:Fallback>
                <p:oleObj name="Формула" r:id="rId10" imgW="647640" imgH="2412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9647" y="7391400"/>
                        <a:ext cx="1605456" cy="685801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4524733"/>
              </p:ext>
            </p:extLst>
          </p:nvPr>
        </p:nvGraphicFramePr>
        <p:xfrm>
          <a:off x="4842964" y="7391400"/>
          <a:ext cx="265847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5" name="Формула" r:id="rId12" imgW="825500" imgH="203200" progId="Equation.3">
                  <p:embed/>
                </p:oleObj>
              </mc:Choice>
              <mc:Fallback>
                <p:oleObj name="Формула" r:id="rId12" imgW="825500" imgH="2032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964" y="7391400"/>
                        <a:ext cx="2658472" cy="685800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5446443"/>
              </p:ext>
            </p:extLst>
          </p:nvPr>
        </p:nvGraphicFramePr>
        <p:xfrm>
          <a:off x="12496800" y="7391400"/>
          <a:ext cx="1869274" cy="685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6" name="Формула" r:id="rId14" imgW="634680" imgH="241200" progId="Equation.3">
                  <p:embed/>
                </p:oleObj>
              </mc:Choice>
              <mc:Fallback>
                <p:oleObj name="Формула" r:id="rId14" imgW="634680" imgH="241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6800" y="7391400"/>
                        <a:ext cx="1869274" cy="685801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658336"/>
              </p:ext>
            </p:extLst>
          </p:nvPr>
        </p:nvGraphicFramePr>
        <p:xfrm>
          <a:off x="10020063" y="7391400"/>
          <a:ext cx="2505141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57" name="Формула" r:id="rId16" imgW="825500" imgH="203200" progId="Equation.3">
                  <p:embed/>
                </p:oleObj>
              </mc:Choice>
              <mc:Fallback>
                <p:oleObj name="Формула" r:id="rId16" imgW="825500" imgH="2032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0063" y="7391400"/>
                        <a:ext cx="2505141" cy="6858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6553200" y="1431844"/>
                <a:ext cx="5188792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𝟓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𝟓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en-US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3200" y="1431844"/>
                <a:ext cx="5188792" cy="769441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4399800" y="2478878"/>
                <a:ext cx="4127990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z-Latn-UZ" sz="4400" b="1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𝟖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𝒚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−(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𝟔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uz-Latn-UZ" sz="4400" b="1" dirty="0" smtClean="0">
                    <a:solidFill>
                      <a:prstClr val="black"/>
                    </a:solidFill>
                    <a:ea typeface="Cambria Math"/>
                  </a:rPr>
                  <a:t> </a:t>
                </a:r>
                <a:endParaRPr lang="uz-Latn-UZ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9800" y="2478878"/>
                <a:ext cx="4127990" cy="784767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17504" y="2447396"/>
                <a:ext cx="4176271" cy="81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b="1" dirty="0" smtClean="0"/>
                  <a:t>3</a:t>
                </a:r>
                <a14:m>
                  <m:oMath xmlns:m="http://schemas.openxmlformats.org/officeDocument/2006/math">
                    <m:r>
                      <a:rPr lang="ru-RU" b="1" i="1" smtClean="0">
                        <a:latin typeface="Cambria Math"/>
                      </a:rPr>
                      <m:t>) </m:t>
                    </m:r>
                    <m:sSup>
                      <m:sSupPr>
                        <m:ctrlPr>
                          <a:rPr lang="uz-Latn-UZ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z-Latn-UZ" b="1" i="1" smtClean="0">
                            <a:latin typeface="Cambria Math"/>
                          </a:rPr>
                          <m:t>𝟔𝟒</m:t>
                        </m:r>
                        <m:r>
                          <a:rPr lang="uz-Latn-UZ" b="1" i="1" smtClean="0"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uz-Latn-UZ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uz-Latn-UZ" b="1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𝟑𝟔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e>
                      <m: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uz-Latn-UZ" b="1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504" y="2447396"/>
                <a:ext cx="4176271" cy="816249"/>
              </a:xfrm>
              <a:prstGeom prst="rect">
                <a:avLst/>
              </a:prstGeom>
              <a:blipFill rotWithShape="1">
                <a:blip r:embed="rId20"/>
                <a:stretch>
                  <a:fillRect l="-6122" t="-12687" b="-3731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8047992" y="2533742"/>
                <a:ext cx="5862053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𝟖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𝒚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𝟔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𝟖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𝒚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𝟔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𝒙</m:t>
                      </m:r>
                      <m:r>
                        <a:rPr lang="en-US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7992" y="2533742"/>
                <a:ext cx="5862053" cy="769441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3631054" y="4088904"/>
                <a:ext cx="3308855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z-Latn-UZ" sz="4400" b="1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𝒄𝒅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e>
                      <m: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uz-Latn-UZ" sz="4400" b="1" dirty="0" smtClean="0">
                    <a:solidFill>
                      <a:prstClr val="black"/>
                    </a:solidFill>
                    <a:ea typeface="Cambria Math"/>
                  </a:rPr>
                  <a:t> </a:t>
                </a:r>
                <a:endParaRPr lang="uz-Latn-UZ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1054" y="4088904"/>
                <a:ext cx="3308855" cy="784767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6677083" y="4096568"/>
                <a:ext cx="5159938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𝒄𝒅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𝒄𝒅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en-US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7083" y="4096568"/>
                <a:ext cx="5159938" cy="769441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3656686" y="5331860"/>
                <a:ext cx="4160050" cy="7847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z-Latn-UZ" sz="4400" b="1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(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𝒂</m:t>
                            </m:r>
                            <m:r>
                              <a:rPr lang="uz-Latn-UZ" sz="4400" b="1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44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−(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𝒃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uz-Latn-UZ" sz="4400" b="1" dirty="0" smtClean="0">
                    <a:solidFill>
                      <a:prstClr val="black"/>
                    </a:solidFill>
                    <a:ea typeface="Cambria Math"/>
                  </a:rPr>
                  <a:t> </a:t>
                </a:r>
                <a:endParaRPr lang="uz-Latn-UZ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6686" y="5331860"/>
                <a:ext cx="4160050" cy="784767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56788" y="5268306"/>
                <a:ext cx="3517438" cy="81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b="1" dirty="0" smtClean="0"/>
                  <a:t>3</a:t>
                </a:r>
                <a14:m>
                  <m:oMath xmlns:m="http://schemas.openxmlformats.org/officeDocument/2006/math">
                    <m:r>
                      <a:rPr lang="ru-RU" b="1" i="1" smtClean="0">
                        <a:latin typeface="Cambria Math"/>
                      </a:rPr>
                      <m:t>) </m:t>
                    </m:r>
                    <m:sSup>
                      <m:sSupPr>
                        <m:ctrlPr>
                          <a:rPr lang="uz-Latn-UZ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z-Latn-UZ" b="1" i="1" smtClean="0">
                            <a:latin typeface="Cambria Math"/>
                          </a:rPr>
                          <m:t>𝟒</m:t>
                        </m:r>
                        <m:r>
                          <a:rPr lang="uz-Latn-UZ" b="1" i="1" smtClean="0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uz-Latn-UZ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uz-Latn-UZ" b="1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𝟗</m:t>
                        </m:r>
                        <m:r>
                          <a:rPr lang="uz-Latn-UZ" sz="4400" b="1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𝒃</m:t>
                        </m:r>
                      </m:e>
                      <m:sup>
                        <m:r>
                          <a:rPr lang="uz-Latn-UZ" sz="44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𝟐</m:t>
                        </m:r>
                      </m:sup>
                    </m:sSup>
                  </m:oMath>
                </a14:m>
                <a:endParaRPr lang="uz-Latn-UZ" b="1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788" y="5268306"/>
                <a:ext cx="3517438" cy="816249"/>
              </a:xfrm>
              <a:prstGeom prst="rect">
                <a:avLst/>
              </a:prstGeom>
              <a:blipFill rotWithShape="1">
                <a:blip r:embed="rId25"/>
                <a:stretch>
                  <a:fillRect l="-7452" t="-12687" b="-37313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7570059" y="5331860"/>
                <a:ext cx="5926173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𝒃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𝒃</m:t>
                      </m:r>
                      <m:r>
                        <a:rPr lang="en-US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0059" y="5331860"/>
                <a:ext cx="5926173" cy="769441"/>
              </a:xfrm>
              <a:prstGeom prst="rect">
                <a:avLst/>
              </a:prstGeom>
              <a:blipFill rotWithShape="1"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25208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2" grpId="0"/>
      <p:bldP spid="24" grpId="0"/>
      <p:bldP spid="26" grpId="0"/>
      <p:bldP spid="27" grpId="0"/>
      <p:bldP spid="28" grpId="0"/>
      <p:bldP spid="29" grpId="0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572000" y="3"/>
            <a:ext cx="6047390" cy="76942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1156" y="614857"/>
            <a:ext cx="13384844" cy="646313"/>
          </a:xfrm>
          <a:prstGeom prst="rect">
            <a:avLst/>
          </a:prstGeom>
          <a:noFill/>
        </p:spPr>
        <p:txBody>
          <a:bodyPr wrap="square" lIns="91423" tIns="45711" rIns="91423" bIns="45711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№ 4</a:t>
            </a:r>
            <a:r>
              <a:rPr lang="uz-Latn-UZ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ru-RU" sz="36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z-Cyrl-UZ" sz="3600" b="1" kern="0" dirty="0" smtClean="0">
                <a:latin typeface="Arial" pitchFamily="34" charset="0"/>
                <a:cs typeface="Arial" pitchFamily="34" charset="0"/>
              </a:rPr>
              <a:t> Разложите на множиели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348262" y="1447800"/>
                <a:ext cx="4872359" cy="81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latin typeface="Cambria Math"/>
                        </a:rPr>
                        <m:t>𝟏</m:t>
                      </m:r>
                      <m:r>
                        <a:rPr lang="ru-RU" b="1" i="1" smtClean="0">
                          <a:latin typeface="Cambria Math"/>
                        </a:rPr>
                        <m:t>) </m:t>
                      </m:r>
                      <m:sSup>
                        <m:sSup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b="1" i="1" smtClean="0">
                              <a:latin typeface="Cambria Math"/>
                            </a:rPr>
                            <m:t>(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𝒂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+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𝒃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uz-Latn-UZ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b="1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b="1" i="1" smtClean="0">
                              <a:latin typeface="Cambria Math"/>
                            </a:rPr>
                            <m:t>𝒄</m:t>
                          </m:r>
                        </m:e>
                        <m:sup>
                          <m:r>
                            <a:rPr lang="uz-Latn-UZ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uz-Latn-UZ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262" y="1447800"/>
                <a:ext cx="4872359" cy="816249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1470042"/>
              </p:ext>
            </p:extLst>
          </p:nvPr>
        </p:nvGraphicFramePr>
        <p:xfrm>
          <a:off x="1467952" y="7391400"/>
          <a:ext cx="2710334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78" name="Формула" r:id="rId4" imgW="965160" imgH="215640" progId="Equation.3">
                  <p:embed/>
                </p:oleObj>
              </mc:Choice>
              <mc:Fallback>
                <p:oleObj name="Формула" r:id="rId4" imgW="9651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7952" y="7391400"/>
                        <a:ext cx="2710334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998315"/>
              </p:ext>
            </p:extLst>
          </p:nvPr>
        </p:nvGraphicFramePr>
        <p:xfrm>
          <a:off x="24882" y="7391400"/>
          <a:ext cx="1533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79" name="Формула" r:id="rId6" imgW="495085" imgH="228501" progId="Equation.3">
                  <p:embed/>
                </p:oleObj>
              </mc:Choice>
              <mc:Fallback>
                <p:oleObj name="Формула" r:id="rId6" imgW="495085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82" y="7391400"/>
                        <a:ext cx="1533300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199353"/>
              </p:ext>
            </p:extLst>
          </p:nvPr>
        </p:nvGraphicFramePr>
        <p:xfrm>
          <a:off x="7459647" y="7391400"/>
          <a:ext cx="1605456" cy="685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80" name="Формула" r:id="rId8" imgW="647640" imgH="241200" progId="Equation.3">
                  <p:embed/>
                </p:oleObj>
              </mc:Choice>
              <mc:Fallback>
                <p:oleObj name="Формула" r:id="rId8" imgW="6476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9647" y="7391400"/>
                        <a:ext cx="1605456" cy="685801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0973973"/>
              </p:ext>
            </p:extLst>
          </p:nvPr>
        </p:nvGraphicFramePr>
        <p:xfrm>
          <a:off x="4842964" y="7391400"/>
          <a:ext cx="265847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81" name="Формула" r:id="rId10" imgW="825500" imgH="203200" progId="Equation.3">
                  <p:embed/>
                </p:oleObj>
              </mc:Choice>
              <mc:Fallback>
                <p:oleObj name="Формула" r:id="rId10" imgW="8255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964" y="7391400"/>
                        <a:ext cx="2658472" cy="685800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9406984"/>
              </p:ext>
            </p:extLst>
          </p:nvPr>
        </p:nvGraphicFramePr>
        <p:xfrm>
          <a:off x="12496800" y="7391400"/>
          <a:ext cx="1869274" cy="685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82" name="Формула" r:id="rId12" imgW="634680" imgH="241200" progId="Equation.3">
                  <p:embed/>
                </p:oleObj>
              </mc:Choice>
              <mc:Fallback>
                <p:oleObj name="Формула" r:id="rId12" imgW="6346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6800" y="7391400"/>
                        <a:ext cx="1869274" cy="685801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63668"/>
              </p:ext>
            </p:extLst>
          </p:nvPr>
        </p:nvGraphicFramePr>
        <p:xfrm>
          <a:off x="10020063" y="7391400"/>
          <a:ext cx="2505141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83" name="Формула" r:id="rId14" imgW="825500" imgH="203200" progId="Equation.3">
                  <p:embed/>
                </p:oleObj>
              </mc:Choice>
              <mc:Fallback>
                <p:oleObj name="Формула" r:id="rId14" imgW="8255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0063" y="7391400"/>
                        <a:ext cx="2505141" cy="6858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5133141" y="1497204"/>
                <a:ext cx="2160335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𝒃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3141" y="1497204"/>
                <a:ext cx="2160335" cy="769441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Прямоугольник 25"/>
              <p:cNvSpPr/>
              <p:nvPr/>
            </p:nvSpPr>
            <p:spPr>
              <a:xfrm>
                <a:off x="5184997" y="2782429"/>
                <a:ext cx="6488764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uz-Latn-UZ" sz="44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r>
                      <a:rPr lang="uz-Cyrl-UZ" sz="4400" b="1" i="1" dirty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(</m:t>
                    </m:r>
                    <m:r>
                      <a:rPr lang="uz-Latn-UZ" sz="44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𝒂</m:t>
                    </m:r>
                    <m:r>
                      <a:rPr lang="uz-Latn-UZ" sz="44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uz-Latn-UZ" sz="44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𝒃</m:t>
                    </m:r>
                    <m:r>
                      <a:rPr lang="uz-Latn-UZ" sz="44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−</m:t>
                    </m:r>
                    <m:r>
                      <a:rPr lang="uz-Latn-UZ" sz="44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𝒄</m:t>
                    </m:r>
                    <m:r>
                      <a:rPr lang="uz-Cyrl-UZ" sz="4400" b="1" i="1" dirty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)(</m:t>
                    </m:r>
                    <m:r>
                      <a:rPr lang="uz-Latn-UZ" sz="44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𝒂</m:t>
                    </m:r>
                    <m:r>
                      <a:rPr lang="uz-Latn-UZ" sz="44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uz-Latn-UZ" sz="44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𝒃</m:t>
                    </m:r>
                    <m:r>
                      <a:rPr lang="uz-Latn-UZ" sz="44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uz-Latn-UZ" sz="44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𝒄</m:t>
                    </m:r>
                  </m:oMath>
                </a14:m>
                <a:r>
                  <a:rPr lang="uz-Latn-UZ" sz="44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6" name="Прямоугольник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4997" y="2782429"/>
                <a:ext cx="6488764" cy="769441"/>
              </a:xfrm>
              <a:prstGeom prst="rect">
                <a:avLst/>
              </a:prstGeom>
              <a:blipFill rotWithShape="1">
                <a:blip r:embed="rId17"/>
                <a:stretch>
                  <a:fillRect t="-14961" b="-37008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Левая фигурная скобка 22"/>
          <p:cNvSpPr/>
          <p:nvPr/>
        </p:nvSpPr>
        <p:spPr>
          <a:xfrm rot="16200000">
            <a:off x="1957082" y="1754770"/>
            <a:ext cx="582970" cy="1601531"/>
          </a:xfrm>
          <a:prstGeom prst="leftBrace">
            <a:avLst>
              <a:gd name="adj1" fmla="val 8333"/>
              <a:gd name="adj2" fmla="val 50551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869118" y="2624411"/>
                <a:ext cx="967381" cy="8162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  <m:sup>
                          <m:r>
                            <a:rPr lang="uz-Latn-U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9118" y="2624411"/>
                <a:ext cx="967381" cy="816249"/>
              </a:xfrm>
              <a:prstGeom prst="rect">
                <a:avLst/>
              </a:prstGeom>
              <a:blipFill rotWithShape="1"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2508298" y="2631406"/>
                <a:ext cx="1398588" cy="8162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uz-Latn-UZ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𝒃</m:t>
                          </m:r>
                        </m:e>
                        <m:sup>
                          <m:r>
                            <a:rPr lang="uz-Latn-U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8298" y="2631406"/>
                <a:ext cx="1398588" cy="816249"/>
              </a:xfrm>
              <a:prstGeom prst="rect">
                <a:avLst/>
              </a:prstGeom>
              <a:blipFill rotWithShape="1"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Прямая со стрелкой 16"/>
          <p:cNvCxnSpPr/>
          <p:nvPr/>
        </p:nvCxnSpPr>
        <p:spPr>
          <a:xfrm flipH="1">
            <a:off x="3459310" y="2143193"/>
            <a:ext cx="447010" cy="48121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Левая фигурная скобка 31"/>
          <p:cNvSpPr/>
          <p:nvPr/>
        </p:nvSpPr>
        <p:spPr>
          <a:xfrm rot="16200000">
            <a:off x="6004675" y="1793645"/>
            <a:ext cx="582970" cy="1303096"/>
          </a:xfrm>
          <a:prstGeom prst="leftBrace">
            <a:avLst>
              <a:gd name="adj1" fmla="val 8333"/>
              <a:gd name="adj2" fmla="val 50551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5605106" y="2736678"/>
                <a:ext cx="1023036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 </m:t>
                      </m:r>
                      <m:r>
                        <a:rPr lang="uz-Latn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05106" y="2736678"/>
                <a:ext cx="1023036" cy="769441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6584984" y="2736678"/>
                <a:ext cx="1561645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 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𝒃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 )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84984" y="2736678"/>
                <a:ext cx="1561645" cy="769441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Прямая со стрелкой 33"/>
          <p:cNvCxnSpPr/>
          <p:nvPr/>
        </p:nvCxnSpPr>
        <p:spPr>
          <a:xfrm flipH="1">
            <a:off x="7595695" y="2216124"/>
            <a:ext cx="358866" cy="520554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Левая фигурная скобка 34"/>
          <p:cNvSpPr/>
          <p:nvPr/>
        </p:nvSpPr>
        <p:spPr>
          <a:xfrm rot="16200000">
            <a:off x="9179119" y="1805739"/>
            <a:ext cx="582970" cy="1303096"/>
          </a:xfrm>
          <a:prstGeom prst="leftBrace">
            <a:avLst>
              <a:gd name="adj1" fmla="val 8333"/>
              <a:gd name="adj2" fmla="val 50551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8815531" y="2703738"/>
                <a:ext cx="1023036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 </m:t>
                      </m:r>
                      <m:r>
                        <a:rPr lang="uz-Latn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5531" y="2703738"/>
                <a:ext cx="1023036" cy="769441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Прямоугольник 36"/>
              <p:cNvSpPr/>
              <p:nvPr/>
            </p:nvSpPr>
            <p:spPr>
              <a:xfrm>
                <a:off x="9838567" y="2720208"/>
                <a:ext cx="1561646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𝒃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 )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37" name="Прямоугольник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8567" y="2720208"/>
                <a:ext cx="1561646" cy="769441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8" name="Прямая со стрелкой 37"/>
          <p:cNvCxnSpPr/>
          <p:nvPr/>
        </p:nvCxnSpPr>
        <p:spPr>
          <a:xfrm flipH="1">
            <a:off x="11009059" y="2143193"/>
            <a:ext cx="280982" cy="57701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Прямоугольник 44"/>
              <p:cNvSpPr/>
              <p:nvPr/>
            </p:nvSpPr>
            <p:spPr>
              <a:xfrm>
                <a:off x="7066461" y="1494608"/>
                <a:ext cx="734496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45" name="Прямоугольник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6461" y="1494608"/>
                <a:ext cx="734496" cy="769441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Прямоугольник 46"/>
              <p:cNvSpPr/>
              <p:nvPr/>
            </p:nvSpPr>
            <p:spPr>
              <a:xfrm>
                <a:off x="7655439" y="1497204"/>
                <a:ext cx="598241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𝒄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47" name="Прямоугольник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5439" y="1497204"/>
                <a:ext cx="598241" cy="769441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Прямоугольник 47"/>
              <p:cNvSpPr/>
              <p:nvPr/>
            </p:nvSpPr>
            <p:spPr>
              <a:xfrm>
                <a:off x="8094298" y="1527982"/>
                <a:ext cx="3767313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 xmlns:m="http://schemas.openxmlformats.org/officeDocument/2006/math">
                    <m:r>
                      <a:rPr lang="uz-Cyrl-UZ" sz="44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(</m:t>
                    </m:r>
                    <m:r>
                      <a:rPr lang="uz-Latn-UZ" sz="4400" b="1" i="1" dirty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(</m:t>
                    </m:r>
                    <m:r>
                      <a:rPr lang="uz-Latn-UZ" sz="4400" b="1" i="1" dirty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𝒂</m:t>
                    </m:r>
                    <m:r>
                      <a:rPr lang="uz-Latn-UZ" sz="4400" b="1" i="1" dirty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uz-Latn-UZ" sz="4400" b="1" i="1" dirty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𝒃</m:t>
                    </m:r>
                    <m:r>
                      <a:rPr lang="uz-Latn-UZ" sz="4400" b="1" i="1" dirty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)+</m:t>
                    </m:r>
                    <m:r>
                      <a:rPr lang="uz-Latn-UZ" sz="4400" b="1" i="1" dirty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𝒄</m:t>
                    </m:r>
                    <m:r>
                      <a:rPr lang="en-US" sz="4400" b="1" i="1" dirty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)</m:t>
                    </m:r>
                  </m:oMath>
                </a14:m>
                <a:r>
                  <a:rPr lang="uz-Latn-UZ" sz="4400" b="1" dirty="0" smtClean="0">
                    <a:solidFill>
                      <a:prstClr val="black"/>
                    </a:solidFill>
                    <a:latin typeface="Times New Roman" pitchFamily="18" charset="0"/>
                    <a:cs typeface="Times New Roman" pitchFamily="18" charset="0"/>
                  </a:rPr>
                  <a:t>=</a:t>
                </a:r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8" name="Прямоугольник 4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4298" y="1527982"/>
                <a:ext cx="3767313" cy="769441"/>
              </a:xfrm>
              <a:prstGeom prst="rect">
                <a:avLst/>
              </a:prstGeom>
              <a:blipFill rotWithShape="1">
                <a:blip r:embed="rId26"/>
                <a:stretch>
                  <a:fillRect t="-15079" r="-5502" b="-38095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Прямоугольник 48"/>
              <p:cNvSpPr/>
              <p:nvPr/>
            </p:nvSpPr>
            <p:spPr>
              <a:xfrm>
                <a:off x="5016143" y="1527982"/>
                <a:ext cx="3346029" cy="80021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uz-Latn-UZ" sz="4400" b="1" i="1" dirty="0" smtClean="0">
                        <a:solidFill>
                          <a:prstClr val="black"/>
                        </a:solidFill>
                        <a:latin typeface="Cambria Math"/>
                        <a:cs typeface="Times New Roman" pitchFamily="18" charset="0"/>
                      </a:rPr>
                      <m:t>(                      )</m:t>
                    </m:r>
                  </m:oMath>
                </a14:m>
                <a:r>
                  <a:rPr lang="uz-Latn-UZ" dirty="0" smtClean="0"/>
                  <a:t>  </a:t>
                </a:r>
                <a:endParaRPr lang="uz-Latn-UZ" dirty="0"/>
              </a:p>
            </p:txBody>
          </p:sp>
        </mc:Choice>
        <mc:Fallback xmlns="">
          <p:sp>
            <p:nvSpPr>
              <p:cNvPr id="49" name="Прямоугольник 4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6143" y="1527982"/>
                <a:ext cx="3346029" cy="800219"/>
              </a:xfrm>
              <a:prstGeom prst="rect">
                <a:avLst/>
              </a:prstGeom>
              <a:blipFill rotWithShape="1">
                <a:blip r:embed="rId2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77261" y="3886200"/>
                <a:ext cx="5460662" cy="81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uz-Latn-UZ" b="1" dirty="0" smtClean="0"/>
                  <a:t>3</a:t>
                </a:r>
                <a14:m>
                  <m:oMath xmlns:m="http://schemas.openxmlformats.org/officeDocument/2006/math">
                    <m:r>
                      <a:rPr lang="ru-RU" b="1" i="1" smtClean="0">
                        <a:latin typeface="Cambria Math"/>
                      </a:rPr>
                      <m:t>) </m:t>
                    </m:r>
                    <m:sSup>
                      <m:sSupPr>
                        <m:ctrlPr>
                          <a:rPr lang="uz-Latn-UZ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z-Latn-UZ" b="1" i="1" smtClean="0">
                            <a:latin typeface="Cambria Math"/>
                          </a:rPr>
                          <m:t>(</m:t>
                        </m:r>
                        <m:r>
                          <a:rPr lang="uz-Latn-UZ" b="1" i="1" smtClean="0">
                            <a:latin typeface="Cambria Math"/>
                          </a:rPr>
                          <m:t>𝒂</m:t>
                        </m:r>
                        <m:r>
                          <a:rPr lang="uz-Latn-UZ" b="1" i="1" smtClean="0">
                            <a:latin typeface="Cambria Math"/>
                          </a:rPr>
                          <m:t>+</m:t>
                        </m:r>
                        <m:r>
                          <a:rPr lang="uz-Latn-UZ" b="1" i="1" smtClean="0">
                            <a:latin typeface="Cambria Math"/>
                          </a:rPr>
                          <m:t>𝟐</m:t>
                        </m:r>
                        <m:r>
                          <a:rPr lang="uz-Latn-UZ" b="1" i="1" smtClean="0">
                            <a:latin typeface="Cambria Math"/>
                          </a:rPr>
                          <m:t>𝒃</m:t>
                        </m:r>
                        <m:r>
                          <a:rPr lang="uz-Latn-UZ" b="1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uz-Latn-UZ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uz-Latn-UZ" b="1" i="1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uz-Latn-UZ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uz-Latn-UZ" b="1" i="1" smtClean="0">
                            <a:latin typeface="Cambria Math"/>
                          </a:rPr>
                          <m:t>𝟗</m:t>
                        </m:r>
                        <m:r>
                          <a:rPr lang="uz-Latn-UZ" b="1" i="1" smtClean="0">
                            <a:latin typeface="Cambria Math"/>
                          </a:rPr>
                          <m:t>𝒂</m:t>
                        </m:r>
                      </m:e>
                      <m:sup>
                        <m:r>
                          <a:rPr lang="uz-Latn-UZ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uz-Latn-UZ" b="1" i="1" smtClean="0">
                        <a:latin typeface="Cambria Math"/>
                      </a:rPr>
                      <m:t>=</m:t>
                    </m:r>
                  </m:oMath>
                </a14:m>
                <a:endParaRPr lang="uz-Latn-UZ" b="1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261" y="3886200"/>
                <a:ext cx="5460662" cy="816249"/>
              </a:xfrm>
              <a:prstGeom prst="rect">
                <a:avLst/>
              </a:prstGeom>
              <a:blipFill rotWithShape="1">
                <a:blip r:embed="rId28"/>
                <a:stretch>
                  <a:fillRect l="-4688" t="-12782" b="-37594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5594883" y="3889131"/>
                <a:ext cx="5245475" cy="81624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b="1" i="1" smtClean="0">
                              <a:latin typeface="Cambria Math"/>
                            </a:rPr>
                            <m:t>(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𝒂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+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𝒃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uz-Latn-UZ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b="1" i="1" smtClean="0"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uz-Latn-UZ" b="1" i="1" smtClean="0">
                              <a:latin typeface="Cambria Math"/>
                            </a:rPr>
                            <m:t>(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𝟑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𝒂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)</m:t>
                          </m:r>
                        </m:e>
                        <m:sup>
                          <m:r>
                            <a:rPr lang="uz-Latn-UZ" b="1" i="1" smtClean="0"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uz-Latn-UZ" b="1" i="1" smtClean="0"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uz-Latn-UZ" b="1" dirty="0"/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4883" y="3889131"/>
                <a:ext cx="5245475" cy="816249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1066920" y="4687256"/>
                <a:ext cx="8912120" cy="8002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uz-Latn-UZ" b="1" i="1" smtClean="0">
                              <a:latin typeface="Cambria Math"/>
                            </a:rPr>
                            <m:t>𝒂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+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𝒃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−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𝟑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𝒂</m:t>
                          </m:r>
                        </m:e>
                      </m:d>
                      <m:d>
                        <m:dPr>
                          <m:ctrlPr>
                            <a:rPr lang="uz-Latn-UZ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uz-Latn-U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  <m:r>
                            <a:rPr lang="uz-Latn-U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uz-Latn-U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uz-Latn-U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𝒃</m:t>
                          </m:r>
                          <m:r>
                            <a:rPr lang="uz-Latn-UZ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uz-Latn-U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𝟑</m:t>
                          </m:r>
                          <m:r>
                            <a:rPr lang="uz-Latn-U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d>
                      <m:r>
                        <a:rPr lang="uz-Latn-UZ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uz-Latn-UZ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6920" y="4687256"/>
                <a:ext cx="8912120" cy="800219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1199781" y="5401433"/>
                <a:ext cx="6772047" cy="8002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b="1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uz-Latn-UZ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𝒃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−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𝒂</m:t>
                          </m:r>
                        </m:e>
                      </m:d>
                      <m:d>
                        <m:dPr>
                          <m:ctrlPr>
                            <a:rPr lang="uz-Latn-UZ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uz-Latn-U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uz-Latn-U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𝒃</m:t>
                          </m:r>
                          <m:r>
                            <a:rPr lang="uz-Latn-UZ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uz-Latn-UZ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𝟒</m:t>
                          </m:r>
                          <m:r>
                            <a:rPr lang="uz-Latn-U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d>
                      <m:r>
                        <a:rPr lang="uz-Latn-UZ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uz-Latn-UZ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99781" y="5401433"/>
                <a:ext cx="6772047" cy="800219"/>
              </a:xfrm>
              <a:prstGeom prst="rect">
                <a:avLst/>
              </a:prstGeom>
              <a:blipFill rotWithShape="1">
                <a:blip r:embed="rId3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7712055" y="5428774"/>
                <a:ext cx="5814669" cy="8002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b="1" i="1" smtClean="0">
                          <a:latin typeface="Cambria Math"/>
                        </a:rPr>
                        <m:t>𝟐</m:t>
                      </m:r>
                      <m:d>
                        <m:d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uz-Latn-UZ" b="1" i="1" smtClean="0">
                              <a:latin typeface="Cambria Math"/>
                            </a:rPr>
                            <m:t>𝒃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−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𝒂</m:t>
                          </m:r>
                        </m:e>
                      </m:d>
                      <m:r>
                        <a:rPr lang="uz-Latn-UZ" b="1" i="1" smtClean="0">
                          <a:latin typeface="Cambria Math"/>
                        </a:rPr>
                        <m:t>𝟐</m:t>
                      </m:r>
                      <m:d>
                        <m:dPr>
                          <m:ctrlPr>
                            <a:rPr lang="uz-Latn-UZ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uz-Latn-U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𝒃</m:t>
                          </m:r>
                          <m:r>
                            <a:rPr lang="uz-Latn-UZ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uz-Latn-UZ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uz-Latn-U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d>
                      <m:r>
                        <a:rPr lang="uz-Latn-UZ" b="1" i="1" smtClean="0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</m:oMath>
                  </m:oMathPara>
                </a14:m>
                <a:endParaRPr lang="uz-Latn-UZ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2055" y="5428774"/>
                <a:ext cx="5814669" cy="800219"/>
              </a:xfrm>
              <a:prstGeom prst="rect">
                <a:avLst/>
              </a:prstGeom>
              <a:blipFill rotWithShape="1"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7391148" y="6201652"/>
                <a:ext cx="5462008" cy="80021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b="1" i="1" smtClean="0">
                          <a:latin typeface="Cambria Math"/>
                        </a:rPr>
                        <m:t>=</m:t>
                      </m:r>
                      <m:r>
                        <a:rPr lang="uz-Latn-UZ" b="1" i="1" smtClean="0">
                          <a:latin typeface="Cambria Math"/>
                        </a:rPr>
                        <m:t>𝟒</m:t>
                      </m:r>
                      <m:d>
                        <m:dPr>
                          <m:ctrlPr>
                            <a:rPr lang="uz-Latn-UZ" b="1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uz-Latn-UZ" b="1" i="1" smtClean="0">
                              <a:latin typeface="Cambria Math"/>
                            </a:rPr>
                            <m:t>𝒃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−</m:t>
                          </m:r>
                          <m:r>
                            <a:rPr lang="uz-Latn-UZ" b="1" i="1" smtClean="0">
                              <a:latin typeface="Cambria Math"/>
                            </a:rPr>
                            <m:t>𝒂</m:t>
                          </m:r>
                        </m:e>
                      </m:d>
                      <m:d>
                        <m:dPr>
                          <m:ctrlPr>
                            <a:rPr lang="uz-Latn-UZ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uz-Latn-U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𝒃</m:t>
                          </m:r>
                          <m:r>
                            <a:rPr lang="uz-Latn-UZ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uz-Latn-UZ" b="1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uz-Latn-UZ" b="1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𝒂</m:t>
                          </m:r>
                        </m:e>
                      </m:d>
                    </m:oMath>
                  </m:oMathPara>
                </a14:m>
                <a:endParaRPr lang="uz-Latn-UZ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1148" y="6201652"/>
                <a:ext cx="5462008" cy="800219"/>
              </a:xfrm>
              <a:prstGeom prst="rect">
                <a:avLst/>
              </a:prstGeom>
              <a:blipFill rotWithShape="1">
                <a:blip r:embed="rId3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23332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6" grpId="0"/>
      <p:bldP spid="23" grpId="0" animBg="1"/>
      <p:bldP spid="23" grpId="1" animBg="1"/>
      <p:bldP spid="14" grpId="0"/>
      <p:bldP spid="14" grpId="1"/>
      <p:bldP spid="15" grpId="0"/>
      <p:bldP spid="15" grpId="1"/>
      <p:bldP spid="32" grpId="0" animBg="1"/>
      <p:bldP spid="32" grpId="1" animBg="1"/>
      <p:bldP spid="22" grpId="0"/>
      <p:bldP spid="22" grpId="1"/>
      <p:bldP spid="33" grpId="0"/>
      <p:bldP spid="33" grpId="1"/>
      <p:bldP spid="35" grpId="0" animBg="1"/>
      <p:bldP spid="35" grpId="1" animBg="1"/>
      <p:bldP spid="36" grpId="0"/>
      <p:bldP spid="36" grpId="1"/>
      <p:bldP spid="37" grpId="0"/>
      <p:bldP spid="37" grpId="1"/>
      <p:bldP spid="45" grpId="0"/>
      <p:bldP spid="47" grpId="0"/>
      <p:bldP spid="48" grpId="0"/>
      <p:bldP spid="49" grpId="0"/>
      <p:bldP spid="52" grpId="0"/>
      <p:bldP spid="53" grpId="0"/>
      <p:bldP spid="54" grpId="0"/>
      <p:bldP spid="55" grpId="0"/>
      <p:bldP spid="5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572000" y="3"/>
            <a:ext cx="6047390" cy="769423"/>
          </a:xfrm>
          <a:prstGeom prst="rect">
            <a:avLst/>
          </a:prstGeom>
          <a:noFill/>
        </p:spPr>
        <p:txBody>
          <a:bodyPr wrap="none" lIns="91423" tIns="45711" rIns="91423" bIns="45711" rtlCol="0">
            <a:spAutoFit/>
          </a:bodyPr>
          <a:lstStyle/>
          <a:p>
            <a:r>
              <a:rPr lang="ru-RU" sz="4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учебника</a:t>
            </a:r>
            <a:endParaRPr lang="uz-Latn-UZ" sz="4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1156" y="614857"/>
            <a:ext cx="13384844" cy="646313"/>
          </a:xfrm>
          <a:prstGeom prst="rect">
            <a:avLst/>
          </a:prstGeom>
          <a:noFill/>
        </p:spPr>
        <p:txBody>
          <a:bodyPr wrap="square" lIns="91423" tIns="45711" rIns="91423" bIns="45711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    № 4</a:t>
            </a:r>
            <a:r>
              <a:rPr lang="uz-Latn-UZ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ru-RU" sz="3600" b="1" kern="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z-Cyrl-UZ" sz="3600" b="1" kern="0" dirty="0" smtClean="0">
                <a:latin typeface="Arial" pitchFamily="34" charset="0"/>
                <a:cs typeface="Arial" pitchFamily="34" charset="0"/>
              </a:rPr>
              <a:t> Разложите на множиели</a:t>
            </a:r>
            <a:endParaRPr lang="uz-Latn-UZ" sz="32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4151264"/>
              </p:ext>
            </p:extLst>
          </p:nvPr>
        </p:nvGraphicFramePr>
        <p:xfrm>
          <a:off x="1467952" y="7391400"/>
          <a:ext cx="2710334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4" name="Формула" r:id="rId3" imgW="965160" imgH="215640" progId="Equation.3">
                  <p:embed/>
                </p:oleObj>
              </mc:Choice>
              <mc:Fallback>
                <p:oleObj name="Формула" r:id="rId3" imgW="9651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7952" y="7391400"/>
                        <a:ext cx="2710334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259598"/>
              </p:ext>
            </p:extLst>
          </p:nvPr>
        </p:nvGraphicFramePr>
        <p:xfrm>
          <a:off x="24882" y="7391400"/>
          <a:ext cx="15333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5" name="Формула" r:id="rId5" imgW="495085" imgH="228501" progId="Equation.3">
                  <p:embed/>
                </p:oleObj>
              </mc:Choice>
              <mc:Fallback>
                <p:oleObj name="Формула" r:id="rId5" imgW="495085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82" y="7391400"/>
                        <a:ext cx="1533300" cy="6858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3671214"/>
              </p:ext>
            </p:extLst>
          </p:nvPr>
        </p:nvGraphicFramePr>
        <p:xfrm>
          <a:off x="7459647" y="7391400"/>
          <a:ext cx="1605456" cy="685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6" name="Формула" r:id="rId7" imgW="647640" imgH="241200" progId="Equation.3">
                  <p:embed/>
                </p:oleObj>
              </mc:Choice>
              <mc:Fallback>
                <p:oleObj name="Формула" r:id="rId7" imgW="6476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9647" y="7391400"/>
                        <a:ext cx="1605456" cy="685801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7353217"/>
              </p:ext>
            </p:extLst>
          </p:nvPr>
        </p:nvGraphicFramePr>
        <p:xfrm>
          <a:off x="4842964" y="7391400"/>
          <a:ext cx="265847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7" name="Формула" r:id="rId9" imgW="825500" imgH="203200" progId="Equation.3">
                  <p:embed/>
                </p:oleObj>
              </mc:Choice>
              <mc:Fallback>
                <p:oleObj name="Формула" r:id="rId9" imgW="8255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2964" y="7391400"/>
                        <a:ext cx="2658472" cy="685800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850248"/>
              </p:ext>
            </p:extLst>
          </p:nvPr>
        </p:nvGraphicFramePr>
        <p:xfrm>
          <a:off x="12496800" y="7391400"/>
          <a:ext cx="1869274" cy="685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8" name="Формула" r:id="rId11" imgW="634680" imgH="241200" progId="Equation.3">
                  <p:embed/>
                </p:oleObj>
              </mc:Choice>
              <mc:Fallback>
                <p:oleObj name="Формула" r:id="rId11" imgW="6346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6800" y="7391400"/>
                        <a:ext cx="1869274" cy="685801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3799219"/>
              </p:ext>
            </p:extLst>
          </p:nvPr>
        </p:nvGraphicFramePr>
        <p:xfrm>
          <a:off x="10020063" y="7391400"/>
          <a:ext cx="2505141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49" name="Формула" r:id="rId13" imgW="825500" imgH="203200" progId="Equation.3">
                  <p:embed/>
                </p:oleObj>
              </mc:Choice>
              <mc:Fallback>
                <p:oleObj name="Формула" r:id="rId13" imgW="8255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20063" y="7391400"/>
                        <a:ext cx="2505141" cy="6858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Box 38"/>
              <p:cNvSpPr txBox="1"/>
              <p:nvPr/>
            </p:nvSpPr>
            <p:spPr>
              <a:xfrm>
                <a:off x="337376" y="1461214"/>
                <a:ext cx="3968971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𝟗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𝟔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𝟏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9" name="TextBox 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376" y="1461214"/>
                <a:ext cx="3968971" cy="721801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4140242" y="1486215"/>
                <a:ext cx="6495176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=(</m:t>
                          </m:r>
                          <m:r>
                            <a:rPr lang="en-US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∙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∙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𝟏</m:t>
                      </m:r>
                      <m:sSup>
                        <m:sSupPr>
                          <m:ctrlP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uz-Latn-UZ" sz="4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)=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0242" y="1486215"/>
                <a:ext cx="6495176" cy="721801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5916244"/>
              </p:ext>
            </p:extLst>
          </p:nvPr>
        </p:nvGraphicFramePr>
        <p:xfrm>
          <a:off x="4671067" y="2242228"/>
          <a:ext cx="27432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50" name="Формула" r:id="rId17" imgW="634680" imgH="241200" progId="Equation.3">
                  <p:embed/>
                </p:oleObj>
              </mc:Choice>
              <mc:Fallback>
                <p:oleObj name="Формула" r:id="rId17" imgW="63468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1067" y="2242228"/>
                        <a:ext cx="2743200" cy="9906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224447"/>
              </p:ext>
            </p:extLst>
          </p:nvPr>
        </p:nvGraphicFramePr>
        <p:xfrm>
          <a:off x="900215" y="2242228"/>
          <a:ext cx="3812804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51" name="Формула" r:id="rId19" imgW="825500" imgH="203200" progId="Equation.3">
                  <p:embed/>
                </p:oleObj>
              </mc:Choice>
              <mc:Fallback>
                <p:oleObj name="Формула" r:id="rId19" imgW="825500" imgH="203200" progId="Equation.3">
                  <p:embed/>
                  <p:pic>
                    <p:nvPicPr>
                      <p:cNvPr id="0" name="Объект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0215" y="2242228"/>
                        <a:ext cx="3812804" cy="990600"/>
                      </a:xfrm>
                      <a:prstGeom prst="rect">
                        <a:avLst/>
                      </a:prstGeom>
                      <a:solidFill>
                        <a:srgbClr val="00FF0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Прямоугольник 15"/>
              <p:cNvSpPr/>
              <p:nvPr/>
            </p:nvSpPr>
            <p:spPr>
              <a:xfrm>
                <a:off x="10439400" y="1486214"/>
                <a:ext cx="2897781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𝒂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−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16" name="Прямоугольник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9400" y="1486214"/>
                <a:ext cx="2897781" cy="721801"/>
              </a:xfrm>
              <a:prstGeom prst="rect">
                <a:avLst/>
              </a:prstGeom>
              <a:blipFill rotWithShape="1"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Прямоугольник 40"/>
              <p:cNvSpPr/>
              <p:nvPr/>
            </p:nvSpPr>
            <p:spPr>
              <a:xfrm>
                <a:off x="9062690" y="2208016"/>
                <a:ext cx="5240089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𝟏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𝟑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𝒂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−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𝟏</m:t>
                      </m:r>
                      <m:r>
                        <a:rPr lang="en-US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1" name="Прямоугольник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2690" y="2208016"/>
                <a:ext cx="5240089" cy="769441"/>
              </a:xfrm>
              <a:prstGeom prst="rect">
                <a:avLst/>
              </a:prstGeom>
              <a:blipFill rotWithShape="1"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/>
              <p:cNvSpPr txBox="1"/>
              <p:nvPr/>
            </p:nvSpPr>
            <p:spPr>
              <a:xfrm>
                <a:off x="503480" y="4323302"/>
                <a:ext cx="4565289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 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𝟑𝟔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𝟏𝟐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𝒃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𝟏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480" y="4323302"/>
                <a:ext cx="4565289" cy="721801"/>
              </a:xfrm>
              <a:prstGeom prst="rect">
                <a:avLst/>
              </a:prstGeom>
              <a:blipFill rotWithShape="1"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4724399" y="4323301"/>
                <a:ext cx="6479146" cy="72180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=(</m:t>
                          </m:r>
                          <m:r>
                            <a:rPr lang="en-US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𝟔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  <m:r>
                            <a:rPr lang="uz-Latn-UZ" sz="4000" b="1" i="1" dirty="0" smtClean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𝟐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∙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𝟔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𝒃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∙</m:t>
                      </m:r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𝟏</m:t>
                      </m:r>
                      <m:sSup>
                        <m:sSupPr>
                          <m:ctrlP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uz-Latn-UZ" sz="4000" b="1" i="1" smtClean="0">
                              <a:solidFill>
                                <a:schemeClr val="tx1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schemeClr val="tx1"/>
                          </a:solidFill>
                          <a:latin typeface="Cambria Math"/>
                          <a:cs typeface="Times New Roman" pitchFamily="18" charset="0"/>
                        </a:rPr>
                        <m:t>)=</m:t>
                      </m:r>
                    </m:oMath>
                  </m:oMathPara>
                </a14:m>
                <a:endParaRPr lang="uz-Latn-UZ" sz="40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399" y="4323301"/>
                <a:ext cx="6479146" cy="721801"/>
              </a:xfrm>
              <a:prstGeom prst="rect">
                <a:avLst/>
              </a:prstGeom>
              <a:blipFill rotWithShape="1"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/>
              <p:cNvSpPr/>
              <p:nvPr/>
            </p:nvSpPr>
            <p:spPr>
              <a:xfrm>
                <a:off x="10853985" y="4323302"/>
                <a:ext cx="2889765" cy="72180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𝟔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𝒃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uz-Latn-UZ" sz="4000" b="1" i="1" dirty="0" smtClean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𝟏</m:t>
                          </m:r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uz-Latn-UZ" sz="4000" b="1" i="1" dirty="0">
                              <a:solidFill>
                                <a:prstClr val="black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𝟐</m:t>
                          </m:r>
                        </m:sup>
                      </m:sSup>
                      <m:r>
                        <a:rPr lang="uz-Latn-UZ" sz="40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44" name="Прямоугольник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53985" y="4323302"/>
                <a:ext cx="2889765" cy="721801"/>
              </a:xfrm>
              <a:prstGeom prst="rect">
                <a:avLst/>
              </a:prstGeom>
              <a:blipFill rotWithShape="1"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Прямоугольник 45"/>
              <p:cNvSpPr/>
              <p:nvPr/>
            </p:nvSpPr>
            <p:spPr>
              <a:xfrm>
                <a:off x="8839199" y="5094512"/>
                <a:ext cx="5224059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𝟔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𝒃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𝟏</m:t>
                      </m:r>
                      <m:r>
                        <a:rPr lang="uz-Cyrl-UZ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)(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𝟔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𝒃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uz-Latn-UZ" sz="4400" b="1" i="1" dirty="0" smtClean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𝟏</m:t>
                      </m:r>
                      <m:r>
                        <a:rPr lang="en-US" sz="4400" b="1" i="1" dirty="0">
                          <a:solidFill>
                            <a:prstClr val="black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z-Latn-UZ" sz="4400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46" name="Прямоугольник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39199" y="5094512"/>
                <a:ext cx="5224059" cy="769441"/>
              </a:xfrm>
              <a:prstGeom prst="rect">
                <a:avLst/>
              </a:prstGeom>
              <a:blipFill rotWithShape="1">
                <a:blip r:embed="rId2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8" name="Объект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5157615"/>
              </p:ext>
            </p:extLst>
          </p:nvPr>
        </p:nvGraphicFramePr>
        <p:xfrm>
          <a:off x="5125156" y="5715000"/>
          <a:ext cx="2489200" cy="949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52" name="Формула" r:id="rId26" imgW="647640" imgH="241200" progId="Equation.3">
                  <p:embed/>
                </p:oleObj>
              </mc:Choice>
              <mc:Fallback>
                <p:oleObj name="Формула" r:id="rId26" imgW="64764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5156" y="5715000"/>
                        <a:ext cx="2489200" cy="949053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611783"/>
              </p:ext>
            </p:extLst>
          </p:nvPr>
        </p:nvGraphicFramePr>
        <p:xfrm>
          <a:off x="1010355" y="5715000"/>
          <a:ext cx="4121585" cy="9490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53" name="Формула" r:id="rId28" imgW="825500" imgH="203200" progId="Equation.3">
                  <p:embed/>
                </p:oleObj>
              </mc:Choice>
              <mc:Fallback>
                <p:oleObj name="Формула" r:id="rId28" imgW="825500" imgH="203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0355" y="5715000"/>
                        <a:ext cx="4121585" cy="949053"/>
                      </a:xfrm>
                      <a:prstGeom prst="rect">
                        <a:avLst/>
                      </a:prstGeom>
                      <a:solidFill>
                        <a:srgbClr val="FF99FF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8508618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16" grpId="0"/>
      <p:bldP spid="41" grpId="0"/>
      <p:bldP spid="43" grpId="0"/>
      <p:bldP spid="44" grpId="0"/>
      <p:bldP spid="4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4630400" cy="87327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41866" rIns="0" bIns="0" rtlCol="0" anchor="ctr">
            <a:spAutoFit/>
          </a:bodyPr>
          <a:lstStyle/>
          <a:p>
            <a:pPr marL="32206" algn="ctr">
              <a:spcBef>
                <a:spcPts val="330"/>
              </a:spcBef>
            </a:pPr>
            <a:r>
              <a:rPr lang="en-US" sz="5100" dirty="0"/>
              <a:t>  </a:t>
            </a:r>
            <a:r>
              <a:rPr lang="ru-RU" sz="5400" dirty="0" smtClean="0"/>
              <a:t>ЗАДАНИЯ ДЛЯ ЗАКРЕПЛЕНИЯ</a:t>
            </a:r>
            <a:endParaRPr sz="5100" dirty="0"/>
          </a:p>
        </p:txBody>
      </p:sp>
      <p:sp>
        <p:nvSpPr>
          <p:cNvPr id="3" name="AutoShape 2" descr="Математика для сачка - Next 2 Noth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6" name="TextBox 5"/>
          <p:cNvSpPr txBox="1"/>
          <p:nvPr/>
        </p:nvSpPr>
        <p:spPr>
          <a:xfrm>
            <a:off x="6400800" y="1981200"/>
            <a:ext cx="672930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Cyrl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405 </a:t>
            </a:r>
            <a:r>
              <a:rPr lang="uz-Cyrl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2, 4</a:t>
            </a:r>
            <a:r>
              <a:rPr lang="uz-Cyrl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406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(2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4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 </a:t>
            </a:r>
            <a:endParaRPr lang="en-US" sz="5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№ 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412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(2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4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uz-Latn-UZ" sz="5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Стр.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121</a:t>
            </a:r>
            <a:endParaRPr lang="uz-Latn-UZ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22" name="Picture 2" descr="Столичные четвероклассники пишут обязательную диагностику учебных  достижений по математике,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895600"/>
            <a:ext cx="36576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07562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546218" y="249629"/>
            <a:ext cx="4786124" cy="1157399"/>
          </a:xfrm>
          <a:prstGeom prst="rect">
            <a:avLst/>
          </a:prstGeom>
          <a:noFill/>
        </p:spPr>
        <p:txBody>
          <a:bodyPr wrap="none" lIns="231810" tIns="115903" rIns="231810" bIns="115903" rtlCol="0">
            <a:spAutoFit/>
          </a:bodyPr>
          <a:lstStyle/>
          <a:p>
            <a:pPr algn="ctr"/>
            <a:r>
              <a:rPr lang="ru-RU" sz="6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uz-Latn-UZ" sz="6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90782690"/>
              </p:ext>
            </p:extLst>
          </p:nvPr>
        </p:nvGraphicFramePr>
        <p:xfrm>
          <a:off x="1752600" y="1407028"/>
          <a:ext cx="11624893" cy="612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143769" y="198120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1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10669" y="342900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>
                <a:latin typeface="Arial" pitchFamily="34" charset="0"/>
                <a:cs typeface="Arial" pitchFamily="34" charset="0"/>
              </a:rPr>
              <a:t>2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80167" y="487680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3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133124" y="6248400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latin typeface="Arial" pitchFamily="34" charset="0"/>
                <a:cs typeface="Arial" pitchFamily="34" charset="0"/>
              </a:rPr>
              <a:t>4</a:t>
            </a:r>
            <a:endParaRPr lang="uz-Latn-UZ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0863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Text Box 13"/>
          <p:cNvSpPr txBox="1">
            <a:spLocks noChangeArrowheads="1"/>
          </p:cNvSpPr>
          <p:nvPr/>
        </p:nvSpPr>
        <p:spPr bwMode="auto">
          <a:xfrm>
            <a:off x="9387840" y="3423286"/>
            <a:ext cx="4724400" cy="3578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 sz="3200" b="1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ru-RU" sz="3200" b="1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ru-RU" sz="3200" b="1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ru-RU" sz="3200" b="1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ru-RU" sz="32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17"/>
          <p:cNvSpPr>
            <a:spLocks noChangeArrowheads="1"/>
          </p:cNvSpPr>
          <p:nvPr/>
        </p:nvSpPr>
        <p:spPr bwMode="auto">
          <a:xfrm>
            <a:off x="1066800" y="15638"/>
            <a:ext cx="1231392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 anchor="ctr"/>
          <a:lstStyle/>
          <a:p>
            <a:pPr algn="ctr"/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Формулы сокращённого умножения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1440182" y="918210"/>
            <a:ext cx="10022840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3200" b="1" dirty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1) Квадрат суммы двух </a:t>
            </a:r>
            <a:r>
              <a:rPr lang="ru-RU" sz="3200" b="1" dirty="0" smtClean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чисел</a:t>
            </a:r>
            <a:endParaRPr lang="ru-RU" sz="3200" b="1" dirty="0">
              <a:solidFill>
                <a:srgbClr val="80008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1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6162644"/>
              </p:ext>
            </p:extLst>
          </p:nvPr>
        </p:nvGraphicFramePr>
        <p:xfrm>
          <a:off x="2072640" y="1280160"/>
          <a:ext cx="7909560" cy="10515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1" name="Формула" r:id="rId3" imgW="1346040" imgH="228600" progId="Equation.3">
                  <p:embed/>
                </p:oleObj>
              </mc:Choice>
              <mc:Fallback>
                <p:oleObj name="Формула" r:id="rId3" imgW="13460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2640" y="1280160"/>
                        <a:ext cx="7909560" cy="10515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1554481" y="2127886"/>
            <a:ext cx="10175240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3200" b="1" dirty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2) Квадрат разности двух </a:t>
            </a:r>
            <a:r>
              <a:rPr lang="ru-RU" sz="3200" b="1" dirty="0" smtClean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чисел</a:t>
            </a:r>
            <a:endParaRPr lang="ru-RU" sz="3200" b="1" dirty="0">
              <a:solidFill>
                <a:srgbClr val="80008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1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943933"/>
              </p:ext>
            </p:extLst>
          </p:nvPr>
        </p:nvGraphicFramePr>
        <p:xfrm>
          <a:off x="2131062" y="2731770"/>
          <a:ext cx="7622538" cy="906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2" name="Формула" r:id="rId5" imgW="1587240" imgH="241200" progId="Equation.3">
                  <p:embed/>
                </p:oleObj>
              </mc:Choice>
              <mc:Fallback>
                <p:oleObj name="Формула" r:id="rId5" imgW="15872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1062" y="2731770"/>
                        <a:ext cx="7622538" cy="9067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8" name="Text Box 22"/>
          <p:cNvSpPr txBox="1">
            <a:spLocks noChangeArrowheads="1"/>
          </p:cNvSpPr>
          <p:nvPr/>
        </p:nvSpPr>
        <p:spPr bwMode="auto">
          <a:xfrm>
            <a:off x="1554480" y="3596640"/>
            <a:ext cx="10408919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3200" b="1" dirty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Разложение на множители (обратные формулы)</a:t>
            </a:r>
          </a:p>
        </p:txBody>
      </p:sp>
      <p:graphicFrame>
        <p:nvGraphicFramePr>
          <p:cNvPr id="4119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0152191"/>
              </p:ext>
            </p:extLst>
          </p:nvPr>
        </p:nvGraphicFramePr>
        <p:xfrm>
          <a:off x="2014221" y="4029076"/>
          <a:ext cx="8348979" cy="1021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3" name="Формула" r:id="rId7" imgW="1562040" imgH="241200" progId="Equation.3">
                  <p:embed/>
                </p:oleObj>
              </mc:Choice>
              <mc:Fallback>
                <p:oleObj name="Формула" r:id="rId7" imgW="15620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4221" y="4029076"/>
                        <a:ext cx="8348979" cy="10210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0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606059"/>
              </p:ext>
            </p:extLst>
          </p:nvPr>
        </p:nvGraphicFramePr>
        <p:xfrm>
          <a:off x="1785621" y="4806316"/>
          <a:ext cx="8653779" cy="1129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4" name="Формула" r:id="rId9" imgW="1371600" imgH="228600" progId="Equation.3">
                  <p:embed/>
                </p:oleObj>
              </mc:Choice>
              <mc:Fallback>
                <p:oleObj name="Формула" r:id="rId9" imgW="13716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5621" y="4806316"/>
                        <a:ext cx="8653779" cy="11296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1" name="Text Box 25"/>
          <p:cNvSpPr txBox="1">
            <a:spLocks noChangeArrowheads="1"/>
          </p:cNvSpPr>
          <p:nvPr/>
        </p:nvSpPr>
        <p:spPr bwMode="auto">
          <a:xfrm>
            <a:off x="749301" y="5833451"/>
            <a:ext cx="11391899" cy="6243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3200" b="1" dirty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3) Разность </a:t>
            </a:r>
            <a:r>
              <a:rPr lang="ru-RU" sz="3200" b="1" dirty="0" smtClean="0">
                <a:solidFill>
                  <a:srgbClr val="800080"/>
                </a:solidFill>
                <a:latin typeface="Arial" pitchFamily="34" charset="0"/>
                <a:cs typeface="Arial" pitchFamily="34" charset="0"/>
              </a:rPr>
              <a:t>квадратов двух чисел </a:t>
            </a:r>
            <a:endParaRPr lang="ru-RU" sz="3200" b="1" dirty="0">
              <a:solidFill>
                <a:srgbClr val="80008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122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6162453"/>
              </p:ext>
            </p:extLst>
          </p:nvPr>
        </p:nvGraphicFramePr>
        <p:xfrm>
          <a:off x="2286000" y="6572704"/>
          <a:ext cx="7355840" cy="971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5" name="Формула" r:id="rId11" imgW="1523880" imgH="228600" progId="Equation.3">
                  <p:embed/>
                </p:oleObj>
              </mc:Choice>
              <mc:Fallback>
                <p:oleObj name="Формула" r:id="rId11" imgW="15238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6572704"/>
                        <a:ext cx="7355840" cy="971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22866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/>
      <p:bldP spid="4116" grpId="0"/>
      <p:bldP spid="4118" grpId="0"/>
      <p:bldP spid="41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Картинка к слову «Книжка, Открытая книга» - Сеть словесных ассоциаций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98" y="5943600"/>
            <a:ext cx="4538382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18617" y="304800"/>
            <a:ext cx="13771798" cy="81464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200" dirty="0" smtClean="0">
                <a:solidFill>
                  <a:schemeClr val="tx1"/>
                </a:solidFill>
              </a:rPr>
              <a:t>  </a:t>
            </a:r>
            <a:r>
              <a:rPr lang="ru-RU" sz="3600" dirty="0">
                <a:solidFill>
                  <a:srgbClr val="0000FF"/>
                </a:solidFill>
              </a:rPr>
              <a:t>С</a:t>
            </a:r>
            <a:r>
              <a:rPr lang="ru-RU" sz="3600" dirty="0" smtClean="0">
                <a:solidFill>
                  <a:srgbClr val="0000FF"/>
                </a:solidFill>
              </a:rPr>
              <a:t>пособ</a:t>
            </a:r>
            <a:r>
              <a:rPr lang="ru-RU" sz="3600" b="1" dirty="0" smtClean="0">
                <a:solidFill>
                  <a:srgbClr val="0000FF"/>
                </a:solidFill>
              </a:rPr>
              <a:t>ы разложения на множители</a:t>
            </a:r>
            <a:r>
              <a:rPr lang="ru-RU" sz="3600" dirty="0" smtClean="0">
                <a:solidFill>
                  <a:schemeClr val="tx1"/>
                </a:solidFill>
              </a:rPr>
              <a:t/>
            </a:r>
            <a:br>
              <a:rPr lang="ru-RU" sz="3600" dirty="0" smtClean="0">
                <a:solidFill>
                  <a:schemeClr val="tx1"/>
                </a:solidFill>
              </a:rPr>
            </a:br>
            <a:endParaRPr lang="ru-RU" sz="3600" dirty="0" smtClean="0">
              <a:solidFill>
                <a:schemeClr val="tx1"/>
              </a:solidFill>
            </a:endParaRPr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18617" y="847934"/>
            <a:ext cx="3268056" cy="2896752"/>
          </a:xfrm>
          <a:prstGeom prst="wedgeRectCallout">
            <a:avLst>
              <a:gd name="adj1" fmla="val 38804"/>
              <a:gd name="adj2" fmla="val 140738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18475" tIns="59239" rIns="118475" bIns="59239"/>
          <a:lstStyle/>
          <a:p>
            <a:pPr algn="ctr">
              <a:defRPr/>
            </a:pPr>
            <a:endParaRPr lang="ru-RU" sz="31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31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400" b="1" dirty="0">
                <a:latin typeface="Arial" pitchFamily="34" charset="0"/>
                <a:cs typeface="Arial" pitchFamily="34" charset="0"/>
              </a:rPr>
              <a:t>Вынесение </a:t>
            </a:r>
          </a:p>
          <a:p>
            <a:pPr algn="ctr">
              <a:defRPr/>
            </a:pPr>
            <a:r>
              <a:rPr lang="ru-RU" sz="3400" b="1" dirty="0">
                <a:latin typeface="Arial" pitchFamily="34" charset="0"/>
                <a:cs typeface="Arial" pitchFamily="34" charset="0"/>
              </a:rPr>
              <a:t>    общего </a:t>
            </a:r>
          </a:p>
          <a:p>
            <a:pPr algn="ctr">
              <a:defRPr/>
            </a:pPr>
            <a:r>
              <a:rPr lang="ru-RU" sz="3400" b="1" dirty="0">
                <a:latin typeface="Arial" pitchFamily="34" charset="0"/>
                <a:cs typeface="Arial" pitchFamily="34" charset="0"/>
              </a:rPr>
              <a:t> множителя    </a:t>
            </a:r>
          </a:p>
          <a:p>
            <a:pPr algn="ctr">
              <a:defRPr/>
            </a:pPr>
            <a:r>
              <a:rPr lang="ru-RU" sz="3400" b="1" dirty="0">
                <a:latin typeface="Arial" pitchFamily="34" charset="0"/>
                <a:cs typeface="Arial" pitchFamily="34" charset="0"/>
              </a:rPr>
              <a:t>  за </a:t>
            </a:r>
            <a:r>
              <a:rPr lang="ru-RU" sz="3400" b="1" dirty="0" smtClean="0">
                <a:latin typeface="Arial" pitchFamily="34" charset="0"/>
                <a:cs typeface="Arial" pitchFamily="34" charset="0"/>
              </a:rPr>
              <a:t>скобки</a:t>
            </a:r>
            <a:endParaRPr lang="ru-RU" sz="34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ru-RU" sz="31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10004975" y="1012371"/>
            <a:ext cx="4285440" cy="2439552"/>
          </a:xfrm>
          <a:prstGeom prst="wedgeRectCallout">
            <a:avLst>
              <a:gd name="adj1" fmla="val -168386"/>
              <a:gd name="adj2" fmla="val 171893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18475" tIns="59239" rIns="118475" bIns="59239"/>
          <a:lstStyle/>
          <a:p>
            <a:pPr algn="ctr">
              <a:defRPr/>
            </a:pPr>
            <a:r>
              <a:rPr lang="ru-RU" sz="3400" b="1" dirty="0">
                <a:latin typeface="Arial" pitchFamily="34" charset="0"/>
                <a:cs typeface="Arial" pitchFamily="34" charset="0"/>
              </a:rPr>
              <a:t>Применение формул сокращённого умножения</a:t>
            </a:r>
          </a:p>
        </p:txBody>
      </p:sp>
      <p:sp>
        <p:nvSpPr>
          <p:cNvPr id="36871" name="AutoShape 7"/>
          <p:cNvSpPr>
            <a:spLocks noChangeArrowheads="1"/>
          </p:cNvSpPr>
          <p:nvPr/>
        </p:nvSpPr>
        <p:spPr bwMode="auto">
          <a:xfrm>
            <a:off x="4779140" y="990600"/>
            <a:ext cx="4389121" cy="1974191"/>
          </a:xfrm>
          <a:prstGeom prst="wedgeRectCallout">
            <a:avLst>
              <a:gd name="adj1" fmla="val -66099"/>
              <a:gd name="adj2" fmla="val 204830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18475" tIns="59239" rIns="118475" bIns="59239"/>
          <a:lstStyle/>
          <a:p>
            <a:pPr algn="ctr">
              <a:defRPr/>
            </a:pPr>
            <a:endParaRPr lang="ru-RU" sz="3400" b="1" dirty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ru-RU" sz="3400" b="1" dirty="0">
                <a:latin typeface="Arial" pitchFamily="34" charset="0"/>
                <a:cs typeface="Arial" pitchFamily="34" charset="0"/>
              </a:rPr>
              <a:t>Способ группировки</a:t>
            </a:r>
          </a:p>
        </p:txBody>
      </p:sp>
      <p:sp>
        <p:nvSpPr>
          <p:cNvPr id="36872" name="AutoShape 8"/>
          <p:cNvSpPr>
            <a:spLocks noChangeArrowheads="1"/>
          </p:cNvSpPr>
          <p:nvPr/>
        </p:nvSpPr>
        <p:spPr bwMode="auto">
          <a:xfrm>
            <a:off x="5683898" y="4839478"/>
            <a:ext cx="7924800" cy="1828800"/>
          </a:xfrm>
          <a:prstGeom prst="wedgeRectCallout">
            <a:avLst>
              <a:gd name="adj1" fmla="val -54971"/>
              <a:gd name="adj2" fmla="val 102015"/>
            </a:avLst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18475" tIns="59239" rIns="118475" bIns="59239"/>
          <a:lstStyle/>
          <a:p>
            <a:pPr algn="ctr">
              <a:defRPr/>
            </a:pPr>
            <a:r>
              <a:rPr lang="ru-RU" sz="3400" b="1" dirty="0">
                <a:latin typeface="Arial" pitchFamily="34" charset="0"/>
                <a:cs typeface="Arial" pitchFamily="34" charset="0"/>
              </a:rPr>
              <a:t>Применение комбинированных способов разложения многочлена на множители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649943" y="6529094"/>
            <a:ext cx="100540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800" b="1" i="1" kern="0" dirty="0" smtClean="0">
                <a:latin typeface="Brush Script MT" pitchFamily="66" charset="0"/>
                <a:cs typeface="Arial" pitchFamily="34" charset="0"/>
              </a:rPr>
              <a:t>x+y</a:t>
            </a:r>
            <a:endParaRPr lang="uz-Latn-UZ" dirty="0">
              <a:latin typeface="Brush Script MT" pitchFamily="66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152489" y="6272216"/>
            <a:ext cx="104387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800" b="1" i="1" kern="0" dirty="0" smtClean="0">
                <a:latin typeface="Brush Script MT" pitchFamily="66" charset="0"/>
                <a:cs typeface="Arial" pitchFamily="34" charset="0"/>
              </a:rPr>
              <a:t>a+b</a:t>
            </a:r>
            <a:endParaRPr lang="uz-Latn-UZ" dirty="0">
              <a:latin typeface="Brush Script MT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8042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nimBg="1"/>
      <p:bldP spid="36869" grpId="0" animBg="1"/>
      <p:bldP spid="36871" grpId="0" animBg="1"/>
      <p:bldP spid="3687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381000" y="1255402"/>
            <a:ext cx="13868400" cy="5487210"/>
          </a:xfrm>
          <a:prstGeom prst="rect">
            <a:avLst/>
          </a:prstGeom>
        </p:spPr>
        <p:txBody>
          <a:bodyPr lIns="130622" tIns="65311" rIns="130622" bIns="65311"/>
          <a:lstStyle/>
          <a:p>
            <a:pPr>
              <a:lnSpc>
                <a:spcPct val="150000"/>
              </a:lnSpc>
            </a:pPr>
            <a:r>
              <a:rPr lang="ru-RU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Найти общий </a:t>
            </a: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множитель</a:t>
            </a:r>
          </a:p>
          <a:p>
            <a:pPr>
              <a:lnSpc>
                <a:spcPct val="150000"/>
              </a:lnSpc>
            </a:pP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б</a:t>
            </a:r>
            <a:r>
              <a:rPr lang="ru-RU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Каждый член многочлена разделить на этот множитель </a:t>
            </a:r>
            <a:endParaRPr lang="ru-RU" sz="3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Пример</a:t>
            </a:r>
            <a:r>
              <a:rPr lang="ru-RU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ru-RU" sz="4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24х</a:t>
            </a:r>
            <a:r>
              <a:rPr lang="ru-RU" sz="4400" b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</a:t>
            </a:r>
            <a:r>
              <a:rPr lang="ru-RU" sz="4400" b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ru-RU" sz="4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- 16х</a:t>
            </a:r>
            <a:r>
              <a:rPr lang="ru-RU" sz="4400" b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ru-RU" sz="4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+ 8х</a:t>
            </a:r>
            <a:r>
              <a:rPr lang="ru-RU" sz="4400" b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ru-RU" sz="4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у= </a:t>
            </a:r>
            <a:endParaRPr lang="ru-RU" sz="3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Общий множитель:  </a:t>
            </a:r>
            <a:endParaRPr lang="ru-RU" sz="3600" b="1" baseline="30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Разделим каждое слагаемое на </a:t>
            </a:r>
            <a:r>
              <a:rPr lang="ru-RU" sz="4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8х</a:t>
            </a:r>
            <a:r>
              <a:rPr lang="ru-RU" sz="4400" b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44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  <p:pic>
        <p:nvPicPr>
          <p:cNvPr id="4" name="Picture 35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640888" y="5486400"/>
            <a:ext cx="4608512" cy="1691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1295400" y="536376"/>
            <a:ext cx="122589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uz-Cyrl-UZ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Способ</a:t>
            </a:r>
            <a:r>
              <a:rPr lang="uz-Cyrl-UZ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в</a:t>
            </a:r>
            <a:r>
              <a:rPr lang="ru-RU" sz="3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ынесения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общего</a:t>
            </a:r>
            <a:r>
              <a:rPr lang="uz-Latn-UZ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множителя </a:t>
            </a:r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 </a:t>
            </a:r>
            <a:r>
              <a:rPr lang="ru-RU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скобки</a:t>
            </a:r>
            <a:endParaRPr lang="ru-RU" sz="36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909908" y="3140889"/>
            <a:ext cx="121058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8х</a:t>
            </a:r>
            <a:r>
              <a:rPr lang="ru-RU" sz="4400" b="1" kern="0" baseline="300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(</a:t>
            </a:r>
            <a:endParaRPr lang="uz-Latn-UZ" sz="5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936901" y="3164921"/>
            <a:ext cx="10230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3у</a:t>
            </a:r>
            <a:r>
              <a:rPr lang="ru-RU" sz="4400" b="1" kern="0" baseline="300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uz-Latn-UZ" sz="5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9827081" y="3131509"/>
            <a:ext cx="121058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-2х</a:t>
            </a:r>
            <a:r>
              <a:rPr lang="ru-RU" sz="4400" b="1" kern="0" baseline="300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uz-Latn-UZ" sz="5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0938142" y="3116759"/>
            <a:ext cx="169790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+х</a:t>
            </a:r>
            <a:r>
              <a:rPr lang="ru-RU" sz="4400" b="1" kern="0" baseline="3000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4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у) </a:t>
            </a:r>
            <a:endParaRPr lang="uz-Latn-UZ" sz="5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74451" y="3999007"/>
            <a:ext cx="102303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8х</a:t>
            </a:r>
            <a:r>
              <a:rPr lang="ru-RU" sz="4400" b="1" kern="0" baseline="3000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uz-Latn-UZ" sz="5400" dirty="0"/>
          </a:p>
        </p:txBody>
      </p:sp>
    </p:spTree>
    <p:extLst>
      <p:ext uri="{BB962C8B-B14F-4D97-AF65-F5344CB8AC3E}">
        <p14:creationId xmlns:p14="http://schemas.microsoft.com/office/powerpoint/2010/main" val="2980753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       Способ </a:t>
            </a:r>
            <a:r>
              <a:rPr lang="ru-RU" dirty="0"/>
              <a:t>группировки: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381000" y="1371600"/>
            <a:ext cx="13944599" cy="3352800"/>
          </a:xfrm>
          <a:prstGeom prst="rect">
            <a:avLst/>
          </a:prstGeom>
        </p:spPr>
        <p:txBody>
          <a:bodyPr lIns="130622" tIns="65311" rIns="130622" bIns="65311">
            <a:noAutofit/>
          </a:bodyPr>
          <a:lstStyle/>
          <a:p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а) </a:t>
            </a: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Сгруппировать слагаемые так, чтобы в каждой группе был общий множитель </a:t>
            </a:r>
            <a:endParaRPr lang="ru-RU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б</a:t>
            </a: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Вынести этот общий множитель за скобку так, чтобы в каждой группе был общий множитель многочлен </a:t>
            </a:r>
            <a:endParaRPr lang="ru-RU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в</a:t>
            </a: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Вынести за скобку общий множитель – многочлен </a:t>
            </a:r>
            <a:endParaRPr lang="ru-RU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ПРИМЕР</a:t>
            </a:r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</a:t>
            </a:r>
            <a:endParaRPr lang="en-US" sz="32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17а</a:t>
            </a:r>
            <a:r>
              <a:rPr lang="ru-RU" sz="4000" b="1" baseline="30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5ав+34а 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10в</a:t>
            </a:r>
            <a:r>
              <a:rPr lang="en-US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3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  <p:pic>
        <p:nvPicPr>
          <p:cNvPr id="4" name="Picture 35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7945" y="6677578"/>
            <a:ext cx="2678966" cy="103955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1318727" y="381000"/>
            <a:ext cx="122589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uz-Cyrl-UZ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Способ</a:t>
            </a:r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группировки</a:t>
            </a:r>
            <a:endParaRPr lang="ru-RU" sz="40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17594" y="5284824"/>
            <a:ext cx="331533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40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17а</a:t>
            </a:r>
            <a:r>
              <a:rPr lang="ru-RU" sz="4000" b="1" kern="0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0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+34а) + </a:t>
            </a:r>
            <a:endParaRPr lang="uz-Latn-UZ" sz="4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884297" y="5261806"/>
            <a:ext cx="304282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40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5ав+10в)= </a:t>
            </a:r>
            <a:endParaRPr lang="uz-Latn-UZ" sz="4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350703" y="5969692"/>
            <a:ext cx="28392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40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17а(а+2</a:t>
            </a:r>
            <a:r>
              <a:rPr lang="ru-RU" sz="40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 </a:t>
            </a:r>
            <a:endParaRPr lang="uz-Latn-UZ" sz="4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924799" y="5992710"/>
            <a:ext cx="288412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+</a:t>
            </a:r>
            <a:r>
              <a:rPr lang="ru-RU" sz="40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5в(а+2</a:t>
            </a:r>
            <a:r>
              <a:rPr lang="ru-RU" sz="40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)= </a:t>
            </a:r>
            <a:endParaRPr lang="uz-Latn-UZ" sz="48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384323" y="6681911"/>
            <a:ext cx="37978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/>
            <a:r>
              <a:rPr lang="en-US" sz="40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40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40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а+2)(</a:t>
            </a:r>
            <a:r>
              <a:rPr lang="ru-RU" sz="4000" b="1" kern="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17а+5в</a:t>
            </a:r>
            <a:r>
              <a:rPr lang="ru-RU" sz="4000" b="1" kern="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6830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Формулы сокращённого умножения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52400" y="1371600"/>
            <a:ext cx="14097000" cy="6656761"/>
          </a:xfrm>
          <a:prstGeom prst="rect">
            <a:avLst/>
          </a:prstGeom>
        </p:spPr>
        <p:txBody>
          <a:bodyPr lIns="130622" tIns="65311" rIns="130622" bIns="65311"/>
          <a:lstStyle/>
          <a:p>
            <a:r>
              <a:rPr lang="ru-RU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Разность </a:t>
            </a: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квадратов:</a:t>
            </a:r>
            <a:r>
              <a:rPr lang="en-US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4800" b="1" i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а</a:t>
            </a:r>
            <a:r>
              <a:rPr lang="ru-RU" sz="4800" b="1" i="1" baseline="30000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2</a:t>
            </a:r>
            <a:r>
              <a:rPr lang="ru-RU" sz="4800" b="1" i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-в</a:t>
            </a:r>
            <a:r>
              <a:rPr lang="ru-RU" sz="4800" b="1" i="1" baseline="30000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2</a:t>
            </a:r>
            <a:r>
              <a:rPr lang="ru-RU" sz="4800" b="1" i="1" dirty="0">
                <a:solidFill>
                  <a:schemeClr val="tx1"/>
                </a:solidFill>
                <a:latin typeface="+mn-lt"/>
                <a:cs typeface="Arial" pitchFamily="34" charset="0"/>
              </a:rPr>
              <a:t>= (а - в)(а + в) </a:t>
            </a:r>
            <a:endParaRPr lang="en-US" sz="4800" b="1" i="1" dirty="0" smtClean="0">
              <a:solidFill>
                <a:schemeClr val="tx1"/>
              </a:solidFill>
              <a:latin typeface="+mn-lt"/>
              <a:cs typeface="Arial" pitchFamily="34" charset="0"/>
            </a:endParaRPr>
          </a:p>
          <a:p>
            <a:r>
              <a:rPr lang="ru-RU" sz="4800" b="1" i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16х</a:t>
            </a:r>
            <a:r>
              <a:rPr lang="en-US" sz="4800" b="1" i="1" baseline="30000" dirty="0">
                <a:solidFill>
                  <a:schemeClr val="tx1"/>
                </a:solidFill>
                <a:latin typeface="+mn-lt"/>
                <a:cs typeface="Arial" pitchFamily="34" charset="0"/>
              </a:rPr>
              <a:t>2</a:t>
            </a:r>
            <a:r>
              <a:rPr lang="ru-RU" sz="4800" b="1" i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 </a:t>
            </a:r>
            <a:r>
              <a:rPr lang="ru-RU" sz="4800" b="1" i="1" dirty="0">
                <a:solidFill>
                  <a:schemeClr val="tx1"/>
                </a:solidFill>
                <a:latin typeface="+mn-lt"/>
                <a:cs typeface="Arial" pitchFamily="34" charset="0"/>
              </a:rPr>
              <a:t>– </a:t>
            </a:r>
            <a:r>
              <a:rPr lang="ru-RU" sz="4800" b="1" i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0,25у</a:t>
            </a:r>
            <a:r>
              <a:rPr lang="en-US" sz="4800" b="1" i="1" baseline="30000" dirty="0">
                <a:solidFill>
                  <a:schemeClr val="tx1"/>
                </a:solidFill>
                <a:latin typeface="+mn-lt"/>
                <a:cs typeface="Arial" pitchFamily="34" charset="0"/>
              </a:rPr>
              <a:t>2</a:t>
            </a:r>
            <a:r>
              <a:rPr lang="ru-RU" sz="4800" b="1" i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= </a:t>
            </a:r>
            <a:r>
              <a:rPr lang="ru-RU" sz="4800" b="1" i="1" dirty="0">
                <a:solidFill>
                  <a:schemeClr val="tx1"/>
                </a:solidFill>
                <a:latin typeface="+mn-lt"/>
                <a:cs typeface="Arial" pitchFamily="34" charset="0"/>
              </a:rPr>
              <a:t>(</a:t>
            </a:r>
            <a:r>
              <a:rPr lang="ru-RU" sz="4800" b="1" i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4х </a:t>
            </a:r>
            <a:r>
              <a:rPr lang="ru-RU" sz="4800" b="1" i="1" dirty="0">
                <a:solidFill>
                  <a:schemeClr val="tx1"/>
                </a:solidFill>
                <a:latin typeface="+mn-lt"/>
                <a:cs typeface="Arial" pitchFamily="34" charset="0"/>
              </a:rPr>
              <a:t>– </a:t>
            </a:r>
            <a:r>
              <a:rPr lang="ru-RU" sz="4800" b="1" i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0,5у)(4х+0,5у)</a:t>
            </a:r>
            <a:endParaRPr lang="ru-RU" sz="4800" b="1" i="1" dirty="0">
              <a:solidFill>
                <a:schemeClr val="tx1"/>
              </a:solidFill>
              <a:latin typeface="+mn-lt"/>
              <a:cs typeface="Arial" pitchFamily="34" charset="0"/>
            </a:endParaRPr>
          </a:p>
          <a:p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б) Квадрат разности: </a:t>
            </a:r>
            <a:r>
              <a:rPr lang="ru-RU" sz="48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а</a:t>
            </a:r>
            <a:r>
              <a:rPr lang="ru-RU" sz="4800" b="1" i="1" baseline="30000" dirty="0">
                <a:solidFill>
                  <a:schemeClr val="tx1"/>
                </a:solidFill>
                <a:latin typeface="+mj-lt"/>
                <a:cs typeface="Arial" pitchFamily="34" charset="0"/>
              </a:rPr>
              <a:t>2</a:t>
            </a:r>
            <a:r>
              <a:rPr lang="ru-RU" sz="48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 – 2ав +в</a:t>
            </a:r>
            <a:r>
              <a:rPr lang="ru-RU" sz="4800" b="1" i="1" baseline="30000" dirty="0">
                <a:solidFill>
                  <a:schemeClr val="tx1"/>
                </a:solidFill>
                <a:latin typeface="+mj-lt"/>
                <a:cs typeface="Arial" pitchFamily="34" charset="0"/>
              </a:rPr>
              <a:t>2</a:t>
            </a:r>
            <a:r>
              <a:rPr lang="ru-RU" sz="48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 = (а - в)</a:t>
            </a:r>
            <a:r>
              <a:rPr lang="ru-RU" sz="4800" b="1" i="1" baseline="30000" dirty="0">
                <a:solidFill>
                  <a:schemeClr val="tx1"/>
                </a:solidFill>
                <a:latin typeface="+mj-lt"/>
                <a:cs typeface="Arial" pitchFamily="34" charset="0"/>
              </a:rPr>
              <a:t>2 </a:t>
            </a:r>
          </a:p>
          <a:p>
            <a:r>
              <a:rPr lang="ru-RU" sz="4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36х</a:t>
            </a:r>
            <a:r>
              <a:rPr lang="ru-RU" sz="4800" b="1" i="1" baseline="300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2</a:t>
            </a:r>
            <a:r>
              <a:rPr lang="ru-RU" sz="4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ru-RU" sz="48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– </a:t>
            </a:r>
            <a:r>
              <a:rPr lang="ru-RU" sz="4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4</a:t>
            </a:r>
            <a:r>
              <a:rPr lang="en-US" sz="4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8</a:t>
            </a:r>
            <a:r>
              <a:rPr lang="ru-RU" sz="4800" b="1" i="1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ху</a:t>
            </a:r>
            <a:r>
              <a:rPr lang="ru-RU" sz="4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ru-RU" sz="48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+ 16у</a:t>
            </a:r>
            <a:r>
              <a:rPr lang="ru-RU" sz="4800" b="1" i="1" baseline="30000" dirty="0">
                <a:solidFill>
                  <a:schemeClr val="tx1"/>
                </a:solidFill>
                <a:latin typeface="+mj-lt"/>
                <a:cs typeface="Arial" pitchFamily="34" charset="0"/>
              </a:rPr>
              <a:t>2</a:t>
            </a:r>
            <a:r>
              <a:rPr lang="ru-RU" sz="48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 = </a:t>
            </a:r>
            <a:r>
              <a:rPr lang="ru-RU" sz="4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(6х </a:t>
            </a:r>
            <a:r>
              <a:rPr lang="ru-RU" sz="48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– 4у)</a:t>
            </a:r>
            <a:r>
              <a:rPr lang="ru-RU" sz="4800" b="1" i="1" baseline="30000" dirty="0">
                <a:solidFill>
                  <a:schemeClr val="tx1"/>
                </a:solidFill>
                <a:latin typeface="+mj-lt"/>
                <a:cs typeface="Arial" pitchFamily="34" charset="0"/>
              </a:rPr>
              <a:t>2</a:t>
            </a:r>
            <a:r>
              <a:rPr lang="ru-RU" sz="4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=(6х-4у)(6х- </a:t>
            </a:r>
            <a:r>
              <a:rPr lang="ru-RU" sz="48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4у) </a:t>
            </a:r>
            <a:endParaRPr lang="en-US" sz="4800" b="1" i="1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endParaRPr lang="en-US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Квадрат суммы: </a:t>
            </a:r>
            <a:r>
              <a:rPr lang="ru-RU" sz="48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а</a:t>
            </a:r>
            <a:r>
              <a:rPr lang="ru-RU" sz="4800" b="1" i="1" baseline="30000" dirty="0">
                <a:solidFill>
                  <a:schemeClr val="tx1"/>
                </a:solidFill>
                <a:latin typeface="+mj-lt"/>
                <a:cs typeface="Arial" pitchFamily="34" charset="0"/>
              </a:rPr>
              <a:t>2</a:t>
            </a:r>
            <a:r>
              <a:rPr lang="ru-RU" sz="48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 + 2ав + в</a:t>
            </a:r>
            <a:r>
              <a:rPr lang="ru-RU" sz="4800" b="1" i="1" baseline="30000" dirty="0">
                <a:solidFill>
                  <a:schemeClr val="tx1"/>
                </a:solidFill>
                <a:latin typeface="+mj-lt"/>
                <a:cs typeface="Arial" pitchFamily="34" charset="0"/>
              </a:rPr>
              <a:t>2</a:t>
            </a:r>
            <a:r>
              <a:rPr lang="ru-RU" sz="48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=(а + в)</a:t>
            </a:r>
            <a:r>
              <a:rPr lang="ru-RU" sz="4800" b="1" i="1" baseline="30000" dirty="0">
                <a:solidFill>
                  <a:schemeClr val="tx1"/>
                </a:solidFill>
                <a:latin typeface="+mj-lt"/>
                <a:cs typeface="Arial" pitchFamily="34" charset="0"/>
              </a:rPr>
              <a:t>2</a:t>
            </a:r>
          </a:p>
          <a:p>
            <a:r>
              <a:rPr lang="ru-RU" sz="4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4</a:t>
            </a:r>
            <a:r>
              <a:rPr lang="en-US" sz="4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9</a:t>
            </a:r>
            <a:r>
              <a:rPr lang="ru-RU" sz="4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а</a:t>
            </a:r>
            <a:r>
              <a:rPr lang="en-US" sz="4800" b="1" i="1" baseline="30000" dirty="0">
                <a:solidFill>
                  <a:schemeClr val="tx1"/>
                </a:solidFill>
                <a:latin typeface="+mj-lt"/>
                <a:cs typeface="Arial" pitchFamily="34" charset="0"/>
              </a:rPr>
              <a:t>2</a:t>
            </a:r>
            <a:r>
              <a:rPr lang="ru-RU" sz="4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ru-RU" sz="48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+ </a:t>
            </a:r>
            <a:r>
              <a:rPr lang="en-US" sz="48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1</a:t>
            </a:r>
            <a:r>
              <a:rPr lang="ru-RU" sz="4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4а </a:t>
            </a:r>
            <a:r>
              <a:rPr lang="ru-RU" sz="48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+1 = </a:t>
            </a:r>
            <a:r>
              <a:rPr lang="ru-RU" sz="4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(</a:t>
            </a:r>
            <a:r>
              <a:rPr lang="en-US" sz="48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7</a:t>
            </a:r>
            <a:r>
              <a:rPr lang="ru-RU" sz="4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а+1)</a:t>
            </a:r>
            <a:r>
              <a:rPr lang="ru-RU" sz="4800" b="1" i="1" baseline="300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2</a:t>
            </a:r>
            <a:r>
              <a:rPr lang="ru-RU" sz="4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ru-RU" sz="48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= </a:t>
            </a:r>
            <a:r>
              <a:rPr lang="ru-RU" sz="4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(</a:t>
            </a:r>
            <a:r>
              <a:rPr lang="en-US" sz="48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7</a:t>
            </a:r>
            <a:r>
              <a:rPr lang="ru-RU" sz="4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а+1)(</a:t>
            </a:r>
            <a:r>
              <a:rPr lang="en-US" sz="4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7</a:t>
            </a:r>
            <a:r>
              <a:rPr lang="ru-RU" sz="4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а </a:t>
            </a:r>
            <a:r>
              <a:rPr lang="ru-RU" sz="48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+1)</a:t>
            </a:r>
          </a:p>
          <a:p>
            <a:r>
              <a:rPr lang="ru-RU" sz="28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endParaRPr lang="ru-RU" sz="2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5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353800" y="2209800"/>
            <a:ext cx="3061795" cy="128555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533400" y="410681"/>
            <a:ext cx="13639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/>
            <a:r>
              <a:rPr lang="ru-RU" sz="4000" b="1" kern="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Применение формул </a:t>
            </a:r>
            <a:r>
              <a:rPr lang="ru-RU" sz="4000" b="1" kern="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сокращённого умножения</a:t>
            </a:r>
          </a:p>
        </p:txBody>
      </p:sp>
    </p:spTree>
    <p:extLst>
      <p:ext uri="{BB962C8B-B14F-4D97-AF65-F5344CB8AC3E}">
        <p14:creationId xmlns:p14="http://schemas.microsoft.com/office/powerpoint/2010/main" val="145480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Разложите на множители многочлен: </a:t>
            </a:r>
            <a:r>
              <a:rPr lang="ru-RU" dirty="0" smtClean="0"/>
              <a:t>5</a:t>
            </a:r>
            <a:r>
              <a:rPr lang="ru-RU" sz="4600" dirty="0"/>
              <a:t>а</a:t>
            </a:r>
            <a:r>
              <a:rPr lang="ru-RU" baseline="30000" dirty="0" smtClean="0"/>
              <a:t>2</a:t>
            </a:r>
            <a:r>
              <a:rPr lang="ru-RU" dirty="0" smtClean="0"/>
              <a:t> </a:t>
            </a:r>
            <a:r>
              <a:rPr lang="ru-RU" dirty="0"/>
              <a:t>- 20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690465" y="2667000"/>
            <a:ext cx="11948160" cy="4958083"/>
          </a:xfrm>
          <a:prstGeom prst="rect">
            <a:avLst/>
          </a:prstGeom>
        </p:spPr>
        <p:txBody>
          <a:bodyPr lIns="130622" tIns="65311" rIns="130622" bIns="65311">
            <a:normAutofit/>
          </a:bodyPr>
          <a:lstStyle/>
          <a:p>
            <a:pPr lvl="0" algn="l" rtl="0"/>
            <a:r>
              <a:rPr lang="ru-RU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Вынесем общий множитель за скобку, получим: </a:t>
            </a:r>
            <a:r>
              <a:rPr lang="uz-Latn-UZ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sz="4400" b="1" i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5а</a:t>
            </a:r>
            <a:r>
              <a:rPr lang="ru-RU" sz="4400" b="1" i="1" baseline="30000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2</a:t>
            </a:r>
            <a:r>
              <a:rPr lang="uz-Latn-UZ" sz="4400" b="1" i="1" baseline="30000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 </a:t>
            </a:r>
            <a:r>
              <a:rPr lang="ru-RU" sz="4400" b="1" i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–</a:t>
            </a:r>
            <a:r>
              <a:rPr lang="uz-Latn-UZ" sz="4400" b="1" i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 20=</a:t>
            </a:r>
            <a:r>
              <a:rPr lang="ru-RU" sz="4400" b="1" i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5(а</a:t>
            </a:r>
            <a:r>
              <a:rPr lang="ru-RU" sz="4400" b="1" i="1" baseline="30000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2</a:t>
            </a:r>
            <a:r>
              <a:rPr lang="ru-RU" sz="4400" b="1" i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-4</a:t>
            </a:r>
            <a:r>
              <a:rPr lang="ru-RU" sz="4400" b="1" i="1" dirty="0">
                <a:solidFill>
                  <a:schemeClr val="tx1"/>
                </a:solidFill>
                <a:latin typeface="+mn-lt"/>
                <a:cs typeface="Arial" pitchFamily="34" charset="0"/>
              </a:rPr>
              <a:t>)</a:t>
            </a:r>
          </a:p>
          <a:p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Многочлен </a:t>
            </a:r>
            <a:r>
              <a:rPr lang="ru-RU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скобке можно разложить по формуле разности </a:t>
            </a:r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квадратов</a:t>
            </a:r>
            <a:endParaRPr lang="uz-Latn-UZ" sz="3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44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5а</a:t>
            </a:r>
            <a:r>
              <a:rPr lang="ru-RU" sz="4400" b="1" i="1" baseline="300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2</a:t>
            </a:r>
            <a:r>
              <a:rPr lang="ru-RU" sz="44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ru-RU" sz="44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– 20 = 5(а</a:t>
            </a:r>
            <a:r>
              <a:rPr lang="ru-RU" sz="4400" b="1" i="1" baseline="30000" dirty="0">
                <a:solidFill>
                  <a:schemeClr val="tx1"/>
                </a:solidFill>
                <a:latin typeface="+mj-lt"/>
                <a:cs typeface="Arial" pitchFamily="34" charset="0"/>
              </a:rPr>
              <a:t>2</a:t>
            </a:r>
            <a:r>
              <a:rPr lang="ru-RU" sz="44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 -4) </a:t>
            </a:r>
            <a:r>
              <a:rPr lang="ru-RU" sz="44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=</a:t>
            </a:r>
            <a:r>
              <a:rPr lang="ru-RU" sz="44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 5(а</a:t>
            </a:r>
            <a:r>
              <a:rPr lang="ru-RU" sz="4400" b="1" i="1" baseline="30000" dirty="0">
                <a:solidFill>
                  <a:schemeClr val="tx1"/>
                </a:solidFill>
                <a:latin typeface="+mj-lt"/>
                <a:cs typeface="Arial" pitchFamily="34" charset="0"/>
              </a:rPr>
              <a:t>2</a:t>
            </a:r>
            <a:r>
              <a:rPr lang="ru-RU" sz="44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ru-RU" sz="44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–</a:t>
            </a:r>
            <a:r>
              <a:rPr lang="uz-Latn-UZ" sz="44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2</a:t>
            </a:r>
            <a:r>
              <a:rPr lang="ru-RU" sz="4400" b="1" i="1" baseline="300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2</a:t>
            </a:r>
            <a:r>
              <a:rPr lang="ru-RU" sz="44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) </a:t>
            </a:r>
            <a:r>
              <a:rPr lang="uz-Latn-UZ" sz="44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= </a:t>
            </a:r>
            <a:r>
              <a:rPr lang="ru-RU" sz="44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5(а </a:t>
            </a:r>
            <a:r>
              <a:rPr lang="ru-RU" sz="44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- 2)(а + 2)</a:t>
            </a:r>
          </a:p>
          <a:p>
            <a:r>
              <a:rPr lang="ru-RU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Какие </a:t>
            </a:r>
            <a:r>
              <a:rPr lang="ru-RU" sz="3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способы разложения многочлена на множители вы использовали?</a:t>
            </a:r>
          </a:p>
        </p:txBody>
      </p:sp>
      <p:pic>
        <p:nvPicPr>
          <p:cNvPr id="4" name="Picture 35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907417" y="1055417"/>
            <a:ext cx="2438399" cy="16229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572278" y="304798"/>
            <a:ext cx="1402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sz="3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Применение комбинированных способов разложения многочлена на множители 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863282" y="1295400"/>
            <a:ext cx="13462318" cy="11430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defTabSz="914400">
              <a:spcBef>
                <a:spcPts val="0"/>
              </a:spcBef>
            </a:pPr>
            <a:r>
              <a:rPr kumimoji="0" lang="ru-RU" sz="36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Разложите на множители многочлен:</a:t>
            </a:r>
            <a:r>
              <a:rPr kumimoji="0" lang="uz-Latn-UZ" sz="36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</a:t>
            </a:r>
            <a:r>
              <a:rPr lang="ru-RU" sz="4400" b="1" i="1" kern="0" cap="none" dirty="0" smtClean="0">
                <a:solidFill>
                  <a:sysClr val="windowText" lastClr="000000"/>
                </a:solidFill>
                <a:latin typeface="+mn-lt"/>
                <a:ea typeface="+mn-ea"/>
                <a:cs typeface="Arial" pitchFamily="34" charset="0"/>
              </a:rPr>
              <a:t>5а</a:t>
            </a:r>
            <a:r>
              <a:rPr lang="ru-RU" sz="4400" b="1" i="1" kern="0" cap="none" baseline="30000" dirty="0" smtClean="0">
                <a:solidFill>
                  <a:sysClr val="windowText" lastClr="000000"/>
                </a:solidFill>
                <a:latin typeface="+mn-lt"/>
                <a:ea typeface="+mn-ea"/>
                <a:cs typeface="Arial" pitchFamily="34" charset="0"/>
              </a:rPr>
              <a:t>2</a:t>
            </a:r>
            <a:r>
              <a:rPr lang="uz-Latn-UZ" sz="4400" b="1" i="1" kern="0" cap="none" baseline="30000" dirty="0" smtClean="0">
                <a:solidFill>
                  <a:sysClr val="windowText" lastClr="000000"/>
                </a:solidFill>
                <a:latin typeface="+mn-lt"/>
                <a:ea typeface="+mn-ea"/>
                <a:cs typeface="Arial" pitchFamily="34" charset="0"/>
              </a:rPr>
              <a:t> </a:t>
            </a:r>
            <a:r>
              <a:rPr lang="ru-RU" sz="4400" b="1" i="1" kern="0" cap="none" dirty="0" smtClean="0">
                <a:solidFill>
                  <a:sysClr val="windowText" lastClr="000000"/>
                </a:solidFill>
                <a:latin typeface="+mn-lt"/>
                <a:ea typeface="+mn-ea"/>
                <a:cs typeface="Arial" pitchFamily="34" charset="0"/>
              </a:rPr>
              <a:t>-</a:t>
            </a:r>
            <a:r>
              <a:rPr lang="uz-Latn-UZ" sz="4400" b="1" i="1" kern="0" cap="none" dirty="0" smtClean="0">
                <a:solidFill>
                  <a:sysClr val="windowText" lastClr="000000"/>
                </a:solidFill>
                <a:latin typeface="+mn-lt"/>
                <a:ea typeface="+mn-ea"/>
                <a:cs typeface="Arial" pitchFamily="34" charset="0"/>
              </a:rPr>
              <a:t> 20</a:t>
            </a:r>
            <a:endParaRPr lang="ru-RU" sz="3600" b="1" i="1" kern="0" cap="none" dirty="0">
              <a:solidFill>
                <a:sysClr val="windowText" lastClr="000000"/>
              </a:solidFill>
              <a:latin typeface="+mn-lt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974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    </a:t>
            </a:r>
            <a:r>
              <a:rPr lang="ru-RU" dirty="0"/>
              <a:t> Для упрощения выражений и вычислений можно использовать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524000" y="1676400"/>
            <a:ext cx="11948160" cy="3825216"/>
          </a:xfrm>
          <a:prstGeom prst="rect">
            <a:avLst/>
          </a:prstGeom>
        </p:spPr>
        <p:txBody>
          <a:bodyPr lIns="130622" tIns="65311" rIns="130622" bIns="65311"/>
          <a:lstStyle/>
          <a:p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1) Вынесение 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общего множителя за </a:t>
            </a: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скобки </a:t>
            </a:r>
          </a:p>
          <a:p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Способ </a:t>
            </a: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группировки</a:t>
            </a:r>
          </a:p>
          <a:p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Формулы квадрата суммы, квадрата разности, разности </a:t>
            </a: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квадратов </a:t>
            </a:r>
          </a:p>
          <a:p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 Одновременно два или три способа </a:t>
            </a:r>
            <a:r>
              <a:rPr lang="ru-RU" sz="4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разложения</a:t>
            </a:r>
            <a:endParaRPr lang="ru-RU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35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7400" y="5687578"/>
            <a:ext cx="3678831" cy="18418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85800" y="347438"/>
            <a:ext cx="13411200" cy="1143000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  </a:t>
            </a:r>
            <a:r>
              <a:rPr kumimoji="0" lang="ru-RU" sz="4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Что бы разложить многочлен на множители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small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можно  использовать</a:t>
            </a:r>
            <a:endParaRPr kumimoji="0" lang="ru-RU" sz="4000" b="1" i="0" u="none" strike="noStrike" kern="1200" cap="small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99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12912</TotalTime>
  <Words>680</Words>
  <Application>Microsoft Office PowerPoint</Application>
  <PresentationFormat>Произвольный</PresentationFormat>
  <Paragraphs>140</Paragraphs>
  <Slides>13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Office Theme</vt:lpstr>
      <vt:lpstr>Формула</vt:lpstr>
      <vt:lpstr>Презентация PowerPoint</vt:lpstr>
      <vt:lpstr>Презентация PowerPoint</vt:lpstr>
      <vt:lpstr>Презентация PowerPoint</vt:lpstr>
      <vt:lpstr>  Способы разложения на множители </vt:lpstr>
      <vt:lpstr>Презентация PowerPoint</vt:lpstr>
      <vt:lpstr>           Способ группировки:</vt:lpstr>
      <vt:lpstr>Формулы сокращённого умножения</vt:lpstr>
      <vt:lpstr>Разложите на множители многочлен: 5а2 - 20 </vt:lpstr>
      <vt:lpstr>     Для упрощения выражений и вычислений можно использовать</vt:lpstr>
      <vt:lpstr>Презентация PowerPoint</vt:lpstr>
      <vt:lpstr>Презентация PowerPoint</vt:lpstr>
      <vt:lpstr>Презентация PowerPoint</vt:lpstr>
      <vt:lpstr>  ЗАДАНИЯ ДЛЯ ЗАКРЕПЛЕНИЯ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846</cp:revision>
  <dcterms:created xsi:type="dcterms:W3CDTF">2020-04-09T07:32:19Z</dcterms:created>
  <dcterms:modified xsi:type="dcterms:W3CDTF">2021-02-19T16:18:33Z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