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560" r:id="rId2"/>
    <p:sldId id="768" r:id="rId3"/>
    <p:sldId id="820" r:id="rId4"/>
    <p:sldId id="813" r:id="rId5"/>
    <p:sldId id="814" r:id="rId6"/>
    <p:sldId id="815" r:id="rId7"/>
    <p:sldId id="816" r:id="rId8"/>
    <p:sldId id="817" r:id="rId9"/>
    <p:sldId id="818" r:id="rId10"/>
    <p:sldId id="785" r:id="rId11"/>
    <p:sldId id="821" r:id="rId12"/>
    <p:sldId id="822" r:id="rId13"/>
    <p:sldId id="510" r:id="rId14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20"/>
            <p14:sldId id="813"/>
            <p14:sldId id="814"/>
            <p14:sldId id="815"/>
            <p14:sldId id="816"/>
            <p14:sldId id="817"/>
            <p14:sldId id="818"/>
            <p14:sldId id="785"/>
            <p14:sldId id="821"/>
            <p14:sldId id="822"/>
            <p14:sldId id="510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144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93F39-D10A-4803-B666-2C2CC1E226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2308F815-5D1D-4AE8-8190-5CEA760EC4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z-Cyrl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5C089C-C07F-4B10-B8E5-029B1C08BCAB}" type="parTrans" cxnId="{64BFC926-276B-455D-9218-2C0AD1900D9D}">
      <dgm:prSet/>
      <dgm:spPr/>
      <dgm:t>
        <a:bodyPr/>
        <a:lstStyle/>
        <a:p>
          <a:endParaRPr lang="uz-Latn-UZ"/>
        </a:p>
      </dgm:t>
    </dgm:pt>
    <dgm:pt modelId="{1209770B-BAA0-4719-A2B4-ABF0E67D0FBD}" type="sibTrans" cxnId="{64BFC926-276B-455D-9218-2C0AD1900D9D}">
      <dgm:prSet/>
      <dgm:spPr/>
      <dgm:t>
        <a:bodyPr/>
        <a:lstStyle/>
        <a:p>
          <a:endParaRPr lang="uz-Latn-UZ"/>
        </a:p>
      </dgm:t>
    </dgm:pt>
    <dgm:pt modelId="{A57B3A41-BEDF-432A-A6D1-20ADB439BE5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Способы разложения многочлена  на множители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B5E53DE-0EBE-4D3A-AFCE-73715F644699}" type="parTrans" cxnId="{E3AEAAF3-9545-49DD-B02E-EBEDAAD25147}">
      <dgm:prSet/>
      <dgm:spPr/>
      <dgm:t>
        <a:bodyPr/>
        <a:lstStyle/>
        <a:p>
          <a:endParaRPr lang="uz-Latn-UZ"/>
        </a:p>
      </dgm:t>
    </dgm:pt>
    <dgm:pt modelId="{A2B40C0A-A040-4BB8-B0EB-372827B5C35B}" type="sibTrans" cxnId="{E3AEAAF3-9545-49DD-B02E-EBEDAAD25147}">
      <dgm:prSet/>
      <dgm:spPr/>
      <dgm:t>
        <a:bodyPr/>
        <a:lstStyle/>
        <a:p>
          <a:endParaRPr lang="uz-Latn-UZ"/>
        </a:p>
      </dgm:t>
    </dgm:pt>
    <dgm:pt modelId="{4C975EE1-0466-43EF-B9FF-7C86DC68FF0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5110EB-E040-4A6D-8A9B-3DE6CC767284}" type="parTrans" cxnId="{759C93DB-6B52-4810-BACB-8AD8F2753F82}">
      <dgm:prSet/>
      <dgm:spPr/>
      <dgm:t>
        <a:bodyPr/>
        <a:lstStyle/>
        <a:p>
          <a:endParaRPr lang="uz-Latn-UZ"/>
        </a:p>
      </dgm:t>
    </dgm:pt>
    <dgm:pt modelId="{1A56B892-87AD-42B1-9A09-064AC745EB73}" type="sibTrans" cxnId="{759C93DB-6B52-4810-BACB-8AD8F2753F82}">
      <dgm:prSet/>
      <dgm:spPr/>
      <dgm:t>
        <a:bodyPr/>
        <a:lstStyle/>
        <a:p>
          <a:endParaRPr lang="uz-Latn-UZ"/>
        </a:p>
      </dgm:t>
    </dgm:pt>
    <dgm:pt modelId="{1F7421FF-1BD5-482A-915A-FD3DD89BA52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z-Cyrl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362A5C4-7097-4B74-B446-FF07C5D43AFB}" type="parTrans" cxnId="{7F108C26-5058-45C8-987D-12DC6FBCFC6E}">
      <dgm:prSet/>
      <dgm:spPr/>
      <dgm:t>
        <a:bodyPr/>
        <a:lstStyle/>
        <a:p>
          <a:endParaRPr lang="uz-Latn-UZ"/>
        </a:p>
      </dgm:t>
    </dgm:pt>
    <dgm:pt modelId="{FF8E7D7E-EE4D-4558-ABDE-703AAA62EADA}" type="sibTrans" cxnId="{7F108C26-5058-45C8-987D-12DC6FBCFC6E}">
      <dgm:prSet/>
      <dgm:spPr/>
      <dgm:t>
        <a:bodyPr/>
        <a:lstStyle/>
        <a:p>
          <a:endParaRPr lang="uz-Latn-UZ"/>
        </a:p>
      </dgm:t>
    </dgm:pt>
    <dgm:pt modelId="{DE9F92C4-994B-42B2-A73D-91F5B4822D07}" type="pres">
      <dgm:prSet presAssocID="{BCC93F39-D10A-4803-B666-2C2CC1E226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z-Latn-UZ"/>
        </a:p>
      </dgm:t>
    </dgm:pt>
    <dgm:pt modelId="{661502F1-638F-4AF4-B56A-1BDAC56AB798}" type="pres">
      <dgm:prSet presAssocID="{BCC93F39-D10A-4803-B666-2C2CC1E22604}" presName="Name1" presStyleCnt="0"/>
      <dgm:spPr/>
    </dgm:pt>
    <dgm:pt modelId="{AA8AD3AB-E061-450E-BE14-25B3A3FFC322}" type="pres">
      <dgm:prSet presAssocID="{BCC93F39-D10A-4803-B666-2C2CC1E22604}" presName="cycle" presStyleCnt="0"/>
      <dgm:spPr/>
    </dgm:pt>
    <dgm:pt modelId="{14824C2C-36A7-4D67-904F-E27A2DA5A0B2}" type="pres">
      <dgm:prSet presAssocID="{BCC93F39-D10A-4803-B666-2C2CC1E22604}" presName="srcNode" presStyleLbl="node1" presStyleIdx="0" presStyleCnt="4"/>
      <dgm:spPr/>
    </dgm:pt>
    <dgm:pt modelId="{B602AE6D-21C4-40F3-9486-2ABA888F453D}" type="pres">
      <dgm:prSet presAssocID="{BCC93F39-D10A-4803-B666-2C2CC1E22604}" presName="conn" presStyleLbl="parChTrans1D2" presStyleIdx="0" presStyleCnt="1"/>
      <dgm:spPr/>
      <dgm:t>
        <a:bodyPr/>
        <a:lstStyle/>
        <a:p>
          <a:endParaRPr lang="uz-Latn-UZ"/>
        </a:p>
      </dgm:t>
    </dgm:pt>
    <dgm:pt modelId="{4A070231-6265-4BDF-B4B1-3768E2172FB9}" type="pres">
      <dgm:prSet presAssocID="{BCC93F39-D10A-4803-B666-2C2CC1E22604}" presName="extraNode" presStyleLbl="node1" presStyleIdx="0" presStyleCnt="4"/>
      <dgm:spPr/>
    </dgm:pt>
    <dgm:pt modelId="{3B808637-9840-4FFE-84AD-6C172FC1EF18}" type="pres">
      <dgm:prSet presAssocID="{BCC93F39-D10A-4803-B666-2C2CC1E22604}" presName="dstNode" presStyleLbl="node1" presStyleIdx="0" presStyleCnt="4"/>
      <dgm:spPr/>
    </dgm:pt>
    <dgm:pt modelId="{364B9216-98A2-407D-A39B-07FED26E1DC8}" type="pres">
      <dgm:prSet presAssocID="{2308F815-5D1D-4AE8-8190-5CEA760EC49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7E82D092-B386-441A-9F64-1D7B8B0DF71E}" type="pres">
      <dgm:prSet presAssocID="{2308F815-5D1D-4AE8-8190-5CEA760EC492}" presName="accent_1" presStyleCnt="0"/>
      <dgm:spPr/>
    </dgm:pt>
    <dgm:pt modelId="{2BF55A90-B799-4710-8059-58ABB74CF63A}" type="pres">
      <dgm:prSet presAssocID="{2308F815-5D1D-4AE8-8190-5CEA760EC492}" presName="accentRepeatNode" presStyleLbl="solidFgAcc1" presStyleIdx="0" presStyleCnt="4" custLinFactNeighborX="-5749" custLinFactNeighborY="1363"/>
      <dgm:spPr/>
    </dgm:pt>
    <dgm:pt modelId="{CC9BBF5C-984C-4852-A181-63E464A7ECA8}" type="pres">
      <dgm:prSet presAssocID="{A57B3A41-BEDF-432A-A6D1-20ADB439BE5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6397558-8817-43C1-934B-FF930920A908}" type="pres">
      <dgm:prSet presAssocID="{A57B3A41-BEDF-432A-A6D1-20ADB439BE55}" presName="accent_2" presStyleCnt="0"/>
      <dgm:spPr/>
    </dgm:pt>
    <dgm:pt modelId="{5FE3EEBE-003C-471A-B15E-1526B9173BC0}" type="pres">
      <dgm:prSet presAssocID="{A57B3A41-BEDF-432A-A6D1-20ADB439BE55}" presName="accentRepeatNode" presStyleLbl="solidFgAcc1" presStyleIdx="1" presStyleCnt="4"/>
      <dgm:spPr/>
      <dgm:t>
        <a:bodyPr/>
        <a:lstStyle/>
        <a:p>
          <a:endParaRPr lang="uz-Latn-UZ"/>
        </a:p>
      </dgm:t>
    </dgm:pt>
    <dgm:pt modelId="{B62D403E-CF5A-47F0-82F1-BA3F8FEE8E32}" type="pres">
      <dgm:prSet presAssocID="{4C975EE1-0466-43EF-B9FF-7C86DC68FF0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9F13A0D-646C-4B3E-8CB5-3E79DDCE9165}" type="pres">
      <dgm:prSet presAssocID="{4C975EE1-0466-43EF-B9FF-7C86DC68FF0A}" presName="accent_3" presStyleCnt="0"/>
      <dgm:spPr/>
    </dgm:pt>
    <dgm:pt modelId="{E22ECAA2-DFA3-43D8-9221-52A09B25D51A}" type="pres">
      <dgm:prSet presAssocID="{4C975EE1-0466-43EF-B9FF-7C86DC68FF0A}" presName="accentRepeatNode" presStyleLbl="solidFgAcc1" presStyleIdx="2" presStyleCnt="4"/>
      <dgm:spPr/>
    </dgm:pt>
    <dgm:pt modelId="{BE982AD1-D96C-4058-8505-53D58F0C7113}" type="pres">
      <dgm:prSet presAssocID="{1F7421FF-1BD5-482A-915A-FD3DD89BA52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A80932BE-58B0-4BA5-8EE8-D8808B45F062}" type="pres">
      <dgm:prSet presAssocID="{1F7421FF-1BD5-482A-915A-FD3DD89BA526}" presName="accent_4" presStyleCnt="0"/>
      <dgm:spPr/>
    </dgm:pt>
    <dgm:pt modelId="{E1D7E3B8-DD5C-4487-826B-72A931C43709}" type="pres">
      <dgm:prSet presAssocID="{1F7421FF-1BD5-482A-915A-FD3DD89BA526}" presName="accentRepeatNode" presStyleLbl="solidFgAcc1" presStyleIdx="3" presStyleCnt="4"/>
      <dgm:spPr/>
      <dgm:t>
        <a:bodyPr/>
        <a:lstStyle/>
        <a:p>
          <a:endParaRPr lang="uz-Latn-UZ"/>
        </a:p>
      </dgm:t>
    </dgm:pt>
  </dgm:ptLst>
  <dgm:cxnLst>
    <dgm:cxn modelId="{759C93DB-6B52-4810-BACB-8AD8F2753F82}" srcId="{BCC93F39-D10A-4803-B666-2C2CC1E22604}" destId="{4C975EE1-0466-43EF-B9FF-7C86DC68FF0A}" srcOrd="2" destOrd="0" parTransId="{1C5110EB-E040-4A6D-8A9B-3DE6CC767284}" sibTransId="{1A56B892-87AD-42B1-9A09-064AC745EB73}"/>
    <dgm:cxn modelId="{A798CF9D-227C-47CD-BBE4-175F12C37C7F}" type="presOf" srcId="{BCC93F39-D10A-4803-B666-2C2CC1E22604}" destId="{DE9F92C4-994B-42B2-A73D-91F5B4822D07}" srcOrd="0" destOrd="0" presId="urn:microsoft.com/office/officeart/2008/layout/VerticalCurvedList"/>
    <dgm:cxn modelId="{7F108C26-5058-45C8-987D-12DC6FBCFC6E}" srcId="{BCC93F39-D10A-4803-B666-2C2CC1E22604}" destId="{1F7421FF-1BD5-482A-915A-FD3DD89BA526}" srcOrd="3" destOrd="0" parTransId="{E362A5C4-7097-4B74-B446-FF07C5D43AFB}" sibTransId="{FF8E7D7E-EE4D-4558-ABDE-703AAA62EADA}"/>
    <dgm:cxn modelId="{82FB8C46-8CFE-40B9-B5EE-3CB3E632D027}" type="presOf" srcId="{1F7421FF-1BD5-482A-915A-FD3DD89BA526}" destId="{BE982AD1-D96C-4058-8505-53D58F0C7113}" srcOrd="0" destOrd="0" presId="urn:microsoft.com/office/officeart/2008/layout/VerticalCurvedList"/>
    <dgm:cxn modelId="{CA966BAC-D607-4287-8830-EC30308CB264}" type="presOf" srcId="{1209770B-BAA0-4719-A2B4-ABF0E67D0FBD}" destId="{B602AE6D-21C4-40F3-9486-2ABA888F453D}" srcOrd="0" destOrd="0" presId="urn:microsoft.com/office/officeart/2008/layout/VerticalCurvedList"/>
    <dgm:cxn modelId="{64BFC926-276B-455D-9218-2C0AD1900D9D}" srcId="{BCC93F39-D10A-4803-B666-2C2CC1E22604}" destId="{2308F815-5D1D-4AE8-8190-5CEA760EC492}" srcOrd="0" destOrd="0" parTransId="{075C089C-C07F-4B10-B8E5-029B1C08BCAB}" sibTransId="{1209770B-BAA0-4719-A2B4-ABF0E67D0FBD}"/>
    <dgm:cxn modelId="{E3AEAAF3-9545-49DD-B02E-EBEDAAD25147}" srcId="{BCC93F39-D10A-4803-B666-2C2CC1E22604}" destId="{A57B3A41-BEDF-432A-A6D1-20ADB439BE55}" srcOrd="1" destOrd="0" parTransId="{7B5E53DE-0EBE-4D3A-AFCE-73715F644699}" sibTransId="{A2B40C0A-A040-4BB8-B0EB-372827B5C35B}"/>
    <dgm:cxn modelId="{B7BA1FFE-14C6-4E2E-8065-082644681E6A}" type="presOf" srcId="{4C975EE1-0466-43EF-B9FF-7C86DC68FF0A}" destId="{B62D403E-CF5A-47F0-82F1-BA3F8FEE8E32}" srcOrd="0" destOrd="0" presId="urn:microsoft.com/office/officeart/2008/layout/VerticalCurvedList"/>
    <dgm:cxn modelId="{517F3B21-3F3C-481C-A91F-DF1674DB1740}" type="presOf" srcId="{2308F815-5D1D-4AE8-8190-5CEA760EC492}" destId="{364B9216-98A2-407D-A39B-07FED26E1DC8}" srcOrd="0" destOrd="0" presId="urn:microsoft.com/office/officeart/2008/layout/VerticalCurvedList"/>
    <dgm:cxn modelId="{FB23ACBC-76F2-4304-83D9-0E9C813FB789}" type="presOf" srcId="{A57B3A41-BEDF-432A-A6D1-20ADB439BE55}" destId="{CC9BBF5C-984C-4852-A181-63E464A7ECA8}" srcOrd="0" destOrd="0" presId="urn:microsoft.com/office/officeart/2008/layout/VerticalCurvedList"/>
    <dgm:cxn modelId="{B48D7221-8A62-4619-9FA0-EA11A0123C7F}" type="presParOf" srcId="{DE9F92C4-994B-42B2-A73D-91F5B4822D07}" destId="{661502F1-638F-4AF4-B56A-1BDAC56AB798}" srcOrd="0" destOrd="0" presId="urn:microsoft.com/office/officeart/2008/layout/VerticalCurvedList"/>
    <dgm:cxn modelId="{A6186FFD-1500-4EFB-8354-A60629416D4E}" type="presParOf" srcId="{661502F1-638F-4AF4-B56A-1BDAC56AB798}" destId="{AA8AD3AB-E061-450E-BE14-25B3A3FFC322}" srcOrd="0" destOrd="0" presId="urn:microsoft.com/office/officeart/2008/layout/VerticalCurvedList"/>
    <dgm:cxn modelId="{88B80ABE-C493-424B-81BD-F179F9B55B78}" type="presParOf" srcId="{AA8AD3AB-E061-450E-BE14-25B3A3FFC322}" destId="{14824C2C-36A7-4D67-904F-E27A2DA5A0B2}" srcOrd="0" destOrd="0" presId="urn:microsoft.com/office/officeart/2008/layout/VerticalCurvedList"/>
    <dgm:cxn modelId="{125B600C-2F0C-4FCB-B26A-FEE2E6FA2E7B}" type="presParOf" srcId="{AA8AD3AB-E061-450E-BE14-25B3A3FFC322}" destId="{B602AE6D-21C4-40F3-9486-2ABA888F453D}" srcOrd="1" destOrd="0" presId="urn:microsoft.com/office/officeart/2008/layout/VerticalCurvedList"/>
    <dgm:cxn modelId="{3769DA98-EA8E-43D8-84CE-8683266654B5}" type="presParOf" srcId="{AA8AD3AB-E061-450E-BE14-25B3A3FFC322}" destId="{4A070231-6265-4BDF-B4B1-3768E2172FB9}" srcOrd="2" destOrd="0" presId="urn:microsoft.com/office/officeart/2008/layout/VerticalCurvedList"/>
    <dgm:cxn modelId="{B5509E51-B0A5-4E6B-9762-533EFAF6D403}" type="presParOf" srcId="{AA8AD3AB-E061-450E-BE14-25B3A3FFC322}" destId="{3B808637-9840-4FFE-84AD-6C172FC1EF18}" srcOrd="3" destOrd="0" presId="urn:microsoft.com/office/officeart/2008/layout/VerticalCurvedList"/>
    <dgm:cxn modelId="{75C66FC2-9760-457F-A7FA-2474759B1F44}" type="presParOf" srcId="{661502F1-638F-4AF4-B56A-1BDAC56AB798}" destId="{364B9216-98A2-407D-A39B-07FED26E1DC8}" srcOrd="1" destOrd="0" presId="urn:microsoft.com/office/officeart/2008/layout/VerticalCurvedList"/>
    <dgm:cxn modelId="{FCF9D23E-F074-4938-B972-82C1692FE280}" type="presParOf" srcId="{661502F1-638F-4AF4-B56A-1BDAC56AB798}" destId="{7E82D092-B386-441A-9F64-1D7B8B0DF71E}" srcOrd="2" destOrd="0" presId="urn:microsoft.com/office/officeart/2008/layout/VerticalCurvedList"/>
    <dgm:cxn modelId="{0CE162B0-5C4B-4A8B-81F8-3222E593421F}" type="presParOf" srcId="{7E82D092-B386-441A-9F64-1D7B8B0DF71E}" destId="{2BF55A90-B799-4710-8059-58ABB74CF63A}" srcOrd="0" destOrd="0" presId="urn:microsoft.com/office/officeart/2008/layout/VerticalCurvedList"/>
    <dgm:cxn modelId="{BDCDFF13-B5E9-416E-BFAF-D3A70C3EFDC9}" type="presParOf" srcId="{661502F1-638F-4AF4-B56A-1BDAC56AB798}" destId="{CC9BBF5C-984C-4852-A181-63E464A7ECA8}" srcOrd="3" destOrd="0" presId="urn:microsoft.com/office/officeart/2008/layout/VerticalCurvedList"/>
    <dgm:cxn modelId="{A8BA2709-757C-473F-B405-8E71CA3B7CD6}" type="presParOf" srcId="{661502F1-638F-4AF4-B56A-1BDAC56AB798}" destId="{D6397558-8817-43C1-934B-FF930920A908}" srcOrd="4" destOrd="0" presId="urn:microsoft.com/office/officeart/2008/layout/VerticalCurvedList"/>
    <dgm:cxn modelId="{FEADB0B2-DA61-4FDD-B92A-27C02FECD077}" type="presParOf" srcId="{D6397558-8817-43C1-934B-FF930920A908}" destId="{5FE3EEBE-003C-471A-B15E-1526B9173BC0}" srcOrd="0" destOrd="0" presId="urn:microsoft.com/office/officeart/2008/layout/VerticalCurvedList"/>
    <dgm:cxn modelId="{981F1004-D001-4AA5-85CA-59068ACC8AC1}" type="presParOf" srcId="{661502F1-638F-4AF4-B56A-1BDAC56AB798}" destId="{B62D403E-CF5A-47F0-82F1-BA3F8FEE8E32}" srcOrd="5" destOrd="0" presId="urn:microsoft.com/office/officeart/2008/layout/VerticalCurvedList"/>
    <dgm:cxn modelId="{5AA031F9-BBAB-4BE0-A6AA-4669B27D1E86}" type="presParOf" srcId="{661502F1-638F-4AF4-B56A-1BDAC56AB798}" destId="{99F13A0D-646C-4B3E-8CB5-3E79DDCE9165}" srcOrd="6" destOrd="0" presId="urn:microsoft.com/office/officeart/2008/layout/VerticalCurvedList"/>
    <dgm:cxn modelId="{EC1764BA-74B5-4AFC-A29A-A3BE49640748}" type="presParOf" srcId="{99F13A0D-646C-4B3E-8CB5-3E79DDCE9165}" destId="{E22ECAA2-DFA3-43D8-9221-52A09B25D51A}" srcOrd="0" destOrd="0" presId="urn:microsoft.com/office/officeart/2008/layout/VerticalCurvedList"/>
    <dgm:cxn modelId="{63EE5B1D-B0A3-41D1-98DD-1439E0A78DDD}" type="presParOf" srcId="{661502F1-638F-4AF4-B56A-1BDAC56AB798}" destId="{BE982AD1-D96C-4058-8505-53D58F0C7113}" srcOrd="7" destOrd="0" presId="urn:microsoft.com/office/officeart/2008/layout/VerticalCurvedList"/>
    <dgm:cxn modelId="{02C4D48B-49CD-4E2D-982E-54FC6178909D}" type="presParOf" srcId="{661502F1-638F-4AF4-B56A-1BDAC56AB798}" destId="{A80932BE-58B0-4BA5-8EE8-D8808B45F062}" srcOrd="8" destOrd="0" presId="urn:microsoft.com/office/officeart/2008/layout/VerticalCurvedList"/>
    <dgm:cxn modelId="{87E7832F-89CB-41A7-88E1-E4855B88F1C1}" type="presParOf" srcId="{A80932BE-58B0-4BA5-8EE8-D8808B45F062}" destId="{E1D7E3B8-DD5C-4487-826B-72A931C43709}" srcOrd="0" destOrd="0" presId="urn:microsoft.com/office/officeart/2008/layout/VerticalCurvedList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2AE6D-21C4-40F3-9486-2ABA888F453D}">
      <dsp:nvSpPr>
        <dsp:cNvPr id="0" name=""/>
        <dsp:cNvSpPr/>
      </dsp:nvSpPr>
      <dsp:spPr>
        <a:xfrm>
          <a:off x="-6922040" y="-1058280"/>
          <a:ext cx="8237961" cy="8237961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B9216-98A2-407D-A39B-07FED26E1DC8}">
      <dsp:nvSpPr>
        <dsp:cNvPr id="0" name=""/>
        <dsp:cNvSpPr/>
      </dsp:nvSpPr>
      <dsp:spPr>
        <a:xfrm>
          <a:off x="688512" y="470613"/>
          <a:ext cx="10848699" cy="9417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487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88512" y="470613"/>
        <a:ext cx="10848699" cy="941716"/>
      </dsp:txXfrm>
    </dsp:sp>
    <dsp:sp modelId="{2BF55A90-B799-4710-8059-58ABB74CF63A}">
      <dsp:nvSpPr>
        <dsp:cNvPr id="0" name=""/>
        <dsp:cNvSpPr/>
      </dsp:nvSpPr>
      <dsp:spPr>
        <a:xfrm>
          <a:off x="32265" y="368943"/>
          <a:ext cx="1177145" cy="11771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BBF5C-984C-4852-A181-63E464A7ECA8}">
      <dsp:nvSpPr>
        <dsp:cNvPr id="0" name=""/>
        <dsp:cNvSpPr/>
      </dsp:nvSpPr>
      <dsp:spPr>
        <a:xfrm>
          <a:off x="1228419" y="1883432"/>
          <a:ext cx="10308791" cy="9417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487" tIns="101600" rIns="101600" bIns="10160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Способы разложения многочлена  на множители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28419" y="1883432"/>
        <a:ext cx="10308791" cy="941716"/>
      </dsp:txXfrm>
    </dsp:sp>
    <dsp:sp modelId="{5FE3EEBE-003C-471A-B15E-1526B9173BC0}">
      <dsp:nvSpPr>
        <dsp:cNvPr id="0" name=""/>
        <dsp:cNvSpPr/>
      </dsp:nvSpPr>
      <dsp:spPr>
        <a:xfrm>
          <a:off x="639847" y="1765717"/>
          <a:ext cx="1177145" cy="11771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D403E-CF5A-47F0-82F1-BA3F8FEE8E32}">
      <dsp:nvSpPr>
        <dsp:cNvPr id="0" name=""/>
        <dsp:cNvSpPr/>
      </dsp:nvSpPr>
      <dsp:spPr>
        <a:xfrm>
          <a:off x="1228419" y="3296251"/>
          <a:ext cx="10308791" cy="9417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487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28419" y="3296251"/>
        <a:ext cx="10308791" cy="941716"/>
      </dsp:txXfrm>
    </dsp:sp>
    <dsp:sp modelId="{E22ECAA2-DFA3-43D8-9221-52A09B25D51A}">
      <dsp:nvSpPr>
        <dsp:cNvPr id="0" name=""/>
        <dsp:cNvSpPr/>
      </dsp:nvSpPr>
      <dsp:spPr>
        <a:xfrm>
          <a:off x="639847" y="3178536"/>
          <a:ext cx="1177145" cy="11771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82AD1-D96C-4058-8505-53D58F0C7113}">
      <dsp:nvSpPr>
        <dsp:cNvPr id="0" name=""/>
        <dsp:cNvSpPr/>
      </dsp:nvSpPr>
      <dsp:spPr>
        <a:xfrm>
          <a:off x="688512" y="4709070"/>
          <a:ext cx="10848699" cy="9417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487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88512" y="4709070"/>
        <a:ext cx="10848699" cy="941716"/>
      </dsp:txXfrm>
    </dsp:sp>
    <dsp:sp modelId="{E1D7E3B8-DD5C-4487-826B-72A931C43709}">
      <dsp:nvSpPr>
        <dsp:cNvPr id="0" name=""/>
        <dsp:cNvSpPr/>
      </dsp:nvSpPr>
      <dsp:spPr>
        <a:xfrm>
          <a:off x="99939" y="4591356"/>
          <a:ext cx="1177145" cy="11771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87681" y="394336"/>
            <a:ext cx="13652501" cy="74371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8FDD-56B3-4207-B595-E48E8E3A65C9}" type="datetimeFigureOut">
              <a:rPr lang="ru-RU"/>
              <a:pPr>
                <a:defRPr/>
              </a:pPr>
              <a:t>19.02.2021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4F32-6814-410A-A0AC-C6305657B15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66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4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14.png"/><Relationship Id="rId21" Type="http://schemas.openxmlformats.org/officeDocument/2006/relationships/image" Target="../media/image20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3.wmf"/><Relationship Id="rId25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24" Type="http://schemas.openxmlformats.org/officeDocument/2006/relationships/image" Target="../media/image23.png"/><Relationship Id="rId5" Type="http://schemas.openxmlformats.org/officeDocument/2006/relationships/image" Target="../media/image16.png"/><Relationship Id="rId15" Type="http://schemas.openxmlformats.org/officeDocument/2006/relationships/image" Target="../media/image12.wmf"/><Relationship Id="rId23" Type="http://schemas.openxmlformats.org/officeDocument/2006/relationships/image" Target="../media/image22.png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Relationship Id="rId2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wmf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26.png"/><Relationship Id="rId21" Type="http://schemas.openxmlformats.org/officeDocument/2006/relationships/image" Target="../media/image32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33" Type="http://schemas.openxmlformats.org/officeDocument/2006/relationships/image" Target="../media/image4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1.wmf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7.bin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Relationship Id="rId8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14.wmf"/><Relationship Id="rId26" Type="http://schemas.openxmlformats.org/officeDocument/2006/relationships/oleObject" Target="../embeddings/oleObject26.bin"/><Relationship Id="rId3" Type="http://schemas.openxmlformats.org/officeDocument/2006/relationships/oleObject" Target="../embeddings/oleObject18.bin"/><Relationship Id="rId21" Type="http://schemas.openxmlformats.org/officeDocument/2006/relationships/image" Target="../media/image50.png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24.bin"/><Relationship Id="rId25" Type="http://schemas.openxmlformats.org/officeDocument/2006/relationships/image" Target="../media/image5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8.png"/><Relationship Id="rId20" Type="http://schemas.openxmlformats.org/officeDocument/2006/relationships/image" Target="../media/image49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53.png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47.png"/><Relationship Id="rId23" Type="http://schemas.openxmlformats.org/officeDocument/2006/relationships/image" Target="../media/image52.png"/><Relationship Id="rId28" Type="http://schemas.openxmlformats.org/officeDocument/2006/relationships/oleObject" Target="../embeddings/oleObject27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3.wmf"/><Relationship Id="rId22" Type="http://schemas.openxmlformats.org/officeDocument/2006/relationships/image" Target="../media/image51.png"/><Relationship Id="rId27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70494" y="3633354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48936" y="55626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600200" y="3285515"/>
            <a:ext cx="8991600" cy="4136875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Применение нескольких способов разложения многочлена на множители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4" name="Picture 2" descr="Картинка к слову «Книжка, Открытая книга» - Сеть словесных ассоциац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4114800"/>
            <a:ext cx="423358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0596445" y="4496576"/>
            <a:ext cx="10054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x+y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098991" y="4239698"/>
            <a:ext cx="10438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a+b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405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-406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9061" y="4049760"/>
                <a:ext cx="3344312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) </m:t>
                          </m:r>
                          <m:sSup>
                            <m:sSupPr>
                              <m:ctrlPr>
                                <a:rPr lang="uz-Latn-UZ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z-Latn-UZ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uz-Latn-UZ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uz-Latn-UZ" b="1" i="1" smtClean="0"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r>
                        <a:rPr lang="uz-Latn-UZ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61" y="4049760"/>
                <a:ext cx="3344312" cy="8162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631054" y="1447800"/>
                <a:ext cx="3323282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054" y="1447800"/>
                <a:ext cx="3323282" cy="7847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8262" y="1447800"/>
                <a:ext cx="3428824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</a:rPr>
                        <m:t>𝟏</m:t>
                      </m:r>
                      <m:r>
                        <a:rPr lang="ru-RU" b="1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/>
                            </a:rPr>
                            <m:t>𝟐𝟓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r>
                        <a:rPr lang="uz-Latn-UZ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2" y="1447800"/>
                <a:ext cx="3428824" cy="8162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94762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Формула" r:id="rId6" imgW="965160" imgH="215640" progId="Equation.3">
                  <p:embed/>
                </p:oleObj>
              </mc:Choice>
              <mc:Fallback>
                <p:oleObj name="Формула" r:id="rId6" imgW="9651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4931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Формула" r:id="rId8" imgW="495085" imgH="228501" progId="Equation.3">
                  <p:embed/>
                </p:oleObj>
              </mc:Choice>
              <mc:Fallback>
                <p:oleObj name="Формула" r:id="rId8" imgW="495085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4315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Формула" r:id="rId10" imgW="647640" imgH="241200" progId="Equation.3">
                  <p:embed/>
                </p:oleObj>
              </mc:Choice>
              <mc:Fallback>
                <p:oleObj name="Формула" r:id="rId10" imgW="64764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24733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Формула" r:id="rId12" imgW="825500" imgH="203200" progId="Equation.3">
                  <p:embed/>
                </p:oleObj>
              </mc:Choice>
              <mc:Fallback>
                <p:oleObj name="Формула" r:id="rId12" imgW="8255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46443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name="Формула" r:id="rId14" imgW="634680" imgH="241200" progId="Equation.3">
                  <p:embed/>
                </p:oleObj>
              </mc:Choice>
              <mc:Fallback>
                <p:oleObj name="Формула" r:id="rId14" imgW="6346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58336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Формула" r:id="rId16" imgW="825500" imgH="203200" progId="Equation.3">
                  <p:embed/>
                </p:oleObj>
              </mc:Choice>
              <mc:Fallback>
                <p:oleObj name="Формула" r:id="rId16" imgW="8255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553200" y="1431844"/>
                <a:ext cx="518879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431844"/>
                <a:ext cx="5188792" cy="76944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399800" y="2478878"/>
                <a:ext cx="412799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𝟖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800" y="2478878"/>
                <a:ext cx="4127990" cy="78476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7504" y="2447396"/>
                <a:ext cx="4176271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b="1" dirty="0" smtClean="0"/>
                  <a:t>3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b="1" i="1" smtClean="0">
                            <a:latin typeface="Cambria Math"/>
                          </a:rPr>
                          <m:t>𝟔𝟒</m:t>
                        </m:r>
                        <m:r>
                          <a:rPr lang="uz-Latn-UZ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uz-Latn-U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uz-Latn-U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𝟑𝟔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04" y="2447396"/>
                <a:ext cx="4176271" cy="816249"/>
              </a:xfrm>
              <a:prstGeom prst="rect">
                <a:avLst/>
              </a:prstGeom>
              <a:blipFill rotWithShape="1">
                <a:blip r:embed="rId20"/>
                <a:stretch>
                  <a:fillRect l="-6122" t="-12687" b="-3731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8047992" y="2533742"/>
                <a:ext cx="586205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992" y="2533742"/>
                <a:ext cx="5862053" cy="76944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631054" y="4088904"/>
                <a:ext cx="3308855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𝒄𝒅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054" y="4088904"/>
                <a:ext cx="3308855" cy="78476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6677083" y="4096568"/>
                <a:ext cx="5159938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𝒄𝒅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𝒄𝒅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083" y="4096568"/>
                <a:ext cx="5159938" cy="76944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656686" y="5331860"/>
                <a:ext cx="416005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686" y="5331860"/>
                <a:ext cx="4160050" cy="78476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6788" y="5268306"/>
                <a:ext cx="3517438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b="1" dirty="0" smtClean="0"/>
                  <a:t>3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b="1" i="1" smtClean="0">
                            <a:latin typeface="Cambria Math"/>
                          </a:rPr>
                          <m:t>𝟒</m:t>
                        </m:r>
                        <m:r>
                          <a:rPr lang="uz-Latn-U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uz-Latn-U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uz-Latn-U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88" y="5268306"/>
                <a:ext cx="3517438" cy="816249"/>
              </a:xfrm>
              <a:prstGeom prst="rect">
                <a:avLst/>
              </a:prstGeom>
              <a:blipFill rotWithShape="1">
                <a:blip r:embed="rId25"/>
                <a:stretch>
                  <a:fillRect l="-7452" t="-12687" b="-3731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7570059" y="5331860"/>
                <a:ext cx="592617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059" y="5331860"/>
                <a:ext cx="5926173" cy="769441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520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24" grpId="0"/>
      <p:bldP spid="26" grpId="0"/>
      <p:bldP spid="27" grpId="0"/>
      <p:bldP spid="28" grpId="0"/>
      <p:bldP spid="2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4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8262" y="1447800"/>
                <a:ext cx="4872359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</a:rPr>
                        <m:t>𝟏</m:t>
                      </m:r>
                      <m:r>
                        <a:rPr lang="ru-RU" b="1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(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+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2" y="1447800"/>
                <a:ext cx="4872359" cy="8162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70042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8" name="Формула" r:id="rId4" imgW="965160" imgH="215640" progId="Equation.3">
                  <p:embed/>
                </p:oleObj>
              </mc:Choice>
              <mc:Fallback>
                <p:oleObj name="Формула" r:id="rId4" imgW="965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998315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9" name="Формула" r:id="rId6" imgW="495085" imgH="228501" progId="Equation.3">
                  <p:embed/>
                </p:oleObj>
              </mc:Choice>
              <mc:Fallback>
                <p:oleObj name="Формула" r:id="rId6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99353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0" name="Формула" r:id="rId8" imgW="647640" imgH="241200" progId="Equation.3">
                  <p:embed/>
                </p:oleObj>
              </mc:Choice>
              <mc:Fallback>
                <p:oleObj name="Формула" r:id="rId8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73973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1" name="Формула" r:id="rId10" imgW="825500" imgH="203200" progId="Equation.3">
                  <p:embed/>
                </p:oleObj>
              </mc:Choice>
              <mc:Fallback>
                <p:oleObj name="Формула" r:id="rId10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406984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2" name="Формула" r:id="rId12" imgW="634680" imgH="241200" progId="Equation.3">
                  <p:embed/>
                </p:oleObj>
              </mc:Choice>
              <mc:Fallback>
                <p:oleObj name="Формула" r:id="rId12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3668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3" name="Формула" r:id="rId14" imgW="825500" imgH="203200" progId="Equation.3">
                  <p:embed/>
                </p:oleObj>
              </mc:Choice>
              <mc:Fallback>
                <p:oleObj name="Формула" r:id="rId14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133141" y="1497204"/>
                <a:ext cx="216033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141" y="1497204"/>
                <a:ext cx="2160335" cy="76944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184997" y="2782429"/>
                <a:ext cx="648876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uz-Cyrl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𝒃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uz-Cyrl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)(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𝒃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𝒄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997" y="2782429"/>
                <a:ext cx="6488764" cy="769441"/>
              </a:xfrm>
              <a:prstGeom prst="rect">
                <a:avLst/>
              </a:prstGeom>
              <a:blipFill rotWithShape="1">
                <a:blip r:embed="rId17"/>
                <a:stretch>
                  <a:fillRect t="-14961" b="-370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Левая фигурная скобка 22"/>
          <p:cNvSpPr/>
          <p:nvPr/>
        </p:nvSpPr>
        <p:spPr>
          <a:xfrm rot="16200000">
            <a:off x="1957082" y="1754770"/>
            <a:ext cx="582970" cy="1601531"/>
          </a:xfrm>
          <a:prstGeom prst="leftBrace">
            <a:avLst>
              <a:gd name="adj1" fmla="val 8333"/>
              <a:gd name="adj2" fmla="val 5055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869118" y="2624411"/>
                <a:ext cx="967381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118" y="2624411"/>
                <a:ext cx="967381" cy="81624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508298" y="2631406"/>
                <a:ext cx="1398588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98" y="2631406"/>
                <a:ext cx="1398588" cy="81624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/>
          <p:cNvCxnSpPr/>
          <p:nvPr/>
        </p:nvCxnSpPr>
        <p:spPr>
          <a:xfrm flipH="1">
            <a:off x="3459310" y="2143193"/>
            <a:ext cx="447010" cy="4812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Левая фигурная скобка 31"/>
          <p:cNvSpPr/>
          <p:nvPr/>
        </p:nvSpPr>
        <p:spPr>
          <a:xfrm rot="16200000">
            <a:off x="6004675" y="1793645"/>
            <a:ext cx="582970" cy="1303096"/>
          </a:xfrm>
          <a:prstGeom prst="leftBrace">
            <a:avLst>
              <a:gd name="adj1" fmla="val 8333"/>
              <a:gd name="adj2" fmla="val 5055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605106" y="2736678"/>
                <a:ext cx="102303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 </m:t>
                      </m:r>
                      <m:r>
                        <a:rPr lang="uz-Latn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106" y="2736678"/>
                <a:ext cx="1023036" cy="76944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6584984" y="2736678"/>
                <a:ext cx="156164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 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)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984" y="2736678"/>
                <a:ext cx="1561645" cy="76944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/>
          <p:cNvCxnSpPr/>
          <p:nvPr/>
        </p:nvCxnSpPr>
        <p:spPr>
          <a:xfrm flipH="1">
            <a:off x="7595695" y="2216124"/>
            <a:ext cx="358866" cy="5205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Левая фигурная скобка 34"/>
          <p:cNvSpPr/>
          <p:nvPr/>
        </p:nvSpPr>
        <p:spPr>
          <a:xfrm rot="16200000">
            <a:off x="9179119" y="1805739"/>
            <a:ext cx="582970" cy="1303096"/>
          </a:xfrm>
          <a:prstGeom prst="leftBrace">
            <a:avLst>
              <a:gd name="adj1" fmla="val 8333"/>
              <a:gd name="adj2" fmla="val 5055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8815531" y="2703738"/>
                <a:ext cx="102303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 </m:t>
                      </m:r>
                      <m:r>
                        <a:rPr lang="uz-Latn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531" y="2703738"/>
                <a:ext cx="1023036" cy="76944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9838567" y="2720208"/>
                <a:ext cx="1561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 )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8567" y="2720208"/>
                <a:ext cx="1561646" cy="76944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 стрелкой 37"/>
          <p:cNvCxnSpPr/>
          <p:nvPr/>
        </p:nvCxnSpPr>
        <p:spPr>
          <a:xfrm flipH="1">
            <a:off x="11009059" y="2143193"/>
            <a:ext cx="280982" cy="5770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7066461" y="1494608"/>
                <a:ext cx="734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461" y="1494608"/>
                <a:ext cx="734496" cy="769441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655439" y="1497204"/>
                <a:ext cx="59824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𝒄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439" y="1497204"/>
                <a:ext cx="598241" cy="76944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8094298" y="1527982"/>
                <a:ext cx="376731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uz-Cyrl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uz-Latn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uz-Latn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uz-Latn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uz-Latn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𝒃</m:t>
                    </m:r>
                    <m:r>
                      <a:rPr lang="uz-Latn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)+</m:t>
                    </m:r>
                    <m:r>
                      <a:rPr lang="uz-Latn-UZ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en-US" sz="4400" b="1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298" y="1527982"/>
                <a:ext cx="3767313" cy="769441"/>
              </a:xfrm>
              <a:prstGeom prst="rect">
                <a:avLst/>
              </a:prstGeom>
              <a:blipFill rotWithShape="1">
                <a:blip r:embed="rId26"/>
                <a:stretch>
                  <a:fillRect t="-15079" r="-5502" b="-3809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5016143" y="1527982"/>
                <a:ext cx="3346029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1" dirty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(                      )</m:t>
                    </m:r>
                  </m:oMath>
                </a14:m>
                <a:r>
                  <a:rPr lang="uz-Latn-UZ" dirty="0" smtClean="0"/>
                  <a:t>  </a:t>
                </a:r>
                <a:endParaRPr lang="uz-Latn-UZ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43" y="1527982"/>
                <a:ext cx="3346029" cy="80021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7261" y="3886200"/>
                <a:ext cx="5460662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b="1" dirty="0" smtClean="0"/>
                  <a:t>3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b="1" i="1" smtClean="0">
                            <a:latin typeface="Cambria Math"/>
                          </a:rPr>
                          <m:t>(</m:t>
                        </m:r>
                        <m:r>
                          <a:rPr lang="uz-Latn-UZ" b="1" i="1" smtClean="0">
                            <a:latin typeface="Cambria Math"/>
                          </a:rPr>
                          <m:t>𝒂</m:t>
                        </m:r>
                        <m:r>
                          <a:rPr lang="uz-Latn-UZ" b="1" i="1" smtClean="0">
                            <a:latin typeface="Cambria Math"/>
                          </a:rPr>
                          <m:t>+</m:t>
                        </m:r>
                        <m:r>
                          <a:rPr lang="uz-Latn-UZ" b="1" i="1" smtClean="0">
                            <a:latin typeface="Cambria Math"/>
                          </a:rPr>
                          <m:t>𝟐</m:t>
                        </m:r>
                        <m:r>
                          <a:rPr lang="uz-Latn-UZ" b="1" i="1" smtClean="0">
                            <a:latin typeface="Cambria Math"/>
                          </a:rPr>
                          <m:t>𝒃</m:t>
                        </m:r>
                        <m:r>
                          <a:rPr lang="uz-Latn-UZ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uz-Latn-U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uz-Latn-U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b="1" i="1" smtClean="0">
                            <a:latin typeface="Cambria Math"/>
                          </a:rPr>
                          <m:t>𝟗</m:t>
                        </m:r>
                        <m:r>
                          <a:rPr lang="uz-Latn-U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uz-Latn-U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uz-Latn-UZ" b="1" i="1" smtClean="0">
                        <a:latin typeface="Cambria Math"/>
                      </a:rPr>
                      <m:t>=</m:t>
                    </m:r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61" y="3886200"/>
                <a:ext cx="5460662" cy="816249"/>
              </a:xfrm>
              <a:prstGeom prst="rect">
                <a:avLst/>
              </a:prstGeom>
              <a:blipFill rotWithShape="1">
                <a:blip r:embed="rId28"/>
                <a:stretch>
                  <a:fillRect l="-4688" t="-12782" b="-3759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594883" y="3889131"/>
                <a:ext cx="5245475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(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+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(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z-Latn-UZ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883" y="3889131"/>
                <a:ext cx="5245475" cy="81624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66920" y="4687256"/>
                <a:ext cx="891212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+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</m:e>
                      </m:d>
                      <m:d>
                        <m:dPr>
                          <m:ctrlP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uz-Latn-U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920" y="4687256"/>
                <a:ext cx="8912120" cy="80021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199781" y="5401433"/>
                <a:ext cx="6772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</m:e>
                      </m:d>
                      <m:d>
                        <m:dPr>
                          <m:ctrlP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uz-Latn-U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781" y="5401433"/>
                <a:ext cx="6772047" cy="80021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712055" y="5428774"/>
                <a:ext cx="5814669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b="1" i="1" smtClean="0">
                          <a:latin typeface="Cambria Math"/>
                        </a:rPr>
                        <m:t>𝟐</m:t>
                      </m:r>
                      <m:d>
                        <m:d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uz-Latn-UZ" b="1" i="1" smtClean="0">
                          <a:latin typeface="Cambria Math"/>
                        </a:rPr>
                        <m:t>𝟐</m:t>
                      </m:r>
                      <m:d>
                        <m:dPr>
                          <m:ctrlP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uz-Latn-UZ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055" y="5428774"/>
                <a:ext cx="5814669" cy="80021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391148" y="6201652"/>
                <a:ext cx="5462008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b="1" i="1" smtClean="0">
                          <a:latin typeface="Cambria Math"/>
                        </a:rPr>
                        <m:t>=</m:t>
                      </m:r>
                      <m:r>
                        <a:rPr lang="uz-Latn-UZ" b="1" i="1" smtClean="0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𝒂</m:t>
                          </m:r>
                        </m:e>
                      </m:d>
                      <m:d>
                        <m:dPr>
                          <m:ctrlP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uz-Latn-UZ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uz-Latn-UZ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uz-Latn-UZ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148" y="6201652"/>
                <a:ext cx="5462008" cy="800219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333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/>
      <p:bldP spid="23" grpId="0" animBg="1"/>
      <p:bldP spid="23" grpId="1" animBg="1"/>
      <p:bldP spid="14" grpId="0"/>
      <p:bldP spid="14" grpId="1"/>
      <p:bldP spid="15" grpId="0"/>
      <p:bldP spid="15" grpId="1"/>
      <p:bldP spid="32" grpId="0" animBg="1"/>
      <p:bldP spid="32" grpId="1" animBg="1"/>
      <p:bldP spid="22" grpId="0"/>
      <p:bldP spid="22" grpId="1"/>
      <p:bldP spid="33" grpId="0"/>
      <p:bldP spid="33" grpId="1"/>
      <p:bldP spid="35" grpId="0" animBg="1"/>
      <p:bldP spid="35" grpId="1" animBg="1"/>
      <p:bldP spid="36" grpId="0"/>
      <p:bldP spid="36" grpId="1"/>
      <p:bldP spid="37" grpId="0"/>
      <p:bldP spid="37" grpId="1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61485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4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151264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4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59598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5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71214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6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353217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7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850248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8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799219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9" name="Формула" r:id="rId13" imgW="825500" imgH="203200" progId="Equation.3">
                  <p:embed/>
                </p:oleObj>
              </mc:Choice>
              <mc:Fallback>
                <p:oleObj name="Формула" r:id="rId13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7376" y="1461214"/>
                <a:ext cx="3968971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𝟗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1461214"/>
                <a:ext cx="3968971" cy="7218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40242" y="1486215"/>
                <a:ext cx="6495176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=(</m:t>
                          </m:r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𝟏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)=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242" y="1486215"/>
                <a:ext cx="6495176" cy="72180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916244"/>
              </p:ext>
            </p:extLst>
          </p:nvPr>
        </p:nvGraphicFramePr>
        <p:xfrm>
          <a:off x="4671067" y="2242228"/>
          <a:ext cx="2743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0" name="Формула" r:id="rId17" imgW="634680" imgH="241200" progId="Equation.3">
                  <p:embed/>
                </p:oleObj>
              </mc:Choice>
              <mc:Fallback>
                <p:oleObj name="Формула" r:id="rId17" imgW="63468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1067" y="2242228"/>
                        <a:ext cx="2743200" cy="9906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224447"/>
              </p:ext>
            </p:extLst>
          </p:nvPr>
        </p:nvGraphicFramePr>
        <p:xfrm>
          <a:off x="900215" y="2242228"/>
          <a:ext cx="381280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1" name="Формула" r:id="rId19" imgW="825500" imgH="203200" progId="Equation.3">
                  <p:embed/>
                </p:oleObj>
              </mc:Choice>
              <mc:Fallback>
                <p:oleObj name="Формула" r:id="rId19" imgW="825500" imgH="203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215" y="2242228"/>
                        <a:ext cx="3812804" cy="9906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0439400" y="1486214"/>
                <a:ext cx="289778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400" y="1486214"/>
                <a:ext cx="2897781" cy="7218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9062690" y="2208016"/>
                <a:ext cx="524008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2690" y="2208016"/>
                <a:ext cx="5240089" cy="76944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3480" y="4323302"/>
                <a:ext cx="4565289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𝟑𝟔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80" y="4323302"/>
                <a:ext cx="4565289" cy="72180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24399" y="4323301"/>
                <a:ext cx="6479146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=(</m:t>
                          </m:r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𝟏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uz-Latn-UZ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)=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399" y="4323301"/>
                <a:ext cx="6479146" cy="72180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10853985" y="4323302"/>
                <a:ext cx="2889765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3985" y="4323302"/>
                <a:ext cx="2889765" cy="721801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8839199" y="5094512"/>
                <a:ext cx="522405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99" y="5094512"/>
                <a:ext cx="5224059" cy="76944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157615"/>
              </p:ext>
            </p:extLst>
          </p:nvPr>
        </p:nvGraphicFramePr>
        <p:xfrm>
          <a:off x="5125156" y="5715000"/>
          <a:ext cx="2489200" cy="949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2" name="Формула" r:id="rId26" imgW="647640" imgH="241200" progId="Equation.3">
                  <p:embed/>
                </p:oleObj>
              </mc:Choice>
              <mc:Fallback>
                <p:oleObj name="Формула" r:id="rId26" imgW="6476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156" y="5715000"/>
                        <a:ext cx="2489200" cy="949053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11783"/>
              </p:ext>
            </p:extLst>
          </p:nvPr>
        </p:nvGraphicFramePr>
        <p:xfrm>
          <a:off x="1010355" y="5715000"/>
          <a:ext cx="4121585" cy="949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3" name="Формула" r:id="rId28" imgW="825500" imgH="203200" progId="Equation.3">
                  <p:embed/>
                </p:oleObj>
              </mc:Choice>
              <mc:Fallback>
                <p:oleObj name="Формула" r:id="rId28" imgW="825500" imgH="203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355" y="5715000"/>
                        <a:ext cx="4121585" cy="949053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086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6" grpId="0"/>
      <p:bldP spid="41" grpId="0"/>
      <p:bldP spid="43" grpId="0"/>
      <p:bldP spid="44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TextBox 5"/>
          <p:cNvSpPr txBox="1"/>
          <p:nvPr/>
        </p:nvSpPr>
        <p:spPr>
          <a:xfrm>
            <a:off x="6400800" y="1981200"/>
            <a:ext cx="67293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405 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2, 4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406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4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en-US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412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4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uz-Latn-UZ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121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Столичные четвероклассники пишут обязательную диагностику учебных  достижений по математике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95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0782690"/>
              </p:ext>
            </p:extLst>
          </p:nvPr>
        </p:nvGraphicFramePr>
        <p:xfrm>
          <a:off x="1752600" y="1407028"/>
          <a:ext cx="11624893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769" y="19812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0669" y="34290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2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0167" y="48768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124" y="62484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4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9387840" y="3423286"/>
            <a:ext cx="4724400" cy="357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200" b="1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3200" b="1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3200" b="1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3200" b="1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17"/>
          <p:cNvSpPr>
            <a:spLocks noChangeArrowheads="1"/>
          </p:cNvSpPr>
          <p:nvPr/>
        </p:nvSpPr>
        <p:spPr bwMode="auto">
          <a:xfrm>
            <a:off x="1066800" y="15638"/>
            <a:ext cx="1231392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Формулы сокращённого умножения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440182" y="918210"/>
            <a:ext cx="10022840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1) Квадрат суммы двух </a:t>
            </a:r>
            <a:r>
              <a:rPr lang="ru-RU" sz="32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чисел</a:t>
            </a:r>
            <a:endParaRPr lang="ru-RU" sz="3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162644"/>
              </p:ext>
            </p:extLst>
          </p:nvPr>
        </p:nvGraphicFramePr>
        <p:xfrm>
          <a:off x="2072640" y="1280160"/>
          <a:ext cx="7909560" cy="105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1" name="Формула" r:id="rId3" imgW="1346040" imgH="228600" progId="Equation.3">
                  <p:embed/>
                </p:oleObj>
              </mc:Choice>
              <mc:Fallback>
                <p:oleObj name="Формула" r:id="rId3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640" y="1280160"/>
                        <a:ext cx="7909560" cy="1051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554481" y="2127886"/>
            <a:ext cx="10175240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2) Квадрат разности двух </a:t>
            </a:r>
            <a:r>
              <a:rPr lang="ru-RU" sz="32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чисел</a:t>
            </a:r>
            <a:endParaRPr lang="ru-RU" sz="3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943933"/>
              </p:ext>
            </p:extLst>
          </p:nvPr>
        </p:nvGraphicFramePr>
        <p:xfrm>
          <a:off x="2131062" y="2731770"/>
          <a:ext cx="7622538" cy="90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Формула" r:id="rId5" imgW="1587240" imgH="241200" progId="Equation.3">
                  <p:embed/>
                </p:oleObj>
              </mc:Choice>
              <mc:Fallback>
                <p:oleObj name="Формула" r:id="rId5" imgW="1587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062" y="2731770"/>
                        <a:ext cx="7622538" cy="906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554480" y="3596640"/>
            <a:ext cx="10408919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Разложение на множители (обратные формулы)</a:t>
            </a:r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152191"/>
              </p:ext>
            </p:extLst>
          </p:nvPr>
        </p:nvGraphicFramePr>
        <p:xfrm>
          <a:off x="2014221" y="4029076"/>
          <a:ext cx="8348979" cy="1021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Формула" r:id="rId7" imgW="1562040" imgH="241200" progId="Equation.3">
                  <p:embed/>
                </p:oleObj>
              </mc:Choice>
              <mc:Fallback>
                <p:oleObj name="Формула" r:id="rId7" imgW="1562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221" y="4029076"/>
                        <a:ext cx="8348979" cy="1021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06059"/>
              </p:ext>
            </p:extLst>
          </p:nvPr>
        </p:nvGraphicFramePr>
        <p:xfrm>
          <a:off x="1785621" y="4806316"/>
          <a:ext cx="8653779" cy="1129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Формула" r:id="rId9" imgW="1371600" imgH="228600" progId="Equation.3">
                  <p:embed/>
                </p:oleObj>
              </mc:Choice>
              <mc:Fallback>
                <p:oleObj name="Формула" r:id="rId9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621" y="4806316"/>
                        <a:ext cx="8653779" cy="1129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749301" y="5833451"/>
            <a:ext cx="11391899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3) Разность </a:t>
            </a:r>
            <a:r>
              <a:rPr lang="ru-RU" sz="32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квадратов двух чисел </a:t>
            </a:r>
            <a:endParaRPr lang="ru-RU" sz="3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162453"/>
              </p:ext>
            </p:extLst>
          </p:nvPr>
        </p:nvGraphicFramePr>
        <p:xfrm>
          <a:off x="2286000" y="6572704"/>
          <a:ext cx="7355840" cy="97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Формула" r:id="rId11" imgW="1523880" imgH="228600" progId="Equation.3">
                  <p:embed/>
                </p:oleObj>
              </mc:Choice>
              <mc:Fallback>
                <p:oleObj name="Формула" r:id="rId11" imgW="1523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6572704"/>
                        <a:ext cx="7355840" cy="971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86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4116" grpId="0"/>
      <p:bldP spid="4118" grpId="0"/>
      <p:bldP spid="4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Картинка к слову «Книжка, Открытая книга» - Сеть словесных ассоциац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98" y="5943600"/>
            <a:ext cx="453838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8617" y="304800"/>
            <a:ext cx="13771798" cy="81464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 </a:t>
            </a:r>
            <a:r>
              <a:rPr lang="ru-RU" sz="3600" dirty="0">
                <a:solidFill>
                  <a:srgbClr val="0000FF"/>
                </a:solidFill>
              </a:rPr>
              <a:t>С</a:t>
            </a:r>
            <a:r>
              <a:rPr lang="ru-RU" sz="3600" dirty="0" smtClean="0">
                <a:solidFill>
                  <a:srgbClr val="0000FF"/>
                </a:solidFill>
              </a:rPr>
              <a:t>пособ</a:t>
            </a:r>
            <a:r>
              <a:rPr lang="ru-RU" sz="3600" b="1" dirty="0" smtClean="0">
                <a:solidFill>
                  <a:srgbClr val="0000FF"/>
                </a:solidFill>
              </a:rPr>
              <a:t>ы разложения на множители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 smtClean="0">
              <a:solidFill>
                <a:schemeClr val="tx1"/>
              </a:solidFill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18617" y="847934"/>
            <a:ext cx="3268056" cy="2896752"/>
          </a:xfrm>
          <a:prstGeom prst="wedgeRectCallout">
            <a:avLst>
              <a:gd name="adj1" fmla="val 38804"/>
              <a:gd name="adj2" fmla="val 140738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endParaRPr lang="ru-RU" sz="31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Вынесение </a:t>
            </a: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    общего </a:t>
            </a: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 множителя    </a:t>
            </a: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  за 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скобки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0004975" y="1012371"/>
            <a:ext cx="4285440" cy="2439552"/>
          </a:xfrm>
          <a:prstGeom prst="wedgeRectCallout">
            <a:avLst>
              <a:gd name="adj1" fmla="val -168386"/>
              <a:gd name="adj2" fmla="val 17189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Применение формул сокращённого умножения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4779140" y="990600"/>
            <a:ext cx="4389121" cy="1974191"/>
          </a:xfrm>
          <a:prstGeom prst="wedgeRectCallout">
            <a:avLst>
              <a:gd name="adj1" fmla="val -66099"/>
              <a:gd name="adj2" fmla="val 20483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endParaRPr lang="ru-RU" sz="3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Способ группировки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5683898" y="4839478"/>
            <a:ext cx="7924800" cy="1828800"/>
          </a:xfrm>
          <a:prstGeom prst="wedgeRectCallout">
            <a:avLst>
              <a:gd name="adj1" fmla="val -54971"/>
              <a:gd name="adj2" fmla="val 102015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Применение комбинированных способов разложения многочлена на множители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49943" y="6529094"/>
            <a:ext cx="10054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x+y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52489" y="6272216"/>
            <a:ext cx="10438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a+b</a:t>
            </a:r>
            <a:endParaRPr lang="uz-Latn-UZ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04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1" grpId="0" animBg="1"/>
      <p:bldP spid="368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81000" y="1255402"/>
            <a:ext cx="13868400" cy="5487210"/>
          </a:xfrm>
          <a:prstGeom prst="rect">
            <a:avLst/>
          </a:prstGeom>
        </p:spPr>
        <p:txBody>
          <a:bodyPr lIns="130622" tIns="65311" rIns="130622" bIns="65311"/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Найти общий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множитель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Каждый член многочлена разделить на этот множитель 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Пример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24х</a:t>
            </a:r>
            <a:r>
              <a:rPr lang="ru-RU" sz="44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4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- 16х</a:t>
            </a:r>
            <a:r>
              <a:rPr lang="ru-RU" sz="44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+ 8х</a:t>
            </a:r>
            <a:r>
              <a:rPr lang="ru-RU" sz="44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у= 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Общий множитель:  </a:t>
            </a:r>
            <a:endParaRPr lang="ru-RU" sz="3600" b="1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Разделим каждое слагаемое на 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8х</a:t>
            </a:r>
            <a:r>
              <a:rPr lang="ru-RU" sz="44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40888" y="5486400"/>
            <a:ext cx="4608512" cy="1691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295400" y="536376"/>
            <a:ext cx="12258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</a:t>
            </a:r>
            <a:r>
              <a:rPr lang="uz-Cyrl-U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</a:t>
            </a:r>
            <a:r>
              <a:rPr lang="ru-RU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ынесения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общего</a:t>
            </a:r>
            <a:r>
              <a:rPr lang="uz-Latn-U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множителя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скобки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09908" y="3140889"/>
            <a:ext cx="1210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8х</a:t>
            </a:r>
            <a:r>
              <a:rPr lang="ru-RU" sz="44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</a:t>
            </a:r>
            <a:endParaRPr lang="uz-Latn-UZ" sz="5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36901" y="3164921"/>
            <a:ext cx="1023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3у</a:t>
            </a:r>
            <a:r>
              <a:rPr lang="ru-RU" sz="44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27081" y="3131509"/>
            <a:ext cx="1210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-2х</a:t>
            </a:r>
            <a:r>
              <a:rPr lang="ru-RU" sz="44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938142" y="3116759"/>
            <a:ext cx="16979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+х</a:t>
            </a:r>
            <a:r>
              <a:rPr lang="ru-RU" sz="44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4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у) </a:t>
            </a:r>
            <a:endParaRPr lang="uz-Latn-UZ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4451" y="3999007"/>
            <a:ext cx="1023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8х</a:t>
            </a:r>
            <a:r>
              <a:rPr lang="ru-RU" sz="4400" b="1" kern="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uz-Latn-UZ" sz="5400" dirty="0"/>
          </a:p>
        </p:txBody>
      </p:sp>
    </p:spTree>
    <p:extLst>
      <p:ext uri="{BB962C8B-B14F-4D97-AF65-F5344CB8AC3E}">
        <p14:creationId xmlns:p14="http://schemas.microsoft.com/office/powerpoint/2010/main" val="29807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Способ </a:t>
            </a:r>
            <a:r>
              <a:rPr lang="ru-RU" dirty="0"/>
              <a:t>группировки: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81000" y="1371600"/>
            <a:ext cx="13944599" cy="3352800"/>
          </a:xfrm>
          <a:prstGeom prst="rect">
            <a:avLst/>
          </a:prstGeom>
        </p:spPr>
        <p:txBody>
          <a:bodyPr lIns="130622" tIns="65311" rIns="130622" bIns="65311"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а)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Сгруппировать слагаемые так, чтобы в каждой группе был общий множитель 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б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Вынести этот общий множитель за скобку так, чтобы в каждой группе был общий множитель многочлен 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в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Вынести за скобку общий множитель – многочлен 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17а</a:t>
            </a:r>
            <a:r>
              <a:rPr lang="ru-RU" sz="4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5ав+34а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10в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7945" y="6677578"/>
            <a:ext cx="2678966" cy="10395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318727" y="381000"/>
            <a:ext cx="122589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группировки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7594" y="5284824"/>
            <a:ext cx="33153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17а</a:t>
            </a:r>
            <a:r>
              <a:rPr lang="ru-RU" sz="4000" b="1" kern="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+34а) + </a:t>
            </a:r>
            <a:endParaRPr lang="uz-Latn-UZ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84297" y="5261806"/>
            <a:ext cx="30428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5ав+10в)= </a:t>
            </a:r>
            <a:endParaRPr lang="uz-Latn-UZ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0703" y="5969692"/>
            <a:ext cx="28392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17а(а+2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uz-Latn-UZ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24799" y="5992710"/>
            <a:ext cx="28841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5в(а+2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)= </a:t>
            </a:r>
            <a:endParaRPr lang="uz-Latn-UZ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84323" y="6681911"/>
            <a:ext cx="3797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а+2)(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17а+5в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83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Формулы сокращённого умножения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52400" y="1371600"/>
            <a:ext cx="14097000" cy="6656761"/>
          </a:xfrm>
          <a:prstGeom prst="rect">
            <a:avLst/>
          </a:prstGeom>
        </p:spPr>
        <p:txBody>
          <a:bodyPr lIns="130622" tIns="65311" rIns="130622" bIns="65311"/>
          <a:lstStyle/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Разность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квадратов: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а</a:t>
            </a:r>
            <a:r>
              <a:rPr lang="ru-RU" sz="4800" b="1" i="1" baseline="30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-в</a:t>
            </a:r>
            <a:r>
              <a:rPr lang="ru-RU" sz="4800" b="1" i="1" baseline="30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2</a:t>
            </a:r>
            <a:r>
              <a:rPr lang="ru-RU" sz="4800" b="1" i="1" dirty="0">
                <a:solidFill>
                  <a:schemeClr val="tx1"/>
                </a:solidFill>
                <a:latin typeface="+mn-lt"/>
                <a:cs typeface="Arial" pitchFamily="34" charset="0"/>
              </a:rPr>
              <a:t>= (а - в)(а + в) </a:t>
            </a:r>
            <a:endParaRPr lang="en-US" sz="4800" b="1" i="1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16х</a:t>
            </a:r>
            <a:r>
              <a:rPr lang="en-US" sz="4800" b="1" i="1" baseline="30000" dirty="0">
                <a:solidFill>
                  <a:schemeClr val="tx1"/>
                </a:solidFill>
                <a:latin typeface="+mn-lt"/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n-lt"/>
                <a:cs typeface="Arial" pitchFamily="34" charset="0"/>
              </a:rPr>
              <a:t>– </a:t>
            </a:r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0,25у</a:t>
            </a:r>
            <a:r>
              <a:rPr lang="en-US" sz="4800" b="1" i="1" baseline="30000" dirty="0">
                <a:solidFill>
                  <a:schemeClr val="tx1"/>
                </a:solidFill>
                <a:latin typeface="+mn-lt"/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= </a:t>
            </a:r>
            <a:r>
              <a:rPr lang="ru-RU" sz="4800" b="1" i="1" dirty="0">
                <a:solidFill>
                  <a:schemeClr val="tx1"/>
                </a:solidFill>
                <a:latin typeface="+mn-lt"/>
                <a:cs typeface="Arial" pitchFamily="34" charset="0"/>
              </a:rPr>
              <a:t>(</a:t>
            </a:r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4х </a:t>
            </a:r>
            <a:r>
              <a:rPr lang="ru-RU" sz="4800" b="1" i="1" dirty="0">
                <a:solidFill>
                  <a:schemeClr val="tx1"/>
                </a:solidFill>
                <a:latin typeface="+mn-lt"/>
                <a:cs typeface="Arial" pitchFamily="34" charset="0"/>
              </a:rPr>
              <a:t>– </a:t>
            </a:r>
            <a:r>
              <a:rPr lang="ru-RU" sz="48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0,5у)(4х+0,5у)</a:t>
            </a:r>
            <a:endParaRPr lang="ru-RU" sz="4800" b="1" i="1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б) Квадрат разности: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а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– 2ав +в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= (а - в)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 </a:t>
            </a:r>
          </a:p>
          <a:p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36х</a:t>
            </a:r>
            <a:r>
              <a:rPr lang="ru-RU" sz="4800" b="1" i="1" baseline="30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– 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4</a:t>
            </a:r>
            <a:r>
              <a:rPr lang="en-US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8</a:t>
            </a:r>
            <a:r>
              <a:rPr lang="ru-RU" sz="4800" b="1" i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ху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+ 16у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= 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(6х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– 4у)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=(6х-4у)(6х-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4у) </a:t>
            </a:r>
            <a:endParaRPr lang="en-US" sz="4800" b="1" i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Квадрат суммы: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а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+ 2ав + в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=(а + в)</a:t>
            </a:r>
            <a:r>
              <a:rPr lang="ru-RU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</a:p>
          <a:p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4</a:t>
            </a:r>
            <a:r>
              <a:rPr lang="en-US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9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</a:t>
            </a:r>
            <a:r>
              <a:rPr lang="en-US" sz="48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+ </a:t>
            </a:r>
            <a:r>
              <a:rPr lang="en-US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1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4а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+1 = 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</a:t>
            </a:r>
            <a:r>
              <a:rPr lang="en-US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7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а+1)</a:t>
            </a:r>
            <a:r>
              <a:rPr lang="ru-RU" sz="4800" b="1" i="1" baseline="30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= 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</a:t>
            </a:r>
            <a:r>
              <a:rPr lang="en-US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7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а+1)(</a:t>
            </a:r>
            <a:r>
              <a:rPr lang="en-US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7</a:t>
            </a:r>
            <a:r>
              <a:rPr lang="ru-RU" sz="4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+1)</a:t>
            </a:r>
          </a:p>
          <a:p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53800" y="2209800"/>
            <a:ext cx="3061795" cy="12855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33400" y="410681"/>
            <a:ext cx="1363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ru-RU" sz="40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Применение формул </a:t>
            </a:r>
            <a:r>
              <a:rPr lang="ru-RU" sz="40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сокращённого умножения</a:t>
            </a:r>
          </a:p>
        </p:txBody>
      </p:sp>
    </p:spTree>
    <p:extLst>
      <p:ext uri="{BB962C8B-B14F-4D97-AF65-F5344CB8AC3E}">
        <p14:creationId xmlns:p14="http://schemas.microsoft.com/office/powerpoint/2010/main" val="14548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Разложите на множители многочлен: </a:t>
            </a:r>
            <a:r>
              <a:rPr lang="ru-RU" dirty="0" smtClean="0"/>
              <a:t>5</a:t>
            </a:r>
            <a:r>
              <a:rPr lang="ru-RU" sz="4600" dirty="0"/>
              <a:t>а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ru-RU" dirty="0"/>
              <a:t>- 20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90465" y="2667000"/>
            <a:ext cx="11948160" cy="4958083"/>
          </a:xfrm>
          <a:prstGeom prst="rect">
            <a:avLst/>
          </a:prstGeom>
        </p:spPr>
        <p:txBody>
          <a:bodyPr lIns="130622" tIns="65311" rIns="130622" bIns="65311">
            <a:normAutofit/>
          </a:bodyPr>
          <a:lstStyle/>
          <a:p>
            <a:pPr lvl="0" algn="l" rtl="0"/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Вынесем общий множитель за скобку, получим: </a:t>
            </a:r>
            <a:r>
              <a:rPr lang="uz-Latn-UZ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4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5а</a:t>
            </a:r>
            <a:r>
              <a:rPr lang="ru-RU" sz="4400" b="1" i="1" baseline="30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2</a:t>
            </a:r>
            <a:r>
              <a:rPr lang="uz-Latn-UZ" sz="4400" b="1" i="1" baseline="30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r>
              <a:rPr lang="ru-RU" sz="44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–</a:t>
            </a:r>
            <a:r>
              <a:rPr lang="uz-Latn-UZ" sz="44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20=</a:t>
            </a:r>
            <a:r>
              <a:rPr lang="ru-RU" sz="44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5(а</a:t>
            </a:r>
            <a:r>
              <a:rPr lang="ru-RU" sz="4400" b="1" i="1" baseline="30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2</a:t>
            </a:r>
            <a:r>
              <a:rPr lang="ru-RU" sz="4400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-4</a:t>
            </a:r>
            <a:r>
              <a:rPr lang="ru-RU" sz="4400" b="1" i="1" dirty="0">
                <a:solidFill>
                  <a:schemeClr val="tx1"/>
                </a:solidFill>
                <a:latin typeface="+mn-lt"/>
                <a:cs typeface="Arial" pitchFamily="34" charset="0"/>
              </a:rPr>
              <a:t>)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Многочлен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скобке можно разложить по формуле разности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квадратов</a:t>
            </a:r>
            <a:endParaRPr lang="uz-Latn-UZ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5а</a:t>
            </a:r>
            <a:r>
              <a:rPr lang="ru-RU" sz="4400" b="1" i="1" baseline="30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44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– 20 = 5(а</a:t>
            </a:r>
            <a:r>
              <a:rPr lang="ru-RU" sz="44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4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-4) </a:t>
            </a:r>
            <a:r>
              <a:rPr lang="ru-RU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=</a:t>
            </a:r>
            <a:r>
              <a:rPr lang="ru-RU" sz="44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5(а</a:t>
            </a:r>
            <a:r>
              <a:rPr lang="ru-RU" sz="4400" b="1" i="1" baseline="30000" dirty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4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–</a:t>
            </a:r>
            <a:r>
              <a:rPr lang="uz-Latn-UZ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400" b="1" i="1" baseline="30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</a:t>
            </a:r>
            <a:r>
              <a:rPr lang="ru-RU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) </a:t>
            </a:r>
            <a:r>
              <a:rPr lang="uz-Latn-UZ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= </a:t>
            </a:r>
            <a:r>
              <a:rPr lang="ru-RU" sz="4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5(а </a:t>
            </a:r>
            <a:r>
              <a:rPr lang="ru-RU" sz="44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- 2)(а + 2)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способы разложения многочлена на множители вы использовали?</a:t>
            </a: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7417" y="1055417"/>
            <a:ext cx="2438399" cy="16229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2278" y="304798"/>
            <a:ext cx="1402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Применение комбинированных способов разложения многочлена на множители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63282" y="1295400"/>
            <a:ext cx="13462318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spcBef>
                <a:spcPts val="0"/>
              </a:spcBef>
            </a:pPr>
            <a:r>
              <a:rPr kumimoji="0" lang="ru-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Разложите на множители многочлен:</a:t>
            </a:r>
            <a:r>
              <a:rPr kumimoji="0" lang="uz-Latn-UZ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lang="ru-RU" sz="4400" b="1" i="1" kern="0" cap="none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  <a:t>5а</a:t>
            </a:r>
            <a:r>
              <a:rPr lang="ru-RU" sz="4400" b="1" i="1" kern="0" cap="none" baseline="30000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  <a:t>2</a:t>
            </a:r>
            <a:r>
              <a:rPr lang="uz-Latn-UZ" sz="4400" b="1" i="1" kern="0" cap="none" baseline="30000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ru-RU" sz="4400" b="1" i="1" kern="0" cap="none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  <a:t>-</a:t>
            </a:r>
            <a:r>
              <a:rPr lang="uz-Latn-UZ" sz="4400" b="1" i="1" kern="0" cap="none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  <a:t> 20</a:t>
            </a:r>
            <a:endParaRPr lang="ru-RU" sz="3600" b="1" i="1" kern="0" cap="none" dirty="0">
              <a:solidFill>
                <a:sysClr val="windowText" lastClr="000000"/>
              </a:solidFill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7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dirty="0"/>
              <a:t> Для упрощения выражений и вычислений можно использовать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524000" y="1676400"/>
            <a:ext cx="11948160" cy="3825216"/>
          </a:xfrm>
          <a:prstGeom prst="rect">
            <a:avLst/>
          </a:prstGeom>
        </p:spPr>
        <p:txBody>
          <a:bodyPr lIns="130622" tIns="65311" rIns="130622" bIns="65311"/>
          <a:lstStyle/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Вынесение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 множителя за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скобки 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Способ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группировки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Формулы квадрата суммы, квадрата разности, разности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квадратов 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Одновременно два или три способа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разложения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5687578"/>
            <a:ext cx="3678831" cy="18418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5800" y="347438"/>
            <a:ext cx="134112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  </a:t>
            </a: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Что бы разложить многочлен на множители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можно  использовать</a:t>
            </a:r>
            <a:endParaRPr kumimoji="0" lang="ru-RU" sz="4000" b="1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9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12912</TotalTime>
  <Words>680</Words>
  <Application>Microsoft Office PowerPoint</Application>
  <PresentationFormat>Произвольный</PresentationFormat>
  <Paragraphs>140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  Способы разложения на множители </vt:lpstr>
      <vt:lpstr>Презентация PowerPoint</vt:lpstr>
      <vt:lpstr>           Способ группировки:</vt:lpstr>
      <vt:lpstr>Формулы сокращённого умножения</vt:lpstr>
      <vt:lpstr>Разложите на множители многочлен: 5а2 - 20 </vt:lpstr>
      <vt:lpstr>     Для упрощения выражений и вычислений можно использовать</vt:lpstr>
      <vt:lpstr>Презентация PowerPoint</vt:lpstr>
      <vt:lpstr>Презентация PowerPoint</vt:lpstr>
      <vt:lpstr>Презентация PowerPoint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846</cp:revision>
  <dcterms:created xsi:type="dcterms:W3CDTF">2020-04-09T07:32:19Z</dcterms:created>
  <dcterms:modified xsi:type="dcterms:W3CDTF">2021-02-19T16:18:33Z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