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560" r:id="rId2"/>
    <p:sldId id="768" r:id="rId3"/>
    <p:sldId id="807" r:id="rId4"/>
    <p:sldId id="808" r:id="rId5"/>
    <p:sldId id="810" r:id="rId6"/>
    <p:sldId id="785" r:id="rId7"/>
    <p:sldId id="811" r:id="rId8"/>
    <p:sldId id="805" r:id="rId9"/>
    <p:sldId id="806" r:id="rId10"/>
    <p:sldId id="812" r:id="rId11"/>
    <p:sldId id="510" r:id="rId12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807"/>
            <p14:sldId id="808"/>
            <p14:sldId id="810"/>
            <p14:sldId id="785"/>
            <p14:sldId id="811"/>
            <p14:sldId id="805"/>
            <p14:sldId id="806"/>
            <p14:sldId id="812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7" autoAdjust="0"/>
    <p:restoredTop sz="94600" autoAdjust="0"/>
  </p:normalViewPr>
  <p:slideViewPr>
    <p:cSldViewPr>
      <p:cViewPr>
        <p:scale>
          <a:sx n="58" d="100"/>
          <a:sy n="58" d="100"/>
        </p:scale>
        <p:origin x="-288" y="246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93F39-D10A-4803-B666-2C2CC1E226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2308F815-5D1D-4AE8-8190-5CEA760EC492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5C089C-C07F-4B10-B8E5-029B1C08BCAB}" type="parTrans" cxnId="{64BFC926-276B-455D-9218-2C0AD1900D9D}">
      <dgm:prSet/>
      <dgm:spPr/>
      <dgm:t>
        <a:bodyPr/>
        <a:lstStyle/>
        <a:p>
          <a:endParaRPr lang="uz-Latn-UZ"/>
        </a:p>
      </dgm:t>
    </dgm:pt>
    <dgm:pt modelId="{1209770B-BAA0-4719-A2B4-ABF0E67D0FBD}" type="sibTrans" cxnId="{64BFC926-276B-455D-9218-2C0AD1900D9D}">
      <dgm:prSet/>
      <dgm:spPr/>
      <dgm:t>
        <a:bodyPr/>
        <a:lstStyle/>
        <a:p>
          <a:endParaRPr lang="uz-Latn-UZ"/>
        </a:p>
      </dgm:t>
    </dgm:pt>
    <dgm:pt modelId="{A57B3A41-BEDF-432A-A6D1-20ADB439BE5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5E53DE-0EBE-4D3A-AFCE-73715F644699}" type="parTrans" cxnId="{E3AEAAF3-9545-49DD-B02E-EBEDAAD25147}">
      <dgm:prSet/>
      <dgm:spPr/>
      <dgm:t>
        <a:bodyPr/>
        <a:lstStyle/>
        <a:p>
          <a:endParaRPr lang="uz-Latn-UZ"/>
        </a:p>
      </dgm:t>
    </dgm:pt>
    <dgm:pt modelId="{A2B40C0A-A040-4BB8-B0EB-372827B5C35B}" type="sibTrans" cxnId="{E3AEAAF3-9545-49DD-B02E-EBEDAAD25147}">
      <dgm:prSet/>
      <dgm:spPr/>
      <dgm:t>
        <a:bodyPr/>
        <a:lstStyle/>
        <a:p>
          <a:endParaRPr lang="uz-Latn-UZ"/>
        </a:p>
      </dgm:t>
    </dgm:pt>
    <dgm:pt modelId="{4C975EE1-0466-43EF-B9FF-7C86DC68FF0A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C5110EB-E040-4A6D-8A9B-3DE6CC767284}" type="parTrans" cxnId="{759C93DB-6B52-4810-BACB-8AD8F2753F82}">
      <dgm:prSet/>
      <dgm:spPr/>
      <dgm:t>
        <a:bodyPr/>
        <a:lstStyle/>
        <a:p>
          <a:endParaRPr lang="uz-Latn-UZ"/>
        </a:p>
      </dgm:t>
    </dgm:pt>
    <dgm:pt modelId="{1A56B892-87AD-42B1-9A09-064AC745EB73}" type="sibTrans" cxnId="{759C93DB-6B52-4810-BACB-8AD8F2753F82}">
      <dgm:prSet/>
      <dgm:spPr/>
      <dgm:t>
        <a:bodyPr/>
        <a:lstStyle/>
        <a:p>
          <a:endParaRPr lang="uz-Latn-UZ"/>
        </a:p>
      </dgm:t>
    </dgm:pt>
    <dgm:pt modelId="{DE9F92C4-994B-42B2-A73D-91F5B4822D07}" type="pres">
      <dgm:prSet presAssocID="{BCC93F39-D10A-4803-B666-2C2CC1E226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z-Latn-UZ"/>
        </a:p>
      </dgm:t>
    </dgm:pt>
    <dgm:pt modelId="{661502F1-638F-4AF4-B56A-1BDAC56AB798}" type="pres">
      <dgm:prSet presAssocID="{BCC93F39-D10A-4803-B666-2C2CC1E22604}" presName="Name1" presStyleCnt="0"/>
      <dgm:spPr/>
    </dgm:pt>
    <dgm:pt modelId="{AA8AD3AB-E061-450E-BE14-25B3A3FFC322}" type="pres">
      <dgm:prSet presAssocID="{BCC93F39-D10A-4803-B666-2C2CC1E22604}" presName="cycle" presStyleCnt="0"/>
      <dgm:spPr/>
    </dgm:pt>
    <dgm:pt modelId="{14824C2C-36A7-4D67-904F-E27A2DA5A0B2}" type="pres">
      <dgm:prSet presAssocID="{BCC93F39-D10A-4803-B666-2C2CC1E22604}" presName="srcNode" presStyleLbl="node1" presStyleIdx="0" presStyleCnt="3"/>
      <dgm:spPr/>
    </dgm:pt>
    <dgm:pt modelId="{B602AE6D-21C4-40F3-9486-2ABA888F453D}" type="pres">
      <dgm:prSet presAssocID="{BCC93F39-D10A-4803-B666-2C2CC1E22604}" presName="conn" presStyleLbl="parChTrans1D2" presStyleIdx="0" presStyleCnt="1"/>
      <dgm:spPr/>
      <dgm:t>
        <a:bodyPr/>
        <a:lstStyle/>
        <a:p>
          <a:endParaRPr lang="uz-Latn-UZ"/>
        </a:p>
      </dgm:t>
    </dgm:pt>
    <dgm:pt modelId="{4A070231-6265-4BDF-B4B1-3768E2172FB9}" type="pres">
      <dgm:prSet presAssocID="{BCC93F39-D10A-4803-B666-2C2CC1E22604}" presName="extraNode" presStyleLbl="node1" presStyleIdx="0" presStyleCnt="3"/>
      <dgm:spPr/>
    </dgm:pt>
    <dgm:pt modelId="{3B808637-9840-4FFE-84AD-6C172FC1EF18}" type="pres">
      <dgm:prSet presAssocID="{BCC93F39-D10A-4803-B666-2C2CC1E22604}" presName="dstNode" presStyleLbl="node1" presStyleIdx="0" presStyleCnt="3"/>
      <dgm:spPr/>
    </dgm:pt>
    <dgm:pt modelId="{364B9216-98A2-407D-A39B-07FED26E1DC8}" type="pres">
      <dgm:prSet presAssocID="{2308F815-5D1D-4AE8-8190-5CEA760EC492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7E82D092-B386-441A-9F64-1D7B8B0DF71E}" type="pres">
      <dgm:prSet presAssocID="{2308F815-5D1D-4AE8-8190-5CEA760EC492}" presName="accent_1" presStyleCnt="0"/>
      <dgm:spPr/>
    </dgm:pt>
    <dgm:pt modelId="{2BF55A90-B799-4710-8059-58ABB74CF63A}" type="pres">
      <dgm:prSet presAssocID="{2308F815-5D1D-4AE8-8190-5CEA760EC492}" presName="accentRepeatNode" presStyleLbl="solidFgAcc1" presStyleIdx="0" presStyleCnt="3" custLinFactNeighborX="-5749" custLinFactNeighborY="1363"/>
      <dgm:spPr/>
    </dgm:pt>
    <dgm:pt modelId="{CC9BBF5C-984C-4852-A181-63E464A7ECA8}" type="pres">
      <dgm:prSet presAssocID="{A57B3A41-BEDF-432A-A6D1-20ADB439BE55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D6397558-8817-43C1-934B-FF930920A908}" type="pres">
      <dgm:prSet presAssocID="{A57B3A41-BEDF-432A-A6D1-20ADB439BE55}" presName="accent_2" presStyleCnt="0"/>
      <dgm:spPr/>
    </dgm:pt>
    <dgm:pt modelId="{5FE3EEBE-003C-471A-B15E-1526B9173BC0}" type="pres">
      <dgm:prSet presAssocID="{A57B3A41-BEDF-432A-A6D1-20ADB439BE55}" presName="accentRepeatNode" presStyleLbl="solidFgAcc1" presStyleIdx="1" presStyleCnt="3"/>
      <dgm:spPr/>
    </dgm:pt>
    <dgm:pt modelId="{B62D403E-CF5A-47F0-82F1-BA3F8FEE8E32}" type="pres">
      <dgm:prSet presAssocID="{4C975EE1-0466-43EF-B9FF-7C86DC68FF0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99F13A0D-646C-4B3E-8CB5-3E79DDCE9165}" type="pres">
      <dgm:prSet presAssocID="{4C975EE1-0466-43EF-B9FF-7C86DC68FF0A}" presName="accent_3" presStyleCnt="0"/>
      <dgm:spPr/>
    </dgm:pt>
    <dgm:pt modelId="{E22ECAA2-DFA3-43D8-9221-52A09B25D51A}" type="pres">
      <dgm:prSet presAssocID="{4C975EE1-0466-43EF-B9FF-7C86DC68FF0A}" presName="accentRepeatNode" presStyleLbl="solidFgAcc1" presStyleIdx="2" presStyleCnt="3"/>
      <dgm:spPr/>
    </dgm:pt>
  </dgm:ptLst>
  <dgm:cxnLst>
    <dgm:cxn modelId="{759C93DB-6B52-4810-BACB-8AD8F2753F82}" srcId="{BCC93F39-D10A-4803-B666-2C2CC1E22604}" destId="{4C975EE1-0466-43EF-B9FF-7C86DC68FF0A}" srcOrd="2" destOrd="0" parTransId="{1C5110EB-E040-4A6D-8A9B-3DE6CC767284}" sibTransId="{1A56B892-87AD-42B1-9A09-064AC745EB73}"/>
    <dgm:cxn modelId="{A798CF9D-227C-47CD-BBE4-175F12C37C7F}" type="presOf" srcId="{BCC93F39-D10A-4803-B666-2C2CC1E22604}" destId="{DE9F92C4-994B-42B2-A73D-91F5B4822D07}" srcOrd="0" destOrd="0" presId="urn:microsoft.com/office/officeart/2008/layout/VerticalCurvedList"/>
    <dgm:cxn modelId="{CA966BAC-D607-4287-8830-EC30308CB264}" type="presOf" srcId="{1209770B-BAA0-4719-A2B4-ABF0E67D0FBD}" destId="{B602AE6D-21C4-40F3-9486-2ABA888F453D}" srcOrd="0" destOrd="0" presId="urn:microsoft.com/office/officeart/2008/layout/VerticalCurvedList"/>
    <dgm:cxn modelId="{64BFC926-276B-455D-9218-2C0AD1900D9D}" srcId="{BCC93F39-D10A-4803-B666-2C2CC1E22604}" destId="{2308F815-5D1D-4AE8-8190-5CEA760EC492}" srcOrd="0" destOrd="0" parTransId="{075C089C-C07F-4B10-B8E5-029B1C08BCAB}" sibTransId="{1209770B-BAA0-4719-A2B4-ABF0E67D0FBD}"/>
    <dgm:cxn modelId="{E3AEAAF3-9545-49DD-B02E-EBEDAAD25147}" srcId="{BCC93F39-D10A-4803-B666-2C2CC1E22604}" destId="{A57B3A41-BEDF-432A-A6D1-20ADB439BE55}" srcOrd="1" destOrd="0" parTransId="{7B5E53DE-0EBE-4D3A-AFCE-73715F644699}" sibTransId="{A2B40C0A-A040-4BB8-B0EB-372827B5C35B}"/>
    <dgm:cxn modelId="{B7BA1FFE-14C6-4E2E-8065-082644681E6A}" type="presOf" srcId="{4C975EE1-0466-43EF-B9FF-7C86DC68FF0A}" destId="{B62D403E-CF5A-47F0-82F1-BA3F8FEE8E32}" srcOrd="0" destOrd="0" presId="urn:microsoft.com/office/officeart/2008/layout/VerticalCurvedList"/>
    <dgm:cxn modelId="{517F3B21-3F3C-481C-A91F-DF1674DB1740}" type="presOf" srcId="{2308F815-5D1D-4AE8-8190-5CEA760EC492}" destId="{364B9216-98A2-407D-A39B-07FED26E1DC8}" srcOrd="0" destOrd="0" presId="urn:microsoft.com/office/officeart/2008/layout/VerticalCurvedList"/>
    <dgm:cxn modelId="{FB23ACBC-76F2-4304-83D9-0E9C813FB789}" type="presOf" srcId="{A57B3A41-BEDF-432A-A6D1-20ADB439BE55}" destId="{CC9BBF5C-984C-4852-A181-63E464A7ECA8}" srcOrd="0" destOrd="0" presId="urn:microsoft.com/office/officeart/2008/layout/VerticalCurvedList"/>
    <dgm:cxn modelId="{B48D7221-8A62-4619-9FA0-EA11A0123C7F}" type="presParOf" srcId="{DE9F92C4-994B-42B2-A73D-91F5B4822D07}" destId="{661502F1-638F-4AF4-B56A-1BDAC56AB798}" srcOrd="0" destOrd="0" presId="urn:microsoft.com/office/officeart/2008/layout/VerticalCurvedList"/>
    <dgm:cxn modelId="{A6186FFD-1500-4EFB-8354-A60629416D4E}" type="presParOf" srcId="{661502F1-638F-4AF4-B56A-1BDAC56AB798}" destId="{AA8AD3AB-E061-450E-BE14-25B3A3FFC322}" srcOrd="0" destOrd="0" presId="urn:microsoft.com/office/officeart/2008/layout/VerticalCurvedList"/>
    <dgm:cxn modelId="{88B80ABE-C493-424B-81BD-F179F9B55B78}" type="presParOf" srcId="{AA8AD3AB-E061-450E-BE14-25B3A3FFC322}" destId="{14824C2C-36A7-4D67-904F-E27A2DA5A0B2}" srcOrd="0" destOrd="0" presId="urn:microsoft.com/office/officeart/2008/layout/VerticalCurvedList"/>
    <dgm:cxn modelId="{125B600C-2F0C-4FCB-B26A-FEE2E6FA2E7B}" type="presParOf" srcId="{AA8AD3AB-E061-450E-BE14-25B3A3FFC322}" destId="{B602AE6D-21C4-40F3-9486-2ABA888F453D}" srcOrd="1" destOrd="0" presId="urn:microsoft.com/office/officeart/2008/layout/VerticalCurvedList"/>
    <dgm:cxn modelId="{3769DA98-EA8E-43D8-84CE-8683266654B5}" type="presParOf" srcId="{AA8AD3AB-E061-450E-BE14-25B3A3FFC322}" destId="{4A070231-6265-4BDF-B4B1-3768E2172FB9}" srcOrd="2" destOrd="0" presId="urn:microsoft.com/office/officeart/2008/layout/VerticalCurvedList"/>
    <dgm:cxn modelId="{B5509E51-B0A5-4E6B-9762-533EFAF6D403}" type="presParOf" srcId="{AA8AD3AB-E061-450E-BE14-25B3A3FFC322}" destId="{3B808637-9840-4FFE-84AD-6C172FC1EF18}" srcOrd="3" destOrd="0" presId="urn:microsoft.com/office/officeart/2008/layout/VerticalCurvedList"/>
    <dgm:cxn modelId="{75C66FC2-9760-457F-A7FA-2474759B1F44}" type="presParOf" srcId="{661502F1-638F-4AF4-B56A-1BDAC56AB798}" destId="{364B9216-98A2-407D-A39B-07FED26E1DC8}" srcOrd="1" destOrd="0" presId="urn:microsoft.com/office/officeart/2008/layout/VerticalCurvedList"/>
    <dgm:cxn modelId="{FCF9D23E-F074-4938-B972-82C1692FE280}" type="presParOf" srcId="{661502F1-638F-4AF4-B56A-1BDAC56AB798}" destId="{7E82D092-B386-441A-9F64-1D7B8B0DF71E}" srcOrd="2" destOrd="0" presId="urn:microsoft.com/office/officeart/2008/layout/VerticalCurvedList"/>
    <dgm:cxn modelId="{0CE162B0-5C4B-4A8B-81F8-3222E593421F}" type="presParOf" srcId="{7E82D092-B386-441A-9F64-1D7B8B0DF71E}" destId="{2BF55A90-B799-4710-8059-58ABB74CF63A}" srcOrd="0" destOrd="0" presId="urn:microsoft.com/office/officeart/2008/layout/VerticalCurvedList"/>
    <dgm:cxn modelId="{BDCDFF13-B5E9-416E-BFAF-D3A70C3EFDC9}" type="presParOf" srcId="{661502F1-638F-4AF4-B56A-1BDAC56AB798}" destId="{CC9BBF5C-984C-4852-A181-63E464A7ECA8}" srcOrd="3" destOrd="0" presId="urn:microsoft.com/office/officeart/2008/layout/VerticalCurvedList"/>
    <dgm:cxn modelId="{A8BA2709-757C-473F-B405-8E71CA3B7CD6}" type="presParOf" srcId="{661502F1-638F-4AF4-B56A-1BDAC56AB798}" destId="{D6397558-8817-43C1-934B-FF930920A908}" srcOrd="4" destOrd="0" presId="urn:microsoft.com/office/officeart/2008/layout/VerticalCurvedList"/>
    <dgm:cxn modelId="{FEADB0B2-DA61-4FDD-B92A-27C02FECD077}" type="presParOf" srcId="{D6397558-8817-43C1-934B-FF930920A908}" destId="{5FE3EEBE-003C-471A-B15E-1526B9173BC0}" srcOrd="0" destOrd="0" presId="urn:microsoft.com/office/officeart/2008/layout/VerticalCurvedList"/>
    <dgm:cxn modelId="{981F1004-D001-4AA5-85CA-59068ACC8AC1}" type="presParOf" srcId="{661502F1-638F-4AF4-B56A-1BDAC56AB798}" destId="{B62D403E-CF5A-47F0-82F1-BA3F8FEE8E32}" srcOrd="5" destOrd="0" presId="urn:microsoft.com/office/officeart/2008/layout/VerticalCurvedList"/>
    <dgm:cxn modelId="{5AA031F9-BBAB-4BE0-A6AA-4669B27D1E86}" type="presParOf" srcId="{661502F1-638F-4AF4-B56A-1BDAC56AB798}" destId="{99F13A0D-646C-4B3E-8CB5-3E79DDCE9165}" srcOrd="6" destOrd="0" presId="urn:microsoft.com/office/officeart/2008/layout/VerticalCurvedList"/>
    <dgm:cxn modelId="{EC1764BA-74B5-4AFC-A29A-A3BE49640748}" type="presParOf" srcId="{99F13A0D-646C-4B3E-8CB5-3E79DDCE9165}" destId="{E22ECAA2-DFA3-43D8-9221-52A09B25D51A}" srcOrd="0" destOrd="0" presId="urn:microsoft.com/office/officeart/2008/layout/VerticalCurvedList"/>
  </dgm:cxnLst>
  <dgm:bg>
    <a:solidFill>
      <a:schemeClr val="accent3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2AE6D-21C4-40F3-9486-2ABA888F453D}">
      <dsp:nvSpPr>
        <dsp:cNvPr id="0" name=""/>
        <dsp:cNvSpPr/>
      </dsp:nvSpPr>
      <dsp:spPr>
        <a:xfrm>
          <a:off x="-6918834" y="-1058280"/>
          <a:ext cx="8237961" cy="8237961"/>
        </a:xfrm>
        <a:prstGeom prst="blockArc">
          <a:avLst>
            <a:gd name="adj1" fmla="val 18900000"/>
            <a:gd name="adj2" fmla="val 2700000"/>
            <a:gd name="adj3" fmla="val 26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B9216-98A2-407D-A39B-07FED26E1DC8}">
      <dsp:nvSpPr>
        <dsp:cNvPr id="0" name=""/>
        <dsp:cNvSpPr/>
      </dsp:nvSpPr>
      <dsp:spPr>
        <a:xfrm>
          <a:off x="849650" y="612140"/>
          <a:ext cx="10690767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49650" y="612140"/>
        <a:ext cx="10690767" cy="1224280"/>
      </dsp:txXfrm>
    </dsp:sp>
    <dsp:sp modelId="{2BF55A90-B799-4710-8059-58ABB74CF63A}">
      <dsp:nvSpPr>
        <dsp:cNvPr id="0" name=""/>
        <dsp:cNvSpPr/>
      </dsp:nvSpPr>
      <dsp:spPr>
        <a:xfrm>
          <a:off x="0" y="479963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9BBF5C-984C-4852-A181-63E464A7ECA8}">
      <dsp:nvSpPr>
        <dsp:cNvPr id="0" name=""/>
        <dsp:cNvSpPr/>
      </dsp:nvSpPr>
      <dsp:spPr>
        <a:xfrm>
          <a:off x="1294676" y="2448560"/>
          <a:ext cx="10245741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294676" y="2448560"/>
        <a:ext cx="10245741" cy="1224280"/>
      </dsp:txXfrm>
    </dsp:sp>
    <dsp:sp modelId="{5FE3EEBE-003C-471A-B15E-1526B9173BC0}">
      <dsp:nvSpPr>
        <dsp:cNvPr id="0" name=""/>
        <dsp:cNvSpPr/>
      </dsp:nvSpPr>
      <dsp:spPr>
        <a:xfrm>
          <a:off x="529501" y="2295525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2D403E-CF5A-47F0-82F1-BA3F8FEE8E32}">
      <dsp:nvSpPr>
        <dsp:cNvPr id="0" name=""/>
        <dsp:cNvSpPr/>
      </dsp:nvSpPr>
      <dsp:spPr>
        <a:xfrm>
          <a:off x="849650" y="4284980"/>
          <a:ext cx="10690767" cy="1224280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71772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849650" y="4284980"/>
        <a:ext cx="10690767" cy="1224280"/>
      </dsp:txXfrm>
    </dsp:sp>
    <dsp:sp modelId="{E22ECAA2-DFA3-43D8-9221-52A09B25D51A}">
      <dsp:nvSpPr>
        <dsp:cNvPr id="0" name=""/>
        <dsp:cNvSpPr/>
      </dsp:nvSpPr>
      <dsp:spPr>
        <a:xfrm>
          <a:off x="84475" y="4131945"/>
          <a:ext cx="1530350" cy="153035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19.02.2021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 dirty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7681" y="394336"/>
            <a:ext cx="13652501" cy="743712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18FDD-56B3-4207-B595-E48E8E3A65C9}" type="datetimeFigureOut">
              <a:rPr lang="ru-RU"/>
              <a:pPr>
                <a:defRPr/>
              </a:pPr>
              <a:t>19.02.2021</a:t>
            </a:fld>
            <a:endParaRPr lang="ru-RU" dirty="0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4F32-6814-410A-A0AC-C6305657B153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29866250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2/19/2021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4" r:id="rId7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oleObject" Target="../embeddings/oleObject4.bin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wmf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10.jpeg"/><Relationship Id="rId3" Type="http://schemas.openxmlformats.org/officeDocument/2006/relationships/oleObject" Target="../embeddings/oleObject5.bin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8.wmf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oleObject" Target="../embeddings/oleObject6.bin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8.wmf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12775" y="352255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12775" y="570935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 dirty="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81200" y="3411389"/>
            <a:ext cx="8991600" cy="3675211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6000" b="1" dirty="0" smtClean="0">
                <a:solidFill>
                  <a:srgbClr val="002060"/>
                </a:solidFill>
                <a:latin typeface="Arial"/>
                <a:cs typeface="Arial"/>
              </a:rPr>
              <a:t>Решение задач по теме «Формула разности квадратов»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8674" name="Picture 2" descr="Математические сказки для дошкольников: с рисунками и без них; про  геометрические фигуры, числа, величины и прочее + фото и виде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1772" y="3343994"/>
            <a:ext cx="3671452" cy="380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057399" y="705523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614857"/>
            <a:ext cx="13859602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en-US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Р</a:t>
            </a:r>
            <a:r>
              <a:rPr lang="ru-RU" sz="3600" b="1" kern="0" dirty="0" err="1" smtClean="0">
                <a:latin typeface="Arial" pitchFamily="34" charset="0"/>
                <a:cs typeface="Arial" pitchFamily="34" charset="0"/>
              </a:rPr>
              <a:t>ешите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 уравнение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Picture 22" descr="Анкета Векторные клипарты с лицензией «роялти-фри».16 386 Анкета клипарты и  векторные иллюстрации и изображения в формате EPS от тысяч дизайнеров  стоковых иллюстраций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0"/>
          <a:stretch/>
        </p:blipFill>
        <p:spPr bwMode="auto">
          <a:xfrm>
            <a:off x="9906000" y="3757053"/>
            <a:ext cx="2546260" cy="2342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97951" y="1398250"/>
                <a:ext cx="8210837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000" b="1" dirty="0" smtClean="0">
                    <a:solidFill>
                      <a:schemeClr val="tx1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000" b="1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ru-RU" sz="4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  <m:r>
                          <a:rPr lang="uz-Latn-UZ" sz="4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  <m:r>
                          <a:rPr lang="uz-Latn-UZ" sz="4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uz-Cyrl-UZ" sz="4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  <m:r>
                          <a:rPr lang="uz-Latn-UZ" sz="4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000" b="1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uz-Cyrl-UZ" sz="4000" b="1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uz-Latn-UZ" sz="4000" b="1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𝟒</m:t>
                    </m:r>
                    <m:d>
                      <m:dPr>
                        <m:ctrlPr>
                          <a:rPr lang="uz-Cyrl-UZ" sz="4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uz-Latn-UZ" sz="4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  <m:r>
                          <a:rPr lang="uz-Latn-UZ" sz="4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uz-Latn-UZ" sz="4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𝟏</m:t>
                        </m:r>
                      </m:e>
                    </m:d>
                    <m:d>
                      <m:dPr>
                        <m:ctrlPr>
                          <a:rPr lang="en-US" sz="4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dPr>
                      <m:e>
                        <m:r>
                          <a:rPr lang="uz-Latn-UZ" sz="4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  <m:r>
                          <a:rPr lang="uz-Latn-UZ" sz="4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uz-Latn-UZ" sz="40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𝟏</m:t>
                        </m:r>
                      </m:e>
                    </m:d>
                    <m:r>
                      <a:rPr lang="uz-Latn-UZ" sz="4000" b="1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=</m:t>
                    </m:r>
                    <m:r>
                      <a:rPr lang="uz-Latn-UZ" sz="4000" b="1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𝟒𝟗</m:t>
                    </m:r>
                  </m:oMath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51" y="1398250"/>
                <a:ext cx="8210837" cy="721801"/>
              </a:xfrm>
              <a:prstGeom prst="rect">
                <a:avLst/>
              </a:prstGeom>
              <a:blipFill rotWithShape="1">
                <a:blip r:embed="rId3"/>
                <a:stretch>
                  <a:fillRect l="-2598" t="-12605" b="-3529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027552" y="2183015"/>
                <a:ext cx="5753755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𝟑</m:t>
                      </m:r>
                      <m:sSup>
                        <m:sSupPr>
                          <m:ctrlP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40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)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7552" y="2183015"/>
                <a:ext cx="5753755" cy="72180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74960" y="3005705"/>
                <a:ext cx="4294189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𝟏𝟐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𝟗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)−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960" y="3005705"/>
                <a:ext cx="4294189" cy="72180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149116" y="3035252"/>
                <a:ext cx="3382721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uz-Latn-UZ" sz="4000" b="1" dirty="0" smtClean="0">
                    <a:solidFill>
                      <a:schemeClr val="tx1"/>
                    </a:solidFill>
                  </a:rPr>
                  <a:t>4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uz-Latn-UZ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uz-Latn-UZ" sz="4000" b="1" i="1" smtClean="0">
                            <a:solidFill>
                              <a:schemeClr val="tx1"/>
                            </a:solidFill>
                            <a:latin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000" b="1" i="1">
                            <a:solidFill>
                              <a:schemeClr val="tx1"/>
                            </a:solidFill>
                            <a:latin typeface="Cambria Math"/>
                          </a:rPr>
                          <m:t>𝟐</m:t>
                        </m:r>
                      </m:sup>
                    </m:sSup>
                    <m:r>
                      <a:rPr lang="uz-Latn-UZ" sz="4000" b="1" i="1">
                        <a:solidFill>
                          <a:schemeClr val="tx1"/>
                        </a:solidFill>
                        <a:latin typeface="Cambria Math"/>
                      </a:rPr>
                      <m:t>−</m:t>
                    </m:r>
                    <m:r>
                      <a:rPr lang="uz-Latn-UZ" sz="4000" b="1" i="1" smtClean="0">
                        <a:solidFill>
                          <a:schemeClr val="tx1"/>
                        </a:solidFill>
                        <a:latin typeface="Cambria Math"/>
                      </a:rPr>
                      <m:t>𝟏</m:t>
                    </m:r>
                    <m:r>
                      <a:rPr lang="en-US" sz="4000" b="1" i="1" smtClean="0">
                        <a:solidFill>
                          <a:schemeClr val="tx1"/>
                        </a:solidFill>
                        <a:latin typeface="Cambria Math"/>
                      </a:rPr>
                      <m:t>)</m:t>
                    </m:r>
                    <m:r>
                      <a:rPr lang="ru-RU" sz="4000" b="1" i="1">
                        <a:solidFill>
                          <a:schemeClr val="tx1"/>
                        </a:solidFill>
                        <a:latin typeface="Cambria Math"/>
                      </a:rPr>
                      <m:t>=</m:t>
                    </m:r>
                    <m:r>
                      <a:rPr lang="uz-Latn-UZ" sz="4000" b="1" i="1" smtClean="0">
                        <a:solidFill>
                          <a:schemeClr val="tx1"/>
                        </a:solidFill>
                        <a:latin typeface="Cambria Math"/>
                      </a:rPr>
                      <m:t>𝟒𝟗</m:t>
                    </m:r>
                  </m:oMath>
                </a14:m>
                <a:endParaRPr lang="uz-Latn-UZ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9116" y="3035252"/>
                <a:ext cx="3382721" cy="721801"/>
              </a:xfrm>
              <a:prstGeom prst="rect">
                <a:avLst/>
              </a:prstGeom>
              <a:blipFill rotWithShape="1">
                <a:blip r:embed="rId6"/>
                <a:stretch>
                  <a:fillRect l="-6486" t="-12712" b="-3644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665143" y="2183017"/>
                <a:ext cx="3803156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dirty="0" smtClean="0"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sSup>
                        <m:sSupPr>
                          <m:ctrlPr>
                            <a:rPr lang="uz-Latn-UZ" sz="40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4000" b="1" i="1">
                              <a:latin typeface="Cambria Math"/>
                            </a:rPr>
                            <m:t>(</m:t>
                          </m:r>
                          <m:r>
                            <a:rPr lang="uz-Latn-UZ" sz="40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0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sz="40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000" b="1" i="1" smtClean="0">
                              <a:latin typeface="Cambria Math"/>
                            </a:rPr>
                            <m:t>𝟏</m:t>
                          </m:r>
                        </m:e>
                        <m:sup>
                          <m:r>
                            <a:rPr lang="uz-Latn-UZ" sz="4000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smtClean="0">
                          <a:latin typeface="Cambria Math"/>
                        </a:rPr>
                        <m:t>)</m:t>
                      </m:r>
                      <m:r>
                        <a:rPr lang="en-US" sz="4000" b="1" i="1" dirty="0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000" b="1" i="1" dirty="0" smtClean="0">
                          <a:latin typeface="Cambria Math"/>
                          <a:cs typeface="Times New Roman" pitchFamily="18" charset="0"/>
                        </a:rPr>
                        <m:t>𝟒𝟗</m:t>
                      </m:r>
                    </m:oMath>
                  </m:oMathPara>
                </a14:m>
                <a:endParaRPr lang="uz-Latn-UZ" sz="40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5143" y="2183017"/>
                <a:ext cx="3803156" cy="72180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>
            <a:off x="4091132" y="4597925"/>
            <a:ext cx="6858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178255" y="4652925"/>
            <a:ext cx="914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181365" y="4543329"/>
            <a:ext cx="914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4890865" y="4652925"/>
            <a:ext cx="914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4887755" y="4543329"/>
            <a:ext cx="914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6373237" y="4597925"/>
            <a:ext cx="620486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1355537" y="4075909"/>
            <a:ext cx="737118" cy="52201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5094830" y="4032116"/>
            <a:ext cx="750942" cy="56580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1178255" y="3927984"/>
                <a:ext cx="3598677" cy="72180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  <m:r>
                            <a:rPr lang="uz-Latn-UZ" sz="40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𝒙</m:t>
                          </m:r>
                        </m:e>
                        <m:sup>
                          <m:r>
                            <a:rPr lang="uz-Latn-UZ" sz="40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𝟏𝟐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0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𝟗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8255" y="3927984"/>
                <a:ext cx="3598677" cy="72180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4505621" y="3931124"/>
                <a:ext cx="3729354" cy="72180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𝟒</m:t>
                      </m:r>
                      <m:sSup>
                        <m:sSupPr>
                          <m:ctrlPr>
                            <a:rPr lang="uz-Latn-UZ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000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000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𝟒</m:t>
                      </m:r>
                      <m:r>
                        <a:rPr lang="ru-RU" sz="4000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uz-Latn-UZ" sz="4000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𝟒𝟗</m:t>
                      </m:r>
                    </m:oMath>
                  </m:oMathPara>
                </a14:m>
                <a:endParaRPr lang="uz-Latn-UZ" sz="40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05621" y="3931124"/>
                <a:ext cx="3729354" cy="72180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132897" y="4707079"/>
                <a:ext cx="3712875" cy="707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𝟏𝟐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𝟏𝟑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𝟒𝟗</m:t>
                      </m:r>
                    </m:oMath>
                  </m:oMathPara>
                </a14:m>
                <a:endParaRPr lang="uz-Latn-UZ" sz="40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2897" y="4707079"/>
                <a:ext cx="3712875" cy="707886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607296" y="5390081"/>
                <a:ext cx="5763002" cy="255454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           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𝟏𝟐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𝟒𝟗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000" b="1" i="1" dirty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𝟏𝟑</m:t>
                      </m:r>
                    </m:oMath>
                  </m:oMathPara>
                </a14:m>
                <a:endParaRPr lang="en-US" sz="4000" b="1" i="1" dirty="0" smtClean="0">
                  <a:solidFill>
                    <a:prstClr val="black"/>
                  </a:solidFill>
                  <a:latin typeface="Cambria Math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𝟏𝟐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𝟑𝟔</m:t>
                      </m:r>
                    </m:oMath>
                  </m:oMathPara>
                </a14:m>
                <a:endParaRPr lang="en-US" sz="4000" b="1" i="1" dirty="0" smtClean="0">
                  <a:solidFill>
                    <a:prstClr val="black"/>
                  </a:solidFill>
                  <a:latin typeface="Cambria Math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  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uz-Latn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𝟑𝟔</m:t>
                      </m:r>
                      <m:r>
                        <a:rPr lang="uz-Cyrl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:</m:t>
                      </m:r>
                      <m:r>
                        <a:rPr lang="uz-Cyrl-UZ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𝟏𝟐</m:t>
                      </m:r>
                    </m:oMath>
                  </m:oMathPara>
                </a14:m>
                <a:endParaRPr lang="en-US" sz="4000" b="1" i="1" dirty="0" smtClean="0">
                  <a:solidFill>
                    <a:prstClr val="black"/>
                  </a:solidFill>
                  <a:latin typeface="Cambria Math"/>
                  <a:cs typeface="Times New Roman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  <m:r>
                        <a:rPr lang="en-US" sz="4000" b="1" i="1" dirty="0" smtClean="0">
                          <a:solidFill>
                            <a:prstClr val="black"/>
                          </a:solidFill>
                          <a:latin typeface="Cambria Math"/>
                          <a:cs typeface="Times New Roman" pitchFamily="18" charset="0"/>
                        </a:rPr>
                        <m:t>𝟑</m:t>
                      </m:r>
                    </m:oMath>
                  </m:oMathPara>
                </a14:m>
                <a:endParaRPr lang="uz-Latn-UZ" sz="4000" b="1" dirty="0" smtClean="0">
                  <a:solidFill>
                    <a:prstClr val="black"/>
                  </a:solidFill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7296" y="5390081"/>
                <a:ext cx="5763002" cy="255454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417433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" grpId="0"/>
      <p:bldP spid="3" grpId="0"/>
      <p:bldP spid="21" grpId="0"/>
      <p:bldP spid="22" grpId="0"/>
      <p:bldP spid="6" grpId="0"/>
      <p:bldP spid="2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910499" y="1981200"/>
            <a:ext cx="67293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3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93</a:t>
            </a:r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2, 4</a:t>
            </a:r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3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94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(2)  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39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(2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</a:t>
            </a:r>
            <a:r>
              <a:rPr lang="uz-Cyrl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3554" name="Picture 2" descr="Дети загорая на циновке пляжа Иллюстрация вектора - иллюстрации  насчитывающей на, дети: 9855069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1752600"/>
            <a:ext cx="3886200" cy="3886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624101015"/>
              </p:ext>
            </p:extLst>
          </p:nvPr>
        </p:nvGraphicFramePr>
        <p:xfrm>
          <a:off x="1828800" y="1600200"/>
          <a:ext cx="11624893" cy="612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09800" y="22098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870420" y="4348379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2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77812" y="62484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3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3733800" y="304800"/>
            <a:ext cx="7189946" cy="73866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C00000"/>
                </a:solidFill>
              </a:rPr>
              <a:t>Задание:</a:t>
            </a:r>
            <a:endParaRPr lang="ru-RU" sz="4800" dirty="0">
              <a:solidFill>
                <a:srgbClr val="C00000"/>
              </a:solidFill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94409" y="842476"/>
            <a:ext cx="12801600" cy="4491524"/>
          </a:xfrm>
          <a:prstGeom prst="rect">
            <a:avLst/>
          </a:prstGeom>
        </p:spPr>
        <p:txBody>
          <a:bodyPr lIns="130622" tIns="65311" rIns="130622" bIns="65311"/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sz="4000" b="1" i="1" dirty="0">
                <a:cs typeface="Arial" pitchFamily="34" charset="0"/>
              </a:rPr>
              <a:t>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1) Прочитать выражения: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sz="4800" b="1" i="1" dirty="0">
                <a:solidFill>
                  <a:schemeClr val="tx1"/>
                </a:solidFill>
                <a:cs typeface="Arial" pitchFamily="34" charset="0"/>
              </a:rPr>
              <a:t>    а - </a:t>
            </a:r>
            <a:r>
              <a:rPr lang="uz-Latn-UZ" sz="4800" b="1" i="1" dirty="0" smtClean="0">
                <a:solidFill>
                  <a:schemeClr val="tx1"/>
                </a:solidFill>
                <a:cs typeface="Arial" pitchFamily="34" charset="0"/>
              </a:rPr>
              <a:t>b</a:t>
            </a:r>
            <a:r>
              <a:rPr lang="ru-RU" sz="4800" b="1" i="1" dirty="0" smtClean="0">
                <a:solidFill>
                  <a:schemeClr val="tx1"/>
                </a:solidFill>
                <a:cs typeface="Arial" pitchFamily="34" charset="0"/>
              </a:rPr>
              <a:t>;               </a:t>
            </a:r>
            <a:r>
              <a:rPr lang="ru-RU" sz="4800" b="1" i="1" dirty="0">
                <a:solidFill>
                  <a:schemeClr val="tx1"/>
                </a:solidFill>
                <a:cs typeface="Arial" pitchFamily="34" charset="0"/>
              </a:rPr>
              <a:t>а + </a:t>
            </a:r>
            <a:r>
              <a:rPr lang="uz-Latn-UZ" sz="4800" b="1" i="1" dirty="0" smtClean="0">
                <a:solidFill>
                  <a:schemeClr val="tx1"/>
                </a:solidFill>
                <a:cs typeface="Arial" pitchFamily="34" charset="0"/>
              </a:rPr>
              <a:t>b</a:t>
            </a:r>
            <a:r>
              <a:rPr lang="ru-RU" sz="4800" b="1" i="1" dirty="0" smtClean="0">
                <a:solidFill>
                  <a:schemeClr val="tx1"/>
                </a:solidFill>
                <a:cs typeface="Arial" pitchFamily="34" charset="0"/>
              </a:rPr>
              <a:t>;           </a:t>
            </a:r>
            <a:r>
              <a:rPr lang="ru-RU" sz="4800" b="1" i="1" dirty="0">
                <a:solidFill>
                  <a:schemeClr val="tx1"/>
                </a:solidFill>
                <a:cs typeface="Arial" pitchFamily="34" charset="0"/>
              </a:rPr>
              <a:t>(а – </a:t>
            </a:r>
            <a:r>
              <a:rPr lang="uz-Latn-UZ" sz="4800" b="1" i="1" dirty="0" smtClean="0">
                <a:solidFill>
                  <a:schemeClr val="tx1"/>
                </a:solidFill>
                <a:cs typeface="Arial" pitchFamily="34" charset="0"/>
              </a:rPr>
              <a:t>b</a:t>
            </a:r>
            <a:r>
              <a:rPr lang="ru-RU" sz="4800" b="1" i="1" dirty="0" smtClean="0">
                <a:solidFill>
                  <a:schemeClr val="tx1"/>
                </a:solidFill>
                <a:cs typeface="Arial" pitchFamily="34" charset="0"/>
              </a:rPr>
              <a:t>)(</a:t>
            </a:r>
            <a:r>
              <a:rPr lang="ru-RU" sz="4800" b="1" i="1" dirty="0">
                <a:solidFill>
                  <a:schemeClr val="tx1"/>
                </a:solidFill>
                <a:cs typeface="Arial" pitchFamily="34" charset="0"/>
              </a:rPr>
              <a:t>а + </a:t>
            </a:r>
            <a:r>
              <a:rPr lang="uz-Latn-UZ" sz="4800" b="1" i="1" dirty="0" smtClean="0">
                <a:solidFill>
                  <a:schemeClr val="tx1"/>
                </a:solidFill>
                <a:cs typeface="Arial" pitchFamily="34" charset="0"/>
              </a:rPr>
              <a:t>b</a:t>
            </a:r>
            <a:r>
              <a:rPr lang="ru-RU" sz="4800" b="1" i="1" dirty="0" smtClean="0">
                <a:solidFill>
                  <a:schemeClr val="tx1"/>
                </a:solidFill>
                <a:cs typeface="Arial" pitchFamily="34" charset="0"/>
              </a:rPr>
              <a:t>);</a:t>
            </a:r>
          </a:p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sz="4800" b="1" i="1" dirty="0" smtClean="0">
                <a:solidFill>
                  <a:schemeClr val="tx1"/>
                </a:solidFill>
                <a:cs typeface="Arial" pitchFamily="34" charset="0"/>
              </a:rPr>
              <a:t>               </a:t>
            </a:r>
            <a:r>
              <a:rPr lang="ru-RU" sz="4800" b="1" i="1" dirty="0">
                <a:solidFill>
                  <a:schemeClr val="tx1"/>
                </a:solidFill>
                <a:cs typeface="Arial" pitchFamily="34" charset="0"/>
              </a:rPr>
              <a:t>а</a:t>
            </a:r>
            <a:r>
              <a:rPr lang="ru-RU" sz="4800" b="1" i="1" baseline="30000" dirty="0">
                <a:solidFill>
                  <a:schemeClr val="tx1"/>
                </a:solidFill>
                <a:cs typeface="Arial" pitchFamily="34" charset="0"/>
              </a:rPr>
              <a:t>2 </a:t>
            </a:r>
            <a:r>
              <a:rPr lang="ru-RU" sz="4800" b="1" i="1" dirty="0">
                <a:solidFill>
                  <a:schemeClr val="tx1"/>
                </a:solidFill>
                <a:cs typeface="Arial" pitchFamily="34" charset="0"/>
              </a:rPr>
              <a:t>– </a:t>
            </a:r>
            <a:r>
              <a:rPr lang="uz-Latn-UZ" sz="4800" b="1" i="1" dirty="0" smtClean="0">
                <a:solidFill>
                  <a:schemeClr val="tx1"/>
                </a:solidFill>
                <a:cs typeface="Arial" pitchFamily="34" charset="0"/>
              </a:rPr>
              <a:t>b</a:t>
            </a:r>
            <a:r>
              <a:rPr lang="ru-RU" sz="4800" b="1" i="1" baseline="30000" dirty="0" smtClean="0">
                <a:solidFill>
                  <a:schemeClr val="tx1"/>
                </a:solidFill>
                <a:cs typeface="Arial" pitchFamily="34" charset="0"/>
              </a:rPr>
              <a:t>2</a:t>
            </a:r>
            <a:r>
              <a:rPr lang="ru-RU" sz="4800" b="1" i="1" dirty="0" smtClean="0">
                <a:solidFill>
                  <a:schemeClr val="tx1"/>
                </a:solidFill>
                <a:cs typeface="Arial" pitchFamily="34" charset="0"/>
              </a:rPr>
              <a:t>;                </a:t>
            </a:r>
            <a:r>
              <a:rPr lang="ru-RU" sz="4800" b="1" i="1" dirty="0">
                <a:solidFill>
                  <a:schemeClr val="tx1"/>
                </a:solidFill>
                <a:cs typeface="Arial" pitchFamily="34" charset="0"/>
              </a:rPr>
              <a:t>(а </a:t>
            </a:r>
            <a:r>
              <a:rPr lang="ru-RU" sz="4800" b="1" i="1" dirty="0" smtClean="0">
                <a:solidFill>
                  <a:schemeClr val="tx1"/>
                </a:solidFill>
                <a:cs typeface="Arial" pitchFamily="34" charset="0"/>
              </a:rPr>
              <a:t>–</a:t>
            </a:r>
            <a:r>
              <a:rPr lang="uz-Latn-UZ" sz="4800" b="1" i="1" dirty="0" smtClean="0">
                <a:solidFill>
                  <a:schemeClr val="tx1"/>
                </a:solidFill>
                <a:cs typeface="Arial" pitchFamily="34" charset="0"/>
              </a:rPr>
              <a:t>b</a:t>
            </a:r>
            <a:r>
              <a:rPr lang="ru-RU" sz="4800" b="1" i="1" dirty="0" smtClean="0">
                <a:solidFill>
                  <a:schemeClr val="tx1"/>
                </a:solidFill>
                <a:cs typeface="Arial" pitchFamily="34" charset="0"/>
              </a:rPr>
              <a:t>)</a:t>
            </a:r>
            <a:r>
              <a:rPr lang="ru-RU" sz="4800" b="1" i="1" baseline="30000" dirty="0" smtClean="0">
                <a:solidFill>
                  <a:schemeClr val="tx1"/>
                </a:solidFill>
                <a:cs typeface="Arial" pitchFamily="34" charset="0"/>
              </a:rPr>
              <a:t>2</a:t>
            </a:r>
            <a:endParaRPr lang="ru-RU" sz="4800" b="1" i="1" dirty="0" smtClean="0">
              <a:solidFill>
                <a:schemeClr val="tx1"/>
              </a:solidFill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Найти разность квадратов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чисел</a:t>
            </a:r>
            <a:r>
              <a:rPr lang="uz-Latn-UZ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7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 5. </a:t>
            </a:r>
            <a:endParaRPr lang="uz-Latn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None/>
            </a:pP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Чему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равен квадрат </a:t>
            </a:r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разности 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этих же чисел?           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246536" y="5849948"/>
            <a:ext cx="16305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400" b="1" i="1" dirty="0" smtClean="0">
                <a:cs typeface="Arial" pitchFamily="34" charset="0"/>
              </a:rPr>
              <a:t>7</a:t>
            </a:r>
            <a:r>
              <a:rPr lang="ru-RU" sz="4400" b="1" i="1" baseline="30000" dirty="0" smtClean="0">
                <a:cs typeface="Arial" pitchFamily="34" charset="0"/>
              </a:rPr>
              <a:t>2 </a:t>
            </a:r>
            <a:r>
              <a:rPr lang="ru-RU" sz="4400" b="1" i="1" dirty="0">
                <a:cs typeface="Arial" pitchFamily="34" charset="0"/>
              </a:rPr>
              <a:t>– </a:t>
            </a:r>
            <a:r>
              <a:rPr lang="uz-Latn-UZ" sz="4400" b="1" i="1" dirty="0" smtClean="0">
                <a:cs typeface="Arial" pitchFamily="34" charset="0"/>
              </a:rPr>
              <a:t>5</a:t>
            </a:r>
            <a:r>
              <a:rPr lang="ru-RU" sz="4400" b="1" i="1" baseline="30000" dirty="0" smtClean="0">
                <a:cs typeface="Arial" pitchFamily="34" charset="0"/>
              </a:rPr>
              <a:t>2</a:t>
            </a:r>
            <a:endParaRPr lang="uz-Latn-UZ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94336" y="5892488"/>
            <a:ext cx="28232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400" b="1" i="1" dirty="0" smtClean="0">
                <a:cs typeface="Arial" pitchFamily="34" charset="0"/>
              </a:rPr>
              <a:t>=49</a:t>
            </a:r>
            <a:r>
              <a:rPr lang="ru-RU" sz="4400" b="1" i="1" baseline="30000" dirty="0" smtClean="0">
                <a:cs typeface="Arial" pitchFamily="34" charset="0"/>
              </a:rPr>
              <a:t> </a:t>
            </a:r>
            <a:r>
              <a:rPr lang="ru-RU" sz="4400" b="1" i="1" dirty="0" smtClean="0">
                <a:cs typeface="Arial" pitchFamily="34" charset="0"/>
              </a:rPr>
              <a:t>–</a:t>
            </a:r>
            <a:r>
              <a:rPr lang="uz-Latn-UZ" sz="4400" b="1" i="1" dirty="0" smtClean="0">
                <a:cs typeface="Arial" pitchFamily="34" charset="0"/>
              </a:rPr>
              <a:t>25=24</a:t>
            </a:r>
            <a:endParaRPr lang="uz-Latn-UZ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580225" y="5635800"/>
            <a:ext cx="1707519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None/>
            </a:pPr>
            <a:r>
              <a:rPr lang="ru-RU" sz="4400" b="1" i="1" dirty="0" smtClean="0">
                <a:cs typeface="Arial" pitchFamily="34" charset="0"/>
              </a:rPr>
              <a:t>(</a:t>
            </a:r>
            <a:r>
              <a:rPr lang="uz-Latn-UZ" sz="4400" b="1" i="1" dirty="0" smtClean="0">
                <a:cs typeface="Arial" pitchFamily="34" charset="0"/>
              </a:rPr>
              <a:t>7</a:t>
            </a:r>
            <a:r>
              <a:rPr lang="ru-RU" sz="4400" b="1" i="1" dirty="0" smtClean="0">
                <a:cs typeface="Arial" pitchFamily="34" charset="0"/>
              </a:rPr>
              <a:t> –</a:t>
            </a:r>
            <a:r>
              <a:rPr lang="uz-Latn-UZ" sz="4400" b="1" i="1" dirty="0" smtClean="0">
                <a:cs typeface="Arial" pitchFamily="34" charset="0"/>
              </a:rPr>
              <a:t>5</a:t>
            </a:r>
            <a:r>
              <a:rPr lang="ru-RU" sz="4400" b="1" i="1" dirty="0" smtClean="0">
                <a:cs typeface="Arial" pitchFamily="34" charset="0"/>
              </a:rPr>
              <a:t>)</a:t>
            </a:r>
            <a:r>
              <a:rPr lang="ru-RU" sz="4400" b="1" i="1" baseline="30000" dirty="0" smtClean="0">
                <a:cs typeface="Arial" pitchFamily="34" charset="0"/>
              </a:rPr>
              <a:t>2</a:t>
            </a:r>
            <a:endParaRPr lang="ru-RU" sz="4400" b="1" i="1" dirty="0"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204580" y="5849947"/>
            <a:ext cx="211737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4400" b="1" i="1" dirty="0" smtClean="0">
                <a:solidFill>
                  <a:prstClr val="black"/>
                </a:solidFill>
                <a:cs typeface="Arial" pitchFamily="34" charset="0"/>
              </a:rPr>
              <a:t>=2</a:t>
            </a:r>
            <a:r>
              <a:rPr lang="ru-RU" sz="4400" b="1" i="1" baseline="30000" dirty="0" smtClean="0">
                <a:solidFill>
                  <a:prstClr val="black"/>
                </a:solidFill>
                <a:cs typeface="Arial" pitchFamily="34" charset="0"/>
              </a:rPr>
              <a:t>2</a:t>
            </a:r>
            <a:r>
              <a:rPr lang="uz-Latn-UZ" sz="4400" b="1" i="1" dirty="0" smtClean="0">
                <a:solidFill>
                  <a:prstClr val="black"/>
                </a:solidFill>
                <a:cs typeface="Arial" pitchFamily="34" charset="0"/>
              </a:rPr>
              <a:t>=4 </a:t>
            </a:r>
            <a:endParaRPr lang="uz-Latn-UZ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237879" y="6793624"/>
            <a:ext cx="163057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400" b="1" i="1" dirty="0" smtClean="0">
                <a:cs typeface="Arial" pitchFamily="34" charset="0"/>
              </a:rPr>
              <a:t>7</a:t>
            </a:r>
            <a:r>
              <a:rPr lang="ru-RU" sz="4400" b="1" i="1" baseline="30000" dirty="0" smtClean="0">
                <a:cs typeface="Arial" pitchFamily="34" charset="0"/>
              </a:rPr>
              <a:t>2 </a:t>
            </a:r>
            <a:r>
              <a:rPr lang="ru-RU" sz="4400" b="1" i="1" dirty="0">
                <a:cs typeface="Arial" pitchFamily="34" charset="0"/>
              </a:rPr>
              <a:t>– </a:t>
            </a:r>
            <a:r>
              <a:rPr lang="uz-Latn-UZ" sz="4400" b="1" i="1" dirty="0" smtClean="0">
                <a:cs typeface="Arial" pitchFamily="34" charset="0"/>
              </a:rPr>
              <a:t>5</a:t>
            </a:r>
            <a:r>
              <a:rPr lang="ru-RU" sz="4400" b="1" i="1" baseline="30000" dirty="0" smtClean="0">
                <a:cs typeface="Arial" pitchFamily="34" charset="0"/>
              </a:rPr>
              <a:t>2</a:t>
            </a:r>
            <a:endParaRPr lang="uz-Latn-UZ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685679" y="6836164"/>
            <a:ext cx="550984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4400" b="1" i="1" dirty="0" smtClean="0">
                <a:cs typeface="Arial" pitchFamily="34" charset="0"/>
              </a:rPr>
              <a:t>=</a:t>
            </a:r>
            <a:r>
              <a:rPr lang="ru-RU" sz="4400" b="1" i="1" dirty="0" smtClean="0">
                <a:cs typeface="Arial" pitchFamily="34" charset="0"/>
              </a:rPr>
              <a:t>(</a:t>
            </a:r>
            <a:r>
              <a:rPr lang="uz-Latn-UZ" sz="4400" b="1" i="1" dirty="0" smtClean="0">
                <a:cs typeface="Arial" pitchFamily="34" charset="0"/>
              </a:rPr>
              <a:t>7</a:t>
            </a:r>
            <a:r>
              <a:rPr lang="ru-RU" sz="4400" b="1" i="1" dirty="0" smtClean="0">
                <a:cs typeface="Arial" pitchFamily="34" charset="0"/>
              </a:rPr>
              <a:t> </a:t>
            </a:r>
            <a:r>
              <a:rPr lang="ru-RU" sz="4400" b="1" i="1" dirty="0">
                <a:cs typeface="Arial" pitchFamily="34" charset="0"/>
              </a:rPr>
              <a:t>– </a:t>
            </a:r>
            <a:r>
              <a:rPr lang="uz-Latn-UZ" sz="4400" b="1" i="1" dirty="0" smtClean="0">
                <a:cs typeface="Arial" pitchFamily="34" charset="0"/>
              </a:rPr>
              <a:t>5</a:t>
            </a:r>
            <a:r>
              <a:rPr lang="ru-RU" sz="4400" b="1" i="1" dirty="0" smtClean="0">
                <a:cs typeface="Arial" pitchFamily="34" charset="0"/>
              </a:rPr>
              <a:t>)(</a:t>
            </a:r>
            <a:r>
              <a:rPr lang="uz-Latn-UZ" sz="4400" b="1" i="1" dirty="0" smtClean="0">
                <a:cs typeface="Arial" pitchFamily="34" charset="0"/>
              </a:rPr>
              <a:t>7</a:t>
            </a:r>
            <a:r>
              <a:rPr lang="ru-RU" sz="4400" b="1" i="1" dirty="0" smtClean="0">
                <a:cs typeface="Arial" pitchFamily="34" charset="0"/>
              </a:rPr>
              <a:t> +</a:t>
            </a:r>
            <a:r>
              <a:rPr lang="uz-Latn-UZ" sz="4400" b="1" i="1" dirty="0" smtClean="0">
                <a:cs typeface="Arial" pitchFamily="34" charset="0"/>
              </a:rPr>
              <a:t> 5</a:t>
            </a:r>
            <a:r>
              <a:rPr lang="ru-RU" sz="4400" b="1" i="1" dirty="0" smtClean="0">
                <a:cs typeface="Arial" pitchFamily="34" charset="0"/>
              </a:rPr>
              <a:t>)</a:t>
            </a:r>
            <a:r>
              <a:rPr lang="uz-Latn-UZ" sz="4400" b="1" i="1" dirty="0" smtClean="0">
                <a:cs typeface="Arial" pitchFamily="34" charset="0"/>
              </a:rPr>
              <a:t>=2</a:t>
            </a:r>
            <a:r>
              <a:rPr lang="uz-Latn-UZ" sz="4400" b="1" i="1" dirty="0"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uz-Latn-UZ" sz="4400" b="1" i="1" dirty="0" smtClean="0">
                <a:cs typeface="Arial" pitchFamily="34" charset="0"/>
              </a:rPr>
              <a:t>12=24</a:t>
            </a:r>
            <a:endParaRPr lang="uz-Latn-UZ" dirty="0"/>
          </a:p>
        </p:txBody>
      </p:sp>
      <p:pic>
        <p:nvPicPr>
          <p:cNvPr id="12" name="Picture 8" descr="Поднимите руку чтобы ответить на вопрос девушки изображение_Фото номер  400329502_PNG Формат изображения_ru.lovepik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47" b="95349" l="1163" r="9814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43722" y="127749"/>
            <a:ext cx="1905000" cy="1905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16431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3" grpId="0"/>
      <p:bldP spid="6" grpId="0"/>
      <p:bldP spid="10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74233528"/>
              </p:ext>
            </p:extLst>
          </p:nvPr>
        </p:nvGraphicFramePr>
        <p:xfrm>
          <a:off x="3733800" y="5567617"/>
          <a:ext cx="7464078" cy="13111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7" name="Формула" r:id="rId3" imgW="1396800" imgH="228600" progId="Equation.3">
                  <p:embed/>
                </p:oleObj>
              </mc:Choice>
              <mc:Fallback>
                <p:oleObj name="Формула" r:id="rId3" imgW="1396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5567617"/>
                        <a:ext cx="7464078" cy="1311128"/>
                      </a:xfrm>
                      <a:prstGeom prst="rect">
                        <a:avLst/>
                      </a:prstGeom>
                      <a:solidFill>
                        <a:schemeClr val="accent5">
                          <a:lumMod val="60000"/>
                          <a:lumOff val="40000"/>
                          <a:alpha val="50980"/>
                        </a:schemeClr>
                      </a:solidFill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070894" y="459690"/>
            <a:ext cx="104394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defRPr/>
            </a:pPr>
            <a:r>
              <a:rPr lang="uz-Cyrl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Формул</a:t>
            </a:r>
            <a:r>
              <a:rPr lang="ru-RU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ы</a:t>
            </a:r>
            <a:r>
              <a:rPr lang="uz-Cyrl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сокращённого умножения </a:t>
            </a:r>
            <a:endParaRPr lang="uz-Latn-UZ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50680669"/>
              </p:ext>
            </p:extLst>
          </p:nvPr>
        </p:nvGraphicFramePr>
        <p:xfrm>
          <a:off x="3733800" y="4038600"/>
          <a:ext cx="7477125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8" name="Формула" r:id="rId5" imgW="1434960" imgH="228600" progId="Equation.3">
                  <p:embed/>
                </p:oleObj>
              </mc:Choice>
              <mc:Fallback>
                <p:oleObj name="Формула" r:id="rId5" imgW="1434960" imgH="2286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4038600"/>
                        <a:ext cx="7477125" cy="1295400"/>
                      </a:xfrm>
                      <a:prstGeom prst="rect">
                        <a:avLst/>
                      </a:prstGeom>
                      <a:solidFill>
                        <a:srgbClr val="F2DCDB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84335533"/>
              </p:ext>
            </p:extLst>
          </p:nvPr>
        </p:nvGraphicFramePr>
        <p:xfrm>
          <a:off x="3733800" y="2318834"/>
          <a:ext cx="7543800" cy="1295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709" name="Формула" r:id="rId7" imgW="1447560" imgH="228600" progId="Equation.3">
                  <p:embed/>
                </p:oleObj>
              </mc:Choice>
              <mc:Fallback>
                <p:oleObj name="Формула" r:id="rId7" imgW="1447560" imgH="22860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318834"/>
                        <a:ext cx="7543800" cy="1295400"/>
                      </a:xfrm>
                      <a:prstGeom prst="rect">
                        <a:avLst/>
                      </a:prstGeom>
                      <a:solidFill>
                        <a:srgbClr val="F2DCDB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621174" y="2318834"/>
            <a:ext cx="2963748" cy="13111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Квадрат </a:t>
            </a:r>
            <a:endParaRPr lang="ru-RU" sz="36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суммы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96291" y="4038600"/>
            <a:ext cx="2988631" cy="131112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Квадрат</a:t>
            </a:r>
          </a:p>
          <a:p>
            <a:pPr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разности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56864" y="5567617"/>
            <a:ext cx="3028059" cy="131112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Разность</a:t>
            </a:r>
          </a:p>
          <a:p>
            <a:pPr>
              <a:spcBef>
                <a:spcPct val="20000"/>
              </a:spcBef>
              <a:defRPr/>
            </a:pPr>
            <a:r>
              <a:rPr lang="ru-RU" sz="3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квадратов</a:t>
            </a:r>
            <a:endParaRPr lang="ru-RU" sz="36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13" descr="Мальчик думает, когда пишет что-то на бумаге Иллюстрация штока -  иллюстрации насчитывающей пишет, когда: 159025366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963400" y="615485"/>
            <a:ext cx="2228451" cy="1978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0619875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14567" y="342873"/>
            <a:ext cx="10481016" cy="154767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lIns="130622" tIns="65311" rIns="130622" bIns="65311" rtlCol="0">
            <a:spAutoFit/>
          </a:bodyPr>
          <a:lstStyle/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4. Вычислить, применяя формулу </a:t>
            </a:r>
          </a:p>
          <a:p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сокращенного </a:t>
            </a:r>
            <a:r>
              <a:rPr lang="ru-RU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умножения</a:t>
            </a:r>
            <a:endParaRPr lang="ru-RU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5" name="Rectangle 1"/>
          <p:cNvSpPr>
            <a:spLocks noChangeArrowheads="1"/>
          </p:cNvSpPr>
          <p:nvPr/>
        </p:nvSpPr>
        <p:spPr bwMode="auto">
          <a:xfrm>
            <a:off x="342851" y="1826141"/>
            <a:ext cx="297182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1) </a:t>
            </a: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32 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· </a:t>
            </a: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28 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= 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743168" y="1837483"/>
            <a:ext cx="4686333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(30 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+ 2</a:t>
            </a: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)(30 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– 2) = 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6440641" y="1890543"/>
            <a:ext cx="2628867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30</a:t>
            </a:r>
            <a:r>
              <a:rPr lang="ru-RU" sz="4000" b="1" baseline="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– 2</a:t>
            </a:r>
            <a:r>
              <a:rPr lang="ru-RU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=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8514396" y="1885933"/>
            <a:ext cx="2857469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9</a:t>
            </a: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00 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– 4 = 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459260" y="1892694"/>
            <a:ext cx="1042855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 smtClean="0"/>
              <a:t>896</a:t>
            </a:r>
            <a:endParaRPr lang="ru-RU" sz="4000" b="1" dirty="0"/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57152" y="2511946"/>
            <a:ext cx="3429024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2) 104 · 96 = 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3146804" y="2511946"/>
            <a:ext cx="5372138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(100 + 4)(100 – 4) = 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3"/>
          <p:cNvSpPr>
            <a:spLocks noChangeArrowheads="1"/>
          </p:cNvSpPr>
          <p:nvPr/>
        </p:nvSpPr>
        <p:spPr bwMode="auto">
          <a:xfrm>
            <a:off x="7328685" y="2511946"/>
            <a:ext cx="285752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100</a:t>
            </a:r>
            <a:r>
              <a:rPr lang="ru-RU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– 4</a:t>
            </a:r>
            <a:r>
              <a:rPr lang="ru-RU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=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1977935" y="2511944"/>
            <a:ext cx="1302541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 smtClean="0"/>
              <a:t>9984</a:t>
            </a:r>
            <a:endParaRPr lang="ru-RU" sz="4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428973" y="3343270"/>
            <a:ext cx="7873764" cy="839784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130622" tIns="65311" rIns="130622" bIns="65311" rtlCol="0">
            <a:spAutoFit/>
          </a:bodyPr>
          <a:lstStyle/>
          <a:p>
            <a:r>
              <a:rPr lang="ru-RU" b="1" dirty="0">
                <a:solidFill>
                  <a:schemeClr val="accent5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5. Выполнить </a:t>
            </a:r>
            <a:r>
              <a:rPr lang="ru-RU" b="1" dirty="0" smtClean="0">
                <a:solidFill>
                  <a:schemeClr val="accent5">
                    <a:lumMod val="10000"/>
                  </a:schemeClr>
                </a:solidFill>
                <a:latin typeface="Arial" pitchFamily="34" charset="0"/>
                <a:cs typeface="Arial" pitchFamily="34" charset="0"/>
              </a:rPr>
              <a:t>умножение</a:t>
            </a:r>
            <a:endParaRPr lang="ru-RU" b="1" dirty="0">
              <a:solidFill>
                <a:schemeClr val="accent5">
                  <a:lumMod val="1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2"/>
          <p:cNvSpPr>
            <a:spLocks noChangeArrowheads="1"/>
          </p:cNvSpPr>
          <p:nvPr/>
        </p:nvSpPr>
        <p:spPr bwMode="auto">
          <a:xfrm>
            <a:off x="457152" y="4336263"/>
            <a:ext cx="4800634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1)(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3c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+ 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)(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3c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) = 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3"/>
          <p:cNvSpPr>
            <a:spLocks noChangeArrowheads="1"/>
          </p:cNvSpPr>
          <p:nvPr/>
        </p:nvSpPr>
        <p:spPr bwMode="auto">
          <a:xfrm>
            <a:off x="4457680" y="4312184"/>
            <a:ext cx="297182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(3c)</a:t>
            </a:r>
            <a:r>
              <a:rPr lang="ru-RU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b</a:t>
            </a:r>
            <a:r>
              <a:rPr lang="ru-RU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=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3"/>
          <p:cNvSpPr>
            <a:spLocks noChangeArrowheads="1"/>
          </p:cNvSpPr>
          <p:nvPr/>
        </p:nvSpPr>
        <p:spPr bwMode="auto">
          <a:xfrm>
            <a:off x="6808501" y="4312183"/>
            <a:ext cx="2400317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9c</a:t>
            </a:r>
            <a:r>
              <a:rPr lang="ru-RU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–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b</a:t>
            </a:r>
            <a:r>
              <a:rPr lang="ru-RU" sz="4000" b="1" baseline="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2"/>
          <p:cNvSpPr>
            <a:spLocks noChangeArrowheads="1"/>
          </p:cNvSpPr>
          <p:nvPr/>
        </p:nvSpPr>
        <p:spPr bwMode="auto">
          <a:xfrm>
            <a:off x="527118" y="5389984"/>
            <a:ext cx="6172243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)(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0,1m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+ 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8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)(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8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0,1m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) = 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3"/>
          <p:cNvSpPr>
            <a:spLocks noChangeArrowheads="1"/>
          </p:cNvSpPr>
          <p:nvPr/>
        </p:nvSpPr>
        <p:spPr bwMode="auto">
          <a:xfrm>
            <a:off x="8580371" y="5403484"/>
            <a:ext cx="3429024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64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- 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0,01m</a:t>
            </a:r>
            <a:r>
              <a:rPr lang="ru-RU" sz="4000" b="1" baseline="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3"/>
          <p:cNvSpPr>
            <a:spLocks noChangeArrowheads="1"/>
          </p:cNvSpPr>
          <p:nvPr/>
        </p:nvSpPr>
        <p:spPr bwMode="auto">
          <a:xfrm>
            <a:off x="379211" y="6431296"/>
            <a:ext cx="6858048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3)(6c</a:t>
            </a:r>
            <a:r>
              <a:rPr lang="en-US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– 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0,5b</a:t>
            </a:r>
            <a:r>
              <a:rPr lang="en-US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7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)(6c</a:t>
            </a:r>
            <a:r>
              <a:rPr lang="en-US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+ 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0,5b</a:t>
            </a:r>
            <a:r>
              <a:rPr lang="en-US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7</a:t>
            </a:r>
            <a:r>
              <a:rPr lang="en-US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)=</a:t>
            </a:r>
            <a:endParaRPr lang="ru-RU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3"/>
          <p:cNvSpPr>
            <a:spLocks noChangeArrowheads="1"/>
          </p:cNvSpPr>
          <p:nvPr/>
        </p:nvSpPr>
        <p:spPr bwMode="auto">
          <a:xfrm>
            <a:off x="6180054" y="6461718"/>
            <a:ext cx="4800634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((6c</a:t>
            </a:r>
            <a:r>
              <a:rPr lang="en-US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4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ru-RU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- ((0,5b</a:t>
            </a:r>
            <a:r>
              <a:rPr lang="en-US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7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ru-RU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en-US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=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3"/>
          <p:cNvSpPr>
            <a:spLocks noChangeArrowheads="1"/>
          </p:cNvSpPr>
          <p:nvPr/>
        </p:nvSpPr>
        <p:spPr bwMode="auto">
          <a:xfrm>
            <a:off x="10133881" y="6443056"/>
            <a:ext cx="3657626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36c</a:t>
            </a:r>
            <a:r>
              <a:rPr lang="en-US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8</a:t>
            </a:r>
            <a:r>
              <a:rPr lang="en-US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- 0,25b</a:t>
            </a:r>
            <a:r>
              <a:rPr lang="en-US" sz="4000" b="1" baseline="30000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14 </a:t>
            </a: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0" name="Rectangle 6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0" y="1020735"/>
            <a:ext cx="37921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0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3" name="Rectangle 9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4" name="Rectangle 10"/>
          <p:cNvSpPr>
            <a:spLocks noChangeArrowheads="1"/>
          </p:cNvSpPr>
          <p:nvPr/>
        </p:nvSpPr>
        <p:spPr bwMode="auto">
          <a:xfrm>
            <a:off x="0" y="1020735"/>
            <a:ext cx="37921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0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600">
              <a:latin typeface="Arial" pitchFamily="34" charset="0"/>
              <a:cs typeface="Arial" pitchFamily="34" charset="0"/>
            </a:endParaRPr>
          </a:p>
        </p:txBody>
      </p:sp>
      <p:sp>
        <p:nvSpPr>
          <p:cNvPr id="16396" name="Rectangle 12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397" name="Rectangle 13"/>
          <p:cNvSpPr>
            <a:spLocks noChangeArrowheads="1"/>
          </p:cNvSpPr>
          <p:nvPr/>
        </p:nvSpPr>
        <p:spPr bwMode="auto">
          <a:xfrm>
            <a:off x="0" y="975015"/>
            <a:ext cx="379211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00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2600">
              <a:latin typeface="Arial" pitchFamily="34" charset="0"/>
              <a:cs typeface="Arial" pitchFamily="34" charset="0"/>
            </a:endParaRPr>
          </a:p>
        </p:txBody>
      </p:sp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31" name="Picture 2" descr="Экзамен Векторный клипарт и векторная графика. 55 423 Экзамен векторные  клипарты и стоковые иллюстрации от тысяч иллюстраторов на условиях  «роялти-фри»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81"/>
          <a:stretch/>
        </p:blipFill>
        <p:spPr bwMode="auto">
          <a:xfrm>
            <a:off x="12156233" y="3659559"/>
            <a:ext cx="2010938" cy="21829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9662660" y="2511945"/>
            <a:ext cx="2493573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r>
              <a:rPr lang="ru-RU" sz="4000" b="1" dirty="0" smtClean="0"/>
              <a:t>10000-16=</a:t>
            </a:r>
            <a:endParaRPr lang="ru-RU" sz="4000" b="1" dirty="0"/>
          </a:p>
        </p:txBody>
      </p:sp>
      <p:sp>
        <p:nvSpPr>
          <p:cNvPr id="32" name="Rectangle 3"/>
          <p:cNvSpPr>
            <a:spLocks noChangeArrowheads="1"/>
          </p:cNvSpPr>
          <p:nvPr/>
        </p:nvSpPr>
        <p:spPr bwMode="auto">
          <a:xfrm>
            <a:off x="5615095" y="5389983"/>
            <a:ext cx="3427180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0622" tIns="65311" rIns="130622" bIns="65311" numCol="1" anchor="ctr" anchorCtr="0" compatLnSpc="1">
            <a:prstTxWarp prst="textNoShape">
              <a:avLst/>
            </a:prstTxWarp>
            <a:spAutoFit/>
          </a:bodyPr>
          <a:lstStyle/>
          <a:p>
            <a:pPr defTabSz="130622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8</a:t>
            </a:r>
            <a:r>
              <a:rPr lang="ru-RU" sz="4000" b="1" baseline="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– </a:t>
            </a: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(0,1</a:t>
            </a:r>
            <a:r>
              <a:rPr lang="uz-Latn-UZ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</a:t>
            </a: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</a:t>
            </a:r>
            <a:r>
              <a:rPr lang="ru-RU" sz="4000" b="1" baseline="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ru-RU" sz="4000" b="1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4000" b="1" dirty="0">
                <a:latin typeface="Calibri" pitchFamily="34" charset="0"/>
                <a:ea typeface="Calibri" pitchFamily="34" charset="0"/>
                <a:cs typeface="Times New Roman" pitchFamily="18" charset="0"/>
              </a:rPr>
              <a:t>=</a:t>
            </a:r>
            <a:endParaRPr lang="ru-RU" sz="26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617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6385" grpId="0"/>
      <p:bldP spid="16386" grpId="0"/>
      <p:bldP spid="16387" grpId="0"/>
      <p:bldP spid="16388" grpId="0"/>
      <p:bldP spid="8" grpId="0"/>
      <p:bldP spid="9" grpId="0"/>
      <p:bldP spid="10" grpId="0"/>
      <p:bldP spid="11" grpId="0"/>
      <p:bldP spid="13" grpId="0"/>
      <p:bldP spid="14" grpId="0" animBg="1"/>
      <p:bldP spid="16" grpId="0"/>
      <p:bldP spid="17" grpId="0"/>
      <p:bldP spid="18" grpId="0"/>
      <p:bldP spid="20" grpId="0"/>
      <p:bldP spid="22" grpId="0"/>
      <p:bldP spid="24" grpId="0"/>
      <p:bldP spid="25" grpId="0"/>
      <p:bldP spid="27" grpId="0"/>
      <p:bldP spid="30" grpId="0"/>
      <p:bldP spid="3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614857"/>
            <a:ext cx="13384844" cy="1200310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393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Выполните умножение, воспользовавшись формулой сокращённого умножения.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2294854"/>
              </p:ext>
            </p:extLst>
          </p:nvPr>
        </p:nvGraphicFramePr>
        <p:xfrm>
          <a:off x="2438400" y="1815167"/>
          <a:ext cx="69611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66" name="Формула" r:id="rId3" imgW="1396800" imgH="228600" progId="Equation.3">
                  <p:embed/>
                </p:oleObj>
              </mc:Choice>
              <mc:Fallback>
                <p:oleObj name="Формула" r:id="rId3" imgW="1396800" imgH="228600" progId="Equation.3">
                  <p:embed/>
                  <p:pic>
                    <p:nvPicPr>
                      <p:cNvPr id="0" name="Объект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815167"/>
                        <a:ext cx="6961188" cy="928687"/>
                      </a:xfrm>
                      <a:prstGeom prst="rect">
                        <a:avLst/>
                      </a:prstGeom>
                      <a:solidFill>
                        <a:srgbClr val="EAEAEA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5" name="Picture 11" descr="A boy thinking while taking an exam - Download Free Vectors, Clipart  Graphics &amp; Vector Ar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642864" y="1380511"/>
            <a:ext cx="2073136" cy="1780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762000" y="3146312"/>
                <a:ext cx="8320483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uz-Latn-UZ" sz="4400" b="1" dirty="0">
                            <a:solidFill>
                              <a:prstClr val="black"/>
                            </a:solidFill>
                            <a:ea typeface="Cambria Math"/>
                          </a:rPr>
                          <m:t>1</m:t>
                        </m:r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(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𝒙𝒚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)(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𝒚</m:t>
                    </m:r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+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𝒙𝒚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3146312"/>
                <a:ext cx="8320483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172200" y="3953410"/>
                <a:ext cx="5100434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=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𝟗</m:t>
                          </m:r>
                          <m:sSup>
                            <m:sSupPr>
                              <m:ctrlPr>
                                <a:rPr lang="uz-Latn-UZ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uz-Latn-UZ" b="1" i="1">
                                  <a:latin typeface="Cambria Math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uz-Latn-UZ" b="1" i="1">
                                  <a:latin typeface="Cambria Math"/>
                                </a:rPr>
                                <m:t>𝟒</m:t>
                              </m:r>
                            </m:sup>
                          </m:sSup>
                          <m:r>
                            <a:rPr lang="uz-Latn-UZ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𝟏𝟔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72200" y="3953410"/>
                <a:ext cx="5100434" cy="81624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762000" y="3945634"/>
                <a:ext cx="5738109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=(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𝒚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𝒙𝒚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3945634"/>
                <a:ext cx="5738109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533400" y="5029200"/>
                <a:ext cx="7728975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uz-Latn-UZ" sz="4400" b="1" i="0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3</m:t>
                        </m:r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 (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𝒂𝒃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+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)(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𝟕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𝒂𝒃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𝒚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)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3400" y="5029200"/>
                <a:ext cx="7728975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5539172" y="5951376"/>
                <a:ext cx="4779835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=</m:t>
                          </m:r>
                          <m:r>
                            <a:rPr lang="uz-Latn-UZ" b="1" i="1" smtClean="0">
                              <a:latin typeface="Cambria Math"/>
                            </a:rPr>
                            <m:t>𝟒𝟗</m:t>
                          </m:r>
                          <m:sSup>
                            <m:sSupPr>
                              <m:ctrlPr>
                                <a:rPr lang="uz-Latn-UZ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uz-Latn-UZ" b="1" i="1" smtClean="0">
                                  <a:latin typeface="Cambria Math"/>
                                </a:rPr>
                                <m:t>𝒂</m:t>
                              </m:r>
                            </m:e>
                            <m:sup>
                              <m:r>
                                <a:rPr lang="uz-Latn-UZ" b="1" i="1" smtClean="0"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uz-Latn-UZ" b="1" i="1" smtClean="0">
                              <a:latin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𝟒</m:t>
                          </m:r>
                        </m:sup>
                      </m:sSup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39172" y="5951376"/>
                <a:ext cx="4779835" cy="81624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762000" y="5943600"/>
                <a:ext cx="5181098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=(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𝟕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𝒂𝒃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−(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e>
                          <m:sup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sup>
                        </m:s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2000" y="5943600"/>
                <a:ext cx="5181098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252086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614857"/>
            <a:ext cx="13384844" cy="1200310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№ 39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Выполните умножение, воспользовавшись формулой сокращённого умножения.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9178723"/>
              </p:ext>
            </p:extLst>
          </p:nvPr>
        </p:nvGraphicFramePr>
        <p:xfrm>
          <a:off x="2438400" y="1815167"/>
          <a:ext cx="69611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9" name="Формула" r:id="rId3" imgW="1396800" imgH="228600" progId="Equation.3">
                  <p:embed/>
                </p:oleObj>
              </mc:Choice>
              <mc:Fallback>
                <p:oleObj name="Формула" r:id="rId3" imgW="1396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1815167"/>
                        <a:ext cx="6961188" cy="928687"/>
                      </a:xfrm>
                      <a:prstGeom prst="rect">
                        <a:avLst/>
                      </a:prstGeom>
                      <a:solidFill>
                        <a:srgbClr val="EAEAEA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12495" y="2995494"/>
                <a:ext cx="7218323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uz-Latn-UZ" sz="4400" b="1" dirty="0">
                              <a:solidFill>
                                <a:prstClr val="black"/>
                              </a:solidFill>
                              <a:ea typeface="Cambria Math"/>
                            </a:rPr>
                            <m:t>1</m:t>
                          </m:r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 (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)(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)(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𝟗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95" y="2995494"/>
                <a:ext cx="7218323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5922881" y="4135698"/>
                <a:ext cx="3990323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𝟗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22881" y="4135698"/>
                <a:ext cx="3990323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1080790" y="4135698"/>
                <a:ext cx="2965620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latin typeface="Cambria Math"/>
                        </a:rPr>
                        <m:t>=(</m:t>
                      </m:r>
                      <m:r>
                        <a:rPr lang="uz-Latn-UZ" sz="4400" b="1" i="1" smtClean="0">
                          <a:latin typeface="Cambria Math"/>
                        </a:rPr>
                        <m:t>𝟗</m:t>
                      </m:r>
                      <m:r>
                        <a:rPr lang="uz-Latn-UZ" sz="4400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/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80790" y="4135698"/>
                <a:ext cx="2965620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9601200" y="4119222"/>
                <a:ext cx="2257476" cy="7829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𝟖𝟏</m:t>
                      </m:r>
                      <m:r>
                        <a:rPr lang="uz-Latn-UZ" sz="44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01200" y="4119222"/>
                <a:ext cx="2257476" cy="78297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312495" y="4999966"/>
                <a:ext cx="8301055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) (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</m:t>
                      </m:r>
                      <m:d>
                        <m:d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d>
                      <m:d>
                        <m:d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𝒚</m:t>
                          </m:r>
                        </m:e>
                      </m:d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495" y="4999966"/>
                <a:ext cx="8301055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6494609" y="6276131"/>
                <a:ext cx="5065297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=</m:t>
                        </m:r>
                        <m:sSup>
                          <m:sSupPr>
                            <m:ctrlP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𝟒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𝒙</m:t>
                            </m:r>
                          </m:e>
                          <m:sup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0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−</m:t>
                    </m:r>
                    <m:sSup>
                      <m:sSupPr>
                        <m:ctrlP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sSup>
                          <m:sSupPr>
                            <m:ctrlP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sSupPr>
                          <m:e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(</m:t>
                            </m:r>
                            <m:r>
                              <a:rPr lang="uz-Latn-UZ" sz="4400" b="1" i="1" smtClean="0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𝒚</m:t>
                            </m:r>
                          </m:e>
                          <m:sup>
                            <m:r>
                              <a:rPr lang="uz-Latn-UZ" sz="4400" b="1" i="1">
                                <a:solidFill>
                                  <a:prstClr val="black"/>
                                </a:solidFill>
                                <a:latin typeface="Cambria Math"/>
                                <a:ea typeface="Cambria Math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)</m:t>
                        </m:r>
                      </m:e>
                      <m:sup>
                        <m:r>
                          <a:rPr lang="uz-Latn-UZ" sz="4400" b="1" i="1">
                            <a:solidFill>
                              <a:prstClr val="black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r>
                      <a:rPr lang="uz-Latn-UZ" sz="4400" b="1" i="1" smtClean="0">
                        <a:solidFill>
                          <a:prstClr val="black"/>
                        </a:solidFill>
                        <a:latin typeface="Cambria Math"/>
                        <a:ea typeface="Cambria Math"/>
                      </a:rPr>
                      <m:t>=</m:t>
                    </m:r>
                  </m:oMath>
                </a14:m>
                <a:r>
                  <a:rPr lang="uz-Latn-UZ" sz="4400" b="1" dirty="0" smtClean="0">
                    <a:solidFill>
                      <a:prstClr val="black"/>
                    </a:solidFill>
                    <a:ea typeface="Cambria Math"/>
                  </a:rPr>
                  <a:t> </a:t>
                </a:r>
                <a:endParaRPr lang="uz-Latn-UZ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94609" y="6276131"/>
                <a:ext cx="5065297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747914" y="6264250"/>
                <a:ext cx="3572516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latin typeface="Cambria Math"/>
                        </a:rPr>
                        <m:t>=(</m:t>
                      </m:r>
                      <m:sSup>
                        <m:sSupPr>
                          <m:ctrlPr>
                            <a:rPr lang="uz-Latn-UZ" sz="4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</a:rPr>
                            <m:t>𝟒</m:t>
                          </m:r>
                          <m:r>
                            <a:rPr lang="uz-Latn-UZ" sz="4400" b="1" i="1" smtClean="0"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uz-Latn-UZ" sz="4400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/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14" y="6264250"/>
                <a:ext cx="3572516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11366032" y="6277927"/>
                <a:ext cx="2853152" cy="78297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sup>
                      </m:sSup>
                      <m:r>
                        <a:rPr lang="uz-Latn-UZ" sz="4400" b="1" i="0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366032" y="6277927"/>
                <a:ext cx="2853152" cy="78297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Левая фигурная скобка 2"/>
          <p:cNvSpPr/>
          <p:nvPr/>
        </p:nvSpPr>
        <p:spPr>
          <a:xfrm rot="16200000">
            <a:off x="2629327" y="2147925"/>
            <a:ext cx="582970" cy="3392575"/>
          </a:xfrm>
          <a:prstGeom prst="leftBrace">
            <a:avLst>
              <a:gd name="adj1" fmla="val 8333"/>
              <a:gd name="adj2" fmla="val 5055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4" name="Левая фигурная скобка 23"/>
          <p:cNvSpPr/>
          <p:nvPr/>
        </p:nvSpPr>
        <p:spPr>
          <a:xfrm rot="16200000">
            <a:off x="5459472" y="3919492"/>
            <a:ext cx="582970" cy="4106546"/>
          </a:xfrm>
          <a:prstGeom prst="leftBrace">
            <a:avLst>
              <a:gd name="adj1" fmla="val 8333"/>
              <a:gd name="adj2" fmla="val 50551"/>
            </a:avLst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pic>
        <p:nvPicPr>
          <p:cNvPr id="25" name="Picture 43" descr="Test paper Illustrations and Stock Art. 23,461 Test paper illustration  graphics and vector EPS clip art available to search from thousands of  royalty free clipart providers."/>
          <p:cNvPicPr>
            <a:picLocks noChangeAspect="1" noChangeArrowheads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863"/>
          <a:stretch/>
        </p:blipFill>
        <p:spPr bwMode="auto">
          <a:xfrm>
            <a:off x="12055926" y="1480331"/>
            <a:ext cx="2036086" cy="2610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3811496" y="4119222"/>
                <a:ext cx="2387320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(</m:t>
                      </m:r>
                      <m:r>
                        <a:rPr lang="uz-Latn-UZ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𝟗</m:t>
                      </m:r>
                      <m:r>
                        <a:rPr lang="uz-Latn-UZ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1496" y="4119222"/>
                <a:ext cx="2387320" cy="78476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022447" y="6264250"/>
                <a:ext cx="2760179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4400" b="1" i="1" smtClean="0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𝟒</m:t>
                          </m:r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prstClr val="black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>
                          <a:solidFill>
                            <a:prstClr val="black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uz-Latn-UZ" sz="4400" b="1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2447" y="6264250"/>
                <a:ext cx="2760179" cy="78476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5264438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2" grpId="0"/>
      <p:bldP spid="13" grpId="0"/>
      <p:bldP spid="15" grpId="0"/>
      <p:bldP spid="16" grpId="0"/>
      <p:bldP spid="17" grpId="0"/>
      <p:bldP spid="3" grpId="0" animBg="1"/>
      <p:bldP spid="24" grpId="0" animBg="1"/>
      <p:bldP spid="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614857"/>
            <a:ext cx="13859602" cy="1200310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95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Вычислите используя формул</a:t>
            </a:r>
            <a:r>
              <a:rPr lang="ru-RU" sz="3600" b="1" kern="0" dirty="0" smtClean="0">
                <a:latin typeface="Arial" pitchFamily="34" charset="0"/>
                <a:cs typeface="Arial" pitchFamily="34" charset="0"/>
              </a:rPr>
              <a:t>ы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сокращённого умножения.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79306670"/>
              </p:ext>
            </p:extLst>
          </p:nvPr>
        </p:nvGraphicFramePr>
        <p:xfrm>
          <a:off x="3780363" y="1815167"/>
          <a:ext cx="6961188" cy="928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66" name="Формула" r:id="rId3" imgW="1396800" imgH="228600" progId="Equation.3">
                  <p:embed/>
                </p:oleObj>
              </mc:Choice>
              <mc:Fallback>
                <p:oleObj name="Формула" r:id="rId3" imgW="13968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80363" y="1815167"/>
                        <a:ext cx="6961188" cy="928687"/>
                      </a:xfrm>
                      <a:prstGeom prst="rect">
                        <a:avLst/>
                      </a:prstGeom>
                      <a:solidFill>
                        <a:srgbClr val="EAEAEA">
                          <a:alpha val="50980"/>
                        </a:srgbClr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93833" y="3112628"/>
                <a:ext cx="275344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𝟒𝟖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𝟓𝟐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833" y="3112628"/>
                <a:ext cx="2753446" cy="76944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8797283" y="3096873"/>
                <a:ext cx="3248518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latin typeface="Cambria Math"/>
                            </a:rPr>
                            <m:t>𝟓𝟎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latin typeface="Cambria Math"/>
                            </a:rPr>
                            <m:t>𝟐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97283" y="3096873"/>
                <a:ext cx="3248518" cy="81624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883374" y="3120278"/>
                <a:ext cx="617072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ru-RU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𝟓𝟎</m:t>
                          </m:r>
                          <m:r>
                            <a:rPr lang="ru-RU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ru-RU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ru-RU" sz="44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𝟓𝟎</m:t>
                          </m:r>
                          <m:r>
                            <a:rPr lang="ru-RU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ru-RU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</m:d>
                      <m:r>
                        <a:rPr lang="ru-RU" sz="44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83374" y="3120278"/>
                <a:ext cx="6170727" cy="76944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8153399" y="3813919"/>
                <a:ext cx="534274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𝟐𝟓𝟎𝟎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𝟐𝟒𝟗𝟔</m:t>
                      </m:r>
                    </m:oMath>
                  </m:oMathPara>
                </a14:m>
                <a:endParaRPr lang="uz-Latn-UZ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53399" y="3813919"/>
                <a:ext cx="5342745" cy="769441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Прямоугольник 30"/>
              <p:cNvSpPr/>
              <p:nvPr/>
            </p:nvSpPr>
            <p:spPr>
              <a:xfrm>
                <a:off x="418241" y="4869150"/>
                <a:ext cx="2753446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uz-Latn-UZ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𝟒𝟑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𝟑𝟕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31" name="Прямоугольник 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241" y="4869150"/>
                <a:ext cx="2753446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921691" y="4853395"/>
                <a:ext cx="3248518" cy="81624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latin typeface="Cambria Math"/>
                            </a:rPr>
                            <m:t>𝟒𝟎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 smtClean="0"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b="1" i="1" smtClean="0"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uz-Latn-UZ" b="1" i="1" smtClean="0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b="1" i="1" smtClean="0"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21691" y="4853395"/>
                <a:ext cx="3248518" cy="81624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Прямоугольник 32"/>
              <p:cNvSpPr/>
              <p:nvPr/>
            </p:nvSpPr>
            <p:spPr>
              <a:xfrm>
                <a:off x="3007782" y="4876800"/>
                <a:ext cx="6170727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d>
                        <m:dPr>
                          <m:ctrlPr>
                            <a:rPr lang="ru-RU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𝟒𝟎</m:t>
                          </m:r>
                          <m:r>
                            <a:rPr lang="ru-RU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ru-RU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r>
                        <a:rPr lang="ru-RU" sz="44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∙</m:t>
                      </m:r>
                      <m:d>
                        <m:dPr>
                          <m:ctrlPr>
                            <a:rPr lang="ru-RU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</m:ctrlPr>
                        </m:dPr>
                        <m:e>
                          <m:r>
                            <a:rPr lang="ru-RU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  <m:r>
                            <a:rPr lang="ru-RU" sz="4400" b="1" i="1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𝟎</m:t>
                          </m:r>
                          <m:r>
                            <a:rPr lang="ru-RU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ru-RU" sz="4400" b="1" i="1" smtClean="0">
                              <a:solidFill>
                                <a:prstClr val="black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</m:d>
                      <m:r>
                        <a:rPr lang="ru-RU" sz="4400" b="1" i="1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</m:oMath>
                  </m:oMathPara>
                </a14:m>
                <a:endParaRPr lang="uz-Latn-UZ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3" name="Прямоугольник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7782" y="4876800"/>
                <a:ext cx="6170727" cy="769441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8277807" y="5669644"/>
                <a:ext cx="5342745" cy="76944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𝟏𝟔𝟎𝟎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𝟗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ru-RU" sz="4400" b="1" i="1" smtClean="0">
                          <a:solidFill>
                            <a:prstClr val="black"/>
                          </a:solidFill>
                          <a:latin typeface="Cambria Math"/>
                          <a:ea typeface="Cambria Math"/>
                        </a:rPr>
                        <m:t>𝟏𝟓𝟗𝟏</m:t>
                      </m:r>
                    </m:oMath>
                  </m:oMathPara>
                </a14:m>
                <a:endParaRPr lang="uz-Latn-UZ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7807" y="5669644"/>
                <a:ext cx="5342745" cy="769441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253656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3" grpId="0"/>
      <p:bldP spid="25" grpId="0"/>
      <p:bldP spid="32" grpId="0"/>
      <p:bldP spid="33" grpId="0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31156" y="614857"/>
            <a:ext cx="13859602" cy="646313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9</a:t>
            </a:r>
            <a:r>
              <a:rPr 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7</a:t>
            </a:r>
            <a:r>
              <a:rPr lang="ru-RU" sz="36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3600" b="1" kern="0" dirty="0" smtClean="0">
                <a:latin typeface="Arial" pitchFamily="34" charset="0"/>
                <a:cs typeface="Arial" pitchFamily="34" charset="0"/>
              </a:rPr>
              <a:t> Упростите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4" name="Picture 22" descr="Анкета Векторные клипарты с лицензией «роялти-фри».16 386 Анкета клипарты и  векторные иллюстрации и изображения в формате EPS от тысяч дизайнеров  стоковых иллюстраций.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50"/>
          <a:stretch/>
        </p:blipFill>
        <p:spPr bwMode="auto">
          <a:xfrm>
            <a:off x="7878846" y="5562600"/>
            <a:ext cx="2319094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697951" y="1398250"/>
                <a:ext cx="681314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chemeClr val="tx1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en-US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𝒄</m:t>
                        </m:r>
                        <m:r>
                          <a:rPr lang="uz-Latn-UZ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uz-Cyrl-UZ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  <m:r>
                          <a:rPr lang="uz-Latn-UZ" sz="4400" b="1" i="1" dirty="0" smtClean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chemeClr val="tx1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  <m:r>
                      <a:rPr lang="uz-Cyrl-UZ" sz="4400" b="1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−(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𝒄</m:t>
                    </m:r>
                    <m:r>
                      <a:rPr lang="uz-Cyrl-UZ" sz="4400" b="1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+</m:t>
                    </m:r>
                    <m:r>
                      <a:rPr lang="uz-Cyrl-UZ" sz="4400" b="1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𝟑</m:t>
                    </m:r>
                    <m:r>
                      <a:rPr lang="uz-Cyrl-UZ" sz="4400" b="1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)(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𝟑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−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𝒄</m:t>
                    </m:r>
                    <m:r>
                      <a:rPr lang="en-US" sz="4400" b="1" i="1" dirty="0" smtClean="0">
                        <a:solidFill>
                          <a:schemeClr val="tx1"/>
                        </a:solidFill>
                        <a:latin typeface="Cambria Math"/>
                        <a:cs typeface="Times New Roman" pitchFamily="18" charset="0"/>
                      </a:rPr>
                      <m:t>)</m:t>
                    </m:r>
                  </m:oMath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51" y="1398250"/>
                <a:ext cx="6813147" cy="784767"/>
              </a:xfrm>
              <a:prstGeom prst="rect">
                <a:avLst/>
              </a:prstGeom>
              <a:blipFill rotWithShape="1">
                <a:blip r:embed="rId3"/>
                <a:stretch>
                  <a:fillRect l="-3578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1276435" y="2429008"/>
                <a:ext cx="5668796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𝒄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𝟑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)−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76435" y="2429008"/>
                <a:ext cx="5668796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1439385" y="3352800"/>
                <a:ext cx="4530536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𝒄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𝟗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)−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9385" y="3352800"/>
                <a:ext cx="4530536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5789875" y="3352800"/>
                <a:ext cx="3069751" cy="816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(</m:t>
                          </m:r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𝟑</m:t>
                          </m:r>
                        </m:e>
                        <m:sup>
                          <m:r>
                            <a:rPr lang="uz-Latn-UZ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b="1" i="1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sSup>
                        <m:sSupPr>
                          <m:ctrlPr>
                            <a:rPr lang="uz-Latn-UZ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uz-Latn-UZ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  <m:r>
                        <a:rPr lang="ru-RU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89875" y="3352800"/>
                <a:ext cx="3069751" cy="81624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629400" y="2378399"/>
                <a:ext cx="4817986" cy="83099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4800" b="1" i="1" dirty="0" smtClean="0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4800" b="1" i="1" dirty="0"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en-US" sz="4800" b="1" i="1" dirty="0"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sz="4800" b="1" i="1" dirty="0"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</m:d>
                      <m:d>
                        <m:dPr>
                          <m:ctrlPr>
                            <a:rPr lang="en-US" sz="4800" b="1" i="1" dirty="0">
                              <a:latin typeface="Cambria Math"/>
                              <a:cs typeface="Times New Roman" pitchFamily="18" charset="0"/>
                            </a:rPr>
                          </m:ctrlPr>
                        </m:dPr>
                        <m:e>
                          <m:r>
                            <a:rPr lang="en-US" sz="4800" b="1" i="1" dirty="0">
                              <a:latin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en-US" sz="4800" b="1" i="1" dirty="0"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en-US" sz="4800" b="1" i="1" dirty="0"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</m:d>
                      <m:r>
                        <a:rPr lang="en-US" sz="4800" b="1" i="1" dirty="0" smtClean="0"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800" b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0" y="2378399"/>
                <a:ext cx="4817986" cy="83099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362434" y="4311227"/>
                <a:ext cx="376628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𝒄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en-US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𝟗</m:t>
                      </m:r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2434" y="4311227"/>
                <a:ext cx="3766287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5013973" y="4311228"/>
                <a:ext cx="2999604" cy="816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𝟗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sSup>
                        <m:sSupPr>
                          <m:ctrlPr>
                            <a:rPr lang="uz-Latn-UZ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uz-Latn-UZ" b="1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ru-RU" b="1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</m:oMath>
                  </m:oMathPara>
                </a14:m>
                <a:endParaRPr lang="uz-Latn-UZ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13973" y="4311228"/>
                <a:ext cx="2999604" cy="81624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единительная линия 4"/>
          <p:cNvCxnSpPr/>
          <p:nvPr/>
        </p:nvCxnSpPr>
        <p:spPr>
          <a:xfrm>
            <a:off x="4328173" y="5036901"/>
            <a:ext cx="6858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913456" y="5095995"/>
            <a:ext cx="914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>
            <a:off x="1916566" y="4986399"/>
            <a:ext cx="914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6440578" y="5095995"/>
            <a:ext cx="914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6437468" y="4986399"/>
            <a:ext cx="914400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>
            <a:off x="5434987" y="5036901"/>
            <a:ext cx="620486" cy="0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flipV="1">
            <a:off x="4402818" y="4451628"/>
            <a:ext cx="737118" cy="522016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5369759" y="4452934"/>
            <a:ext cx="750942" cy="565809"/>
          </a:xfrm>
          <a:prstGeom prst="line">
            <a:avLst/>
          </a:prstGeom>
          <a:ln w="381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4" name="Прямоугольник 43"/>
              <p:cNvSpPr/>
              <p:nvPr/>
            </p:nvSpPr>
            <p:spPr>
              <a:xfrm>
                <a:off x="7783124" y="4327713"/>
                <a:ext cx="2604880" cy="8162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b="1" i="1" smtClean="0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en-US" b="1" i="1">
                              <a:latin typeface="Cambria Math"/>
                            </a:rPr>
                            <m:t>𝒄</m:t>
                          </m:r>
                        </m:e>
                        <m:sup>
                          <m:r>
                            <a:rPr lang="uz-Latn-UZ" b="1" i="1"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b="1" i="1" smtClean="0">
                          <a:latin typeface="Cambria Math"/>
                        </a:rPr>
                        <m:t>−</m:t>
                      </m:r>
                      <m:r>
                        <a:rPr lang="en-US" b="1" i="1" smtClean="0">
                          <a:latin typeface="Cambria Math"/>
                        </a:rPr>
                        <m:t>𝟔</m:t>
                      </m:r>
                      <m:r>
                        <a:rPr lang="en-US" b="1" i="1" smtClean="0">
                          <a:latin typeface="Cambria Math"/>
                        </a:rPr>
                        <m:t>𝒄</m:t>
                      </m:r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44" name="Прямоугольник 4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83124" y="4327713"/>
                <a:ext cx="2604880" cy="816249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3801006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2" grpId="0"/>
      <p:bldP spid="3" grpId="0"/>
      <p:bldP spid="17" grpId="0"/>
      <p:bldP spid="18" grpId="0"/>
      <p:bldP spid="4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12674</TotalTime>
  <Words>899</Words>
  <Application>Microsoft Office PowerPoint</Application>
  <PresentationFormat>Произвольный</PresentationFormat>
  <Paragraphs>117</Paragraphs>
  <Slides>11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Office Theme</vt:lpstr>
      <vt:lpstr>Формула</vt:lpstr>
      <vt:lpstr>Презентация PowerPoint</vt:lpstr>
      <vt:lpstr>Презентация PowerPoint</vt:lpstr>
      <vt:lpstr>Задание: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828</cp:revision>
  <dcterms:created xsi:type="dcterms:W3CDTF">2020-04-09T07:32:19Z</dcterms:created>
  <dcterms:modified xsi:type="dcterms:W3CDTF">2021-02-19T16:18:16Z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