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560" r:id="rId2"/>
    <p:sldId id="768" r:id="rId3"/>
    <p:sldId id="807" r:id="rId4"/>
    <p:sldId id="808" r:id="rId5"/>
    <p:sldId id="810" r:id="rId6"/>
    <p:sldId id="785" r:id="rId7"/>
    <p:sldId id="811" r:id="rId8"/>
    <p:sldId id="805" r:id="rId9"/>
    <p:sldId id="806" r:id="rId10"/>
    <p:sldId id="812" r:id="rId11"/>
    <p:sldId id="510" r:id="rId12"/>
  </p:sldIdLst>
  <p:sldSz cx="14630400" cy="8229600"/>
  <p:notesSz cx="5765800" cy="3244850"/>
  <p:defaultTextStyle>
    <a:defPPr>
      <a:defRPr lang="ru-RU"/>
    </a:defPPr>
    <a:lvl1pPr marL="0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1pPr>
    <a:lvl2pPr marL="1159038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2pPr>
    <a:lvl3pPr marL="2318076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3pPr>
    <a:lvl4pPr marL="3477112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4pPr>
    <a:lvl5pPr marL="4636148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5pPr>
    <a:lvl6pPr marL="5795186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6954224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8113261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9272295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60"/>
            <p14:sldId id="768"/>
            <p14:sldId id="807"/>
            <p14:sldId id="808"/>
            <p14:sldId id="810"/>
            <p14:sldId id="785"/>
            <p14:sldId id="811"/>
            <p14:sldId id="805"/>
            <p14:sldId id="806"/>
            <p14:sldId id="812"/>
            <p14:sldId id="510"/>
          </p14:sldIdLst>
        </p14:section>
        <p14:section name="Раздел без заголовка" id="{67AF348A-95E5-4FA6-B08C-FB3DF7B22B4F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7304">
          <p15:clr>
            <a:srgbClr val="A4A3A4"/>
          </p15:clr>
        </p15:guide>
        <p15:guide id="4" pos="54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1A0A5E"/>
    <a:srgbClr val="821023"/>
    <a:srgbClr val="2E0000"/>
    <a:srgbClr val="00A859"/>
    <a:srgbClr val="FF6B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07" autoAdjust="0"/>
    <p:restoredTop sz="94600" autoAdjust="0"/>
  </p:normalViewPr>
  <p:slideViewPr>
    <p:cSldViewPr>
      <p:cViewPr>
        <p:scale>
          <a:sx n="58" d="100"/>
          <a:sy n="58" d="100"/>
        </p:scale>
        <p:origin x="-288" y="246"/>
      </p:cViewPr>
      <p:guideLst>
        <p:guide orient="horz" pos="2880"/>
        <p:guide orient="horz" pos="7304"/>
        <p:guide pos="2160"/>
        <p:guide pos="54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C93F39-D10A-4803-B666-2C2CC1E2260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z-Latn-UZ"/>
        </a:p>
      </dgm:t>
    </dgm:pt>
    <dgm:pt modelId="{2308F815-5D1D-4AE8-8190-5CEA760EC492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uz-Cyrl-UZ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Повторение пройденного</a:t>
          </a:r>
          <a:endParaRPr lang="uz-Latn-UZ" sz="40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075C089C-C07F-4B10-B8E5-029B1C08BCAB}" type="parTrans" cxnId="{64BFC926-276B-455D-9218-2C0AD1900D9D}">
      <dgm:prSet/>
      <dgm:spPr/>
      <dgm:t>
        <a:bodyPr/>
        <a:lstStyle/>
        <a:p>
          <a:endParaRPr lang="uz-Latn-UZ"/>
        </a:p>
      </dgm:t>
    </dgm:pt>
    <dgm:pt modelId="{1209770B-BAA0-4719-A2B4-ABF0E67D0FBD}" type="sibTrans" cxnId="{64BFC926-276B-455D-9218-2C0AD1900D9D}">
      <dgm:prSet/>
      <dgm:spPr/>
      <dgm:t>
        <a:bodyPr/>
        <a:lstStyle/>
        <a:p>
          <a:endParaRPr lang="uz-Latn-UZ"/>
        </a:p>
      </dgm:t>
    </dgm:pt>
    <dgm:pt modelId="{A57B3A41-BEDF-432A-A6D1-20ADB439BE55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Решение задач</a:t>
          </a:r>
          <a:endParaRPr lang="uz-Latn-UZ" sz="40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7B5E53DE-0EBE-4D3A-AFCE-73715F644699}" type="parTrans" cxnId="{E3AEAAF3-9545-49DD-B02E-EBEDAAD25147}">
      <dgm:prSet/>
      <dgm:spPr/>
      <dgm:t>
        <a:bodyPr/>
        <a:lstStyle/>
        <a:p>
          <a:endParaRPr lang="uz-Latn-UZ"/>
        </a:p>
      </dgm:t>
    </dgm:pt>
    <dgm:pt modelId="{A2B40C0A-A040-4BB8-B0EB-372827B5C35B}" type="sibTrans" cxnId="{E3AEAAF3-9545-49DD-B02E-EBEDAAD25147}">
      <dgm:prSet/>
      <dgm:spPr/>
      <dgm:t>
        <a:bodyPr/>
        <a:lstStyle/>
        <a:p>
          <a:endParaRPr lang="uz-Latn-UZ"/>
        </a:p>
      </dgm:t>
    </dgm:pt>
    <dgm:pt modelId="{4C975EE1-0466-43EF-B9FF-7C86DC68FF0A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Задания для закрепления</a:t>
          </a:r>
          <a:endParaRPr lang="uz-Latn-UZ" sz="40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1C5110EB-E040-4A6D-8A9B-3DE6CC767284}" type="parTrans" cxnId="{759C93DB-6B52-4810-BACB-8AD8F2753F82}">
      <dgm:prSet/>
      <dgm:spPr/>
      <dgm:t>
        <a:bodyPr/>
        <a:lstStyle/>
        <a:p>
          <a:endParaRPr lang="uz-Latn-UZ"/>
        </a:p>
      </dgm:t>
    </dgm:pt>
    <dgm:pt modelId="{1A56B892-87AD-42B1-9A09-064AC745EB73}" type="sibTrans" cxnId="{759C93DB-6B52-4810-BACB-8AD8F2753F82}">
      <dgm:prSet/>
      <dgm:spPr/>
      <dgm:t>
        <a:bodyPr/>
        <a:lstStyle/>
        <a:p>
          <a:endParaRPr lang="uz-Latn-UZ"/>
        </a:p>
      </dgm:t>
    </dgm:pt>
    <dgm:pt modelId="{DE9F92C4-994B-42B2-A73D-91F5B4822D07}" type="pres">
      <dgm:prSet presAssocID="{BCC93F39-D10A-4803-B666-2C2CC1E2260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uz-Latn-UZ"/>
        </a:p>
      </dgm:t>
    </dgm:pt>
    <dgm:pt modelId="{661502F1-638F-4AF4-B56A-1BDAC56AB798}" type="pres">
      <dgm:prSet presAssocID="{BCC93F39-D10A-4803-B666-2C2CC1E22604}" presName="Name1" presStyleCnt="0"/>
      <dgm:spPr/>
    </dgm:pt>
    <dgm:pt modelId="{AA8AD3AB-E061-450E-BE14-25B3A3FFC322}" type="pres">
      <dgm:prSet presAssocID="{BCC93F39-D10A-4803-B666-2C2CC1E22604}" presName="cycle" presStyleCnt="0"/>
      <dgm:spPr/>
    </dgm:pt>
    <dgm:pt modelId="{14824C2C-36A7-4D67-904F-E27A2DA5A0B2}" type="pres">
      <dgm:prSet presAssocID="{BCC93F39-D10A-4803-B666-2C2CC1E22604}" presName="srcNode" presStyleLbl="node1" presStyleIdx="0" presStyleCnt="3"/>
      <dgm:spPr/>
    </dgm:pt>
    <dgm:pt modelId="{B602AE6D-21C4-40F3-9486-2ABA888F453D}" type="pres">
      <dgm:prSet presAssocID="{BCC93F39-D10A-4803-B666-2C2CC1E22604}" presName="conn" presStyleLbl="parChTrans1D2" presStyleIdx="0" presStyleCnt="1"/>
      <dgm:spPr/>
      <dgm:t>
        <a:bodyPr/>
        <a:lstStyle/>
        <a:p>
          <a:endParaRPr lang="uz-Latn-UZ"/>
        </a:p>
      </dgm:t>
    </dgm:pt>
    <dgm:pt modelId="{4A070231-6265-4BDF-B4B1-3768E2172FB9}" type="pres">
      <dgm:prSet presAssocID="{BCC93F39-D10A-4803-B666-2C2CC1E22604}" presName="extraNode" presStyleLbl="node1" presStyleIdx="0" presStyleCnt="3"/>
      <dgm:spPr/>
    </dgm:pt>
    <dgm:pt modelId="{3B808637-9840-4FFE-84AD-6C172FC1EF18}" type="pres">
      <dgm:prSet presAssocID="{BCC93F39-D10A-4803-B666-2C2CC1E22604}" presName="dstNode" presStyleLbl="node1" presStyleIdx="0" presStyleCnt="3"/>
      <dgm:spPr/>
    </dgm:pt>
    <dgm:pt modelId="{364B9216-98A2-407D-A39B-07FED26E1DC8}" type="pres">
      <dgm:prSet presAssocID="{2308F815-5D1D-4AE8-8190-5CEA760EC492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7E82D092-B386-441A-9F64-1D7B8B0DF71E}" type="pres">
      <dgm:prSet presAssocID="{2308F815-5D1D-4AE8-8190-5CEA760EC492}" presName="accent_1" presStyleCnt="0"/>
      <dgm:spPr/>
    </dgm:pt>
    <dgm:pt modelId="{2BF55A90-B799-4710-8059-58ABB74CF63A}" type="pres">
      <dgm:prSet presAssocID="{2308F815-5D1D-4AE8-8190-5CEA760EC492}" presName="accentRepeatNode" presStyleLbl="solidFgAcc1" presStyleIdx="0" presStyleCnt="3" custLinFactNeighborX="-5749" custLinFactNeighborY="1363"/>
      <dgm:spPr/>
    </dgm:pt>
    <dgm:pt modelId="{CC9BBF5C-984C-4852-A181-63E464A7ECA8}" type="pres">
      <dgm:prSet presAssocID="{A57B3A41-BEDF-432A-A6D1-20ADB439BE55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D6397558-8817-43C1-934B-FF930920A908}" type="pres">
      <dgm:prSet presAssocID="{A57B3A41-BEDF-432A-A6D1-20ADB439BE55}" presName="accent_2" presStyleCnt="0"/>
      <dgm:spPr/>
    </dgm:pt>
    <dgm:pt modelId="{5FE3EEBE-003C-471A-B15E-1526B9173BC0}" type="pres">
      <dgm:prSet presAssocID="{A57B3A41-BEDF-432A-A6D1-20ADB439BE55}" presName="accentRepeatNode" presStyleLbl="solidFgAcc1" presStyleIdx="1" presStyleCnt="3"/>
      <dgm:spPr/>
    </dgm:pt>
    <dgm:pt modelId="{B62D403E-CF5A-47F0-82F1-BA3F8FEE8E32}" type="pres">
      <dgm:prSet presAssocID="{4C975EE1-0466-43EF-B9FF-7C86DC68FF0A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99F13A0D-646C-4B3E-8CB5-3E79DDCE9165}" type="pres">
      <dgm:prSet presAssocID="{4C975EE1-0466-43EF-B9FF-7C86DC68FF0A}" presName="accent_3" presStyleCnt="0"/>
      <dgm:spPr/>
    </dgm:pt>
    <dgm:pt modelId="{E22ECAA2-DFA3-43D8-9221-52A09B25D51A}" type="pres">
      <dgm:prSet presAssocID="{4C975EE1-0466-43EF-B9FF-7C86DC68FF0A}" presName="accentRepeatNode" presStyleLbl="solidFgAcc1" presStyleIdx="2" presStyleCnt="3"/>
      <dgm:spPr/>
    </dgm:pt>
  </dgm:ptLst>
  <dgm:cxnLst>
    <dgm:cxn modelId="{759C93DB-6B52-4810-BACB-8AD8F2753F82}" srcId="{BCC93F39-D10A-4803-B666-2C2CC1E22604}" destId="{4C975EE1-0466-43EF-B9FF-7C86DC68FF0A}" srcOrd="2" destOrd="0" parTransId="{1C5110EB-E040-4A6D-8A9B-3DE6CC767284}" sibTransId="{1A56B892-87AD-42B1-9A09-064AC745EB73}"/>
    <dgm:cxn modelId="{A798CF9D-227C-47CD-BBE4-175F12C37C7F}" type="presOf" srcId="{BCC93F39-D10A-4803-B666-2C2CC1E22604}" destId="{DE9F92C4-994B-42B2-A73D-91F5B4822D07}" srcOrd="0" destOrd="0" presId="urn:microsoft.com/office/officeart/2008/layout/VerticalCurvedList"/>
    <dgm:cxn modelId="{CA966BAC-D607-4287-8830-EC30308CB264}" type="presOf" srcId="{1209770B-BAA0-4719-A2B4-ABF0E67D0FBD}" destId="{B602AE6D-21C4-40F3-9486-2ABA888F453D}" srcOrd="0" destOrd="0" presId="urn:microsoft.com/office/officeart/2008/layout/VerticalCurvedList"/>
    <dgm:cxn modelId="{64BFC926-276B-455D-9218-2C0AD1900D9D}" srcId="{BCC93F39-D10A-4803-B666-2C2CC1E22604}" destId="{2308F815-5D1D-4AE8-8190-5CEA760EC492}" srcOrd="0" destOrd="0" parTransId="{075C089C-C07F-4B10-B8E5-029B1C08BCAB}" sibTransId="{1209770B-BAA0-4719-A2B4-ABF0E67D0FBD}"/>
    <dgm:cxn modelId="{E3AEAAF3-9545-49DD-B02E-EBEDAAD25147}" srcId="{BCC93F39-D10A-4803-B666-2C2CC1E22604}" destId="{A57B3A41-BEDF-432A-A6D1-20ADB439BE55}" srcOrd="1" destOrd="0" parTransId="{7B5E53DE-0EBE-4D3A-AFCE-73715F644699}" sibTransId="{A2B40C0A-A040-4BB8-B0EB-372827B5C35B}"/>
    <dgm:cxn modelId="{B7BA1FFE-14C6-4E2E-8065-082644681E6A}" type="presOf" srcId="{4C975EE1-0466-43EF-B9FF-7C86DC68FF0A}" destId="{B62D403E-CF5A-47F0-82F1-BA3F8FEE8E32}" srcOrd="0" destOrd="0" presId="urn:microsoft.com/office/officeart/2008/layout/VerticalCurvedList"/>
    <dgm:cxn modelId="{517F3B21-3F3C-481C-A91F-DF1674DB1740}" type="presOf" srcId="{2308F815-5D1D-4AE8-8190-5CEA760EC492}" destId="{364B9216-98A2-407D-A39B-07FED26E1DC8}" srcOrd="0" destOrd="0" presId="urn:microsoft.com/office/officeart/2008/layout/VerticalCurvedList"/>
    <dgm:cxn modelId="{FB23ACBC-76F2-4304-83D9-0E9C813FB789}" type="presOf" srcId="{A57B3A41-BEDF-432A-A6D1-20ADB439BE55}" destId="{CC9BBF5C-984C-4852-A181-63E464A7ECA8}" srcOrd="0" destOrd="0" presId="urn:microsoft.com/office/officeart/2008/layout/VerticalCurvedList"/>
    <dgm:cxn modelId="{B48D7221-8A62-4619-9FA0-EA11A0123C7F}" type="presParOf" srcId="{DE9F92C4-994B-42B2-A73D-91F5B4822D07}" destId="{661502F1-638F-4AF4-B56A-1BDAC56AB798}" srcOrd="0" destOrd="0" presId="urn:microsoft.com/office/officeart/2008/layout/VerticalCurvedList"/>
    <dgm:cxn modelId="{A6186FFD-1500-4EFB-8354-A60629416D4E}" type="presParOf" srcId="{661502F1-638F-4AF4-B56A-1BDAC56AB798}" destId="{AA8AD3AB-E061-450E-BE14-25B3A3FFC322}" srcOrd="0" destOrd="0" presId="urn:microsoft.com/office/officeart/2008/layout/VerticalCurvedList"/>
    <dgm:cxn modelId="{88B80ABE-C493-424B-81BD-F179F9B55B78}" type="presParOf" srcId="{AA8AD3AB-E061-450E-BE14-25B3A3FFC322}" destId="{14824C2C-36A7-4D67-904F-E27A2DA5A0B2}" srcOrd="0" destOrd="0" presId="urn:microsoft.com/office/officeart/2008/layout/VerticalCurvedList"/>
    <dgm:cxn modelId="{125B600C-2F0C-4FCB-B26A-FEE2E6FA2E7B}" type="presParOf" srcId="{AA8AD3AB-E061-450E-BE14-25B3A3FFC322}" destId="{B602AE6D-21C4-40F3-9486-2ABA888F453D}" srcOrd="1" destOrd="0" presId="urn:microsoft.com/office/officeart/2008/layout/VerticalCurvedList"/>
    <dgm:cxn modelId="{3769DA98-EA8E-43D8-84CE-8683266654B5}" type="presParOf" srcId="{AA8AD3AB-E061-450E-BE14-25B3A3FFC322}" destId="{4A070231-6265-4BDF-B4B1-3768E2172FB9}" srcOrd="2" destOrd="0" presId="urn:microsoft.com/office/officeart/2008/layout/VerticalCurvedList"/>
    <dgm:cxn modelId="{B5509E51-B0A5-4E6B-9762-533EFAF6D403}" type="presParOf" srcId="{AA8AD3AB-E061-450E-BE14-25B3A3FFC322}" destId="{3B808637-9840-4FFE-84AD-6C172FC1EF18}" srcOrd="3" destOrd="0" presId="urn:microsoft.com/office/officeart/2008/layout/VerticalCurvedList"/>
    <dgm:cxn modelId="{75C66FC2-9760-457F-A7FA-2474759B1F44}" type="presParOf" srcId="{661502F1-638F-4AF4-B56A-1BDAC56AB798}" destId="{364B9216-98A2-407D-A39B-07FED26E1DC8}" srcOrd="1" destOrd="0" presId="urn:microsoft.com/office/officeart/2008/layout/VerticalCurvedList"/>
    <dgm:cxn modelId="{FCF9D23E-F074-4938-B972-82C1692FE280}" type="presParOf" srcId="{661502F1-638F-4AF4-B56A-1BDAC56AB798}" destId="{7E82D092-B386-441A-9F64-1D7B8B0DF71E}" srcOrd="2" destOrd="0" presId="urn:microsoft.com/office/officeart/2008/layout/VerticalCurvedList"/>
    <dgm:cxn modelId="{0CE162B0-5C4B-4A8B-81F8-3222E593421F}" type="presParOf" srcId="{7E82D092-B386-441A-9F64-1D7B8B0DF71E}" destId="{2BF55A90-B799-4710-8059-58ABB74CF63A}" srcOrd="0" destOrd="0" presId="urn:microsoft.com/office/officeart/2008/layout/VerticalCurvedList"/>
    <dgm:cxn modelId="{BDCDFF13-B5E9-416E-BFAF-D3A70C3EFDC9}" type="presParOf" srcId="{661502F1-638F-4AF4-B56A-1BDAC56AB798}" destId="{CC9BBF5C-984C-4852-A181-63E464A7ECA8}" srcOrd="3" destOrd="0" presId="urn:microsoft.com/office/officeart/2008/layout/VerticalCurvedList"/>
    <dgm:cxn modelId="{A8BA2709-757C-473F-B405-8E71CA3B7CD6}" type="presParOf" srcId="{661502F1-638F-4AF4-B56A-1BDAC56AB798}" destId="{D6397558-8817-43C1-934B-FF930920A908}" srcOrd="4" destOrd="0" presId="urn:microsoft.com/office/officeart/2008/layout/VerticalCurvedList"/>
    <dgm:cxn modelId="{FEADB0B2-DA61-4FDD-B92A-27C02FECD077}" type="presParOf" srcId="{D6397558-8817-43C1-934B-FF930920A908}" destId="{5FE3EEBE-003C-471A-B15E-1526B9173BC0}" srcOrd="0" destOrd="0" presId="urn:microsoft.com/office/officeart/2008/layout/VerticalCurvedList"/>
    <dgm:cxn modelId="{981F1004-D001-4AA5-85CA-59068ACC8AC1}" type="presParOf" srcId="{661502F1-638F-4AF4-B56A-1BDAC56AB798}" destId="{B62D403E-CF5A-47F0-82F1-BA3F8FEE8E32}" srcOrd="5" destOrd="0" presId="urn:microsoft.com/office/officeart/2008/layout/VerticalCurvedList"/>
    <dgm:cxn modelId="{5AA031F9-BBAB-4BE0-A6AA-4669B27D1E86}" type="presParOf" srcId="{661502F1-638F-4AF4-B56A-1BDAC56AB798}" destId="{99F13A0D-646C-4B3E-8CB5-3E79DDCE9165}" srcOrd="6" destOrd="0" presId="urn:microsoft.com/office/officeart/2008/layout/VerticalCurvedList"/>
    <dgm:cxn modelId="{EC1764BA-74B5-4AFC-A29A-A3BE49640748}" type="presParOf" srcId="{99F13A0D-646C-4B3E-8CB5-3E79DDCE9165}" destId="{E22ECAA2-DFA3-43D8-9221-52A09B25D51A}" srcOrd="0" destOrd="0" presId="urn:microsoft.com/office/officeart/2008/layout/VerticalCurvedList"/>
  </dgm:cxnLst>
  <dgm:bg>
    <a:solidFill>
      <a:schemeClr val="accent3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02AE6D-21C4-40F3-9486-2ABA888F453D}">
      <dsp:nvSpPr>
        <dsp:cNvPr id="0" name=""/>
        <dsp:cNvSpPr/>
      </dsp:nvSpPr>
      <dsp:spPr>
        <a:xfrm>
          <a:off x="-6918834" y="-1058280"/>
          <a:ext cx="8237961" cy="8237961"/>
        </a:xfrm>
        <a:prstGeom prst="blockArc">
          <a:avLst>
            <a:gd name="adj1" fmla="val 18900000"/>
            <a:gd name="adj2" fmla="val 2700000"/>
            <a:gd name="adj3" fmla="val 262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4B9216-98A2-407D-A39B-07FED26E1DC8}">
      <dsp:nvSpPr>
        <dsp:cNvPr id="0" name=""/>
        <dsp:cNvSpPr/>
      </dsp:nvSpPr>
      <dsp:spPr>
        <a:xfrm>
          <a:off x="849650" y="612140"/>
          <a:ext cx="10690767" cy="1224280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71772" tIns="101600" rIns="101600" bIns="1016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4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Повторение пройденного</a:t>
          </a:r>
          <a:endParaRPr lang="uz-Latn-UZ" sz="40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849650" y="612140"/>
        <a:ext cx="10690767" cy="1224280"/>
      </dsp:txXfrm>
    </dsp:sp>
    <dsp:sp modelId="{2BF55A90-B799-4710-8059-58ABB74CF63A}">
      <dsp:nvSpPr>
        <dsp:cNvPr id="0" name=""/>
        <dsp:cNvSpPr/>
      </dsp:nvSpPr>
      <dsp:spPr>
        <a:xfrm>
          <a:off x="0" y="479963"/>
          <a:ext cx="1530350" cy="15303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9BBF5C-984C-4852-A181-63E464A7ECA8}">
      <dsp:nvSpPr>
        <dsp:cNvPr id="0" name=""/>
        <dsp:cNvSpPr/>
      </dsp:nvSpPr>
      <dsp:spPr>
        <a:xfrm>
          <a:off x="1294676" y="2448560"/>
          <a:ext cx="10245741" cy="1224280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71772" tIns="101600" rIns="101600" bIns="101600" numCol="1" spcCol="1270" anchor="ctr" anchorCtr="0">
          <a:noAutofit/>
        </a:bodyPr>
        <a:lstStyle/>
        <a:p>
          <a:pPr lvl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Решение задач</a:t>
          </a:r>
          <a:endParaRPr lang="uz-Latn-UZ" sz="40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1294676" y="2448560"/>
        <a:ext cx="10245741" cy="1224280"/>
      </dsp:txXfrm>
    </dsp:sp>
    <dsp:sp modelId="{5FE3EEBE-003C-471A-B15E-1526B9173BC0}">
      <dsp:nvSpPr>
        <dsp:cNvPr id="0" name=""/>
        <dsp:cNvSpPr/>
      </dsp:nvSpPr>
      <dsp:spPr>
        <a:xfrm>
          <a:off x="529501" y="2295525"/>
          <a:ext cx="1530350" cy="15303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2D403E-CF5A-47F0-82F1-BA3F8FEE8E32}">
      <dsp:nvSpPr>
        <dsp:cNvPr id="0" name=""/>
        <dsp:cNvSpPr/>
      </dsp:nvSpPr>
      <dsp:spPr>
        <a:xfrm>
          <a:off x="849650" y="4284980"/>
          <a:ext cx="10690767" cy="1224280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71772" tIns="101600" rIns="101600" bIns="1016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Задания для закрепления</a:t>
          </a:r>
          <a:endParaRPr lang="uz-Latn-UZ" sz="40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849650" y="4284980"/>
        <a:ext cx="10690767" cy="1224280"/>
      </dsp:txXfrm>
    </dsp:sp>
    <dsp:sp modelId="{E22ECAA2-DFA3-43D8-9221-52A09B25D51A}">
      <dsp:nvSpPr>
        <dsp:cNvPr id="0" name=""/>
        <dsp:cNvSpPr/>
      </dsp:nvSpPr>
      <dsp:spPr>
        <a:xfrm>
          <a:off x="84475" y="4131945"/>
          <a:ext cx="1530350" cy="15303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19.02.2021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1159038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2318076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3477112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4636148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5795186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6954224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8113261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9272295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82" y="2491493"/>
            <a:ext cx="10096045" cy="861774"/>
          </a:xfrm>
        </p:spPr>
        <p:txBody>
          <a:bodyPr lIns="0" tIns="0" rIns="0" bIns="0"/>
          <a:lstStyle>
            <a:lvl1pPr>
              <a:defRPr sz="56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8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169627" y="180475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3" y="1828005"/>
            <a:ext cx="462920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9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25" y="2679021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86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56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5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86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56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5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54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487681" y="394336"/>
            <a:ext cx="13652501" cy="743712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18FDD-56B3-4207-B595-E48E8E3A65C9}" type="datetimeFigureOut">
              <a:rPr lang="ru-RU"/>
              <a:pPr>
                <a:defRPr/>
              </a:pPr>
              <a:t>19.02.2021</a:t>
            </a:fld>
            <a:endParaRPr lang="ru-RU" dirty="0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34F32-6814-410A-A0AC-C6305657B153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986625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8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2"/>
            <a:ext cx="4088005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82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8"/>
            <a:ext cx="4681728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8"/>
            <a:ext cx="3364992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8"/>
            <a:ext cx="3364992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4" r:id="rId7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159038">
        <a:defRPr>
          <a:latin typeface="+mn-lt"/>
          <a:ea typeface="+mn-ea"/>
          <a:cs typeface="+mn-cs"/>
        </a:defRPr>
      </a:lvl2pPr>
      <a:lvl3pPr marL="2318076">
        <a:defRPr>
          <a:latin typeface="+mn-lt"/>
          <a:ea typeface="+mn-ea"/>
          <a:cs typeface="+mn-cs"/>
        </a:defRPr>
      </a:lvl3pPr>
      <a:lvl4pPr marL="3477112">
        <a:defRPr>
          <a:latin typeface="+mn-lt"/>
          <a:ea typeface="+mn-ea"/>
          <a:cs typeface="+mn-cs"/>
        </a:defRPr>
      </a:lvl4pPr>
      <a:lvl5pPr marL="4636148">
        <a:defRPr>
          <a:latin typeface="+mn-lt"/>
          <a:ea typeface="+mn-ea"/>
          <a:cs typeface="+mn-cs"/>
        </a:defRPr>
      </a:lvl5pPr>
      <a:lvl6pPr marL="5795186">
        <a:defRPr>
          <a:latin typeface="+mn-lt"/>
          <a:ea typeface="+mn-ea"/>
          <a:cs typeface="+mn-cs"/>
        </a:defRPr>
      </a:lvl6pPr>
      <a:lvl7pPr marL="6954224">
        <a:defRPr>
          <a:latin typeface="+mn-lt"/>
          <a:ea typeface="+mn-ea"/>
          <a:cs typeface="+mn-cs"/>
        </a:defRPr>
      </a:lvl7pPr>
      <a:lvl8pPr marL="8113261">
        <a:defRPr>
          <a:latin typeface="+mn-lt"/>
          <a:ea typeface="+mn-ea"/>
          <a:cs typeface="+mn-cs"/>
        </a:defRPr>
      </a:lvl8pPr>
      <a:lvl9pPr marL="927229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159038">
        <a:defRPr>
          <a:latin typeface="+mn-lt"/>
          <a:ea typeface="+mn-ea"/>
          <a:cs typeface="+mn-cs"/>
        </a:defRPr>
      </a:lvl2pPr>
      <a:lvl3pPr marL="2318076">
        <a:defRPr>
          <a:latin typeface="+mn-lt"/>
          <a:ea typeface="+mn-ea"/>
          <a:cs typeface="+mn-cs"/>
        </a:defRPr>
      </a:lvl3pPr>
      <a:lvl4pPr marL="3477112">
        <a:defRPr>
          <a:latin typeface="+mn-lt"/>
          <a:ea typeface="+mn-ea"/>
          <a:cs typeface="+mn-cs"/>
        </a:defRPr>
      </a:lvl4pPr>
      <a:lvl5pPr marL="4636148">
        <a:defRPr>
          <a:latin typeface="+mn-lt"/>
          <a:ea typeface="+mn-ea"/>
          <a:cs typeface="+mn-cs"/>
        </a:defRPr>
      </a:lvl5pPr>
      <a:lvl6pPr marL="5795186">
        <a:defRPr>
          <a:latin typeface="+mn-lt"/>
          <a:ea typeface="+mn-ea"/>
          <a:cs typeface="+mn-cs"/>
        </a:defRPr>
      </a:lvl6pPr>
      <a:lvl7pPr marL="6954224">
        <a:defRPr>
          <a:latin typeface="+mn-lt"/>
          <a:ea typeface="+mn-ea"/>
          <a:cs typeface="+mn-cs"/>
        </a:defRPr>
      </a:lvl7pPr>
      <a:lvl8pPr marL="8113261">
        <a:defRPr>
          <a:latin typeface="+mn-lt"/>
          <a:ea typeface="+mn-ea"/>
          <a:cs typeface="+mn-cs"/>
        </a:defRPr>
      </a:lvl8pPr>
      <a:lvl9pPr marL="927229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7.png"/><Relationship Id="rId11" Type="http://schemas.openxmlformats.org/officeDocument/2006/relationships/image" Target="../media/image52.png"/><Relationship Id="rId5" Type="http://schemas.openxmlformats.org/officeDocument/2006/relationships/image" Target="../media/image46.png"/><Relationship Id="rId10" Type="http://schemas.openxmlformats.org/officeDocument/2006/relationships/image" Target="../media/image51.png"/><Relationship Id="rId4" Type="http://schemas.openxmlformats.org/officeDocument/2006/relationships/image" Target="../media/image45.png"/><Relationship Id="rId9" Type="http://schemas.openxmlformats.org/officeDocument/2006/relationships/image" Target="../media/image5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9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oleObject" Target="../embeddings/oleObject4.bin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jpeg"/><Relationship Id="rId10" Type="http://schemas.openxmlformats.org/officeDocument/2006/relationships/image" Target="../media/image14.png"/><Relationship Id="rId4" Type="http://schemas.openxmlformats.org/officeDocument/2006/relationships/image" Target="../media/image8.wmf"/><Relationship Id="rId9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10.jpeg"/><Relationship Id="rId3" Type="http://schemas.openxmlformats.org/officeDocument/2006/relationships/oleObject" Target="../embeddings/oleObject5.bin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5" Type="http://schemas.openxmlformats.org/officeDocument/2006/relationships/image" Target="../media/image26.png"/><Relationship Id="rId10" Type="http://schemas.openxmlformats.org/officeDocument/2006/relationships/image" Target="../media/image21.png"/><Relationship Id="rId4" Type="http://schemas.openxmlformats.org/officeDocument/2006/relationships/image" Target="../media/image8.wmf"/><Relationship Id="rId9" Type="http://schemas.openxmlformats.org/officeDocument/2006/relationships/image" Target="../media/image20.png"/><Relationship Id="rId14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oleObject" Target="../embeddings/oleObject6.bin"/><Relationship Id="rId7" Type="http://schemas.openxmlformats.org/officeDocument/2006/relationships/image" Target="../media/image29.png"/><Relationship Id="rId12" Type="http://schemas.openxmlformats.org/officeDocument/2006/relationships/image" Target="../media/image34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8.wmf"/><Relationship Id="rId9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10" Type="http://schemas.openxmlformats.org/officeDocument/2006/relationships/image" Target="../media/image43.png"/><Relationship Id="rId4" Type="http://schemas.openxmlformats.org/officeDocument/2006/relationships/image" Target="../media/image37.png"/><Relationship Id="rId9" Type="http://schemas.openxmlformats.org/officeDocument/2006/relationships/image" Target="../media/image4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686" y="3901"/>
            <a:ext cx="14610538" cy="258966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612775" y="3522550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612775" y="5709350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11929369" y="578525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11929369" y="578525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2493011" y="631573"/>
            <a:ext cx="439718" cy="963980"/>
          </a:xfrm>
          <a:prstGeom prst="rect">
            <a:avLst/>
          </a:prstGeom>
        </p:spPr>
        <p:txBody>
          <a:bodyPr vert="horz" wrap="square" lIns="0" tIns="40257" rIns="0" bIns="0" rtlCol="0">
            <a:spAutoFit/>
          </a:bodyPr>
          <a:lstStyle/>
          <a:p>
            <a:pPr algn="ctr">
              <a:spcBef>
                <a:spcPts val="319"/>
              </a:spcBef>
            </a:pPr>
            <a:r>
              <a:rPr lang="ru-RU" sz="6000" b="1" spc="26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60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1929369" y="1447800"/>
            <a:ext cx="1481831" cy="584893"/>
          </a:xfrm>
          <a:prstGeom prst="rect">
            <a:avLst/>
          </a:prstGeom>
        </p:spPr>
        <p:txBody>
          <a:bodyPr vert="horz" wrap="square" lIns="0" tIns="30596" rIns="0" bIns="0" rtlCol="0">
            <a:spAutoFit/>
          </a:bodyPr>
          <a:lstStyle/>
          <a:p>
            <a:pPr algn="ctr">
              <a:spcBef>
                <a:spcPts val="241"/>
              </a:spcBef>
            </a:pPr>
            <a:r>
              <a:rPr lang="ru-RU" sz="3600" b="1" spc="-13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600" b="1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="" xmlns:a16="http://schemas.microsoft.com/office/drawing/2014/main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2305919" y="578524"/>
            <a:ext cx="8971682" cy="1360889"/>
          </a:xfrm>
          <a:prstGeom prst="rect">
            <a:avLst/>
          </a:prstGeom>
        </p:spPr>
        <p:txBody>
          <a:bodyPr vert="horz" wrap="square" lIns="0" tIns="37088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32253" algn="ctr" defTabSz="2322204">
              <a:spcBef>
                <a:spcPts val="290"/>
              </a:spcBef>
              <a:defRPr/>
            </a:pPr>
            <a:r>
              <a:rPr lang="ru-RU" sz="8600" kern="0" spc="13" dirty="0">
                <a:solidFill>
                  <a:sysClr val="window" lastClr="FFFFFF"/>
                </a:solidFill>
              </a:rPr>
              <a:t>Алгебра</a:t>
            </a:r>
            <a:endParaRPr lang="en-US" sz="8600" kern="0" spc="13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=""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908147" y="1699715"/>
            <a:ext cx="40326" cy="79030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=""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829947" y="1679834"/>
            <a:ext cx="983963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=""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928029" y="794555"/>
            <a:ext cx="0" cy="866104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=""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1024466" y="863937"/>
            <a:ext cx="717810" cy="748366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=""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709247" y="1734703"/>
            <a:ext cx="108075" cy="10806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=""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778782" y="825558"/>
            <a:ext cx="108075" cy="10806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981200" y="3411389"/>
            <a:ext cx="8991600" cy="3675211"/>
          </a:xfrm>
          <a:prstGeom prst="rect">
            <a:avLst/>
          </a:prstGeom>
        </p:spPr>
        <p:txBody>
          <a:bodyPr vert="horz" wrap="square" lIns="0" tIns="35407" rIns="0" bIns="0" rtlCol="0">
            <a:spAutoFit/>
          </a:bodyPr>
          <a:lstStyle/>
          <a:p>
            <a:pPr marL="46666">
              <a:spcBef>
                <a:spcPts val="279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sz="54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endParaRPr lang="ru-RU" sz="5400" b="1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46666">
              <a:spcBef>
                <a:spcPts val="279"/>
              </a:spcBef>
            </a:pPr>
            <a:r>
              <a:rPr lang="ru-RU" sz="6000" b="1" dirty="0" smtClean="0">
                <a:solidFill>
                  <a:srgbClr val="002060"/>
                </a:solidFill>
                <a:latin typeface="Arial"/>
                <a:cs typeface="Arial"/>
              </a:rPr>
              <a:t>Решение задач по теме «Формула разности квадратов»</a:t>
            </a:r>
          </a:p>
        </p:txBody>
      </p:sp>
      <p:sp>
        <p:nvSpPr>
          <p:cNvPr id="2" name="AutoShape 2" descr="Как придумать математическую сказку | Цветы жизн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Как придумать математическую сказку | Цветы жизн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28674" name="Picture 2" descr="Математические сказки для дошкольников: с рисунками и без них; про  геометрические фигуры, числа, величины и прочее + фото и виде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1772" y="3343994"/>
            <a:ext cx="3671452" cy="3809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2057399" y="705523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2321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572000" y="3"/>
            <a:ext cx="6047390" cy="76942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1156" y="614857"/>
            <a:ext cx="13859602" cy="646313"/>
          </a:xfrm>
          <a:prstGeom prst="rect">
            <a:avLst/>
          </a:prstGeom>
          <a:noFill/>
        </p:spPr>
        <p:txBody>
          <a:bodyPr wrap="square" lIns="91423" tIns="45711" rIns="91423" bIns="45711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№ 3</a:t>
            </a:r>
            <a:r>
              <a:rPr lang="uz-Latn-UZ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9</a:t>
            </a:r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9</a:t>
            </a:r>
            <a:r>
              <a:rPr lang="ru-RU" sz="3600" b="1" kern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uz-Cyrl-UZ" sz="3600" b="1" kern="0" dirty="0" smtClean="0">
                <a:latin typeface="Arial" pitchFamily="34" charset="0"/>
                <a:cs typeface="Arial" pitchFamily="34" charset="0"/>
              </a:rPr>
              <a:t> Р</a:t>
            </a:r>
            <a:r>
              <a:rPr lang="ru-RU" sz="3600" b="1" kern="0" dirty="0" err="1" smtClean="0">
                <a:latin typeface="Arial" pitchFamily="34" charset="0"/>
                <a:cs typeface="Arial" pitchFamily="34" charset="0"/>
              </a:rPr>
              <a:t>ешите</a:t>
            </a:r>
            <a:r>
              <a:rPr lang="ru-RU" sz="3600" b="1" kern="0" dirty="0" smtClean="0">
                <a:latin typeface="Arial" pitchFamily="34" charset="0"/>
                <a:cs typeface="Arial" pitchFamily="34" charset="0"/>
              </a:rPr>
              <a:t> уравнение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4" name="Picture 22" descr="Анкета Векторные клипарты с лицензией «роялти-фри».16 386 Анкета клипарты и  векторные иллюстрации и изображения в формате EPS от тысяч дизайнеров  стоковых иллюстраций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50"/>
          <a:stretch/>
        </p:blipFill>
        <p:spPr bwMode="auto">
          <a:xfrm>
            <a:off x="9906000" y="3757053"/>
            <a:ext cx="2546260" cy="2342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97951" y="1398250"/>
                <a:ext cx="8210837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 smtClean="0">
                    <a:solidFill>
                      <a:schemeClr val="tx1"/>
                    </a:solidFill>
                    <a:ea typeface="Cambria Math"/>
                  </a:rPr>
                  <a:t>1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) </m:t>
                    </m:r>
                    <m:sSup>
                      <m:sSupPr>
                        <m:ctrlPr>
                          <a:rPr lang="uz-Latn-UZ" sz="4000" b="1" i="1" dirty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uz-Latn-UZ" sz="4000" b="1" i="1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(</m:t>
                        </m:r>
                        <m:r>
                          <a:rPr lang="ru-RU" sz="4000" b="1" i="1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  <m:r>
                          <a:rPr lang="uz-Latn-UZ" sz="4000" b="1" i="1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𝒙</m:t>
                        </m:r>
                        <m:r>
                          <a:rPr lang="uz-Latn-UZ" sz="4000" b="1" i="1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+</m:t>
                        </m:r>
                        <m:r>
                          <a:rPr lang="uz-Cyrl-UZ" sz="4000" b="1" i="1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  <m:r>
                          <a:rPr lang="uz-Latn-UZ" sz="4000" b="1" i="1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e>
                      <m:sup>
                        <m:r>
                          <a:rPr lang="uz-Latn-UZ" sz="4000" b="1" i="1" dirty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  <m:r>
                      <a:rPr lang="uz-Cyrl-UZ" sz="4000" b="1" i="1" dirty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−</m:t>
                    </m:r>
                    <m:r>
                      <a:rPr lang="uz-Latn-UZ" sz="4000" b="1" i="1" dirty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𝟒</m:t>
                    </m:r>
                    <m:d>
                      <m:dPr>
                        <m:ctrlPr>
                          <a:rPr lang="uz-Cyrl-UZ" sz="4000" b="1" i="1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uz-Latn-UZ" sz="4000" b="1" i="1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𝒙</m:t>
                        </m:r>
                        <m:r>
                          <a:rPr lang="uz-Latn-UZ" sz="4000" b="1" i="1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−</m:t>
                        </m:r>
                        <m:r>
                          <a:rPr lang="uz-Latn-UZ" sz="4000" b="1" i="1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e>
                    </m:d>
                    <m:d>
                      <m:dPr>
                        <m:ctrlPr>
                          <a:rPr lang="en-US" sz="4000" b="1" i="1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uz-Latn-UZ" sz="4000" b="1" i="1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𝒙</m:t>
                        </m:r>
                        <m:r>
                          <a:rPr lang="uz-Latn-UZ" sz="4000" b="1" i="1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+</m:t>
                        </m:r>
                        <m:r>
                          <a:rPr lang="uz-Latn-UZ" sz="4000" b="1" i="1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e>
                    </m:d>
                    <m:r>
                      <a:rPr lang="uz-Latn-UZ" sz="4000" b="1" i="1" dirty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uz-Latn-UZ" sz="4000" b="1" i="1" dirty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𝟒𝟗</m:t>
                    </m:r>
                  </m:oMath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951" y="1398250"/>
                <a:ext cx="8210837" cy="721801"/>
              </a:xfrm>
              <a:prstGeom prst="rect">
                <a:avLst/>
              </a:prstGeom>
              <a:blipFill rotWithShape="1">
                <a:blip r:embed="rId3"/>
                <a:stretch>
                  <a:fillRect l="-2598" t="-12605" b="-35294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027552" y="2183015"/>
                <a:ext cx="5753755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en-US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𝒙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∙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∙</m:t>
                      </m:r>
                      <m:r>
                        <a:rPr lang="en-US" sz="4000" b="1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𝟑</m:t>
                      </m:r>
                      <m:sSup>
                        <m:sSupPr>
                          <m:ctrlPr>
                            <a:rPr lang="uz-Latn-UZ" sz="40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𝟑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  <m:r>
                        <a:rPr lang="en-US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7552" y="2183015"/>
                <a:ext cx="5753755" cy="7218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974960" y="3005705"/>
                <a:ext cx="4294189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𝟒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𝟏𝟐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en-US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𝟗</m:t>
                      </m:r>
                      <m:r>
                        <a:rPr lang="en-US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)−</m:t>
                      </m:r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4960" y="3005705"/>
                <a:ext cx="4294189" cy="72180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149116" y="3035252"/>
                <a:ext cx="3382721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z-Latn-UZ" sz="4000" b="1" dirty="0" smtClean="0">
                    <a:solidFill>
                      <a:schemeClr val="tx1"/>
                    </a:solidFill>
                  </a:rPr>
                  <a:t>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uz-Latn-UZ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uz-Latn-UZ" sz="40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uz-Latn-UZ" sz="4000" b="1" i="1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uz-Latn-UZ" sz="4000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/>
                      </a:rPr>
                      <m:t>)</m:t>
                    </m:r>
                    <m:r>
                      <a:rPr lang="ru-RU" sz="4000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uz-Latn-UZ" sz="4000" b="1" i="1" smtClean="0">
                        <a:solidFill>
                          <a:schemeClr val="tx1"/>
                        </a:solidFill>
                        <a:latin typeface="Cambria Math"/>
                      </a:rPr>
                      <m:t>𝟒𝟗</m:t>
                    </m:r>
                  </m:oMath>
                </a14:m>
                <a:endParaRPr lang="uz-Latn-UZ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9116" y="3035252"/>
                <a:ext cx="3382721" cy="721801"/>
              </a:xfrm>
              <a:prstGeom prst="rect">
                <a:avLst/>
              </a:prstGeom>
              <a:blipFill rotWithShape="1">
                <a:blip r:embed="rId6"/>
                <a:stretch>
                  <a:fillRect l="-6486" t="-12712" b="-3644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6665143" y="2183017"/>
                <a:ext cx="3803156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000" b="1" i="1" dirty="0" smtClean="0">
                          <a:latin typeface="Cambria Math"/>
                          <a:cs typeface="Times New Roman" pitchFamily="18" charset="0"/>
                        </a:rPr>
                        <m:t>𝟒</m:t>
                      </m:r>
                      <m:sSup>
                        <m:sSupPr>
                          <m:ctrlPr>
                            <a:rPr lang="uz-Latn-UZ" sz="4000" b="1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/>
                            </a:rPr>
                            <m:t>(</m:t>
                          </m:r>
                          <m:r>
                            <a:rPr lang="uz-Latn-UZ" sz="4000" b="1" i="1" smtClean="0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uz-Latn-UZ" sz="40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uz-Latn-UZ" sz="4000" b="1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uz-Latn-UZ" sz="4000" b="1" i="1" smtClean="0">
                              <a:latin typeface="Cambria Math"/>
                            </a:rPr>
                            <m:t>𝟏</m:t>
                          </m:r>
                        </m:e>
                        <m:sup>
                          <m:r>
                            <a:rPr lang="uz-Latn-UZ" sz="40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smtClean="0">
                          <a:latin typeface="Cambria Math"/>
                        </a:rPr>
                        <m:t>)</m:t>
                      </m:r>
                      <m:r>
                        <a:rPr lang="en-US" sz="4000" b="1" i="1" dirty="0" smtClean="0"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uz-Latn-UZ" sz="4000" b="1" i="1" dirty="0" smtClean="0">
                          <a:latin typeface="Cambria Math"/>
                          <a:cs typeface="Times New Roman" pitchFamily="18" charset="0"/>
                        </a:rPr>
                        <m:t>𝟒𝟗</m:t>
                      </m:r>
                    </m:oMath>
                  </m:oMathPara>
                </a14:m>
                <a:endParaRPr lang="uz-Latn-UZ" sz="4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5143" y="2183017"/>
                <a:ext cx="3803156" cy="72180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/>
          <p:cNvCxnSpPr/>
          <p:nvPr/>
        </p:nvCxnSpPr>
        <p:spPr>
          <a:xfrm>
            <a:off x="4091132" y="4597925"/>
            <a:ext cx="6858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178255" y="4652925"/>
            <a:ext cx="9144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1181365" y="4543329"/>
            <a:ext cx="9144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890865" y="4652925"/>
            <a:ext cx="9144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887755" y="4543329"/>
            <a:ext cx="9144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6373237" y="4597925"/>
            <a:ext cx="620486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1355537" y="4075909"/>
            <a:ext cx="737118" cy="52201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V="1">
            <a:off x="5094830" y="4032116"/>
            <a:ext cx="750942" cy="565809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178255" y="3927984"/>
                <a:ext cx="3598677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𝟒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𝟏𝟐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en-US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𝟗</m:t>
                      </m:r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8255" y="3927984"/>
                <a:ext cx="3598677" cy="72180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4505621" y="3931124"/>
                <a:ext cx="3729354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𝟒</m:t>
                      </m:r>
                      <m:sSup>
                        <m:sSupPr>
                          <m:ctrlPr>
                            <a:rPr lang="uz-Latn-UZ" sz="4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uz-Latn-UZ" sz="4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uz-Latn-UZ" sz="40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𝟒</m:t>
                      </m:r>
                      <m:r>
                        <a:rPr lang="ru-RU" sz="4000" b="1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uz-Latn-UZ" sz="40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𝟒𝟗</m:t>
                      </m:r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5621" y="3931124"/>
                <a:ext cx="3729354" cy="72180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2132897" y="4707079"/>
                <a:ext cx="3712875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𝟏𝟐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𝟏𝟑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𝟒𝟗</m:t>
                      </m:r>
                    </m:oMath>
                  </m:oMathPara>
                </a14:m>
                <a:endParaRPr lang="uz-Latn-UZ" sz="40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2897" y="4707079"/>
                <a:ext cx="3712875" cy="707886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607296" y="5390081"/>
                <a:ext cx="5763002" cy="25545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           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𝟏𝟐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𝟒𝟗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0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𝟏𝟑</m:t>
                      </m:r>
                    </m:oMath>
                  </m:oMathPara>
                </a14:m>
                <a:endParaRPr lang="en-US" sz="4000" b="1" i="1" dirty="0" smtClean="0">
                  <a:solidFill>
                    <a:prstClr val="black"/>
                  </a:solidFill>
                  <a:latin typeface="Cambria Math"/>
                  <a:cs typeface="Times New Roman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𝟏𝟐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𝟑𝟔</m:t>
                      </m:r>
                    </m:oMath>
                  </m:oMathPara>
                </a14:m>
                <a:endParaRPr lang="en-US" sz="4000" b="1" i="1" dirty="0" smtClean="0">
                  <a:solidFill>
                    <a:prstClr val="black"/>
                  </a:solidFill>
                  <a:latin typeface="Cambria Math"/>
                  <a:cs typeface="Times New Roman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  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𝟑𝟔</m:t>
                      </m:r>
                      <m:r>
                        <a:rPr lang="uz-Cyrl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:</m:t>
                      </m:r>
                      <m:r>
                        <a:rPr lang="uz-Cyrl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𝟏𝟐</m:t>
                      </m:r>
                    </m:oMath>
                  </m:oMathPara>
                </a14:m>
                <a:endParaRPr lang="en-US" sz="4000" b="1" i="1" dirty="0" smtClean="0">
                  <a:solidFill>
                    <a:prstClr val="black"/>
                  </a:solidFill>
                  <a:latin typeface="Cambria Math"/>
                  <a:cs typeface="Times New Roman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en-US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en-US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𝟑</m:t>
                      </m:r>
                    </m:oMath>
                  </m:oMathPara>
                </a14:m>
                <a:endParaRPr lang="uz-Latn-UZ" sz="4000" b="1" dirty="0" smtClean="0">
                  <a:solidFill>
                    <a:prstClr val="black"/>
                  </a:solidFill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296" y="5390081"/>
                <a:ext cx="5763002" cy="255454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41743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2" grpId="0"/>
      <p:bldP spid="3" grpId="0"/>
      <p:bldP spid="21" grpId="0"/>
      <p:bldP spid="22" grpId="0"/>
      <p:bldP spid="6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4630400" cy="87327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41866" rIns="0" bIns="0" rtlCol="0" anchor="ctr">
            <a:spAutoFit/>
          </a:bodyPr>
          <a:lstStyle/>
          <a:p>
            <a:pPr marL="32206" algn="ctr">
              <a:spcBef>
                <a:spcPts val="330"/>
              </a:spcBef>
            </a:pPr>
            <a:r>
              <a:rPr lang="en-US" sz="5100" dirty="0"/>
              <a:t>  </a:t>
            </a:r>
            <a:r>
              <a:rPr lang="ru-RU" sz="5400" dirty="0" smtClean="0"/>
              <a:t>ЗАДАНИЯ ДЛЯ ЗАКРЕПЛЕНИЯ</a:t>
            </a:r>
            <a:endParaRPr sz="5100" dirty="0"/>
          </a:p>
        </p:txBody>
      </p:sp>
      <p:sp>
        <p:nvSpPr>
          <p:cNvPr id="3" name="AutoShape 2" descr="Математика для сачка - Next 2 Noth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6" name="TextBox 5"/>
          <p:cNvSpPr txBox="1"/>
          <p:nvPr/>
        </p:nvSpPr>
        <p:spPr>
          <a:xfrm>
            <a:off x="6910499" y="1981200"/>
            <a:ext cx="672930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Cyrl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3</a:t>
            </a:r>
            <a:r>
              <a:rPr lang="en-US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93</a:t>
            </a:r>
            <a:r>
              <a:rPr lang="uz-Cyrl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uz-Latn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2, 4</a:t>
            </a:r>
            <a:r>
              <a:rPr lang="uz-Cyrl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3</a:t>
            </a:r>
            <a:r>
              <a:rPr lang="en-US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94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(2)  </a:t>
            </a:r>
            <a:endParaRPr lang="en-US" sz="5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</a:t>
            </a:r>
            <a:r>
              <a:rPr lang="uz-Latn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39</a:t>
            </a:r>
            <a:r>
              <a:rPr lang="en-US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(2</a:t>
            </a:r>
            <a:r>
              <a:rPr lang="uz-Latn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4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uz-Latn-UZ" sz="5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Стр.</a:t>
            </a:r>
            <a:r>
              <a:rPr lang="uz-Cyrl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11</a:t>
            </a:r>
            <a:r>
              <a:rPr lang="uz-Latn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uz-Latn-UZ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3554" name="Picture 2" descr="Дети загорая на циновке пляжа Иллюстрация вектора - иллюстрации  насчитывающей на, дети: 9855069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752600"/>
            <a:ext cx="388620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07562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546218" y="249629"/>
            <a:ext cx="4786124" cy="1157399"/>
          </a:xfrm>
          <a:prstGeom prst="rect">
            <a:avLst/>
          </a:prstGeom>
          <a:noFill/>
        </p:spPr>
        <p:txBody>
          <a:bodyPr wrap="none" lIns="231810" tIns="115903" rIns="231810" bIns="115903" rtlCol="0">
            <a:spAutoFit/>
          </a:bodyPr>
          <a:lstStyle/>
          <a:p>
            <a:pPr algn="ctr"/>
            <a:r>
              <a:rPr lang="ru-RU" sz="6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uz-Latn-UZ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624101015"/>
              </p:ext>
            </p:extLst>
          </p:nvPr>
        </p:nvGraphicFramePr>
        <p:xfrm>
          <a:off x="1828800" y="1600200"/>
          <a:ext cx="11624893" cy="612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209800" y="220980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70420" y="4348379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>
                <a:latin typeface="Arial" pitchFamily="34" charset="0"/>
                <a:cs typeface="Arial" pitchFamily="34" charset="0"/>
              </a:rPr>
              <a:t>2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77812" y="624840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0863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733800" y="304800"/>
            <a:ext cx="7189946" cy="738664"/>
          </a:xfrm>
        </p:spPr>
        <p:txBody>
          <a:bodyPr/>
          <a:lstStyle/>
          <a:p>
            <a:pPr algn="ctr"/>
            <a:r>
              <a:rPr lang="ru-RU" sz="4800" dirty="0" smtClean="0">
                <a:solidFill>
                  <a:srgbClr val="C00000"/>
                </a:solidFill>
              </a:rPr>
              <a:t>Задание:</a:t>
            </a:r>
            <a:endParaRPr lang="ru-RU" sz="4800" dirty="0">
              <a:solidFill>
                <a:srgbClr val="C00000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94409" y="842476"/>
            <a:ext cx="12801600" cy="4491524"/>
          </a:xfrm>
          <a:prstGeom prst="rect">
            <a:avLst/>
          </a:prstGeom>
        </p:spPr>
        <p:txBody>
          <a:bodyPr lIns="130622" tIns="65311" rIns="130622" bIns="65311"/>
          <a:lstStyle/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ru-RU" sz="4000" b="1" i="1" dirty="0">
                <a:cs typeface="Arial" pitchFamily="34" charset="0"/>
              </a:rPr>
              <a:t> </a:t>
            </a:r>
            <a:r>
              <a:rPr lang="ru-RU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1) Прочитать выражения: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ru-RU" sz="4800" b="1" i="1" dirty="0">
                <a:solidFill>
                  <a:schemeClr val="tx1"/>
                </a:solidFill>
                <a:cs typeface="Arial" pitchFamily="34" charset="0"/>
              </a:rPr>
              <a:t>    а - </a:t>
            </a:r>
            <a:r>
              <a:rPr lang="uz-Latn-UZ" sz="4800" b="1" i="1" dirty="0" smtClean="0">
                <a:solidFill>
                  <a:schemeClr val="tx1"/>
                </a:solidFill>
                <a:cs typeface="Arial" pitchFamily="34" charset="0"/>
              </a:rPr>
              <a:t>b</a:t>
            </a:r>
            <a:r>
              <a:rPr lang="ru-RU" sz="4800" b="1" i="1" dirty="0" smtClean="0">
                <a:solidFill>
                  <a:schemeClr val="tx1"/>
                </a:solidFill>
                <a:cs typeface="Arial" pitchFamily="34" charset="0"/>
              </a:rPr>
              <a:t>;               </a:t>
            </a:r>
            <a:r>
              <a:rPr lang="ru-RU" sz="4800" b="1" i="1" dirty="0">
                <a:solidFill>
                  <a:schemeClr val="tx1"/>
                </a:solidFill>
                <a:cs typeface="Arial" pitchFamily="34" charset="0"/>
              </a:rPr>
              <a:t>а + </a:t>
            </a:r>
            <a:r>
              <a:rPr lang="uz-Latn-UZ" sz="4800" b="1" i="1" dirty="0" smtClean="0">
                <a:solidFill>
                  <a:schemeClr val="tx1"/>
                </a:solidFill>
                <a:cs typeface="Arial" pitchFamily="34" charset="0"/>
              </a:rPr>
              <a:t>b</a:t>
            </a:r>
            <a:r>
              <a:rPr lang="ru-RU" sz="4800" b="1" i="1" dirty="0" smtClean="0">
                <a:solidFill>
                  <a:schemeClr val="tx1"/>
                </a:solidFill>
                <a:cs typeface="Arial" pitchFamily="34" charset="0"/>
              </a:rPr>
              <a:t>;           </a:t>
            </a:r>
            <a:r>
              <a:rPr lang="ru-RU" sz="4800" b="1" i="1" dirty="0">
                <a:solidFill>
                  <a:schemeClr val="tx1"/>
                </a:solidFill>
                <a:cs typeface="Arial" pitchFamily="34" charset="0"/>
              </a:rPr>
              <a:t>(а – </a:t>
            </a:r>
            <a:r>
              <a:rPr lang="uz-Latn-UZ" sz="4800" b="1" i="1" dirty="0" smtClean="0">
                <a:solidFill>
                  <a:schemeClr val="tx1"/>
                </a:solidFill>
                <a:cs typeface="Arial" pitchFamily="34" charset="0"/>
              </a:rPr>
              <a:t>b</a:t>
            </a:r>
            <a:r>
              <a:rPr lang="ru-RU" sz="4800" b="1" i="1" dirty="0" smtClean="0">
                <a:solidFill>
                  <a:schemeClr val="tx1"/>
                </a:solidFill>
                <a:cs typeface="Arial" pitchFamily="34" charset="0"/>
              </a:rPr>
              <a:t>)(</a:t>
            </a:r>
            <a:r>
              <a:rPr lang="ru-RU" sz="4800" b="1" i="1" dirty="0">
                <a:solidFill>
                  <a:schemeClr val="tx1"/>
                </a:solidFill>
                <a:cs typeface="Arial" pitchFamily="34" charset="0"/>
              </a:rPr>
              <a:t>а + </a:t>
            </a:r>
            <a:r>
              <a:rPr lang="uz-Latn-UZ" sz="4800" b="1" i="1" dirty="0" smtClean="0">
                <a:solidFill>
                  <a:schemeClr val="tx1"/>
                </a:solidFill>
                <a:cs typeface="Arial" pitchFamily="34" charset="0"/>
              </a:rPr>
              <a:t>b</a:t>
            </a:r>
            <a:r>
              <a:rPr lang="ru-RU" sz="4800" b="1" i="1" dirty="0" smtClean="0">
                <a:solidFill>
                  <a:schemeClr val="tx1"/>
                </a:solidFill>
                <a:cs typeface="Arial" pitchFamily="34" charset="0"/>
              </a:rPr>
              <a:t>);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ru-RU" sz="4800" b="1" i="1" dirty="0" smtClean="0">
                <a:solidFill>
                  <a:schemeClr val="tx1"/>
                </a:solidFill>
                <a:cs typeface="Arial" pitchFamily="34" charset="0"/>
              </a:rPr>
              <a:t>               </a:t>
            </a:r>
            <a:r>
              <a:rPr lang="ru-RU" sz="4800" b="1" i="1" dirty="0">
                <a:solidFill>
                  <a:schemeClr val="tx1"/>
                </a:solidFill>
                <a:cs typeface="Arial" pitchFamily="34" charset="0"/>
              </a:rPr>
              <a:t>а</a:t>
            </a:r>
            <a:r>
              <a:rPr lang="ru-RU" sz="4800" b="1" i="1" baseline="30000" dirty="0">
                <a:solidFill>
                  <a:schemeClr val="tx1"/>
                </a:solidFill>
                <a:cs typeface="Arial" pitchFamily="34" charset="0"/>
              </a:rPr>
              <a:t>2 </a:t>
            </a:r>
            <a:r>
              <a:rPr lang="ru-RU" sz="4800" b="1" i="1" dirty="0">
                <a:solidFill>
                  <a:schemeClr val="tx1"/>
                </a:solidFill>
                <a:cs typeface="Arial" pitchFamily="34" charset="0"/>
              </a:rPr>
              <a:t>– </a:t>
            </a:r>
            <a:r>
              <a:rPr lang="uz-Latn-UZ" sz="4800" b="1" i="1" dirty="0" smtClean="0">
                <a:solidFill>
                  <a:schemeClr val="tx1"/>
                </a:solidFill>
                <a:cs typeface="Arial" pitchFamily="34" charset="0"/>
              </a:rPr>
              <a:t>b</a:t>
            </a:r>
            <a:r>
              <a:rPr lang="ru-RU" sz="4800" b="1" i="1" baseline="30000" dirty="0" smtClean="0">
                <a:solidFill>
                  <a:schemeClr val="tx1"/>
                </a:solidFill>
                <a:cs typeface="Arial" pitchFamily="34" charset="0"/>
              </a:rPr>
              <a:t>2</a:t>
            </a:r>
            <a:r>
              <a:rPr lang="ru-RU" sz="4800" b="1" i="1" dirty="0" smtClean="0">
                <a:solidFill>
                  <a:schemeClr val="tx1"/>
                </a:solidFill>
                <a:cs typeface="Arial" pitchFamily="34" charset="0"/>
              </a:rPr>
              <a:t>;                </a:t>
            </a:r>
            <a:r>
              <a:rPr lang="ru-RU" sz="4800" b="1" i="1" dirty="0">
                <a:solidFill>
                  <a:schemeClr val="tx1"/>
                </a:solidFill>
                <a:cs typeface="Arial" pitchFamily="34" charset="0"/>
              </a:rPr>
              <a:t>(а </a:t>
            </a:r>
            <a:r>
              <a:rPr lang="ru-RU" sz="4800" b="1" i="1" dirty="0" smtClean="0">
                <a:solidFill>
                  <a:schemeClr val="tx1"/>
                </a:solidFill>
                <a:cs typeface="Arial" pitchFamily="34" charset="0"/>
              </a:rPr>
              <a:t>–</a:t>
            </a:r>
            <a:r>
              <a:rPr lang="uz-Latn-UZ" sz="4800" b="1" i="1" dirty="0" smtClean="0">
                <a:solidFill>
                  <a:schemeClr val="tx1"/>
                </a:solidFill>
                <a:cs typeface="Arial" pitchFamily="34" charset="0"/>
              </a:rPr>
              <a:t>b</a:t>
            </a:r>
            <a:r>
              <a:rPr lang="ru-RU" sz="4800" b="1" i="1" dirty="0" smtClean="0">
                <a:solidFill>
                  <a:schemeClr val="tx1"/>
                </a:solidFill>
                <a:cs typeface="Arial" pitchFamily="34" charset="0"/>
              </a:rPr>
              <a:t>)</a:t>
            </a:r>
            <a:r>
              <a:rPr lang="ru-RU" sz="4800" b="1" i="1" baseline="30000" dirty="0" smtClean="0">
                <a:solidFill>
                  <a:schemeClr val="tx1"/>
                </a:solidFill>
                <a:cs typeface="Arial" pitchFamily="34" charset="0"/>
              </a:rPr>
              <a:t>2</a:t>
            </a:r>
            <a:endParaRPr lang="ru-RU" sz="4800" b="1" i="1" dirty="0" smtClean="0">
              <a:solidFill>
                <a:schemeClr val="tx1"/>
              </a:solidFill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Найти разность квадратов </a:t>
            </a: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чисел</a:t>
            </a:r>
            <a:r>
              <a:rPr lang="uz-Latn-UZ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 </a:t>
            </a:r>
            <a:r>
              <a:rPr lang="ru-RU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 5. </a:t>
            </a:r>
            <a:endParaRPr lang="uz-Latn-UZ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Чему </a:t>
            </a:r>
            <a:r>
              <a:rPr lang="ru-RU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равен квадрат </a:t>
            </a: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разности </a:t>
            </a:r>
            <a:r>
              <a:rPr lang="ru-RU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этих же чисел?           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246536" y="5849948"/>
            <a:ext cx="163057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400" b="1" i="1" dirty="0" smtClean="0">
                <a:cs typeface="Arial" pitchFamily="34" charset="0"/>
              </a:rPr>
              <a:t>7</a:t>
            </a:r>
            <a:r>
              <a:rPr lang="ru-RU" sz="4400" b="1" i="1" baseline="30000" dirty="0" smtClean="0">
                <a:cs typeface="Arial" pitchFamily="34" charset="0"/>
              </a:rPr>
              <a:t>2 </a:t>
            </a:r>
            <a:r>
              <a:rPr lang="ru-RU" sz="4400" b="1" i="1" dirty="0">
                <a:cs typeface="Arial" pitchFamily="34" charset="0"/>
              </a:rPr>
              <a:t>– </a:t>
            </a:r>
            <a:r>
              <a:rPr lang="uz-Latn-UZ" sz="4400" b="1" i="1" dirty="0" smtClean="0">
                <a:cs typeface="Arial" pitchFamily="34" charset="0"/>
              </a:rPr>
              <a:t>5</a:t>
            </a:r>
            <a:r>
              <a:rPr lang="ru-RU" sz="4400" b="1" i="1" baseline="30000" dirty="0" smtClean="0">
                <a:cs typeface="Arial" pitchFamily="34" charset="0"/>
              </a:rPr>
              <a:t>2</a:t>
            </a:r>
            <a:endParaRPr lang="uz-Latn-UZ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694336" y="5892488"/>
            <a:ext cx="282320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400" b="1" i="1" dirty="0" smtClean="0">
                <a:cs typeface="Arial" pitchFamily="34" charset="0"/>
              </a:rPr>
              <a:t>=49</a:t>
            </a:r>
            <a:r>
              <a:rPr lang="ru-RU" sz="4400" b="1" i="1" baseline="30000" dirty="0" smtClean="0">
                <a:cs typeface="Arial" pitchFamily="34" charset="0"/>
              </a:rPr>
              <a:t> </a:t>
            </a:r>
            <a:r>
              <a:rPr lang="ru-RU" sz="4400" b="1" i="1" dirty="0" smtClean="0">
                <a:cs typeface="Arial" pitchFamily="34" charset="0"/>
              </a:rPr>
              <a:t>–</a:t>
            </a:r>
            <a:r>
              <a:rPr lang="uz-Latn-UZ" sz="4400" b="1" i="1" dirty="0" smtClean="0">
                <a:cs typeface="Arial" pitchFamily="34" charset="0"/>
              </a:rPr>
              <a:t>25=24</a:t>
            </a:r>
            <a:endParaRPr lang="uz-Latn-UZ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580225" y="5635800"/>
            <a:ext cx="1707519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ru-RU" sz="4400" b="1" i="1" dirty="0" smtClean="0">
                <a:cs typeface="Arial" pitchFamily="34" charset="0"/>
              </a:rPr>
              <a:t>(</a:t>
            </a:r>
            <a:r>
              <a:rPr lang="uz-Latn-UZ" sz="4400" b="1" i="1" dirty="0" smtClean="0">
                <a:cs typeface="Arial" pitchFamily="34" charset="0"/>
              </a:rPr>
              <a:t>7</a:t>
            </a:r>
            <a:r>
              <a:rPr lang="ru-RU" sz="4400" b="1" i="1" dirty="0" smtClean="0">
                <a:cs typeface="Arial" pitchFamily="34" charset="0"/>
              </a:rPr>
              <a:t> –</a:t>
            </a:r>
            <a:r>
              <a:rPr lang="uz-Latn-UZ" sz="4400" b="1" i="1" dirty="0" smtClean="0">
                <a:cs typeface="Arial" pitchFamily="34" charset="0"/>
              </a:rPr>
              <a:t>5</a:t>
            </a:r>
            <a:r>
              <a:rPr lang="ru-RU" sz="4400" b="1" i="1" dirty="0" smtClean="0">
                <a:cs typeface="Arial" pitchFamily="34" charset="0"/>
              </a:rPr>
              <a:t>)</a:t>
            </a:r>
            <a:r>
              <a:rPr lang="ru-RU" sz="4400" b="1" i="1" baseline="30000" dirty="0" smtClean="0">
                <a:cs typeface="Arial" pitchFamily="34" charset="0"/>
              </a:rPr>
              <a:t>2</a:t>
            </a:r>
            <a:endParaRPr lang="ru-RU" sz="4400" b="1" i="1" dirty="0"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204580" y="5849947"/>
            <a:ext cx="211737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z-Latn-UZ" sz="4400" b="1" i="1" dirty="0" smtClean="0">
                <a:solidFill>
                  <a:prstClr val="black"/>
                </a:solidFill>
                <a:cs typeface="Arial" pitchFamily="34" charset="0"/>
              </a:rPr>
              <a:t>=2</a:t>
            </a:r>
            <a:r>
              <a:rPr lang="ru-RU" sz="4400" b="1" i="1" baseline="30000" dirty="0" smtClean="0">
                <a:solidFill>
                  <a:prstClr val="black"/>
                </a:solidFill>
                <a:cs typeface="Arial" pitchFamily="34" charset="0"/>
              </a:rPr>
              <a:t>2</a:t>
            </a:r>
            <a:r>
              <a:rPr lang="uz-Latn-UZ" sz="4400" b="1" i="1" dirty="0" smtClean="0">
                <a:solidFill>
                  <a:prstClr val="black"/>
                </a:solidFill>
                <a:cs typeface="Arial" pitchFamily="34" charset="0"/>
              </a:rPr>
              <a:t>=4 </a:t>
            </a:r>
            <a:endParaRPr lang="uz-Latn-UZ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237879" y="6793624"/>
            <a:ext cx="163057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400" b="1" i="1" dirty="0" smtClean="0">
                <a:cs typeface="Arial" pitchFamily="34" charset="0"/>
              </a:rPr>
              <a:t>7</a:t>
            </a:r>
            <a:r>
              <a:rPr lang="ru-RU" sz="4400" b="1" i="1" baseline="30000" dirty="0" smtClean="0">
                <a:cs typeface="Arial" pitchFamily="34" charset="0"/>
              </a:rPr>
              <a:t>2 </a:t>
            </a:r>
            <a:r>
              <a:rPr lang="ru-RU" sz="4400" b="1" i="1" dirty="0">
                <a:cs typeface="Arial" pitchFamily="34" charset="0"/>
              </a:rPr>
              <a:t>– </a:t>
            </a:r>
            <a:r>
              <a:rPr lang="uz-Latn-UZ" sz="4400" b="1" i="1" dirty="0" smtClean="0">
                <a:cs typeface="Arial" pitchFamily="34" charset="0"/>
              </a:rPr>
              <a:t>5</a:t>
            </a:r>
            <a:r>
              <a:rPr lang="ru-RU" sz="4400" b="1" i="1" baseline="30000" dirty="0" smtClean="0">
                <a:cs typeface="Arial" pitchFamily="34" charset="0"/>
              </a:rPr>
              <a:t>2</a:t>
            </a:r>
            <a:endParaRPr lang="uz-Latn-UZ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685679" y="6836164"/>
            <a:ext cx="550984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400" b="1" i="1" dirty="0" smtClean="0">
                <a:cs typeface="Arial" pitchFamily="34" charset="0"/>
              </a:rPr>
              <a:t>=</a:t>
            </a:r>
            <a:r>
              <a:rPr lang="ru-RU" sz="4400" b="1" i="1" dirty="0" smtClean="0">
                <a:cs typeface="Arial" pitchFamily="34" charset="0"/>
              </a:rPr>
              <a:t>(</a:t>
            </a:r>
            <a:r>
              <a:rPr lang="uz-Latn-UZ" sz="4400" b="1" i="1" dirty="0" smtClean="0">
                <a:cs typeface="Arial" pitchFamily="34" charset="0"/>
              </a:rPr>
              <a:t>7</a:t>
            </a:r>
            <a:r>
              <a:rPr lang="ru-RU" sz="4400" b="1" i="1" dirty="0" smtClean="0">
                <a:cs typeface="Arial" pitchFamily="34" charset="0"/>
              </a:rPr>
              <a:t> </a:t>
            </a:r>
            <a:r>
              <a:rPr lang="ru-RU" sz="4400" b="1" i="1" dirty="0">
                <a:cs typeface="Arial" pitchFamily="34" charset="0"/>
              </a:rPr>
              <a:t>– </a:t>
            </a:r>
            <a:r>
              <a:rPr lang="uz-Latn-UZ" sz="4400" b="1" i="1" dirty="0" smtClean="0">
                <a:cs typeface="Arial" pitchFamily="34" charset="0"/>
              </a:rPr>
              <a:t>5</a:t>
            </a:r>
            <a:r>
              <a:rPr lang="ru-RU" sz="4400" b="1" i="1" dirty="0" smtClean="0">
                <a:cs typeface="Arial" pitchFamily="34" charset="0"/>
              </a:rPr>
              <a:t>)(</a:t>
            </a:r>
            <a:r>
              <a:rPr lang="uz-Latn-UZ" sz="4400" b="1" i="1" dirty="0" smtClean="0">
                <a:cs typeface="Arial" pitchFamily="34" charset="0"/>
              </a:rPr>
              <a:t>7</a:t>
            </a:r>
            <a:r>
              <a:rPr lang="ru-RU" sz="4400" b="1" i="1" dirty="0" smtClean="0">
                <a:cs typeface="Arial" pitchFamily="34" charset="0"/>
              </a:rPr>
              <a:t> +</a:t>
            </a:r>
            <a:r>
              <a:rPr lang="uz-Latn-UZ" sz="4400" b="1" i="1" dirty="0" smtClean="0">
                <a:cs typeface="Arial" pitchFamily="34" charset="0"/>
              </a:rPr>
              <a:t> 5</a:t>
            </a:r>
            <a:r>
              <a:rPr lang="ru-RU" sz="4400" b="1" i="1" dirty="0" smtClean="0">
                <a:cs typeface="Arial" pitchFamily="34" charset="0"/>
              </a:rPr>
              <a:t>)</a:t>
            </a:r>
            <a:r>
              <a:rPr lang="uz-Latn-UZ" sz="4400" b="1" i="1" dirty="0" smtClean="0">
                <a:cs typeface="Arial" pitchFamily="34" charset="0"/>
              </a:rPr>
              <a:t>=2</a:t>
            </a:r>
            <a:r>
              <a:rPr lang="uz-Latn-UZ" sz="4400" b="1" i="1" dirty="0">
                <a:latin typeface="Cambria Math"/>
                <a:ea typeface="Cambria Math"/>
                <a:cs typeface="Arial" pitchFamily="34" charset="0"/>
              </a:rPr>
              <a:t>∙</a:t>
            </a:r>
            <a:r>
              <a:rPr lang="uz-Latn-UZ" sz="4400" b="1" i="1" dirty="0" smtClean="0">
                <a:cs typeface="Arial" pitchFamily="34" charset="0"/>
              </a:rPr>
              <a:t>12=24</a:t>
            </a:r>
            <a:endParaRPr lang="uz-Latn-UZ" dirty="0"/>
          </a:p>
        </p:txBody>
      </p:sp>
      <p:pic>
        <p:nvPicPr>
          <p:cNvPr id="12" name="Picture 8" descr="Поднимите руку чтобы ответить на вопрос девушки изображение_Фото номер  400329502_PNG Формат изображения_ru.lovepik.co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47" b="95349" l="1163" r="9814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3722" y="127749"/>
            <a:ext cx="1905000" cy="1905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1643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6" grpId="0"/>
      <p:bldP spid="10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4233528"/>
              </p:ext>
            </p:extLst>
          </p:nvPr>
        </p:nvGraphicFramePr>
        <p:xfrm>
          <a:off x="3733800" y="5567617"/>
          <a:ext cx="7464078" cy="1311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7" name="Формула" r:id="rId3" imgW="1396800" imgH="228600" progId="Equation.3">
                  <p:embed/>
                </p:oleObj>
              </mc:Choice>
              <mc:Fallback>
                <p:oleObj name="Формула" r:id="rId3" imgW="1396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567617"/>
                        <a:ext cx="7464078" cy="1311128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60000"/>
                          <a:lumOff val="40000"/>
                          <a:alpha val="50980"/>
                        </a:schemeClr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070894" y="459690"/>
            <a:ext cx="10439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uz-Cyrl-UZ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Формул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ы</a:t>
            </a:r>
            <a:r>
              <a:rPr lang="uz-Cyrl-UZ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сокращённого умножения </a:t>
            </a:r>
            <a:endParaRPr lang="uz-Latn-UZ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0680669"/>
              </p:ext>
            </p:extLst>
          </p:nvPr>
        </p:nvGraphicFramePr>
        <p:xfrm>
          <a:off x="3733800" y="4038600"/>
          <a:ext cx="7477125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8" name="Формула" r:id="rId5" imgW="1434960" imgH="228600" progId="Equation.3">
                  <p:embed/>
                </p:oleObj>
              </mc:Choice>
              <mc:Fallback>
                <p:oleObj name="Формула" r:id="rId5" imgW="1434960" imgH="2286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038600"/>
                        <a:ext cx="7477125" cy="12954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4335533"/>
              </p:ext>
            </p:extLst>
          </p:nvPr>
        </p:nvGraphicFramePr>
        <p:xfrm>
          <a:off x="3733800" y="2318834"/>
          <a:ext cx="75438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9" name="Формула" r:id="rId7" imgW="1447560" imgH="228600" progId="Equation.3">
                  <p:embed/>
                </p:oleObj>
              </mc:Choice>
              <mc:Fallback>
                <p:oleObj name="Формула" r:id="rId7" imgW="1447560" imgH="22860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318834"/>
                        <a:ext cx="7543800" cy="12954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621174" y="2318834"/>
            <a:ext cx="2963748" cy="13111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Квадрат </a:t>
            </a:r>
            <a:endParaRPr lang="ru-RU" sz="36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суммы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96291" y="4038600"/>
            <a:ext cx="2988631" cy="13111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Квадрат</a:t>
            </a:r>
          </a:p>
          <a:p>
            <a:pPr>
              <a:spcBef>
                <a:spcPct val="20000"/>
              </a:spcBef>
              <a:defRPr/>
            </a:pP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разности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56864" y="5567617"/>
            <a:ext cx="3028059" cy="131112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Разность</a:t>
            </a:r>
          </a:p>
          <a:p>
            <a:pPr>
              <a:spcBef>
                <a:spcPct val="20000"/>
              </a:spcBef>
              <a:defRPr/>
            </a:pP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квадратов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3" descr="Мальчик думает, когда пишет что-то на бумаге Иллюстрация штока -  иллюстрации насчитывающей пишет, когда: 15902536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963400" y="615485"/>
            <a:ext cx="2228451" cy="1978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06198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4567" y="342873"/>
            <a:ext cx="10481016" cy="154767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130622" tIns="65311" rIns="130622" bIns="65311" rtlCol="0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4. Вычислить, применяя формулу </a:t>
            </a:r>
          </a:p>
          <a:p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сокращенного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умножения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42851" y="1826141"/>
            <a:ext cx="2971821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pPr defTabSz="1306220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1) </a:t>
            </a:r>
            <a:r>
              <a:rPr lang="ru-RU" sz="4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32 </a:t>
            </a: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· </a:t>
            </a:r>
            <a:r>
              <a:rPr lang="ru-RU" sz="4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28 </a:t>
            </a: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= </a:t>
            </a:r>
            <a:endParaRPr lang="ru-RU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2743168" y="1837483"/>
            <a:ext cx="4686333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pPr defTabSz="1306220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(30 </a:t>
            </a: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+ 2</a:t>
            </a:r>
            <a:r>
              <a:rPr lang="ru-RU" sz="4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)(30 </a:t>
            </a: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– 2) = </a:t>
            </a:r>
            <a:endParaRPr lang="ru-RU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6440641" y="1890543"/>
            <a:ext cx="2628867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pPr defTabSz="1306220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30</a:t>
            </a:r>
            <a:r>
              <a:rPr lang="ru-RU" sz="4000" b="1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u-RU" sz="4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– 2</a:t>
            </a:r>
            <a:r>
              <a:rPr lang="ru-RU" sz="4000" b="1" baseline="300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=</a:t>
            </a:r>
            <a:endParaRPr lang="ru-RU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8514396" y="1885933"/>
            <a:ext cx="2857469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pPr defTabSz="1306220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9</a:t>
            </a:r>
            <a:r>
              <a:rPr lang="ru-RU" sz="4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00 </a:t>
            </a: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– 4 = </a:t>
            </a:r>
            <a:endParaRPr lang="ru-RU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459260" y="1892694"/>
            <a:ext cx="1042855" cy="747451"/>
          </a:xfrm>
          <a:prstGeom prst="rect">
            <a:avLst/>
          </a:prstGeom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dirty="0" smtClean="0"/>
              <a:t>896</a:t>
            </a:r>
            <a:endParaRPr lang="ru-RU" sz="4000" b="1" dirty="0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457152" y="2511946"/>
            <a:ext cx="3429024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pPr defTabSz="1306220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2) 104 · 96 = </a:t>
            </a:r>
            <a:endParaRPr lang="ru-RU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3146804" y="2511946"/>
            <a:ext cx="5372138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pPr defTabSz="1306220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(100 + 4)(100 – 4) = </a:t>
            </a:r>
            <a:endParaRPr lang="ru-RU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7328685" y="2511946"/>
            <a:ext cx="2857520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pPr defTabSz="1306220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100</a:t>
            </a:r>
            <a:r>
              <a:rPr lang="ru-RU" sz="4000" b="1" baseline="300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– 4</a:t>
            </a:r>
            <a:r>
              <a:rPr lang="ru-RU" sz="4000" b="1" baseline="300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=</a:t>
            </a:r>
            <a:endParaRPr lang="ru-RU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977935" y="2511944"/>
            <a:ext cx="1302541" cy="747451"/>
          </a:xfrm>
          <a:prstGeom prst="rect">
            <a:avLst/>
          </a:prstGeom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dirty="0" smtClean="0"/>
              <a:t>9984</a:t>
            </a:r>
            <a:endParaRPr lang="ru-RU" sz="4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428973" y="3343270"/>
            <a:ext cx="7873764" cy="83978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130622" tIns="65311" rIns="130622" bIns="65311" rtlCol="0">
            <a:spAutoFit/>
          </a:bodyPr>
          <a:lstStyle/>
          <a:p>
            <a:r>
              <a:rPr lang="ru-RU" b="1" dirty="0">
                <a:solidFill>
                  <a:schemeClr val="accent5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5. Выполнить </a:t>
            </a:r>
            <a:r>
              <a:rPr lang="ru-RU" b="1" dirty="0" smtClean="0">
                <a:solidFill>
                  <a:schemeClr val="accent5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умножение</a:t>
            </a:r>
            <a:endParaRPr lang="ru-RU" b="1" dirty="0">
              <a:solidFill>
                <a:schemeClr val="accent5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457152" y="4336263"/>
            <a:ext cx="4800634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pPr defTabSz="1306220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1)(</a:t>
            </a:r>
            <a:r>
              <a:rPr lang="en-US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3c</a:t>
            </a: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+ </a:t>
            </a:r>
            <a:r>
              <a:rPr lang="en-US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b</a:t>
            </a: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)(</a:t>
            </a:r>
            <a:r>
              <a:rPr lang="en-US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3c</a:t>
            </a: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lang="en-US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b</a:t>
            </a: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) = </a:t>
            </a:r>
            <a:endParaRPr lang="ru-RU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4457680" y="4312184"/>
            <a:ext cx="2971821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pPr defTabSz="1306220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(3c)</a:t>
            </a:r>
            <a:r>
              <a:rPr lang="ru-RU" sz="4000" b="1" baseline="300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lang="en-US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b</a:t>
            </a:r>
            <a:r>
              <a:rPr lang="ru-RU" sz="4000" b="1" baseline="300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=</a:t>
            </a:r>
            <a:endParaRPr lang="ru-RU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6808501" y="4312183"/>
            <a:ext cx="2400317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9c</a:t>
            </a:r>
            <a:r>
              <a:rPr lang="ru-RU" sz="4000" b="1" baseline="300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–</a:t>
            </a:r>
            <a:r>
              <a:rPr lang="en-US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b</a:t>
            </a:r>
            <a:r>
              <a:rPr lang="ru-RU" sz="4000" b="1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u-RU" sz="4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"/>
          <p:cNvSpPr>
            <a:spLocks noChangeArrowheads="1"/>
          </p:cNvSpPr>
          <p:nvPr/>
        </p:nvSpPr>
        <p:spPr bwMode="auto">
          <a:xfrm>
            <a:off x="527118" y="5389984"/>
            <a:ext cx="6172243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pPr defTabSz="1306220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)(</a:t>
            </a:r>
            <a:r>
              <a:rPr lang="en-US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0,1m</a:t>
            </a: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+ </a:t>
            </a:r>
            <a:r>
              <a:rPr lang="en-US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8</a:t>
            </a: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)(</a:t>
            </a:r>
            <a:r>
              <a:rPr lang="en-US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8</a:t>
            </a: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lang="en-US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0,1m</a:t>
            </a: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) = </a:t>
            </a:r>
            <a:endParaRPr lang="ru-RU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8580371" y="5403484"/>
            <a:ext cx="3429024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64</a:t>
            </a: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- </a:t>
            </a:r>
            <a:r>
              <a:rPr lang="en-US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0,01m</a:t>
            </a:r>
            <a:r>
              <a:rPr lang="ru-RU" sz="4000" b="1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u-RU" sz="4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379211" y="6431296"/>
            <a:ext cx="6858048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3)(6c</a:t>
            </a:r>
            <a:r>
              <a:rPr lang="en-US" sz="4000" b="1" baseline="300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4</a:t>
            </a: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lang="en-US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0,5b</a:t>
            </a:r>
            <a:r>
              <a:rPr lang="en-US" sz="4000" b="1" baseline="300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7</a:t>
            </a:r>
            <a:r>
              <a:rPr lang="en-US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)(6c</a:t>
            </a:r>
            <a:r>
              <a:rPr lang="en-US" sz="4000" b="1" baseline="300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4</a:t>
            </a: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+ </a:t>
            </a:r>
            <a:r>
              <a:rPr lang="en-US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0,5b</a:t>
            </a:r>
            <a:r>
              <a:rPr lang="en-US" sz="4000" b="1" baseline="300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7</a:t>
            </a:r>
            <a:r>
              <a:rPr lang="en-US" sz="4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)=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6180054" y="6461718"/>
            <a:ext cx="4800634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((6c</a:t>
            </a:r>
            <a:r>
              <a:rPr lang="en-US" sz="4000" b="1" baseline="300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4</a:t>
            </a: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)</a:t>
            </a:r>
            <a:r>
              <a:rPr lang="ru-RU" sz="4000" b="1" baseline="300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en-US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- ((0,5b</a:t>
            </a:r>
            <a:r>
              <a:rPr lang="en-US" sz="4000" b="1" baseline="300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7</a:t>
            </a: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)</a:t>
            </a:r>
            <a:r>
              <a:rPr lang="ru-RU" sz="4000" b="1" baseline="300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en-US" sz="4000" b="1" baseline="300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=</a:t>
            </a: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10133881" y="6443056"/>
            <a:ext cx="365762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36c</a:t>
            </a:r>
            <a:r>
              <a:rPr lang="en-US" sz="4000" b="1" baseline="300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8</a:t>
            </a:r>
            <a:r>
              <a:rPr lang="en-US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- 0,25b</a:t>
            </a:r>
            <a:r>
              <a:rPr lang="en-US" sz="4000" b="1" baseline="300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14 </a:t>
            </a:r>
            <a:r>
              <a:rPr lang="ru-RU" sz="4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-145572"/>
            <a:ext cx="263860" cy="839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1020735"/>
            <a:ext cx="379211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pPr defTabSz="1306220" fontAlgn="base">
              <a:spcBef>
                <a:spcPct val="0"/>
              </a:spcBef>
              <a:spcAft>
                <a:spcPct val="0"/>
              </a:spcAft>
            </a:pPr>
            <a:r>
              <a:rPr lang="ru-RU" sz="400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2600">
              <a:latin typeface="Arial" pitchFamily="34" charset="0"/>
              <a:cs typeface="Arial" pitchFamily="34" charset="0"/>
            </a:endParaRPr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-145572"/>
            <a:ext cx="263860" cy="839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1020735"/>
            <a:ext cx="379211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pPr defTabSz="1306220" fontAlgn="base">
              <a:spcBef>
                <a:spcPct val="0"/>
              </a:spcBef>
              <a:spcAft>
                <a:spcPct val="0"/>
              </a:spcAft>
            </a:pPr>
            <a:r>
              <a:rPr lang="ru-RU" sz="400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2600">
              <a:latin typeface="Arial" pitchFamily="34" charset="0"/>
              <a:cs typeface="Arial" pitchFamily="34" charset="0"/>
            </a:endParaRP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-145572"/>
            <a:ext cx="263860" cy="839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0" y="975015"/>
            <a:ext cx="379211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pPr defTabSz="1306220" fontAlgn="base">
              <a:spcBef>
                <a:spcPct val="0"/>
              </a:spcBef>
              <a:spcAft>
                <a:spcPct val="0"/>
              </a:spcAft>
            </a:pPr>
            <a:r>
              <a:rPr lang="ru-RU" sz="400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2600">
              <a:latin typeface="Arial" pitchFamily="34" charset="0"/>
              <a:cs typeface="Arial" pitchFamily="34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-145572"/>
            <a:ext cx="263860" cy="839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-145572"/>
            <a:ext cx="263860" cy="839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" name="Picture 2" descr="Экзамен Векторный клипарт и векторная графика. 55 423 Экзамен векторные  клипарты и стоковые иллюстрации от тысяч иллюстраторов на условиях  «роялти-фри»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381"/>
          <a:stretch/>
        </p:blipFill>
        <p:spPr bwMode="auto">
          <a:xfrm>
            <a:off x="12156233" y="3659559"/>
            <a:ext cx="2010938" cy="2182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Прямоугольник 29"/>
          <p:cNvSpPr/>
          <p:nvPr/>
        </p:nvSpPr>
        <p:spPr>
          <a:xfrm>
            <a:off x="9662660" y="2511945"/>
            <a:ext cx="2493573" cy="747451"/>
          </a:xfrm>
          <a:prstGeom prst="rect">
            <a:avLst/>
          </a:prstGeom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dirty="0" smtClean="0"/>
              <a:t>10000-16=</a:t>
            </a:r>
            <a:endParaRPr lang="ru-RU" sz="4000" b="1" dirty="0"/>
          </a:p>
        </p:txBody>
      </p:sp>
      <p:sp>
        <p:nvSpPr>
          <p:cNvPr id="32" name="Rectangle 3"/>
          <p:cNvSpPr>
            <a:spLocks noChangeArrowheads="1"/>
          </p:cNvSpPr>
          <p:nvPr/>
        </p:nvSpPr>
        <p:spPr bwMode="auto">
          <a:xfrm>
            <a:off x="5615095" y="5389983"/>
            <a:ext cx="3427180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pPr defTabSz="1306220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8</a:t>
            </a:r>
            <a:r>
              <a:rPr lang="ru-RU" sz="4000" b="1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u-RU" sz="4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– </a:t>
            </a:r>
            <a:r>
              <a:rPr lang="ru-RU" sz="4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(0,1</a:t>
            </a:r>
            <a:r>
              <a:rPr lang="uz-Latn-UZ" sz="4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m</a:t>
            </a:r>
            <a:r>
              <a:rPr lang="ru-RU" sz="4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)</a:t>
            </a:r>
            <a:r>
              <a:rPr lang="ru-RU" sz="4000" b="1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u-RU" sz="40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=</a:t>
            </a:r>
            <a:endParaRPr lang="ru-RU" sz="2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617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6385" grpId="0"/>
      <p:bldP spid="16386" grpId="0"/>
      <p:bldP spid="16387" grpId="0"/>
      <p:bldP spid="16388" grpId="0"/>
      <p:bldP spid="8" grpId="0"/>
      <p:bldP spid="9" grpId="0"/>
      <p:bldP spid="10" grpId="0"/>
      <p:bldP spid="11" grpId="0"/>
      <p:bldP spid="13" grpId="0"/>
      <p:bldP spid="14" grpId="0" animBg="1"/>
      <p:bldP spid="16" grpId="0"/>
      <p:bldP spid="17" grpId="0"/>
      <p:bldP spid="18" grpId="0"/>
      <p:bldP spid="20" grpId="0"/>
      <p:bldP spid="22" grpId="0"/>
      <p:bldP spid="24" grpId="0"/>
      <p:bldP spid="25" grpId="0"/>
      <p:bldP spid="27" grpId="0"/>
      <p:bldP spid="30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572000" y="3"/>
            <a:ext cx="6047390" cy="76942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1156" y="614857"/>
            <a:ext cx="13384844" cy="1200310"/>
          </a:xfrm>
          <a:prstGeom prst="rect">
            <a:avLst/>
          </a:prstGeom>
          <a:noFill/>
        </p:spPr>
        <p:txBody>
          <a:bodyPr wrap="square" lIns="91423" tIns="45711" rIns="91423" bIns="45711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№ 393</a:t>
            </a:r>
            <a:r>
              <a:rPr lang="ru-RU" sz="3600" b="1" kern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uz-Cyrl-UZ" sz="3600" b="1" kern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Cyrl-UZ" sz="3600" b="1" kern="0" dirty="0" smtClean="0">
                <a:latin typeface="Arial" pitchFamily="34" charset="0"/>
                <a:cs typeface="Arial" pitchFamily="34" charset="0"/>
              </a:rPr>
              <a:t>Выполните умножение, воспользовавшись формулой сокращённого умножения.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2294854"/>
              </p:ext>
            </p:extLst>
          </p:nvPr>
        </p:nvGraphicFramePr>
        <p:xfrm>
          <a:off x="2438400" y="1815167"/>
          <a:ext cx="6961188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6" name="Формула" r:id="rId3" imgW="1396800" imgH="228600" progId="Equation.3">
                  <p:embed/>
                </p:oleObj>
              </mc:Choice>
              <mc:Fallback>
                <p:oleObj name="Формула" r:id="rId3" imgW="1396800" imgH="2286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815167"/>
                        <a:ext cx="6961188" cy="928687"/>
                      </a:xfrm>
                      <a:prstGeom prst="rect">
                        <a:avLst/>
                      </a:prstGeom>
                      <a:solidFill>
                        <a:srgbClr val="EAEAEA">
                          <a:alpha val="50980"/>
                        </a:srgb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5" name="Picture 11" descr="A boy thinking while taking an exam - Download Free Vectors, Clipart  Graphics &amp; Vector Ar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642864" y="1380511"/>
            <a:ext cx="2073136" cy="1780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762000" y="3146312"/>
                <a:ext cx="8320483" cy="7847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uz-Latn-UZ" sz="4400" b="1" dirty="0">
                            <a:solidFill>
                              <a:prstClr val="black"/>
                            </a:solidFill>
                            <a:ea typeface="Cambria Math"/>
                          </a:rPr>
                          <m:t>1</m:t>
                        </m:r>
                        <m: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)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 (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</m:e>
                      <m:sup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  <m:r>
                      <a:rPr lang="uz-Latn-UZ" sz="44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𝒚</m:t>
                    </m:r>
                    <m:r>
                      <a:rPr lang="uz-Latn-UZ" sz="44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−</m:t>
                    </m:r>
                    <m:sSup>
                      <m:sSupPr>
                        <m:ctrlP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𝟒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𝒙𝒚</m:t>
                        </m:r>
                      </m:e>
                      <m:sup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  <m:r>
                      <a:rPr lang="uz-Latn-UZ" sz="44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)(</m:t>
                    </m:r>
                    <m:sSup>
                      <m:sSupPr>
                        <m:ctrlP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</m:e>
                      <m:sup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  <m:r>
                      <a:rPr lang="uz-Latn-UZ" sz="44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𝒚</m:t>
                    </m:r>
                    <m:r>
                      <a:rPr lang="uz-Latn-UZ" sz="44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+</m:t>
                    </m:r>
                    <m:sSup>
                      <m:sSupPr>
                        <m:ctrlP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𝟒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𝒙𝒚</m:t>
                        </m:r>
                      </m:e>
                      <m:sup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  <m:r>
                      <a:rPr lang="uz-Latn-UZ" sz="44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uz-Latn-UZ" sz="4400" b="1" dirty="0" smtClean="0">
                    <a:solidFill>
                      <a:prstClr val="black"/>
                    </a:solidFill>
                    <a:ea typeface="Cambria Math"/>
                  </a:rPr>
                  <a:t> </a:t>
                </a:r>
                <a:endParaRPr lang="uz-Latn-UZ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3146312"/>
                <a:ext cx="8320483" cy="78476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172200" y="3953410"/>
                <a:ext cx="5100434" cy="8162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uz-Latn-UZ" b="1" i="1" smtClean="0">
                              <a:latin typeface="Cambria Math"/>
                            </a:rPr>
                            <m:t>=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𝟗</m:t>
                          </m:r>
                          <m:sSup>
                            <m:sSupPr>
                              <m:ctrlPr>
                                <a:rPr lang="uz-Latn-UZ" b="1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uz-Latn-UZ" b="1" i="1"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uz-Latn-UZ" b="1" i="1">
                                  <a:latin typeface="Cambria Math"/>
                                </a:rPr>
                                <m:t>𝟒</m:t>
                              </m:r>
                            </m:sup>
                          </m:sSup>
                          <m:r>
                            <a:rPr lang="uz-Latn-UZ" b="1" i="1" smtClean="0">
                              <a:latin typeface="Cambria Math"/>
                            </a:rPr>
                            <m:t>𝒚</m:t>
                          </m:r>
                        </m:e>
                        <m:sup>
                          <m:r>
                            <a:rPr lang="uz-Latn-UZ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uz-Latn-UZ" b="1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uz-Latn-UZ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uz-Latn-UZ" b="1" i="1" smtClean="0">
                              <a:latin typeface="Cambria Math"/>
                            </a:rPr>
                            <m:t>𝟏𝟔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uz-Latn-UZ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sSup>
                        <m:sSupPr>
                          <m:ctrlPr>
                            <a:rPr lang="uz-Latn-UZ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uz-Latn-UZ" b="1" i="1" smtClean="0">
                              <a:latin typeface="Cambria Math"/>
                            </a:rPr>
                            <m:t>𝒚</m:t>
                          </m:r>
                        </m:e>
                        <m:sup>
                          <m:r>
                            <a:rPr lang="uz-Latn-UZ" b="1" i="1" smtClean="0">
                              <a:latin typeface="Cambria Math"/>
                            </a:rPr>
                            <m:t>𝟒</m:t>
                          </m:r>
                        </m:sup>
                      </m:sSup>
                    </m:oMath>
                  </m:oMathPara>
                </a14:m>
                <a:endParaRPr lang="uz-Latn-UZ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953410"/>
                <a:ext cx="5100434" cy="81624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762000" y="3945634"/>
                <a:ext cx="5738109" cy="7847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=(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𝟑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𝒚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)</m:t>
                        </m:r>
                      </m:e>
                      <m:sup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  <m:r>
                      <a:rPr lang="uz-Latn-UZ" sz="4400" b="1" i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−</m:t>
                    </m:r>
                    <m:sSup>
                      <m:sSupPr>
                        <m:ctrlP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(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𝟒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𝒙𝒚</m:t>
                            </m:r>
                          </m:e>
                          <m:sup>
                            <m: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)</m:t>
                        </m:r>
                      </m:e>
                      <m:sup>
                        <m: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uz-Latn-UZ" sz="4400" b="1" dirty="0" smtClean="0">
                    <a:solidFill>
                      <a:prstClr val="black"/>
                    </a:solidFill>
                    <a:ea typeface="Cambria Math"/>
                  </a:rPr>
                  <a:t> </a:t>
                </a:r>
                <a:endParaRPr lang="uz-Latn-UZ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3945634"/>
                <a:ext cx="5738109" cy="78476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533400" y="5029200"/>
                <a:ext cx="7728975" cy="7847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uz-Latn-UZ" sz="4400" b="1" i="0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  <m: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)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 (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𝟕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𝒂𝒃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</m:e>
                      <m:sup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  <m:sSup>
                      <m:sSupPr>
                        <m:ctrlP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𝒚</m:t>
                        </m:r>
                      </m:e>
                      <m:sup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</m:sup>
                    </m:sSup>
                    <m:r>
                      <a:rPr lang="uz-Latn-UZ" sz="44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)(</m:t>
                    </m:r>
                    <m:sSup>
                      <m:sSupPr>
                        <m:ctrlP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𝟕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𝒂𝒃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</m:e>
                      <m:sup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  <m:sSup>
                      <m:sSupPr>
                        <m:ctrlP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𝒚</m:t>
                        </m:r>
                      </m:e>
                      <m:sup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</m:sup>
                    </m:sSup>
                    <m:r>
                      <a:rPr lang="uz-Latn-UZ" sz="44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uz-Latn-UZ" sz="4400" b="1" dirty="0" smtClean="0">
                    <a:solidFill>
                      <a:prstClr val="black"/>
                    </a:solidFill>
                    <a:ea typeface="Cambria Math"/>
                  </a:rPr>
                  <a:t> </a:t>
                </a:r>
                <a:endParaRPr lang="uz-Latn-UZ" dirty="0"/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5029200"/>
                <a:ext cx="7728975" cy="78476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539172" y="5951376"/>
                <a:ext cx="4779835" cy="8162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uz-Latn-UZ" b="1" i="1" smtClean="0">
                              <a:latin typeface="Cambria Math"/>
                            </a:rPr>
                            <m:t>=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𝟒𝟗</m:t>
                          </m:r>
                          <m:sSup>
                            <m:sSupPr>
                              <m:ctrlPr>
                                <a:rPr lang="uz-Latn-UZ" b="1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uz-Latn-UZ" b="1" i="1" smtClean="0">
                                  <a:latin typeface="Cambria Math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uz-Latn-UZ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uz-Latn-UZ" b="1" i="1" smtClean="0">
                              <a:latin typeface="Cambria Math"/>
                            </a:rPr>
                            <m:t>𝒃</m:t>
                          </m:r>
                        </m:e>
                        <m:sup>
                          <m:r>
                            <a:rPr lang="uz-Latn-UZ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uz-Latn-UZ" b="1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uz-Latn-UZ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uz-Latn-UZ" b="1" i="1" smtClean="0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uz-Latn-UZ" b="1" i="1" smtClean="0">
                              <a:latin typeface="Cambria Math"/>
                            </a:rPr>
                            <m:t>𝟒</m:t>
                          </m:r>
                        </m:sup>
                      </m:sSup>
                      <m:sSup>
                        <m:sSupPr>
                          <m:ctrlPr>
                            <a:rPr lang="uz-Latn-UZ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uz-Latn-UZ" b="1" i="1" smtClean="0">
                              <a:latin typeface="Cambria Math"/>
                            </a:rPr>
                            <m:t>𝒚</m:t>
                          </m:r>
                        </m:e>
                        <m:sup>
                          <m:r>
                            <a:rPr lang="uz-Latn-UZ" b="1" i="1" smtClean="0">
                              <a:latin typeface="Cambria Math"/>
                            </a:rPr>
                            <m:t>𝟔</m:t>
                          </m:r>
                        </m:sup>
                      </m:sSup>
                    </m:oMath>
                  </m:oMathPara>
                </a14:m>
                <a:endParaRPr lang="uz-Latn-UZ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9172" y="5951376"/>
                <a:ext cx="4779835" cy="81624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762000" y="5943600"/>
                <a:ext cx="5181098" cy="7847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=(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𝟕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𝒂𝒃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−(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</m:e>
                      <m:sup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  <m:sSup>
                      <m:sSupPr>
                        <m:ctrlP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𝒚</m:t>
                            </m:r>
                          </m:e>
                          <m:sup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𝟑</m:t>
                            </m:r>
                          </m:sup>
                        </m:sSup>
                        <m: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)</m:t>
                        </m:r>
                      </m:e>
                      <m:sup>
                        <m: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uz-Latn-UZ" sz="4400" b="1" dirty="0" smtClean="0">
                    <a:solidFill>
                      <a:prstClr val="black"/>
                    </a:solidFill>
                    <a:ea typeface="Cambria Math"/>
                  </a:rPr>
                  <a:t> </a:t>
                </a:r>
                <a:endParaRPr lang="uz-Latn-UZ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5943600"/>
                <a:ext cx="5181098" cy="78476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25208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572000" y="3"/>
            <a:ext cx="6047390" cy="76942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1156" y="614857"/>
            <a:ext cx="13384844" cy="1200310"/>
          </a:xfrm>
          <a:prstGeom prst="rect">
            <a:avLst/>
          </a:prstGeom>
          <a:noFill/>
        </p:spPr>
        <p:txBody>
          <a:bodyPr wrap="square" lIns="91423" tIns="45711" rIns="91423" bIns="45711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№ 39</a:t>
            </a:r>
            <a:r>
              <a:rPr lang="uz-Latn-UZ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3600" b="1" kern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uz-Cyrl-UZ" sz="3600" b="1" kern="0" dirty="0" smtClean="0">
                <a:latin typeface="Arial" pitchFamily="34" charset="0"/>
                <a:cs typeface="Arial" pitchFamily="34" charset="0"/>
              </a:rPr>
              <a:t> Выполните умножение, воспользовавшись формулой сокращённого умножения.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9178723"/>
              </p:ext>
            </p:extLst>
          </p:nvPr>
        </p:nvGraphicFramePr>
        <p:xfrm>
          <a:off x="2438400" y="1815167"/>
          <a:ext cx="6961188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9" name="Формула" r:id="rId3" imgW="1396800" imgH="228600" progId="Equation.3">
                  <p:embed/>
                </p:oleObj>
              </mc:Choice>
              <mc:Fallback>
                <p:oleObj name="Формула" r:id="rId3" imgW="1396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815167"/>
                        <a:ext cx="6961188" cy="928687"/>
                      </a:xfrm>
                      <a:prstGeom prst="rect">
                        <a:avLst/>
                      </a:prstGeom>
                      <a:solidFill>
                        <a:srgbClr val="EAEAEA">
                          <a:alpha val="50980"/>
                        </a:srgb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312495" y="2995494"/>
                <a:ext cx="7218323" cy="7847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uz-Latn-UZ" sz="4400" b="1" dirty="0">
                              <a:solidFill>
                                <a:prstClr val="black"/>
                              </a:solidFill>
                              <a:ea typeface="Cambria Math"/>
                            </a:rPr>
                            <m:t>1</m:t>
                          </m:r>
                          <m:r>
                            <a:rPr lang="uz-Latn-UZ" sz="4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)</m:t>
                          </m:r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 (</m:t>
                          </m:r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𝟑</m:t>
                          </m:r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)(</m:t>
                          </m:r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𝟑</m:t>
                          </m:r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)(</m:t>
                          </m:r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𝟗</m:t>
                          </m:r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  <m:sup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uz-Latn-UZ" sz="44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)</m:t>
                      </m:r>
                      <m:r>
                        <a:rPr lang="ru-RU" sz="44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uz-Latn-UZ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95" y="2995494"/>
                <a:ext cx="7218323" cy="78476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5922881" y="4135698"/>
                <a:ext cx="3990323" cy="7847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𝟗</m:t>
                        </m:r>
                      </m:e>
                      <m:sup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  <m:r>
                      <a:rPr lang="uz-Latn-UZ" sz="4400" b="1" i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−</m:t>
                    </m:r>
                    <m:sSup>
                      <m:sSupPr>
                        <m:ctrlP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(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)</m:t>
                        </m:r>
                      </m:e>
                      <m:sup>
                        <m: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  <m:r>
                      <a:rPr lang="uz-Latn-UZ" sz="44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uz-Latn-UZ" sz="4400" b="1" dirty="0" smtClean="0">
                    <a:solidFill>
                      <a:prstClr val="black"/>
                    </a:solidFill>
                    <a:ea typeface="Cambria Math"/>
                  </a:rPr>
                  <a:t> </a:t>
                </a:r>
                <a:endParaRPr lang="uz-Latn-UZ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2881" y="4135698"/>
                <a:ext cx="3990323" cy="78476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080790" y="4135698"/>
                <a:ext cx="2965620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400" b="1" i="1" smtClean="0">
                          <a:latin typeface="Cambria Math"/>
                        </a:rPr>
                        <m:t>=(</m:t>
                      </m:r>
                      <m:r>
                        <a:rPr lang="uz-Latn-UZ" sz="4400" b="1" i="1" smtClean="0">
                          <a:latin typeface="Cambria Math"/>
                        </a:rPr>
                        <m:t>𝟗</m:t>
                      </m:r>
                      <m:r>
                        <a:rPr lang="uz-Latn-UZ" sz="4400" b="1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uz-Latn-UZ" sz="44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uz-Latn-UZ" sz="4400" b="1" i="1" smtClean="0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uz-Latn-UZ" sz="44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uz-Latn-UZ" sz="4400" b="1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uz-Latn-UZ" sz="44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0790" y="4135698"/>
                <a:ext cx="2965620" cy="78476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9601200" y="4119222"/>
                <a:ext cx="2257476" cy="7829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400" b="1" i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𝟖𝟏</m:t>
                      </m:r>
                      <m:r>
                        <a:rPr lang="uz-Latn-UZ" sz="4400" b="1" i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sSup>
                        <m:sSupPr>
                          <m:ctrlP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  <m:sup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𝟒</m:t>
                          </m:r>
                        </m:sup>
                      </m:sSup>
                    </m:oMath>
                  </m:oMathPara>
                </a14:m>
                <a:endParaRPr lang="uz-Latn-UZ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1200" y="4119222"/>
                <a:ext cx="2257476" cy="78297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312495" y="4999966"/>
                <a:ext cx="8301055" cy="7847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𝟑</m:t>
                          </m:r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) (</m:t>
                          </m:r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𝟒</m:t>
                          </m:r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  <m:sup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sSup>
                        <m:sSupPr>
                          <m:ctrlP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𝒚</m:t>
                          </m:r>
                        </m:e>
                        <m:sup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uz-Latn-UZ" sz="44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)</m:t>
                      </m:r>
                      <m:d>
                        <m:dPr>
                          <m:ctrlP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𝒚</m:t>
                          </m:r>
                        </m:e>
                      </m:d>
                      <m:d>
                        <m:dPr>
                          <m:ctrlP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𝒚</m:t>
                          </m:r>
                        </m:e>
                      </m:d>
                      <m:r>
                        <a:rPr lang="ru-RU" sz="44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uz-Latn-UZ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95" y="4999966"/>
                <a:ext cx="8301055" cy="78476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6494609" y="6276131"/>
                <a:ext cx="5065297" cy="7847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sSup>
                          <m:sSupPr>
                            <m:ctrlP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(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𝟒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)</m:t>
                        </m:r>
                      </m:e>
                      <m:sup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  <m:r>
                      <a:rPr lang="uz-Latn-UZ" sz="4400" b="1" i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−</m:t>
                    </m:r>
                    <m:sSup>
                      <m:sSupPr>
                        <m:ctrlP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(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𝒚</m:t>
                            </m:r>
                          </m:e>
                          <m:sup>
                            <m: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)</m:t>
                        </m:r>
                      </m:e>
                      <m:sup>
                        <m: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  <m:r>
                      <a:rPr lang="uz-Latn-UZ" sz="44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uz-Latn-UZ" sz="4400" b="1" dirty="0" smtClean="0">
                    <a:solidFill>
                      <a:prstClr val="black"/>
                    </a:solidFill>
                    <a:ea typeface="Cambria Math"/>
                  </a:rPr>
                  <a:t> </a:t>
                </a:r>
                <a:endParaRPr lang="uz-Latn-UZ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4609" y="6276131"/>
                <a:ext cx="5065297" cy="78476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47914" y="6264250"/>
                <a:ext cx="3572516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400" b="1" i="1" smtClean="0">
                          <a:latin typeface="Cambria Math"/>
                        </a:rPr>
                        <m:t>=(</m:t>
                      </m:r>
                      <m:sSup>
                        <m:sSupPr>
                          <m:ctrlPr>
                            <a:rPr lang="uz-Latn-UZ" sz="44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uz-Latn-UZ" sz="4400" b="1" i="1" smtClean="0">
                              <a:latin typeface="Cambria Math"/>
                            </a:rPr>
                            <m:t>𝟒</m:t>
                          </m:r>
                          <m:r>
                            <a:rPr lang="uz-Latn-UZ" sz="4400" b="1" i="1" smtClean="0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uz-Latn-UZ" sz="44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uz-Latn-UZ" sz="4400" b="1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uz-Latn-UZ" sz="44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uz-Latn-UZ" sz="4400" b="1" i="1" smtClean="0">
                              <a:latin typeface="Cambria Math"/>
                            </a:rPr>
                            <m:t>𝒚</m:t>
                          </m:r>
                        </m:e>
                        <m:sup>
                          <m:r>
                            <a:rPr lang="uz-Latn-UZ" sz="44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uz-Latn-UZ" sz="4400" b="1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uz-Latn-UZ" sz="44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914" y="6264250"/>
                <a:ext cx="3572516" cy="78476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11366032" y="6277927"/>
                <a:ext cx="2853152" cy="7829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𝟏𝟔</m:t>
                          </m:r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  <m:sup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𝟒</m:t>
                          </m:r>
                        </m:sup>
                      </m:sSup>
                      <m:r>
                        <a:rPr lang="uz-Latn-UZ" sz="4400" b="1" i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sSup>
                        <m:sSupPr>
                          <m:ctrlP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  <m:sup>
                          <m: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𝟒</m:t>
                          </m:r>
                        </m:sup>
                      </m:sSup>
                    </m:oMath>
                  </m:oMathPara>
                </a14:m>
                <a:endParaRPr lang="uz-Latn-UZ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66032" y="6277927"/>
                <a:ext cx="2853152" cy="782971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Левая фигурная скобка 2"/>
          <p:cNvSpPr/>
          <p:nvPr/>
        </p:nvSpPr>
        <p:spPr>
          <a:xfrm rot="16200000">
            <a:off x="2629327" y="2147925"/>
            <a:ext cx="582970" cy="3392575"/>
          </a:xfrm>
          <a:prstGeom prst="leftBrace">
            <a:avLst>
              <a:gd name="adj1" fmla="val 8333"/>
              <a:gd name="adj2" fmla="val 50551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4" name="Левая фигурная скобка 23"/>
          <p:cNvSpPr/>
          <p:nvPr/>
        </p:nvSpPr>
        <p:spPr>
          <a:xfrm rot="16200000">
            <a:off x="5459472" y="3919492"/>
            <a:ext cx="582970" cy="4106546"/>
          </a:xfrm>
          <a:prstGeom prst="leftBrace">
            <a:avLst>
              <a:gd name="adj1" fmla="val 8333"/>
              <a:gd name="adj2" fmla="val 50551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pic>
        <p:nvPicPr>
          <p:cNvPr id="25" name="Picture 43" descr="Test paper Illustrations and Stock Art. 23,461 Test paper illustration  graphics and vector EPS clip art available to search from thousands of  royalty free clipart providers."/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63"/>
          <a:stretch/>
        </p:blipFill>
        <p:spPr bwMode="auto">
          <a:xfrm>
            <a:off x="12055926" y="1480331"/>
            <a:ext cx="2036086" cy="2610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811496" y="4119222"/>
                <a:ext cx="2387320" cy="7847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400" b="1" i="1">
                          <a:solidFill>
                            <a:prstClr val="black"/>
                          </a:solidFill>
                          <a:latin typeface="Cambria Math"/>
                        </a:rPr>
                        <m:t>(</m:t>
                      </m:r>
                      <m:r>
                        <a:rPr lang="uz-Latn-UZ" sz="4400" b="1" i="1">
                          <a:solidFill>
                            <a:prstClr val="black"/>
                          </a:solidFill>
                          <a:latin typeface="Cambria Math"/>
                        </a:rPr>
                        <m:t>𝟗</m:t>
                      </m:r>
                      <m:r>
                        <a:rPr lang="uz-Latn-UZ" sz="4400" b="1" i="1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uz-Latn-UZ" sz="44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uz-Latn-UZ" sz="44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uz-Latn-UZ" sz="44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uz-Latn-UZ" sz="4400" b="1" i="1">
                          <a:solidFill>
                            <a:prstClr val="black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uz-Latn-UZ" sz="44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1496" y="4119222"/>
                <a:ext cx="2387320" cy="78476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4022447" y="6264250"/>
                <a:ext cx="2760179" cy="7847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400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4400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uz-Latn-UZ" sz="44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𝟒</m:t>
                          </m:r>
                          <m:r>
                            <a:rPr lang="uz-Latn-UZ" sz="44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uz-Latn-UZ" sz="44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uz-Latn-UZ" sz="4400" b="1" i="1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uz-Latn-UZ" sz="44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uz-Latn-UZ" sz="44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p>
                          <m:r>
                            <a:rPr lang="uz-Latn-UZ" sz="44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uz-Latn-UZ" sz="4400" b="1" i="1">
                          <a:solidFill>
                            <a:prstClr val="black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uz-Latn-UZ" sz="44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2447" y="6264250"/>
                <a:ext cx="2760179" cy="78476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526443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2" grpId="0"/>
      <p:bldP spid="13" grpId="0"/>
      <p:bldP spid="15" grpId="0"/>
      <p:bldP spid="16" grpId="0"/>
      <p:bldP spid="17" grpId="0"/>
      <p:bldP spid="3" grpId="0" animBg="1"/>
      <p:bldP spid="24" grpId="0" animBg="1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572000" y="3"/>
            <a:ext cx="6047390" cy="76942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1156" y="614857"/>
            <a:ext cx="13859602" cy="1200310"/>
          </a:xfrm>
          <a:prstGeom prst="rect">
            <a:avLst/>
          </a:prstGeom>
          <a:noFill/>
        </p:spPr>
        <p:txBody>
          <a:bodyPr wrap="square" lIns="91423" tIns="45711" rIns="91423" bIns="45711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№ 3</a:t>
            </a:r>
            <a:r>
              <a:rPr lang="uz-Latn-UZ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95</a:t>
            </a:r>
            <a:r>
              <a:rPr lang="ru-RU" sz="3600" b="1" kern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uz-Cyrl-UZ" sz="3600" b="1" kern="0" dirty="0" smtClean="0">
                <a:latin typeface="Arial" pitchFamily="34" charset="0"/>
                <a:cs typeface="Arial" pitchFamily="34" charset="0"/>
              </a:rPr>
              <a:t> Вычислите используя формул</a:t>
            </a:r>
            <a:r>
              <a:rPr lang="ru-RU" sz="3600" b="1" kern="0" dirty="0" smtClean="0">
                <a:latin typeface="Arial" pitchFamily="34" charset="0"/>
                <a:cs typeface="Arial" pitchFamily="34" charset="0"/>
              </a:rPr>
              <a:t>ы</a:t>
            </a:r>
            <a:r>
              <a:rPr lang="uz-Cyrl-UZ" sz="3600" b="1" kern="0" dirty="0" smtClean="0">
                <a:latin typeface="Arial" pitchFamily="34" charset="0"/>
                <a:cs typeface="Arial" pitchFamily="34" charset="0"/>
              </a:rPr>
              <a:t> сокращённого умножения.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9306670"/>
              </p:ext>
            </p:extLst>
          </p:nvPr>
        </p:nvGraphicFramePr>
        <p:xfrm>
          <a:off x="3780363" y="1815167"/>
          <a:ext cx="6961188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6" name="Формула" r:id="rId3" imgW="1396800" imgH="228600" progId="Equation.3">
                  <p:embed/>
                </p:oleObj>
              </mc:Choice>
              <mc:Fallback>
                <p:oleObj name="Формула" r:id="rId3" imgW="1396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0363" y="1815167"/>
                        <a:ext cx="6961188" cy="928687"/>
                      </a:xfrm>
                      <a:prstGeom prst="rect">
                        <a:avLst/>
                      </a:prstGeom>
                      <a:solidFill>
                        <a:srgbClr val="EAEAEA">
                          <a:alpha val="50980"/>
                        </a:srgb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293833" y="3112628"/>
                <a:ext cx="2753446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4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uz-Latn-UZ" sz="44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) </m:t>
                      </m:r>
                      <m:r>
                        <a:rPr lang="ru-RU" sz="44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𝟒𝟖</m:t>
                      </m:r>
                      <m:r>
                        <a:rPr lang="ru-RU" sz="44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ru-RU" sz="44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𝟓𝟐</m:t>
                      </m:r>
                    </m:oMath>
                  </m:oMathPara>
                </a14:m>
                <a:endParaRPr lang="uz-Latn-UZ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833" y="3112628"/>
                <a:ext cx="2753446" cy="76944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797283" y="3096873"/>
                <a:ext cx="3248518" cy="8162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b="1" i="1" smtClean="0">
                              <a:latin typeface="Cambria Math"/>
                            </a:rPr>
                            <m:t>𝟓𝟎</m:t>
                          </m:r>
                        </m:e>
                        <m:sup>
                          <m:r>
                            <a:rPr lang="uz-Latn-UZ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uz-Latn-UZ" b="1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uz-Latn-UZ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b="1" i="1" smtClean="0">
                              <a:latin typeface="Cambria Math"/>
                            </a:rPr>
                            <m:t>𝟐</m:t>
                          </m:r>
                        </m:e>
                        <m:sup>
                          <m:r>
                            <a:rPr lang="uz-Latn-UZ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ru-RU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uz-Latn-UZ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7283" y="3096873"/>
                <a:ext cx="3248518" cy="81624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2883374" y="3120278"/>
                <a:ext cx="6170727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ctrlPr>
                            <a:rPr lang="ru-RU" sz="4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ru-RU" sz="4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𝟓𝟎</m:t>
                          </m:r>
                          <m:r>
                            <a:rPr lang="ru-RU" sz="4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ru-RU" sz="4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e>
                      </m:d>
                      <m:r>
                        <a:rPr lang="ru-RU" sz="4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ru-RU" sz="4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ru-RU" sz="4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𝟓𝟎</m:t>
                          </m:r>
                          <m:r>
                            <a:rPr lang="ru-RU" sz="4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ru-RU" sz="4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e>
                      </m:d>
                      <m:r>
                        <a:rPr lang="ru-RU" sz="4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uz-Latn-UZ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3374" y="3120278"/>
                <a:ext cx="6170727" cy="76944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8153399" y="3813919"/>
                <a:ext cx="5342745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4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ru-RU" sz="44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𝟐𝟓𝟎𝟎</m:t>
                      </m:r>
                      <m:r>
                        <a:rPr lang="ru-RU" sz="44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ru-RU" sz="44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𝟒</m:t>
                      </m:r>
                      <m:r>
                        <a:rPr lang="ru-RU" sz="44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ru-RU" sz="44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𝟐𝟒𝟗𝟔</m:t>
                      </m:r>
                    </m:oMath>
                  </m:oMathPara>
                </a14:m>
                <a:endParaRPr lang="uz-Latn-UZ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3399" y="3813919"/>
                <a:ext cx="5342745" cy="76944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418241" y="4869150"/>
                <a:ext cx="2753446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4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uz-Latn-UZ" sz="44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) </m:t>
                      </m:r>
                      <m:r>
                        <a:rPr lang="ru-RU" sz="44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𝟒𝟑</m:t>
                      </m:r>
                      <m:r>
                        <a:rPr lang="ru-RU" sz="44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ru-RU" sz="44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𝟑𝟕</m:t>
                      </m:r>
                    </m:oMath>
                  </m:oMathPara>
                </a14:m>
                <a:endParaRPr lang="uz-Latn-UZ" dirty="0"/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241" y="4869150"/>
                <a:ext cx="2753446" cy="76944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8921691" y="4853395"/>
                <a:ext cx="3248518" cy="8162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b="1" i="1" smtClean="0">
                              <a:latin typeface="Cambria Math"/>
                            </a:rPr>
                            <m:t>𝟒𝟎</m:t>
                          </m:r>
                        </m:e>
                        <m:sup>
                          <m:r>
                            <a:rPr lang="uz-Latn-UZ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uz-Latn-UZ" b="1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uz-Latn-UZ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b="1" i="1" smtClean="0">
                              <a:latin typeface="Cambria Math"/>
                            </a:rPr>
                            <m:t>𝟑</m:t>
                          </m:r>
                        </m:e>
                        <m:sup>
                          <m:r>
                            <a:rPr lang="uz-Latn-UZ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ru-RU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uz-Latn-UZ" b="1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1691" y="4853395"/>
                <a:ext cx="3248518" cy="81624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3007782" y="4876800"/>
                <a:ext cx="6170727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4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ctrlPr>
                            <a:rPr lang="ru-RU" sz="4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ru-RU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𝟒𝟎</m:t>
                          </m:r>
                          <m:r>
                            <a:rPr lang="ru-RU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ru-RU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𝟑</m:t>
                          </m:r>
                        </m:e>
                      </m:d>
                      <m:r>
                        <a:rPr lang="ru-RU" sz="4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ru-RU" sz="4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ru-RU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𝟒</m:t>
                          </m:r>
                          <m:r>
                            <a:rPr lang="ru-RU" sz="4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𝟎</m:t>
                          </m:r>
                          <m:r>
                            <a:rPr lang="ru-RU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ru-RU" sz="44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𝟑</m:t>
                          </m:r>
                        </m:e>
                      </m:d>
                      <m:r>
                        <a:rPr lang="ru-RU" sz="4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uz-Latn-UZ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7782" y="4876800"/>
                <a:ext cx="6170727" cy="769441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/>
              <p:cNvSpPr/>
              <p:nvPr/>
            </p:nvSpPr>
            <p:spPr>
              <a:xfrm>
                <a:off x="8277807" y="5669644"/>
                <a:ext cx="5342745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4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ru-RU" sz="44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𝟏𝟔𝟎𝟎</m:t>
                      </m:r>
                      <m:r>
                        <a:rPr lang="ru-RU" sz="44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ru-RU" sz="44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𝟗</m:t>
                      </m:r>
                      <m:r>
                        <a:rPr lang="ru-RU" sz="44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ru-RU" sz="4400" b="1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𝟏𝟓𝟗𝟏</m:t>
                      </m:r>
                    </m:oMath>
                  </m:oMathPara>
                </a14:m>
                <a:endParaRPr lang="uz-Latn-UZ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7807" y="5669644"/>
                <a:ext cx="5342745" cy="769441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53656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/>
      <p:bldP spid="25" grpId="0"/>
      <p:bldP spid="32" grpId="0"/>
      <p:bldP spid="33" grpId="0"/>
      <p:bldP spid="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572000" y="3"/>
            <a:ext cx="6047390" cy="76942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1156" y="614857"/>
            <a:ext cx="13859602" cy="646313"/>
          </a:xfrm>
          <a:prstGeom prst="rect">
            <a:avLst/>
          </a:prstGeom>
          <a:noFill/>
        </p:spPr>
        <p:txBody>
          <a:bodyPr wrap="square" lIns="91423" tIns="45711" rIns="91423" bIns="45711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№ 3</a:t>
            </a:r>
            <a:r>
              <a:rPr lang="uz-Latn-UZ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9</a:t>
            </a:r>
            <a:r>
              <a:rPr lang="ru-RU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ru-RU" sz="3600" b="1" kern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uz-Cyrl-UZ" sz="3600" b="1" kern="0" dirty="0" smtClean="0">
                <a:latin typeface="Arial" pitchFamily="34" charset="0"/>
                <a:cs typeface="Arial" pitchFamily="34" charset="0"/>
              </a:rPr>
              <a:t> Упростите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4" name="Picture 22" descr="Анкета Векторные клипарты с лицензией «роялти-фри».16 386 Анкета клипарты и  векторные иллюстрации и изображения в формате EPS от тысяч дизайнеров  стоковых иллюстраций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50"/>
          <a:stretch/>
        </p:blipFill>
        <p:spPr bwMode="auto">
          <a:xfrm>
            <a:off x="7878846" y="5562600"/>
            <a:ext cx="2319094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97951" y="1398250"/>
                <a:ext cx="6813147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b="1" dirty="0" smtClean="0">
                    <a:solidFill>
                      <a:schemeClr val="tx1"/>
                    </a:solidFill>
                    <a:ea typeface="Cambria Math"/>
                  </a:rPr>
                  <a:t>1</a:t>
                </a:r>
                <a14:m>
                  <m:oMath xmlns:m="http://schemas.openxmlformats.org/officeDocument/2006/math">
                    <m:r>
                      <a:rPr lang="uz-Latn-UZ" sz="44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) </m:t>
                    </m:r>
                    <m:sSup>
                      <m:sSupPr>
                        <m:ctrlPr>
                          <a:rPr lang="uz-Latn-UZ" sz="4400" b="1" i="1" dirty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uz-Latn-UZ" sz="4400" b="1" i="1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(</m:t>
                        </m:r>
                        <m:r>
                          <a:rPr lang="en-US" sz="4400" b="1" i="1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𝒄</m:t>
                        </m:r>
                        <m:r>
                          <a:rPr lang="uz-Latn-UZ" sz="4400" b="1" i="1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−</m:t>
                        </m:r>
                        <m:r>
                          <a:rPr lang="uz-Cyrl-UZ" sz="4400" b="1" i="1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  <m:r>
                          <a:rPr lang="uz-Latn-UZ" sz="4400" b="1" i="1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e>
                      <m:sup>
                        <m:r>
                          <a:rPr lang="uz-Latn-UZ" sz="4400" b="1" i="1" dirty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  <m:r>
                      <a:rPr lang="uz-Cyrl-UZ" sz="4400" b="1" i="1" dirty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−(</m:t>
                    </m:r>
                    <m:r>
                      <a:rPr lang="en-US" sz="4400" b="1" i="1" dirty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𝒄</m:t>
                    </m:r>
                    <m:r>
                      <a:rPr lang="uz-Cyrl-UZ" sz="4400" b="1" i="1" dirty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a:rPr lang="uz-Cyrl-UZ" sz="4400" b="1" i="1" dirty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𝟑</m:t>
                    </m:r>
                    <m:r>
                      <a:rPr lang="uz-Cyrl-UZ" sz="4400" b="1" i="1" dirty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)(</m:t>
                    </m:r>
                    <m:r>
                      <a:rPr lang="en-US" sz="4400" b="1" i="1" dirty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𝟑</m:t>
                    </m:r>
                    <m:r>
                      <a:rPr lang="en-US" sz="4400" b="1" i="1" dirty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−</m:t>
                    </m:r>
                    <m:r>
                      <a:rPr lang="en-US" sz="4400" b="1" i="1" dirty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𝒄</m:t>
                    </m:r>
                    <m:r>
                      <a:rPr lang="en-US" sz="4400" b="1" i="1" dirty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)</m:t>
                    </m:r>
                  </m:oMath>
                </a14:m>
                <a:endParaRPr lang="uz-Latn-UZ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951" y="1398250"/>
                <a:ext cx="6813147" cy="784767"/>
              </a:xfrm>
              <a:prstGeom prst="rect">
                <a:avLst/>
              </a:prstGeom>
              <a:blipFill rotWithShape="1">
                <a:blip r:embed="rId3"/>
                <a:stretch>
                  <a:fillRect l="-3578" t="-13178" b="-36434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276435" y="2429008"/>
                <a:ext cx="5668796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4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uz-Latn-UZ" sz="44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𝒄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∙</m:t>
                      </m:r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𝒄</m:t>
                      </m:r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∙</m:t>
                      </m:r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𝟑</m:t>
                      </m:r>
                      <m:sSup>
                        <m:sSupPr>
                          <m:ctrlPr>
                            <a:rPr lang="uz-Latn-UZ" sz="44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400" b="1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US" sz="44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𝟑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)−</m:t>
                      </m:r>
                    </m:oMath>
                  </m:oMathPara>
                </a14:m>
                <a:endParaRPr lang="uz-Latn-UZ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6435" y="2429008"/>
                <a:ext cx="5668796" cy="78476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439385" y="3352800"/>
                <a:ext cx="4530536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4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uz-Latn-UZ" sz="44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𝒄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𝟔</m:t>
                      </m:r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𝒄</m:t>
                      </m:r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𝟗</m:t>
                      </m:r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)−</m:t>
                      </m:r>
                    </m:oMath>
                  </m:oMathPara>
                </a14:m>
                <a:endParaRPr lang="uz-Latn-UZ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9385" y="3352800"/>
                <a:ext cx="4530536" cy="78476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789875" y="3352800"/>
                <a:ext cx="3069751" cy="8162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𝟑</m:t>
                          </m:r>
                        </m:e>
                        <m:sup>
                          <m:r>
                            <a:rPr lang="uz-Latn-UZ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uz-Latn-UZ" b="1" i="1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uz-Latn-UZ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𝒄</m:t>
                          </m:r>
                        </m:e>
                        <m:sup>
                          <m:r>
                            <a:rPr lang="uz-Latn-UZ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)</m:t>
                      </m:r>
                      <m:r>
                        <a:rPr lang="ru-RU" b="1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uz-Latn-U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9875" y="3352800"/>
                <a:ext cx="3069751" cy="81624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6629400" y="2378399"/>
                <a:ext cx="4817986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4800" b="1" i="1" dirty="0" smtClean="0">
                              <a:latin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en-US" sz="4800" b="1" i="1" dirty="0"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  <m:r>
                            <a:rPr lang="en-US" sz="4800" b="1" i="1" dirty="0"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en-US" sz="4800" b="1" i="1" dirty="0">
                              <a:latin typeface="Cambria Math"/>
                              <a:cs typeface="Times New Roman" pitchFamily="18" charset="0"/>
                            </a:rPr>
                            <m:t>𝒄</m:t>
                          </m:r>
                        </m:e>
                      </m:d>
                      <m:d>
                        <m:dPr>
                          <m:ctrlPr>
                            <a:rPr lang="en-US" sz="4800" b="1" i="1" dirty="0">
                              <a:latin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en-US" sz="4800" b="1" i="1" dirty="0"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  <m:r>
                            <a:rPr lang="en-US" sz="4800" b="1" i="1" dirty="0">
                              <a:latin typeface="Cambria Math"/>
                              <a:cs typeface="Times New Roman" pitchFamily="18" charset="0"/>
                            </a:rPr>
                            <m:t>−</m:t>
                          </m:r>
                          <m:r>
                            <a:rPr lang="en-US" sz="4800" b="1" i="1" dirty="0">
                              <a:latin typeface="Cambria Math"/>
                              <a:cs typeface="Times New Roman" pitchFamily="18" charset="0"/>
                            </a:rPr>
                            <m:t>𝒄</m:t>
                          </m:r>
                        </m:e>
                      </m:d>
                      <m:r>
                        <a:rPr lang="en-US" sz="4800" b="1" i="1" dirty="0" smtClean="0">
                          <a:latin typeface="Cambria Math"/>
                          <a:cs typeface="Times New Roman" pitchFamily="18" charset="0"/>
                        </a:rPr>
                        <m:t>=</m:t>
                      </m:r>
                    </m:oMath>
                  </m:oMathPara>
                </a14:m>
                <a:endParaRPr lang="uz-Latn-UZ" sz="48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2378399"/>
                <a:ext cx="4817986" cy="83099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362434" y="4311227"/>
                <a:ext cx="3766287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4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uz-Latn-UZ" sz="44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𝒄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𝟔</m:t>
                      </m:r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𝒄</m:t>
                      </m:r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𝟗</m:t>
                      </m:r>
                    </m:oMath>
                  </m:oMathPara>
                </a14:m>
                <a:endParaRPr lang="uz-Latn-UZ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2434" y="4311227"/>
                <a:ext cx="3766287" cy="78476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5013973" y="4311228"/>
                <a:ext cx="2999604" cy="8162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𝟗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uz-Latn-UZ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𝒄</m:t>
                          </m:r>
                        </m:e>
                        <m:sup>
                          <m:r>
                            <a:rPr lang="uz-Latn-UZ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ru-RU" b="1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uz-Latn-U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973" y="4311228"/>
                <a:ext cx="2999604" cy="81624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/>
          <p:cNvCxnSpPr/>
          <p:nvPr/>
        </p:nvCxnSpPr>
        <p:spPr>
          <a:xfrm>
            <a:off x="4328173" y="5036901"/>
            <a:ext cx="6858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913456" y="5095995"/>
            <a:ext cx="9144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1916566" y="4986399"/>
            <a:ext cx="9144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440578" y="5095995"/>
            <a:ext cx="9144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6437468" y="4986399"/>
            <a:ext cx="9144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5434987" y="5036901"/>
            <a:ext cx="620486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4402818" y="4451628"/>
            <a:ext cx="737118" cy="52201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V="1">
            <a:off x="5369759" y="4452934"/>
            <a:ext cx="750942" cy="565809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Прямоугольник 43"/>
              <p:cNvSpPr/>
              <p:nvPr/>
            </p:nvSpPr>
            <p:spPr>
              <a:xfrm>
                <a:off x="7783124" y="4327713"/>
                <a:ext cx="2604880" cy="8162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/>
                            </a:rPr>
                            <m:t>𝟐</m:t>
                          </m:r>
                          <m:r>
                            <a:rPr lang="en-US" b="1" i="1">
                              <a:latin typeface="Cambria Math"/>
                            </a:rPr>
                            <m:t>𝒄</m:t>
                          </m:r>
                        </m:e>
                        <m:sup>
                          <m:r>
                            <a:rPr lang="uz-Latn-UZ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/>
                        </a:rPr>
                        <m:t>𝟔</m:t>
                      </m:r>
                      <m:r>
                        <a:rPr lang="en-US" b="1" i="1" smtClean="0">
                          <a:latin typeface="Cambria Math"/>
                        </a:rPr>
                        <m:t>𝒄</m:t>
                      </m:r>
                    </m:oMath>
                  </m:oMathPara>
                </a14:m>
                <a:endParaRPr lang="uz-Latn-UZ" dirty="0"/>
              </a:p>
            </p:txBody>
          </p:sp>
        </mc:Choice>
        <mc:Fallback xmlns="">
          <p:sp>
            <p:nvSpPr>
              <p:cNvPr id="44" name="Прямоугольник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124" y="4327713"/>
                <a:ext cx="2604880" cy="81624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80100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2" grpId="0"/>
      <p:bldP spid="3" grpId="0"/>
      <p:bldP spid="17" grpId="0"/>
      <p:bldP spid="18" grpId="0"/>
      <p:bldP spid="4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12674</TotalTime>
  <Words>899</Words>
  <Application>Microsoft Office PowerPoint</Application>
  <PresentationFormat>Произвольный</PresentationFormat>
  <Paragraphs>117</Paragraphs>
  <Slides>11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Office Theme</vt:lpstr>
      <vt:lpstr>Формула</vt:lpstr>
      <vt:lpstr>Презентация PowerPoint</vt:lpstr>
      <vt:lpstr>Презентация PowerPoint</vt:lpstr>
      <vt:lpstr>Задание: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ЗАДАНИЯ ДЛЯ ЗАКРЕПЛЕНИЯ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828</cp:revision>
  <dcterms:created xsi:type="dcterms:W3CDTF">2020-04-09T07:32:19Z</dcterms:created>
  <dcterms:modified xsi:type="dcterms:W3CDTF">2021-02-19T16:18:16Z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