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560" r:id="rId2"/>
    <p:sldId id="768" r:id="rId3"/>
    <p:sldId id="801" r:id="rId4"/>
    <p:sldId id="800" r:id="rId5"/>
    <p:sldId id="792" r:id="rId6"/>
    <p:sldId id="802" r:id="rId7"/>
    <p:sldId id="803" r:id="rId8"/>
    <p:sldId id="804" r:id="rId9"/>
    <p:sldId id="785" r:id="rId10"/>
    <p:sldId id="805" r:id="rId11"/>
    <p:sldId id="806" r:id="rId12"/>
    <p:sldId id="510" r:id="rId13"/>
  </p:sldIdLst>
  <p:sldSz cx="14630400" cy="8229600"/>
  <p:notesSz cx="5765800" cy="3244850"/>
  <p:defaultTextStyle>
    <a:defPPr>
      <a:defRPr lang="ru-RU"/>
    </a:defPPr>
    <a:lvl1pPr marL="0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1pPr>
    <a:lvl2pPr marL="1159038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2pPr>
    <a:lvl3pPr marL="2318076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3pPr>
    <a:lvl4pPr marL="3477112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4pPr>
    <a:lvl5pPr marL="4636148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5pPr>
    <a:lvl6pPr marL="5795186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6pPr>
    <a:lvl7pPr marL="6954224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7pPr>
    <a:lvl8pPr marL="8113261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8pPr>
    <a:lvl9pPr marL="9272295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EDC9EA0-A7E8-46A4-ABD9-3915CBF643D2}">
          <p14:sldIdLst>
            <p14:sldId id="560"/>
            <p14:sldId id="768"/>
            <p14:sldId id="801"/>
            <p14:sldId id="800"/>
            <p14:sldId id="792"/>
            <p14:sldId id="802"/>
            <p14:sldId id="803"/>
            <p14:sldId id="804"/>
            <p14:sldId id="785"/>
            <p14:sldId id="805"/>
            <p14:sldId id="806"/>
            <p14:sldId id="510"/>
          </p14:sldIdLst>
        </p14:section>
        <p14:section name="Раздел без заголовка" id="{67AF348A-95E5-4FA6-B08C-FB3DF7B22B4F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7304">
          <p15:clr>
            <a:srgbClr val="A4A3A4"/>
          </p15:clr>
        </p15:guide>
        <p15:guide id="4" pos="54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1A0A5E"/>
    <a:srgbClr val="821023"/>
    <a:srgbClr val="2E0000"/>
    <a:srgbClr val="00A859"/>
    <a:srgbClr val="FF6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07" autoAdjust="0"/>
    <p:restoredTop sz="94600" autoAdjust="0"/>
  </p:normalViewPr>
  <p:slideViewPr>
    <p:cSldViewPr>
      <p:cViewPr varScale="1">
        <p:scale>
          <a:sx n="52" d="100"/>
          <a:sy n="52" d="100"/>
        </p:scale>
        <p:origin x="-576" y="-90"/>
      </p:cViewPr>
      <p:guideLst>
        <p:guide orient="horz" pos="2880"/>
        <p:guide orient="horz" pos="7304"/>
        <p:guide pos="2160"/>
        <p:guide pos="54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C93F39-D10A-4803-B666-2C2CC1E2260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z-Latn-UZ"/>
        </a:p>
      </dgm:t>
    </dgm:pt>
    <dgm:pt modelId="{2308F815-5D1D-4AE8-8190-5CEA760EC492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z-Cyrl-UZ" sz="4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Повторение пройденного</a:t>
          </a:r>
          <a:endParaRPr lang="uz-Latn-UZ" sz="4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75C089C-C07F-4B10-B8E5-029B1C08BCAB}" type="parTrans" cxnId="{64BFC926-276B-455D-9218-2C0AD1900D9D}">
      <dgm:prSet/>
      <dgm:spPr/>
      <dgm:t>
        <a:bodyPr/>
        <a:lstStyle/>
        <a:p>
          <a:endParaRPr lang="uz-Latn-UZ"/>
        </a:p>
      </dgm:t>
    </dgm:pt>
    <dgm:pt modelId="{1209770B-BAA0-4719-A2B4-ABF0E67D0FBD}" type="sibTrans" cxnId="{64BFC926-276B-455D-9218-2C0AD1900D9D}">
      <dgm:prSet/>
      <dgm:spPr/>
      <dgm:t>
        <a:bodyPr/>
        <a:lstStyle/>
        <a:p>
          <a:endParaRPr lang="uz-Latn-UZ"/>
        </a:p>
      </dgm:t>
    </dgm:pt>
    <dgm:pt modelId="{44EC9824-270E-48F8-9D29-8173E6FC7480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z-Cyrl-UZ" sz="4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Формула разности квадратов </a:t>
          </a:r>
          <a:endParaRPr lang="uz-Latn-UZ" sz="4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040D75C-61B7-443B-ACB9-1DBE9A5C1D27}" type="parTrans" cxnId="{D0755743-6304-44C5-BA7A-AB249A7701EB}">
      <dgm:prSet/>
      <dgm:spPr/>
      <dgm:t>
        <a:bodyPr/>
        <a:lstStyle/>
        <a:p>
          <a:endParaRPr lang="uz-Latn-UZ"/>
        </a:p>
      </dgm:t>
    </dgm:pt>
    <dgm:pt modelId="{B945409A-275F-4AE8-B83D-98E3333187A0}" type="sibTrans" cxnId="{D0755743-6304-44C5-BA7A-AB249A7701EB}">
      <dgm:prSet/>
      <dgm:spPr/>
      <dgm:t>
        <a:bodyPr/>
        <a:lstStyle/>
        <a:p>
          <a:endParaRPr lang="uz-Latn-UZ"/>
        </a:p>
      </dgm:t>
    </dgm:pt>
    <dgm:pt modelId="{A57B3A41-BEDF-432A-A6D1-20ADB439BE55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Решение задач</a:t>
          </a:r>
          <a:endParaRPr lang="uz-Latn-UZ" sz="4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B5E53DE-0EBE-4D3A-AFCE-73715F644699}" type="parTrans" cxnId="{E3AEAAF3-9545-49DD-B02E-EBEDAAD25147}">
      <dgm:prSet/>
      <dgm:spPr/>
      <dgm:t>
        <a:bodyPr/>
        <a:lstStyle/>
        <a:p>
          <a:endParaRPr lang="uz-Latn-UZ"/>
        </a:p>
      </dgm:t>
    </dgm:pt>
    <dgm:pt modelId="{A2B40C0A-A040-4BB8-B0EB-372827B5C35B}" type="sibTrans" cxnId="{E3AEAAF3-9545-49DD-B02E-EBEDAAD25147}">
      <dgm:prSet/>
      <dgm:spPr/>
      <dgm:t>
        <a:bodyPr/>
        <a:lstStyle/>
        <a:p>
          <a:endParaRPr lang="uz-Latn-UZ"/>
        </a:p>
      </dgm:t>
    </dgm:pt>
    <dgm:pt modelId="{4C975EE1-0466-43EF-B9FF-7C86DC68FF0A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4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Задания для закрепления</a:t>
          </a:r>
          <a:endParaRPr lang="uz-Latn-UZ" sz="4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C5110EB-E040-4A6D-8A9B-3DE6CC767284}" type="parTrans" cxnId="{759C93DB-6B52-4810-BACB-8AD8F2753F82}">
      <dgm:prSet/>
      <dgm:spPr/>
      <dgm:t>
        <a:bodyPr/>
        <a:lstStyle/>
        <a:p>
          <a:endParaRPr lang="uz-Latn-UZ"/>
        </a:p>
      </dgm:t>
    </dgm:pt>
    <dgm:pt modelId="{1A56B892-87AD-42B1-9A09-064AC745EB73}" type="sibTrans" cxnId="{759C93DB-6B52-4810-BACB-8AD8F2753F82}">
      <dgm:prSet/>
      <dgm:spPr/>
      <dgm:t>
        <a:bodyPr/>
        <a:lstStyle/>
        <a:p>
          <a:endParaRPr lang="uz-Latn-UZ"/>
        </a:p>
      </dgm:t>
    </dgm:pt>
    <dgm:pt modelId="{DE9F92C4-994B-42B2-A73D-91F5B4822D07}" type="pres">
      <dgm:prSet presAssocID="{BCC93F39-D10A-4803-B666-2C2CC1E2260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z-Latn-UZ"/>
        </a:p>
      </dgm:t>
    </dgm:pt>
    <dgm:pt modelId="{661502F1-638F-4AF4-B56A-1BDAC56AB798}" type="pres">
      <dgm:prSet presAssocID="{BCC93F39-D10A-4803-B666-2C2CC1E22604}" presName="Name1" presStyleCnt="0"/>
      <dgm:spPr/>
    </dgm:pt>
    <dgm:pt modelId="{AA8AD3AB-E061-450E-BE14-25B3A3FFC322}" type="pres">
      <dgm:prSet presAssocID="{BCC93F39-D10A-4803-B666-2C2CC1E22604}" presName="cycle" presStyleCnt="0"/>
      <dgm:spPr/>
    </dgm:pt>
    <dgm:pt modelId="{14824C2C-36A7-4D67-904F-E27A2DA5A0B2}" type="pres">
      <dgm:prSet presAssocID="{BCC93F39-D10A-4803-B666-2C2CC1E22604}" presName="srcNode" presStyleLbl="node1" presStyleIdx="0" presStyleCnt="4"/>
      <dgm:spPr/>
    </dgm:pt>
    <dgm:pt modelId="{B602AE6D-21C4-40F3-9486-2ABA888F453D}" type="pres">
      <dgm:prSet presAssocID="{BCC93F39-D10A-4803-B666-2C2CC1E22604}" presName="conn" presStyleLbl="parChTrans1D2" presStyleIdx="0" presStyleCnt="1"/>
      <dgm:spPr/>
      <dgm:t>
        <a:bodyPr/>
        <a:lstStyle/>
        <a:p>
          <a:endParaRPr lang="uz-Latn-UZ"/>
        </a:p>
      </dgm:t>
    </dgm:pt>
    <dgm:pt modelId="{4A070231-6265-4BDF-B4B1-3768E2172FB9}" type="pres">
      <dgm:prSet presAssocID="{BCC93F39-D10A-4803-B666-2C2CC1E22604}" presName="extraNode" presStyleLbl="node1" presStyleIdx="0" presStyleCnt="4"/>
      <dgm:spPr/>
    </dgm:pt>
    <dgm:pt modelId="{3B808637-9840-4FFE-84AD-6C172FC1EF18}" type="pres">
      <dgm:prSet presAssocID="{BCC93F39-D10A-4803-B666-2C2CC1E22604}" presName="dstNode" presStyleLbl="node1" presStyleIdx="0" presStyleCnt="4"/>
      <dgm:spPr/>
    </dgm:pt>
    <dgm:pt modelId="{364B9216-98A2-407D-A39B-07FED26E1DC8}" type="pres">
      <dgm:prSet presAssocID="{2308F815-5D1D-4AE8-8190-5CEA760EC492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z-Latn-UZ"/>
        </a:p>
      </dgm:t>
    </dgm:pt>
    <dgm:pt modelId="{7E82D092-B386-441A-9F64-1D7B8B0DF71E}" type="pres">
      <dgm:prSet presAssocID="{2308F815-5D1D-4AE8-8190-5CEA760EC492}" presName="accent_1" presStyleCnt="0"/>
      <dgm:spPr/>
    </dgm:pt>
    <dgm:pt modelId="{2BF55A90-B799-4710-8059-58ABB74CF63A}" type="pres">
      <dgm:prSet presAssocID="{2308F815-5D1D-4AE8-8190-5CEA760EC492}" presName="accentRepeatNode" presStyleLbl="solidFgAcc1" presStyleIdx="0" presStyleCnt="4" custLinFactNeighborX="-5749" custLinFactNeighborY="1363"/>
      <dgm:spPr/>
    </dgm:pt>
    <dgm:pt modelId="{81635581-7F0B-43C9-A74F-627DD211AEF0}" type="pres">
      <dgm:prSet presAssocID="{44EC9824-270E-48F8-9D29-8173E6FC7480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z-Latn-UZ"/>
        </a:p>
      </dgm:t>
    </dgm:pt>
    <dgm:pt modelId="{8FB7CB10-DEBB-4872-A2A5-74B062251810}" type="pres">
      <dgm:prSet presAssocID="{44EC9824-270E-48F8-9D29-8173E6FC7480}" presName="accent_2" presStyleCnt="0"/>
      <dgm:spPr/>
    </dgm:pt>
    <dgm:pt modelId="{60E900E0-2142-46B7-8012-F1FBABD5863C}" type="pres">
      <dgm:prSet presAssocID="{44EC9824-270E-48F8-9D29-8173E6FC7480}" presName="accentRepeatNode" presStyleLbl="solidFgAcc1" presStyleIdx="1" presStyleCnt="4" custLinFactNeighborX="-19878" custLinFactNeighborY="1857"/>
      <dgm:spPr/>
    </dgm:pt>
    <dgm:pt modelId="{2D28DD34-0360-4D61-9453-B34C5F44DB41}" type="pres">
      <dgm:prSet presAssocID="{A57B3A41-BEDF-432A-A6D1-20ADB439BE55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z-Latn-UZ"/>
        </a:p>
      </dgm:t>
    </dgm:pt>
    <dgm:pt modelId="{53B2108D-DEFE-4E05-8693-7D94492166F1}" type="pres">
      <dgm:prSet presAssocID="{A57B3A41-BEDF-432A-A6D1-20ADB439BE55}" presName="accent_3" presStyleCnt="0"/>
      <dgm:spPr/>
    </dgm:pt>
    <dgm:pt modelId="{5FE3EEBE-003C-471A-B15E-1526B9173BC0}" type="pres">
      <dgm:prSet presAssocID="{A57B3A41-BEDF-432A-A6D1-20ADB439BE55}" presName="accentRepeatNode" presStyleLbl="solidFgAcc1" presStyleIdx="2" presStyleCnt="4"/>
      <dgm:spPr/>
    </dgm:pt>
    <dgm:pt modelId="{9317B17B-895D-4685-8E01-AF8F943B7851}" type="pres">
      <dgm:prSet presAssocID="{4C975EE1-0466-43EF-B9FF-7C86DC68FF0A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z-Latn-UZ"/>
        </a:p>
      </dgm:t>
    </dgm:pt>
    <dgm:pt modelId="{E94CB49C-39D8-43FE-82E8-97D33E66F2AB}" type="pres">
      <dgm:prSet presAssocID="{4C975EE1-0466-43EF-B9FF-7C86DC68FF0A}" presName="accent_4" presStyleCnt="0"/>
      <dgm:spPr/>
    </dgm:pt>
    <dgm:pt modelId="{E22ECAA2-DFA3-43D8-9221-52A09B25D51A}" type="pres">
      <dgm:prSet presAssocID="{4C975EE1-0466-43EF-B9FF-7C86DC68FF0A}" presName="accentRepeatNode" presStyleLbl="solidFgAcc1" presStyleIdx="3" presStyleCnt="4"/>
      <dgm:spPr/>
    </dgm:pt>
  </dgm:ptLst>
  <dgm:cxnLst>
    <dgm:cxn modelId="{64BFC926-276B-455D-9218-2C0AD1900D9D}" srcId="{BCC93F39-D10A-4803-B666-2C2CC1E22604}" destId="{2308F815-5D1D-4AE8-8190-5CEA760EC492}" srcOrd="0" destOrd="0" parTransId="{075C089C-C07F-4B10-B8E5-029B1C08BCAB}" sibTransId="{1209770B-BAA0-4719-A2B4-ABF0E67D0FBD}"/>
    <dgm:cxn modelId="{A798CF9D-227C-47CD-BBE4-175F12C37C7F}" type="presOf" srcId="{BCC93F39-D10A-4803-B666-2C2CC1E22604}" destId="{DE9F92C4-994B-42B2-A73D-91F5B4822D07}" srcOrd="0" destOrd="0" presId="urn:microsoft.com/office/officeart/2008/layout/VerticalCurvedList"/>
    <dgm:cxn modelId="{42EF5F98-E2AA-4309-B952-E8FB0BB41B34}" type="presOf" srcId="{4C975EE1-0466-43EF-B9FF-7C86DC68FF0A}" destId="{9317B17B-895D-4685-8E01-AF8F943B7851}" srcOrd="0" destOrd="0" presId="urn:microsoft.com/office/officeart/2008/layout/VerticalCurvedList"/>
    <dgm:cxn modelId="{759C93DB-6B52-4810-BACB-8AD8F2753F82}" srcId="{BCC93F39-D10A-4803-B666-2C2CC1E22604}" destId="{4C975EE1-0466-43EF-B9FF-7C86DC68FF0A}" srcOrd="3" destOrd="0" parTransId="{1C5110EB-E040-4A6D-8A9B-3DE6CC767284}" sibTransId="{1A56B892-87AD-42B1-9A09-064AC745EB73}"/>
    <dgm:cxn modelId="{E3AEAAF3-9545-49DD-B02E-EBEDAAD25147}" srcId="{BCC93F39-D10A-4803-B666-2C2CC1E22604}" destId="{A57B3A41-BEDF-432A-A6D1-20ADB439BE55}" srcOrd="2" destOrd="0" parTransId="{7B5E53DE-0EBE-4D3A-AFCE-73715F644699}" sibTransId="{A2B40C0A-A040-4BB8-B0EB-372827B5C35B}"/>
    <dgm:cxn modelId="{D0755743-6304-44C5-BA7A-AB249A7701EB}" srcId="{BCC93F39-D10A-4803-B666-2C2CC1E22604}" destId="{44EC9824-270E-48F8-9D29-8173E6FC7480}" srcOrd="1" destOrd="0" parTransId="{2040D75C-61B7-443B-ACB9-1DBE9A5C1D27}" sibTransId="{B945409A-275F-4AE8-B83D-98E3333187A0}"/>
    <dgm:cxn modelId="{517F3B21-3F3C-481C-A91F-DF1674DB1740}" type="presOf" srcId="{2308F815-5D1D-4AE8-8190-5CEA760EC492}" destId="{364B9216-98A2-407D-A39B-07FED26E1DC8}" srcOrd="0" destOrd="0" presId="urn:microsoft.com/office/officeart/2008/layout/VerticalCurvedList"/>
    <dgm:cxn modelId="{6ABCEF30-DE7B-4C64-9AF3-1C9C657236EA}" type="presOf" srcId="{A57B3A41-BEDF-432A-A6D1-20ADB439BE55}" destId="{2D28DD34-0360-4D61-9453-B34C5F44DB41}" srcOrd="0" destOrd="0" presId="urn:microsoft.com/office/officeart/2008/layout/VerticalCurvedList"/>
    <dgm:cxn modelId="{CA966BAC-D607-4287-8830-EC30308CB264}" type="presOf" srcId="{1209770B-BAA0-4719-A2B4-ABF0E67D0FBD}" destId="{B602AE6D-21C4-40F3-9486-2ABA888F453D}" srcOrd="0" destOrd="0" presId="urn:microsoft.com/office/officeart/2008/layout/VerticalCurvedList"/>
    <dgm:cxn modelId="{994F2249-7205-489F-B7FD-985FCC1CDDB6}" type="presOf" srcId="{44EC9824-270E-48F8-9D29-8173E6FC7480}" destId="{81635581-7F0B-43C9-A74F-627DD211AEF0}" srcOrd="0" destOrd="0" presId="urn:microsoft.com/office/officeart/2008/layout/VerticalCurvedList"/>
    <dgm:cxn modelId="{B48D7221-8A62-4619-9FA0-EA11A0123C7F}" type="presParOf" srcId="{DE9F92C4-994B-42B2-A73D-91F5B4822D07}" destId="{661502F1-638F-4AF4-B56A-1BDAC56AB798}" srcOrd="0" destOrd="0" presId="urn:microsoft.com/office/officeart/2008/layout/VerticalCurvedList"/>
    <dgm:cxn modelId="{A6186FFD-1500-4EFB-8354-A60629416D4E}" type="presParOf" srcId="{661502F1-638F-4AF4-B56A-1BDAC56AB798}" destId="{AA8AD3AB-E061-450E-BE14-25B3A3FFC322}" srcOrd="0" destOrd="0" presId="urn:microsoft.com/office/officeart/2008/layout/VerticalCurvedList"/>
    <dgm:cxn modelId="{88B80ABE-C493-424B-81BD-F179F9B55B78}" type="presParOf" srcId="{AA8AD3AB-E061-450E-BE14-25B3A3FFC322}" destId="{14824C2C-36A7-4D67-904F-E27A2DA5A0B2}" srcOrd="0" destOrd="0" presId="urn:microsoft.com/office/officeart/2008/layout/VerticalCurvedList"/>
    <dgm:cxn modelId="{125B600C-2F0C-4FCB-B26A-FEE2E6FA2E7B}" type="presParOf" srcId="{AA8AD3AB-E061-450E-BE14-25B3A3FFC322}" destId="{B602AE6D-21C4-40F3-9486-2ABA888F453D}" srcOrd="1" destOrd="0" presId="urn:microsoft.com/office/officeart/2008/layout/VerticalCurvedList"/>
    <dgm:cxn modelId="{3769DA98-EA8E-43D8-84CE-8683266654B5}" type="presParOf" srcId="{AA8AD3AB-E061-450E-BE14-25B3A3FFC322}" destId="{4A070231-6265-4BDF-B4B1-3768E2172FB9}" srcOrd="2" destOrd="0" presId="urn:microsoft.com/office/officeart/2008/layout/VerticalCurvedList"/>
    <dgm:cxn modelId="{B5509E51-B0A5-4E6B-9762-533EFAF6D403}" type="presParOf" srcId="{AA8AD3AB-E061-450E-BE14-25B3A3FFC322}" destId="{3B808637-9840-4FFE-84AD-6C172FC1EF18}" srcOrd="3" destOrd="0" presId="urn:microsoft.com/office/officeart/2008/layout/VerticalCurvedList"/>
    <dgm:cxn modelId="{75C66FC2-9760-457F-A7FA-2474759B1F44}" type="presParOf" srcId="{661502F1-638F-4AF4-B56A-1BDAC56AB798}" destId="{364B9216-98A2-407D-A39B-07FED26E1DC8}" srcOrd="1" destOrd="0" presId="urn:microsoft.com/office/officeart/2008/layout/VerticalCurvedList"/>
    <dgm:cxn modelId="{FCF9D23E-F074-4938-B972-82C1692FE280}" type="presParOf" srcId="{661502F1-638F-4AF4-B56A-1BDAC56AB798}" destId="{7E82D092-B386-441A-9F64-1D7B8B0DF71E}" srcOrd="2" destOrd="0" presId="urn:microsoft.com/office/officeart/2008/layout/VerticalCurvedList"/>
    <dgm:cxn modelId="{0CE162B0-5C4B-4A8B-81F8-3222E593421F}" type="presParOf" srcId="{7E82D092-B386-441A-9F64-1D7B8B0DF71E}" destId="{2BF55A90-B799-4710-8059-58ABB74CF63A}" srcOrd="0" destOrd="0" presId="urn:microsoft.com/office/officeart/2008/layout/VerticalCurvedList"/>
    <dgm:cxn modelId="{26674E32-1EAB-4744-AB15-3A3F578CC172}" type="presParOf" srcId="{661502F1-638F-4AF4-B56A-1BDAC56AB798}" destId="{81635581-7F0B-43C9-A74F-627DD211AEF0}" srcOrd="3" destOrd="0" presId="urn:microsoft.com/office/officeart/2008/layout/VerticalCurvedList"/>
    <dgm:cxn modelId="{4A4D7DA1-05E2-414F-A3CF-F159DE7AB71E}" type="presParOf" srcId="{661502F1-638F-4AF4-B56A-1BDAC56AB798}" destId="{8FB7CB10-DEBB-4872-A2A5-74B062251810}" srcOrd="4" destOrd="0" presId="urn:microsoft.com/office/officeart/2008/layout/VerticalCurvedList"/>
    <dgm:cxn modelId="{0BE57A57-CA8D-4F90-8FC1-7D8B8CC5CD1F}" type="presParOf" srcId="{8FB7CB10-DEBB-4872-A2A5-74B062251810}" destId="{60E900E0-2142-46B7-8012-F1FBABD5863C}" srcOrd="0" destOrd="0" presId="urn:microsoft.com/office/officeart/2008/layout/VerticalCurvedList"/>
    <dgm:cxn modelId="{506C7DF1-2C92-41A8-9B5C-58040F5DBBDD}" type="presParOf" srcId="{661502F1-638F-4AF4-B56A-1BDAC56AB798}" destId="{2D28DD34-0360-4D61-9453-B34C5F44DB41}" srcOrd="5" destOrd="0" presId="urn:microsoft.com/office/officeart/2008/layout/VerticalCurvedList"/>
    <dgm:cxn modelId="{BA0CB9F9-F8FE-46F9-9F44-6E1E6A1CB037}" type="presParOf" srcId="{661502F1-638F-4AF4-B56A-1BDAC56AB798}" destId="{53B2108D-DEFE-4E05-8693-7D94492166F1}" srcOrd="6" destOrd="0" presId="urn:microsoft.com/office/officeart/2008/layout/VerticalCurvedList"/>
    <dgm:cxn modelId="{5755E9E7-BDDB-4D3D-8546-533239D8D460}" type="presParOf" srcId="{53B2108D-DEFE-4E05-8693-7D94492166F1}" destId="{5FE3EEBE-003C-471A-B15E-1526B9173BC0}" srcOrd="0" destOrd="0" presId="urn:microsoft.com/office/officeart/2008/layout/VerticalCurvedList"/>
    <dgm:cxn modelId="{0E39FDAB-415A-4BAF-85D2-0E51A7389DF3}" type="presParOf" srcId="{661502F1-638F-4AF4-B56A-1BDAC56AB798}" destId="{9317B17B-895D-4685-8E01-AF8F943B7851}" srcOrd="7" destOrd="0" presId="urn:microsoft.com/office/officeart/2008/layout/VerticalCurvedList"/>
    <dgm:cxn modelId="{E4C9EDB4-2F96-4839-893A-285193A3E8CE}" type="presParOf" srcId="{661502F1-638F-4AF4-B56A-1BDAC56AB798}" destId="{E94CB49C-39D8-43FE-82E8-97D33E66F2AB}" srcOrd="8" destOrd="0" presId="urn:microsoft.com/office/officeart/2008/layout/VerticalCurvedList"/>
    <dgm:cxn modelId="{19775600-23F5-4112-B133-B4064F7494A7}" type="presParOf" srcId="{E94CB49C-39D8-43FE-82E8-97D33E66F2AB}" destId="{E22ECAA2-DFA3-43D8-9221-52A09B25D51A}" srcOrd="0" destOrd="0" presId="urn:microsoft.com/office/officeart/2008/layout/VerticalCurvedList"/>
  </dgm:cxnLst>
  <dgm:bg>
    <a:solidFill>
      <a:schemeClr val="accent3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02AE6D-21C4-40F3-9486-2ABA888F453D}">
      <dsp:nvSpPr>
        <dsp:cNvPr id="0" name=""/>
        <dsp:cNvSpPr/>
      </dsp:nvSpPr>
      <dsp:spPr>
        <a:xfrm>
          <a:off x="-6922040" y="-1058280"/>
          <a:ext cx="8237961" cy="8237961"/>
        </a:xfrm>
        <a:prstGeom prst="blockArc">
          <a:avLst>
            <a:gd name="adj1" fmla="val 18900000"/>
            <a:gd name="adj2" fmla="val 2700000"/>
            <a:gd name="adj3" fmla="val 26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4B9216-98A2-407D-A39B-07FED26E1DC8}">
      <dsp:nvSpPr>
        <dsp:cNvPr id="0" name=""/>
        <dsp:cNvSpPr/>
      </dsp:nvSpPr>
      <dsp:spPr>
        <a:xfrm>
          <a:off x="688512" y="470613"/>
          <a:ext cx="10848699" cy="94171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7487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4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Повторение пройденного</a:t>
          </a:r>
          <a:endParaRPr lang="uz-Latn-UZ" sz="4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688512" y="470613"/>
        <a:ext cx="10848699" cy="941716"/>
      </dsp:txXfrm>
    </dsp:sp>
    <dsp:sp modelId="{2BF55A90-B799-4710-8059-58ABB74CF63A}">
      <dsp:nvSpPr>
        <dsp:cNvPr id="0" name=""/>
        <dsp:cNvSpPr/>
      </dsp:nvSpPr>
      <dsp:spPr>
        <a:xfrm>
          <a:off x="32265" y="368943"/>
          <a:ext cx="1177145" cy="11771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635581-7F0B-43C9-A74F-627DD211AEF0}">
      <dsp:nvSpPr>
        <dsp:cNvPr id="0" name=""/>
        <dsp:cNvSpPr/>
      </dsp:nvSpPr>
      <dsp:spPr>
        <a:xfrm>
          <a:off x="1228419" y="1883432"/>
          <a:ext cx="10308791" cy="94171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7487" tIns="101600" rIns="101600" bIns="1016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z-Cyrl-UZ" sz="4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Формула разности квадратов </a:t>
          </a:r>
          <a:endParaRPr lang="uz-Latn-UZ" sz="4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228419" y="1883432"/>
        <a:ext cx="10308791" cy="941716"/>
      </dsp:txXfrm>
    </dsp:sp>
    <dsp:sp modelId="{60E900E0-2142-46B7-8012-F1FBABD5863C}">
      <dsp:nvSpPr>
        <dsp:cNvPr id="0" name=""/>
        <dsp:cNvSpPr/>
      </dsp:nvSpPr>
      <dsp:spPr>
        <a:xfrm>
          <a:off x="405854" y="1787577"/>
          <a:ext cx="1177145" cy="11771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28DD34-0360-4D61-9453-B34C5F44DB41}">
      <dsp:nvSpPr>
        <dsp:cNvPr id="0" name=""/>
        <dsp:cNvSpPr/>
      </dsp:nvSpPr>
      <dsp:spPr>
        <a:xfrm>
          <a:off x="1228419" y="3296251"/>
          <a:ext cx="10308791" cy="94171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7487" tIns="101600" rIns="101600" bIns="101600" numCol="1" spcCol="1270" anchor="ctr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Решение задач</a:t>
          </a:r>
          <a:endParaRPr lang="uz-Latn-UZ" sz="4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228419" y="3296251"/>
        <a:ext cx="10308791" cy="941716"/>
      </dsp:txXfrm>
    </dsp:sp>
    <dsp:sp modelId="{5FE3EEBE-003C-471A-B15E-1526B9173BC0}">
      <dsp:nvSpPr>
        <dsp:cNvPr id="0" name=""/>
        <dsp:cNvSpPr/>
      </dsp:nvSpPr>
      <dsp:spPr>
        <a:xfrm>
          <a:off x="639847" y="3178536"/>
          <a:ext cx="1177145" cy="11771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17B17B-895D-4685-8E01-AF8F943B7851}">
      <dsp:nvSpPr>
        <dsp:cNvPr id="0" name=""/>
        <dsp:cNvSpPr/>
      </dsp:nvSpPr>
      <dsp:spPr>
        <a:xfrm>
          <a:off x="688512" y="4709070"/>
          <a:ext cx="10848699" cy="94171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7487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Задания для закрепления</a:t>
          </a:r>
          <a:endParaRPr lang="uz-Latn-UZ" sz="4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688512" y="4709070"/>
        <a:ext cx="10848699" cy="941716"/>
      </dsp:txXfrm>
    </dsp:sp>
    <dsp:sp modelId="{E22ECAA2-DFA3-43D8-9221-52A09B25D51A}">
      <dsp:nvSpPr>
        <dsp:cNvPr id="0" name=""/>
        <dsp:cNvSpPr/>
      </dsp:nvSpPr>
      <dsp:spPr>
        <a:xfrm>
          <a:off x="99939" y="4591356"/>
          <a:ext cx="1177145" cy="11771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4.wmf"/><Relationship Id="rId1" Type="http://schemas.openxmlformats.org/officeDocument/2006/relationships/image" Target="../media/image16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3280D-DA47-4F16-B0EB-68F87F7C7C01}" type="datetimeFigureOut">
              <a:rPr lang="ru-RU" smtClean="0"/>
              <a:t>19.02.2021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CEBC4-7F60-46A9-8417-0DDF722E94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3602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1pPr>
    <a:lvl2pPr marL="1159038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2pPr>
    <a:lvl3pPr marL="2318076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3pPr>
    <a:lvl4pPr marL="3477112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4pPr>
    <a:lvl5pPr marL="4636148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5pPr>
    <a:lvl6pPr marL="5795186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6pPr>
    <a:lvl7pPr marL="6954224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7pPr>
    <a:lvl8pPr marL="8113261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8pPr>
    <a:lvl9pPr marL="9272295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5"/>
            <a:ext cx="12435840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8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4"/>
            <a:ext cx="4088005" cy="1015663"/>
          </a:xfrm>
        </p:spPr>
        <p:txBody>
          <a:bodyPr lIns="0" tIns="0" rIns="0" bIns="0"/>
          <a:lstStyle>
            <a:lvl1pPr>
              <a:defRPr sz="6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67182" y="2491493"/>
            <a:ext cx="10096045" cy="861774"/>
          </a:xfrm>
        </p:spPr>
        <p:txBody>
          <a:bodyPr lIns="0" tIns="0" rIns="0" bIns="0"/>
          <a:lstStyle>
            <a:lvl1pPr>
              <a:defRPr sz="56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9608" y="1359834"/>
            <a:ext cx="14338758" cy="671896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169627" y="180475"/>
            <a:ext cx="14338758" cy="108868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4"/>
            <a:ext cx="4088005" cy="1015663"/>
          </a:xfrm>
        </p:spPr>
        <p:txBody>
          <a:bodyPr lIns="0" tIns="0" rIns="0" bIns="0"/>
          <a:lstStyle>
            <a:lvl1pPr>
              <a:defRPr sz="6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29573" y="1828005"/>
            <a:ext cx="46292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34658" y="1892809"/>
            <a:ext cx="6364224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013025" y="2679021"/>
            <a:ext cx="6652965" cy="2623487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4"/>
            <a:ext cx="4088005" cy="1015663"/>
          </a:xfrm>
        </p:spPr>
        <p:txBody>
          <a:bodyPr lIns="0" tIns="0" rIns="0" bIns="0"/>
          <a:lstStyle>
            <a:lvl1pPr>
              <a:defRPr sz="6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8" y="335953"/>
            <a:ext cx="12435843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7286" y="1676406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9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318156" y="1676406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9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539025" y="1676406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9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97286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900"/>
            </a:lvl1pPr>
            <a:lvl2pPr marL="182722" indent="-182722">
              <a:buFont typeface="Arial" panose="020B0604020202020204" pitchFamily="34" charset="0"/>
              <a:buChar char="•"/>
              <a:defRPr sz="1900"/>
            </a:lvl2pPr>
            <a:lvl3pPr marL="365449" indent="-182722">
              <a:defRPr sz="1900"/>
            </a:lvl3pPr>
            <a:lvl4pPr marL="639534" indent="-274088">
              <a:defRPr sz="1900"/>
            </a:lvl4pPr>
            <a:lvl5pPr marL="913621" indent="-274088"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318156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900"/>
            </a:lvl1pPr>
            <a:lvl2pPr marL="182722" indent="-182722">
              <a:buFont typeface="Arial" panose="020B0604020202020204" pitchFamily="34" charset="0"/>
              <a:buChar char="•"/>
              <a:defRPr sz="1900"/>
            </a:lvl2pPr>
            <a:lvl3pPr marL="365449" indent="-182722">
              <a:defRPr sz="1900"/>
            </a:lvl3pPr>
            <a:lvl4pPr marL="639534" indent="-274088">
              <a:defRPr sz="1900"/>
            </a:lvl4pPr>
            <a:lvl5pPr marL="913621" indent="-274088"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539025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900"/>
            </a:lvl1pPr>
            <a:lvl2pPr marL="182722" indent="-182722">
              <a:buFont typeface="Arial" panose="020B0604020202020204" pitchFamily="34" charset="0"/>
              <a:buChar char="•"/>
              <a:defRPr sz="1900"/>
            </a:lvl2pPr>
            <a:lvl3pPr marL="365449" indent="-182722">
              <a:defRPr sz="1900"/>
            </a:lvl3pPr>
            <a:lvl4pPr marL="639534" indent="-274088">
              <a:defRPr sz="1900"/>
            </a:lvl4pPr>
            <a:lvl5pPr marL="913621" indent="-274088"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97288" y="1120154"/>
            <a:ext cx="12435843" cy="48767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409526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87681" y="394336"/>
            <a:ext cx="13652501" cy="743712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18FDD-56B3-4207-B595-E48E8E3A65C9}" type="datetimeFigureOut">
              <a:rPr lang="ru-RU"/>
              <a:pPr>
                <a:defRPr/>
              </a:pPr>
              <a:t>19.02.2021</a:t>
            </a:fld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34F32-6814-410A-A0AC-C6305657B15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86625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9608" y="1359834"/>
            <a:ext cx="14338758" cy="671896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2"/>
            <a:ext cx="4088005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67182" y="2491493"/>
            <a:ext cx="10096045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74336" y="7653528"/>
            <a:ext cx="4681728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8"/>
            <a:ext cx="3364992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533888" y="7653528"/>
            <a:ext cx="3364992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4" r:id="rId7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159038">
        <a:defRPr>
          <a:latin typeface="+mn-lt"/>
          <a:ea typeface="+mn-ea"/>
          <a:cs typeface="+mn-cs"/>
        </a:defRPr>
      </a:lvl2pPr>
      <a:lvl3pPr marL="2318076">
        <a:defRPr>
          <a:latin typeface="+mn-lt"/>
          <a:ea typeface="+mn-ea"/>
          <a:cs typeface="+mn-cs"/>
        </a:defRPr>
      </a:lvl3pPr>
      <a:lvl4pPr marL="3477112">
        <a:defRPr>
          <a:latin typeface="+mn-lt"/>
          <a:ea typeface="+mn-ea"/>
          <a:cs typeface="+mn-cs"/>
        </a:defRPr>
      </a:lvl4pPr>
      <a:lvl5pPr marL="4636148">
        <a:defRPr>
          <a:latin typeface="+mn-lt"/>
          <a:ea typeface="+mn-ea"/>
          <a:cs typeface="+mn-cs"/>
        </a:defRPr>
      </a:lvl5pPr>
      <a:lvl6pPr marL="5795186">
        <a:defRPr>
          <a:latin typeface="+mn-lt"/>
          <a:ea typeface="+mn-ea"/>
          <a:cs typeface="+mn-cs"/>
        </a:defRPr>
      </a:lvl6pPr>
      <a:lvl7pPr marL="6954224">
        <a:defRPr>
          <a:latin typeface="+mn-lt"/>
          <a:ea typeface="+mn-ea"/>
          <a:cs typeface="+mn-cs"/>
        </a:defRPr>
      </a:lvl7pPr>
      <a:lvl8pPr marL="8113261">
        <a:defRPr>
          <a:latin typeface="+mn-lt"/>
          <a:ea typeface="+mn-ea"/>
          <a:cs typeface="+mn-cs"/>
        </a:defRPr>
      </a:lvl8pPr>
      <a:lvl9pPr marL="927229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159038">
        <a:defRPr>
          <a:latin typeface="+mn-lt"/>
          <a:ea typeface="+mn-ea"/>
          <a:cs typeface="+mn-cs"/>
        </a:defRPr>
      </a:lvl2pPr>
      <a:lvl3pPr marL="2318076">
        <a:defRPr>
          <a:latin typeface="+mn-lt"/>
          <a:ea typeface="+mn-ea"/>
          <a:cs typeface="+mn-cs"/>
        </a:defRPr>
      </a:lvl3pPr>
      <a:lvl4pPr marL="3477112">
        <a:defRPr>
          <a:latin typeface="+mn-lt"/>
          <a:ea typeface="+mn-ea"/>
          <a:cs typeface="+mn-cs"/>
        </a:defRPr>
      </a:lvl4pPr>
      <a:lvl5pPr marL="4636148">
        <a:defRPr>
          <a:latin typeface="+mn-lt"/>
          <a:ea typeface="+mn-ea"/>
          <a:cs typeface="+mn-cs"/>
        </a:defRPr>
      </a:lvl5pPr>
      <a:lvl6pPr marL="5795186">
        <a:defRPr>
          <a:latin typeface="+mn-lt"/>
          <a:ea typeface="+mn-ea"/>
          <a:cs typeface="+mn-cs"/>
        </a:defRPr>
      </a:lvl6pPr>
      <a:lvl7pPr marL="6954224">
        <a:defRPr>
          <a:latin typeface="+mn-lt"/>
          <a:ea typeface="+mn-ea"/>
          <a:cs typeface="+mn-cs"/>
        </a:defRPr>
      </a:lvl7pPr>
      <a:lvl8pPr marL="8113261">
        <a:defRPr>
          <a:latin typeface="+mn-lt"/>
          <a:ea typeface="+mn-ea"/>
          <a:cs typeface="+mn-cs"/>
        </a:defRPr>
      </a:lvl8pPr>
      <a:lvl9pPr marL="927229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oleObject" Target="../embeddings/oleObject17.bin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8.png"/><Relationship Id="rId1" Type="http://schemas.openxmlformats.org/officeDocument/2006/relationships/vmlDrawing" Target="../drawings/vmlDrawing7.v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24.wmf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3.jpeg"/><Relationship Id="rId10" Type="http://schemas.microsoft.com/office/2007/relationships/hdphoto" Target="../media/hdphoto1.wdp"/><Relationship Id="rId4" Type="http://schemas.openxmlformats.org/officeDocument/2006/relationships/image" Target="../media/image2.wmf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2.wmf"/><Relationship Id="rId3" Type="http://schemas.openxmlformats.org/officeDocument/2006/relationships/image" Target="../media/image15.jpeg"/><Relationship Id="rId7" Type="http://schemas.openxmlformats.org/officeDocument/2006/relationships/image" Target="../media/image9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5" Type="http://schemas.openxmlformats.org/officeDocument/2006/relationships/image" Target="../media/image13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9.wmf"/><Relationship Id="rId3" Type="http://schemas.openxmlformats.org/officeDocument/2006/relationships/image" Target="../media/image15.jpeg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8.w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3.jpeg"/><Relationship Id="rId4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oleObject" Target="../embeddings/oleObject16.bin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23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6.png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wmf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686" y="3901"/>
            <a:ext cx="14610538" cy="258966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900" dirty="0"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612775" y="3288236"/>
            <a:ext cx="872992" cy="172644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900" dirty="0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612775" y="5334000"/>
            <a:ext cx="872992" cy="172644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900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11929369" y="578525"/>
            <a:ext cx="1531765" cy="153157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900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11929369" y="578525"/>
            <a:ext cx="1531765" cy="153157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900" dirty="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2493011" y="631573"/>
            <a:ext cx="439718" cy="963980"/>
          </a:xfrm>
          <a:prstGeom prst="rect">
            <a:avLst/>
          </a:prstGeom>
        </p:spPr>
        <p:txBody>
          <a:bodyPr vert="horz" wrap="square" lIns="0" tIns="40257" rIns="0" bIns="0" rtlCol="0">
            <a:spAutoFit/>
          </a:bodyPr>
          <a:lstStyle/>
          <a:p>
            <a:pPr algn="ctr">
              <a:spcBef>
                <a:spcPts val="319"/>
              </a:spcBef>
            </a:pPr>
            <a:r>
              <a:rPr lang="ru-RU" sz="6000" b="1" spc="26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60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1929369" y="1447800"/>
            <a:ext cx="1481831" cy="584893"/>
          </a:xfrm>
          <a:prstGeom prst="rect">
            <a:avLst/>
          </a:prstGeom>
        </p:spPr>
        <p:txBody>
          <a:bodyPr vert="horz" wrap="square" lIns="0" tIns="30596" rIns="0" bIns="0" rtlCol="0">
            <a:spAutoFit/>
          </a:bodyPr>
          <a:lstStyle/>
          <a:p>
            <a:pPr algn="ctr">
              <a:spcBef>
                <a:spcPts val="241"/>
              </a:spcBef>
            </a:pPr>
            <a:r>
              <a:rPr lang="ru-RU" sz="3600" b="1" spc="-13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3600" b="1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2305919" y="578524"/>
            <a:ext cx="8971682" cy="1360889"/>
          </a:xfrm>
          <a:prstGeom prst="rect">
            <a:avLst/>
          </a:prstGeom>
        </p:spPr>
        <p:txBody>
          <a:bodyPr vert="horz" wrap="square" lIns="0" tIns="37088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32253" algn="ctr" defTabSz="2322204">
              <a:spcBef>
                <a:spcPts val="290"/>
              </a:spcBef>
              <a:defRPr/>
            </a:pPr>
            <a:r>
              <a:rPr lang="ru-RU" sz="8600" kern="0" spc="13" dirty="0">
                <a:solidFill>
                  <a:sysClr val="window" lastClr="FFFFFF"/>
                </a:solidFill>
              </a:rPr>
              <a:t>Алгебра</a:t>
            </a:r>
            <a:endParaRPr lang="en-US" sz="8600" kern="0" spc="13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D2168EAD-EAD9-4C91-B3BA-D0FB4D707556}"/>
              </a:ext>
            </a:extLst>
          </p:cNvPr>
          <p:cNvSpPr/>
          <p:nvPr/>
        </p:nvSpPr>
        <p:spPr>
          <a:xfrm>
            <a:off x="908147" y="1699715"/>
            <a:ext cx="40326" cy="79030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xmlns="" id="{5AAAE1A5-5083-45BC-BB77-451BC6095476}"/>
              </a:ext>
            </a:extLst>
          </p:cNvPr>
          <p:cNvSpPr/>
          <p:nvPr/>
        </p:nvSpPr>
        <p:spPr>
          <a:xfrm>
            <a:off x="829947" y="1679834"/>
            <a:ext cx="983963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2322204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xmlns="" id="{42562BD1-38C5-4FEF-BE28-9E2028CE083A}"/>
              </a:ext>
            </a:extLst>
          </p:cNvPr>
          <p:cNvSpPr/>
          <p:nvPr/>
        </p:nvSpPr>
        <p:spPr>
          <a:xfrm>
            <a:off x="928029" y="794555"/>
            <a:ext cx="0" cy="866104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2322204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xmlns="" id="{199D57BF-AFEE-4760-B709-A1E005ECDEF4}"/>
              </a:ext>
            </a:extLst>
          </p:cNvPr>
          <p:cNvSpPr/>
          <p:nvPr/>
        </p:nvSpPr>
        <p:spPr>
          <a:xfrm>
            <a:off x="1024466" y="863937"/>
            <a:ext cx="717810" cy="748366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xmlns="" id="{DFF3D60F-1869-4734-8178-4BFE8F5C0368}"/>
              </a:ext>
            </a:extLst>
          </p:cNvPr>
          <p:cNvSpPr/>
          <p:nvPr/>
        </p:nvSpPr>
        <p:spPr>
          <a:xfrm>
            <a:off x="1709247" y="1734703"/>
            <a:ext cx="108075" cy="108061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xmlns="" id="{C22A3C16-3643-4C83-83DD-E1EA8CC4BADD}"/>
              </a:ext>
            </a:extLst>
          </p:cNvPr>
          <p:cNvSpPr/>
          <p:nvPr/>
        </p:nvSpPr>
        <p:spPr>
          <a:xfrm>
            <a:off x="778782" y="825558"/>
            <a:ext cx="108075" cy="108061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2209800" y="3804169"/>
            <a:ext cx="8991600" cy="2751881"/>
          </a:xfrm>
          <a:prstGeom prst="rect">
            <a:avLst/>
          </a:prstGeom>
        </p:spPr>
        <p:txBody>
          <a:bodyPr vert="horz" wrap="square" lIns="0" tIns="35407" rIns="0" bIns="0" rtlCol="0">
            <a:spAutoFit/>
          </a:bodyPr>
          <a:lstStyle/>
          <a:p>
            <a:pPr marL="46666">
              <a:spcBef>
                <a:spcPts val="279"/>
              </a:spcBef>
            </a:pPr>
            <a:r>
              <a:rPr lang="ru-RU" sz="5400" b="1" dirty="0" smtClean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sz="54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lang="ru-RU" sz="54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46666">
              <a:spcBef>
                <a:spcPts val="279"/>
              </a:spcBef>
            </a:pPr>
            <a:r>
              <a:rPr lang="ru-RU" sz="6000" b="1" dirty="0" smtClean="0">
                <a:solidFill>
                  <a:srgbClr val="002060"/>
                </a:solidFill>
                <a:latin typeface="Arial"/>
                <a:cs typeface="Arial"/>
              </a:rPr>
              <a:t>Формула разности квадратов</a:t>
            </a:r>
          </a:p>
        </p:txBody>
      </p:sp>
      <p:sp>
        <p:nvSpPr>
          <p:cNvPr id="2" name="AutoShape 2" descr="Как придумать математическую сказку | Цветы жиз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sp>
        <p:nvSpPr>
          <p:cNvPr id="3" name="AutoShape 4" descr="Как придумать математическую сказку | Цветы жизн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pic>
        <p:nvPicPr>
          <p:cNvPr id="28674" name="Picture 2" descr="Математические сказки для дошкольников: с рисунками и без них; про  геометрические фигуры, числа, величины и прочее + фото и виде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499" y="3200400"/>
            <a:ext cx="4070501" cy="422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057399" y="7055235"/>
            <a:ext cx="73638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59038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18076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77112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36148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95186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954224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13261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72295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Яшнабадский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район. Школа № 161.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Учитель математики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Наралиева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Ш.Ш.</a:t>
            </a:r>
            <a:endParaRPr lang="uz-Latn-UZ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232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0" y="3"/>
            <a:ext cx="6047390" cy="76942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из учебника</a:t>
            </a:r>
            <a:endParaRPr lang="uz-Latn-UZ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1156" y="614857"/>
            <a:ext cx="13859602" cy="1200310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№ 3</a:t>
            </a:r>
            <a:r>
              <a:rPr lang="uz-Latn-UZ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88-390</a:t>
            </a:r>
            <a:r>
              <a:rPr lang="ru-RU" sz="36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uz-Cyrl-UZ" sz="3600" b="1" kern="0" dirty="0" smtClean="0">
                <a:latin typeface="Arial" pitchFamily="34" charset="0"/>
                <a:cs typeface="Arial" pitchFamily="34" charset="0"/>
              </a:rPr>
              <a:t> Выполните умножение, воспользовавшись формулой сокращённого умножения</a:t>
            </a:r>
            <a:endParaRPr lang="uz-Latn-UZ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306670"/>
              </p:ext>
            </p:extLst>
          </p:nvPr>
        </p:nvGraphicFramePr>
        <p:xfrm>
          <a:off x="3780363" y="1815167"/>
          <a:ext cx="6961188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3" name="Формула" r:id="rId3" imgW="1396800" imgH="228600" progId="Equation.3">
                  <p:embed/>
                </p:oleObj>
              </mc:Choice>
              <mc:Fallback>
                <p:oleObj name="Формула" r:id="rId3" imgW="1396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0363" y="1815167"/>
                        <a:ext cx="6961188" cy="928687"/>
                      </a:xfrm>
                      <a:prstGeom prst="rect">
                        <a:avLst/>
                      </a:prstGeom>
                      <a:solidFill>
                        <a:srgbClr val="EAEAEA">
                          <a:alpha val="5098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545956" y="2755875"/>
                <a:ext cx="535589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 (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𝒃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)(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𝒃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uz-Latn-UZ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56" y="2755875"/>
                <a:ext cx="5355890" cy="7694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75071" y="2772931"/>
                <a:ext cx="3660040" cy="81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z-Latn-UZ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uz-Latn-UZ" b="1" i="1" smtClean="0">
                              <a:latin typeface="Cambria Math"/>
                            </a:rPr>
                            <m:t>=(</m:t>
                          </m:r>
                          <m:r>
                            <a:rPr lang="uz-Latn-UZ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uz-Latn-UZ" b="1" i="1" smtClean="0">
                              <a:latin typeface="Cambria Math"/>
                            </a:rPr>
                            <m:t>𝒃</m:t>
                          </m:r>
                          <m:r>
                            <a:rPr lang="uz-Latn-UZ" b="1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uz-Latn-UZ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uz-Latn-UZ" b="1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uz-Latn-UZ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uz-Latn-UZ" b="1" i="1" smtClean="0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uz-Latn-UZ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z-Latn-UZ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071" y="2772931"/>
                <a:ext cx="3660040" cy="81624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470038" y="3497759"/>
                <a:ext cx="511063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z-Latn-UZ" sz="4400" b="1" dirty="0" smtClean="0">
                    <a:solidFill>
                      <a:prstClr val="black"/>
                    </a:solidFill>
                    <a:ea typeface="Cambria Math"/>
                  </a:rPr>
                  <a:t>3</a:t>
                </a:r>
                <a14:m>
                  <m:oMath xmlns:m="http://schemas.openxmlformats.org/officeDocument/2006/math"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) (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𝒚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𝟔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)(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𝟔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𝒚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uz-Latn-UZ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38" y="3497759"/>
                <a:ext cx="5110630" cy="769441"/>
              </a:xfrm>
              <a:prstGeom prst="rect">
                <a:avLst/>
              </a:prstGeom>
              <a:blipFill rotWithShape="1">
                <a:blip r:embed="rId7"/>
                <a:stretch>
                  <a:fillRect l="-4773" t="-15873" b="-37302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0098735" y="3474354"/>
                <a:ext cx="4232697" cy="81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z-Latn-UZ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uz-Latn-UZ" b="1" i="1" smtClean="0">
                              <a:latin typeface="Cambria Math"/>
                            </a:rPr>
                            <m:t>=(</m:t>
                          </m:r>
                          <m:r>
                            <a:rPr lang="uz-Latn-UZ" b="1" i="1" smtClean="0">
                              <a:latin typeface="Cambria Math"/>
                            </a:rPr>
                            <m:t>𝟔</m:t>
                          </m:r>
                          <m:r>
                            <a:rPr lang="uz-Latn-UZ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uz-Latn-UZ" b="1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uz-Latn-UZ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uz-Latn-UZ" b="1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uz-Latn-UZ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uz-Latn-UZ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uz-Latn-UZ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uz-Latn-UZ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uz-Latn-UZ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8735" y="3474354"/>
                <a:ext cx="4232697" cy="81624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5257800" y="3480474"/>
                <a:ext cx="517276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=(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)(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uz-Latn-UZ" dirty="0"/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3480474"/>
                <a:ext cx="5172762" cy="76944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477508" y="5103738"/>
                <a:ext cx="5617820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uz-Latn-UZ" sz="4400" b="1" dirty="0">
                            <a:solidFill>
                              <a:prstClr val="black"/>
                            </a:solidFill>
                            <a:ea typeface="Cambria Math"/>
                          </a:rPr>
                          <m:t>1</m:t>
                        </m:r>
                        <m: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 (</m:t>
                        </m:r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𝒄</m:t>
                        </m:r>
                      </m:e>
                      <m:sup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𝒅</m:t>
                        </m:r>
                      </m:e>
                      <m:sup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)(</m:t>
                    </m:r>
                    <m:sSup>
                      <m:sSupPr>
                        <m:ctrlP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𝒄</m:t>
                        </m:r>
                      </m:e>
                      <m:sup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𝒅</m:t>
                        </m:r>
                      </m:e>
                      <m:sup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uz-Latn-UZ" sz="4400" b="1" dirty="0" smtClean="0">
                    <a:solidFill>
                      <a:prstClr val="black"/>
                    </a:solidFill>
                    <a:ea typeface="Cambria Math"/>
                  </a:rPr>
                  <a:t> </a:t>
                </a:r>
                <a:endParaRPr lang="uz-Latn-UZ" dirty="0"/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08" y="5103738"/>
                <a:ext cx="5617820" cy="78476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545545" y="5089108"/>
                <a:ext cx="2770374" cy="814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z-Latn-UZ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uz-Latn-UZ" b="1" i="1" smtClean="0">
                              <a:latin typeface="Cambria Math"/>
                            </a:rPr>
                            <m:t>=</m:t>
                          </m:r>
                          <m:r>
                            <a:rPr lang="uz-Latn-UZ" b="1" i="1" smtClean="0">
                              <a:latin typeface="Cambria Math"/>
                            </a:rPr>
                            <m:t>𝒄</m:t>
                          </m:r>
                        </m:e>
                        <m:sup>
                          <m:r>
                            <a:rPr lang="uz-Latn-UZ" b="1" i="1" smtClean="0">
                              <a:latin typeface="Cambria Math"/>
                            </a:rPr>
                            <m:t>𝟒</m:t>
                          </m:r>
                        </m:sup>
                      </m:sSup>
                      <m:r>
                        <a:rPr lang="uz-Latn-UZ" b="1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uz-Latn-UZ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uz-Latn-UZ" b="1" i="1" smtClean="0">
                              <a:latin typeface="Cambria Math"/>
                            </a:rPr>
                            <m:t>𝒅</m:t>
                          </m:r>
                        </m:e>
                        <m:sup>
                          <m:r>
                            <a:rPr lang="uz-Latn-UZ" b="1" i="1" smtClean="0">
                              <a:latin typeface="Cambria Math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uz-Latn-UZ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5545" y="5089108"/>
                <a:ext cx="2770374" cy="81432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130009" y="2755875"/>
                <a:ext cx="3159904" cy="81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z-Latn-UZ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uz-Latn-UZ" b="1" i="1" smtClean="0">
                              <a:latin typeface="Cambria Math"/>
                            </a:rPr>
                            <m:t>=</m:t>
                          </m:r>
                          <m:r>
                            <a:rPr lang="uz-Latn-UZ" b="1" i="1" smtClean="0">
                              <a:latin typeface="Cambria Math"/>
                            </a:rPr>
                            <m:t>𝟒</m:t>
                          </m:r>
                          <m:r>
                            <a:rPr lang="uz-Latn-UZ" b="1" i="1" smtClean="0"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uz-Latn-UZ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uz-Latn-UZ" b="1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uz-Latn-UZ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uz-Latn-UZ" b="1" i="1" smtClean="0"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uz-Latn-UZ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z-Latn-UZ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0009" y="2755875"/>
                <a:ext cx="3159904" cy="81624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186991" y="4215521"/>
                <a:ext cx="3490123" cy="81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z-Latn-UZ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uz-Latn-UZ" b="1" i="1" smtClean="0">
                              <a:latin typeface="Cambria Math"/>
                            </a:rPr>
                            <m:t>=</m:t>
                          </m:r>
                          <m:r>
                            <a:rPr lang="uz-Latn-UZ" b="1" i="1" smtClean="0">
                              <a:latin typeface="Cambria Math"/>
                            </a:rPr>
                            <m:t>𝟑𝟔</m:t>
                          </m:r>
                          <m:r>
                            <a:rPr lang="uz-Latn-UZ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uz-Latn-UZ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uz-Latn-UZ" b="1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uz-Latn-UZ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uz-Latn-UZ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uz-Latn-UZ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z-Latn-UZ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6991" y="4215521"/>
                <a:ext cx="3490123" cy="81624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5741563" y="5089785"/>
                <a:ext cx="4230069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uz-Latn-UZ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uz-Latn-UZ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=(</m:t>
                            </m:r>
                            <m:r>
                              <a:rPr lang="uz-Latn-UZ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𝒄</m:t>
                            </m:r>
                          </m:e>
                          <m:sup>
                            <m:r>
                              <a:rPr lang="uz-Latn-UZ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uz-Latn-UZ" sz="4400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uz-Latn-UZ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uz-Latn-UZ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uz-Latn-UZ" sz="44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𝒅</m:t>
                            </m:r>
                          </m:e>
                          <m:sup>
                            <m:r>
                              <a:rPr lang="uz-Latn-UZ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uz-Latn-UZ" sz="4400" b="1" dirty="0" smtClean="0">
                    <a:solidFill>
                      <a:prstClr val="black"/>
                    </a:solidFill>
                    <a:ea typeface="Cambria Math"/>
                  </a:rPr>
                  <a:t> </a:t>
                </a:r>
                <a:endParaRPr lang="uz-Latn-UZ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563" y="5089785"/>
                <a:ext cx="4230069" cy="78476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569259" y="6324600"/>
                <a:ext cx="5664308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uz-Latn-UZ" sz="4400" b="1" i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  <m: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 (</m:t>
                        </m:r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p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sup>
                    </m:sSup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𝒚</m:t>
                        </m:r>
                      </m:e>
                      <m:sup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sup>
                    </m:sSup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)(</m:t>
                    </m:r>
                    <m:sSup>
                      <m:sSupPr>
                        <m:ctrlP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𝒚</m:t>
                        </m:r>
                      </m:e>
                      <m:sup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sup>
                    </m:sSup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p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sup>
                    </m:sSup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uz-Latn-UZ" sz="4400" b="1" dirty="0" smtClean="0">
                    <a:solidFill>
                      <a:prstClr val="black"/>
                    </a:solidFill>
                    <a:ea typeface="Cambria Math"/>
                  </a:rPr>
                  <a:t> </a:t>
                </a:r>
                <a:endParaRPr lang="uz-Latn-UZ" dirty="0"/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59" y="6324600"/>
                <a:ext cx="5664308" cy="78476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635394" y="7201587"/>
                <a:ext cx="2784801" cy="81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z-Latn-UZ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uz-Latn-UZ" b="1" i="1" smtClean="0">
                              <a:latin typeface="Cambria Math"/>
                            </a:rPr>
                            <m:t>=</m:t>
                          </m:r>
                          <m:r>
                            <a:rPr lang="uz-Latn-UZ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uz-Latn-UZ" b="1" i="1" smtClean="0">
                              <a:latin typeface="Cambria Math"/>
                            </a:rPr>
                            <m:t>𝟖</m:t>
                          </m:r>
                        </m:sup>
                      </m:sSup>
                      <m:r>
                        <a:rPr lang="uz-Latn-UZ" b="1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uz-Latn-UZ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uz-Latn-UZ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uz-Latn-UZ" b="1" i="1" smtClean="0">
                              <a:latin typeface="Cambria Math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endParaRPr lang="uz-Latn-UZ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5394" y="7201587"/>
                <a:ext cx="2784801" cy="816249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5775071" y="7201587"/>
                <a:ext cx="4242893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uz-Latn-UZ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uz-Latn-UZ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=(</m:t>
                            </m:r>
                            <m:r>
                              <a:rPr lang="uz-Latn-UZ" sz="44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uz-Latn-UZ" sz="44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𝟒</m:t>
                            </m:r>
                          </m:sup>
                        </m:sSup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uz-Latn-UZ" sz="4400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uz-Latn-UZ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uz-Latn-UZ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uz-Latn-UZ" sz="44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uz-Latn-UZ" sz="44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sup>
                        </m:sSup>
                        <m: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uz-Latn-UZ" sz="4400" b="1" dirty="0" smtClean="0">
                    <a:solidFill>
                      <a:prstClr val="black"/>
                    </a:solidFill>
                    <a:ea typeface="Cambria Math"/>
                  </a:rPr>
                  <a:t> </a:t>
                </a:r>
                <a:endParaRPr lang="uz-Latn-UZ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071" y="7201587"/>
                <a:ext cx="4242893" cy="784767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5901846" y="6324580"/>
                <a:ext cx="5483232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=(</m:t>
                        </m:r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p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sup>
                    </m:sSup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𝒚</m:t>
                        </m:r>
                      </m:e>
                      <m:sup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sup>
                    </m:sSup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)(</m:t>
                    </m:r>
                    <m:sSup>
                      <m:sSupPr>
                        <m:ctrlP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uz-Latn-UZ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uz-Latn-UZ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uz-Latn-UZ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𝟒</m:t>
                            </m:r>
                          </m:sup>
                        </m:sSup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𝒚</m:t>
                        </m:r>
                      </m:e>
                      <m:sup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sup>
                    </m:sSup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uz-Latn-UZ" sz="4400" b="1" dirty="0" smtClean="0">
                    <a:solidFill>
                      <a:prstClr val="black"/>
                    </a:solidFill>
                    <a:ea typeface="Cambria Math"/>
                  </a:rPr>
                  <a:t> </a:t>
                </a:r>
                <a:endParaRPr lang="uz-Latn-UZ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1846" y="6324580"/>
                <a:ext cx="5483232" cy="784767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53656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7" grpId="0"/>
      <p:bldP spid="28" grpId="0"/>
      <p:bldP spid="30" grpId="0"/>
      <p:bldP spid="18" grpId="0"/>
      <p:bldP spid="19" grpId="0"/>
      <p:bldP spid="20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0" y="3"/>
            <a:ext cx="6047390" cy="76942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из учебника</a:t>
            </a:r>
            <a:endParaRPr lang="uz-Latn-UZ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1156" y="614857"/>
            <a:ext cx="13859602" cy="1200310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№ 3</a:t>
            </a:r>
            <a:r>
              <a:rPr lang="uz-Latn-UZ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91</a:t>
            </a:r>
            <a:r>
              <a:rPr lang="ru-RU" sz="36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uz-Cyrl-UZ" sz="3600" b="1" kern="0" dirty="0" smtClean="0">
                <a:latin typeface="Arial" pitchFamily="34" charset="0"/>
                <a:cs typeface="Arial" pitchFamily="34" charset="0"/>
              </a:rPr>
              <a:t> Выполните умножение, воспользовавшись формулой сокращённого умножения</a:t>
            </a:r>
            <a:endParaRPr lang="uz-Latn-UZ" sz="32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285990" y="1815167"/>
                <a:ext cx="7060523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uz-Latn-UZ" sz="4400" b="1" dirty="0">
                            <a:solidFill>
                              <a:prstClr val="black"/>
                            </a:solidFill>
                            <a:ea typeface="Cambria Math"/>
                          </a:rPr>
                          <m:t>1</m:t>
                        </m:r>
                        <m: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 (</m:t>
                        </m:r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  <m:sup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𝒃</m:t>
                        </m:r>
                      </m:e>
                      <m:sup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sup>
                    </m:sSup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)(</m:t>
                    </m:r>
                    <m:sSup>
                      <m:sSupPr>
                        <m:ctrlP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  <m:sup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𝒃</m:t>
                        </m:r>
                      </m:e>
                      <m:sup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uz-Latn-UZ" sz="4400" b="1" dirty="0" smtClean="0">
                    <a:solidFill>
                      <a:prstClr val="black"/>
                    </a:solidFill>
                    <a:ea typeface="Cambria Math"/>
                  </a:rPr>
                  <a:t> </a:t>
                </a:r>
                <a:endParaRPr lang="uz-Latn-UZ" dirty="0"/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90" y="1815167"/>
                <a:ext cx="7060523" cy="78476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607402" y="2544510"/>
                <a:ext cx="3897285" cy="814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z-Latn-UZ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uz-Latn-UZ" b="1" i="1" smtClean="0">
                              <a:latin typeface="Cambria Math"/>
                            </a:rPr>
                            <m:t>=</m:t>
                          </m:r>
                          <m:r>
                            <a:rPr lang="uz-Latn-UZ" b="1" i="1" smtClean="0">
                              <a:latin typeface="Cambria Math"/>
                            </a:rPr>
                            <m:t>𝟗</m:t>
                          </m:r>
                          <m:r>
                            <a:rPr lang="uz-Latn-UZ" b="1" i="1" smtClean="0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uz-Latn-UZ" b="1" i="1" smtClean="0">
                              <a:latin typeface="Cambria Math"/>
                            </a:rPr>
                            <m:t>𝟒</m:t>
                          </m:r>
                        </m:sup>
                      </m:sSup>
                      <m:r>
                        <a:rPr lang="uz-Latn-UZ" b="1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uz-Latn-UZ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uz-Latn-UZ" b="1" i="1" smtClean="0">
                              <a:latin typeface="Cambria Math"/>
                            </a:rPr>
                            <m:t>𝟏𝟔</m:t>
                          </m:r>
                          <m:r>
                            <a:rPr lang="uz-Latn-UZ" b="1" i="1" smtClean="0">
                              <a:latin typeface="Cambria Math"/>
                            </a:rPr>
                            <m:t>𝒅</m:t>
                          </m:r>
                        </m:e>
                        <m:sup>
                          <m:r>
                            <a:rPr lang="uz-Latn-UZ" b="1" i="1" smtClean="0">
                              <a:latin typeface="Cambria Math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uz-Latn-UZ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7402" y="2544510"/>
                <a:ext cx="3897285" cy="81432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6980632" y="1815166"/>
                <a:ext cx="4951420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uz-Latn-UZ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uz-Latn-UZ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=(</m:t>
                            </m:r>
                            <m:r>
                              <a:rPr lang="uz-Latn-UZ" sz="44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𝟑</m:t>
                            </m:r>
                            <m:r>
                              <a:rPr lang="uz-Latn-UZ" sz="44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uz-Latn-UZ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uz-Latn-UZ" sz="4400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uz-Latn-UZ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uz-Latn-UZ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uz-Latn-UZ" sz="44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𝟒</m:t>
                            </m:r>
                            <m:r>
                              <a:rPr lang="uz-Latn-UZ" sz="44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𝒃</m:t>
                            </m:r>
                          </m:e>
                          <m:sup>
                            <m:r>
                              <a:rPr lang="uz-Latn-UZ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uz-Latn-UZ" sz="4400" b="1" dirty="0" smtClean="0">
                    <a:solidFill>
                      <a:prstClr val="black"/>
                    </a:solidFill>
                    <a:ea typeface="Cambria Math"/>
                  </a:rPr>
                  <a:t> </a:t>
                </a:r>
                <a:endParaRPr lang="uz-Latn-UZ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632" y="1815166"/>
                <a:ext cx="4951420" cy="78476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615548" y="4495800"/>
                <a:ext cx="8970469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=(</m:t>
                        </m:r>
                        <m:sSup>
                          <m:sSupPr>
                            <m:ctrlPr>
                              <a:rPr lang="uz-Latn-UZ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uz-Latn-UZ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𝟎</m:t>
                            </m:r>
                            <m:r>
                              <a:rPr lang="uz-Latn-UZ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uz-Latn-UZ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𝟓</m:t>
                            </m:r>
                            <m:r>
                              <a:rPr lang="uz-Latn-UZ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𝒑</m:t>
                            </m:r>
                          </m:e>
                          <m:sup>
                            <m:r>
                              <a:rPr lang="uz-Latn-UZ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𝟒</m:t>
                            </m:r>
                          </m:sup>
                        </m:sSup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𝒕</m:t>
                        </m:r>
                      </m:e>
                      <m:sup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sup>
                    </m:sSup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)(</m:t>
                    </m:r>
                    <m:sSup>
                      <m:sSupPr>
                        <m:ctrlP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𝒑</m:t>
                        </m:r>
                      </m:e>
                      <m:sup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sup>
                    </m:sSup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𝒕</m:t>
                        </m:r>
                      </m:e>
                      <m:sup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sup>
                    </m:sSup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uz-Latn-UZ" sz="4400" b="1" dirty="0" smtClean="0">
                    <a:solidFill>
                      <a:prstClr val="black"/>
                    </a:solidFill>
                    <a:ea typeface="Cambria Math"/>
                  </a:rPr>
                  <a:t> </a:t>
                </a:r>
                <a:endParaRPr lang="uz-Latn-UZ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548" y="4495800"/>
                <a:ext cx="8970469" cy="78476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0549491" y="5380642"/>
                <a:ext cx="3390800" cy="814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z-Latn-UZ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uz-Latn-UZ" b="1" i="1" smtClean="0">
                              <a:latin typeface="Cambria Math"/>
                            </a:rPr>
                            <m:t>𝟗</m:t>
                          </m:r>
                          <m:r>
                            <a:rPr lang="uz-Latn-UZ" b="1" i="1" smtClean="0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uz-Latn-UZ" b="1" i="1" smtClean="0">
                              <a:latin typeface="Cambria Math"/>
                            </a:rPr>
                            <m:t>𝟒</m:t>
                          </m:r>
                        </m:sup>
                      </m:sSup>
                      <m:r>
                        <a:rPr lang="uz-Latn-UZ" b="1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uz-Latn-UZ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uz-Latn-UZ" b="1" i="1" smtClean="0">
                              <a:latin typeface="Cambria Math"/>
                            </a:rPr>
                            <m:t>𝟏𝟔</m:t>
                          </m:r>
                          <m:r>
                            <a:rPr lang="uz-Latn-UZ" b="1" i="1" smtClean="0">
                              <a:latin typeface="Cambria Math"/>
                            </a:rPr>
                            <m:t>𝒅</m:t>
                          </m:r>
                        </m:e>
                        <m:sup>
                          <m:r>
                            <a:rPr lang="uz-Latn-UZ" b="1" i="1" smtClean="0">
                              <a:latin typeface="Cambria Math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uz-Latn-UZ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9491" y="5380642"/>
                <a:ext cx="3390800" cy="81432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4376790" y="5410200"/>
                <a:ext cx="6517746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uz-Latn-UZ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uz-Latn-UZ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=(</m:t>
                            </m:r>
                            <m:r>
                              <a:rPr lang="uz-Latn-UZ" sz="44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𝟎</m:t>
                            </m:r>
                            <m:r>
                              <a:rPr lang="uz-Latn-UZ" sz="44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uz-Latn-UZ" sz="44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𝟓</m:t>
                            </m:r>
                            <m:r>
                              <a:rPr lang="uz-Latn-UZ" sz="44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𝒑</m:t>
                            </m:r>
                          </m:e>
                          <m:sup>
                            <m:r>
                              <a:rPr lang="uz-Latn-UZ" sz="44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𝟒</m:t>
                            </m:r>
                          </m:sup>
                        </m:sSup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uz-Latn-UZ" sz="4400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uz-Latn-UZ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uz-Latn-UZ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uz-Latn-UZ" sz="44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𝟎</m:t>
                            </m:r>
                            <m:r>
                              <a:rPr lang="uz-Latn-UZ" sz="44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uz-Latn-UZ" sz="44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  <m:r>
                              <a:rPr lang="uz-Latn-UZ" sz="44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𝒕</m:t>
                            </m:r>
                          </m:e>
                          <m:sup>
                            <m:r>
                              <a:rPr lang="uz-Latn-UZ" sz="44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sup>
                        </m:sSup>
                        <m: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uz-Latn-UZ" sz="4400" b="1" dirty="0" smtClean="0">
                    <a:solidFill>
                      <a:prstClr val="black"/>
                    </a:solidFill>
                    <a:ea typeface="Cambria Math"/>
                  </a:rPr>
                  <a:t> </a:t>
                </a:r>
                <a:endParaRPr lang="uz-Latn-UZ" dirty="0"/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790" y="5410200"/>
                <a:ext cx="6517746" cy="78476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391805" y="3536770"/>
                <a:ext cx="8785738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uz-Latn-UZ" sz="4400" b="1" dirty="0">
                            <a:solidFill>
                              <a:prstClr val="black"/>
                            </a:solidFill>
                            <a:ea typeface="Cambria Math"/>
                          </a:rPr>
                          <m:t>1</m:t>
                        </m:r>
                        <m: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 (</m:t>
                        </m:r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𝒕</m:t>
                        </m:r>
                      </m:e>
                      <m:sup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  <m: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𝒑</m:t>
                        </m:r>
                      </m:e>
                      <m:sup>
                        <m: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sup>
                    </m:sSup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)(</m:t>
                    </m:r>
                    <m:sSup>
                      <m:sSupPr>
                        <m:ctrlP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𝒑</m:t>
                        </m:r>
                      </m:e>
                      <m:sup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sup>
                    </m:sSup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𝒕</m:t>
                        </m:r>
                      </m:e>
                      <m:sup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sup>
                    </m:sSup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uz-Latn-UZ" sz="4400" b="1" dirty="0" smtClean="0">
                    <a:solidFill>
                      <a:prstClr val="black"/>
                    </a:solidFill>
                    <a:ea typeface="Cambria Math"/>
                  </a:rPr>
                  <a:t> </a:t>
                </a:r>
                <a:endParaRPr lang="uz-Latn-UZ" dirty="0"/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05" y="3536770"/>
                <a:ext cx="8785738" cy="78476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22" descr="Анкета Векторные клипарты с лицензией «роялти-фри».16 386 Анкета клипарты и  векторные иллюстрации и изображения в формате EPS от тысяч дизайнеров  стоковых иллюстраций.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0"/>
          <a:stretch/>
        </p:blipFill>
        <p:spPr bwMode="auto">
          <a:xfrm>
            <a:off x="1331035" y="5562600"/>
            <a:ext cx="231909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0100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0" grpId="0"/>
      <p:bldP spid="25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4630400" cy="873272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41866" rIns="0" bIns="0" rtlCol="0" anchor="ctr">
            <a:spAutoFit/>
          </a:bodyPr>
          <a:lstStyle/>
          <a:p>
            <a:pPr marL="32206" algn="ctr">
              <a:spcBef>
                <a:spcPts val="330"/>
              </a:spcBef>
            </a:pPr>
            <a:r>
              <a:rPr lang="en-US" sz="5100" dirty="0"/>
              <a:t>  </a:t>
            </a:r>
            <a:r>
              <a:rPr lang="ru-RU" sz="5400" dirty="0" smtClean="0"/>
              <a:t>ЗАДАНИЯ ДЛЯ ЗАКРЕПЛЕНИЯ</a:t>
            </a:r>
            <a:endParaRPr sz="5100" dirty="0"/>
          </a:p>
        </p:txBody>
      </p:sp>
      <p:sp>
        <p:nvSpPr>
          <p:cNvPr id="3" name="AutoShape 2" descr="Математика для сачка - Next 2 Noth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sp>
        <p:nvSpPr>
          <p:cNvPr id="6" name="TextBox 5"/>
          <p:cNvSpPr txBox="1"/>
          <p:nvPr/>
        </p:nvSpPr>
        <p:spPr>
          <a:xfrm>
            <a:off x="6400800" y="1981200"/>
            <a:ext cx="67293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 3</a:t>
            </a:r>
            <a:r>
              <a:rPr lang="uz-Latn-UZ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86</a:t>
            </a:r>
            <a:r>
              <a:rPr lang="uz-Cyrl-UZ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uz-Latn-UZ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2, 4</a:t>
            </a:r>
            <a:r>
              <a:rPr lang="uz-Cyrl-UZ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5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 38</a:t>
            </a:r>
            <a:r>
              <a:rPr lang="uz-Latn-UZ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(2</a:t>
            </a:r>
            <a:r>
              <a:rPr lang="uz-Latn-UZ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4</a:t>
            </a: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 </a:t>
            </a:r>
            <a:endParaRPr lang="en-US" sz="5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uz-Latn-UZ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391</a:t>
            </a: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(2</a:t>
            </a:r>
            <a:r>
              <a:rPr lang="uz-Latn-UZ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4</a:t>
            </a: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uz-Latn-UZ" sz="5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Стр.</a:t>
            </a:r>
            <a:r>
              <a:rPr lang="uz-Latn-UZ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Cyrl-UZ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uz-Latn-UZ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uz-Cyrl-UZ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-11</a:t>
            </a:r>
            <a:r>
              <a:rPr lang="uz-Latn-UZ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uz-Latn-UZ" sz="5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Дети загорая на циновке пляжа Иллюстрация вектора - иллюстрации  насчитывающей на, дети: 985506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14600"/>
            <a:ext cx="4197340" cy="419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756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46218" y="249629"/>
            <a:ext cx="4786124" cy="1157399"/>
          </a:xfrm>
          <a:prstGeom prst="rect">
            <a:avLst/>
          </a:prstGeom>
          <a:noFill/>
        </p:spPr>
        <p:txBody>
          <a:bodyPr wrap="none" lIns="231810" tIns="115903" rIns="231810" bIns="115903" rtlCol="0">
            <a:spAutoFit/>
          </a:bodyPr>
          <a:lstStyle/>
          <a:p>
            <a:pPr algn="ctr"/>
            <a:r>
              <a:rPr lang="ru-RU" sz="6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План урока</a:t>
            </a:r>
            <a:endParaRPr lang="uz-Latn-UZ" sz="6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68250139"/>
              </p:ext>
            </p:extLst>
          </p:nvPr>
        </p:nvGraphicFramePr>
        <p:xfrm>
          <a:off x="1828800" y="1600200"/>
          <a:ext cx="11624893" cy="612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09800" y="220980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1</a:t>
            </a:r>
            <a:endParaRPr lang="uz-Latn-UZ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5420" y="3640493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Arial" pitchFamily="34" charset="0"/>
                <a:cs typeface="Arial" pitchFamily="34" charset="0"/>
              </a:rPr>
              <a:t>2</a:t>
            </a:r>
            <a:endParaRPr lang="uz-Latn-UZ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7812" y="502920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Arial" pitchFamily="34" charset="0"/>
                <a:cs typeface="Arial" pitchFamily="34" charset="0"/>
              </a:rPr>
              <a:t>3</a:t>
            </a:r>
            <a:endParaRPr lang="uz-Latn-UZ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640080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4</a:t>
            </a:r>
            <a:endParaRPr lang="uz-Latn-UZ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086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2142043"/>
              </p:ext>
            </p:extLst>
          </p:nvPr>
        </p:nvGraphicFramePr>
        <p:xfrm>
          <a:off x="3639850" y="1902668"/>
          <a:ext cx="747712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9" name="Формула" r:id="rId3" imgW="1434960" imgH="228600" progId="Equation.3">
                  <p:embed/>
                </p:oleObj>
              </mc:Choice>
              <mc:Fallback>
                <p:oleObj name="Формула" r:id="rId3" imgW="1434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9850" y="1902668"/>
                        <a:ext cx="7477125" cy="12954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01" name="Picture 13" descr="Мальчик думает, когда пишет что-то на бумаге Иллюстрация штока -  иллюстрации насчитывающей пишет, когда: 15902536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10" y="111968"/>
            <a:ext cx="327349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2255" y="322385"/>
            <a:ext cx="13227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3200" b="1" i="1" dirty="0" smtClean="0">
                <a:solidFill>
                  <a:srgbClr val="002060"/>
                </a:solidFill>
                <a:latin typeface="Lucida Handwriting" pitchFamily="66" charset="0"/>
                <a:cs typeface="Consolas" pitchFamily="49" charset="0"/>
              </a:rPr>
              <a:t>ax</a:t>
            </a:r>
            <a:r>
              <a:rPr lang="en-US" sz="3200" b="1" i="1" baseline="30000" dirty="0" smtClean="0">
                <a:solidFill>
                  <a:srgbClr val="002060"/>
                </a:solidFill>
                <a:latin typeface="Lucida Handwriting" pitchFamily="66" charset="0"/>
                <a:cs typeface="Consolas" pitchFamily="49" charset="0"/>
              </a:rPr>
              <a:t>2</a:t>
            </a:r>
            <a:r>
              <a:rPr lang="uz-Latn-UZ" sz="3200" b="1" i="1" baseline="30000" dirty="0" smtClean="0">
                <a:solidFill>
                  <a:srgbClr val="002060"/>
                </a:solidFill>
                <a:latin typeface="Lucida Handwriting" pitchFamily="66" charset="0"/>
                <a:cs typeface="Consolas" pitchFamily="49" charset="0"/>
              </a:rPr>
              <a:t>+b</a:t>
            </a:r>
            <a:endParaRPr lang="ru-RU" sz="3200" b="1" i="1" baseline="30000" dirty="0">
              <a:solidFill>
                <a:srgbClr val="002060"/>
              </a:solidFill>
              <a:latin typeface="Consolas" pitchFamily="49" charset="0"/>
              <a:cs typeface="Consolas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78550" y="3256681"/>
                <a:ext cx="3917932" cy="942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5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uz-Latn-UZ" sz="5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5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ru-RU" sz="5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𝟓</m:t>
                          </m:r>
                          <m:r>
                            <a:rPr lang="uz-Latn-UZ" sz="5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𝒂</m:t>
                          </m:r>
                          <m:r>
                            <a:rPr lang="uz-Latn-UZ" sz="5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uz-Latn-UZ" sz="5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𝟒</m:t>
                          </m:r>
                          <m:r>
                            <a:rPr lang="uz-Latn-UZ" sz="5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𝒃</m:t>
                          </m:r>
                          <m:r>
                            <a:rPr lang="uz-Latn-UZ" sz="5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uz-Latn-UZ" sz="5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z-Latn-UZ" sz="5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550" y="3256681"/>
                <a:ext cx="3917932" cy="94205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958057" y="4323015"/>
                <a:ext cx="9158918" cy="942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5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uz-Latn-UZ" sz="5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5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ru-RU" sz="5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𝟓</m:t>
                          </m:r>
                          <m:r>
                            <a:rPr lang="uz-Latn-UZ" sz="5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𝒂</m:t>
                          </m:r>
                          <m:r>
                            <a:rPr lang="uz-Latn-UZ" sz="5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uz-Latn-UZ" sz="5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uz-Latn-UZ" sz="5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uz-Latn-UZ" sz="5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𝟐</m:t>
                      </m:r>
                      <m:r>
                        <a:rPr lang="uz-Latn-UZ" sz="5400" b="1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r>
                        <a:rPr lang="ru-RU" sz="5400" b="1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𝟓</m:t>
                      </m:r>
                      <m:r>
                        <a:rPr lang="uz-Latn-UZ" sz="5400" b="1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𝒂</m:t>
                      </m:r>
                      <m:r>
                        <a:rPr lang="uz-Latn-UZ" sz="5400" b="1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r>
                        <a:rPr lang="uz-Latn-UZ" sz="5400" b="1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𝟒</m:t>
                      </m:r>
                      <m:r>
                        <a:rPr lang="uz-Latn-UZ" sz="5400" b="1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𝒃</m:t>
                      </m:r>
                      <m:sSup>
                        <m:sSupPr>
                          <m:ctrlPr>
                            <a:rPr lang="uz-Latn-UZ" sz="5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5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uz-Latn-UZ" sz="54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uz-Latn-UZ" sz="54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𝟒</m:t>
                              </m:r>
                              <m:r>
                                <a:rPr lang="uz-Latn-UZ" sz="54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uz-Latn-UZ" sz="5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uz-Latn-UZ" sz="5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lang="uz-Latn-UZ" sz="5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057" y="4323015"/>
                <a:ext cx="9158918" cy="94205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115053" y="5715000"/>
                <a:ext cx="7409144" cy="942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5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uz-Latn-UZ" sz="5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5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𝟐𝟓</m:t>
                          </m:r>
                          <m:r>
                            <a:rPr lang="uz-Latn-UZ" sz="5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uz-Latn-UZ" sz="5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uz-Latn-UZ" sz="5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uz-Latn-UZ" sz="5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𝟒</m:t>
                      </m:r>
                      <m:r>
                        <a:rPr lang="ru-RU" sz="5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𝟎</m:t>
                      </m:r>
                      <m:r>
                        <a:rPr lang="uz-Latn-UZ" sz="5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𝒂𝒃</m:t>
                      </m:r>
                      <m:sSup>
                        <m:sSupPr>
                          <m:ctrlPr>
                            <a:rPr lang="uz-Latn-UZ" sz="5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5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uz-Latn-UZ" sz="5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𝟏𝟔</m:t>
                          </m:r>
                          <m:r>
                            <a:rPr lang="uz-Latn-UZ" sz="5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𝒃</m:t>
                          </m:r>
                        </m:e>
                        <m:sup>
                          <m:r>
                            <a:rPr lang="uz-Latn-UZ" sz="5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z-Latn-UZ" sz="5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053" y="5715000"/>
                <a:ext cx="7409144" cy="94205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4343400" y="245440"/>
            <a:ext cx="830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4000" b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Представьте квадрат </a:t>
            </a:r>
            <a:r>
              <a:rPr lang="uz-Cyrl-UZ" sz="4000" b="1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двучлена</a:t>
            </a:r>
          </a:p>
          <a:p>
            <a:pPr algn="ctr"/>
            <a:r>
              <a:rPr lang="uz-Cyrl-UZ" sz="4000" b="1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Cyrl-UZ" sz="4000" b="1" kern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виде многочлена</a:t>
            </a:r>
            <a:endParaRPr lang="uz-Latn-UZ" dirty="0"/>
          </a:p>
        </p:txBody>
      </p:sp>
      <p:pic>
        <p:nvPicPr>
          <p:cNvPr id="9" name="Picture 8" descr="Поднимите руку чтобы ответить на вопрос девушки изображение_Фото номер  400329502_PNG Формат изображения_ru.lovepik.co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47" b="95349" l="1163" r="981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5208" y="1935180"/>
            <a:ext cx="2387834" cy="238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6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40360" y="415290"/>
            <a:ext cx="263860" cy="685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endParaRPr lang="ru-RU" sz="3600" dirty="0"/>
          </a:p>
        </p:txBody>
      </p:sp>
      <p:grpSp>
        <p:nvGrpSpPr>
          <p:cNvPr id="16426" name="Group 42"/>
          <p:cNvGrpSpPr>
            <a:grpSpLocks/>
          </p:cNvGrpSpPr>
          <p:nvPr/>
        </p:nvGrpSpPr>
        <p:grpSpPr bwMode="auto">
          <a:xfrm>
            <a:off x="2706870" y="1397974"/>
            <a:ext cx="5257801" cy="1226820"/>
            <a:chOff x="360" y="32"/>
            <a:chExt cx="2070" cy="644"/>
          </a:xfrm>
        </p:grpSpPr>
        <p:sp>
          <p:nvSpPr>
            <p:cNvPr id="16397" name="Text Box 13"/>
            <p:cNvSpPr txBox="1">
              <a:spLocks noChangeArrowheads="1"/>
            </p:cNvSpPr>
            <p:nvPr/>
          </p:nvSpPr>
          <p:spPr bwMode="auto">
            <a:xfrm>
              <a:off x="360" y="32"/>
              <a:ext cx="575" cy="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7200" b="1" dirty="0"/>
                <a:t>4</a:t>
              </a:r>
              <a:r>
                <a:rPr lang="en-US" sz="7200" b="1" dirty="0">
                  <a:solidFill>
                    <a:srgbClr val="0000FF"/>
                  </a:solidFill>
                </a:rPr>
                <a:t>b</a:t>
              </a:r>
              <a:r>
                <a:rPr lang="en-US" sz="7200" b="1" baseline="30000" dirty="0"/>
                <a:t>2</a:t>
              </a:r>
              <a:endParaRPr lang="ru-RU" sz="8000" b="1" baseline="30000" dirty="0"/>
            </a:p>
          </p:txBody>
        </p:sp>
        <p:sp>
          <p:nvSpPr>
            <p:cNvPr id="16398" name="Rectangle 14"/>
            <p:cNvSpPr>
              <a:spLocks noChangeArrowheads="1"/>
            </p:cNvSpPr>
            <p:nvPr/>
          </p:nvSpPr>
          <p:spPr bwMode="auto">
            <a:xfrm>
              <a:off x="959" y="46"/>
              <a:ext cx="1471" cy="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7200" b="1" dirty="0">
                  <a:solidFill>
                    <a:srgbClr val="FF0000"/>
                  </a:solidFill>
                </a:rPr>
                <a:t>-</a:t>
              </a:r>
              <a:r>
                <a:rPr lang="en-US" sz="7200" b="1" dirty="0">
                  <a:solidFill>
                    <a:srgbClr val="000000"/>
                  </a:solidFill>
                </a:rPr>
                <a:t> (2</a:t>
              </a:r>
              <a:r>
                <a:rPr lang="en-US" sz="7200" b="1" dirty="0">
                  <a:solidFill>
                    <a:srgbClr val="0000FF"/>
                  </a:solidFill>
                </a:rPr>
                <a:t>b</a:t>
              </a:r>
              <a:r>
                <a:rPr lang="en-US" sz="7200" b="1" dirty="0">
                  <a:solidFill>
                    <a:srgbClr val="000000"/>
                  </a:solidFill>
                </a:rPr>
                <a:t>-</a:t>
              </a:r>
              <a:r>
                <a:rPr lang="en-US" sz="7200" b="1" dirty="0"/>
                <a:t>3</a:t>
              </a:r>
              <a:r>
                <a:rPr lang="en-US" sz="7200" b="1" dirty="0">
                  <a:solidFill>
                    <a:srgbClr val="000000"/>
                  </a:solidFill>
                </a:rPr>
                <a:t>)</a:t>
              </a:r>
              <a:r>
                <a:rPr lang="en-US" sz="7200" b="1" baseline="30000" dirty="0"/>
                <a:t>2</a:t>
              </a:r>
              <a:r>
                <a:rPr lang="en-US" sz="7200" b="1" dirty="0">
                  <a:solidFill>
                    <a:srgbClr val="000000"/>
                  </a:solidFill>
                </a:rPr>
                <a:t>=</a:t>
              </a:r>
              <a:endParaRPr lang="ru-RU" sz="80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7889132" y="1397974"/>
            <a:ext cx="1961376" cy="1239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7200" b="1" dirty="0"/>
              <a:t>4</a:t>
            </a:r>
            <a:r>
              <a:rPr lang="en-US" sz="7200" b="1" dirty="0">
                <a:solidFill>
                  <a:srgbClr val="0000FF"/>
                </a:solidFill>
              </a:rPr>
              <a:t>b</a:t>
            </a:r>
            <a:r>
              <a:rPr lang="en-US" sz="7200" b="1" baseline="30000" dirty="0"/>
              <a:t>2 </a:t>
            </a:r>
            <a:r>
              <a:rPr lang="en-US" sz="7200" b="1" dirty="0">
                <a:solidFill>
                  <a:srgbClr val="FF0000"/>
                </a:solidFill>
              </a:rPr>
              <a:t>-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2889990" y="2721235"/>
            <a:ext cx="550733" cy="1239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7200" b="1" dirty="0" smtClean="0"/>
              <a:t>(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3165357" y="2702573"/>
            <a:ext cx="2113661" cy="1239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7200" b="1" dirty="0"/>
              <a:t>(2</a:t>
            </a:r>
            <a:r>
              <a:rPr lang="en-US" sz="7200" b="1" dirty="0">
                <a:solidFill>
                  <a:srgbClr val="0000FF"/>
                </a:solidFill>
              </a:rPr>
              <a:t>b</a:t>
            </a:r>
            <a:r>
              <a:rPr lang="en-US" sz="7200" b="1" dirty="0"/>
              <a:t>)</a:t>
            </a:r>
            <a:r>
              <a:rPr lang="en-US" sz="7200" b="1" baseline="30000" dirty="0"/>
              <a:t>2</a:t>
            </a:r>
            <a:endParaRPr lang="ru-RU" sz="8000" b="1" dirty="0">
              <a:solidFill>
                <a:srgbClr val="000000"/>
              </a:solidFill>
            </a:endParaRP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5228806" y="2598124"/>
            <a:ext cx="3203703" cy="136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8000" b="1" dirty="0">
                <a:solidFill>
                  <a:srgbClr val="000000"/>
                </a:solidFill>
              </a:rPr>
              <a:t>- </a:t>
            </a:r>
            <a:r>
              <a:rPr lang="en-US" sz="7200" b="1" dirty="0">
                <a:solidFill>
                  <a:srgbClr val="FF0000"/>
                </a:solidFill>
              </a:rPr>
              <a:t>2</a:t>
            </a:r>
            <a:r>
              <a:rPr lang="en-US" sz="7200" b="1" dirty="0">
                <a:solidFill>
                  <a:srgbClr val="000000"/>
                </a:solidFill>
              </a:rPr>
              <a:t>·</a:t>
            </a:r>
            <a:r>
              <a:rPr lang="en-US" sz="7200" b="1" dirty="0"/>
              <a:t>2</a:t>
            </a:r>
            <a:r>
              <a:rPr lang="en-US" sz="7200" b="1" dirty="0">
                <a:solidFill>
                  <a:srgbClr val="000000"/>
                </a:solidFill>
              </a:rPr>
              <a:t>·3</a:t>
            </a:r>
            <a:r>
              <a:rPr lang="en-US" sz="7200" b="1" dirty="0">
                <a:solidFill>
                  <a:srgbClr val="0000FF"/>
                </a:solidFill>
              </a:rPr>
              <a:t>b</a:t>
            </a:r>
            <a:endParaRPr lang="ru-RU" sz="7200" b="1" dirty="0">
              <a:solidFill>
                <a:srgbClr val="0000FF"/>
              </a:solidFill>
            </a:endParaRP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8307619" y="2702572"/>
            <a:ext cx="2390981" cy="1239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7200" b="1" dirty="0"/>
              <a:t>+3</a:t>
            </a:r>
            <a:r>
              <a:rPr lang="en-US" sz="7200" b="1" baseline="30000" dirty="0"/>
              <a:t>2</a:t>
            </a:r>
            <a:r>
              <a:rPr lang="en-US" sz="7200" b="1" dirty="0"/>
              <a:t>)</a:t>
            </a:r>
            <a:r>
              <a:rPr lang="en-US" sz="7200" b="1" baseline="30000" dirty="0"/>
              <a:t> </a:t>
            </a:r>
            <a:r>
              <a:rPr lang="en-US" sz="7200" b="1" dirty="0">
                <a:solidFill>
                  <a:srgbClr val="000000"/>
                </a:solidFill>
              </a:rPr>
              <a:t>=</a:t>
            </a:r>
            <a:endParaRPr lang="ru-RU" sz="7200" b="1" dirty="0">
              <a:solidFill>
                <a:srgbClr val="000000"/>
              </a:solidFill>
            </a:endParaRP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2185495" y="3835382"/>
            <a:ext cx="2504793" cy="136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8000" b="1" dirty="0"/>
              <a:t>=4</a:t>
            </a:r>
            <a:r>
              <a:rPr lang="en-US" sz="8000" b="1" dirty="0">
                <a:solidFill>
                  <a:srgbClr val="0000FF"/>
                </a:solidFill>
              </a:rPr>
              <a:t>b</a:t>
            </a:r>
            <a:r>
              <a:rPr lang="en-US" sz="8000" b="1" baseline="30000" dirty="0"/>
              <a:t>2</a:t>
            </a:r>
            <a:r>
              <a:rPr lang="en-US" sz="8000" b="1" dirty="0">
                <a:solidFill>
                  <a:srgbClr val="FF0000"/>
                </a:solidFill>
              </a:rPr>
              <a:t>-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4475483" y="3942939"/>
            <a:ext cx="1826724" cy="1239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7200" b="1" dirty="0"/>
              <a:t>(4</a:t>
            </a:r>
            <a:r>
              <a:rPr lang="en-US" sz="7200" b="1" dirty="0">
                <a:solidFill>
                  <a:srgbClr val="0000FF"/>
                </a:solidFill>
              </a:rPr>
              <a:t>b</a:t>
            </a:r>
            <a:r>
              <a:rPr lang="en-US" sz="7200" b="1" baseline="30000" dirty="0"/>
              <a:t>2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6198009" y="3851498"/>
            <a:ext cx="2009466" cy="136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8000" b="1" dirty="0">
                <a:solidFill>
                  <a:srgbClr val="000000"/>
                </a:solidFill>
              </a:rPr>
              <a:t>-</a:t>
            </a:r>
            <a:r>
              <a:rPr lang="en-US" sz="7200" b="1" dirty="0">
                <a:solidFill>
                  <a:srgbClr val="000000"/>
                </a:solidFill>
              </a:rPr>
              <a:t>12</a:t>
            </a:r>
            <a:r>
              <a:rPr lang="en-US" sz="7200" b="1" dirty="0">
                <a:solidFill>
                  <a:srgbClr val="0000FF"/>
                </a:solidFill>
              </a:rPr>
              <a:t>b</a:t>
            </a:r>
            <a:endParaRPr lang="ru-RU" sz="7200" b="1" dirty="0">
              <a:solidFill>
                <a:srgbClr val="0000FF"/>
              </a:solidFill>
            </a:endParaRP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8218200" y="3974608"/>
            <a:ext cx="1938934" cy="1239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7200" b="1" dirty="0"/>
              <a:t>+9)</a:t>
            </a:r>
            <a:r>
              <a:rPr lang="en-US" sz="7200" b="1" dirty="0">
                <a:solidFill>
                  <a:srgbClr val="000000"/>
                </a:solidFill>
              </a:rPr>
              <a:t>=</a:t>
            </a:r>
            <a:endParaRPr lang="ru-RU" sz="7200" b="1" dirty="0">
              <a:solidFill>
                <a:srgbClr val="000000"/>
              </a:solidFill>
            </a:endParaRPr>
          </a:p>
        </p:txBody>
      </p:sp>
      <p:grpSp>
        <p:nvGrpSpPr>
          <p:cNvPr id="16429" name="Group 45"/>
          <p:cNvGrpSpPr>
            <a:grpSpLocks/>
          </p:cNvGrpSpPr>
          <p:nvPr/>
        </p:nvGrpSpPr>
        <p:grpSpPr bwMode="auto">
          <a:xfrm>
            <a:off x="2477772" y="5340159"/>
            <a:ext cx="7559040" cy="1323976"/>
            <a:chOff x="951" y="2592"/>
            <a:chExt cx="2976" cy="695"/>
          </a:xfrm>
        </p:grpSpPr>
        <p:sp>
          <p:nvSpPr>
            <p:cNvPr id="16408" name="Text Box 24"/>
            <p:cNvSpPr txBox="1">
              <a:spLocks noChangeArrowheads="1"/>
            </p:cNvSpPr>
            <p:nvPr/>
          </p:nvSpPr>
          <p:spPr bwMode="auto">
            <a:xfrm>
              <a:off x="951" y="2640"/>
              <a:ext cx="756" cy="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7200" b="1" dirty="0"/>
                <a:t>=4</a:t>
              </a:r>
              <a:r>
                <a:rPr lang="en-US" sz="7200" b="1" dirty="0">
                  <a:solidFill>
                    <a:srgbClr val="0000FF"/>
                  </a:solidFill>
                </a:rPr>
                <a:t>b</a:t>
              </a:r>
              <a:r>
                <a:rPr lang="en-US" sz="7200" b="1" baseline="30000" dirty="0"/>
                <a:t>2</a:t>
              </a:r>
              <a:endParaRPr lang="ru-RU" sz="7200" b="1" dirty="0">
                <a:solidFill>
                  <a:srgbClr val="FF0000"/>
                </a:solidFill>
              </a:endParaRPr>
            </a:p>
          </p:txBody>
        </p:sp>
        <p:sp>
          <p:nvSpPr>
            <p:cNvPr id="16409" name="Text Box 25"/>
            <p:cNvSpPr txBox="1">
              <a:spLocks noChangeArrowheads="1"/>
            </p:cNvSpPr>
            <p:nvPr/>
          </p:nvSpPr>
          <p:spPr bwMode="auto">
            <a:xfrm>
              <a:off x="1737" y="2624"/>
              <a:ext cx="768" cy="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7200" b="1" dirty="0"/>
                <a:t>- 4</a:t>
              </a:r>
              <a:r>
                <a:rPr lang="en-US" sz="7200" b="1" dirty="0">
                  <a:solidFill>
                    <a:srgbClr val="0000FF"/>
                  </a:solidFill>
                </a:rPr>
                <a:t>b</a:t>
              </a:r>
              <a:r>
                <a:rPr lang="en-US" sz="7200" b="1" baseline="30000" dirty="0"/>
                <a:t>2</a:t>
              </a:r>
              <a:endParaRPr lang="ru-RU" sz="7200" b="1" dirty="0">
                <a:solidFill>
                  <a:srgbClr val="FF0000"/>
                </a:solidFill>
              </a:endParaRPr>
            </a:p>
          </p:txBody>
        </p:sp>
        <p:sp>
          <p:nvSpPr>
            <p:cNvPr id="16410" name="Text Box 26"/>
            <p:cNvSpPr txBox="1">
              <a:spLocks noChangeArrowheads="1"/>
            </p:cNvSpPr>
            <p:nvPr/>
          </p:nvSpPr>
          <p:spPr bwMode="auto">
            <a:xfrm>
              <a:off x="2544" y="2592"/>
              <a:ext cx="838" cy="6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0" b="1" dirty="0">
                  <a:solidFill>
                    <a:srgbClr val="000000"/>
                  </a:solidFill>
                </a:rPr>
                <a:t>+</a:t>
              </a:r>
              <a:r>
                <a:rPr lang="en-US" sz="7200" b="1" dirty="0">
                  <a:solidFill>
                    <a:srgbClr val="000000"/>
                  </a:solidFill>
                </a:rPr>
                <a:t>12</a:t>
              </a:r>
              <a:r>
                <a:rPr lang="en-US" sz="7200" b="1" dirty="0">
                  <a:solidFill>
                    <a:srgbClr val="0000FF"/>
                  </a:solidFill>
                </a:rPr>
                <a:t>b</a:t>
              </a:r>
              <a:endParaRPr lang="ru-RU" sz="7200" b="1" dirty="0">
                <a:solidFill>
                  <a:srgbClr val="0000FF"/>
                </a:solidFill>
              </a:endParaRPr>
            </a:p>
          </p:txBody>
        </p:sp>
        <p:sp>
          <p:nvSpPr>
            <p:cNvPr id="16411" name="Text Box 27"/>
            <p:cNvSpPr txBox="1">
              <a:spLocks noChangeArrowheads="1"/>
            </p:cNvSpPr>
            <p:nvPr/>
          </p:nvSpPr>
          <p:spPr bwMode="auto">
            <a:xfrm>
              <a:off x="3378" y="2640"/>
              <a:ext cx="549" cy="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7200" b="1" dirty="0"/>
                <a:t>-9</a:t>
              </a:r>
              <a:r>
                <a:rPr lang="en-US" sz="7200" b="1" dirty="0">
                  <a:solidFill>
                    <a:srgbClr val="000000"/>
                  </a:solidFill>
                </a:rPr>
                <a:t>=</a:t>
              </a:r>
              <a:endParaRPr lang="ru-RU" sz="72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6415" name="Group 31"/>
          <p:cNvGrpSpPr>
            <a:grpSpLocks/>
          </p:cNvGrpSpPr>
          <p:nvPr/>
        </p:nvGrpSpPr>
        <p:grpSpPr bwMode="auto">
          <a:xfrm>
            <a:off x="2822041" y="6695042"/>
            <a:ext cx="3660896" cy="0"/>
            <a:chOff x="0" y="3456"/>
            <a:chExt cx="1788" cy="0"/>
          </a:xfrm>
        </p:grpSpPr>
        <p:sp>
          <p:nvSpPr>
            <p:cNvPr id="16413" name="Line 29"/>
            <p:cNvSpPr>
              <a:spLocks noChangeShapeType="1"/>
            </p:cNvSpPr>
            <p:nvPr/>
          </p:nvSpPr>
          <p:spPr bwMode="auto">
            <a:xfrm>
              <a:off x="0" y="3456"/>
              <a:ext cx="558" cy="0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 sz="3200"/>
            </a:p>
          </p:txBody>
        </p:sp>
        <p:sp>
          <p:nvSpPr>
            <p:cNvPr id="16414" name="Line 30"/>
            <p:cNvSpPr>
              <a:spLocks noChangeShapeType="1"/>
            </p:cNvSpPr>
            <p:nvPr/>
          </p:nvSpPr>
          <p:spPr bwMode="auto">
            <a:xfrm>
              <a:off x="1200" y="3456"/>
              <a:ext cx="588" cy="0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 sz="3200"/>
            </a:p>
          </p:txBody>
        </p:sp>
      </p:grpSp>
      <p:grpSp>
        <p:nvGrpSpPr>
          <p:cNvPr id="16418" name="Group 34"/>
          <p:cNvGrpSpPr>
            <a:grpSpLocks/>
          </p:cNvGrpSpPr>
          <p:nvPr/>
        </p:nvGrpSpPr>
        <p:grpSpPr bwMode="auto">
          <a:xfrm>
            <a:off x="3050542" y="5431599"/>
            <a:ext cx="3329940" cy="1263015"/>
            <a:chOff x="609" y="2784"/>
            <a:chExt cx="1311" cy="663"/>
          </a:xfrm>
        </p:grpSpPr>
        <p:sp>
          <p:nvSpPr>
            <p:cNvPr id="16416" name="Line 32"/>
            <p:cNvSpPr>
              <a:spLocks noChangeShapeType="1"/>
            </p:cNvSpPr>
            <p:nvPr/>
          </p:nvSpPr>
          <p:spPr bwMode="auto">
            <a:xfrm flipH="1">
              <a:off x="609" y="2797"/>
              <a:ext cx="397" cy="64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 sz="3200"/>
            </a:p>
          </p:txBody>
        </p:sp>
        <p:sp>
          <p:nvSpPr>
            <p:cNvPr id="16417" name="Line 33"/>
            <p:cNvSpPr>
              <a:spLocks noChangeShapeType="1"/>
            </p:cNvSpPr>
            <p:nvPr/>
          </p:nvSpPr>
          <p:spPr bwMode="auto">
            <a:xfrm flipH="1">
              <a:off x="1542" y="2784"/>
              <a:ext cx="378" cy="66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 sz="3200"/>
            </a:p>
          </p:txBody>
        </p:sp>
      </p:grpSp>
      <p:grpSp>
        <p:nvGrpSpPr>
          <p:cNvPr id="16428" name="Group 44"/>
          <p:cNvGrpSpPr>
            <a:grpSpLocks/>
          </p:cNvGrpSpPr>
          <p:nvPr/>
        </p:nvGrpSpPr>
        <p:grpSpPr bwMode="auto">
          <a:xfrm>
            <a:off x="9919052" y="5373496"/>
            <a:ext cx="2504441" cy="1255394"/>
            <a:chOff x="659" y="3404"/>
            <a:chExt cx="986" cy="659"/>
          </a:xfrm>
        </p:grpSpPr>
        <p:sp>
          <p:nvSpPr>
            <p:cNvPr id="16419" name="Text Box 35"/>
            <p:cNvSpPr txBox="1">
              <a:spLocks noChangeArrowheads="1"/>
            </p:cNvSpPr>
            <p:nvPr/>
          </p:nvSpPr>
          <p:spPr bwMode="auto">
            <a:xfrm>
              <a:off x="659" y="3433"/>
              <a:ext cx="636" cy="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7200" b="1" dirty="0" smtClean="0">
                  <a:solidFill>
                    <a:srgbClr val="000000"/>
                  </a:solidFill>
                </a:rPr>
                <a:t>12</a:t>
              </a:r>
              <a:r>
                <a:rPr lang="en-US" sz="7200" b="1" dirty="0" smtClean="0">
                  <a:solidFill>
                    <a:srgbClr val="0000FF"/>
                  </a:solidFill>
                </a:rPr>
                <a:t>b</a:t>
              </a:r>
              <a:endParaRPr lang="ru-RU" sz="7200" b="1" dirty="0">
                <a:solidFill>
                  <a:srgbClr val="0000FF"/>
                </a:solidFill>
              </a:endParaRPr>
            </a:p>
          </p:txBody>
        </p:sp>
        <p:sp>
          <p:nvSpPr>
            <p:cNvPr id="16420" name="Text Box 36"/>
            <p:cNvSpPr txBox="1">
              <a:spLocks noChangeArrowheads="1"/>
            </p:cNvSpPr>
            <p:nvPr/>
          </p:nvSpPr>
          <p:spPr bwMode="auto">
            <a:xfrm>
              <a:off x="1277" y="3404"/>
              <a:ext cx="368" cy="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7200" b="1" dirty="0"/>
                <a:t>-9</a:t>
              </a:r>
              <a:endParaRPr lang="ru-RU" sz="72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539240" y="300966"/>
            <a:ext cx="669978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b="1" dirty="0" smtClean="0">
                <a:latin typeface="Arial" pitchFamily="34" charset="0"/>
                <a:cs typeface="Arial" pitchFamily="34" charset="0"/>
              </a:rPr>
              <a:t>Упростите в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ы</a:t>
            </a:r>
            <a:r>
              <a:rPr lang="uz-Cyrl-UZ" b="1" dirty="0" smtClean="0">
                <a:latin typeface="Arial" pitchFamily="34" charset="0"/>
                <a:cs typeface="Arial" pitchFamily="34" charset="0"/>
              </a:rPr>
              <a:t>ражение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Picture 2" descr="Экзамен Векторный клипарт и векторная графика. 55 423 Экзамен векторные  клипарты и стоковые иллюстрации от тысяч иллюстраторов на условиях  «роялти-фри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81"/>
          <a:stretch/>
        </p:blipFill>
        <p:spPr bwMode="auto">
          <a:xfrm>
            <a:off x="11734800" y="324574"/>
            <a:ext cx="2498984" cy="271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61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9" grpId="0"/>
      <p:bldP spid="16400" grpId="0"/>
      <p:bldP spid="16401" grpId="0"/>
      <p:bldP spid="16402" grpId="0"/>
      <p:bldP spid="16403" grpId="0"/>
      <p:bldP spid="16404" grpId="0"/>
      <p:bldP spid="16405" grpId="0"/>
      <p:bldP spid="16406" grpId="0"/>
      <p:bldP spid="1640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55" name="Picture 43" descr="Test paper Illustrations and Stock Art. 23,461 Test paper illustration  graphics and vector EPS clip art available to search from thousands of  royalty free clipart providers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63"/>
          <a:stretch/>
        </p:blipFill>
        <p:spPr bwMode="auto">
          <a:xfrm>
            <a:off x="8610600" y="5029200"/>
            <a:ext cx="2145083" cy="27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749238"/>
              </p:ext>
            </p:extLst>
          </p:nvPr>
        </p:nvGraphicFramePr>
        <p:xfrm>
          <a:off x="6091237" y="3352800"/>
          <a:ext cx="274478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4" name="Формула" r:id="rId4" imgW="609480" imgH="228600" progId="Equation.3">
                  <p:embed/>
                </p:oleObj>
              </mc:Choice>
              <mc:Fallback>
                <p:oleObj name="Формула" r:id="rId4" imgW="609480" imgH="228600" progId="Equation.3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1237" y="3352800"/>
                        <a:ext cx="2744788" cy="990600"/>
                      </a:xfrm>
                      <a:prstGeom prst="rect">
                        <a:avLst/>
                      </a:prstGeom>
                      <a:solidFill>
                        <a:srgbClr val="F2DCDB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046346"/>
              </p:ext>
            </p:extLst>
          </p:nvPr>
        </p:nvGraphicFramePr>
        <p:xfrm>
          <a:off x="2286000" y="1828800"/>
          <a:ext cx="3773488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5" name="Формула" r:id="rId6" imgW="838080" imgH="203040" progId="Equation.3">
                  <p:embed/>
                </p:oleObj>
              </mc:Choice>
              <mc:Fallback>
                <p:oleObj name="Формула" r:id="rId6" imgW="838080" imgH="203040" progId="Equation.3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828800"/>
                        <a:ext cx="3773488" cy="881062"/>
                      </a:xfrm>
                      <a:prstGeom prst="rect">
                        <a:avLst/>
                      </a:prstGeom>
                      <a:solidFill>
                        <a:srgbClr val="F2DCDB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904841"/>
              </p:ext>
            </p:extLst>
          </p:nvPr>
        </p:nvGraphicFramePr>
        <p:xfrm>
          <a:off x="6096000" y="1752600"/>
          <a:ext cx="274478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6" name="Формула" r:id="rId8" imgW="609480" imgH="228600" progId="Equation.3">
                  <p:embed/>
                </p:oleObj>
              </mc:Choice>
              <mc:Fallback>
                <p:oleObj name="Формула" r:id="rId8" imgW="609480" imgH="228600" progId="Equation.3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752600"/>
                        <a:ext cx="2744788" cy="990600"/>
                      </a:xfrm>
                      <a:prstGeom prst="rect">
                        <a:avLst/>
                      </a:prstGeom>
                      <a:solidFill>
                        <a:srgbClr val="F2DCDB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950437"/>
              </p:ext>
            </p:extLst>
          </p:nvPr>
        </p:nvGraphicFramePr>
        <p:xfrm>
          <a:off x="2362200" y="3429000"/>
          <a:ext cx="3773488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7" name="Формула" r:id="rId10" imgW="838080" imgH="203040" progId="Equation.3">
                  <p:embed/>
                </p:oleObj>
              </mc:Choice>
              <mc:Fallback>
                <p:oleObj name="Формула" r:id="rId10" imgW="838080" imgH="203040" progId="Equation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429000"/>
                        <a:ext cx="3773488" cy="879475"/>
                      </a:xfrm>
                      <a:prstGeom prst="rect">
                        <a:avLst/>
                      </a:prstGeom>
                      <a:solidFill>
                        <a:srgbClr val="F2DCDB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7590621"/>
              </p:ext>
            </p:extLst>
          </p:nvPr>
        </p:nvGraphicFramePr>
        <p:xfrm>
          <a:off x="6705600" y="1752600"/>
          <a:ext cx="3971925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8" name="Формула" r:id="rId12" imgW="825480" imgH="203040" progId="Equation.3">
                  <p:embed/>
                </p:oleObj>
              </mc:Choice>
              <mc:Fallback>
                <p:oleObj name="Формула" r:id="rId12" imgW="825480" imgH="203040" progId="Equation.3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752600"/>
                        <a:ext cx="3971925" cy="949325"/>
                      </a:xfrm>
                      <a:prstGeom prst="rect">
                        <a:avLst/>
                      </a:prstGeom>
                      <a:solidFill>
                        <a:srgbClr val="F2DCDB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045578"/>
              </p:ext>
            </p:extLst>
          </p:nvPr>
        </p:nvGraphicFramePr>
        <p:xfrm>
          <a:off x="6624637" y="3352800"/>
          <a:ext cx="3971925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9" name="Формула" r:id="rId14" imgW="825480" imgH="203040" progId="Equation.3">
                  <p:embed/>
                </p:oleObj>
              </mc:Choice>
              <mc:Fallback>
                <p:oleObj name="Формула" r:id="rId14" imgW="825480" imgH="203040" progId="Equation.3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4637" y="3352800"/>
                        <a:ext cx="3971925" cy="949325"/>
                      </a:xfrm>
                      <a:prstGeom prst="rect">
                        <a:avLst/>
                      </a:prstGeom>
                      <a:solidFill>
                        <a:srgbClr val="F2DCDB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057400" y="533400"/>
            <a:ext cx="10439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uz-Cyrl-UZ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Формулы сокращённого умножения </a:t>
            </a:r>
            <a:endParaRPr lang="uz-Latn-UZ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964658"/>
              </p:ext>
            </p:extLst>
          </p:nvPr>
        </p:nvGraphicFramePr>
        <p:xfrm>
          <a:off x="2209800" y="4907902"/>
          <a:ext cx="4365625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0" name="Формула" r:id="rId16" imgW="876240" imgH="215640" progId="Equation.3">
                  <p:embed/>
                </p:oleObj>
              </mc:Choice>
              <mc:Fallback>
                <p:oleObj name="Формула" r:id="rId16" imgW="876240" imgH="215640" progId="Equation.3">
                  <p:embed/>
                  <p:pic>
                    <p:nvPicPr>
                      <p:cNvPr id="0" name="Объект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907902"/>
                        <a:ext cx="4365625" cy="877887"/>
                      </a:xfrm>
                      <a:prstGeom prst="rect">
                        <a:avLst/>
                      </a:prstGeom>
                      <a:solidFill>
                        <a:srgbClr val="EAEAEA">
                          <a:alpha val="5098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365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55" name="Picture 43" descr="Test paper Illustrations and Stock Art. 23,461 Test paper illustration  graphics and vector EPS clip art available to search from thousands of  royalty free clipart providers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63"/>
          <a:stretch/>
        </p:blipFill>
        <p:spPr bwMode="auto">
          <a:xfrm>
            <a:off x="304800" y="5181600"/>
            <a:ext cx="2145083" cy="27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45586"/>
              </p:ext>
            </p:extLst>
          </p:nvPr>
        </p:nvGraphicFramePr>
        <p:xfrm>
          <a:off x="3593925" y="3080366"/>
          <a:ext cx="6961188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6" name="Формула" r:id="rId4" imgW="1396800" imgH="228600" progId="Equation.3">
                  <p:embed/>
                </p:oleObj>
              </mc:Choice>
              <mc:Fallback>
                <p:oleObj name="Формула" r:id="rId4" imgW="1396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3925" y="3080366"/>
                        <a:ext cx="6961188" cy="928687"/>
                      </a:xfrm>
                      <a:prstGeom prst="rect">
                        <a:avLst/>
                      </a:prstGeom>
                      <a:solidFill>
                        <a:srgbClr val="EAEAEA">
                          <a:alpha val="5098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3256801" y="6019800"/>
            <a:ext cx="85725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Разность квадратов двух чисел </a:t>
            </a: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равна</a:t>
            </a:r>
            <a:r>
              <a:rPr lang="ru-RU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произведению  </a:t>
            </a:r>
          </a:p>
          <a:p>
            <a:pPr marL="342900" indent="-342900" algn="ctr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разности этих чисел и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их 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суммы</a:t>
            </a:r>
            <a:r>
              <a:rPr lang="ru-RU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302241"/>
              </p:ext>
            </p:extLst>
          </p:nvPr>
        </p:nvGraphicFramePr>
        <p:xfrm>
          <a:off x="533400" y="838200"/>
          <a:ext cx="4365625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7" name="Формула" r:id="rId6" imgW="876240" imgH="215640" progId="Equation.3">
                  <p:embed/>
                </p:oleObj>
              </mc:Choice>
              <mc:Fallback>
                <p:oleObj name="Формула" r:id="rId6" imgW="8762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838200"/>
                        <a:ext cx="4365625" cy="877887"/>
                      </a:xfrm>
                      <a:prstGeom prst="rect">
                        <a:avLst/>
                      </a:prstGeom>
                      <a:solidFill>
                        <a:srgbClr val="EAEAEA">
                          <a:alpha val="5098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8063838"/>
              </p:ext>
            </p:extLst>
          </p:nvPr>
        </p:nvGraphicFramePr>
        <p:xfrm>
          <a:off x="4876800" y="838200"/>
          <a:ext cx="5761038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8" name="Формула" r:id="rId8" imgW="1155600" imgH="203040" progId="Equation.3">
                  <p:embed/>
                </p:oleObj>
              </mc:Choice>
              <mc:Fallback>
                <p:oleObj name="Формула" r:id="rId8" imgW="1155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838200"/>
                        <a:ext cx="5761038" cy="825500"/>
                      </a:xfrm>
                      <a:prstGeom prst="rect">
                        <a:avLst/>
                      </a:prstGeom>
                      <a:solidFill>
                        <a:srgbClr val="EAEAEA">
                          <a:alpha val="5098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115238"/>
              </p:ext>
            </p:extLst>
          </p:nvPr>
        </p:nvGraphicFramePr>
        <p:xfrm>
          <a:off x="10591800" y="838200"/>
          <a:ext cx="284797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9" name="Формула" r:id="rId10" imgW="571320" imgH="203040" progId="Equation.3">
                  <p:embed/>
                </p:oleObj>
              </mc:Choice>
              <mc:Fallback>
                <p:oleObj name="Формула" r:id="rId10" imgW="571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91800" y="838200"/>
                        <a:ext cx="2847975" cy="825500"/>
                      </a:xfrm>
                      <a:prstGeom prst="rect">
                        <a:avLst/>
                      </a:prstGeom>
                      <a:solidFill>
                        <a:srgbClr val="EAEAEA">
                          <a:alpha val="5098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048000" y="4009053"/>
            <a:ext cx="80485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Формула разности 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квадратов </a:t>
            </a:r>
            <a:endParaRPr lang="uz-Latn-UZ" sz="4000" dirty="0">
              <a:solidFill>
                <a:srgbClr val="002060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823368"/>
              </p:ext>
            </p:extLst>
          </p:nvPr>
        </p:nvGraphicFramePr>
        <p:xfrm>
          <a:off x="3624881" y="4876800"/>
          <a:ext cx="6899275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0" name="Формула" r:id="rId12" imgW="1384200" imgH="228600" progId="Equation.3">
                  <p:embed/>
                </p:oleObj>
              </mc:Choice>
              <mc:Fallback>
                <p:oleObj name="Формула" r:id="rId12" imgW="13842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4881" y="4876800"/>
                        <a:ext cx="6899275" cy="928687"/>
                      </a:xfrm>
                      <a:prstGeom prst="rect">
                        <a:avLst/>
                      </a:prstGeom>
                      <a:solidFill>
                        <a:srgbClr val="EAEAEA">
                          <a:alpha val="5098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1854819" y="2057400"/>
            <a:ext cx="1043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uz-Cyrl-UZ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Формула сокращённого умножения </a:t>
            </a:r>
            <a:endParaRPr lang="uz-Latn-UZ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3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60" name="Group 8"/>
          <p:cNvGrpSpPr>
            <a:grpSpLocks/>
          </p:cNvGrpSpPr>
          <p:nvPr/>
        </p:nvGrpSpPr>
        <p:grpSpPr bwMode="auto">
          <a:xfrm>
            <a:off x="1496009" y="2548456"/>
            <a:ext cx="5346700" cy="1200151"/>
            <a:chOff x="0" y="-144"/>
            <a:chExt cx="2105" cy="630"/>
          </a:xfrm>
        </p:grpSpPr>
        <p:sp>
          <p:nvSpPr>
            <p:cNvPr id="23556" name="Text Box 4"/>
            <p:cNvSpPr txBox="1">
              <a:spLocks noChangeArrowheads="1"/>
            </p:cNvSpPr>
            <p:nvPr/>
          </p:nvSpPr>
          <p:spPr bwMode="auto">
            <a:xfrm>
              <a:off x="0" y="-144"/>
              <a:ext cx="1011" cy="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7200" b="1" dirty="0">
                  <a:solidFill>
                    <a:srgbClr val="000000"/>
                  </a:solidFill>
                </a:rPr>
                <a:t>(</a:t>
              </a:r>
              <a:r>
                <a:rPr lang="en-US" sz="7200" b="1" dirty="0">
                  <a:solidFill>
                    <a:srgbClr val="0000FF"/>
                  </a:solidFill>
                </a:rPr>
                <a:t>x </a:t>
              </a:r>
              <a:r>
                <a:rPr lang="en-US" sz="7200" b="1" dirty="0">
                  <a:solidFill>
                    <a:srgbClr val="000000"/>
                  </a:solidFill>
                </a:rPr>
                <a:t>-</a:t>
              </a:r>
              <a:r>
                <a:rPr lang="en-US" sz="7200" b="1" dirty="0">
                  <a:solidFill>
                    <a:srgbClr val="0000FF"/>
                  </a:solidFill>
                </a:rPr>
                <a:t> y</a:t>
              </a:r>
              <a:r>
                <a:rPr lang="en-US" sz="7200" b="1" dirty="0">
                  <a:solidFill>
                    <a:srgbClr val="000000"/>
                  </a:solidFill>
                </a:rPr>
                <a:t>)·</a:t>
              </a:r>
              <a:endParaRPr lang="ru-RU" sz="8000" b="1" dirty="0">
                <a:solidFill>
                  <a:srgbClr val="000000"/>
                </a:solidFill>
              </a:endParaRPr>
            </a:p>
          </p:txBody>
        </p:sp>
        <p:sp>
          <p:nvSpPr>
            <p:cNvPr id="23557" name="Text Box 5"/>
            <p:cNvSpPr txBox="1">
              <a:spLocks noChangeArrowheads="1"/>
            </p:cNvSpPr>
            <p:nvPr/>
          </p:nvSpPr>
          <p:spPr bwMode="auto">
            <a:xfrm>
              <a:off x="940" y="-144"/>
              <a:ext cx="1165" cy="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7200" b="1" dirty="0">
                  <a:solidFill>
                    <a:srgbClr val="000000"/>
                  </a:solidFill>
                </a:rPr>
                <a:t>(</a:t>
              </a:r>
              <a:r>
                <a:rPr lang="en-US" sz="7200" b="1" dirty="0">
                  <a:solidFill>
                    <a:srgbClr val="0000FF"/>
                  </a:solidFill>
                </a:rPr>
                <a:t>x </a:t>
              </a:r>
              <a:r>
                <a:rPr lang="en-US" sz="7200" b="1" dirty="0">
                  <a:solidFill>
                    <a:srgbClr val="000000"/>
                  </a:solidFill>
                </a:rPr>
                <a:t>+</a:t>
              </a:r>
              <a:r>
                <a:rPr lang="en-US" sz="7200" b="1" dirty="0">
                  <a:solidFill>
                    <a:srgbClr val="0000FF"/>
                  </a:solidFill>
                </a:rPr>
                <a:t> y</a:t>
              </a:r>
              <a:r>
                <a:rPr lang="en-US" sz="7200" b="1" dirty="0">
                  <a:solidFill>
                    <a:srgbClr val="000000"/>
                  </a:solidFill>
                </a:rPr>
                <a:t>)=</a:t>
              </a:r>
              <a:endParaRPr lang="ru-RU" sz="80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6685021" y="2532114"/>
            <a:ext cx="1422767" cy="1239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7200" b="1" dirty="0">
                <a:solidFill>
                  <a:srgbClr val="0000FF"/>
                </a:solidFill>
              </a:rPr>
              <a:t>x</a:t>
            </a:r>
            <a:r>
              <a:rPr lang="en-US" sz="7200" b="1" baseline="30000" dirty="0"/>
              <a:t>2 </a:t>
            </a:r>
            <a:r>
              <a:rPr lang="en-US" sz="7200" b="1" dirty="0">
                <a:solidFill>
                  <a:srgbClr val="000000"/>
                </a:solidFill>
              </a:rPr>
              <a:t>-</a:t>
            </a:r>
            <a:endParaRPr lang="ru-RU" sz="8000" b="1" dirty="0">
              <a:solidFill>
                <a:srgbClr val="000000"/>
              </a:solidFill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7835359" y="2567769"/>
            <a:ext cx="1014001" cy="1239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7200" b="1" dirty="0">
                <a:solidFill>
                  <a:srgbClr val="0000FF"/>
                </a:solidFill>
              </a:rPr>
              <a:t>y</a:t>
            </a:r>
            <a:r>
              <a:rPr lang="en-US" sz="7200" b="1" baseline="30000" dirty="0"/>
              <a:t>2</a:t>
            </a:r>
            <a:endParaRPr lang="ru-RU" sz="8000" b="1" baseline="30000" dirty="0"/>
          </a:p>
        </p:txBody>
      </p:sp>
      <p:grpSp>
        <p:nvGrpSpPr>
          <p:cNvPr id="23578" name="Group 26"/>
          <p:cNvGrpSpPr>
            <a:grpSpLocks/>
          </p:cNvGrpSpPr>
          <p:nvPr/>
        </p:nvGrpSpPr>
        <p:grpSpPr bwMode="auto">
          <a:xfrm>
            <a:off x="1421721" y="3728391"/>
            <a:ext cx="5384800" cy="1200151"/>
            <a:chOff x="0" y="768"/>
            <a:chExt cx="2120" cy="630"/>
          </a:xfrm>
        </p:grpSpPr>
        <p:sp>
          <p:nvSpPr>
            <p:cNvPr id="23563" name="Text Box 11"/>
            <p:cNvSpPr txBox="1">
              <a:spLocks noChangeArrowheads="1"/>
            </p:cNvSpPr>
            <p:nvPr/>
          </p:nvSpPr>
          <p:spPr bwMode="auto">
            <a:xfrm>
              <a:off x="0" y="768"/>
              <a:ext cx="1023" cy="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7200" b="1" dirty="0">
                  <a:solidFill>
                    <a:srgbClr val="000000"/>
                  </a:solidFill>
                </a:rPr>
                <a:t>(</a:t>
              </a:r>
              <a:r>
                <a:rPr lang="en-US" sz="7200" b="1" dirty="0">
                  <a:solidFill>
                    <a:srgbClr val="0000FF"/>
                  </a:solidFill>
                </a:rPr>
                <a:t>x </a:t>
              </a:r>
              <a:r>
                <a:rPr lang="en-US" sz="7200" b="1" dirty="0">
                  <a:solidFill>
                    <a:srgbClr val="000000"/>
                  </a:solidFill>
                </a:rPr>
                <a:t>-</a:t>
              </a:r>
              <a:r>
                <a:rPr lang="en-US" sz="7200" b="1" dirty="0">
                  <a:solidFill>
                    <a:srgbClr val="0000FF"/>
                  </a:solidFill>
                </a:rPr>
                <a:t> </a:t>
              </a:r>
              <a:r>
                <a:rPr lang="en-US" sz="7200" b="1" dirty="0"/>
                <a:t>4</a:t>
              </a:r>
              <a:r>
                <a:rPr lang="en-US" sz="7200" b="1" dirty="0">
                  <a:solidFill>
                    <a:srgbClr val="000000"/>
                  </a:solidFill>
                </a:rPr>
                <a:t>)·</a:t>
              </a:r>
              <a:endParaRPr lang="ru-RU" sz="8000" b="1" dirty="0">
                <a:solidFill>
                  <a:srgbClr val="000000"/>
                </a:solidFill>
              </a:endParaRPr>
            </a:p>
          </p:txBody>
        </p:sp>
        <p:sp>
          <p:nvSpPr>
            <p:cNvPr id="23564" name="Text Box 12"/>
            <p:cNvSpPr txBox="1">
              <a:spLocks noChangeArrowheads="1"/>
            </p:cNvSpPr>
            <p:nvPr/>
          </p:nvSpPr>
          <p:spPr bwMode="auto">
            <a:xfrm>
              <a:off x="943" y="768"/>
              <a:ext cx="1177" cy="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7200" b="1" dirty="0">
                  <a:solidFill>
                    <a:srgbClr val="000000"/>
                  </a:solidFill>
                </a:rPr>
                <a:t>(</a:t>
              </a:r>
              <a:r>
                <a:rPr lang="en-US" sz="7200" b="1" dirty="0">
                  <a:solidFill>
                    <a:srgbClr val="0000FF"/>
                  </a:solidFill>
                </a:rPr>
                <a:t>x </a:t>
              </a:r>
              <a:r>
                <a:rPr lang="en-US" sz="7200" b="1" dirty="0">
                  <a:solidFill>
                    <a:srgbClr val="000000"/>
                  </a:solidFill>
                </a:rPr>
                <a:t>+</a:t>
              </a:r>
              <a:r>
                <a:rPr lang="en-US" sz="7200" b="1" dirty="0">
                  <a:solidFill>
                    <a:srgbClr val="0000FF"/>
                  </a:solidFill>
                </a:rPr>
                <a:t> </a:t>
              </a:r>
              <a:r>
                <a:rPr lang="en-US" sz="7200" b="1" dirty="0"/>
                <a:t>4</a:t>
              </a:r>
              <a:r>
                <a:rPr lang="en-US" sz="7200" b="1" dirty="0">
                  <a:solidFill>
                    <a:srgbClr val="000000"/>
                  </a:solidFill>
                </a:rPr>
                <a:t>)=</a:t>
              </a:r>
              <a:endParaRPr lang="ru-RU" sz="80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6552054" y="3730609"/>
            <a:ext cx="1283305" cy="1239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7200" b="1" dirty="0">
                <a:solidFill>
                  <a:srgbClr val="0000FF"/>
                </a:solidFill>
              </a:rPr>
              <a:t>x</a:t>
            </a:r>
            <a:r>
              <a:rPr lang="en-US" sz="7200" b="1" baseline="30000" dirty="0"/>
              <a:t>2</a:t>
            </a:r>
            <a:r>
              <a:rPr lang="en-US" sz="7200" b="1" dirty="0">
                <a:solidFill>
                  <a:srgbClr val="000000"/>
                </a:solidFill>
              </a:rPr>
              <a:t>-</a:t>
            </a:r>
            <a:endParaRPr lang="ru-RU" sz="8000" b="1" dirty="0">
              <a:solidFill>
                <a:srgbClr val="000000"/>
              </a:solidFill>
            </a:endParaRP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7766251" y="3775980"/>
            <a:ext cx="1504519" cy="1239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7200" b="1" dirty="0"/>
              <a:t>4</a:t>
            </a:r>
            <a:r>
              <a:rPr lang="en-US" sz="7200" b="1" baseline="30000" dirty="0"/>
              <a:t>2</a:t>
            </a:r>
            <a:r>
              <a:rPr lang="en-US" sz="7200" b="1" dirty="0"/>
              <a:t>=</a:t>
            </a:r>
            <a:endParaRPr lang="ru-RU" sz="8000" b="1" baseline="30000" dirty="0"/>
          </a:p>
        </p:txBody>
      </p:sp>
      <p:grpSp>
        <p:nvGrpSpPr>
          <p:cNvPr id="23569" name="Group 17"/>
          <p:cNvGrpSpPr>
            <a:grpSpLocks/>
          </p:cNvGrpSpPr>
          <p:nvPr/>
        </p:nvGrpSpPr>
        <p:grpSpPr bwMode="auto">
          <a:xfrm>
            <a:off x="9061651" y="3723252"/>
            <a:ext cx="2260600" cy="1217295"/>
            <a:chOff x="0" y="1767"/>
            <a:chExt cx="890" cy="639"/>
          </a:xfrm>
        </p:grpSpPr>
        <p:sp>
          <p:nvSpPr>
            <p:cNvPr id="23567" name="Text Box 15"/>
            <p:cNvSpPr txBox="1">
              <a:spLocks noChangeArrowheads="1"/>
            </p:cNvSpPr>
            <p:nvPr/>
          </p:nvSpPr>
          <p:spPr bwMode="auto">
            <a:xfrm>
              <a:off x="0" y="1776"/>
              <a:ext cx="474" cy="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7200" b="1" dirty="0" smtClean="0">
                  <a:solidFill>
                    <a:srgbClr val="0000FF"/>
                  </a:solidFill>
                </a:rPr>
                <a:t>x</a:t>
              </a:r>
              <a:r>
                <a:rPr lang="en-US" sz="7200" b="1" baseline="30000" dirty="0" smtClean="0"/>
                <a:t>2</a:t>
              </a:r>
              <a:r>
                <a:rPr lang="en-US" sz="7200" b="1" dirty="0" smtClean="0">
                  <a:solidFill>
                    <a:srgbClr val="000000"/>
                  </a:solidFill>
                </a:rPr>
                <a:t>-</a:t>
              </a:r>
              <a:endParaRPr lang="ru-RU" sz="8000" b="1" dirty="0">
                <a:solidFill>
                  <a:srgbClr val="000000"/>
                </a:solidFill>
              </a:endParaRPr>
            </a:p>
          </p:txBody>
        </p:sp>
        <p:sp>
          <p:nvSpPr>
            <p:cNvPr id="23568" name="Text Box 16"/>
            <p:cNvSpPr txBox="1">
              <a:spLocks noChangeArrowheads="1"/>
            </p:cNvSpPr>
            <p:nvPr/>
          </p:nvSpPr>
          <p:spPr bwMode="auto">
            <a:xfrm>
              <a:off x="449" y="1767"/>
              <a:ext cx="441" cy="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7200" b="1" dirty="0"/>
                <a:t>16</a:t>
              </a:r>
              <a:endParaRPr lang="ru-RU" sz="8000" b="1" baseline="30000" dirty="0"/>
            </a:p>
          </p:txBody>
        </p:sp>
      </p:grpSp>
      <p:grpSp>
        <p:nvGrpSpPr>
          <p:cNvPr id="23579" name="Group 27"/>
          <p:cNvGrpSpPr>
            <a:grpSpLocks/>
          </p:cNvGrpSpPr>
          <p:nvPr/>
        </p:nvGrpSpPr>
        <p:grpSpPr bwMode="auto">
          <a:xfrm>
            <a:off x="1191184" y="5015873"/>
            <a:ext cx="6205220" cy="1200150"/>
            <a:chOff x="1041" y="2400"/>
            <a:chExt cx="2443" cy="630"/>
          </a:xfrm>
        </p:grpSpPr>
        <p:sp>
          <p:nvSpPr>
            <p:cNvPr id="23571" name="Text Box 19"/>
            <p:cNvSpPr txBox="1">
              <a:spLocks noChangeArrowheads="1"/>
            </p:cNvSpPr>
            <p:nvPr/>
          </p:nvSpPr>
          <p:spPr bwMode="auto">
            <a:xfrm>
              <a:off x="1041" y="2400"/>
              <a:ext cx="1262" cy="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7200" b="1" dirty="0">
                  <a:solidFill>
                    <a:srgbClr val="000000"/>
                  </a:solidFill>
                </a:rPr>
                <a:t>(</a:t>
              </a:r>
              <a:r>
                <a:rPr lang="en-US" sz="7200" b="1" dirty="0"/>
                <a:t>3</a:t>
              </a:r>
              <a:r>
                <a:rPr lang="en-US" sz="7200" b="1" dirty="0">
                  <a:solidFill>
                    <a:srgbClr val="0000FF"/>
                  </a:solidFill>
                </a:rPr>
                <a:t> </a:t>
              </a:r>
              <a:r>
                <a:rPr lang="en-US" sz="7200" b="1" dirty="0">
                  <a:solidFill>
                    <a:srgbClr val="000000"/>
                  </a:solidFill>
                </a:rPr>
                <a:t>+</a:t>
              </a:r>
              <a:r>
                <a:rPr lang="en-US" sz="7200" b="1" dirty="0">
                  <a:solidFill>
                    <a:srgbClr val="0000FF"/>
                  </a:solidFill>
                </a:rPr>
                <a:t> </a:t>
              </a:r>
              <a:r>
                <a:rPr lang="en-US" sz="7200" b="1" dirty="0"/>
                <a:t>4</a:t>
              </a:r>
              <a:r>
                <a:rPr lang="en-US" sz="7200" b="1" dirty="0">
                  <a:solidFill>
                    <a:srgbClr val="0000FF"/>
                  </a:solidFill>
                </a:rPr>
                <a:t>c</a:t>
              </a:r>
              <a:r>
                <a:rPr lang="en-US" sz="7200" b="1" dirty="0">
                  <a:solidFill>
                    <a:srgbClr val="000000"/>
                  </a:solidFill>
                </a:rPr>
                <a:t>)·</a:t>
              </a:r>
              <a:endParaRPr lang="ru-RU" sz="8000" b="1" dirty="0">
                <a:solidFill>
                  <a:srgbClr val="000000"/>
                </a:solidFill>
              </a:endParaRPr>
            </a:p>
          </p:txBody>
        </p:sp>
        <p:sp>
          <p:nvSpPr>
            <p:cNvPr id="23572" name="Text Box 20"/>
            <p:cNvSpPr txBox="1">
              <a:spLocks noChangeArrowheads="1"/>
            </p:cNvSpPr>
            <p:nvPr/>
          </p:nvSpPr>
          <p:spPr bwMode="auto">
            <a:xfrm>
              <a:off x="2208" y="2400"/>
              <a:ext cx="1276" cy="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7200" b="1" dirty="0">
                  <a:solidFill>
                    <a:srgbClr val="000000"/>
                  </a:solidFill>
                </a:rPr>
                <a:t>(4</a:t>
              </a:r>
              <a:r>
                <a:rPr lang="en-US" sz="7200" b="1" dirty="0">
                  <a:solidFill>
                    <a:srgbClr val="0000FF"/>
                  </a:solidFill>
                </a:rPr>
                <a:t>c </a:t>
              </a:r>
              <a:r>
                <a:rPr lang="en-US" sz="7200" b="1" dirty="0">
                  <a:solidFill>
                    <a:srgbClr val="000000"/>
                  </a:solidFill>
                </a:rPr>
                <a:t>-</a:t>
              </a:r>
              <a:r>
                <a:rPr lang="en-US" sz="7200" b="1" dirty="0">
                  <a:solidFill>
                    <a:srgbClr val="0000FF"/>
                  </a:solidFill>
                </a:rPr>
                <a:t> </a:t>
              </a:r>
              <a:r>
                <a:rPr lang="en-US" sz="7200" b="1" dirty="0"/>
                <a:t>3</a:t>
              </a:r>
              <a:r>
                <a:rPr lang="en-US" sz="7200" b="1" dirty="0">
                  <a:solidFill>
                    <a:srgbClr val="000000"/>
                  </a:solidFill>
                </a:rPr>
                <a:t>)=</a:t>
              </a:r>
              <a:endParaRPr lang="ru-RU" sz="80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3573" name="Text Box 21"/>
          <p:cNvSpPr txBox="1">
            <a:spLocks noChangeArrowheads="1"/>
          </p:cNvSpPr>
          <p:nvPr/>
        </p:nvSpPr>
        <p:spPr bwMode="auto">
          <a:xfrm>
            <a:off x="3565193" y="6216023"/>
            <a:ext cx="2746847" cy="1239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7200" b="1" dirty="0"/>
              <a:t>=(4</a:t>
            </a:r>
            <a:r>
              <a:rPr lang="en-US" sz="7200" b="1" dirty="0">
                <a:solidFill>
                  <a:srgbClr val="0000FF"/>
                </a:solidFill>
              </a:rPr>
              <a:t>c</a:t>
            </a:r>
            <a:r>
              <a:rPr lang="en-US" sz="7200" b="1" dirty="0"/>
              <a:t>)</a:t>
            </a:r>
            <a:r>
              <a:rPr lang="en-US" sz="7200" b="1" baseline="30000" dirty="0"/>
              <a:t>2</a:t>
            </a:r>
            <a:r>
              <a:rPr lang="en-US" sz="7200" b="1" dirty="0">
                <a:solidFill>
                  <a:srgbClr val="000000"/>
                </a:solidFill>
              </a:rPr>
              <a:t>-</a:t>
            </a:r>
            <a:endParaRPr lang="ru-RU" sz="8000" b="1" dirty="0">
              <a:solidFill>
                <a:srgbClr val="000000"/>
              </a:solidFill>
            </a:endParaRPr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6146264" y="6241777"/>
            <a:ext cx="1504519" cy="1239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7200" b="1" dirty="0"/>
              <a:t>3</a:t>
            </a:r>
            <a:r>
              <a:rPr lang="en-US" sz="7200" b="1" baseline="30000" dirty="0"/>
              <a:t>2</a:t>
            </a:r>
            <a:r>
              <a:rPr lang="en-US" sz="7200" b="1" dirty="0"/>
              <a:t>=</a:t>
            </a:r>
            <a:endParaRPr lang="ru-RU" sz="8000" b="1" baseline="30000" dirty="0"/>
          </a:p>
        </p:txBody>
      </p:sp>
      <p:grpSp>
        <p:nvGrpSpPr>
          <p:cNvPr id="23575" name="Group 23"/>
          <p:cNvGrpSpPr>
            <a:grpSpLocks/>
          </p:cNvGrpSpPr>
          <p:nvPr/>
        </p:nvGrpSpPr>
        <p:grpSpPr bwMode="auto">
          <a:xfrm>
            <a:off x="7488406" y="6216023"/>
            <a:ext cx="2778760" cy="1200150"/>
            <a:chOff x="0" y="1776"/>
            <a:chExt cx="1094" cy="630"/>
          </a:xfrm>
        </p:grpSpPr>
        <p:sp>
          <p:nvSpPr>
            <p:cNvPr id="23576" name="Text Box 24"/>
            <p:cNvSpPr txBox="1">
              <a:spLocks noChangeArrowheads="1"/>
            </p:cNvSpPr>
            <p:nvPr/>
          </p:nvSpPr>
          <p:spPr bwMode="auto">
            <a:xfrm>
              <a:off x="0" y="1776"/>
              <a:ext cx="828" cy="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7200" b="1" dirty="0"/>
                <a:t>16</a:t>
              </a:r>
              <a:r>
                <a:rPr lang="en-US" sz="7200" b="1" dirty="0">
                  <a:solidFill>
                    <a:srgbClr val="0000FF"/>
                  </a:solidFill>
                </a:rPr>
                <a:t>c</a:t>
              </a:r>
              <a:r>
                <a:rPr lang="en-US" sz="7200" b="1" baseline="30000" dirty="0"/>
                <a:t>2</a:t>
              </a:r>
              <a:r>
                <a:rPr lang="en-US" sz="7200" b="1" dirty="0">
                  <a:solidFill>
                    <a:srgbClr val="000000"/>
                  </a:solidFill>
                </a:rPr>
                <a:t>-</a:t>
              </a:r>
              <a:endParaRPr lang="ru-RU" sz="8000" b="1" dirty="0">
                <a:solidFill>
                  <a:srgbClr val="000000"/>
                </a:solidFill>
              </a:endParaRPr>
            </a:p>
          </p:txBody>
        </p:sp>
        <p:sp>
          <p:nvSpPr>
            <p:cNvPr id="23577" name="Text Box 25"/>
            <p:cNvSpPr txBox="1">
              <a:spLocks noChangeArrowheads="1"/>
            </p:cNvSpPr>
            <p:nvPr/>
          </p:nvSpPr>
          <p:spPr bwMode="auto">
            <a:xfrm>
              <a:off x="755" y="1776"/>
              <a:ext cx="339" cy="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7200" b="1" dirty="0"/>
                <a:t> 9</a:t>
              </a:r>
              <a:endParaRPr lang="ru-RU" sz="8000" b="1" baseline="30000" dirty="0"/>
            </a:p>
          </p:txBody>
        </p:sp>
      </p:grp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434272"/>
              </p:ext>
            </p:extLst>
          </p:nvPr>
        </p:nvGraphicFramePr>
        <p:xfrm>
          <a:off x="3473191" y="1589430"/>
          <a:ext cx="6961188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8" name="Формула" r:id="rId3" imgW="1396800" imgH="228600" progId="Equation.3">
                  <p:embed/>
                </p:oleObj>
              </mc:Choice>
              <mc:Fallback>
                <p:oleObj name="Формула" r:id="rId3" imgW="1396800" imgH="228600" progId="Equation.3">
                  <p:embed/>
                  <p:pic>
                    <p:nvPicPr>
                      <p:cNvPr id="0" name="Объект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3191" y="1589430"/>
                        <a:ext cx="6961188" cy="928688"/>
                      </a:xfrm>
                      <a:prstGeom prst="rect">
                        <a:avLst/>
                      </a:prstGeom>
                      <a:solidFill>
                        <a:srgbClr val="EAEAEA">
                          <a:alpha val="5098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80243" y="152400"/>
            <a:ext cx="67508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Эта формула применяется 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упрощения вычислений</a:t>
            </a:r>
            <a:endParaRPr lang="uz-Latn-UZ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7" descr="Молодой школьник на экзамене | Премиум векторы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042" l="639" r="985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25361" y="154840"/>
            <a:ext cx="2851172" cy="280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86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23559" grpId="0"/>
      <p:bldP spid="23565" grpId="0"/>
      <p:bldP spid="23566" grpId="0"/>
      <p:bldP spid="23573" grpId="0"/>
      <p:bldP spid="235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60" name="Group 8"/>
          <p:cNvGrpSpPr>
            <a:grpSpLocks/>
          </p:cNvGrpSpPr>
          <p:nvPr/>
        </p:nvGrpSpPr>
        <p:grpSpPr bwMode="auto">
          <a:xfrm>
            <a:off x="4887682" y="2743199"/>
            <a:ext cx="5100342" cy="1200151"/>
            <a:chOff x="0" y="-144"/>
            <a:chExt cx="1766" cy="630"/>
          </a:xfrm>
        </p:grpSpPr>
        <p:sp>
          <p:nvSpPr>
            <p:cNvPr id="23556" name="Text Box 4"/>
            <p:cNvSpPr txBox="1">
              <a:spLocks noChangeArrowheads="1"/>
            </p:cNvSpPr>
            <p:nvPr/>
          </p:nvSpPr>
          <p:spPr bwMode="auto">
            <a:xfrm>
              <a:off x="0" y="-144"/>
              <a:ext cx="969" cy="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7200" b="1" dirty="0" smtClean="0">
                  <a:solidFill>
                    <a:srgbClr val="000000"/>
                  </a:solidFill>
                </a:rPr>
                <a:t>=</a:t>
              </a:r>
              <a:r>
                <a:rPr lang="en-US" sz="7200" b="1" dirty="0" smtClean="0">
                  <a:solidFill>
                    <a:srgbClr val="000000"/>
                  </a:solidFill>
                </a:rPr>
                <a:t>(</a:t>
              </a:r>
              <a:r>
                <a:rPr lang="uz-Latn-UZ" sz="7200" b="1" dirty="0" smtClean="0">
                  <a:solidFill>
                    <a:srgbClr val="0000FF"/>
                  </a:solidFill>
                </a:rPr>
                <a:t>c</a:t>
              </a:r>
              <a:r>
                <a:rPr lang="en-US" sz="7200" b="1" dirty="0" smtClean="0">
                  <a:solidFill>
                    <a:srgbClr val="0000FF"/>
                  </a:solidFill>
                </a:rPr>
                <a:t> </a:t>
              </a:r>
              <a:r>
                <a:rPr lang="en-US" sz="7200" b="1" dirty="0">
                  <a:solidFill>
                    <a:srgbClr val="000000"/>
                  </a:solidFill>
                </a:rPr>
                <a:t>-</a:t>
              </a:r>
              <a:r>
                <a:rPr lang="en-US" sz="7200" b="1" dirty="0">
                  <a:solidFill>
                    <a:srgbClr val="0000FF"/>
                  </a:solidFill>
                </a:rPr>
                <a:t> </a:t>
              </a:r>
              <a:r>
                <a:rPr lang="uz-Latn-UZ" sz="7200" b="1" dirty="0" smtClean="0">
                  <a:solidFill>
                    <a:srgbClr val="0000FF"/>
                  </a:solidFill>
                </a:rPr>
                <a:t>d</a:t>
              </a:r>
              <a:r>
                <a:rPr lang="en-US" sz="7200" b="1" dirty="0" smtClean="0">
                  <a:solidFill>
                    <a:srgbClr val="000000"/>
                  </a:solidFill>
                </a:rPr>
                <a:t>)</a:t>
              </a:r>
              <a:endParaRPr lang="ru-RU" sz="8000" b="1" dirty="0">
                <a:solidFill>
                  <a:srgbClr val="000000"/>
                </a:solidFill>
              </a:endParaRPr>
            </a:p>
          </p:txBody>
        </p:sp>
        <p:sp>
          <p:nvSpPr>
            <p:cNvPr id="23557" name="Text Box 5"/>
            <p:cNvSpPr txBox="1">
              <a:spLocks noChangeArrowheads="1"/>
            </p:cNvSpPr>
            <p:nvPr/>
          </p:nvSpPr>
          <p:spPr bwMode="auto">
            <a:xfrm>
              <a:off x="894" y="-144"/>
              <a:ext cx="872" cy="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7200" b="1" dirty="0" smtClean="0">
                  <a:solidFill>
                    <a:srgbClr val="000000"/>
                  </a:solidFill>
                </a:rPr>
                <a:t>(</a:t>
              </a:r>
              <a:r>
                <a:rPr lang="uz-Latn-UZ" sz="7200" b="1" dirty="0" smtClean="0">
                  <a:solidFill>
                    <a:srgbClr val="0000FF"/>
                  </a:solidFill>
                </a:rPr>
                <a:t>c</a:t>
              </a:r>
              <a:r>
                <a:rPr lang="en-US" sz="7200" b="1" dirty="0" smtClean="0">
                  <a:solidFill>
                    <a:srgbClr val="0000FF"/>
                  </a:solidFill>
                </a:rPr>
                <a:t> </a:t>
              </a:r>
              <a:r>
                <a:rPr lang="en-US" sz="7200" b="1" dirty="0">
                  <a:solidFill>
                    <a:srgbClr val="000000"/>
                  </a:solidFill>
                </a:rPr>
                <a:t>+</a:t>
              </a:r>
              <a:r>
                <a:rPr lang="en-US" sz="7200" b="1" dirty="0">
                  <a:solidFill>
                    <a:srgbClr val="0000FF"/>
                  </a:solidFill>
                </a:rPr>
                <a:t> </a:t>
              </a:r>
              <a:r>
                <a:rPr lang="uz-Latn-UZ" sz="7200" b="1" dirty="0" smtClean="0">
                  <a:solidFill>
                    <a:srgbClr val="0000FF"/>
                  </a:solidFill>
                </a:rPr>
                <a:t>d</a:t>
              </a:r>
              <a:r>
                <a:rPr lang="en-US" sz="7200" b="1" dirty="0" smtClean="0">
                  <a:solidFill>
                    <a:srgbClr val="000000"/>
                  </a:solidFill>
                </a:rPr>
                <a:t>)</a:t>
              </a:r>
              <a:endParaRPr lang="ru-RU" sz="80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877088" y="2723330"/>
            <a:ext cx="1384295" cy="1239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uz-Latn-UZ" sz="7200" b="1" dirty="0" smtClean="0">
                <a:solidFill>
                  <a:srgbClr val="0000FF"/>
                </a:solidFill>
              </a:rPr>
              <a:t>c</a:t>
            </a:r>
            <a:r>
              <a:rPr lang="en-US" sz="7200" b="1" baseline="30000" dirty="0" smtClean="0"/>
              <a:t>2 </a:t>
            </a:r>
            <a:r>
              <a:rPr lang="en-US" sz="7200" b="1" dirty="0">
                <a:solidFill>
                  <a:srgbClr val="000000"/>
                </a:solidFill>
              </a:rPr>
              <a:t>-</a:t>
            </a:r>
            <a:endParaRPr lang="ru-RU" sz="8000" b="1" dirty="0">
              <a:solidFill>
                <a:srgbClr val="000000"/>
              </a:solidFill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4021865" y="2723329"/>
            <a:ext cx="1071709" cy="1239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uz-Latn-UZ" sz="7200" b="1" dirty="0" smtClean="0">
                <a:solidFill>
                  <a:srgbClr val="0000FF"/>
                </a:solidFill>
              </a:rPr>
              <a:t>d</a:t>
            </a:r>
            <a:r>
              <a:rPr lang="en-US" sz="7200" b="1" baseline="30000" dirty="0" smtClean="0"/>
              <a:t>2</a:t>
            </a:r>
            <a:endParaRPr lang="ru-RU" sz="8000" b="1" baseline="30000" dirty="0"/>
          </a:p>
        </p:txBody>
      </p:sp>
      <p:grpSp>
        <p:nvGrpSpPr>
          <p:cNvPr id="23578" name="Group 26"/>
          <p:cNvGrpSpPr>
            <a:grpSpLocks/>
          </p:cNvGrpSpPr>
          <p:nvPr/>
        </p:nvGrpSpPr>
        <p:grpSpPr bwMode="auto">
          <a:xfrm>
            <a:off x="7820903" y="4200868"/>
            <a:ext cx="4706620" cy="1200151"/>
            <a:chOff x="0" y="768"/>
            <a:chExt cx="1853" cy="630"/>
          </a:xfrm>
        </p:grpSpPr>
        <p:sp>
          <p:nvSpPr>
            <p:cNvPr id="23563" name="Text Box 11"/>
            <p:cNvSpPr txBox="1">
              <a:spLocks noChangeArrowheads="1"/>
            </p:cNvSpPr>
            <p:nvPr/>
          </p:nvSpPr>
          <p:spPr bwMode="auto">
            <a:xfrm>
              <a:off x="0" y="768"/>
              <a:ext cx="937" cy="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7200" b="1" dirty="0" smtClean="0">
                  <a:solidFill>
                    <a:srgbClr val="000000"/>
                  </a:solidFill>
                </a:rPr>
                <a:t>(</a:t>
              </a:r>
              <a:r>
                <a:rPr lang="uz-Latn-UZ" sz="7200" b="1" dirty="0" smtClean="0">
                  <a:solidFill>
                    <a:srgbClr val="0000FF"/>
                  </a:solidFill>
                </a:rPr>
                <a:t>a</a:t>
              </a:r>
              <a:r>
                <a:rPr lang="en-US" sz="7200" b="1" dirty="0" smtClean="0">
                  <a:solidFill>
                    <a:srgbClr val="0000FF"/>
                  </a:solidFill>
                </a:rPr>
                <a:t> </a:t>
              </a:r>
              <a:r>
                <a:rPr lang="en-US" sz="7200" b="1" dirty="0">
                  <a:solidFill>
                    <a:srgbClr val="000000"/>
                  </a:solidFill>
                </a:rPr>
                <a:t>-</a:t>
              </a:r>
              <a:r>
                <a:rPr lang="en-US" sz="7200" b="1" dirty="0">
                  <a:solidFill>
                    <a:srgbClr val="0000FF"/>
                  </a:solidFill>
                </a:rPr>
                <a:t> </a:t>
              </a:r>
              <a:r>
                <a:rPr lang="uz-Latn-UZ" sz="7200" b="1" dirty="0" smtClean="0"/>
                <a:t>6</a:t>
              </a:r>
              <a:r>
                <a:rPr lang="en-US" sz="7200" b="1" dirty="0" smtClean="0">
                  <a:solidFill>
                    <a:srgbClr val="000000"/>
                  </a:solidFill>
                </a:rPr>
                <a:t>)</a:t>
              </a:r>
              <a:endParaRPr lang="ru-RU" sz="8000" b="1" dirty="0">
                <a:solidFill>
                  <a:srgbClr val="000000"/>
                </a:solidFill>
              </a:endParaRPr>
            </a:p>
          </p:txBody>
        </p:sp>
        <p:sp>
          <p:nvSpPr>
            <p:cNvPr id="23564" name="Text Box 12"/>
            <p:cNvSpPr txBox="1">
              <a:spLocks noChangeArrowheads="1"/>
            </p:cNvSpPr>
            <p:nvPr/>
          </p:nvSpPr>
          <p:spPr bwMode="auto">
            <a:xfrm>
              <a:off x="846" y="768"/>
              <a:ext cx="1007" cy="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7200" b="1" dirty="0" smtClean="0">
                  <a:solidFill>
                    <a:srgbClr val="000000"/>
                  </a:solidFill>
                </a:rPr>
                <a:t>(</a:t>
              </a:r>
              <a:r>
                <a:rPr lang="uz-Latn-UZ" sz="7200" b="1" dirty="0" smtClean="0">
                  <a:solidFill>
                    <a:srgbClr val="0000FF"/>
                  </a:solidFill>
                </a:rPr>
                <a:t>a</a:t>
              </a:r>
              <a:r>
                <a:rPr lang="en-US" sz="7200" b="1" dirty="0" smtClean="0">
                  <a:solidFill>
                    <a:srgbClr val="0000FF"/>
                  </a:solidFill>
                </a:rPr>
                <a:t> </a:t>
              </a:r>
              <a:r>
                <a:rPr lang="en-US" sz="7200" b="1" dirty="0">
                  <a:solidFill>
                    <a:srgbClr val="000000"/>
                  </a:solidFill>
                </a:rPr>
                <a:t>+</a:t>
              </a:r>
              <a:r>
                <a:rPr lang="en-US" sz="7200" b="1" dirty="0">
                  <a:solidFill>
                    <a:srgbClr val="0000FF"/>
                  </a:solidFill>
                </a:rPr>
                <a:t> </a:t>
              </a:r>
              <a:r>
                <a:rPr lang="uz-Latn-UZ" sz="7200" b="1" dirty="0" smtClean="0"/>
                <a:t>6</a:t>
              </a:r>
              <a:r>
                <a:rPr lang="en-US" sz="7200" b="1" dirty="0" smtClean="0">
                  <a:solidFill>
                    <a:srgbClr val="000000"/>
                  </a:solidFill>
                </a:rPr>
                <a:t>)</a:t>
              </a:r>
              <a:endParaRPr lang="ru-RU" sz="80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5233783" y="4221829"/>
            <a:ext cx="1313763" cy="1239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uz-Latn-UZ" sz="7200" b="1" dirty="0">
                <a:solidFill>
                  <a:srgbClr val="0000FF"/>
                </a:solidFill>
              </a:rPr>
              <a:t>a</a:t>
            </a:r>
            <a:r>
              <a:rPr lang="en-US" sz="7200" b="1" baseline="30000" dirty="0" smtClean="0"/>
              <a:t>2</a:t>
            </a:r>
            <a:r>
              <a:rPr lang="en-US" sz="7200" b="1" dirty="0" smtClean="0">
                <a:solidFill>
                  <a:srgbClr val="000000"/>
                </a:solidFill>
              </a:rPr>
              <a:t>-</a:t>
            </a:r>
            <a:endParaRPr lang="ru-RU" sz="8000" b="1" dirty="0">
              <a:solidFill>
                <a:srgbClr val="000000"/>
              </a:solidFill>
            </a:endParaRP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6447980" y="4267200"/>
            <a:ext cx="1504519" cy="1239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uz-Latn-UZ" sz="7200" b="1" dirty="0" smtClean="0"/>
              <a:t>6</a:t>
            </a:r>
            <a:r>
              <a:rPr lang="en-US" sz="7200" b="1" baseline="30000" dirty="0" smtClean="0"/>
              <a:t>2</a:t>
            </a:r>
            <a:r>
              <a:rPr lang="en-US" sz="7200" b="1" dirty="0"/>
              <a:t>=</a:t>
            </a:r>
            <a:endParaRPr lang="ru-RU" sz="8000" b="1" baseline="30000" dirty="0"/>
          </a:p>
        </p:txBody>
      </p:sp>
      <p:grpSp>
        <p:nvGrpSpPr>
          <p:cNvPr id="23569" name="Group 17"/>
          <p:cNvGrpSpPr>
            <a:grpSpLocks/>
          </p:cNvGrpSpPr>
          <p:nvPr/>
        </p:nvGrpSpPr>
        <p:grpSpPr bwMode="auto">
          <a:xfrm>
            <a:off x="2491636" y="4233127"/>
            <a:ext cx="2720340" cy="1217295"/>
            <a:chOff x="0" y="1767"/>
            <a:chExt cx="1071" cy="639"/>
          </a:xfrm>
        </p:grpSpPr>
        <p:sp>
          <p:nvSpPr>
            <p:cNvPr id="23567" name="Text Box 15"/>
            <p:cNvSpPr txBox="1">
              <a:spLocks noChangeArrowheads="1"/>
            </p:cNvSpPr>
            <p:nvPr/>
          </p:nvSpPr>
          <p:spPr bwMode="auto">
            <a:xfrm>
              <a:off x="0" y="1776"/>
              <a:ext cx="486" cy="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z-Latn-UZ" sz="7200" b="1" dirty="0" smtClean="0">
                  <a:solidFill>
                    <a:srgbClr val="0000FF"/>
                  </a:solidFill>
                </a:rPr>
                <a:t>a</a:t>
              </a:r>
              <a:r>
                <a:rPr lang="en-US" sz="7200" b="1" baseline="30000" dirty="0" smtClean="0"/>
                <a:t>2</a:t>
              </a:r>
              <a:r>
                <a:rPr lang="en-US" sz="7200" b="1" dirty="0" smtClean="0">
                  <a:solidFill>
                    <a:srgbClr val="000000"/>
                  </a:solidFill>
                </a:rPr>
                <a:t>-</a:t>
              </a:r>
              <a:endParaRPr lang="ru-RU" sz="8000" b="1" dirty="0">
                <a:solidFill>
                  <a:srgbClr val="000000"/>
                </a:solidFill>
              </a:endParaRPr>
            </a:p>
          </p:txBody>
        </p:sp>
        <p:sp>
          <p:nvSpPr>
            <p:cNvPr id="23568" name="Text Box 16"/>
            <p:cNvSpPr txBox="1">
              <a:spLocks noChangeArrowheads="1"/>
            </p:cNvSpPr>
            <p:nvPr/>
          </p:nvSpPr>
          <p:spPr bwMode="auto">
            <a:xfrm>
              <a:off x="449" y="1767"/>
              <a:ext cx="622" cy="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z-Latn-UZ" sz="7200" b="1" dirty="0" smtClean="0"/>
                <a:t>36</a:t>
              </a:r>
              <a:r>
                <a:rPr lang="ru-RU" sz="7200" b="1" dirty="0" smtClean="0"/>
                <a:t>=</a:t>
              </a:r>
              <a:endParaRPr lang="ru-RU" sz="8000" b="1" baseline="30000" dirty="0"/>
            </a:p>
          </p:txBody>
        </p:sp>
      </p:grpSp>
      <p:grpSp>
        <p:nvGrpSpPr>
          <p:cNvPr id="23579" name="Group 27"/>
          <p:cNvGrpSpPr>
            <a:grpSpLocks/>
          </p:cNvGrpSpPr>
          <p:nvPr/>
        </p:nvGrpSpPr>
        <p:grpSpPr bwMode="auto">
          <a:xfrm>
            <a:off x="7848895" y="5888184"/>
            <a:ext cx="4739640" cy="1200150"/>
            <a:chOff x="1041" y="2400"/>
            <a:chExt cx="1866" cy="630"/>
          </a:xfrm>
        </p:grpSpPr>
        <p:sp>
          <p:nvSpPr>
            <p:cNvPr id="23571" name="Text Box 19"/>
            <p:cNvSpPr txBox="1">
              <a:spLocks noChangeArrowheads="1"/>
            </p:cNvSpPr>
            <p:nvPr/>
          </p:nvSpPr>
          <p:spPr bwMode="auto">
            <a:xfrm>
              <a:off x="1041" y="2400"/>
              <a:ext cx="946" cy="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7200" b="1" dirty="0" smtClean="0">
                  <a:solidFill>
                    <a:srgbClr val="000000"/>
                  </a:solidFill>
                </a:rPr>
                <a:t>(</a:t>
              </a:r>
              <a:r>
                <a:rPr lang="en-US" sz="7200" b="1" dirty="0" smtClean="0"/>
                <a:t>4</a:t>
              </a:r>
              <a:r>
                <a:rPr lang="uz-Latn-UZ" sz="7200" b="1" dirty="0" smtClean="0">
                  <a:solidFill>
                    <a:srgbClr val="0000FF"/>
                  </a:solidFill>
                </a:rPr>
                <a:t>x</a:t>
              </a:r>
              <a:r>
                <a:rPr lang="uz-Latn-UZ" sz="7200" b="1" dirty="0">
                  <a:solidFill>
                    <a:srgbClr val="000000"/>
                  </a:solidFill>
                </a:rPr>
                <a:t>-</a:t>
              </a:r>
              <a:r>
                <a:rPr lang="uz-Latn-UZ" sz="7200" b="1" dirty="0" smtClean="0">
                  <a:solidFill>
                    <a:srgbClr val="000000"/>
                  </a:solidFill>
                </a:rPr>
                <a:t>5</a:t>
              </a:r>
              <a:r>
                <a:rPr lang="en-US" sz="7200" b="1" dirty="0" smtClean="0">
                  <a:solidFill>
                    <a:srgbClr val="000000"/>
                  </a:solidFill>
                </a:rPr>
                <a:t>)</a:t>
              </a:r>
              <a:endParaRPr lang="ru-RU" sz="8000" b="1" dirty="0">
                <a:solidFill>
                  <a:srgbClr val="000000"/>
                </a:solidFill>
              </a:endParaRPr>
            </a:p>
          </p:txBody>
        </p:sp>
        <p:sp>
          <p:nvSpPr>
            <p:cNvPr id="23572" name="Text Box 20"/>
            <p:cNvSpPr txBox="1">
              <a:spLocks noChangeArrowheads="1"/>
            </p:cNvSpPr>
            <p:nvPr/>
          </p:nvSpPr>
          <p:spPr bwMode="auto">
            <a:xfrm>
              <a:off x="1891" y="2400"/>
              <a:ext cx="1016" cy="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7200" b="1" dirty="0">
                  <a:solidFill>
                    <a:srgbClr val="000000"/>
                  </a:solidFill>
                </a:rPr>
                <a:t>(</a:t>
              </a:r>
              <a:r>
                <a:rPr lang="en-US" sz="7200" b="1" dirty="0" smtClean="0">
                  <a:solidFill>
                    <a:srgbClr val="000000"/>
                  </a:solidFill>
                </a:rPr>
                <a:t>4</a:t>
              </a:r>
              <a:r>
                <a:rPr lang="uz-Latn-UZ" sz="7200" b="1" dirty="0" smtClean="0">
                  <a:solidFill>
                    <a:srgbClr val="0000FF"/>
                  </a:solidFill>
                </a:rPr>
                <a:t>x</a:t>
              </a:r>
              <a:r>
                <a:rPr lang="uz-Latn-UZ" sz="7200" b="1" dirty="0">
                  <a:solidFill>
                    <a:srgbClr val="000000"/>
                  </a:solidFill>
                </a:rPr>
                <a:t>+</a:t>
              </a:r>
              <a:r>
                <a:rPr lang="uz-Latn-UZ" sz="7200" b="1" dirty="0" smtClean="0"/>
                <a:t>5</a:t>
              </a:r>
              <a:r>
                <a:rPr lang="en-US" sz="7200" b="1" dirty="0" smtClean="0">
                  <a:solidFill>
                    <a:srgbClr val="000000"/>
                  </a:solidFill>
                </a:rPr>
                <a:t>)</a:t>
              </a:r>
              <a:endParaRPr lang="ru-RU" sz="80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3573" name="Text Box 21"/>
          <p:cNvSpPr txBox="1">
            <a:spLocks noChangeArrowheads="1"/>
          </p:cNvSpPr>
          <p:nvPr/>
        </p:nvSpPr>
        <p:spPr bwMode="auto">
          <a:xfrm>
            <a:off x="3955888" y="5888184"/>
            <a:ext cx="2785319" cy="1239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7200" b="1" dirty="0"/>
              <a:t>=(</a:t>
            </a:r>
            <a:r>
              <a:rPr lang="en-US" sz="7200" b="1" dirty="0" smtClean="0"/>
              <a:t>4</a:t>
            </a:r>
            <a:r>
              <a:rPr lang="uz-Latn-UZ" sz="7200" b="1" dirty="0" smtClean="0">
                <a:solidFill>
                  <a:srgbClr val="0000FF"/>
                </a:solidFill>
              </a:rPr>
              <a:t>x</a:t>
            </a:r>
            <a:r>
              <a:rPr lang="en-US" sz="7200" b="1" dirty="0" smtClean="0"/>
              <a:t>)</a:t>
            </a:r>
            <a:r>
              <a:rPr lang="en-US" sz="7200" b="1" baseline="30000" dirty="0" smtClean="0"/>
              <a:t>2</a:t>
            </a:r>
            <a:r>
              <a:rPr lang="en-US" sz="7200" b="1" dirty="0" smtClean="0">
                <a:solidFill>
                  <a:srgbClr val="000000"/>
                </a:solidFill>
              </a:rPr>
              <a:t>-</a:t>
            </a:r>
            <a:endParaRPr lang="ru-RU" sz="8000" b="1" dirty="0">
              <a:solidFill>
                <a:srgbClr val="000000"/>
              </a:solidFill>
            </a:endParaRPr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6536959" y="5913938"/>
            <a:ext cx="1504519" cy="1239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uz-Latn-UZ" sz="7200" b="1" dirty="0" smtClean="0"/>
              <a:t>5</a:t>
            </a:r>
            <a:r>
              <a:rPr lang="en-US" sz="7200" b="1" baseline="30000" dirty="0" smtClean="0"/>
              <a:t>2</a:t>
            </a:r>
            <a:r>
              <a:rPr lang="en-US" sz="7200" b="1" dirty="0"/>
              <a:t>=</a:t>
            </a:r>
            <a:endParaRPr lang="ru-RU" sz="8000" b="1" baseline="30000" dirty="0"/>
          </a:p>
        </p:txBody>
      </p:sp>
      <p:grpSp>
        <p:nvGrpSpPr>
          <p:cNvPr id="23575" name="Group 23"/>
          <p:cNvGrpSpPr>
            <a:grpSpLocks/>
          </p:cNvGrpSpPr>
          <p:nvPr/>
        </p:nvGrpSpPr>
        <p:grpSpPr bwMode="auto">
          <a:xfrm>
            <a:off x="895013" y="5888184"/>
            <a:ext cx="3246120" cy="1200150"/>
            <a:chOff x="0" y="1776"/>
            <a:chExt cx="1278" cy="630"/>
          </a:xfrm>
        </p:grpSpPr>
        <p:sp>
          <p:nvSpPr>
            <p:cNvPr id="23576" name="Text Box 24"/>
            <p:cNvSpPr txBox="1">
              <a:spLocks noChangeArrowheads="1"/>
            </p:cNvSpPr>
            <p:nvPr/>
          </p:nvSpPr>
          <p:spPr bwMode="auto">
            <a:xfrm>
              <a:off x="0" y="1776"/>
              <a:ext cx="843" cy="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7200" b="1" dirty="0" smtClean="0"/>
                <a:t>16</a:t>
              </a:r>
              <a:r>
                <a:rPr lang="uz-Latn-UZ" sz="7200" b="1" dirty="0" smtClean="0">
                  <a:solidFill>
                    <a:srgbClr val="0000FF"/>
                  </a:solidFill>
                </a:rPr>
                <a:t>x</a:t>
              </a:r>
              <a:r>
                <a:rPr lang="en-US" sz="7200" b="1" baseline="30000" dirty="0" smtClean="0"/>
                <a:t>2</a:t>
              </a:r>
              <a:r>
                <a:rPr lang="en-US" sz="7200" b="1" dirty="0" smtClean="0">
                  <a:solidFill>
                    <a:srgbClr val="000000"/>
                  </a:solidFill>
                </a:rPr>
                <a:t>-</a:t>
              </a:r>
              <a:endParaRPr lang="ru-RU" sz="8000" b="1" dirty="0">
                <a:solidFill>
                  <a:srgbClr val="000000"/>
                </a:solidFill>
              </a:endParaRPr>
            </a:p>
          </p:txBody>
        </p:sp>
        <p:sp>
          <p:nvSpPr>
            <p:cNvPr id="23577" name="Text Box 25"/>
            <p:cNvSpPr txBox="1">
              <a:spLocks noChangeArrowheads="1"/>
            </p:cNvSpPr>
            <p:nvPr/>
          </p:nvSpPr>
          <p:spPr bwMode="auto">
            <a:xfrm>
              <a:off x="755" y="1776"/>
              <a:ext cx="523" cy="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7200" b="1" dirty="0"/>
                <a:t> </a:t>
              </a:r>
              <a:r>
                <a:rPr lang="uz-Latn-UZ" sz="7200" b="1" dirty="0" smtClean="0"/>
                <a:t>25</a:t>
              </a:r>
              <a:endParaRPr lang="ru-RU" sz="8000" b="1" baseline="300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298886" y="142860"/>
            <a:ext cx="101950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Эта формула применяется 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разложению многочленов на множители</a:t>
            </a:r>
            <a:endParaRPr lang="uz-Latn-UZ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638505"/>
              </p:ext>
            </p:extLst>
          </p:nvPr>
        </p:nvGraphicFramePr>
        <p:xfrm>
          <a:off x="3393071" y="1603426"/>
          <a:ext cx="6899275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1" name="Формула" r:id="rId3" imgW="1384200" imgH="228600" progId="Equation.3">
                  <p:embed/>
                </p:oleObj>
              </mc:Choice>
              <mc:Fallback>
                <p:oleObj name="Формула" r:id="rId3" imgW="1384200" imgH="228600" progId="Equation.3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3071" y="1603426"/>
                        <a:ext cx="6899275" cy="928688"/>
                      </a:xfrm>
                      <a:prstGeom prst="rect">
                        <a:avLst/>
                      </a:prstGeom>
                      <a:solidFill>
                        <a:srgbClr val="EAEAEA">
                          <a:alpha val="5098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11" descr="A boy thinking while taking an exam - Download Free Vectors, Clipart  Graphics &amp; Vector 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09" y="1352520"/>
            <a:ext cx="2313989" cy="18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67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23559" grpId="0"/>
      <p:bldP spid="23565" grpId="0"/>
      <p:bldP spid="23566" grpId="0"/>
      <p:bldP spid="23573" grpId="0"/>
      <p:bldP spid="235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0" y="3"/>
            <a:ext cx="6047390" cy="76942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из учебника</a:t>
            </a:r>
            <a:endParaRPr lang="uz-Latn-UZ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1156" y="614857"/>
            <a:ext cx="13859602" cy="1200310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№ 3</a:t>
            </a:r>
            <a:r>
              <a:rPr lang="uz-Latn-UZ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86-387</a:t>
            </a:r>
            <a:r>
              <a:rPr lang="ru-RU" sz="36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uz-Cyrl-UZ" sz="3600" b="1" kern="0" dirty="0" smtClean="0">
                <a:latin typeface="Arial" pitchFamily="34" charset="0"/>
                <a:cs typeface="Arial" pitchFamily="34" charset="0"/>
              </a:rPr>
              <a:t> Выполните умножение, воспользовавшись формулой сокращённого умножения</a:t>
            </a:r>
            <a:endParaRPr lang="uz-Latn-UZ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897065"/>
              </p:ext>
            </p:extLst>
          </p:nvPr>
        </p:nvGraphicFramePr>
        <p:xfrm>
          <a:off x="3780363" y="1815167"/>
          <a:ext cx="6961188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4" name="Формула" r:id="rId3" imgW="1396800" imgH="228600" progId="Equation.3">
                  <p:embed/>
                </p:oleObj>
              </mc:Choice>
              <mc:Fallback>
                <p:oleObj name="Формула" r:id="rId3" imgW="1396800" imgH="228600" progId="Equation.3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0363" y="1815167"/>
                        <a:ext cx="6961188" cy="928687"/>
                      </a:xfrm>
                      <a:prstGeom prst="rect">
                        <a:avLst/>
                      </a:prstGeom>
                      <a:solidFill>
                        <a:srgbClr val="EAEAEA">
                          <a:alpha val="5098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545956" y="3100136"/>
                <a:ext cx="458965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 (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𝒄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𝒅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)(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𝒄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𝒅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uz-Latn-UZ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56" y="3100136"/>
                <a:ext cx="4589654" cy="7694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75323" y="3117193"/>
                <a:ext cx="2770374" cy="81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z-Latn-UZ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uz-Latn-UZ" b="1" i="1" smtClean="0">
                              <a:latin typeface="Cambria Math"/>
                            </a:rPr>
                            <m:t>=</m:t>
                          </m:r>
                          <m:r>
                            <a:rPr lang="uz-Latn-UZ" b="1" i="1" smtClean="0">
                              <a:latin typeface="Cambria Math"/>
                            </a:rPr>
                            <m:t>𝒄</m:t>
                          </m:r>
                        </m:e>
                        <m:sup>
                          <m:r>
                            <a:rPr lang="uz-Latn-UZ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uz-Latn-UZ" b="1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uz-Latn-UZ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uz-Latn-UZ" b="1" i="1" smtClean="0">
                              <a:latin typeface="Cambria Math"/>
                            </a:rPr>
                            <m:t>𝒅</m:t>
                          </m:r>
                        </m:e>
                        <m:sup>
                          <m:r>
                            <a:rPr lang="uz-Latn-UZ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z-Latn-UZ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323" y="3117193"/>
                <a:ext cx="2770374" cy="81624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685800" y="4267200"/>
                <a:ext cx="438286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z-Latn-UZ" sz="4400" b="1" dirty="0" smtClean="0">
                    <a:solidFill>
                      <a:prstClr val="black"/>
                    </a:solidFill>
                    <a:ea typeface="Cambria Math"/>
                  </a:rPr>
                  <a:t>3</a:t>
                </a:r>
                <a14:m>
                  <m:oMath xmlns:m="http://schemas.openxmlformats.org/officeDocument/2006/math"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) (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𝒂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𝒄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)(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𝒄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𝒂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uz-Latn-UZ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267200"/>
                <a:ext cx="4382866" cy="769441"/>
              </a:xfrm>
              <a:prstGeom prst="rect">
                <a:avLst/>
              </a:prstGeom>
              <a:blipFill rotWithShape="1">
                <a:blip r:embed="rId7"/>
                <a:stretch>
                  <a:fillRect l="-5710" t="-15873" b="-37302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067800" y="4220392"/>
                <a:ext cx="2757550" cy="81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z-Latn-UZ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uz-Latn-UZ" b="1" i="1" smtClean="0">
                              <a:latin typeface="Cambria Math"/>
                            </a:rPr>
                            <m:t>=</m:t>
                          </m:r>
                          <m:r>
                            <a:rPr lang="uz-Latn-UZ" b="1" i="1" smtClean="0">
                              <a:latin typeface="Cambria Math"/>
                            </a:rPr>
                            <m:t>𝒄</m:t>
                          </m:r>
                        </m:e>
                        <m:sup>
                          <m:r>
                            <a:rPr lang="uz-Latn-UZ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uz-Latn-UZ" b="1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uz-Latn-UZ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uz-Latn-UZ" b="1" i="1" smtClean="0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uz-Latn-UZ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z-Latn-UZ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800" y="4220392"/>
                <a:ext cx="2757550" cy="81624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4859211" y="4267200"/>
                <a:ext cx="460209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=(</m:t>
                      </m:r>
                      <m:r>
                        <a:rPr lang="uz-Latn-UZ" sz="4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𝒄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uz-Latn-UZ" sz="4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)(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𝒄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uz-Latn-UZ" dirty="0"/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211" y="4267200"/>
                <a:ext cx="4602094" cy="76944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685800" y="5486400"/>
                <a:ext cx="443736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z-Latn-UZ" sz="4400" b="1" dirty="0" smtClean="0">
                    <a:solidFill>
                      <a:prstClr val="black"/>
                    </a:solidFill>
                    <a:ea typeface="Cambria Math"/>
                  </a:rPr>
                  <a:t>1</a:t>
                </a:r>
                <a14:m>
                  <m:oMath xmlns:m="http://schemas.openxmlformats.org/officeDocument/2006/math"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) (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𝟓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)(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𝟓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uz-Latn-UZ" dirty="0"/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486400"/>
                <a:ext cx="4437369" cy="769441"/>
              </a:xfrm>
              <a:prstGeom prst="rect">
                <a:avLst/>
              </a:prstGeom>
              <a:blipFill rotWithShape="1">
                <a:blip r:embed="rId10"/>
                <a:stretch>
                  <a:fillRect l="-5640" t="-15873" b="-37302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862767" y="5415572"/>
                <a:ext cx="2784800" cy="81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z-Latn-UZ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uz-Latn-UZ" b="1" i="1" smtClean="0">
                              <a:latin typeface="Cambria Math"/>
                            </a:rPr>
                            <m:t>=</m:t>
                          </m:r>
                          <m:r>
                            <a:rPr lang="uz-Latn-UZ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uz-Latn-UZ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uz-Latn-UZ" b="1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uz-Latn-UZ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uz-Latn-UZ" b="1" i="1" smtClean="0"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uz-Latn-UZ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z-Latn-UZ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767" y="5415572"/>
                <a:ext cx="2784800" cy="81624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367149" y="5401242"/>
                <a:ext cx="2854884" cy="81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z-Latn-UZ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uz-Latn-UZ" b="1" i="1" smtClean="0">
                              <a:latin typeface="Cambria Math"/>
                            </a:rPr>
                            <m:t>=</m:t>
                          </m:r>
                          <m:r>
                            <a:rPr lang="uz-Latn-UZ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uz-Latn-UZ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uz-Latn-UZ" b="1" i="1" smtClean="0">
                          <a:latin typeface="Cambria Math"/>
                        </a:rPr>
                        <m:t>−</m:t>
                      </m:r>
                      <m:r>
                        <a:rPr lang="uz-Latn-UZ" b="1" i="1" smtClean="0">
                          <a:latin typeface="Cambria Math"/>
                        </a:rPr>
                        <m:t>𝟐𝟓</m:t>
                      </m:r>
                    </m:oMath>
                  </m:oMathPara>
                </a14:m>
                <a:endParaRPr lang="uz-Latn-UZ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7149" y="5401242"/>
                <a:ext cx="2854884" cy="81624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312495" y="6496240"/>
                <a:ext cx="448866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z-Latn-UZ" sz="4400" b="1" dirty="0" smtClean="0">
                    <a:solidFill>
                      <a:prstClr val="black"/>
                    </a:solidFill>
                    <a:ea typeface="Cambria Math"/>
                  </a:rPr>
                  <a:t>3</a:t>
                </a:r>
                <a14:m>
                  <m:oMath xmlns:m="http://schemas.openxmlformats.org/officeDocument/2006/math"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) (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𝒂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𝟒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)(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𝟒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𝒂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uz-Latn-UZ" dirty="0"/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95" y="6496240"/>
                <a:ext cx="4488665" cy="769441"/>
              </a:xfrm>
              <a:prstGeom prst="rect">
                <a:avLst/>
              </a:prstGeom>
              <a:blipFill rotWithShape="1">
                <a:blip r:embed="rId13"/>
                <a:stretch>
                  <a:fillRect l="-5427" t="-15873" b="-37302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8794591" y="6471842"/>
                <a:ext cx="2784800" cy="81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z-Latn-UZ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uz-Latn-UZ" b="1" i="1" smtClean="0">
                              <a:latin typeface="Cambria Math"/>
                            </a:rPr>
                            <m:t>=</m:t>
                          </m:r>
                          <m:r>
                            <a:rPr lang="uz-Latn-UZ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uz-Latn-UZ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uz-Latn-UZ" b="1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uz-Latn-UZ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uz-Latn-UZ" b="1" i="1" smtClean="0">
                              <a:latin typeface="Cambria Math"/>
                            </a:rPr>
                            <m:t>𝟒</m:t>
                          </m:r>
                        </m:e>
                        <m:sup>
                          <m:r>
                            <a:rPr lang="uz-Latn-UZ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z-Latn-UZ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4591" y="6471842"/>
                <a:ext cx="2784800" cy="81624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1320323" y="6449432"/>
                <a:ext cx="2854884" cy="81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z-Latn-UZ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uz-Latn-UZ" b="1" i="1" smtClean="0">
                              <a:latin typeface="Cambria Math"/>
                            </a:rPr>
                            <m:t>=</m:t>
                          </m:r>
                          <m:r>
                            <a:rPr lang="uz-Latn-UZ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uz-Latn-UZ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uz-Latn-UZ" b="1" i="1" smtClean="0">
                          <a:latin typeface="Cambria Math"/>
                        </a:rPr>
                        <m:t>−</m:t>
                      </m:r>
                      <m:r>
                        <a:rPr lang="uz-Latn-UZ" b="1" i="1" smtClean="0">
                          <a:latin typeface="Cambria Math"/>
                        </a:rPr>
                        <m:t>𝟏𝟔</m:t>
                      </m:r>
                    </m:oMath>
                  </m:oMathPara>
                </a14:m>
                <a:endParaRPr lang="uz-Latn-UZ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0323" y="6449432"/>
                <a:ext cx="2854884" cy="81624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4579212" y="6496239"/>
                <a:ext cx="455079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=(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)(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uz-Latn-UZ" dirty="0"/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212" y="6496239"/>
                <a:ext cx="4550797" cy="769441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11" descr="A boy thinking while taking an exam - Download Free Vectors, Clipart  Graphics &amp; Vector Art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642864" y="1380510"/>
            <a:ext cx="2209801" cy="214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5208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7" grpId="0"/>
      <p:bldP spid="28" grpId="0"/>
      <p:bldP spid="30" grpId="0"/>
      <p:bldP spid="33" grpId="0"/>
      <p:bldP spid="40" grpId="0"/>
      <p:bldP spid="42" grpId="0"/>
      <p:bldP spid="4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12373</TotalTime>
  <Words>791</Words>
  <Application>Microsoft Office PowerPoint</Application>
  <PresentationFormat>Произвольный</PresentationFormat>
  <Paragraphs>125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Office Theme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ЗАДАНИЯ ДЛЯ ЗАКРЕПЛЕНИЯ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dilyorbek</cp:lastModifiedBy>
  <cp:revision>812</cp:revision>
  <dcterms:created xsi:type="dcterms:W3CDTF">2020-04-09T07:32:19Z</dcterms:created>
  <dcterms:modified xsi:type="dcterms:W3CDTF">2021-02-19T16:18:03Z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