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560" r:id="rId2"/>
    <p:sldId id="768" r:id="rId3"/>
    <p:sldId id="790" r:id="rId4"/>
    <p:sldId id="791" r:id="rId5"/>
    <p:sldId id="792" r:id="rId6"/>
    <p:sldId id="785" r:id="rId7"/>
    <p:sldId id="762" r:id="rId8"/>
    <p:sldId id="793" r:id="rId9"/>
    <p:sldId id="794" r:id="rId10"/>
    <p:sldId id="795" r:id="rId11"/>
    <p:sldId id="796" r:id="rId12"/>
    <p:sldId id="797" r:id="rId13"/>
    <p:sldId id="798" r:id="rId14"/>
    <p:sldId id="510" r:id="rId15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768"/>
            <p14:sldId id="790"/>
            <p14:sldId id="791"/>
            <p14:sldId id="792"/>
            <p14:sldId id="785"/>
            <p14:sldId id="762"/>
            <p14:sldId id="793"/>
            <p14:sldId id="794"/>
            <p14:sldId id="795"/>
            <p14:sldId id="796"/>
            <p14:sldId id="797"/>
            <p14:sldId id="798"/>
            <p14:sldId id="510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A0A5E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7" autoAdjust="0"/>
    <p:restoredTop sz="94600" autoAdjust="0"/>
  </p:normalViewPr>
  <p:slideViewPr>
    <p:cSldViewPr>
      <p:cViewPr>
        <p:scale>
          <a:sx n="50" d="100"/>
          <a:sy n="50" d="100"/>
        </p:scale>
        <p:origin x="-672" y="-144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93F39-D10A-4803-B666-2C2CC1E226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2308F815-5D1D-4AE8-8190-5CEA760EC49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5C089C-C07F-4B10-B8E5-029B1C08BCAB}" type="parTrans" cxnId="{64BFC926-276B-455D-9218-2C0AD1900D9D}">
      <dgm:prSet/>
      <dgm:spPr/>
      <dgm:t>
        <a:bodyPr/>
        <a:lstStyle/>
        <a:p>
          <a:endParaRPr lang="uz-Latn-UZ"/>
        </a:p>
      </dgm:t>
    </dgm:pt>
    <dgm:pt modelId="{1209770B-BAA0-4719-A2B4-ABF0E67D0FBD}" type="sibTrans" cxnId="{64BFC926-276B-455D-9218-2C0AD1900D9D}">
      <dgm:prSet/>
      <dgm:spPr/>
      <dgm:t>
        <a:bodyPr/>
        <a:lstStyle/>
        <a:p>
          <a:endParaRPr lang="uz-Latn-UZ"/>
        </a:p>
      </dgm:t>
    </dgm:pt>
    <dgm:pt modelId="{44EC9824-270E-48F8-9D29-8173E6FC748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задач </a:t>
          </a: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040D75C-61B7-443B-ACB9-1DBE9A5C1D27}" type="parTrans" cxnId="{D0755743-6304-44C5-BA7A-AB249A7701EB}">
      <dgm:prSet/>
      <dgm:spPr/>
      <dgm:t>
        <a:bodyPr/>
        <a:lstStyle/>
        <a:p>
          <a:endParaRPr lang="uz-Latn-UZ"/>
        </a:p>
      </dgm:t>
    </dgm:pt>
    <dgm:pt modelId="{B945409A-275F-4AE8-B83D-98E3333187A0}" type="sibTrans" cxnId="{D0755743-6304-44C5-BA7A-AB249A7701EB}">
      <dgm:prSet/>
      <dgm:spPr/>
      <dgm:t>
        <a:bodyPr/>
        <a:lstStyle/>
        <a:p>
          <a:endParaRPr lang="uz-Latn-UZ"/>
        </a:p>
      </dgm:t>
    </dgm:pt>
    <dgm:pt modelId="{A57B3A41-BEDF-432A-A6D1-20ADB439BE5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B5E53DE-0EBE-4D3A-AFCE-73715F644699}" type="parTrans" cxnId="{E3AEAAF3-9545-49DD-B02E-EBEDAAD25147}">
      <dgm:prSet/>
      <dgm:spPr/>
      <dgm:t>
        <a:bodyPr/>
        <a:lstStyle/>
        <a:p>
          <a:endParaRPr lang="uz-Latn-UZ"/>
        </a:p>
      </dgm:t>
    </dgm:pt>
    <dgm:pt modelId="{A2B40C0A-A040-4BB8-B0EB-372827B5C35B}" type="sibTrans" cxnId="{E3AEAAF3-9545-49DD-B02E-EBEDAAD25147}">
      <dgm:prSet/>
      <dgm:spPr/>
      <dgm:t>
        <a:bodyPr/>
        <a:lstStyle/>
        <a:p>
          <a:endParaRPr lang="uz-Latn-UZ"/>
        </a:p>
      </dgm:t>
    </dgm:pt>
    <dgm:pt modelId="{DE9F92C4-994B-42B2-A73D-91F5B4822D07}" type="pres">
      <dgm:prSet presAssocID="{BCC93F39-D10A-4803-B666-2C2CC1E226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z-Latn-UZ"/>
        </a:p>
      </dgm:t>
    </dgm:pt>
    <dgm:pt modelId="{661502F1-638F-4AF4-B56A-1BDAC56AB798}" type="pres">
      <dgm:prSet presAssocID="{BCC93F39-D10A-4803-B666-2C2CC1E22604}" presName="Name1" presStyleCnt="0"/>
      <dgm:spPr/>
    </dgm:pt>
    <dgm:pt modelId="{AA8AD3AB-E061-450E-BE14-25B3A3FFC322}" type="pres">
      <dgm:prSet presAssocID="{BCC93F39-D10A-4803-B666-2C2CC1E22604}" presName="cycle" presStyleCnt="0"/>
      <dgm:spPr/>
    </dgm:pt>
    <dgm:pt modelId="{14824C2C-36A7-4D67-904F-E27A2DA5A0B2}" type="pres">
      <dgm:prSet presAssocID="{BCC93F39-D10A-4803-B666-2C2CC1E22604}" presName="srcNode" presStyleLbl="node1" presStyleIdx="0" presStyleCnt="3"/>
      <dgm:spPr/>
    </dgm:pt>
    <dgm:pt modelId="{B602AE6D-21C4-40F3-9486-2ABA888F453D}" type="pres">
      <dgm:prSet presAssocID="{BCC93F39-D10A-4803-B666-2C2CC1E22604}" presName="conn" presStyleLbl="parChTrans1D2" presStyleIdx="0" presStyleCnt="1"/>
      <dgm:spPr/>
      <dgm:t>
        <a:bodyPr/>
        <a:lstStyle/>
        <a:p>
          <a:endParaRPr lang="uz-Latn-UZ"/>
        </a:p>
      </dgm:t>
    </dgm:pt>
    <dgm:pt modelId="{4A070231-6265-4BDF-B4B1-3768E2172FB9}" type="pres">
      <dgm:prSet presAssocID="{BCC93F39-D10A-4803-B666-2C2CC1E22604}" presName="extraNode" presStyleLbl="node1" presStyleIdx="0" presStyleCnt="3"/>
      <dgm:spPr/>
    </dgm:pt>
    <dgm:pt modelId="{3B808637-9840-4FFE-84AD-6C172FC1EF18}" type="pres">
      <dgm:prSet presAssocID="{BCC93F39-D10A-4803-B666-2C2CC1E22604}" presName="dstNode" presStyleLbl="node1" presStyleIdx="0" presStyleCnt="3"/>
      <dgm:spPr/>
    </dgm:pt>
    <dgm:pt modelId="{364B9216-98A2-407D-A39B-07FED26E1DC8}" type="pres">
      <dgm:prSet presAssocID="{2308F815-5D1D-4AE8-8190-5CEA760EC49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7E82D092-B386-441A-9F64-1D7B8B0DF71E}" type="pres">
      <dgm:prSet presAssocID="{2308F815-5D1D-4AE8-8190-5CEA760EC492}" presName="accent_1" presStyleCnt="0"/>
      <dgm:spPr/>
    </dgm:pt>
    <dgm:pt modelId="{2BF55A90-B799-4710-8059-58ABB74CF63A}" type="pres">
      <dgm:prSet presAssocID="{2308F815-5D1D-4AE8-8190-5CEA760EC492}" presName="accentRepeatNode" presStyleLbl="solidFgAcc1" presStyleIdx="0" presStyleCnt="3" custLinFactNeighborX="-5749" custLinFactNeighborY="1363"/>
      <dgm:spPr/>
    </dgm:pt>
    <dgm:pt modelId="{81635581-7F0B-43C9-A74F-627DD211AEF0}" type="pres">
      <dgm:prSet presAssocID="{44EC9824-270E-48F8-9D29-8173E6FC748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8FB7CB10-DEBB-4872-A2A5-74B062251810}" type="pres">
      <dgm:prSet presAssocID="{44EC9824-270E-48F8-9D29-8173E6FC7480}" presName="accent_2" presStyleCnt="0"/>
      <dgm:spPr/>
    </dgm:pt>
    <dgm:pt modelId="{60E900E0-2142-46B7-8012-F1FBABD5863C}" type="pres">
      <dgm:prSet presAssocID="{44EC9824-270E-48F8-9D29-8173E6FC7480}" presName="accentRepeatNode" presStyleLbl="solidFgAcc1" presStyleIdx="1" presStyleCnt="3" custLinFactNeighborX="-19878" custLinFactNeighborY="1857"/>
      <dgm:spPr/>
    </dgm:pt>
    <dgm:pt modelId="{2D28DD34-0360-4D61-9453-B34C5F44DB41}" type="pres">
      <dgm:prSet presAssocID="{A57B3A41-BEDF-432A-A6D1-20ADB439BE5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53B2108D-DEFE-4E05-8693-7D94492166F1}" type="pres">
      <dgm:prSet presAssocID="{A57B3A41-BEDF-432A-A6D1-20ADB439BE55}" presName="accent_3" presStyleCnt="0"/>
      <dgm:spPr/>
    </dgm:pt>
    <dgm:pt modelId="{5FE3EEBE-003C-471A-B15E-1526B9173BC0}" type="pres">
      <dgm:prSet presAssocID="{A57B3A41-BEDF-432A-A6D1-20ADB439BE55}" presName="accentRepeatNode" presStyleLbl="solidFgAcc1" presStyleIdx="2" presStyleCnt="3"/>
      <dgm:spPr/>
    </dgm:pt>
  </dgm:ptLst>
  <dgm:cxnLst>
    <dgm:cxn modelId="{64BFC926-276B-455D-9218-2C0AD1900D9D}" srcId="{BCC93F39-D10A-4803-B666-2C2CC1E22604}" destId="{2308F815-5D1D-4AE8-8190-5CEA760EC492}" srcOrd="0" destOrd="0" parTransId="{075C089C-C07F-4B10-B8E5-029B1C08BCAB}" sibTransId="{1209770B-BAA0-4719-A2B4-ABF0E67D0FBD}"/>
    <dgm:cxn modelId="{A798CF9D-227C-47CD-BBE4-175F12C37C7F}" type="presOf" srcId="{BCC93F39-D10A-4803-B666-2C2CC1E22604}" destId="{DE9F92C4-994B-42B2-A73D-91F5B4822D07}" srcOrd="0" destOrd="0" presId="urn:microsoft.com/office/officeart/2008/layout/VerticalCurvedList"/>
    <dgm:cxn modelId="{E3AEAAF3-9545-49DD-B02E-EBEDAAD25147}" srcId="{BCC93F39-D10A-4803-B666-2C2CC1E22604}" destId="{A57B3A41-BEDF-432A-A6D1-20ADB439BE55}" srcOrd="2" destOrd="0" parTransId="{7B5E53DE-0EBE-4D3A-AFCE-73715F644699}" sibTransId="{A2B40C0A-A040-4BB8-B0EB-372827B5C35B}"/>
    <dgm:cxn modelId="{D0755743-6304-44C5-BA7A-AB249A7701EB}" srcId="{BCC93F39-D10A-4803-B666-2C2CC1E22604}" destId="{44EC9824-270E-48F8-9D29-8173E6FC7480}" srcOrd="1" destOrd="0" parTransId="{2040D75C-61B7-443B-ACB9-1DBE9A5C1D27}" sibTransId="{B945409A-275F-4AE8-B83D-98E3333187A0}"/>
    <dgm:cxn modelId="{517F3B21-3F3C-481C-A91F-DF1674DB1740}" type="presOf" srcId="{2308F815-5D1D-4AE8-8190-5CEA760EC492}" destId="{364B9216-98A2-407D-A39B-07FED26E1DC8}" srcOrd="0" destOrd="0" presId="urn:microsoft.com/office/officeart/2008/layout/VerticalCurvedList"/>
    <dgm:cxn modelId="{6ABCEF30-DE7B-4C64-9AF3-1C9C657236EA}" type="presOf" srcId="{A57B3A41-BEDF-432A-A6D1-20ADB439BE55}" destId="{2D28DD34-0360-4D61-9453-B34C5F44DB41}" srcOrd="0" destOrd="0" presId="urn:microsoft.com/office/officeart/2008/layout/VerticalCurvedList"/>
    <dgm:cxn modelId="{CA966BAC-D607-4287-8830-EC30308CB264}" type="presOf" srcId="{1209770B-BAA0-4719-A2B4-ABF0E67D0FBD}" destId="{B602AE6D-21C4-40F3-9486-2ABA888F453D}" srcOrd="0" destOrd="0" presId="urn:microsoft.com/office/officeart/2008/layout/VerticalCurvedList"/>
    <dgm:cxn modelId="{994F2249-7205-489F-B7FD-985FCC1CDDB6}" type="presOf" srcId="{44EC9824-270E-48F8-9D29-8173E6FC7480}" destId="{81635581-7F0B-43C9-A74F-627DD211AEF0}" srcOrd="0" destOrd="0" presId="urn:microsoft.com/office/officeart/2008/layout/VerticalCurvedList"/>
    <dgm:cxn modelId="{B48D7221-8A62-4619-9FA0-EA11A0123C7F}" type="presParOf" srcId="{DE9F92C4-994B-42B2-A73D-91F5B4822D07}" destId="{661502F1-638F-4AF4-B56A-1BDAC56AB798}" srcOrd="0" destOrd="0" presId="urn:microsoft.com/office/officeart/2008/layout/VerticalCurvedList"/>
    <dgm:cxn modelId="{A6186FFD-1500-4EFB-8354-A60629416D4E}" type="presParOf" srcId="{661502F1-638F-4AF4-B56A-1BDAC56AB798}" destId="{AA8AD3AB-E061-450E-BE14-25B3A3FFC322}" srcOrd="0" destOrd="0" presId="urn:microsoft.com/office/officeart/2008/layout/VerticalCurvedList"/>
    <dgm:cxn modelId="{88B80ABE-C493-424B-81BD-F179F9B55B78}" type="presParOf" srcId="{AA8AD3AB-E061-450E-BE14-25B3A3FFC322}" destId="{14824C2C-36A7-4D67-904F-E27A2DA5A0B2}" srcOrd="0" destOrd="0" presId="urn:microsoft.com/office/officeart/2008/layout/VerticalCurvedList"/>
    <dgm:cxn modelId="{125B600C-2F0C-4FCB-B26A-FEE2E6FA2E7B}" type="presParOf" srcId="{AA8AD3AB-E061-450E-BE14-25B3A3FFC322}" destId="{B602AE6D-21C4-40F3-9486-2ABA888F453D}" srcOrd="1" destOrd="0" presId="urn:microsoft.com/office/officeart/2008/layout/VerticalCurvedList"/>
    <dgm:cxn modelId="{3769DA98-EA8E-43D8-84CE-8683266654B5}" type="presParOf" srcId="{AA8AD3AB-E061-450E-BE14-25B3A3FFC322}" destId="{4A070231-6265-4BDF-B4B1-3768E2172FB9}" srcOrd="2" destOrd="0" presId="urn:microsoft.com/office/officeart/2008/layout/VerticalCurvedList"/>
    <dgm:cxn modelId="{B5509E51-B0A5-4E6B-9762-533EFAF6D403}" type="presParOf" srcId="{AA8AD3AB-E061-450E-BE14-25B3A3FFC322}" destId="{3B808637-9840-4FFE-84AD-6C172FC1EF18}" srcOrd="3" destOrd="0" presId="urn:microsoft.com/office/officeart/2008/layout/VerticalCurvedList"/>
    <dgm:cxn modelId="{75C66FC2-9760-457F-A7FA-2474759B1F44}" type="presParOf" srcId="{661502F1-638F-4AF4-B56A-1BDAC56AB798}" destId="{364B9216-98A2-407D-A39B-07FED26E1DC8}" srcOrd="1" destOrd="0" presId="urn:microsoft.com/office/officeart/2008/layout/VerticalCurvedList"/>
    <dgm:cxn modelId="{FCF9D23E-F074-4938-B972-82C1692FE280}" type="presParOf" srcId="{661502F1-638F-4AF4-B56A-1BDAC56AB798}" destId="{7E82D092-B386-441A-9F64-1D7B8B0DF71E}" srcOrd="2" destOrd="0" presId="urn:microsoft.com/office/officeart/2008/layout/VerticalCurvedList"/>
    <dgm:cxn modelId="{0CE162B0-5C4B-4A8B-81F8-3222E593421F}" type="presParOf" srcId="{7E82D092-B386-441A-9F64-1D7B8B0DF71E}" destId="{2BF55A90-B799-4710-8059-58ABB74CF63A}" srcOrd="0" destOrd="0" presId="urn:microsoft.com/office/officeart/2008/layout/VerticalCurvedList"/>
    <dgm:cxn modelId="{26674E32-1EAB-4744-AB15-3A3F578CC172}" type="presParOf" srcId="{661502F1-638F-4AF4-B56A-1BDAC56AB798}" destId="{81635581-7F0B-43C9-A74F-627DD211AEF0}" srcOrd="3" destOrd="0" presId="urn:microsoft.com/office/officeart/2008/layout/VerticalCurvedList"/>
    <dgm:cxn modelId="{4A4D7DA1-05E2-414F-A3CF-F159DE7AB71E}" type="presParOf" srcId="{661502F1-638F-4AF4-B56A-1BDAC56AB798}" destId="{8FB7CB10-DEBB-4872-A2A5-74B062251810}" srcOrd="4" destOrd="0" presId="urn:microsoft.com/office/officeart/2008/layout/VerticalCurvedList"/>
    <dgm:cxn modelId="{0BE57A57-CA8D-4F90-8FC1-7D8B8CC5CD1F}" type="presParOf" srcId="{8FB7CB10-DEBB-4872-A2A5-74B062251810}" destId="{60E900E0-2142-46B7-8012-F1FBABD5863C}" srcOrd="0" destOrd="0" presId="urn:microsoft.com/office/officeart/2008/layout/VerticalCurvedList"/>
    <dgm:cxn modelId="{506C7DF1-2C92-41A8-9B5C-58040F5DBBDD}" type="presParOf" srcId="{661502F1-638F-4AF4-B56A-1BDAC56AB798}" destId="{2D28DD34-0360-4D61-9453-B34C5F44DB41}" srcOrd="5" destOrd="0" presId="urn:microsoft.com/office/officeart/2008/layout/VerticalCurvedList"/>
    <dgm:cxn modelId="{BA0CB9F9-F8FE-46F9-9F44-6E1E6A1CB037}" type="presParOf" srcId="{661502F1-638F-4AF4-B56A-1BDAC56AB798}" destId="{53B2108D-DEFE-4E05-8693-7D94492166F1}" srcOrd="6" destOrd="0" presId="urn:microsoft.com/office/officeart/2008/layout/VerticalCurvedList"/>
    <dgm:cxn modelId="{5755E9E7-BDDB-4D3D-8546-533239D8D460}" type="presParOf" srcId="{53B2108D-DEFE-4E05-8693-7D94492166F1}" destId="{5FE3EEBE-003C-471A-B15E-1526B9173BC0}" srcOrd="0" destOrd="0" presId="urn:microsoft.com/office/officeart/2008/layout/VerticalCurvedList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2AE6D-21C4-40F3-9486-2ABA888F453D}">
      <dsp:nvSpPr>
        <dsp:cNvPr id="0" name=""/>
        <dsp:cNvSpPr/>
      </dsp:nvSpPr>
      <dsp:spPr>
        <a:xfrm>
          <a:off x="-6918834" y="-1058280"/>
          <a:ext cx="8237961" cy="8237961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B9216-98A2-407D-A39B-07FED26E1DC8}">
      <dsp:nvSpPr>
        <dsp:cNvPr id="0" name=""/>
        <dsp:cNvSpPr/>
      </dsp:nvSpPr>
      <dsp:spPr>
        <a:xfrm>
          <a:off x="849650" y="612140"/>
          <a:ext cx="10690767" cy="12242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772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49650" y="612140"/>
        <a:ext cx="10690767" cy="1224280"/>
      </dsp:txXfrm>
    </dsp:sp>
    <dsp:sp modelId="{2BF55A90-B799-4710-8059-58ABB74CF63A}">
      <dsp:nvSpPr>
        <dsp:cNvPr id="0" name=""/>
        <dsp:cNvSpPr/>
      </dsp:nvSpPr>
      <dsp:spPr>
        <a:xfrm>
          <a:off x="0" y="479963"/>
          <a:ext cx="1530350" cy="1530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35581-7F0B-43C9-A74F-627DD211AEF0}">
      <dsp:nvSpPr>
        <dsp:cNvPr id="0" name=""/>
        <dsp:cNvSpPr/>
      </dsp:nvSpPr>
      <dsp:spPr>
        <a:xfrm>
          <a:off x="1294676" y="2448560"/>
          <a:ext cx="10245741" cy="12242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772" tIns="101600" rIns="101600" bIns="1016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задач </a:t>
          </a: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94676" y="2448560"/>
        <a:ext cx="10245741" cy="1224280"/>
      </dsp:txXfrm>
    </dsp:sp>
    <dsp:sp modelId="{60E900E0-2142-46B7-8012-F1FBABD5863C}">
      <dsp:nvSpPr>
        <dsp:cNvPr id="0" name=""/>
        <dsp:cNvSpPr/>
      </dsp:nvSpPr>
      <dsp:spPr>
        <a:xfrm>
          <a:off x="225298" y="2323943"/>
          <a:ext cx="1530350" cy="1530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8DD34-0360-4D61-9453-B34C5F44DB41}">
      <dsp:nvSpPr>
        <dsp:cNvPr id="0" name=""/>
        <dsp:cNvSpPr/>
      </dsp:nvSpPr>
      <dsp:spPr>
        <a:xfrm>
          <a:off x="849650" y="4284980"/>
          <a:ext cx="10690767" cy="12242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772" tIns="101600" rIns="101600" bIns="1016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49650" y="4284980"/>
        <a:ext cx="10690767" cy="1224280"/>
      </dsp:txXfrm>
    </dsp:sp>
    <dsp:sp modelId="{5FE3EEBE-003C-471A-B15E-1526B9173BC0}">
      <dsp:nvSpPr>
        <dsp:cNvPr id="0" name=""/>
        <dsp:cNvSpPr/>
      </dsp:nvSpPr>
      <dsp:spPr>
        <a:xfrm>
          <a:off x="84475" y="4131945"/>
          <a:ext cx="1530350" cy="1530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89CBA-06EF-48EB-B336-151ED79B8AC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7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89CBA-06EF-48EB-B336-151ED79B8AC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4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89CBA-06EF-48EB-B336-151ED79B8AC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7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89CBA-06EF-48EB-B336-151ED79B8AC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64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8FDD-56B3-4207-B595-E48E8E3A65C9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4F32-6814-410A-A0AC-C6305657B1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2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microsoft.com/office/2007/relationships/hdphoto" Target="../media/hdphoto2.wdp"/><Relationship Id="rId5" Type="http://schemas.openxmlformats.org/officeDocument/2006/relationships/image" Target="../media/image32.w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42.jpeg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6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4.png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11" Type="http://schemas.openxmlformats.org/officeDocument/2006/relationships/image" Target="../media/image23.png"/><Relationship Id="rId5" Type="http://schemas.openxmlformats.org/officeDocument/2006/relationships/image" Target="../media/image16.w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9.wmf"/><Relationship Id="rId3" Type="http://schemas.openxmlformats.org/officeDocument/2006/relationships/image" Target="../media/image31.jpe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12775" y="3288236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12775" y="5334000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63980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ru-RU" sz="60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1929369" y="1447800"/>
            <a:ext cx="1481831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19" y="578524"/>
            <a:ext cx="8971682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algn="ctr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133600" y="3628321"/>
            <a:ext cx="8991600" cy="3305879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Решение задач по теме «Квадрат суммы,  квадрат разности»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25602" name="Picture 2" descr="Архив новостей © Ясли-сад №371 г.Мин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06" y="3025589"/>
            <a:ext cx="3810000" cy="381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981200" y="7060444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5105400" y="-4508"/>
            <a:ext cx="3280647" cy="80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Например: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729954"/>
              </p:ext>
            </p:extLst>
          </p:nvPr>
        </p:nvGraphicFramePr>
        <p:xfrm>
          <a:off x="2412318" y="3026229"/>
          <a:ext cx="3633787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Формула" r:id="rId4" imgW="774360" imgH="736560" progId="Equation.3">
                  <p:embed/>
                </p:oleObj>
              </mc:Choice>
              <mc:Fallback>
                <p:oleObj name="Формула" r:id="rId4" imgW="7743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318" y="3026229"/>
                        <a:ext cx="3633787" cy="2589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112440"/>
              </p:ext>
            </p:extLst>
          </p:nvPr>
        </p:nvGraphicFramePr>
        <p:xfrm>
          <a:off x="6054803" y="3048000"/>
          <a:ext cx="4662487" cy="325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Формула" r:id="rId6" imgW="1307880" imgH="939600" progId="Equation.3">
                  <p:embed/>
                </p:oleObj>
              </mc:Choice>
              <mc:Fallback>
                <p:oleObj name="Формула" r:id="rId6" imgW="1307880" imgH="93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803" y="3048000"/>
                        <a:ext cx="4662487" cy="325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844428" y="4778829"/>
            <a:ext cx="5083239" cy="8572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41318" y="3026229"/>
            <a:ext cx="5086349" cy="857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793046"/>
              </p:ext>
            </p:extLst>
          </p:nvPr>
        </p:nvGraphicFramePr>
        <p:xfrm>
          <a:off x="1447800" y="1143000"/>
          <a:ext cx="11658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Формула" r:id="rId8" imgW="1904760" imgH="228600" progId="Equation.3">
                  <p:embed/>
                </p:oleObj>
              </mc:Choice>
              <mc:Fallback>
                <p:oleObj name="Формула" r:id="rId8" imgW="19047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43000"/>
                        <a:ext cx="11658600" cy="1219200"/>
                      </a:xfrm>
                      <a:prstGeom prst="rect">
                        <a:avLst/>
                      </a:prstGeom>
                      <a:solidFill>
                        <a:schemeClr val="bg2">
                          <a:alpha val="49019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8" descr="Поднимите руку чтобы ответить на вопрос девушки изображение_Фото номер  400329502_PNG Формат изображения_ru.lovepik.c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7" b="95349" l="1163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3010678"/>
            <a:ext cx="3126920" cy="31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7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042691"/>
              </p:ext>
            </p:extLst>
          </p:nvPr>
        </p:nvGraphicFramePr>
        <p:xfrm>
          <a:off x="1866900" y="1752600"/>
          <a:ext cx="115808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Формула" r:id="rId4" imgW="1892160" imgH="228600" progId="Equation.3">
                  <p:embed/>
                </p:oleObj>
              </mc:Choice>
              <mc:Fallback>
                <p:oleObj name="Формула" r:id="rId4" imgW="1892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1752600"/>
                        <a:ext cx="11580813" cy="1219200"/>
                      </a:xfrm>
                      <a:prstGeom prst="rect">
                        <a:avLst/>
                      </a:prstGeom>
                      <a:solidFill>
                        <a:schemeClr val="bg2">
                          <a:alpha val="49019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6727" y="3505200"/>
            <a:ext cx="13963673" cy="32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Куб разности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двух чисел равен 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кубу первого числа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минус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утроенное произведение квадрата первого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числа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второе,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плюс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утроенное 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произведение первого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числа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квадрат второго числа,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минус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куб второго числа.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92836" y="457200"/>
            <a:ext cx="4422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Куб </a:t>
            </a:r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разности </a:t>
            </a:r>
            <a:endParaRPr lang="uz-Latn-U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567178"/>
              </p:ext>
            </p:extLst>
          </p:nvPr>
        </p:nvGraphicFramePr>
        <p:xfrm>
          <a:off x="1371600" y="3048000"/>
          <a:ext cx="1696512" cy="94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Формула" r:id="rId3" imgW="469800" imgH="228600" progId="Equation.3">
                  <p:embed/>
                </p:oleObj>
              </mc:Choice>
              <mc:Fallback>
                <p:oleObj name="Формула" r:id="rId3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8000"/>
                        <a:ext cx="1696512" cy="941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804427"/>
              </p:ext>
            </p:extLst>
          </p:nvPr>
        </p:nvGraphicFramePr>
        <p:xfrm>
          <a:off x="2971800" y="2971800"/>
          <a:ext cx="4037731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name="Формула" r:id="rId5" imgW="1041120" imgH="228600" progId="Equation.3">
                  <p:embed/>
                </p:oleObj>
              </mc:Choice>
              <mc:Fallback>
                <p:oleObj name="Формула" r:id="rId5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71800"/>
                        <a:ext cx="4037731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529975"/>
              </p:ext>
            </p:extLst>
          </p:nvPr>
        </p:nvGraphicFramePr>
        <p:xfrm>
          <a:off x="7035800" y="3048000"/>
          <a:ext cx="60690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Формула" r:id="rId7" imgW="1498320" imgH="228600" progId="Equation.3">
                  <p:embed/>
                </p:oleObj>
              </mc:Choice>
              <mc:Fallback>
                <p:oleObj name="Формула" r:id="rId7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3048000"/>
                        <a:ext cx="606901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052505"/>
              </p:ext>
            </p:extLst>
          </p:nvPr>
        </p:nvGraphicFramePr>
        <p:xfrm>
          <a:off x="2743200" y="4419600"/>
          <a:ext cx="88773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Формула" r:id="rId9" imgW="2133360" imgH="203040" progId="Equation.3">
                  <p:embed/>
                </p:oleObj>
              </mc:Choice>
              <mc:Fallback>
                <p:oleObj name="Формула" r:id="rId9" imgW="2133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19600"/>
                        <a:ext cx="887730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54152" y="609600"/>
            <a:ext cx="607584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4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Доказательство: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636238"/>
              </p:ext>
            </p:extLst>
          </p:nvPr>
        </p:nvGraphicFramePr>
        <p:xfrm>
          <a:off x="3886200" y="5791200"/>
          <a:ext cx="6553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Формула" r:id="rId11" imgW="1409400" imgH="203040" progId="Equation.3">
                  <p:embed/>
                </p:oleObj>
              </mc:Choice>
              <mc:Fallback>
                <p:oleObj name="Формула" r:id="rId11" imgW="1409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91200"/>
                        <a:ext cx="6553200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187208"/>
              </p:ext>
            </p:extLst>
          </p:nvPr>
        </p:nvGraphicFramePr>
        <p:xfrm>
          <a:off x="1563688" y="1381125"/>
          <a:ext cx="116744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Формула" r:id="rId13" imgW="1892160" imgH="228600" progId="Equation.3">
                  <p:embed/>
                </p:oleObj>
              </mc:Choice>
              <mc:Fallback>
                <p:oleObj name="Формула" r:id="rId13" imgW="1892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1381125"/>
                        <a:ext cx="11674475" cy="1066800"/>
                      </a:xfrm>
                      <a:prstGeom prst="rect">
                        <a:avLst/>
                      </a:prstGeom>
                      <a:solidFill>
                        <a:schemeClr val="bg2">
                          <a:alpha val="49019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2" name="Picture 22" descr="Анкета Векторные клипарты с лицензией «роялти-фри».16 386 Анкета клипарты и  векторные иллюстрации и изображения в формате EPS от тысяч дизайнеров  стоковых иллюстраций.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"/>
          <a:stretch/>
        </p:blipFill>
        <p:spPr bwMode="auto">
          <a:xfrm>
            <a:off x="762000" y="5486400"/>
            <a:ext cx="2740025" cy="25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6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4800600" y="48181"/>
            <a:ext cx="3557967" cy="87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Например: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060586"/>
              </p:ext>
            </p:extLst>
          </p:nvPr>
        </p:nvGraphicFramePr>
        <p:xfrm>
          <a:off x="147638" y="2851150"/>
          <a:ext cx="4038600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1" name="Формула" r:id="rId4" imgW="901440" imgH="965160" progId="Equation.3">
                  <p:embed/>
                </p:oleObj>
              </mc:Choice>
              <mc:Fallback>
                <p:oleObj name="Формула" r:id="rId4" imgW="90144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2851150"/>
                        <a:ext cx="4038600" cy="3536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110570"/>
              </p:ext>
            </p:extLst>
          </p:nvPr>
        </p:nvGraphicFramePr>
        <p:xfrm>
          <a:off x="4142399" y="2886075"/>
          <a:ext cx="10210800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Формула" r:id="rId6" imgW="2108160" imgH="939600" progId="Equation.3">
                  <p:embed/>
                </p:oleObj>
              </mc:Choice>
              <mc:Fallback>
                <p:oleObj name="Формула" r:id="rId6" imgW="21081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2399" y="2886075"/>
                        <a:ext cx="10210800" cy="3514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42399" y="2895600"/>
            <a:ext cx="10172699" cy="857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42399" y="4648200"/>
            <a:ext cx="10172699" cy="8572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786090"/>
              </p:ext>
            </p:extLst>
          </p:nvPr>
        </p:nvGraphicFramePr>
        <p:xfrm>
          <a:off x="1600200" y="914400"/>
          <a:ext cx="116744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3" name="Формула" r:id="rId8" imgW="1892160" imgH="228600" progId="Equation.3">
                  <p:embed/>
                </p:oleObj>
              </mc:Choice>
              <mc:Fallback>
                <p:oleObj name="Формула" r:id="rId8" imgW="1892160" imgH="22860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914400"/>
                        <a:ext cx="11674475" cy="1066800"/>
                      </a:xfrm>
                      <a:prstGeom prst="rect">
                        <a:avLst/>
                      </a:prstGeom>
                      <a:solidFill>
                        <a:schemeClr val="bg2">
                          <a:alpha val="49019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232131"/>
              </p:ext>
            </p:extLst>
          </p:nvPr>
        </p:nvGraphicFramePr>
        <p:xfrm>
          <a:off x="4791269" y="3733800"/>
          <a:ext cx="66738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Формула" r:id="rId10" imgW="1790640" imgH="203040" progId="Equation.3">
                  <p:embed/>
                </p:oleObj>
              </mc:Choice>
              <mc:Fallback>
                <p:oleObj name="Формула" r:id="rId10" imgW="179064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269" y="3733800"/>
                        <a:ext cx="66738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327477"/>
              </p:ext>
            </p:extLst>
          </p:nvPr>
        </p:nvGraphicFramePr>
        <p:xfrm>
          <a:off x="4834812" y="5715000"/>
          <a:ext cx="713581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" name="Формула" r:id="rId12" imgW="1473120" imgH="203040" progId="Equation.3">
                  <p:embed/>
                </p:oleObj>
              </mc:Choice>
              <mc:Fallback>
                <p:oleObj name="Формула" r:id="rId12" imgW="14731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4812" y="5715000"/>
                        <a:ext cx="7135812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9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TextBox 5"/>
          <p:cNvSpPr txBox="1"/>
          <p:nvPr/>
        </p:nvSpPr>
        <p:spPr>
          <a:xfrm>
            <a:off x="6400800" y="1981200"/>
            <a:ext cx="6729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uz-Cyrl-UZ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377 (1)</a:t>
            </a:r>
            <a:endParaRPr lang="en-US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381 (2)  </a:t>
            </a:r>
            <a:endParaRPr lang="en-US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82 (2)</a:t>
            </a:r>
            <a:endParaRPr lang="uz-Latn-UZ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113-114</a:t>
            </a:r>
            <a:endParaRPr lang="uz-Latn-UZ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Дети загорая на циновке пляжа Иллюстрация вектора - иллюстрации  насчитывающей на, дети: 985506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46218" y="249629"/>
            <a:ext cx="4786124" cy="1157399"/>
          </a:xfrm>
          <a:prstGeom prst="rect">
            <a:avLst/>
          </a:prstGeom>
          <a:noFill/>
        </p:spPr>
        <p:txBody>
          <a:bodyPr wrap="none" lIns="231810" tIns="115903" rIns="231810" bIns="115903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46910180"/>
              </p:ext>
            </p:extLst>
          </p:nvPr>
        </p:nvGraphicFramePr>
        <p:xfrm>
          <a:off x="1828800" y="1600200"/>
          <a:ext cx="11624893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07657" y="256374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6555" y="43748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2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4800" y="62484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3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86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4481879" y="533400"/>
            <a:ext cx="6322250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Преобразуйте </a:t>
            </a:r>
            <a:r>
              <a:rPr lang="ru-RU" sz="3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многочлен</a:t>
            </a:r>
          </a:p>
        </p:txBody>
      </p:sp>
      <p:graphicFrame>
        <p:nvGraphicFramePr>
          <p:cNvPr id="4199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547463"/>
              </p:ext>
            </p:extLst>
          </p:nvPr>
        </p:nvGraphicFramePr>
        <p:xfrm>
          <a:off x="2362200" y="3200400"/>
          <a:ext cx="5811712" cy="140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Формула" r:id="rId3" imgW="723600" imgH="228600" progId="Equation.3">
                  <p:embed/>
                </p:oleObj>
              </mc:Choice>
              <mc:Fallback>
                <p:oleObj name="Формула" r:id="rId3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5811712" cy="1400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691689"/>
              </p:ext>
            </p:extLst>
          </p:nvPr>
        </p:nvGraphicFramePr>
        <p:xfrm>
          <a:off x="1562100" y="4571913"/>
          <a:ext cx="12130514" cy="1398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Формула" r:id="rId5" imgW="1511280" imgH="228600" progId="Equation.3">
                  <p:embed/>
                </p:oleObj>
              </mc:Choice>
              <mc:Fallback>
                <p:oleObj name="Формула" r:id="rId5" imgW="1511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4571913"/>
                        <a:ext cx="12130514" cy="1398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229679"/>
              </p:ext>
            </p:extLst>
          </p:nvPr>
        </p:nvGraphicFramePr>
        <p:xfrm>
          <a:off x="1957386" y="6372224"/>
          <a:ext cx="8253412" cy="140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Формула" r:id="rId7" imgW="1028520" imgH="228600" progId="Equation.3">
                  <p:embed/>
                </p:oleObj>
              </mc:Choice>
              <mc:Fallback>
                <p:oleObj name="Формула" r:id="rId7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6" y="6372224"/>
                        <a:ext cx="8253412" cy="1400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522742"/>
              </p:ext>
            </p:extLst>
          </p:nvPr>
        </p:nvGraphicFramePr>
        <p:xfrm>
          <a:off x="3505200" y="1524000"/>
          <a:ext cx="7543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Формула" r:id="rId9" imgW="1447800" imgH="228600" progId="Equation.3">
                  <p:embed/>
                </p:oleObj>
              </mc:Choice>
              <mc:Fallback>
                <p:oleObj name="Формула" r:id="rId9" imgW="1447800" imgH="2286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24000"/>
                        <a:ext cx="7543800" cy="1295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1" name="Picture 13" descr="Мальчик думает, когда пишет что-то на бумаге Иллюстрация штока -  иллюстрации насчитывающей пишет, когда: 15902536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0" y="111968"/>
            <a:ext cx="327349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2255" y="322385"/>
            <a:ext cx="1322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b="1" i="1" dirty="0" smtClean="0">
                <a:solidFill>
                  <a:srgbClr val="002060"/>
                </a:solidFill>
                <a:latin typeface="Lucida Handwriting" pitchFamily="66" charset="0"/>
                <a:cs typeface="Consolas" pitchFamily="49" charset="0"/>
              </a:rPr>
              <a:t>ax</a:t>
            </a:r>
            <a:r>
              <a:rPr lang="en-US" sz="3200" b="1" i="1" baseline="30000" dirty="0" smtClean="0">
                <a:solidFill>
                  <a:srgbClr val="002060"/>
                </a:solidFill>
                <a:latin typeface="Lucida Handwriting" pitchFamily="66" charset="0"/>
                <a:cs typeface="Consolas" pitchFamily="49" charset="0"/>
              </a:rPr>
              <a:t>2</a:t>
            </a:r>
            <a:r>
              <a:rPr lang="uz-Latn-UZ" sz="3200" b="1" i="1" baseline="30000" dirty="0" smtClean="0">
                <a:solidFill>
                  <a:srgbClr val="002060"/>
                </a:solidFill>
                <a:latin typeface="Lucida Handwriting" pitchFamily="66" charset="0"/>
                <a:cs typeface="Consolas" pitchFamily="49" charset="0"/>
              </a:rPr>
              <a:t>+b</a:t>
            </a:r>
            <a:endParaRPr lang="ru-RU" sz="3200" b="1" i="1" baseline="30000" dirty="0">
              <a:solidFill>
                <a:srgbClr val="00206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300285" y="1171423"/>
            <a:ext cx="3368812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>
                <a:solidFill>
                  <a:srgbClr val="000000"/>
                </a:solidFill>
              </a:rPr>
              <a:t>(</a:t>
            </a:r>
            <a:r>
              <a:rPr lang="en-US" sz="7200" b="1" dirty="0">
                <a:solidFill>
                  <a:srgbClr val="0000FF"/>
                </a:solidFill>
              </a:rPr>
              <a:t>c </a:t>
            </a:r>
            <a:r>
              <a:rPr lang="en-US" sz="7200" b="1" dirty="0">
                <a:solidFill>
                  <a:srgbClr val="000000"/>
                </a:solidFill>
              </a:rPr>
              <a:t>+ </a:t>
            </a:r>
            <a:r>
              <a:rPr lang="en-US" sz="7200" b="1" dirty="0">
                <a:solidFill>
                  <a:srgbClr val="0000FF"/>
                </a:solidFill>
              </a:rPr>
              <a:t>n</a:t>
            </a:r>
            <a:r>
              <a:rPr lang="en-US" sz="7200" b="1" dirty="0">
                <a:solidFill>
                  <a:srgbClr val="000000"/>
                </a:solidFill>
              </a:rPr>
              <a:t>)</a:t>
            </a:r>
            <a:r>
              <a:rPr lang="en-US" sz="7200" b="1" baseline="30000" dirty="0"/>
              <a:t>2</a:t>
            </a:r>
            <a:r>
              <a:rPr lang="en-US" sz="7200" b="1" dirty="0">
                <a:solidFill>
                  <a:srgbClr val="000000"/>
                </a:solidFill>
              </a:rPr>
              <a:t>=</a:t>
            </a:r>
            <a:endParaRPr lang="ru-RU" sz="7200" b="1" dirty="0">
              <a:solidFill>
                <a:srgbClr val="000000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150348" y="1171422"/>
            <a:ext cx="1379485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</a:rPr>
              <a:t>  c</a:t>
            </a:r>
            <a:r>
              <a:rPr lang="en-US" sz="7200" b="1" baseline="30000" dirty="0"/>
              <a:t>2</a:t>
            </a:r>
            <a:endParaRPr lang="ru-RU" sz="7200" b="1" baseline="30000" dirty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547814" y="1159624"/>
            <a:ext cx="2073586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>
                <a:solidFill>
                  <a:srgbClr val="000000"/>
                </a:solidFill>
              </a:rPr>
              <a:t>+</a:t>
            </a:r>
            <a:r>
              <a:rPr lang="en-US" sz="7200" b="1" dirty="0">
                <a:solidFill>
                  <a:srgbClr val="FF0000"/>
                </a:solidFill>
              </a:rPr>
              <a:t>2</a:t>
            </a:r>
            <a:r>
              <a:rPr lang="en-US" sz="7200" b="1" dirty="0">
                <a:solidFill>
                  <a:srgbClr val="0000FF"/>
                </a:solidFill>
              </a:rPr>
              <a:t>cn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406695" y="1135966"/>
            <a:ext cx="1531771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/>
              <a:t>+</a:t>
            </a:r>
            <a:r>
              <a:rPr lang="en-US" sz="7200" b="1" dirty="0">
                <a:solidFill>
                  <a:srgbClr val="0000FF"/>
                </a:solidFill>
              </a:rPr>
              <a:t>n</a:t>
            </a:r>
            <a:r>
              <a:rPr lang="en-US" sz="7200" b="1" baseline="30000" dirty="0"/>
              <a:t>2</a:t>
            </a:r>
            <a:endParaRPr lang="ru-RU" sz="7200" b="1" baseline="30000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414833" y="2408694"/>
            <a:ext cx="3272632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>
                <a:solidFill>
                  <a:srgbClr val="000000"/>
                </a:solidFill>
              </a:rPr>
              <a:t>(</a:t>
            </a:r>
            <a:r>
              <a:rPr lang="en-US" sz="7200" b="1" dirty="0" smtClean="0">
                <a:solidFill>
                  <a:srgbClr val="0000FF"/>
                </a:solidFill>
              </a:rPr>
              <a:t>b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en-US" sz="7200" b="1" dirty="0" smtClean="0">
                <a:solidFill>
                  <a:srgbClr val="000000"/>
                </a:solidFill>
              </a:rPr>
              <a:t>-</a:t>
            </a:r>
            <a:r>
              <a:rPr lang="ru-RU" sz="7200" b="1" dirty="0" smtClean="0">
                <a:solidFill>
                  <a:srgbClr val="000000"/>
                </a:solidFill>
              </a:rPr>
              <a:t> </a:t>
            </a:r>
            <a:r>
              <a:rPr lang="en-US" sz="7200" b="1" dirty="0" smtClean="0"/>
              <a:t>5</a:t>
            </a:r>
            <a:r>
              <a:rPr lang="en-US" sz="7200" b="1" dirty="0" smtClean="0">
                <a:solidFill>
                  <a:srgbClr val="000000"/>
                </a:solidFill>
              </a:rPr>
              <a:t>)</a:t>
            </a:r>
            <a:r>
              <a:rPr lang="en-US" sz="7200" b="1" baseline="30000" dirty="0" smtClean="0"/>
              <a:t>2</a:t>
            </a:r>
            <a:r>
              <a:rPr lang="en-US" sz="7200" b="1" dirty="0">
                <a:solidFill>
                  <a:srgbClr val="000000"/>
                </a:solidFill>
              </a:rPr>
              <a:t>=</a:t>
            </a:r>
            <a:endParaRPr lang="ru-RU" sz="7200" b="1" dirty="0">
              <a:solidFill>
                <a:srgbClr val="000000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714674" y="2408694"/>
            <a:ext cx="1071709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</a:rPr>
              <a:t>b</a:t>
            </a:r>
            <a:r>
              <a:rPr lang="en-US" sz="7200" b="1" baseline="30000" dirty="0"/>
              <a:t>2</a:t>
            </a:r>
            <a:endParaRPr lang="ru-RU" sz="7200" b="1" baseline="30000" dirty="0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786383" y="2408694"/>
            <a:ext cx="2828830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/>
          <a:p>
            <a:r>
              <a:rPr lang="en-US" sz="7200" b="1" dirty="0">
                <a:solidFill>
                  <a:srgbClr val="000000"/>
                </a:solidFill>
              </a:rPr>
              <a:t>-</a:t>
            </a:r>
            <a:r>
              <a:rPr lang="en-US" sz="7200" b="1" dirty="0" smtClean="0">
                <a:solidFill>
                  <a:srgbClr val="FF0000"/>
                </a:solidFill>
              </a:rPr>
              <a:t>2</a:t>
            </a:r>
            <a:r>
              <a:rPr lang="en-US" sz="7200" b="1" dirty="0" smtClean="0">
                <a:solidFill>
                  <a:srgbClr val="FF0000"/>
                </a:solidFill>
                <a:latin typeface="Cambria Math"/>
                <a:ea typeface="Cambria Math"/>
              </a:rPr>
              <a:t>∙</a:t>
            </a:r>
            <a:r>
              <a:rPr lang="en-US" sz="7200" b="1" dirty="0" smtClean="0">
                <a:solidFill>
                  <a:srgbClr val="0000FF"/>
                </a:solidFill>
              </a:rPr>
              <a:t>b</a:t>
            </a:r>
            <a:r>
              <a:rPr lang="en-US" sz="7200" b="1" dirty="0" smtClean="0">
                <a:solidFill>
                  <a:srgbClr val="000000"/>
                </a:solidFill>
              </a:rPr>
              <a:t>·</a:t>
            </a:r>
            <a:r>
              <a:rPr lang="en-US" sz="7200" b="1" dirty="0" smtClean="0"/>
              <a:t>5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8989223" y="2375859"/>
            <a:ext cx="1504519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/>
              <a:t>+5</a:t>
            </a:r>
            <a:r>
              <a:rPr lang="en-US" sz="7200" b="1" baseline="30000" dirty="0"/>
              <a:t>2</a:t>
            </a:r>
            <a:endParaRPr lang="ru-RU" sz="7200" b="1" baseline="30000" dirty="0"/>
          </a:p>
        </p:txBody>
      </p:sp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5358173" y="3648587"/>
            <a:ext cx="5151120" cy="1200151"/>
            <a:chOff x="2208" y="2784"/>
            <a:chExt cx="2028" cy="630"/>
          </a:xfrm>
        </p:grpSpPr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2208" y="2784"/>
              <a:ext cx="572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=</a:t>
              </a:r>
              <a:r>
                <a:rPr lang="en-US" sz="7200" b="1" dirty="0">
                  <a:solidFill>
                    <a:srgbClr val="0000FF"/>
                  </a:solidFill>
                </a:rPr>
                <a:t>b</a:t>
              </a:r>
              <a:r>
                <a:rPr lang="en-US" sz="7200" b="1" baseline="30000" dirty="0"/>
                <a:t>2</a:t>
              </a:r>
              <a:endParaRPr lang="ru-RU" sz="7200" b="1" baseline="30000" dirty="0"/>
            </a:p>
          </p:txBody>
        </p:sp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2761" y="2784"/>
              <a:ext cx="82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>
                  <a:solidFill>
                    <a:srgbClr val="000000"/>
                  </a:solidFill>
                </a:rPr>
                <a:t> -10</a:t>
              </a:r>
              <a:r>
                <a:rPr lang="en-US" sz="7200" b="1" dirty="0">
                  <a:solidFill>
                    <a:srgbClr val="0000FF"/>
                  </a:solidFill>
                </a:rPr>
                <a:t>b</a:t>
              </a:r>
              <a:endParaRPr lang="ru-RU" sz="7200" b="1" dirty="0">
                <a:solidFill>
                  <a:srgbClr val="0000FF"/>
                </a:solidFill>
              </a:endParaRPr>
            </a:p>
          </p:txBody>
        </p: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3532" y="2784"/>
              <a:ext cx="704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 +25</a:t>
              </a:r>
              <a:endParaRPr lang="ru-RU" sz="7200" b="1" baseline="30000" dirty="0"/>
            </a:p>
          </p:txBody>
        </p:sp>
      </p:grp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2362908" y="5024640"/>
            <a:ext cx="2993710" cy="11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6600" b="1" dirty="0">
                <a:solidFill>
                  <a:srgbClr val="000000"/>
                </a:solidFill>
              </a:rPr>
              <a:t>(</a:t>
            </a:r>
            <a:r>
              <a:rPr lang="en-US" sz="6600" b="1" dirty="0">
                <a:solidFill>
                  <a:srgbClr val="0000FF"/>
                </a:solidFill>
              </a:rPr>
              <a:t>b</a:t>
            </a:r>
            <a:r>
              <a:rPr lang="en-US" sz="6600" b="1" dirty="0">
                <a:solidFill>
                  <a:srgbClr val="000000"/>
                </a:solidFill>
              </a:rPr>
              <a:t>-</a:t>
            </a:r>
            <a:r>
              <a:rPr lang="en-US" sz="6600" b="1" dirty="0"/>
              <a:t>5</a:t>
            </a:r>
            <a:r>
              <a:rPr lang="en-US" sz="6600" b="1" dirty="0">
                <a:solidFill>
                  <a:srgbClr val="0000FF"/>
                </a:solidFill>
              </a:rPr>
              <a:t>c</a:t>
            </a:r>
            <a:r>
              <a:rPr lang="en-US" sz="6600" b="1" dirty="0">
                <a:solidFill>
                  <a:srgbClr val="000000"/>
                </a:solidFill>
              </a:rPr>
              <a:t>)</a:t>
            </a:r>
            <a:r>
              <a:rPr lang="en-US" sz="6600" b="1" baseline="30000" dirty="0"/>
              <a:t>2</a:t>
            </a:r>
            <a:r>
              <a:rPr lang="en-US" sz="6600" b="1" dirty="0">
                <a:solidFill>
                  <a:srgbClr val="000000"/>
                </a:solidFill>
              </a:rPr>
              <a:t>=</a:t>
            </a:r>
            <a:endParaRPr lang="ru-RU" sz="7200" b="1" dirty="0">
              <a:solidFill>
                <a:srgbClr val="000000"/>
              </a:solidFill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247748" y="4978474"/>
            <a:ext cx="1002780" cy="11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</a:rPr>
              <a:t>b</a:t>
            </a:r>
            <a:r>
              <a:rPr lang="en-US" sz="6600" b="1" baseline="30000" dirty="0"/>
              <a:t>2</a:t>
            </a:r>
            <a:endParaRPr lang="ru-RU" sz="7200" b="1" baseline="30000" dirty="0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091835" y="4978473"/>
            <a:ext cx="3064242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>
                <a:solidFill>
                  <a:srgbClr val="000000"/>
                </a:solidFill>
              </a:rPr>
              <a:t>- </a:t>
            </a:r>
            <a:r>
              <a:rPr lang="en-US" sz="6600" b="1" dirty="0" smtClean="0">
                <a:solidFill>
                  <a:srgbClr val="FF0000"/>
                </a:solidFill>
              </a:rPr>
              <a:t>2</a:t>
            </a:r>
            <a:r>
              <a:rPr lang="en-US" sz="6600" b="1" dirty="0" smtClean="0">
                <a:solidFill>
                  <a:srgbClr val="FF0000"/>
                </a:solidFill>
                <a:latin typeface="Cambria Math"/>
                <a:ea typeface="Cambria Math"/>
              </a:rPr>
              <a:t>∙</a:t>
            </a:r>
            <a:r>
              <a:rPr lang="en-US" sz="6600" b="1" dirty="0" smtClean="0">
                <a:solidFill>
                  <a:srgbClr val="0000FF"/>
                </a:solidFill>
              </a:rPr>
              <a:t>b</a:t>
            </a:r>
            <a:r>
              <a:rPr lang="en-US" sz="6600" b="1" dirty="0" smtClean="0">
                <a:solidFill>
                  <a:srgbClr val="000000"/>
                </a:solidFill>
              </a:rPr>
              <a:t>·</a:t>
            </a:r>
            <a:r>
              <a:rPr lang="en-US" sz="6600" b="1" dirty="0" smtClean="0"/>
              <a:t>5</a:t>
            </a:r>
            <a:r>
              <a:rPr lang="en-US" sz="6600" b="1" dirty="0" smtClean="0">
                <a:solidFill>
                  <a:srgbClr val="0000FF"/>
                </a:solidFill>
              </a:rPr>
              <a:t>c </a:t>
            </a:r>
            <a:endParaRPr lang="ru-RU" sz="7200" b="1" dirty="0">
              <a:solidFill>
                <a:srgbClr val="000000"/>
              </a:solidFill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8662337" y="5016466"/>
            <a:ext cx="2701963" cy="11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6600" b="1" dirty="0"/>
              <a:t>+(5</a:t>
            </a:r>
            <a:r>
              <a:rPr lang="en-US" sz="6600" b="1" dirty="0">
                <a:solidFill>
                  <a:srgbClr val="0000FF"/>
                </a:solidFill>
              </a:rPr>
              <a:t>c</a:t>
            </a:r>
            <a:r>
              <a:rPr lang="en-US" sz="6600" b="1" dirty="0"/>
              <a:t>)</a:t>
            </a:r>
            <a:r>
              <a:rPr lang="en-US" sz="6600" b="1" baseline="30000" dirty="0"/>
              <a:t>2</a:t>
            </a:r>
            <a:r>
              <a:rPr lang="en-US" sz="6600" b="1" dirty="0">
                <a:solidFill>
                  <a:srgbClr val="000000"/>
                </a:solidFill>
              </a:rPr>
              <a:t>=</a:t>
            </a:r>
            <a:endParaRPr lang="ru-RU" sz="7200" b="1" dirty="0">
              <a:solidFill>
                <a:srgbClr val="000000"/>
              </a:solidFill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5336402" y="6447294"/>
            <a:ext cx="1002780" cy="11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</a:rPr>
              <a:t>b</a:t>
            </a:r>
            <a:r>
              <a:rPr lang="en-US" sz="6600" b="1" baseline="30000" dirty="0"/>
              <a:t>2</a:t>
            </a:r>
            <a:endParaRPr lang="ru-RU" sz="7200" b="1" baseline="30000" dirty="0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6250528" y="6354961"/>
            <a:ext cx="2213047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>
                <a:solidFill>
                  <a:srgbClr val="000000"/>
                </a:solidFill>
              </a:rPr>
              <a:t>-</a:t>
            </a:r>
            <a:r>
              <a:rPr lang="en-US" sz="6600" b="1" dirty="0">
                <a:solidFill>
                  <a:srgbClr val="000000"/>
                </a:solidFill>
              </a:rPr>
              <a:t>10</a:t>
            </a:r>
            <a:r>
              <a:rPr lang="en-US" sz="6600" b="1" dirty="0">
                <a:solidFill>
                  <a:srgbClr val="0000FF"/>
                </a:solidFill>
              </a:rPr>
              <a:t>bc</a:t>
            </a:r>
            <a:endParaRPr lang="ru-RU" sz="7200" b="1" dirty="0">
              <a:solidFill>
                <a:srgbClr val="000000"/>
              </a:solidFill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8390490" y="6351269"/>
            <a:ext cx="2362127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/>
              <a:t>+</a:t>
            </a:r>
            <a:r>
              <a:rPr lang="en-US" sz="6600" b="1" dirty="0"/>
              <a:t>25</a:t>
            </a:r>
            <a:r>
              <a:rPr lang="en-US" sz="6600" b="1" dirty="0">
                <a:solidFill>
                  <a:srgbClr val="0000FF"/>
                </a:solidFill>
              </a:rPr>
              <a:t>c</a:t>
            </a:r>
            <a:r>
              <a:rPr lang="en-US" sz="6600" b="1" baseline="30000" dirty="0"/>
              <a:t>2</a:t>
            </a:r>
            <a:r>
              <a:rPr lang="en-US" sz="7200" b="1" baseline="30000" dirty="0"/>
              <a:t> </a:t>
            </a:r>
            <a:endParaRPr lang="ru-RU" sz="7200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228600"/>
            <a:ext cx="1394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40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Представьте квадрат двучлена в виде многочлена</a:t>
            </a:r>
            <a:endParaRPr lang="uz-Latn-UZ" dirty="0"/>
          </a:p>
        </p:txBody>
      </p:sp>
      <p:pic>
        <p:nvPicPr>
          <p:cNvPr id="22530" name="Picture 2" descr="Экзамен Векторный клипарт и векторная графика. 55 423 Экзамен векторные  клипарты и стоковые иллюстрации от тысяч иллюстраторов на условиях  «роялти-фри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/>
        </p:blipFill>
        <p:spPr bwMode="auto">
          <a:xfrm>
            <a:off x="11365855" y="1260497"/>
            <a:ext cx="2498984" cy="271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9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9" grpId="0"/>
      <p:bldP spid="15370" grpId="0"/>
      <p:bldP spid="15371" grpId="0"/>
      <p:bldP spid="15378" grpId="0"/>
      <p:bldP spid="15379" grpId="0"/>
      <p:bldP spid="15381" grpId="0"/>
      <p:bldP spid="15382" grpId="0"/>
      <p:bldP spid="15383" grpId="0"/>
      <p:bldP spid="153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362200" y="353260"/>
            <a:ext cx="10538667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Представить в виде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квадрата</a:t>
            </a:r>
            <a:r>
              <a:rPr lang="ru-RU" sz="36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одночлена:</a:t>
            </a:r>
          </a:p>
        </p:txBody>
      </p:sp>
      <p:graphicFrame>
        <p:nvGraphicFramePr>
          <p:cNvPr id="553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910472"/>
              </p:ext>
            </p:extLst>
          </p:nvPr>
        </p:nvGraphicFramePr>
        <p:xfrm>
          <a:off x="542706" y="1321575"/>
          <a:ext cx="2200494" cy="93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" name="Формула" r:id="rId3" imgW="393480" imgH="203040" progId="Equation.3">
                  <p:embed/>
                </p:oleObj>
              </mc:Choice>
              <mc:Fallback>
                <p:oleObj name="Формула" r:id="rId3" imgW="393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06" y="1321575"/>
                        <a:ext cx="2200494" cy="937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184589"/>
              </p:ext>
            </p:extLst>
          </p:nvPr>
        </p:nvGraphicFramePr>
        <p:xfrm>
          <a:off x="695131" y="2827023"/>
          <a:ext cx="2127750" cy="93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" name="Формула" r:id="rId5" imgW="380880" imgH="203040" progId="Equation.3">
                  <p:embed/>
                </p:oleObj>
              </mc:Choice>
              <mc:Fallback>
                <p:oleObj name="Формула" r:id="rId5" imgW="38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131" y="2827023"/>
                        <a:ext cx="2127750" cy="935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995356"/>
              </p:ext>
            </p:extLst>
          </p:nvPr>
        </p:nvGraphicFramePr>
        <p:xfrm>
          <a:off x="604283" y="4195768"/>
          <a:ext cx="2625589" cy="935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" name="Формула" r:id="rId7" imgW="469800" imgH="203040" progId="Equation.3">
                  <p:embed/>
                </p:oleObj>
              </mc:Choice>
              <mc:Fallback>
                <p:oleObj name="Формула" r:id="rId7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83" y="4195768"/>
                        <a:ext cx="2625589" cy="935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271956"/>
              </p:ext>
            </p:extLst>
          </p:nvPr>
        </p:nvGraphicFramePr>
        <p:xfrm>
          <a:off x="7764106" y="1752600"/>
          <a:ext cx="3287315" cy="105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" name="Формула" r:id="rId9" imgW="571320" imgH="228600" progId="Equation.3">
                  <p:embed/>
                </p:oleObj>
              </mc:Choice>
              <mc:Fallback>
                <p:oleObj name="Формула" r:id="rId9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4106" y="1752600"/>
                        <a:ext cx="3287315" cy="1051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56865"/>
              </p:ext>
            </p:extLst>
          </p:nvPr>
        </p:nvGraphicFramePr>
        <p:xfrm>
          <a:off x="4427900" y="5808892"/>
          <a:ext cx="2885747" cy="1811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" name="Формула" r:id="rId11" imgW="558720" imgH="393480" progId="Equation.3">
                  <p:embed/>
                </p:oleObj>
              </mc:Choice>
              <mc:Fallback>
                <p:oleObj name="Формула" r:id="rId11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00" y="5808892"/>
                        <a:ext cx="2885747" cy="18116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959815"/>
              </p:ext>
            </p:extLst>
          </p:nvPr>
        </p:nvGraphicFramePr>
        <p:xfrm>
          <a:off x="6683316" y="4263501"/>
          <a:ext cx="3858260" cy="105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" name="Формула" r:id="rId13" imgW="723600" imgH="228600" progId="Equation.3">
                  <p:embed/>
                </p:oleObj>
              </mc:Choice>
              <mc:Fallback>
                <p:oleObj name="Формула" r:id="rId13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16" y="4263501"/>
                        <a:ext cx="3858260" cy="1051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789586" y="1331543"/>
            <a:ext cx="2373347" cy="11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uz-Latn-UZ" sz="6600" b="1" i="1" dirty="0" smtClean="0">
                <a:solidFill>
                  <a:srgbClr val="002060"/>
                </a:solidFill>
              </a:rPr>
              <a:t>=</a:t>
            </a:r>
            <a:r>
              <a:rPr lang="en-US" sz="6600" b="1" i="1" dirty="0" smtClean="0">
                <a:solidFill>
                  <a:srgbClr val="002060"/>
                </a:solidFill>
              </a:rPr>
              <a:t>(</a:t>
            </a:r>
            <a:r>
              <a:rPr lang="ru-RU" sz="6600" b="1" i="1" dirty="0" smtClean="0">
                <a:solidFill>
                  <a:srgbClr val="002060"/>
                </a:solidFill>
              </a:rPr>
              <a:t>2</a:t>
            </a:r>
            <a:r>
              <a:rPr lang="uz-Latn-UZ" sz="6600" b="1" i="1" dirty="0" smtClean="0">
                <a:solidFill>
                  <a:srgbClr val="002060"/>
                </a:solidFill>
              </a:rPr>
              <a:t>a</a:t>
            </a:r>
            <a:r>
              <a:rPr lang="en-US" sz="6600" b="1" i="1" dirty="0" smtClean="0">
                <a:solidFill>
                  <a:srgbClr val="002060"/>
                </a:solidFill>
              </a:rPr>
              <a:t>)</a:t>
            </a:r>
            <a:r>
              <a:rPr lang="en-US" sz="6600" b="1" i="1" baseline="30000" dirty="0" smtClean="0">
                <a:solidFill>
                  <a:srgbClr val="002060"/>
                </a:solidFill>
              </a:rPr>
              <a:t>2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679576" y="2773461"/>
            <a:ext cx="2315639" cy="11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uz-Latn-UZ" sz="6600" b="1" i="1" dirty="0" smtClean="0">
                <a:solidFill>
                  <a:srgbClr val="002060"/>
                </a:solidFill>
              </a:rPr>
              <a:t>=</a:t>
            </a:r>
            <a:r>
              <a:rPr lang="en-US" sz="6600" b="1" i="1" dirty="0" smtClean="0">
                <a:solidFill>
                  <a:srgbClr val="002060"/>
                </a:solidFill>
              </a:rPr>
              <a:t>(</a:t>
            </a:r>
            <a:r>
              <a:rPr lang="uz-Latn-UZ" sz="6600" b="1" i="1" dirty="0" smtClean="0">
                <a:solidFill>
                  <a:srgbClr val="002060"/>
                </a:solidFill>
              </a:rPr>
              <a:t>3x</a:t>
            </a:r>
            <a:r>
              <a:rPr lang="en-US" sz="6600" b="1" i="1" dirty="0" smtClean="0">
                <a:solidFill>
                  <a:srgbClr val="002060"/>
                </a:solidFill>
              </a:rPr>
              <a:t>)</a:t>
            </a:r>
            <a:r>
              <a:rPr lang="en-US" sz="6600" b="1" i="1" baseline="30000" dirty="0" smtClean="0">
                <a:solidFill>
                  <a:srgbClr val="002060"/>
                </a:solidFill>
              </a:rPr>
              <a:t>2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3270933" y="4226039"/>
            <a:ext cx="1951758" cy="11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6600" b="1" i="1" dirty="0" smtClean="0">
                <a:solidFill>
                  <a:srgbClr val="002060"/>
                </a:solidFill>
              </a:rPr>
              <a:t>(</a:t>
            </a:r>
            <a:r>
              <a:rPr lang="uz-Latn-UZ" sz="6600" b="1" i="1" dirty="0" smtClean="0">
                <a:solidFill>
                  <a:srgbClr val="002060"/>
                </a:solidFill>
              </a:rPr>
              <a:t>5a</a:t>
            </a:r>
            <a:r>
              <a:rPr lang="en-US" sz="6600" b="1" i="1" dirty="0" smtClean="0">
                <a:solidFill>
                  <a:srgbClr val="002060"/>
                </a:solidFill>
              </a:rPr>
              <a:t>)</a:t>
            </a:r>
            <a:r>
              <a:rPr lang="en-US" sz="6600" b="1" i="1" baseline="30000" dirty="0" smtClean="0">
                <a:solidFill>
                  <a:srgbClr val="002060"/>
                </a:solidFill>
              </a:rPr>
              <a:t>2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015753" y="1285379"/>
            <a:ext cx="1044458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uz-Latn-UZ" sz="7200" b="1" i="1" dirty="0" smtClean="0">
                <a:solidFill>
                  <a:srgbClr val="002060"/>
                </a:solidFill>
              </a:rPr>
              <a:t>2</a:t>
            </a:r>
            <a:r>
              <a:rPr lang="en-US" sz="7200" b="1" i="1" baseline="30000" dirty="0" smtClean="0">
                <a:solidFill>
                  <a:srgbClr val="002060"/>
                </a:solidFill>
              </a:rPr>
              <a:t>2</a:t>
            </a:r>
            <a:endParaRPr lang="ru-RU" sz="7200" b="1" i="1" baseline="30000" dirty="0">
              <a:solidFill>
                <a:srgbClr val="002060"/>
              </a:solidFill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896053" y="1285377"/>
            <a:ext cx="1063694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uz-Latn-UZ" sz="7200" b="1" i="1" dirty="0" smtClean="0">
                <a:solidFill>
                  <a:srgbClr val="002060"/>
                </a:solidFill>
              </a:rPr>
              <a:t>a</a:t>
            </a:r>
            <a:r>
              <a:rPr lang="en-US" sz="7200" b="1" i="1" baseline="30000" dirty="0" smtClean="0">
                <a:solidFill>
                  <a:srgbClr val="002060"/>
                </a:solidFill>
              </a:rPr>
              <a:t>2</a:t>
            </a:r>
            <a:endParaRPr lang="ru-RU" sz="7200" b="1" i="1" baseline="30000" dirty="0">
              <a:solidFill>
                <a:srgbClr val="002060"/>
              </a:solidFill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001426" y="2727297"/>
            <a:ext cx="1044458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uz-Latn-UZ" sz="7200" b="1" i="1" dirty="0" smtClean="0">
                <a:solidFill>
                  <a:srgbClr val="002060"/>
                </a:solidFill>
              </a:rPr>
              <a:t>3</a:t>
            </a:r>
            <a:r>
              <a:rPr lang="en-US" sz="7200" b="1" i="1" baseline="30000" dirty="0" smtClean="0">
                <a:solidFill>
                  <a:srgbClr val="002060"/>
                </a:solidFill>
              </a:rPr>
              <a:t>2</a:t>
            </a:r>
            <a:endParaRPr lang="ru-RU" sz="7200" b="1" i="1" baseline="30000" dirty="0">
              <a:solidFill>
                <a:srgbClr val="002060"/>
              </a:solidFill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3881726" y="2727295"/>
            <a:ext cx="1001177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uz-Latn-UZ" sz="7200" b="1" i="1" dirty="0" smtClean="0">
                <a:solidFill>
                  <a:srgbClr val="002060"/>
                </a:solidFill>
              </a:rPr>
              <a:t>x</a:t>
            </a:r>
            <a:r>
              <a:rPr lang="en-US" sz="7200" b="1" i="1" baseline="30000" dirty="0" smtClean="0">
                <a:solidFill>
                  <a:srgbClr val="002060"/>
                </a:solidFill>
              </a:rPr>
              <a:t>2</a:t>
            </a:r>
            <a:endParaRPr lang="ru-RU" sz="7200" b="1" i="1" baseline="30000" dirty="0">
              <a:solidFill>
                <a:srgbClr val="002060"/>
              </a:solidFill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11114859" y="1720757"/>
            <a:ext cx="2949331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/>
          <a:p>
            <a:pPr lvl="0"/>
            <a:r>
              <a:rPr lang="en-US" sz="6600" b="1" i="1" dirty="0" smtClean="0">
                <a:solidFill>
                  <a:srgbClr val="002060"/>
                </a:solidFill>
              </a:rPr>
              <a:t>(</a:t>
            </a:r>
            <a:r>
              <a:rPr lang="uz-Latn-UZ" sz="6600" b="1" i="1" dirty="0" smtClean="0">
                <a:solidFill>
                  <a:srgbClr val="002060"/>
                </a:solidFill>
              </a:rPr>
              <a:t>0,2</a:t>
            </a:r>
            <a:r>
              <a:rPr lang="uz-Latn-UZ" sz="7200" b="1" i="1" dirty="0" smtClean="0">
                <a:solidFill>
                  <a:srgbClr val="002060"/>
                </a:solidFill>
              </a:rPr>
              <a:t>x</a:t>
            </a:r>
            <a:r>
              <a:rPr lang="en-US" sz="6600" b="1" i="1" baseline="30000" dirty="0" smtClean="0">
                <a:solidFill>
                  <a:srgbClr val="002060"/>
                </a:solidFill>
              </a:rPr>
              <a:t>2</a:t>
            </a:r>
            <a:r>
              <a:rPr lang="en-US" sz="6600" b="1" i="1" dirty="0" smtClean="0">
                <a:solidFill>
                  <a:srgbClr val="002060"/>
                </a:solidFill>
              </a:rPr>
              <a:t>)</a:t>
            </a:r>
            <a:r>
              <a:rPr lang="en-US" sz="7200" b="1" i="1" baseline="30000" dirty="0" smtClean="0">
                <a:solidFill>
                  <a:srgbClr val="002060"/>
                </a:solidFill>
              </a:rPr>
              <a:t>2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313647" y="5930811"/>
                <a:ext cx="3200400" cy="169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uz-Latn-UZ" sz="7200" b="1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uz-Latn-UZ" sz="7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z-Latn-UZ" sz="7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z-Latn-UZ" sz="7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uz-Latn-UZ" sz="7200" b="1" i="1" dirty="0" smtClean="0">
                    <a:solidFill>
                      <a:srgbClr val="002060"/>
                    </a:solidFill>
                  </a:rPr>
                  <a:t>ab)</a:t>
                </a:r>
                <a:r>
                  <a:rPr lang="en-US" sz="7200" b="1" i="1" baseline="30000" dirty="0" smtClean="0">
                    <a:solidFill>
                      <a:srgbClr val="002060"/>
                    </a:solidFill>
                  </a:rPr>
                  <a:t>2</a:t>
                </a:r>
                <a:endParaRPr lang="ru-RU" sz="7200" b="1" i="1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647" y="5930811"/>
                <a:ext cx="3200400" cy="1692771"/>
              </a:xfrm>
              <a:prstGeom prst="rect">
                <a:avLst/>
              </a:prstGeom>
              <a:blipFill rotWithShape="1">
                <a:blip r:embed="rId15"/>
                <a:stretch>
                  <a:fillRect b="-1546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10464995" y="4179872"/>
            <a:ext cx="3585199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/>
          <a:p>
            <a:pPr lvl="0"/>
            <a:r>
              <a:rPr lang="en-US" sz="6600" b="1" i="1" dirty="0" smtClean="0">
                <a:solidFill>
                  <a:srgbClr val="002060"/>
                </a:solidFill>
              </a:rPr>
              <a:t>(</a:t>
            </a:r>
            <a:r>
              <a:rPr lang="uz-Latn-UZ" sz="6600" b="1" i="1" dirty="0" smtClean="0">
                <a:solidFill>
                  <a:srgbClr val="002060"/>
                </a:solidFill>
              </a:rPr>
              <a:t>0,5xy</a:t>
            </a:r>
            <a:r>
              <a:rPr lang="uz-Latn-UZ" sz="6600" b="1" i="1" baseline="30000" dirty="0">
                <a:solidFill>
                  <a:srgbClr val="002060"/>
                </a:solidFill>
              </a:rPr>
              <a:t>3</a:t>
            </a:r>
            <a:r>
              <a:rPr lang="en-US" sz="6600" b="1" i="1" dirty="0" smtClean="0">
                <a:solidFill>
                  <a:srgbClr val="002060"/>
                </a:solidFill>
              </a:rPr>
              <a:t>)</a:t>
            </a:r>
            <a:r>
              <a:rPr lang="en-US" sz="7200" b="1" i="1" baseline="30000" dirty="0" smtClean="0">
                <a:solidFill>
                  <a:srgbClr val="002060"/>
                </a:solidFill>
              </a:rPr>
              <a:t>2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  <p:pic>
        <p:nvPicPr>
          <p:cNvPr id="13355" name="Picture 43" descr="Test paper Illustrations and Stock Art. 23,461 Test paper illustration  graphics and vector EPS clip art available to search from thousands of  royalty free clipart providers.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3"/>
          <a:stretch/>
        </p:blipFill>
        <p:spPr bwMode="auto">
          <a:xfrm>
            <a:off x="609600" y="5339387"/>
            <a:ext cx="2145083" cy="27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65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156" y="614857"/>
            <a:ext cx="13859602" cy="1446532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373-374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sz="4000" b="1" kern="0" dirty="0">
                <a:latin typeface="Arial" pitchFamily="34" charset="0"/>
                <a:cs typeface="Arial" pitchFamily="34" charset="0"/>
              </a:rPr>
              <a:t>Замените </a:t>
            </a:r>
            <a:r>
              <a:rPr lang="uz-Cyrl-UZ" sz="4800" b="1" kern="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𝒙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 таким одночленом, чтобы в результате получилось верное равенство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29421" y="3092471"/>
                <a:ext cx="3757632" cy="1032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z-Latn-UZ" sz="4400" b="1" dirty="0" smtClean="0">
                    <a:solidFill>
                      <a:schemeClr val="tx1"/>
                    </a:solidFill>
                    <a:cs typeface="Times New Roman" pitchFamily="18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z-Latn-UZ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uz-Latn-UZ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uz-Latn-UZ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uz-Latn-UZ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uz-Latn-UZ" sz="4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  <m:r>
                                  <a:rPr lang="uz-Latn-UZ" sz="4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uz-Latn-UZ" sz="4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𝟕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uz-Latn-UZ" sz="4400" b="1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uz-Latn-UZ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21" y="3092471"/>
                <a:ext cx="3757632" cy="1032655"/>
              </a:xfrm>
              <a:prstGeom prst="rect">
                <a:avLst/>
              </a:prstGeom>
              <a:blipFill rotWithShape="1">
                <a:blip r:embed="rId3"/>
                <a:stretch>
                  <a:fillRect l="-6656" b="-21765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806021" y="3318655"/>
                <a:ext cx="759490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𝟐𝟓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𝟒</m:t>
                          </m:r>
                        </m:sup>
                      </m:sSup>
                      <m:r>
                        <a:rPr lang="uz-Latn-UZ" sz="4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𝟒𝟎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uz-Latn-UZ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uz-Latn-UZ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uz-Latn-UZ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uz-Latn-UZ" sz="4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uz-Latn-UZ" sz="4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ru-RU" sz="4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𝟗</m:t>
                              </m:r>
                            </m:sup>
                          </m:s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𝟏𝟔</m:t>
                          </m:r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𝟏𝟒</m:t>
                          </m:r>
                        </m:sup>
                      </m:sSup>
                    </m:oMath>
                  </m:oMathPara>
                </a14:m>
                <a:endParaRPr lang="uz-Latn-U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021" y="3318655"/>
                <a:ext cx="7594900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245336"/>
              </p:ext>
            </p:extLst>
          </p:nvPr>
        </p:nvGraphicFramePr>
        <p:xfrm>
          <a:off x="4031188" y="2286000"/>
          <a:ext cx="64595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Формула" r:id="rId5" imgW="1434960" imgH="228600" progId="Equation.3">
                  <p:embed/>
                </p:oleObj>
              </mc:Choice>
              <mc:Fallback>
                <p:oleObj name="Формула" r:id="rId5" imgW="1434960" imgH="2286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188" y="2286000"/>
                        <a:ext cx="6459537" cy="9906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447000" y="4189445"/>
                <a:ext cx="11353800" cy="1007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z-Latn-UZ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uz-Latn-UZ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uz-Latn-UZ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uz-Latn-UZ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uz-Latn-UZ" sz="4400" b="1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4400" b="1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uz-Latn-UZ" sz="4400" b="1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uz-Latn-UZ" sz="4400" b="1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uz-Latn-UZ" sz="4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uz-Latn-UZ" sz="4400" b="1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)+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z-Latn-UZ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uz-Latn-UZ" sz="4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uz-Latn-UZ" sz="4400" b="1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4400" b="1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uz-Latn-UZ" sz="4400" b="1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𝟕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uz-Latn-UZ" sz="4400" b="1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uz-Latn-UZ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00" y="4189445"/>
                <a:ext cx="11353800" cy="10075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555795" y="5647318"/>
                <a:ext cx="1002069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4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795" y="5647318"/>
                <a:ext cx="1002069" cy="8477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7171006" y="5693904"/>
                <a:ext cx="1997534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8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8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    </m:t>
                          </m:r>
                          <m:r>
                            <a:rPr lang="uz-Latn-UZ" sz="4800" b="1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uz-Latn-UZ" sz="4800" b="1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006" y="5693904"/>
                <a:ext cx="1997534" cy="8477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611585" y="5722203"/>
                <a:ext cx="245451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800" b="1" i="1" smtClean="0">
                          <a:latin typeface="Cambria Math"/>
                          <a:ea typeface="Cambria Math"/>
                        </a:rPr>
                        <m:t>−    </m:t>
                      </m:r>
                      <m:r>
                        <a:rPr lang="uz-Latn-UZ" sz="4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sz="4800" b="1" i="1" smtClean="0">
                          <a:latin typeface="Cambria Math"/>
                          <a:ea typeface="Cambria Math"/>
                        </a:rPr>
                        <m:t>𝒂𝒃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585" y="5722203"/>
                <a:ext cx="2454518" cy="8309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Овал 33"/>
          <p:cNvSpPr/>
          <p:nvPr/>
        </p:nvSpPr>
        <p:spPr>
          <a:xfrm>
            <a:off x="3945871" y="4463562"/>
            <a:ext cx="626129" cy="7334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5" name="Овал 34"/>
          <p:cNvSpPr/>
          <p:nvPr/>
        </p:nvSpPr>
        <p:spPr>
          <a:xfrm>
            <a:off x="9144000" y="4189445"/>
            <a:ext cx="2256921" cy="1130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6" name="Овал 35"/>
          <p:cNvSpPr/>
          <p:nvPr/>
        </p:nvSpPr>
        <p:spPr>
          <a:xfrm>
            <a:off x="4819688" y="4235976"/>
            <a:ext cx="2038312" cy="10719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8" name="Овал 37"/>
          <p:cNvSpPr/>
          <p:nvPr/>
        </p:nvSpPr>
        <p:spPr>
          <a:xfrm>
            <a:off x="7260956" y="4189445"/>
            <a:ext cx="1502043" cy="1141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9" name="Овал 38"/>
          <p:cNvSpPr/>
          <p:nvPr/>
        </p:nvSpPr>
        <p:spPr>
          <a:xfrm>
            <a:off x="1145296" y="3983509"/>
            <a:ext cx="2359904" cy="1419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956570" y="5307879"/>
            <a:ext cx="599225" cy="635721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943600" y="5320208"/>
            <a:ext cx="381000" cy="750976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6858000" y="5197029"/>
            <a:ext cx="745471" cy="746571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8762999" y="5197029"/>
            <a:ext cx="1066801" cy="525174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4504283" y="5029200"/>
            <a:ext cx="1334561" cy="914400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4819688" y="6767301"/>
                <a:ext cx="759490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𝟐𝟓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𝟒</m:t>
                          </m:r>
                        </m:sup>
                      </m:sSup>
                      <m:r>
                        <a:rPr lang="uz-Latn-UZ" sz="4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𝟒𝟎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uz-Latn-UZ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uz-Latn-UZ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uz-Latn-UZ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uz-Latn-UZ" sz="4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uz-Latn-UZ" sz="4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ru-RU" sz="4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𝟗</m:t>
                              </m:r>
                            </m:sup>
                          </m:s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𝟏𝟔</m:t>
                          </m:r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𝟏𝟒</m:t>
                          </m:r>
                        </m:sup>
                      </m:sSup>
                    </m:oMath>
                  </m:oMathPara>
                </a14:m>
                <a:endParaRPr lang="uz-Latn-U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688" y="6767301"/>
                <a:ext cx="7594900" cy="78476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783343" y="6553200"/>
                <a:ext cx="4411977" cy="1007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z-Latn-UZ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uz-Latn-UZ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uz-Latn-UZ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uz-Latn-UZ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uz-Latn-UZ" sz="4400" b="1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4400" b="1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uz-Latn-UZ" sz="4400" b="1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uz-Latn-UZ" sz="4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uz-Latn-UZ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4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𝟒</m:t>
                                  </m:r>
                                  <m:r>
                                    <a:rPr lang="uz-Latn-UZ" sz="4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uz-Latn-UZ" sz="4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𝟕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uz-Latn-UZ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43" y="6553200"/>
                <a:ext cx="4411977" cy="100758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520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/>
      <p:bldP spid="13" grpId="0"/>
      <p:bldP spid="14" grpId="0"/>
      <p:bldP spid="34" grpId="0" animBg="1"/>
      <p:bldP spid="35" grpId="0" animBg="1"/>
      <p:bldP spid="36" grpId="0" animBg="1"/>
      <p:bldP spid="38" grpId="0" animBg="1"/>
      <p:bldP spid="39" grpId="0" animBg="1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3625" y="609600"/>
            <a:ext cx="12422810" cy="1323421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82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 Представьте выражение в виде квадрата двучлена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533400" y="2133600"/>
                <a:ext cx="540109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z-Cyrl-UZ" sz="4400" b="1" dirty="0" smtClean="0">
                    <a:solidFill>
                      <a:schemeClr val="tx1"/>
                    </a:solidFill>
                    <a:ea typeface="Cambria Math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p>
                        <m:r>
                          <a:rPr lang="uz-Cyrl-UZ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uz-Latn-UZ" sz="4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uz-Cyrl-UZ" sz="4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uz-Latn-UZ" sz="4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𝒂𝒃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𝟐𝟓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uz-Latn-U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133600"/>
                <a:ext cx="5401094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4628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918933"/>
              </p:ext>
            </p:extLst>
          </p:nvPr>
        </p:nvGraphicFramePr>
        <p:xfrm>
          <a:off x="2327147" y="6705600"/>
          <a:ext cx="64595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Формула" r:id="rId4" imgW="1434960" imgH="228600" progId="Equation.3">
                  <p:embed/>
                </p:oleObj>
              </mc:Choice>
              <mc:Fallback>
                <p:oleObj name="Формула" r:id="rId4" imgW="1434960" imgH="2286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147" y="6705600"/>
                        <a:ext cx="6459537" cy="990600"/>
                      </a:xfrm>
                      <a:prstGeom prst="rect">
                        <a:avLst/>
                      </a:prstGeom>
                      <a:solidFill>
                        <a:srgbClr val="F2DCD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7056884" y="5029716"/>
                <a:ext cx="349647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uz-Latn-UZ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−  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uz-Latn-UZ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884" y="5029716"/>
                <a:ext cx="3496470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992172" y="5070948"/>
                <a:ext cx="585795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Cyrl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 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uz-Latn-UZ" sz="4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𝒂𝒃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  +     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72" y="5070948"/>
                <a:ext cx="5857950" cy="7847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401087" y="3945643"/>
                <a:ext cx="718567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4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)+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z-Latn-UZ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uz-Latn-UZ" sz="4400" b="1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uz-Latn-UZ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87" y="3945643"/>
                <a:ext cx="7185679" cy="7847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я со стрелкой 62"/>
          <p:cNvCxnSpPr/>
          <p:nvPr/>
        </p:nvCxnSpPr>
        <p:spPr>
          <a:xfrm>
            <a:off x="1507958" y="3177799"/>
            <a:ext cx="0" cy="635721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394701" y="3190758"/>
            <a:ext cx="0" cy="635721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5232652" y="3190758"/>
            <a:ext cx="618706" cy="635721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 rot="10800000">
            <a:off x="992173" y="2290454"/>
            <a:ext cx="1031569" cy="900303"/>
          </a:xfrm>
          <a:prstGeom prst="arc">
            <a:avLst>
              <a:gd name="adj1" fmla="val 11921666"/>
              <a:gd name="adj2" fmla="val 203870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66" name="Дуга 65"/>
          <p:cNvSpPr/>
          <p:nvPr/>
        </p:nvSpPr>
        <p:spPr>
          <a:xfrm rot="10800000">
            <a:off x="2651645" y="2237418"/>
            <a:ext cx="1411466" cy="900303"/>
          </a:xfrm>
          <a:prstGeom prst="arc">
            <a:avLst>
              <a:gd name="adj1" fmla="val 11921666"/>
              <a:gd name="adj2" fmla="val 203870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67" name="Дуга 66"/>
          <p:cNvSpPr/>
          <p:nvPr/>
        </p:nvSpPr>
        <p:spPr>
          <a:xfrm rot="10800000">
            <a:off x="4499556" y="2290454"/>
            <a:ext cx="1199401" cy="900303"/>
          </a:xfrm>
          <a:prstGeom prst="arc">
            <a:avLst>
              <a:gd name="adj1" fmla="val 11921666"/>
              <a:gd name="adj2" fmla="val 203870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68" name="Овал 67"/>
          <p:cNvSpPr/>
          <p:nvPr/>
        </p:nvSpPr>
        <p:spPr>
          <a:xfrm>
            <a:off x="2352172" y="3768625"/>
            <a:ext cx="2747084" cy="1130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7056884" y="3954945"/>
                <a:ext cx="345960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uz-Latn-UZ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uz-Latn-UZ" sz="4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uz-Latn-UZ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884" y="3954945"/>
                <a:ext cx="3459601" cy="7847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5674075" y="2133599"/>
                <a:ext cx="345960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uz-Latn-UZ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uz-Latn-UZ" sz="4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uz-Latn-UZ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75" y="2133599"/>
                <a:ext cx="3459601" cy="7847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7" name="Picture 7" descr="Молодой школьник на экзамене | Премиум векторы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042" l="639" r="985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83828" y="1271310"/>
            <a:ext cx="3846355" cy="37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0308" y="3890128"/>
            <a:ext cx="257894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30261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62" grpId="0"/>
      <p:bldP spid="8" grpId="0" animBg="1"/>
      <p:bldP spid="66" grpId="0" animBg="1"/>
      <p:bldP spid="67" grpId="0" animBg="1"/>
      <p:bldP spid="68" grpId="0" animBg="1"/>
      <p:bldP spid="69" grpId="0"/>
      <p:bldP spid="70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17164"/>
              </p:ext>
            </p:extLst>
          </p:nvPr>
        </p:nvGraphicFramePr>
        <p:xfrm>
          <a:off x="1828800" y="1752600"/>
          <a:ext cx="11658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Формула" r:id="rId4" imgW="1904760" imgH="228600" progId="Equation.3">
                  <p:embed/>
                </p:oleObj>
              </mc:Choice>
              <mc:Fallback>
                <p:oleObj name="Формула" r:id="rId4" imgW="1904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11658600" cy="1219200"/>
                      </a:xfrm>
                      <a:prstGeom prst="rect">
                        <a:avLst/>
                      </a:prstGeom>
                      <a:solidFill>
                        <a:schemeClr val="bg2">
                          <a:alpha val="49019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6727" y="3505200"/>
            <a:ext cx="13963673" cy="32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Куб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суммы двух чисел равен 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кубу первого числа плюс утроенное произведение квадрата первого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числа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второе,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плюс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утроенное 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произведение первого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числа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квадрат второго числа, плюс куб второго числа.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92836" y="457200"/>
            <a:ext cx="3739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Куб суммы </a:t>
            </a:r>
            <a:endParaRPr lang="uz-Latn-U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7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 descr="A boy thinking while taking an exam - Download Free Vectors, Clipart  Graphics &amp; Vector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410200"/>
            <a:ext cx="318173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065554"/>
              </p:ext>
            </p:extLst>
          </p:nvPr>
        </p:nvGraphicFramePr>
        <p:xfrm>
          <a:off x="1371600" y="3048000"/>
          <a:ext cx="1696512" cy="94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Формула" r:id="rId4" imgW="469800" imgH="228600" progId="Equation.3">
                  <p:embed/>
                </p:oleObj>
              </mc:Choice>
              <mc:Fallback>
                <p:oleObj name="Формула" r:id="rId4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8000"/>
                        <a:ext cx="1696512" cy="941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478327"/>
              </p:ext>
            </p:extLst>
          </p:nvPr>
        </p:nvGraphicFramePr>
        <p:xfrm>
          <a:off x="2971800" y="2971800"/>
          <a:ext cx="4037731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Формула" r:id="rId6" imgW="1041120" imgH="228600" progId="Equation.3">
                  <p:embed/>
                </p:oleObj>
              </mc:Choice>
              <mc:Fallback>
                <p:oleObj name="Формула" r:id="rId6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71800"/>
                        <a:ext cx="4037731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665955"/>
              </p:ext>
            </p:extLst>
          </p:nvPr>
        </p:nvGraphicFramePr>
        <p:xfrm>
          <a:off x="7010400" y="3048000"/>
          <a:ext cx="6121400" cy="957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Формула" r:id="rId8" imgW="1511280" imgH="228600" progId="Equation.3">
                  <p:embed/>
                </p:oleObj>
              </mc:Choice>
              <mc:Fallback>
                <p:oleObj name="Формула" r:id="rId8" imgW="1511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048000"/>
                        <a:ext cx="6121400" cy="957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26497"/>
              </p:ext>
            </p:extLst>
          </p:nvPr>
        </p:nvGraphicFramePr>
        <p:xfrm>
          <a:off x="2743200" y="4419600"/>
          <a:ext cx="88773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Формула" r:id="rId10" imgW="2133360" imgH="203040" progId="Equation.3">
                  <p:embed/>
                </p:oleObj>
              </mc:Choice>
              <mc:Fallback>
                <p:oleObj name="Формула" r:id="rId10" imgW="2133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19600"/>
                        <a:ext cx="887730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54152" y="609600"/>
            <a:ext cx="607584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4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Доказательство: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711166"/>
              </p:ext>
            </p:extLst>
          </p:nvPr>
        </p:nvGraphicFramePr>
        <p:xfrm>
          <a:off x="3886200" y="5791200"/>
          <a:ext cx="6553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Формула" r:id="rId12" imgW="1409400" imgH="203040" progId="Equation.3">
                  <p:embed/>
                </p:oleObj>
              </mc:Choice>
              <mc:Fallback>
                <p:oleObj name="Формула" r:id="rId12" imgW="14094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91200"/>
                        <a:ext cx="6553200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96517"/>
              </p:ext>
            </p:extLst>
          </p:nvPr>
        </p:nvGraphicFramePr>
        <p:xfrm>
          <a:off x="1524000" y="1380671"/>
          <a:ext cx="117538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Формула" r:id="rId14" imgW="1904760" imgH="228600" progId="Equation.3">
                  <p:embed/>
                </p:oleObj>
              </mc:Choice>
              <mc:Fallback>
                <p:oleObj name="Формула" r:id="rId14" imgW="19047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80671"/>
                        <a:ext cx="11753850" cy="1066800"/>
                      </a:xfrm>
                      <a:prstGeom prst="rect">
                        <a:avLst/>
                      </a:prstGeom>
                      <a:solidFill>
                        <a:schemeClr val="bg2">
                          <a:alpha val="49019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81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12287</TotalTime>
  <Words>490</Words>
  <Application>Microsoft Office PowerPoint</Application>
  <PresentationFormat>Произвольный</PresentationFormat>
  <Paragraphs>86</Paragraphs>
  <Slides>14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798</cp:revision>
  <dcterms:created xsi:type="dcterms:W3CDTF">2020-04-09T07:32:19Z</dcterms:created>
  <dcterms:modified xsi:type="dcterms:W3CDTF">2021-02-18T17:35:16Z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