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560" r:id="rId2"/>
    <p:sldId id="768" r:id="rId3"/>
    <p:sldId id="790" r:id="rId4"/>
    <p:sldId id="791" r:id="rId5"/>
    <p:sldId id="792" r:id="rId6"/>
    <p:sldId id="785" r:id="rId7"/>
    <p:sldId id="762" r:id="rId8"/>
    <p:sldId id="793" r:id="rId9"/>
    <p:sldId id="794" r:id="rId10"/>
    <p:sldId id="795" r:id="rId11"/>
    <p:sldId id="796" r:id="rId12"/>
    <p:sldId id="797" r:id="rId13"/>
    <p:sldId id="798" r:id="rId14"/>
    <p:sldId id="510" r:id="rId15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790"/>
            <p14:sldId id="791"/>
            <p14:sldId id="792"/>
            <p14:sldId id="785"/>
            <p14:sldId id="762"/>
            <p14:sldId id="793"/>
            <p14:sldId id="794"/>
            <p14:sldId id="795"/>
            <p14:sldId id="796"/>
            <p14:sldId id="797"/>
            <p14:sldId id="798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 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81635581-7F0B-43C9-A74F-627DD211AEF0}" type="pres">
      <dgm:prSet presAssocID="{44EC9824-270E-48F8-9D29-8173E6FC748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FB7CB10-DEBB-4872-A2A5-74B062251810}" type="pres">
      <dgm:prSet presAssocID="{44EC9824-270E-48F8-9D29-8173E6FC7480}" presName="accent_2" presStyleCnt="0"/>
      <dgm:spPr/>
    </dgm:pt>
    <dgm:pt modelId="{60E900E0-2142-46B7-8012-F1FBABD5863C}" type="pres">
      <dgm:prSet presAssocID="{44EC9824-270E-48F8-9D29-8173E6FC7480}" presName="accentRepeatNode" presStyleLbl="solidFgAcc1" presStyleIdx="1" presStyleCnt="3" custLinFactNeighborX="-19878" custLinFactNeighborY="1857"/>
      <dgm:spPr/>
    </dgm:pt>
    <dgm:pt modelId="{2D28DD34-0360-4D61-9453-B34C5F44DB41}" type="pres">
      <dgm:prSet presAssocID="{A57B3A41-BEDF-432A-A6D1-20ADB439BE5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53B2108D-DEFE-4E05-8693-7D94492166F1}" type="pres">
      <dgm:prSet presAssocID="{A57B3A41-BEDF-432A-A6D1-20ADB439BE55}" presName="accent_3" presStyleCnt="0"/>
      <dgm:spPr/>
    </dgm:pt>
    <dgm:pt modelId="{5FE3EEBE-003C-471A-B15E-1526B9173BC0}" type="pres">
      <dgm:prSet presAssocID="{A57B3A41-BEDF-432A-A6D1-20ADB439BE55}" presName="accentRepeatNode" presStyleLbl="solidFgAcc1" presStyleIdx="2" presStyleCnt="3"/>
      <dgm:spPr/>
    </dgm:pt>
  </dgm:ptLst>
  <dgm:cxnLst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E3AEAAF3-9545-49DD-B02E-EBEDAAD25147}" srcId="{BCC93F39-D10A-4803-B666-2C2CC1E22604}" destId="{A57B3A41-BEDF-432A-A6D1-20ADB439BE55}" srcOrd="2" destOrd="0" parTransId="{7B5E53DE-0EBE-4D3A-AFCE-73715F644699}" sibTransId="{A2B40C0A-A040-4BB8-B0EB-372827B5C35B}"/>
    <dgm:cxn modelId="{D0755743-6304-44C5-BA7A-AB249A7701EB}" srcId="{BCC93F39-D10A-4803-B666-2C2CC1E22604}" destId="{44EC9824-270E-48F8-9D29-8173E6FC7480}" srcOrd="1" destOrd="0" parTransId="{2040D75C-61B7-443B-ACB9-1DBE9A5C1D27}" sibTransId="{B945409A-275F-4AE8-B83D-98E3333187A0}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6ABCEF30-DE7B-4C64-9AF3-1C9C657236EA}" type="presOf" srcId="{A57B3A41-BEDF-432A-A6D1-20ADB439BE55}" destId="{2D28DD34-0360-4D61-9453-B34C5F44DB41}" srcOrd="0" destOrd="0" presId="urn:microsoft.com/office/officeart/2008/layout/VerticalCurvedList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994F2249-7205-489F-B7FD-985FCC1CDDB6}" type="presOf" srcId="{44EC9824-270E-48F8-9D29-8173E6FC7480}" destId="{81635581-7F0B-43C9-A74F-627DD211AEF0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26674E32-1EAB-4744-AB15-3A3F578CC172}" type="presParOf" srcId="{661502F1-638F-4AF4-B56A-1BDAC56AB798}" destId="{81635581-7F0B-43C9-A74F-627DD211AEF0}" srcOrd="3" destOrd="0" presId="urn:microsoft.com/office/officeart/2008/layout/VerticalCurvedList"/>
    <dgm:cxn modelId="{4A4D7DA1-05E2-414F-A3CF-F159DE7AB71E}" type="presParOf" srcId="{661502F1-638F-4AF4-B56A-1BDAC56AB798}" destId="{8FB7CB10-DEBB-4872-A2A5-74B062251810}" srcOrd="4" destOrd="0" presId="urn:microsoft.com/office/officeart/2008/layout/VerticalCurvedList"/>
    <dgm:cxn modelId="{0BE57A57-CA8D-4F90-8FC1-7D8B8CC5CD1F}" type="presParOf" srcId="{8FB7CB10-DEBB-4872-A2A5-74B062251810}" destId="{60E900E0-2142-46B7-8012-F1FBABD5863C}" srcOrd="0" destOrd="0" presId="urn:microsoft.com/office/officeart/2008/layout/VerticalCurvedList"/>
    <dgm:cxn modelId="{506C7DF1-2C92-41A8-9B5C-58040F5DBBDD}" type="presParOf" srcId="{661502F1-638F-4AF4-B56A-1BDAC56AB798}" destId="{2D28DD34-0360-4D61-9453-B34C5F44DB41}" srcOrd="5" destOrd="0" presId="urn:microsoft.com/office/officeart/2008/layout/VerticalCurvedList"/>
    <dgm:cxn modelId="{BA0CB9F9-F8FE-46F9-9F44-6E1E6A1CB037}" type="presParOf" srcId="{661502F1-638F-4AF4-B56A-1BDAC56AB798}" destId="{53B2108D-DEFE-4E05-8693-7D94492166F1}" srcOrd="6" destOrd="0" presId="urn:microsoft.com/office/officeart/2008/layout/VerticalCurvedList"/>
    <dgm:cxn modelId="{5755E9E7-BDDB-4D3D-8546-533239D8D460}" type="presParOf" srcId="{53B2108D-DEFE-4E05-8693-7D94492166F1}" destId="{5FE3EEBE-003C-471A-B15E-1526B9173BC0}" srcOrd="0" destOrd="0" presId="urn:microsoft.com/office/officeart/2008/layout/VerticalCurv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10690767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35581-7F0B-43C9-A74F-627DD211AEF0}">
      <dsp:nvSpPr>
        <dsp:cNvPr id="0" name=""/>
        <dsp:cNvSpPr/>
      </dsp:nvSpPr>
      <dsp:spPr>
        <a:xfrm>
          <a:off x="1294676" y="2448560"/>
          <a:ext cx="10245741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 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10245741" cy="1224280"/>
      </dsp:txXfrm>
    </dsp:sp>
    <dsp:sp modelId="{60E900E0-2142-46B7-8012-F1FBABD5863C}">
      <dsp:nvSpPr>
        <dsp:cNvPr id="0" name=""/>
        <dsp:cNvSpPr/>
      </dsp:nvSpPr>
      <dsp:spPr>
        <a:xfrm>
          <a:off x="225298" y="232394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8DD34-0360-4D61-9453-B34C5F44DB41}">
      <dsp:nvSpPr>
        <dsp:cNvPr id="0" name=""/>
        <dsp:cNvSpPr/>
      </dsp:nvSpPr>
      <dsp:spPr>
        <a:xfrm>
          <a:off x="849650" y="428498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10690767" cy="1224280"/>
      </dsp:txXfrm>
    </dsp:sp>
    <dsp:sp modelId="{5FE3EEBE-003C-471A-B15E-1526B9173BC0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71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241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171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645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11" Type="http://schemas.microsoft.com/office/2007/relationships/hdphoto" Target="../media/hdphoto2.wdp"/><Relationship Id="rId5" Type="http://schemas.openxmlformats.org/officeDocument/2006/relationships/image" Target="../media/image32.wmf"/><Relationship Id="rId10" Type="http://schemas.openxmlformats.org/officeDocument/2006/relationships/image" Target="../media/image34.png"/><Relationship Id="rId4" Type="http://schemas.openxmlformats.org/officeDocument/2006/relationships/oleObject" Target="../embeddings/oleObject20.bin"/><Relationship Id="rId9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23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29.bin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5" Type="http://schemas.openxmlformats.org/officeDocument/2006/relationships/image" Target="../media/image42.jpeg"/><Relationship Id="rId10" Type="http://schemas.openxmlformats.org/officeDocument/2006/relationships/image" Target="../media/image39.wmf"/><Relationship Id="rId4" Type="http://schemas.openxmlformats.org/officeDocument/2006/relationships/image" Target="../media/image36.wmf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47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44.wmf"/><Relationship Id="rId12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46.wmf"/><Relationship Id="rId5" Type="http://schemas.openxmlformats.org/officeDocument/2006/relationships/image" Target="../media/image43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5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6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2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jpeg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image" Target="../media/image14.png"/><Relationship Id="rId10" Type="http://schemas.openxmlformats.org/officeDocument/2006/relationships/image" Target="../media/image11.emf"/><Relationship Id="rId4" Type="http://schemas.openxmlformats.org/officeDocument/2006/relationships/image" Target="../media/image8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image" Target="../media/image18.png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12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png"/><Relationship Id="rId11" Type="http://schemas.openxmlformats.org/officeDocument/2006/relationships/image" Target="../media/image23.png"/><Relationship Id="rId5" Type="http://schemas.openxmlformats.org/officeDocument/2006/relationships/image" Target="../media/image16.wmf"/><Relationship Id="rId10" Type="http://schemas.openxmlformats.org/officeDocument/2006/relationships/image" Target="../media/image31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29.wmf"/><Relationship Id="rId3" Type="http://schemas.openxmlformats.org/officeDocument/2006/relationships/image" Target="../media/image31.jpeg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133600" y="3628321"/>
            <a:ext cx="8991600" cy="3305879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«Квадрат суммы,  квадрат разности»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5602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06" y="3025589"/>
            <a:ext cx="3810000" cy="381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981200" y="7060444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5105400" y="-4508"/>
            <a:ext cx="3280647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Например: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2729954"/>
              </p:ext>
            </p:extLst>
          </p:nvPr>
        </p:nvGraphicFramePr>
        <p:xfrm>
          <a:off x="2412318" y="3026229"/>
          <a:ext cx="3633787" cy="258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4" name="Формула" r:id="rId4" imgW="774360" imgH="736560" progId="Equation.3">
                  <p:embed/>
                </p:oleObj>
              </mc:Choice>
              <mc:Fallback>
                <p:oleObj name="Формула" r:id="rId4" imgW="774360" imgH="73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2318" y="3026229"/>
                        <a:ext cx="3633787" cy="2589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112440"/>
              </p:ext>
            </p:extLst>
          </p:nvPr>
        </p:nvGraphicFramePr>
        <p:xfrm>
          <a:off x="6054803" y="3048000"/>
          <a:ext cx="4662487" cy="325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5" name="Формула" r:id="rId6" imgW="1307880" imgH="939600" progId="Equation.3">
                  <p:embed/>
                </p:oleObj>
              </mc:Choice>
              <mc:Fallback>
                <p:oleObj name="Формула" r:id="rId6" imgW="1307880" imgH="939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4803" y="3048000"/>
                        <a:ext cx="4662487" cy="325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844428" y="4778829"/>
            <a:ext cx="5083239" cy="8572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41318" y="3026229"/>
            <a:ext cx="5086349" cy="857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793046"/>
              </p:ext>
            </p:extLst>
          </p:nvPr>
        </p:nvGraphicFramePr>
        <p:xfrm>
          <a:off x="1447800" y="1143000"/>
          <a:ext cx="11658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Формула" r:id="rId8" imgW="1904760" imgH="228600" progId="Equation.3">
                  <p:embed/>
                </p:oleObj>
              </mc:Choice>
              <mc:Fallback>
                <p:oleObj name="Формула" r:id="rId8" imgW="19047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143000"/>
                        <a:ext cx="11658600" cy="1219200"/>
                      </a:xfrm>
                      <a:prstGeom prst="rect">
                        <a:avLst/>
                      </a:prstGeom>
                      <a:solidFill>
                        <a:schemeClr val="bg2">
                          <a:alpha val="49019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0" name="Picture 8" descr="Поднимите руку чтобы ответить на вопрос девушки изображение_Фото номер  400329502_PNG Формат изображения_ru.lovepik.co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47" b="95349" l="1163" r="981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0" y="3010678"/>
            <a:ext cx="3126920" cy="312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7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4042691"/>
              </p:ext>
            </p:extLst>
          </p:nvPr>
        </p:nvGraphicFramePr>
        <p:xfrm>
          <a:off x="1866900" y="1752600"/>
          <a:ext cx="1158081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Формула" r:id="rId4" imgW="1892160" imgH="228600" progId="Equation.3">
                  <p:embed/>
                </p:oleObj>
              </mc:Choice>
              <mc:Fallback>
                <p:oleObj name="Формула" r:id="rId4" imgW="1892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0" y="1752600"/>
                        <a:ext cx="11580813" cy="1219200"/>
                      </a:xfrm>
                      <a:prstGeom prst="rect">
                        <a:avLst/>
                      </a:prstGeom>
                      <a:solidFill>
                        <a:schemeClr val="bg2">
                          <a:alpha val="49019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66727" y="3505200"/>
            <a:ext cx="13963673" cy="32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Куб разности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двух чисел равен 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кубу первого числа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минус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утроенное произведение квадрата первого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второе,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плюс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утроенное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произведение первого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квадрат второго числа,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минус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 второго числа.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92836" y="457200"/>
            <a:ext cx="44223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Куб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разности </a:t>
            </a:r>
            <a:endParaRPr lang="uz-Latn-U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9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567178"/>
              </p:ext>
            </p:extLst>
          </p:nvPr>
        </p:nvGraphicFramePr>
        <p:xfrm>
          <a:off x="1371600" y="3048000"/>
          <a:ext cx="1696512" cy="94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9" name="Формула" r:id="rId3" imgW="469800" imgH="228600" progId="Equation.3">
                  <p:embed/>
                </p:oleObj>
              </mc:Choice>
              <mc:Fallback>
                <p:oleObj name="Формула" r:id="rId3" imgW="469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048000"/>
                        <a:ext cx="1696512" cy="9415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804427"/>
              </p:ext>
            </p:extLst>
          </p:nvPr>
        </p:nvGraphicFramePr>
        <p:xfrm>
          <a:off x="2971800" y="2971800"/>
          <a:ext cx="4037731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0" name="Формула" r:id="rId5" imgW="1041120" imgH="228600" progId="Equation.3">
                  <p:embed/>
                </p:oleObj>
              </mc:Choice>
              <mc:Fallback>
                <p:oleObj name="Формула" r:id="rId5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971800"/>
                        <a:ext cx="4037731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529975"/>
              </p:ext>
            </p:extLst>
          </p:nvPr>
        </p:nvGraphicFramePr>
        <p:xfrm>
          <a:off x="7035800" y="3048000"/>
          <a:ext cx="6069013" cy="95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1" name="Формула" r:id="rId7" imgW="1498320" imgH="228600" progId="Equation.3">
                  <p:embed/>
                </p:oleObj>
              </mc:Choice>
              <mc:Fallback>
                <p:oleObj name="Формула" r:id="rId7" imgW="1498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800" y="3048000"/>
                        <a:ext cx="6069013" cy="957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052505"/>
              </p:ext>
            </p:extLst>
          </p:nvPr>
        </p:nvGraphicFramePr>
        <p:xfrm>
          <a:off x="2743200" y="4419600"/>
          <a:ext cx="887730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2" name="Формула" r:id="rId9" imgW="2133360" imgH="203040" progId="Equation.3">
                  <p:embed/>
                </p:oleObj>
              </mc:Choice>
              <mc:Fallback>
                <p:oleObj name="Формула" r:id="rId9" imgW="2133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419600"/>
                        <a:ext cx="887730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354152" y="609600"/>
            <a:ext cx="607584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4636238"/>
              </p:ext>
            </p:extLst>
          </p:nvPr>
        </p:nvGraphicFramePr>
        <p:xfrm>
          <a:off x="3886200" y="5791200"/>
          <a:ext cx="6553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3" name="Формула" r:id="rId11" imgW="1409400" imgH="203040" progId="Equation.3">
                  <p:embed/>
                </p:oleObj>
              </mc:Choice>
              <mc:Fallback>
                <p:oleObj name="Формула" r:id="rId11" imgW="1409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91200"/>
                        <a:ext cx="6553200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187208"/>
              </p:ext>
            </p:extLst>
          </p:nvPr>
        </p:nvGraphicFramePr>
        <p:xfrm>
          <a:off x="1563688" y="1381125"/>
          <a:ext cx="116744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4" name="Формула" r:id="rId13" imgW="1892160" imgH="228600" progId="Equation.3">
                  <p:embed/>
                </p:oleObj>
              </mc:Choice>
              <mc:Fallback>
                <p:oleObj name="Формула" r:id="rId13" imgW="1892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3688" y="1381125"/>
                        <a:ext cx="11674475" cy="1066800"/>
                      </a:xfrm>
                      <a:prstGeom prst="rect">
                        <a:avLst/>
                      </a:prstGeom>
                      <a:solidFill>
                        <a:schemeClr val="bg2">
                          <a:alpha val="49019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02" name="Picture 22" descr="Анкета Векторные клипарты с лицензией «роялти-фри».16 386 Анкета клипарты и  векторные иллюстрации и изображения в формате EPS от тысяч дизайнеров  стоковых иллюстраций.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0"/>
          <a:stretch/>
        </p:blipFill>
        <p:spPr bwMode="auto">
          <a:xfrm>
            <a:off x="762000" y="5486400"/>
            <a:ext cx="2740025" cy="252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60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4800600" y="48181"/>
            <a:ext cx="3557967" cy="87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Например: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8060586"/>
              </p:ext>
            </p:extLst>
          </p:nvPr>
        </p:nvGraphicFramePr>
        <p:xfrm>
          <a:off x="147638" y="2851150"/>
          <a:ext cx="4038600" cy="353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1" name="Формула" r:id="rId4" imgW="901440" imgH="965160" progId="Equation.3">
                  <p:embed/>
                </p:oleObj>
              </mc:Choice>
              <mc:Fallback>
                <p:oleObj name="Формула" r:id="rId4" imgW="90144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8" y="2851150"/>
                        <a:ext cx="4038600" cy="3536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1110570"/>
              </p:ext>
            </p:extLst>
          </p:nvPr>
        </p:nvGraphicFramePr>
        <p:xfrm>
          <a:off x="4142399" y="2886075"/>
          <a:ext cx="10210800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2" name="Формула" r:id="rId6" imgW="2108160" imgH="939600" progId="Equation.3">
                  <p:embed/>
                </p:oleObj>
              </mc:Choice>
              <mc:Fallback>
                <p:oleObj name="Формула" r:id="rId6" imgW="210816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2399" y="2886075"/>
                        <a:ext cx="10210800" cy="3514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142399" y="2895600"/>
            <a:ext cx="10172699" cy="857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42399" y="4648200"/>
            <a:ext cx="10172699" cy="8572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786090"/>
              </p:ext>
            </p:extLst>
          </p:nvPr>
        </p:nvGraphicFramePr>
        <p:xfrm>
          <a:off x="1600200" y="914400"/>
          <a:ext cx="1167447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3" name="Формула" r:id="rId8" imgW="1892160" imgH="228600" progId="Equation.3">
                  <p:embed/>
                </p:oleObj>
              </mc:Choice>
              <mc:Fallback>
                <p:oleObj name="Формула" r:id="rId8" imgW="1892160" imgH="228600" progId="Equation.3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914400"/>
                        <a:ext cx="11674475" cy="1066800"/>
                      </a:xfrm>
                      <a:prstGeom prst="rect">
                        <a:avLst/>
                      </a:prstGeom>
                      <a:solidFill>
                        <a:schemeClr val="bg2">
                          <a:alpha val="49019"/>
                        </a:scheme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0232131"/>
              </p:ext>
            </p:extLst>
          </p:nvPr>
        </p:nvGraphicFramePr>
        <p:xfrm>
          <a:off x="4791269" y="3733800"/>
          <a:ext cx="6673850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4" name="Формула" r:id="rId10" imgW="1790640" imgH="203040" progId="Equation.3">
                  <p:embed/>
                </p:oleObj>
              </mc:Choice>
              <mc:Fallback>
                <p:oleObj name="Формула" r:id="rId10" imgW="179064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1269" y="3733800"/>
                        <a:ext cx="6673850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3327477"/>
              </p:ext>
            </p:extLst>
          </p:nvPr>
        </p:nvGraphicFramePr>
        <p:xfrm>
          <a:off x="4834812" y="5715000"/>
          <a:ext cx="7135812" cy="76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name="Формула" r:id="rId12" imgW="1473120" imgH="203040" progId="Equation.3">
                  <p:embed/>
                </p:oleObj>
              </mc:Choice>
              <mc:Fallback>
                <p:oleObj name="Формула" r:id="rId12" imgW="147312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4812" y="5715000"/>
                        <a:ext cx="7135812" cy="76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594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00800" y="1981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Cyrl-UZ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377 (1)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381 (2)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82 (2)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113-114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Дети загорая на циновке пляжа Иллюстрация вектора - иллюстрации  насчитывающей на, дети: 985506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718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46910180"/>
              </p:ext>
            </p:extLst>
          </p:nvPr>
        </p:nvGraphicFramePr>
        <p:xfrm>
          <a:off x="1828800" y="1600200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07657" y="256374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6555" y="437481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4800" y="62484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Text Box 13"/>
          <p:cNvSpPr txBox="1">
            <a:spLocks noChangeArrowheads="1"/>
          </p:cNvSpPr>
          <p:nvPr/>
        </p:nvSpPr>
        <p:spPr bwMode="auto">
          <a:xfrm>
            <a:off x="4481879" y="533400"/>
            <a:ext cx="6322250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Преобразуйте </a:t>
            </a:r>
            <a:r>
              <a:rPr lang="ru-RU" sz="34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в многочлен</a:t>
            </a:r>
          </a:p>
        </p:txBody>
      </p:sp>
      <p:graphicFrame>
        <p:nvGraphicFramePr>
          <p:cNvPr id="4199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1547463"/>
              </p:ext>
            </p:extLst>
          </p:nvPr>
        </p:nvGraphicFramePr>
        <p:xfrm>
          <a:off x="2362200" y="3200400"/>
          <a:ext cx="5811712" cy="140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0" name="Формула" r:id="rId3" imgW="723600" imgH="228600" progId="Equation.3">
                  <p:embed/>
                </p:oleObj>
              </mc:Choice>
              <mc:Fallback>
                <p:oleObj name="Формула" r:id="rId3" imgW="723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200400"/>
                        <a:ext cx="5811712" cy="1400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691689"/>
              </p:ext>
            </p:extLst>
          </p:nvPr>
        </p:nvGraphicFramePr>
        <p:xfrm>
          <a:off x="1562100" y="4571913"/>
          <a:ext cx="12130514" cy="13983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1" name="Формула" r:id="rId5" imgW="1511280" imgH="228600" progId="Equation.3">
                  <p:embed/>
                </p:oleObj>
              </mc:Choice>
              <mc:Fallback>
                <p:oleObj name="Формула" r:id="rId5" imgW="15112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4571913"/>
                        <a:ext cx="12130514" cy="13983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229679"/>
              </p:ext>
            </p:extLst>
          </p:nvPr>
        </p:nvGraphicFramePr>
        <p:xfrm>
          <a:off x="1957386" y="6372224"/>
          <a:ext cx="8253412" cy="1400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2" name="Формула" r:id="rId7" imgW="1028520" imgH="228600" progId="Equation.3">
                  <p:embed/>
                </p:oleObj>
              </mc:Choice>
              <mc:Fallback>
                <p:oleObj name="Формула" r:id="rId7" imgW="10285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7386" y="6372224"/>
                        <a:ext cx="8253412" cy="14001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522742"/>
              </p:ext>
            </p:extLst>
          </p:nvPr>
        </p:nvGraphicFramePr>
        <p:xfrm>
          <a:off x="3505200" y="1524000"/>
          <a:ext cx="75438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3" name="Формула" r:id="rId9" imgW="1447800" imgH="228600" progId="Equation.3">
                  <p:embed/>
                </p:oleObj>
              </mc:Choice>
              <mc:Fallback>
                <p:oleObj name="Формула" r:id="rId9" imgW="144780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524000"/>
                        <a:ext cx="7543800" cy="12954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01" name="Picture 13" descr="Мальчик думает, когда пишет что-то на бумаге Иллюстрация штока -  иллюстрации насчитывающей пишет, когда: 15902536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0" y="111968"/>
            <a:ext cx="327349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2255" y="322385"/>
            <a:ext cx="1322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i="1" dirty="0" smtClean="0">
                <a:solidFill>
                  <a:srgbClr val="002060"/>
                </a:solidFill>
                <a:latin typeface="Lucida Handwriting" pitchFamily="66" charset="0"/>
                <a:cs typeface="Consolas" pitchFamily="49" charset="0"/>
              </a:rPr>
              <a:t>ax</a:t>
            </a:r>
            <a:r>
              <a:rPr lang="en-US" sz="3200" b="1" i="1" baseline="30000" dirty="0" smtClean="0">
                <a:solidFill>
                  <a:srgbClr val="002060"/>
                </a:solidFill>
                <a:latin typeface="Lucida Handwriting" pitchFamily="66" charset="0"/>
                <a:cs typeface="Consolas" pitchFamily="49" charset="0"/>
              </a:rPr>
              <a:t>2</a:t>
            </a:r>
            <a:r>
              <a:rPr lang="uz-Latn-UZ" sz="3200" b="1" i="1" baseline="30000" dirty="0" smtClean="0">
                <a:solidFill>
                  <a:srgbClr val="002060"/>
                </a:solidFill>
                <a:latin typeface="Lucida Handwriting" pitchFamily="66" charset="0"/>
                <a:cs typeface="Consolas" pitchFamily="49" charset="0"/>
              </a:rPr>
              <a:t>+b</a:t>
            </a:r>
            <a:endParaRPr lang="ru-RU" sz="3200" b="1" i="1" baseline="30000" dirty="0">
              <a:solidFill>
                <a:srgbClr val="002060"/>
              </a:solidFill>
              <a:latin typeface="Consolas" pitchFamily="49" charset="0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23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300285" y="1171423"/>
            <a:ext cx="336881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(</a:t>
            </a:r>
            <a:r>
              <a:rPr lang="en-US" sz="7200" b="1" dirty="0">
                <a:solidFill>
                  <a:srgbClr val="0000FF"/>
                </a:solidFill>
              </a:rPr>
              <a:t>c </a:t>
            </a:r>
            <a:r>
              <a:rPr lang="en-US" sz="7200" b="1" dirty="0">
                <a:solidFill>
                  <a:srgbClr val="000000"/>
                </a:solidFill>
              </a:rPr>
              <a:t>+ </a:t>
            </a:r>
            <a:r>
              <a:rPr lang="en-US" sz="7200" b="1" dirty="0">
                <a:solidFill>
                  <a:srgbClr val="0000FF"/>
                </a:solidFill>
              </a:rPr>
              <a:t>n</a:t>
            </a:r>
            <a:r>
              <a:rPr lang="en-US" sz="7200" b="1" dirty="0">
                <a:solidFill>
                  <a:srgbClr val="000000"/>
                </a:solidFill>
              </a:rPr>
              <a:t>)</a:t>
            </a:r>
            <a:r>
              <a:rPr lang="en-US" sz="7200" b="1" baseline="30000" dirty="0"/>
              <a:t>2</a:t>
            </a:r>
            <a:r>
              <a:rPr lang="en-US" sz="7200" b="1" dirty="0">
                <a:solidFill>
                  <a:srgbClr val="000000"/>
                </a:solidFill>
              </a:rPr>
              <a:t>=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150348" y="1171422"/>
            <a:ext cx="1379485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FF"/>
                </a:solidFill>
              </a:rPr>
              <a:t>  c</a:t>
            </a:r>
            <a:r>
              <a:rPr lang="en-US" sz="7200" b="1" baseline="30000" dirty="0"/>
              <a:t>2</a:t>
            </a:r>
            <a:endParaRPr lang="ru-RU" sz="7200" b="1" baseline="30000" dirty="0"/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547814" y="1159624"/>
            <a:ext cx="2073586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+</a:t>
            </a:r>
            <a:r>
              <a:rPr lang="en-US" sz="7200" b="1" dirty="0">
                <a:solidFill>
                  <a:srgbClr val="FF0000"/>
                </a:solidFill>
              </a:rPr>
              <a:t>2</a:t>
            </a:r>
            <a:r>
              <a:rPr lang="en-US" sz="7200" b="1" dirty="0">
                <a:solidFill>
                  <a:srgbClr val="0000FF"/>
                </a:solidFill>
              </a:rPr>
              <a:t>cn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8406695" y="1135966"/>
            <a:ext cx="153177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+</a:t>
            </a:r>
            <a:r>
              <a:rPr lang="en-US" sz="7200" b="1" dirty="0">
                <a:solidFill>
                  <a:srgbClr val="0000FF"/>
                </a:solidFill>
              </a:rPr>
              <a:t>n</a:t>
            </a:r>
            <a:r>
              <a:rPr lang="en-US" sz="7200" b="1" baseline="30000" dirty="0"/>
              <a:t>2</a:t>
            </a:r>
            <a:endParaRPr lang="ru-RU" sz="7200" b="1" baseline="30000" dirty="0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414833" y="2408694"/>
            <a:ext cx="327263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(</a:t>
            </a:r>
            <a:r>
              <a:rPr lang="en-US" sz="7200" b="1" dirty="0" smtClean="0">
                <a:solidFill>
                  <a:srgbClr val="0000FF"/>
                </a:solidFill>
              </a:rPr>
              <a:t>b</a:t>
            </a:r>
            <a:r>
              <a:rPr lang="ru-RU" sz="7200" b="1" dirty="0" smtClean="0">
                <a:solidFill>
                  <a:srgbClr val="0000FF"/>
                </a:solidFill>
              </a:rPr>
              <a:t> </a:t>
            </a:r>
            <a:r>
              <a:rPr lang="en-US" sz="7200" b="1" dirty="0" smtClean="0">
                <a:solidFill>
                  <a:srgbClr val="000000"/>
                </a:solidFill>
              </a:rPr>
              <a:t>-</a:t>
            </a:r>
            <a:r>
              <a:rPr lang="ru-RU" sz="7200" b="1" dirty="0" smtClean="0">
                <a:solidFill>
                  <a:srgbClr val="000000"/>
                </a:solidFill>
              </a:rPr>
              <a:t> </a:t>
            </a:r>
            <a:r>
              <a:rPr lang="en-US" sz="7200" b="1" dirty="0" smtClean="0"/>
              <a:t>5</a:t>
            </a:r>
            <a:r>
              <a:rPr lang="en-US" sz="7200" b="1" dirty="0" smtClean="0">
                <a:solidFill>
                  <a:srgbClr val="000000"/>
                </a:solidFill>
              </a:rPr>
              <a:t>)</a:t>
            </a:r>
            <a:r>
              <a:rPr lang="en-US" sz="7200" b="1" baseline="30000" dirty="0" smtClean="0"/>
              <a:t>2</a:t>
            </a:r>
            <a:r>
              <a:rPr lang="en-US" sz="7200" b="1" dirty="0">
                <a:solidFill>
                  <a:srgbClr val="000000"/>
                </a:solidFill>
              </a:rPr>
              <a:t>=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714674" y="2408694"/>
            <a:ext cx="107170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FF"/>
                </a:solidFill>
              </a:rPr>
              <a:t>b</a:t>
            </a:r>
            <a:r>
              <a:rPr lang="en-US" sz="7200" b="1" baseline="30000" dirty="0"/>
              <a:t>2</a:t>
            </a:r>
            <a:endParaRPr lang="ru-RU" sz="7200" b="1" baseline="30000" dirty="0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786383" y="2408694"/>
            <a:ext cx="282883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-</a:t>
            </a:r>
            <a:r>
              <a:rPr lang="en-US" sz="7200" b="1" dirty="0" smtClean="0">
                <a:solidFill>
                  <a:srgbClr val="FF0000"/>
                </a:solidFill>
              </a:rPr>
              <a:t>2</a:t>
            </a:r>
            <a:r>
              <a:rPr lang="en-US" sz="7200" b="1" dirty="0" smtClean="0">
                <a:solidFill>
                  <a:srgbClr val="FF0000"/>
                </a:solidFill>
                <a:latin typeface="Cambria Math"/>
                <a:ea typeface="Cambria Math"/>
              </a:rPr>
              <a:t>∙</a:t>
            </a:r>
            <a:r>
              <a:rPr lang="en-US" sz="7200" b="1" dirty="0" smtClean="0">
                <a:solidFill>
                  <a:srgbClr val="0000FF"/>
                </a:solidFill>
              </a:rPr>
              <a:t>b</a:t>
            </a:r>
            <a:r>
              <a:rPr lang="en-US" sz="7200" b="1" dirty="0" smtClean="0">
                <a:solidFill>
                  <a:srgbClr val="000000"/>
                </a:solidFill>
              </a:rPr>
              <a:t>·</a:t>
            </a:r>
            <a:r>
              <a:rPr lang="en-US" sz="7200" b="1" dirty="0" smtClean="0"/>
              <a:t>5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8989223" y="2375859"/>
            <a:ext cx="15045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+5</a:t>
            </a:r>
            <a:r>
              <a:rPr lang="en-US" sz="7200" b="1" baseline="30000" dirty="0"/>
              <a:t>2</a:t>
            </a:r>
            <a:endParaRPr lang="ru-RU" sz="7200" b="1" baseline="30000" dirty="0"/>
          </a:p>
        </p:txBody>
      </p:sp>
      <p:grpSp>
        <p:nvGrpSpPr>
          <p:cNvPr id="15372" name="Group 12"/>
          <p:cNvGrpSpPr>
            <a:grpSpLocks/>
          </p:cNvGrpSpPr>
          <p:nvPr/>
        </p:nvGrpSpPr>
        <p:grpSpPr bwMode="auto">
          <a:xfrm>
            <a:off x="5358173" y="3648587"/>
            <a:ext cx="5151120" cy="1200151"/>
            <a:chOff x="2208" y="2784"/>
            <a:chExt cx="2028" cy="630"/>
          </a:xfrm>
        </p:grpSpPr>
        <p:sp>
          <p:nvSpPr>
            <p:cNvPr id="15373" name="Text Box 13"/>
            <p:cNvSpPr txBox="1">
              <a:spLocks noChangeArrowheads="1"/>
            </p:cNvSpPr>
            <p:nvPr/>
          </p:nvSpPr>
          <p:spPr bwMode="auto">
            <a:xfrm>
              <a:off x="2208" y="2784"/>
              <a:ext cx="572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=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r>
                <a:rPr lang="en-US" sz="7200" b="1" baseline="30000" dirty="0"/>
                <a:t>2</a:t>
              </a:r>
              <a:endParaRPr lang="ru-RU" sz="7200" b="1" baseline="30000" dirty="0"/>
            </a:p>
          </p:txBody>
        </p:sp>
        <p:sp>
          <p:nvSpPr>
            <p:cNvPr id="15374" name="Text Box 14"/>
            <p:cNvSpPr txBox="1">
              <a:spLocks noChangeArrowheads="1"/>
            </p:cNvSpPr>
            <p:nvPr/>
          </p:nvSpPr>
          <p:spPr bwMode="auto">
            <a:xfrm>
              <a:off x="2761" y="2784"/>
              <a:ext cx="829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 -10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endParaRPr lang="ru-RU" sz="7200" b="1" dirty="0">
                <a:solidFill>
                  <a:srgbClr val="0000FF"/>
                </a:solidFill>
              </a:endParaRPr>
            </a:p>
          </p:txBody>
        </p:sp>
        <p:sp>
          <p:nvSpPr>
            <p:cNvPr id="15375" name="Text Box 15"/>
            <p:cNvSpPr txBox="1">
              <a:spLocks noChangeArrowheads="1"/>
            </p:cNvSpPr>
            <p:nvPr/>
          </p:nvSpPr>
          <p:spPr bwMode="auto">
            <a:xfrm>
              <a:off x="3532" y="2784"/>
              <a:ext cx="704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 +25</a:t>
              </a:r>
              <a:endParaRPr lang="ru-RU" sz="7200" b="1" baseline="30000" dirty="0"/>
            </a:p>
          </p:txBody>
        </p:sp>
      </p:grp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2362908" y="5024640"/>
            <a:ext cx="299371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00"/>
                </a:solidFill>
              </a:rPr>
              <a:t>(</a:t>
            </a:r>
            <a:r>
              <a:rPr lang="en-US" sz="6600" b="1" dirty="0">
                <a:solidFill>
                  <a:srgbClr val="0000FF"/>
                </a:solidFill>
              </a:rPr>
              <a:t>b</a:t>
            </a:r>
            <a:r>
              <a:rPr lang="en-US" sz="6600" b="1" dirty="0">
                <a:solidFill>
                  <a:srgbClr val="000000"/>
                </a:solidFill>
              </a:rPr>
              <a:t>-</a:t>
            </a:r>
            <a:r>
              <a:rPr lang="en-US" sz="6600" b="1" dirty="0"/>
              <a:t>5</a:t>
            </a:r>
            <a:r>
              <a:rPr lang="en-US" sz="6600" b="1" dirty="0">
                <a:solidFill>
                  <a:srgbClr val="0000FF"/>
                </a:solidFill>
              </a:rPr>
              <a:t>c</a:t>
            </a:r>
            <a:r>
              <a:rPr lang="en-US" sz="6600" b="1" dirty="0">
                <a:solidFill>
                  <a:srgbClr val="000000"/>
                </a:solidFill>
              </a:rPr>
              <a:t>)</a:t>
            </a:r>
            <a:r>
              <a:rPr lang="en-US" sz="6600" b="1" baseline="30000" dirty="0"/>
              <a:t>2</a:t>
            </a:r>
            <a:r>
              <a:rPr lang="en-US" sz="6600" b="1" dirty="0">
                <a:solidFill>
                  <a:srgbClr val="000000"/>
                </a:solidFill>
              </a:rPr>
              <a:t>=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5247748" y="4978474"/>
            <a:ext cx="100278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FF"/>
                </a:solidFill>
              </a:rPr>
              <a:t>b</a:t>
            </a:r>
            <a:r>
              <a:rPr lang="en-US" sz="6600" b="1" baseline="30000" dirty="0"/>
              <a:t>2</a:t>
            </a:r>
            <a:endParaRPr lang="ru-RU" sz="7200" b="1" baseline="30000" dirty="0"/>
          </a:p>
        </p:txBody>
      </p:sp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6091835" y="4978473"/>
            <a:ext cx="306424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- </a:t>
            </a:r>
            <a:r>
              <a:rPr lang="en-US" sz="6600" b="1" dirty="0" smtClean="0">
                <a:solidFill>
                  <a:srgbClr val="FF0000"/>
                </a:solidFill>
              </a:rPr>
              <a:t>2</a:t>
            </a:r>
            <a:r>
              <a:rPr lang="en-US" sz="6600" b="1" dirty="0" smtClean="0">
                <a:solidFill>
                  <a:srgbClr val="FF0000"/>
                </a:solidFill>
                <a:latin typeface="Cambria Math"/>
                <a:ea typeface="Cambria Math"/>
              </a:rPr>
              <a:t>∙</a:t>
            </a:r>
            <a:r>
              <a:rPr lang="en-US" sz="6600" b="1" dirty="0" smtClean="0">
                <a:solidFill>
                  <a:srgbClr val="0000FF"/>
                </a:solidFill>
              </a:rPr>
              <a:t>b</a:t>
            </a:r>
            <a:r>
              <a:rPr lang="en-US" sz="6600" b="1" dirty="0" smtClean="0">
                <a:solidFill>
                  <a:srgbClr val="000000"/>
                </a:solidFill>
              </a:rPr>
              <a:t>·</a:t>
            </a:r>
            <a:r>
              <a:rPr lang="en-US" sz="6600" b="1" dirty="0" smtClean="0"/>
              <a:t>5</a:t>
            </a:r>
            <a:r>
              <a:rPr lang="en-US" sz="6600" b="1" dirty="0" smtClean="0">
                <a:solidFill>
                  <a:srgbClr val="0000FF"/>
                </a:solidFill>
              </a:rPr>
              <a:t>c 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8662337" y="5016466"/>
            <a:ext cx="2701963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/>
              <a:t>+(5</a:t>
            </a:r>
            <a:r>
              <a:rPr lang="en-US" sz="6600" b="1" dirty="0">
                <a:solidFill>
                  <a:srgbClr val="0000FF"/>
                </a:solidFill>
              </a:rPr>
              <a:t>c</a:t>
            </a:r>
            <a:r>
              <a:rPr lang="en-US" sz="6600" b="1" dirty="0"/>
              <a:t>)</a:t>
            </a:r>
            <a:r>
              <a:rPr lang="en-US" sz="6600" b="1" baseline="30000" dirty="0"/>
              <a:t>2</a:t>
            </a:r>
            <a:r>
              <a:rPr lang="en-US" sz="6600" b="1" dirty="0">
                <a:solidFill>
                  <a:srgbClr val="000000"/>
                </a:solidFill>
              </a:rPr>
              <a:t>=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5336402" y="6447294"/>
            <a:ext cx="1002780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dirty="0">
                <a:solidFill>
                  <a:srgbClr val="0000FF"/>
                </a:solidFill>
              </a:rPr>
              <a:t>b</a:t>
            </a:r>
            <a:r>
              <a:rPr lang="en-US" sz="6600" b="1" baseline="30000" dirty="0"/>
              <a:t>2</a:t>
            </a:r>
            <a:endParaRPr lang="ru-RU" sz="7200" b="1" baseline="30000" dirty="0"/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6250528" y="6354961"/>
            <a:ext cx="221304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-</a:t>
            </a:r>
            <a:r>
              <a:rPr lang="en-US" sz="6600" b="1" dirty="0">
                <a:solidFill>
                  <a:srgbClr val="000000"/>
                </a:solidFill>
              </a:rPr>
              <a:t>10</a:t>
            </a:r>
            <a:r>
              <a:rPr lang="en-US" sz="6600" b="1" dirty="0">
                <a:solidFill>
                  <a:srgbClr val="0000FF"/>
                </a:solidFill>
              </a:rPr>
              <a:t>bc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8390490" y="6351269"/>
            <a:ext cx="236212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+</a:t>
            </a:r>
            <a:r>
              <a:rPr lang="en-US" sz="6600" b="1" dirty="0"/>
              <a:t>25</a:t>
            </a:r>
            <a:r>
              <a:rPr lang="en-US" sz="6600" b="1" dirty="0">
                <a:solidFill>
                  <a:srgbClr val="0000FF"/>
                </a:solidFill>
              </a:rPr>
              <a:t>c</a:t>
            </a:r>
            <a:r>
              <a:rPr lang="en-US" sz="6600" b="1" baseline="30000" dirty="0"/>
              <a:t>2</a:t>
            </a:r>
            <a:r>
              <a:rPr lang="en-US" sz="7200" b="1" baseline="30000" dirty="0"/>
              <a:t> 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228600"/>
            <a:ext cx="13944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Представьте квадрат двучлена в виде многочлена</a:t>
            </a:r>
            <a:endParaRPr lang="uz-Latn-UZ" dirty="0"/>
          </a:p>
        </p:txBody>
      </p:sp>
      <p:pic>
        <p:nvPicPr>
          <p:cNvPr id="22530" name="Picture 2" descr="Экзамен Векторный клипарт и векторная графика. 55 423 Экзамен векторные  клипарты и стоковые иллюстрации от тысяч иллюстраторов на условиях  «роялти-фри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1"/>
          <a:stretch/>
        </p:blipFill>
        <p:spPr bwMode="auto">
          <a:xfrm>
            <a:off x="11365855" y="1260497"/>
            <a:ext cx="2498984" cy="271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90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15365" grpId="0"/>
      <p:bldP spid="15366" grpId="0"/>
      <p:bldP spid="15369" grpId="0"/>
      <p:bldP spid="15370" grpId="0"/>
      <p:bldP spid="15371" grpId="0"/>
      <p:bldP spid="15378" grpId="0"/>
      <p:bldP spid="15379" grpId="0"/>
      <p:bldP spid="15381" grpId="0"/>
      <p:bldP spid="15382" grpId="0"/>
      <p:bldP spid="15383" grpId="0"/>
      <p:bldP spid="153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2362200" y="353260"/>
            <a:ext cx="10538667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6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Представить в виде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квадрата</a:t>
            </a:r>
            <a:r>
              <a:rPr lang="ru-RU" sz="36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одночлена:</a:t>
            </a:r>
          </a:p>
        </p:txBody>
      </p:sp>
      <p:graphicFrame>
        <p:nvGraphicFramePr>
          <p:cNvPr id="5530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910472"/>
              </p:ext>
            </p:extLst>
          </p:nvPr>
        </p:nvGraphicFramePr>
        <p:xfrm>
          <a:off x="542706" y="1321575"/>
          <a:ext cx="2200494" cy="937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2" name="Формула" r:id="rId3" imgW="393480" imgH="203040" progId="Equation.3">
                  <p:embed/>
                </p:oleObj>
              </mc:Choice>
              <mc:Fallback>
                <p:oleObj name="Формула" r:id="rId3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706" y="1321575"/>
                        <a:ext cx="2200494" cy="9372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184589"/>
              </p:ext>
            </p:extLst>
          </p:nvPr>
        </p:nvGraphicFramePr>
        <p:xfrm>
          <a:off x="695131" y="2827023"/>
          <a:ext cx="2127750" cy="935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3" name="Формула" r:id="rId5" imgW="380880" imgH="203040" progId="Equation.3">
                  <p:embed/>
                </p:oleObj>
              </mc:Choice>
              <mc:Fallback>
                <p:oleObj name="Формула" r:id="rId5" imgW="380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131" y="2827023"/>
                        <a:ext cx="2127750" cy="9353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995356"/>
              </p:ext>
            </p:extLst>
          </p:nvPr>
        </p:nvGraphicFramePr>
        <p:xfrm>
          <a:off x="604283" y="4195768"/>
          <a:ext cx="2625589" cy="9353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4" name="Формула" r:id="rId7" imgW="469800" imgH="203040" progId="Equation.3">
                  <p:embed/>
                </p:oleObj>
              </mc:Choice>
              <mc:Fallback>
                <p:oleObj name="Формула" r:id="rId7" imgW="469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283" y="4195768"/>
                        <a:ext cx="2625589" cy="9353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271956"/>
              </p:ext>
            </p:extLst>
          </p:nvPr>
        </p:nvGraphicFramePr>
        <p:xfrm>
          <a:off x="7764106" y="1752600"/>
          <a:ext cx="3287315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5" name="Формула" r:id="rId9" imgW="571320" imgH="228600" progId="Equation.3">
                  <p:embed/>
                </p:oleObj>
              </mc:Choice>
              <mc:Fallback>
                <p:oleObj name="Формула" r:id="rId9" imgW="571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4106" y="1752600"/>
                        <a:ext cx="3287315" cy="10515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56865"/>
              </p:ext>
            </p:extLst>
          </p:nvPr>
        </p:nvGraphicFramePr>
        <p:xfrm>
          <a:off x="4427900" y="5808892"/>
          <a:ext cx="2885747" cy="18116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6" name="Формула" r:id="rId11" imgW="558720" imgH="393480" progId="Equation.3">
                  <p:embed/>
                </p:oleObj>
              </mc:Choice>
              <mc:Fallback>
                <p:oleObj name="Формула" r:id="rId11" imgW="5587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900" y="5808892"/>
                        <a:ext cx="2885747" cy="18116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959815"/>
              </p:ext>
            </p:extLst>
          </p:nvPr>
        </p:nvGraphicFramePr>
        <p:xfrm>
          <a:off x="6683316" y="4263501"/>
          <a:ext cx="3858260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" name="Формула" r:id="rId13" imgW="723600" imgH="228600" progId="Equation.3">
                  <p:embed/>
                </p:oleObj>
              </mc:Choice>
              <mc:Fallback>
                <p:oleObj name="Формула" r:id="rId13" imgW="723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16" y="4263501"/>
                        <a:ext cx="3858260" cy="10515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4789586" y="1331543"/>
            <a:ext cx="2373347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6600" b="1" i="1" dirty="0" smtClean="0">
                <a:solidFill>
                  <a:srgbClr val="002060"/>
                </a:solidFill>
              </a:rPr>
              <a:t>=</a:t>
            </a:r>
            <a:r>
              <a:rPr lang="en-US" sz="6600" b="1" i="1" dirty="0" smtClean="0">
                <a:solidFill>
                  <a:srgbClr val="002060"/>
                </a:solidFill>
              </a:rPr>
              <a:t>(</a:t>
            </a:r>
            <a:r>
              <a:rPr lang="ru-RU" sz="6600" b="1" i="1" dirty="0" smtClean="0">
                <a:solidFill>
                  <a:srgbClr val="002060"/>
                </a:solidFill>
              </a:rPr>
              <a:t>2</a:t>
            </a:r>
            <a:r>
              <a:rPr lang="uz-Latn-UZ" sz="6600" b="1" i="1" dirty="0" smtClean="0">
                <a:solidFill>
                  <a:srgbClr val="002060"/>
                </a:solidFill>
              </a:rPr>
              <a:t>a</a:t>
            </a:r>
            <a:r>
              <a:rPr lang="en-US" sz="6600" b="1" i="1" dirty="0" smtClean="0">
                <a:solidFill>
                  <a:srgbClr val="002060"/>
                </a:solidFill>
              </a:rPr>
              <a:t>)</a:t>
            </a:r>
            <a:r>
              <a:rPr lang="en-US" sz="66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dirty="0">
              <a:solidFill>
                <a:srgbClr val="002060"/>
              </a:solidFill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4679576" y="2773461"/>
            <a:ext cx="2315639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6600" b="1" i="1" dirty="0" smtClean="0">
                <a:solidFill>
                  <a:srgbClr val="002060"/>
                </a:solidFill>
              </a:rPr>
              <a:t>=</a:t>
            </a:r>
            <a:r>
              <a:rPr lang="en-US" sz="6600" b="1" i="1" dirty="0" smtClean="0">
                <a:solidFill>
                  <a:srgbClr val="002060"/>
                </a:solidFill>
              </a:rPr>
              <a:t>(</a:t>
            </a:r>
            <a:r>
              <a:rPr lang="uz-Latn-UZ" sz="6600" b="1" i="1" dirty="0" smtClean="0">
                <a:solidFill>
                  <a:srgbClr val="002060"/>
                </a:solidFill>
              </a:rPr>
              <a:t>3x</a:t>
            </a:r>
            <a:r>
              <a:rPr lang="en-US" sz="6600" b="1" i="1" dirty="0" smtClean="0">
                <a:solidFill>
                  <a:srgbClr val="002060"/>
                </a:solidFill>
              </a:rPr>
              <a:t>)</a:t>
            </a:r>
            <a:r>
              <a:rPr lang="en-US" sz="66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dirty="0">
              <a:solidFill>
                <a:srgbClr val="002060"/>
              </a:solidFill>
            </a:endParaRP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3270933" y="4226039"/>
            <a:ext cx="1951758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6600" b="1" i="1" dirty="0" smtClean="0">
                <a:solidFill>
                  <a:srgbClr val="002060"/>
                </a:solidFill>
              </a:rPr>
              <a:t>(</a:t>
            </a:r>
            <a:r>
              <a:rPr lang="uz-Latn-UZ" sz="6600" b="1" i="1" dirty="0" smtClean="0">
                <a:solidFill>
                  <a:srgbClr val="002060"/>
                </a:solidFill>
              </a:rPr>
              <a:t>5a</a:t>
            </a:r>
            <a:r>
              <a:rPr lang="en-US" sz="6600" b="1" i="1" dirty="0" smtClean="0">
                <a:solidFill>
                  <a:srgbClr val="002060"/>
                </a:solidFill>
              </a:rPr>
              <a:t>)</a:t>
            </a:r>
            <a:r>
              <a:rPr lang="en-US" sz="66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dirty="0">
              <a:solidFill>
                <a:srgbClr val="002060"/>
              </a:solidFill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015753" y="1285379"/>
            <a:ext cx="1044458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i="1" dirty="0" smtClean="0">
                <a:solidFill>
                  <a:srgbClr val="002060"/>
                </a:solidFill>
              </a:rPr>
              <a:t>2</a:t>
            </a:r>
            <a:r>
              <a:rPr lang="en-US" sz="72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baseline="30000" dirty="0">
              <a:solidFill>
                <a:srgbClr val="002060"/>
              </a:solidFill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3896053" y="1285377"/>
            <a:ext cx="1063694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i="1" dirty="0" smtClean="0">
                <a:solidFill>
                  <a:srgbClr val="002060"/>
                </a:solidFill>
              </a:rPr>
              <a:t>a</a:t>
            </a:r>
            <a:r>
              <a:rPr lang="en-US" sz="72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baseline="30000" dirty="0">
              <a:solidFill>
                <a:srgbClr val="002060"/>
              </a:solidFill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3001426" y="2727297"/>
            <a:ext cx="1044458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i="1" dirty="0" smtClean="0">
                <a:solidFill>
                  <a:srgbClr val="002060"/>
                </a:solidFill>
              </a:rPr>
              <a:t>3</a:t>
            </a:r>
            <a:r>
              <a:rPr lang="en-US" sz="72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baseline="30000" dirty="0">
              <a:solidFill>
                <a:srgbClr val="002060"/>
              </a:solidFill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3881726" y="2727295"/>
            <a:ext cx="100117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i="1" dirty="0" smtClean="0">
                <a:solidFill>
                  <a:srgbClr val="002060"/>
                </a:solidFill>
              </a:rPr>
              <a:t>x</a:t>
            </a:r>
            <a:r>
              <a:rPr lang="en-US" sz="72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baseline="30000" dirty="0">
              <a:solidFill>
                <a:srgbClr val="002060"/>
              </a:solidFill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11114859" y="1720757"/>
            <a:ext cx="294933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lvl="0"/>
            <a:r>
              <a:rPr lang="en-US" sz="6600" b="1" i="1" dirty="0" smtClean="0">
                <a:solidFill>
                  <a:srgbClr val="002060"/>
                </a:solidFill>
              </a:rPr>
              <a:t>(</a:t>
            </a:r>
            <a:r>
              <a:rPr lang="uz-Latn-UZ" sz="6600" b="1" i="1" dirty="0" smtClean="0">
                <a:solidFill>
                  <a:srgbClr val="002060"/>
                </a:solidFill>
              </a:rPr>
              <a:t>0,2</a:t>
            </a:r>
            <a:r>
              <a:rPr lang="uz-Latn-UZ" sz="7200" b="1" i="1" dirty="0" smtClean="0">
                <a:solidFill>
                  <a:srgbClr val="002060"/>
                </a:solidFill>
              </a:rPr>
              <a:t>x</a:t>
            </a:r>
            <a:r>
              <a:rPr lang="en-US" sz="6600" b="1" i="1" baseline="30000" dirty="0" smtClean="0">
                <a:solidFill>
                  <a:srgbClr val="002060"/>
                </a:solidFill>
              </a:rPr>
              <a:t>2</a:t>
            </a:r>
            <a:r>
              <a:rPr lang="en-US" sz="6600" b="1" i="1" dirty="0" smtClean="0">
                <a:solidFill>
                  <a:srgbClr val="002060"/>
                </a:solidFill>
              </a:rPr>
              <a:t>)</a:t>
            </a:r>
            <a:r>
              <a:rPr lang="en-US" sz="72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313647" y="5930811"/>
                <a:ext cx="3200400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uz-Latn-UZ" sz="7200" b="1" i="1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uz-Latn-UZ" sz="7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uz-Latn-UZ" sz="7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uz-Latn-UZ" sz="72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uz-Latn-UZ" sz="7200" b="1" i="1" dirty="0" smtClean="0">
                    <a:solidFill>
                      <a:srgbClr val="002060"/>
                    </a:solidFill>
                  </a:rPr>
                  <a:t>ab)</a:t>
                </a:r>
                <a:r>
                  <a:rPr lang="en-US" sz="7200" b="1" i="1" baseline="30000" dirty="0" smtClean="0">
                    <a:solidFill>
                      <a:srgbClr val="002060"/>
                    </a:solidFill>
                  </a:rPr>
                  <a:t>2</a:t>
                </a:r>
                <a:endParaRPr lang="ru-RU" sz="7200" b="1" i="1" baseline="30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647" y="5930811"/>
                <a:ext cx="3200400" cy="1692771"/>
              </a:xfrm>
              <a:prstGeom prst="rect">
                <a:avLst/>
              </a:prstGeom>
              <a:blipFill rotWithShape="1">
                <a:blip r:embed="rId15"/>
                <a:stretch>
                  <a:fillRect b="-1546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10464995" y="4179872"/>
            <a:ext cx="358519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lvl="0"/>
            <a:r>
              <a:rPr lang="en-US" sz="6600" b="1" i="1" dirty="0" smtClean="0">
                <a:solidFill>
                  <a:srgbClr val="002060"/>
                </a:solidFill>
              </a:rPr>
              <a:t>(</a:t>
            </a:r>
            <a:r>
              <a:rPr lang="uz-Latn-UZ" sz="6600" b="1" i="1" dirty="0" smtClean="0">
                <a:solidFill>
                  <a:srgbClr val="002060"/>
                </a:solidFill>
              </a:rPr>
              <a:t>0,5xy</a:t>
            </a:r>
            <a:r>
              <a:rPr lang="uz-Latn-UZ" sz="6600" b="1" i="1" baseline="30000" dirty="0">
                <a:solidFill>
                  <a:srgbClr val="002060"/>
                </a:solidFill>
              </a:rPr>
              <a:t>3</a:t>
            </a:r>
            <a:r>
              <a:rPr lang="en-US" sz="6600" b="1" i="1" dirty="0" smtClean="0">
                <a:solidFill>
                  <a:srgbClr val="002060"/>
                </a:solidFill>
              </a:rPr>
              <a:t>)</a:t>
            </a:r>
            <a:r>
              <a:rPr lang="en-US" sz="7200" b="1" i="1" baseline="30000" dirty="0" smtClean="0">
                <a:solidFill>
                  <a:srgbClr val="002060"/>
                </a:solidFill>
              </a:rPr>
              <a:t>2</a:t>
            </a:r>
            <a:endParaRPr lang="ru-RU" sz="7200" b="1" i="1" dirty="0">
              <a:solidFill>
                <a:srgbClr val="002060"/>
              </a:solidFill>
            </a:endParaRPr>
          </a:p>
        </p:txBody>
      </p:sp>
      <p:pic>
        <p:nvPicPr>
          <p:cNvPr id="13355" name="Picture 43" descr="Test paper Illustrations and Stock Art. 23,461 Test paper illustration  graphics and vector EPS clip art available to search from thousands of  royalty free clipart providers.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3"/>
          <a:stretch/>
        </p:blipFill>
        <p:spPr bwMode="auto">
          <a:xfrm>
            <a:off x="609600" y="5339387"/>
            <a:ext cx="2145083" cy="275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65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1446532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373-374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kern="0" dirty="0">
                <a:latin typeface="Arial" pitchFamily="34" charset="0"/>
                <a:cs typeface="Arial" pitchFamily="34" charset="0"/>
              </a:rPr>
              <a:t>Замените </a:t>
            </a:r>
            <a:r>
              <a:rPr lang="uz-Cyrl-UZ" sz="4800" b="1" kern="0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𝒙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таким одночленом, чтобы в результате получилось верное равенство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29421" y="3092471"/>
                <a:ext cx="3757632" cy="1032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solidFill>
                      <a:schemeClr val="tx1"/>
                    </a:solidFill>
                    <a:cs typeface="Times New Roman" pitchFamily="18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z-Latn-UZ" sz="4400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uz-Latn-UZ" sz="4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  <m:r>
                              <a:rPr lang="uz-Latn-UZ" sz="4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uz-Latn-UZ" sz="4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uz-Latn-UZ" sz="4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𝟒</m:t>
                                </m:r>
                                <m:r>
                                  <a:rPr lang="uz-Latn-UZ" sz="4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𝒃</m:t>
                                </m:r>
                              </m:e>
                              <m:sup>
                                <m:r>
                                  <a:rPr lang="uz-Latn-UZ" sz="4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𝟕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uz-Latn-UZ" sz="4400" b="1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uz-Latn-UZ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21" y="3092471"/>
                <a:ext cx="3757632" cy="1032655"/>
              </a:xfrm>
              <a:prstGeom prst="rect">
                <a:avLst/>
              </a:prstGeom>
              <a:blipFill rotWithShape="1">
                <a:blip r:embed="rId3"/>
                <a:stretch>
                  <a:fillRect l="-6656" b="-2176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806021" y="3318655"/>
                <a:ext cx="759490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𝟒</m:t>
                          </m:r>
                        </m:sup>
                      </m:sSup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𝟒𝟎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uz-Latn-UZ" sz="4400" b="1" i="1" dirty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dirty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ru-RU" sz="44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𝟗</m:t>
                              </m:r>
                            </m:sup>
                          </m:s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𝟏𝟒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021" y="3318655"/>
                <a:ext cx="7594900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1245336"/>
              </p:ext>
            </p:extLst>
          </p:nvPr>
        </p:nvGraphicFramePr>
        <p:xfrm>
          <a:off x="4031188" y="2286000"/>
          <a:ext cx="64595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name="Формула" r:id="rId5" imgW="1434960" imgH="228600" progId="Equation.3">
                  <p:embed/>
                </p:oleObj>
              </mc:Choice>
              <mc:Fallback>
                <p:oleObj name="Формула" r:id="rId5" imgW="143496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1188" y="2286000"/>
                        <a:ext cx="6459537" cy="9906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47000" y="4189445"/>
                <a:ext cx="11353800" cy="10075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44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sSup>
                                <m:sSupPr>
                                  <m:ctrlPr>
                                    <a:rPr lang="uz-Latn-UZ" sz="44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uz-Latn-UZ" sz="44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∙(</m:t>
                      </m:r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𝟕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)+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uz-Latn-UZ" sz="4400" b="1" i="1" dirty="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  <m:t>𝟕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uz-Latn-UZ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00" y="4189445"/>
                <a:ext cx="11353800" cy="100758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55795" y="5647318"/>
                <a:ext cx="1002069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8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5795" y="5647318"/>
                <a:ext cx="1002069" cy="8477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171006" y="5693904"/>
                <a:ext cx="199753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8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8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+    </m:t>
                          </m:r>
                          <m:r>
                            <a:rPr lang="uz-Latn-UZ" sz="4800" b="1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800" b="1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1006" y="5693904"/>
                <a:ext cx="1997534" cy="8477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611585" y="5722203"/>
                <a:ext cx="245451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800" b="1" i="1" smtClean="0">
                          <a:latin typeface="Cambria Math"/>
                          <a:ea typeface="Cambria Math"/>
                        </a:rPr>
                        <m:t>−    </m:t>
                      </m:r>
                      <m:r>
                        <a:rPr lang="uz-Latn-UZ" sz="48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800" b="1" i="1" smtClean="0">
                          <a:latin typeface="Cambria Math"/>
                          <a:ea typeface="Cambria Math"/>
                        </a:rPr>
                        <m:t>𝒂𝒃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585" y="5722203"/>
                <a:ext cx="2454518" cy="83099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Овал 33"/>
          <p:cNvSpPr/>
          <p:nvPr/>
        </p:nvSpPr>
        <p:spPr>
          <a:xfrm>
            <a:off x="3945871" y="4463562"/>
            <a:ext cx="626129" cy="7334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Овал 34"/>
          <p:cNvSpPr/>
          <p:nvPr/>
        </p:nvSpPr>
        <p:spPr>
          <a:xfrm>
            <a:off x="9144000" y="4189445"/>
            <a:ext cx="2256921" cy="11307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6" name="Овал 35"/>
          <p:cNvSpPr/>
          <p:nvPr/>
        </p:nvSpPr>
        <p:spPr>
          <a:xfrm>
            <a:off x="4819688" y="4235976"/>
            <a:ext cx="2038312" cy="10719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8" name="Овал 37"/>
          <p:cNvSpPr/>
          <p:nvPr/>
        </p:nvSpPr>
        <p:spPr>
          <a:xfrm>
            <a:off x="7260956" y="4189445"/>
            <a:ext cx="1502043" cy="11419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9" name="Овал 38"/>
          <p:cNvSpPr/>
          <p:nvPr/>
        </p:nvSpPr>
        <p:spPr>
          <a:xfrm>
            <a:off x="1145296" y="3983509"/>
            <a:ext cx="2359904" cy="14194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2956570" y="5307879"/>
            <a:ext cx="599225" cy="635721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943600" y="5320208"/>
            <a:ext cx="381000" cy="750976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6858000" y="5197029"/>
            <a:ext cx="745471" cy="746571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8762999" y="5197029"/>
            <a:ext cx="1066801" cy="525174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4504283" y="5029200"/>
            <a:ext cx="1334561" cy="914400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4819688" y="6767301"/>
                <a:ext cx="759490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𝟒</m:t>
                          </m:r>
                        </m:sup>
                      </m:sSup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𝟒𝟎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uz-Latn-UZ" sz="4400" b="1" i="1" dirty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dirty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ru-RU" sz="44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𝟗</m:t>
                              </m:r>
                            </m:sup>
                          </m:s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𝟏𝟒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688" y="6767301"/>
                <a:ext cx="7594900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783343" y="6553200"/>
                <a:ext cx="4411977" cy="10075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44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sSup>
                                <m:sSupPr>
                                  <m:ctrlPr>
                                    <a:rPr lang="uz-Latn-UZ" sz="44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uz-Latn-UZ" sz="44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uz-Latn-UZ" sz="4400" b="1" i="1" dirty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uz-Latn-UZ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uz-Latn-UZ" sz="44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𝟒</m:t>
                                  </m:r>
                                  <m:r>
                                    <a:rPr lang="uz-Latn-UZ" sz="44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uz-Latn-UZ" sz="44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𝟕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uz-Latn-UZ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43" y="6553200"/>
                <a:ext cx="4411977" cy="100758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8" grpId="0"/>
      <p:bldP spid="13" grpId="0"/>
      <p:bldP spid="14" grpId="0"/>
      <p:bldP spid="34" grpId="0" animBg="1"/>
      <p:bldP spid="35" grpId="0" animBg="1"/>
      <p:bldP spid="36" grpId="0" animBg="1"/>
      <p:bldP spid="38" grpId="0" animBg="1"/>
      <p:bldP spid="39" grpId="0" animBg="1"/>
      <p:bldP spid="62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93625" y="609600"/>
            <a:ext cx="12422810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82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Представьте выражение в виде квадрата двучлена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533400" y="2133600"/>
                <a:ext cx="5401094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4400" b="1" dirty="0" smtClean="0">
                    <a:solidFill>
                      <a:schemeClr val="tx1"/>
                    </a:solidFill>
                    <a:ea typeface="Cambria Math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p>
                        <m:r>
                          <a:rPr lang="uz-Cyrl-UZ" sz="4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Cyrl-UZ" sz="4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uz-Latn-UZ" sz="4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𝒂𝒃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𝟐𝟓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133600"/>
                <a:ext cx="5401094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628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9918933"/>
              </p:ext>
            </p:extLst>
          </p:nvPr>
        </p:nvGraphicFramePr>
        <p:xfrm>
          <a:off x="2327147" y="6705600"/>
          <a:ext cx="645953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9" name="Формула" r:id="rId4" imgW="1434960" imgH="228600" progId="Equation.3">
                  <p:embed/>
                </p:oleObj>
              </mc:Choice>
              <mc:Fallback>
                <p:oleObj name="Формула" r:id="rId4" imgW="1434960" imgH="22860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7147" y="6705600"/>
                        <a:ext cx="6459537" cy="990600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056884" y="5029716"/>
                <a:ext cx="349647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  <m:r>
                                <a:rPr lang="en-US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 −  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uz-Latn-UZ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884" y="5029716"/>
                <a:ext cx="3496470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992172" y="5070948"/>
                <a:ext cx="585795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Cyrl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  </m:t>
                          </m:r>
                        </m:sup>
                      </m:sSup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   +     </m:t>
                      </m:r>
                      <m:sSup>
                        <m:sSup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172" y="5070948"/>
                <a:ext cx="5857950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401087" y="3945643"/>
                <a:ext cx="7185679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en-US" sz="4400" b="1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)+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prstClr val="black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uz-Latn-UZ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87" y="3945643"/>
                <a:ext cx="7185679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 стрелкой 62"/>
          <p:cNvCxnSpPr/>
          <p:nvPr/>
        </p:nvCxnSpPr>
        <p:spPr>
          <a:xfrm>
            <a:off x="1507958" y="3177799"/>
            <a:ext cx="0" cy="635721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3394701" y="3190758"/>
            <a:ext cx="0" cy="635721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5232652" y="3190758"/>
            <a:ext cx="618706" cy="635721"/>
          </a:xfrm>
          <a:prstGeom prst="straightConnector1">
            <a:avLst/>
          </a:prstGeom>
          <a:ln w="38100">
            <a:solidFill>
              <a:srgbClr val="A500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10800000">
            <a:off x="992173" y="2290454"/>
            <a:ext cx="1031569" cy="900303"/>
          </a:xfrm>
          <a:prstGeom prst="arc">
            <a:avLst>
              <a:gd name="adj1" fmla="val 11921666"/>
              <a:gd name="adj2" fmla="val 2038703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6" name="Дуга 65"/>
          <p:cNvSpPr/>
          <p:nvPr/>
        </p:nvSpPr>
        <p:spPr>
          <a:xfrm rot="10800000">
            <a:off x="2651645" y="2237418"/>
            <a:ext cx="1411466" cy="900303"/>
          </a:xfrm>
          <a:prstGeom prst="arc">
            <a:avLst>
              <a:gd name="adj1" fmla="val 11921666"/>
              <a:gd name="adj2" fmla="val 2038703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7" name="Дуга 66"/>
          <p:cNvSpPr/>
          <p:nvPr/>
        </p:nvSpPr>
        <p:spPr>
          <a:xfrm rot="10800000">
            <a:off x="4499556" y="2290454"/>
            <a:ext cx="1199401" cy="900303"/>
          </a:xfrm>
          <a:prstGeom prst="arc">
            <a:avLst>
              <a:gd name="adj1" fmla="val 11921666"/>
              <a:gd name="adj2" fmla="val 2038703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8" name="Овал 67"/>
          <p:cNvSpPr/>
          <p:nvPr/>
        </p:nvSpPr>
        <p:spPr>
          <a:xfrm>
            <a:off x="2352172" y="3768625"/>
            <a:ext cx="2747084" cy="11307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7056884" y="3954945"/>
                <a:ext cx="3459601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  <m:r>
                                <a:rPr lang="uz-Latn-UZ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uz-Latn-UZ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884" y="3954945"/>
                <a:ext cx="3459601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5674075" y="2133599"/>
                <a:ext cx="3459601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uz-Latn-UZ" sz="44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4400" b="1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  <m:r>
                                <a:rPr lang="uz-Latn-UZ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𝟓</m:t>
                              </m:r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uz-Latn-UZ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075" y="2133599"/>
                <a:ext cx="3459601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67" name="Picture 7" descr="Молодой школьник на экзамене | Премиум векторы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042" l="639" r="985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83828" y="1271310"/>
            <a:ext cx="3846355" cy="378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20308" y="3890128"/>
            <a:ext cx="2578947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02617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62" grpId="0"/>
      <p:bldP spid="8" grpId="0" animBg="1"/>
      <p:bldP spid="66" grpId="0" animBg="1"/>
      <p:bldP spid="67" grpId="0" animBg="1"/>
      <p:bldP spid="68" grpId="0" animBg="1"/>
      <p:bldP spid="69" grpId="0"/>
      <p:bldP spid="70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617164"/>
              </p:ext>
            </p:extLst>
          </p:nvPr>
        </p:nvGraphicFramePr>
        <p:xfrm>
          <a:off x="1828800" y="1752600"/>
          <a:ext cx="116586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1" name="Формула" r:id="rId4" imgW="1904760" imgH="228600" progId="Equation.3">
                  <p:embed/>
                </p:oleObj>
              </mc:Choice>
              <mc:Fallback>
                <p:oleObj name="Формула" r:id="rId4" imgW="1904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752600"/>
                        <a:ext cx="11658600" cy="1219200"/>
                      </a:xfrm>
                      <a:prstGeom prst="rect">
                        <a:avLst/>
                      </a:prstGeom>
                      <a:solidFill>
                        <a:schemeClr val="bg2">
                          <a:alpha val="49019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66727" y="3505200"/>
            <a:ext cx="13963673" cy="32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Куб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суммы двух чисел равен </a:t>
            </a: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кубу первого числа плюс утроенное произведение квадрата первого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второе,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плюс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утроенное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произведение первого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квадрат второго числа, плюс куб второго числа.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92836" y="457200"/>
            <a:ext cx="37399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Куб суммы </a:t>
            </a:r>
            <a:endParaRPr lang="uz-Latn-U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87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 descr="A boy thinking while taking an exam - Download Free Vectors, Clipart  Graphics &amp; Vector 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5410200"/>
            <a:ext cx="318173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065554"/>
              </p:ext>
            </p:extLst>
          </p:nvPr>
        </p:nvGraphicFramePr>
        <p:xfrm>
          <a:off x="1371600" y="3048000"/>
          <a:ext cx="1696512" cy="94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6" name="Формула" r:id="rId4" imgW="469800" imgH="228600" progId="Equation.3">
                  <p:embed/>
                </p:oleObj>
              </mc:Choice>
              <mc:Fallback>
                <p:oleObj name="Формула" r:id="rId4" imgW="469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048000"/>
                        <a:ext cx="1696512" cy="9415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478327"/>
              </p:ext>
            </p:extLst>
          </p:nvPr>
        </p:nvGraphicFramePr>
        <p:xfrm>
          <a:off x="2971800" y="2971800"/>
          <a:ext cx="4037731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7" name="Формула" r:id="rId6" imgW="1041120" imgH="228600" progId="Equation.3">
                  <p:embed/>
                </p:oleObj>
              </mc:Choice>
              <mc:Fallback>
                <p:oleObj name="Формула" r:id="rId6" imgW="10411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971800"/>
                        <a:ext cx="4037731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665955"/>
              </p:ext>
            </p:extLst>
          </p:nvPr>
        </p:nvGraphicFramePr>
        <p:xfrm>
          <a:off x="7010400" y="3048000"/>
          <a:ext cx="6121400" cy="957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8" name="Формула" r:id="rId8" imgW="1511280" imgH="228600" progId="Equation.3">
                  <p:embed/>
                </p:oleObj>
              </mc:Choice>
              <mc:Fallback>
                <p:oleObj name="Формула" r:id="rId8" imgW="15112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048000"/>
                        <a:ext cx="6121400" cy="9579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26497"/>
              </p:ext>
            </p:extLst>
          </p:nvPr>
        </p:nvGraphicFramePr>
        <p:xfrm>
          <a:off x="2743200" y="4419600"/>
          <a:ext cx="8877300" cy="93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Формула" r:id="rId10" imgW="2133360" imgH="203040" progId="Equation.3">
                  <p:embed/>
                </p:oleObj>
              </mc:Choice>
              <mc:Fallback>
                <p:oleObj name="Формула" r:id="rId10" imgW="2133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419600"/>
                        <a:ext cx="8877300" cy="938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8"/>
          <p:cNvSpPr>
            <a:spLocks noChangeArrowheads="1"/>
          </p:cNvSpPr>
          <p:nvPr/>
        </p:nvSpPr>
        <p:spPr bwMode="auto">
          <a:xfrm>
            <a:off x="5354152" y="609600"/>
            <a:ext cx="607584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711166"/>
              </p:ext>
            </p:extLst>
          </p:nvPr>
        </p:nvGraphicFramePr>
        <p:xfrm>
          <a:off x="3886200" y="5791200"/>
          <a:ext cx="6553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0" name="Формула" r:id="rId12" imgW="1409400" imgH="203040" progId="Equation.3">
                  <p:embed/>
                </p:oleObj>
              </mc:Choice>
              <mc:Fallback>
                <p:oleObj name="Формула" r:id="rId12" imgW="140940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91200"/>
                        <a:ext cx="6553200" cy="954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2896517"/>
              </p:ext>
            </p:extLst>
          </p:nvPr>
        </p:nvGraphicFramePr>
        <p:xfrm>
          <a:off x="1524000" y="1380671"/>
          <a:ext cx="117538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1" name="Формула" r:id="rId14" imgW="1904760" imgH="228600" progId="Equation.3">
                  <p:embed/>
                </p:oleObj>
              </mc:Choice>
              <mc:Fallback>
                <p:oleObj name="Формула" r:id="rId14" imgW="19047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80671"/>
                        <a:ext cx="11753850" cy="1066800"/>
                      </a:xfrm>
                      <a:prstGeom prst="rect">
                        <a:avLst/>
                      </a:prstGeom>
                      <a:solidFill>
                        <a:schemeClr val="bg2">
                          <a:alpha val="49019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481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12287</TotalTime>
  <Words>490</Words>
  <Application>Microsoft Office PowerPoint</Application>
  <PresentationFormat>Произвольный</PresentationFormat>
  <Paragraphs>86</Paragraphs>
  <Slides>14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798</cp:revision>
  <dcterms:created xsi:type="dcterms:W3CDTF">2020-04-09T07:32:19Z</dcterms:created>
  <dcterms:modified xsi:type="dcterms:W3CDTF">2021-02-18T17:35:16Z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