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4"/>
  </p:notesMasterIdLst>
  <p:sldIdLst>
    <p:sldId id="560" r:id="rId2"/>
    <p:sldId id="768" r:id="rId3"/>
    <p:sldId id="782" r:id="rId4"/>
    <p:sldId id="783" r:id="rId5"/>
    <p:sldId id="784" r:id="rId6"/>
    <p:sldId id="785" r:id="rId7"/>
    <p:sldId id="762" r:id="rId8"/>
    <p:sldId id="786" r:id="rId9"/>
    <p:sldId id="787" r:id="rId10"/>
    <p:sldId id="788" r:id="rId11"/>
    <p:sldId id="789" r:id="rId12"/>
    <p:sldId id="510" r:id="rId13"/>
  </p:sldIdLst>
  <p:sldSz cx="14630400" cy="8229600"/>
  <p:notesSz cx="5765800" cy="3244850"/>
  <p:defaultTextStyle>
    <a:defPPr>
      <a:defRPr lang="ru-RU"/>
    </a:defPPr>
    <a:lvl1pPr marL="0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46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9EDC9EA0-A7E8-46A4-ABD9-3915CBF643D2}">
          <p14:sldIdLst>
            <p14:sldId id="560"/>
            <p14:sldId id="768"/>
            <p14:sldId id="782"/>
            <p14:sldId id="783"/>
            <p14:sldId id="784"/>
            <p14:sldId id="785"/>
            <p14:sldId id="762"/>
            <p14:sldId id="786"/>
            <p14:sldId id="787"/>
            <p14:sldId id="788"/>
            <p14:sldId id="789"/>
            <p14:sldId id="510"/>
          </p14:sldIdLst>
        </p14:section>
        <p14:section name="Раздел без заголовка" id="{67AF348A-95E5-4FA6-B08C-FB3DF7B22B4F}">
          <p14:sldIdLst/>
        </p14:section>
      </p14:sectionLst>
    </p:ex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7304">
          <p15:clr>
            <a:srgbClr val="A4A3A4"/>
          </p15:clr>
        </p15:guide>
        <p15:guide id="4" pos="548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50021"/>
    <a:srgbClr val="1A0A5E"/>
    <a:srgbClr val="821023"/>
    <a:srgbClr val="2E0000"/>
    <a:srgbClr val="00A859"/>
    <a:srgbClr val="FF6B6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7" autoAdjust="0"/>
    <p:restoredTop sz="94600" autoAdjust="0"/>
  </p:normalViewPr>
  <p:slideViewPr>
    <p:cSldViewPr>
      <p:cViewPr>
        <p:scale>
          <a:sx n="50" d="100"/>
          <a:sy n="50" d="100"/>
        </p:scale>
        <p:origin x="-672" y="-144"/>
      </p:cViewPr>
      <p:guideLst>
        <p:guide orient="horz" pos="2880"/>
        <p:guide orient="horz" pos="7304"/>
        <p:guide pos="2160"/>
        <p:guide pos="54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C93F39-D10A-4803-B666-2C2CC1E22604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uz-Latn-UZ"/>
        </a:p>
      </dgm:t>
    </dgm:pt>
    <dgm:pt modelId="{2308F815-5D1D-4AE8-8190-5CEA760EC492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075C089C-C07F-4B10-B8E5-029B1C08BCAB}" type="parTrans" cxnId="{64BFC926-276B-455D-9218-2C0AD1900D9D}">
      <dgm:prSet/>
      <dgm:spPr/>
      <dgm:t>
        <a:bodyPr/>
        <a:lstStyle/>
        <a:p>
          <a:endParaRPr lang="uz-Latn-UZ"/>
        </a:p>
      </dgm:t>
    </dgm:pt>
    <dgm:pt modelId="{1209770B-BAA0-4719-A2B4-ABF0E67D0FBD}" type="sibTrans" cxnId="{64BFC926-276B-455D-9218-2C0AD1900D9D}">
      <dgm:prSet/>
      <dgm:spPr/>
      <dgm:t>
        <a:bodyPr/>
        <a:lstStyle/>
        <a:p>
          <a:endParaRPr lang="uz-Latn-UZ"/>
        </a:p>
      </dgm:t>
    </dgm:pt>
    <dgm:pt modelId="{44EC9824-270E-48F8-9D29-8173E6FC7480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040D75C-61B7-443B-ACB9-1DBE9A5C1D27}" type="parTrans" cxnId="{D0755743-6304-44C5-BA7A-AB249A7701EB}">
      <dgm:prSet/>
      <dgm:spPr/>
      <dgm:t>
        <a:bodyPr/>
        <a:lstStyle/>
        <a:p>
          <a:endParaRPr lang="uz-Latn-UZ"/>
        </a:p>
      </dgm:t>
    </dgm:pt>
    <dgm:pt modelId="{B945409A-275F-4AE8-B83D-98E3333187A0}" type="sibTrans" cxnId="{D0755743-6304-44C5-BA7A-AB249A7701EB}">
      <dgm:prSet/>
      <dgm:spPr/>
      <dgm:t>
        <a:bodyPr/>
        <a:lstStyle/>
        <a:p>
          <a:endParaRPr lang="uz-Latn-UZ"/>
        </a:p>
      </dgm:t>
    </dgm:pt>
    <dgm:pt modelId="{A57B3A41-BEDF-432A-A6D1-20ADB439BE55}">
      <dgm:prSet phldrT="[Текст]" custT="1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7B5E53DE-0EBE-4D3A-AFCE-73715F644699}" type="parTrans" cxnId="{E3AEAAF3-9545-49DD-B02E-EBEDAAD25147}">
      <dgm:prSet/>
      <dgm:spPr/>
      <dgm:t>
        <a:bodyPr/>
        <a:lstStyle/>
        <a:p>
          <a:endParaRPr lang="uz-Latn-UZ"/>
        </a:p>
      </dgm:t>
    </dgm:pt>
    <dgm:pt modelId="{A2B40C0A-A040-4BB8-B0EB-372827B5C35B}" type="sibTrans" cxnId="{E3AEAAF3-9545-49DD-B02E-EBEDAAD25147}">
      <dgm:prSet/>
      <dgm:spPr/>
      <dgm:t>
        <a:bodyPr/>
        <a:lstStyle/>
        <a:p>
          <a:endParaRPr lang="uz-Latn-UZ"/>
        </a:p>
      </dgm:t>
    </dgm:pt>
    <dgm:pt modelId="{DE9F92C4-994B-42B2-A73D-91F5B4822D07}" type="pres">
      <dgm:prSet presAssocID="{BCC93F39-D10A-4803-B666-2C2CC1E2260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uz-Latn-UZ"/>
        </a:p>
      </dgm:t>
    </dgm:pt>
    <dgm:pt modelId="{661502F1-638F-4AF4-B56A-1BDAC56AB798}" type="pres">
      <dgm:prSet presAssocID="{BCC93F39-D10A-4803-B666-2C2CC1E22604}" presName="Name1" presStyleCnt="0"/>
      <dgm:spPr/>
    </dgm:pt>
    <dgm:pt modelId="{AA8AD3AB-E061-450E-BE14-25B3A3FFC322}" type="pres">
      <dgm:prSet presAssocID="{BCC93F39-D10A-4803-B666-2C2CC1E22604}" presName="cycle" presStyleCnt="0"/>
      <dgm:spPr/>
    </dgm:pt>
    <dgm:pt modelId="{14824C2C-36A7-4D67-904F-E27A2DA5A0B2}" type="pres">
      <dgm:prSet presAssocID="{BCC93F39-D10A-4803-B666-2C2CC1E22604}" presName="srcNode" presStyleLbl="node1" presStyleIdx="0" presStyleCnt="3"/>
      <dgm:spPr/>
    </dgm:pt>
    <dgm:pt modelId="{B602AE6D-21C4-40F3-9486-2ABA888F453D}" type="pres">
      <dgm:prSet presAssocID="{BCC93F39-D10A-4803-B666-2C2CC1E22604}" presName="conn" presStyleLbl="parChTrans1D2" presStyleIdx="0" presStyleCnt="1"/>
      <dgm:spPr/>
      <dgm:t>
        <a:bodyPr/>
        <a:lstStyle/>
        <a:p>
          <a:endParaRPr lang="uz-Latn-UZ"/>
        </a:p>
      </dgm:t>
    </dgm:pt>
    <dgm:pt modelId="{4A070231-6265-4BDF-B4B1-3768E2172FB9}" type="pres">
      <dgm:prSet presAssocID="{BCC93F39-D10A-4803-B666-2C2CC1E22604}" presName="extraNode" presStyleLbl="node1" presStyleIdx="0" presStyleCnt="3"/>
      <dgm:spPr/>
    </dgm:pt>
    <dgm:pt modelId="{3B808637-9840-4FFE-84AD-6C172FC1EF18}" type="pres">
      <dgm:prSet presAssocID="{BCC93F39-D10A-4803-B666-2C2CC1E22604}" presName="dstNode" presStyleLbl="node1" presStyleIdx="0" presStyleCnt="3"/>
      <dgm:spPr/>
    </dgm:pt>
    <dgm:pt modelId="{364B9216-98A2-407D-A39B-07FED26E1DC8}" type="pres">
      <dgm:prSet presAssocID="{2308F815-5D1D-4AE8-8190-5CEA760EC492}" presName="text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7E82D092-B386-441A-9F64-1D7B8B0DF71E}" type="pres">
      <dgm:prSet presAssocID="{2308F815-5D1D-4AE8-8190-5CEA760EC492}" presName="accent_1" presStyleCnt="0"/>
      <dgm:spPr/>
    </dgm:pt>
    <dgm:pt modelId="{2BF55A90-B799-4710-8059-58ABB74CF63A}" type="pres">
      <dgm:prSet presAssocID="{2308F815-5D1D-4AE8-8190-5CEA760EC492}" presName="accentRepeatNode" presStyleLbl="solidFgAcc1" presStyleIdx="0" presStyleCnt="3" custLinFactNeighborX="-5749" custLinFactNeighborY="1363"/>
      <dgm:spPr/>
    </dgm:pt>
    <dgm:pt modelId="{81635581-7F0B-43C9-A74F-627DD211AEF0}" type="pres">
      <dgm:prSet presAssocID="{44EC9824-270E-48F8-9D29-8173E6FC7480}" presName="text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8FB7CB10-DEBB-4872-A2A5-74B062251810}" type="pres">
      <dgm:prSet presAssocID="{44EC9824-270E-48F8-9D29-8173E6FC7480}" presName="accent_2" presStyleCnt="0"/>
      <dgm:spPr/>
    </dgm:pt>
    <dgm:pt modelId="{60E900E0-2142-46B7-8012-F1FBABD5863C}" type="pres">
      <dgm:prSet presAssocID="{44EC9824-270E-48F8-9D29-8173E6FC7480}" presName="accentRepeatNode" presStyleLbl="solidFgAcc1" presStyleIdx="1" presStyleCnt="3" custLinFactNeighborX="-19878" custLinFactNeighborY="1857"/>
      <dgm:spPr/>
    </dgm:pt>
    <dgm:pt modelId="{2D28DD34-0360-4D61-9453-B34C5F44DB41}" type="pres">
      <dgm:prSet presAssocID="{A57B3A41-BEDF-432A-A6D1-20ADB439BE55}" presName="text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uz-Latn-UZ"/>
        </a:p>
      </dgm:t>
    </dgm:pt>
    <dgm:pt modelId="{53B2108D-DEFE-4E05-8693-7D94492166F1}" type="pres">
      <dgm:prSet presAssocID="{A57B3A41-BEDF-432A-A6D1-20ADB439BE55}" presName="accent_3" presStyleCnt="0"/>
      <dgm:spPr/>
    </dgm:pt>
    <dgm:pt modelId="{5FE3EEBE-003C-471A-B15E-1526B9173BC0}" type="pres">
      <dgm:prSet presAssocID="{A57B3A41-BEDF-432A-A6D1-20ADB439BE55}" presName="accentRepeatNode" presStyleLbl="solidFgAcc1" presStyleIdx="2" presStyleCnt="3"/>
      <dgm:spPr/>
    </dgm:pt>
  </dgm:ptLst>
  <dgm:cxnLst>
    <dgm:cxn modelId="{64BFC926-276B-455D-9218-2C0AD1900D9D}" srcId="{BCC93F39-D10A-4803-B666-2C2CC1E22604}" destId="{2308F815-5D1D-4AE8-8190-5CEA760EC492}" srcOrd="0" destOrd="0" parTransId="{075C089C-C07F-4B10-B8E5-029B1C08BCAB}" sibTransId="{1209770B-BAA0-4719-A2B4-ABF0E67D0FBD}"/>
    <dgm:cxn modelId="{A798CF9D-227C-47CD-BBE4-175F12C37C7F}" type="presOf" srcId="{BCC93F39-D10A-4803-B666-2C2CC1E22604}" destId="{DE9F92C4-994B-42B2-A73D-91F5B4822D07}" srcOrd="0" destOrd="0" presId="urn:microsoft.com/office/officeart/2008/layout/VerticalCurvedList"/>
    <dgm:cxn modelId="{E3AEAAF3-9545-49DD-B02E-EBEDAAD25147}" srcId="{BCC93F39-D10A-4803-B666-2C2CC1E22604}" destId="{A57B3A41-BEDF-432A-A6D1-20ADB439BE55}" srcOrd="2" destOrd="0" parTransId="{7B5E53DE-0EBE-4D3A-AFCE-73715F644699}" sibTransId="{A2B40C0A-A040-4BB8-B0EB-372827B5C35B}"/>
    <dgm:cxn modelId="{D0755743-6304-44C5-BA7A-AB249A7701EB}" srcId="{BCC93F39-D10A-4803-B666-2C2CC1E22604}" destId="{44EC9824-270E-48F8-9D29-8173E6FC7480}" srcOrd="1" destOrd="0" parTransId="{2040D75C-61B7-443B-ACB9-1DBE9A5C1D27}" sibTransId="{B945409A-275F-4AE8-B83D-98E3333187A0}"/>
    <dgm:cxn modelId="{517F3B21-3F3C-481C-A91F-DF1674DB1740}" type="presOf" srcId="{2308F815-5D1D-4AE8-8190-5CEA760EC492}" destId="{364B9216-98A2-407D-A39B-07FED26E1DC8}" srcOrd="0" destOrd="0" presId="urn:microsoft.com/office/officeart/2008/layout/VerticalCurvedList"/>
    <dgm:cxn modelId="{6ABCEF30-DE7B-4C64-9AF3-1C9C657236EA}" type="presOf" srcId="{A57B3A41-BEDF-432A-A6D1-20ADB439BE55}" destId="{2D28DD34-0360-4D61-9453-B34C5F44DB41}" srcOrd="0" destOrd="0" presId="urn:microsoft.com/office/officeart/2008/layout/VerticalCurvedList"/>
    <dgm:cxn modelId="{CA966BAC-D607-4287-8830-EC30308CB264}" type="presOf" srcId="{1209770B-BAA0-4719-A2B4-ABF0E67D0FBD}" destId="{B602AE6D-21C4-40F3-9486-2ABA888F453D}" srcOrd="0" destOrd="0" presId="urn:microsoft.com/office/officeart/2008/layout/VerticalCurvedList"/>
    <dgm:cxn modelId="{994F2249-7205-489F-B7FD-985FCC1CDDB6}" type="presOf" srcId="{44EC9824-270E-48F8-9D29-8173E6FC7480}" destId="{81635581-7F0B-43C9-A74F-627DD211AEF0}" srcOrd="0" destOrd="0" presId="urn:microsoft.com/office/officeart/2008/layout/VerticalCurvedList"/>
    <dgm:cxn modelId="{B48D7221-8A62-4619-9FA0-EA11A0123C7F}" type="presParOf" srcId="{DE9F92C4-994B-42B2-A73D-91F5B4822D07}" destId="{661502F1-638F-4AF4-B56A-1BDAC56AB798}" srcOrd="0" destOrd="0" presId="urn:microsoft.com/office/officeart/2008/layout/VerticalCurvedList"/>
    <dgm:cxn modelId="{A6186FFD-1500-4EFB-8354-A60629416D4E}" type="presParOf" srcId="{661502F1-638F-4AF4-B56A-1BDAC56AB798}" destId="{AA8AD3AB-E061-450E-BE14-25B3A3FFC322}" srcOrd="0" destOrd="0" presId="urn:microsoft.com/office/officeart/2008/layout/VerticalCurvedList"/>
    <dgm:cxn modelId="{88B80ABE-C493-424B-81BD-F179F9B55B78}" type="presParOf" srcId="{AA8AD3AB-E061-450E-BE14-25B3A3FFC322}" destId="{14824C2C-36A7-4D67-904F-E27A2DA5A0B2}" srcOrd="0" destOrd="0" presId="urn:microsoft.com/office/officeart/2008/layout/VerticalCurvedList"/>
    <dgm:cxn modelId="{125B600C-2F0C-4FCB-B26A-FEE2E6FA2E7B}" type="presParOf" srcId="{AA8AD3AB-E061-450E-BE14-25B3A3FFC322}" destId="{B602AE6D-21C4-40F3-9486-2ABA888F453D}" srcOrd="1" destOrd="0" presId="urn:microsoft.com/office/officeart/2008/layout/VerticalCurvedList"/>
    <dgm:cxn modelId="{3769DA98-EA8E-43D8-84CE-8683266654B5}" type="presParOf" srcId="{AA8AD3AB-E061-450E-BE14-25B3A3FFC322}" destId="{4A070231-6265-4BDF-B4B1-3768E2172FB9}" srcOrd="2" destOrd="0" presId="urn:microsoft.com/office/officeart/2008/layout/VerticalCurvedList"/>
    <dgm:cxn modelId="{B5509E51-B0A5-4E6B-9762-533EFAF6D403}" type="presParOf" srcId="{AA8AD3AB-E061-450E-BE14-25B3A3FFC322}" destId="{3B808637-9840-4FFE-84AD-6C172FC1EF18}" srcOrd="3" destOrd="0" presId="urn:microsoft.com/office/officeart/2008/layout/VerticalCurvedList"/>
    <dgm:cxn modelId="{75C66FC2-9760-457F-A7FA-2474759B1F44}" type="presParOf" srcId="{661502F1-638F-4AF4-B56A-1BDAC56AB798}" destId="{364B9216-98A2-407D-A39B-07FED26E1DC8}" srcOrd="1" destOrd="0" presId="urn:microsoft.com/office/officeart/2008/layout/VerticalCurvedList"/>
    <dgm:cxn modelId="{FCF9D23E-F074-4938-B972-82C1692FE280}" type="presParOf" srcId="{661502F1-638F-4AF4-B56A-1BDAC56AB798}" destId="{7E82D092-B386-441A-9F64-1D7B8B0DF71E}" srcOrd="2" destOrd="0" presId="urn:microsoft.com/office/officeart/2008/layout/VerticalCurvedList"/>
    <dgm:cxn modelId="{0CE162B0-5C4B-4A8B-81F8-3222E593421F}" type="presParOf" srcId="{7E82D092-B386-441A-9F64-1D7B8B0DF71E}" destId="{2BF55A90-B799-4710-8059-58ABB74CF63A}" srcOrd="0" destOrd="0" presId="urn:microsoft.com/office/officeart/2008/layout/VerticalCurvedList"/>
    <dgm:cxn modelId="{26674E32-1EAB-4744-AB15-3A3F578CC172}" type="presParOf" srcId="{661502F1-638F-4AF4-B56A-1BDAC56AB798}" destId="{81635581-7F0B-43C9-A74F-627DD211AEF0}" srcOrd="3" destOrd="0" presId="urn:microsoft.com/office/officeart/2008/layout/VerticalCurvedList"/>
    <dgm:cxn modelId="{4A4D7DA1-05E2-414F-A3CF-F159DE7AB71E}" type="presParOf" srcId="{661502F1-638F-4AF4-B56A-1BDAC56AB798}" destId="{8FB7CB10-DEBB-4872-A2A5-74B062251810}" srcOrd="4" destOrd="0" presId="urn:microsoft.com/office/officeart/2008/layout/VerticalCurvedList"/>
    <dgm:cxn modelId="{0BE57A57-CA8D-4F90-8FC1-7D8B8CC5CD1F}" type="presParOf" srcId="{8FB7CB10-DEBB-4872-A2A5-74B062251810}" destId="{60E900E0-2142-46B7-8012-F1FBABD5863C}" srcOrd="0" destOrd="0" presId="urn:microsoft.com/office/officeart/2008/layout/VerticalCurvedList"/>
    <dgm:cxn modelId="{506C7DF1-2C92-41A8-9B5C-58040F5DBBDD}" type="presParOf" srcId="{661502F1-638F-4AF4-B56A-1BDAC56AB798}" destId="{2D28DD34-0360-4D61-9453-B34C5F44DB41}" srcOrd="5" destOrd="0" presId="urn:microsoft.com/office/officeart/2008/layout/VerticalCurvedList"/>
    <dgm:cxn modelId="{BA0CB9F9-F8FE-46F9-9F44-6E1E6A1CB037}" type="presParOf" srcId="{661502F1-638F-4AF4-B56A-1BDAC56AB798}" destId="{53B2108D-DEFE-4E05-8693-7D94492166F1}" srcOrd="6" destOrd="0" presId="urn:microsoft.com/office/officeart/2008/layout/VerticalCurvedList"/>
    <dgm:cxn modelId="{5755E9E7-BDDB-4D3D-8546-533239D8D460}" type="presParOf" srcId="{53B2108D-DEFE-4E05-8693-7D94492166F1}" destId="{5FE3EEBE-003C-471A-B15E-1526B9173BC0}" srcOrd="0" destOrd="0" presId="urn:microsoft.com/office/officeart/2008/layout/VerticalCurvedList"/>
  </dgm:cxnLst>
  <dgm:bg>
    <a:solidFill>
      <a:schemeClr val="accent2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02AE6D-21C4-40F3-9486-2ABA888F453D}">
      <dsp:nvSpPr>
        <dsp:cNvPr id="0" name=""/>
        <dsp:cNvSpPr/>
      </dsp:nvSpPr>
      <dsp:spPr>
        <a:xfrm>
          <a:off x="-6918834" y="-1058280"/>
          <a:ext cx="8237961" cy="8237961"/>
        </a:xfrm>
        <a:prstGeom prst="blockArc">
          <a:avLst>
            <a:gd name="adj1" fmla="val 18900000"/>
            <a:gd name="adj2" fmla="val 2700000"/>
            <a:gd name="adj3" fmla="val 262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4B9216-98A2-407D-A39B-07FED26E1DC8}">
      <dsp:nvSpPr>
        <dsp:cNvPr id="0" name=""/>
        <dsp:cNvSpPr/>
      </dsp:nvSpPr>
      <dsp:spPr>
        <a:xfrm>
          <a:off x="849650" y="612140"/>
          <a:ext cx="10690767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Повторение пройденного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612140"/>
        <a:ext cx="10690767" cy="1224280"/>
      </dsp:txXfrm>
    </dsp:sp>
    <dsp:sp modelId="{2BF55A90-B799-4710-8059-58ABB74CF63A}">
      <dsp:nvSpPr>
        <dsp:cNvPr id="0" name=""/>
        <dsp:cNvSpPr/>
      </dsp:nvSpPr>
      <dsp:spPr>
        <a:xfrm>
          <a:off x="0" y="47996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635581-7F0B-43C9-A74F-627DD211AEF0}">
      <dsp:nvSpPr>
        <dsp:cNvPr id="0" name=""/>
        <dsp:cNvSpPr/>
      </dsp:nvSpPr>
      <dsp:spPr>
        <a:xfrm>
          <a:off x="1294676" y="2448560"/>
          <a:ext cx="10245741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Решение задач</a:t>
          </a: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294676" y="2448560"/>
        <a:ext cx="10245741" cy="1224280"/>
      </dsp:txXfrm>
    </dsp:sp>
    <dsp:sp modelId="{60E900E0-2142-46B7-8012-F1FBABD5863C}">
      <dsp:nvSpPr>
        <dsp:cNvPr id="0" name=""/>
        <dsp:cNvSpPr/>
      </dsp:nvSpPr>
      <dsp:spPr>
        <a:xfrm>
          <a:off x="225298" y="2323943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D28DD34-0360-4D61-9453-B34C5F44DB41}">
      <dsp:nvSpPr>
        <dsp:cNvPr id="0" name=""/>
        <dsp:cNvSpPr/>
      </dsp:nvSpPr>
      <dsp:spPr>
        <a:xfrm>
          <a:off x="849650" y="4284980"/>
          <a:ext cx="10690767" cy="1224280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71772" tIns="101600" rIns="101600" bIns="101600" numCol="1" spcCol="1270" anchor="ctr" anchorCtr="0">
          <a:noAutofit/>
        </a:bodyPr>
        <a:lstStyle/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uz-Cyrl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4000" b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Задания для закрепления</a:t>
          </a:r>
          <a:endParaRPr lang="uz-Latn-UZ" sz="4000" b="1" kern="1200" dirty="0" smtClean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  <a:p>
          <a:pPr lvl="0" algn="l" defTabSz="2266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uz-Latn-UZ" sz="4000" b="1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849650" y="4284980"/>
        <a:ext cx="10690767" cy="1224280"/>
      </dsp:txXfrm>
    </dsp:sp>
    <dsp:sp modelId="{5FE3EEBE-003C-471A-B15E-1526B9173BC0}">
      <dsp:nvSpPr>
        <dsp:cNvPr id="0" name=""/>
        <dsp:cNvSpPr/>
      </dsp:nvSpPr>
      <dsp:spPr>
        <a:xfrm>
          <a:off x="84475" y="4131945"/>
          <a:ext cx="1530350" cy="153035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B3280D-DA47-4F16-B0EB-68F87F7C7C01}" type="datetimeFigureOut">
              <a:rPr lang="ru-RU" smtClean="0"/>
              <a:t>18.02.2021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801813" y="242888"/>
            <a:ext cx="2162175" cy="121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41463"/>
            <a:ext cx="4613275" cy="1460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1338"/>
            <a:ext cx="2498725" cy="1635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DCEBC4-7F60-46A9-8417-0DDF722E941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3602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1pPr>
    <a:lvl2pPr marL="115903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2pPr>
    <a:lvl3pPr marL="231807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3pPr>
    <a:lvl4pPr marL="3477112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4pPr>
    <a:lvl5pPr marL="4636148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5pPr>
    <a:lvl6pPr marL="5795186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6pPr>
    <a:lvl7pPr marL="6954224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7pPr>
    <a:lvl8pPr marL="8113261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8pPr>
    <a:lvl9pPr marL="9272295" algn="l" defTabSz="2318076" rtl="0" eaLnBrk="1" latinLnBrk="0" hangingPunct="1">
      <a:defRPr sz="3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89CBA-06EF-48EB-B336-151ED79B8AC8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8342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1589CBA-06EF-48EB-B336-151ED79B8AC8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28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97280" y="2551175"/>
            <a:ext cx="12435840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194560" y="4608576"/>
            <a:ext cx="10241280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861774"/>
          </a:xfrm>
        </p:spPr>
        <p:txBody>
          <a:bodyPr lIns="0" tIns="0" rIns="0" bIns="0"/>
          <a:lstStyle>
            <a:lvl1pPr>
              <a:defRPr sz="56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169627" y="180475"/>
            <a:ext cx="14338758" cy="1088688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29573" y="1828005"/>
            <a:ext cx="4629200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7534658" y="1892809"/>
            <a:ext cx="6364224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013025" y="2679021"/>
            <a:ext cx="6652965" cy="2623487"/>
          </a:xfrm>
          <a:custGeom>
            <a:avLst/>
            <a:gdLst/>
            <a:ahLst/>
            <a:cxnLst/>
            <a:rect l="l" t="t" r="r" b="b"/>
            <a:pathLst>
              <a:path w="2621915" h="1034414">
                <a:moveTo>
                  <a:pt x="2621368" y="0"/>
                </a:moveTo>
                <a:lnTo>
                  <a:pt x="0" y="0"/>
                </a:lnTo>
                <a:lnTo>
                  <a:pt x="0" y="1034140"/>
                </a:lnTo>
                <a:lnTo>
                  <a:pt x="2621368" y="1034140"/>
                </a:lnTo>
                <a:lnTo>
                  <a:pt x="262136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4"/>
            <a:ext cx="4088005" cy="1015663"/>
          </a:xfrm>
        </p:spPr>
        <p:txBody>
          <a:bodyPr lIns="0" tIns="0" rIns="0" bIns="0"/>
          <a:lstStyle>
            <a:lvl1pPr>
              <a:defRPr sz="66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8" y="335953"/>
            <a:ext cx="12435843" cy="407804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9728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5318156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9539025" y="1676406"/>
            <a:ext cx="3994101" cy="4088926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90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109728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318156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539025" y="5976687"/>
            <a:ext cx="3994101" cy="1150622"/>
          </a:xfrm>
        </p:spPr>
        <p:txBody>
          <a:bodyPr>
            <a:noAutofit/>
          </a:bodyPr>
          <a:lstStyle>
            <a:lvl1pPr marL="0" indent="0">
              <a:buNone/>
              <a:defRPr sz="1900"/>
            </a:lvl1pPr>
            <a:lvl2pPr marL="182722" indent="-182722">
              <a:buFont typeface="Arial" panose="020B0604020202020204" pitchFamily="34" charset="0"/>
              <a:buChar char="•"/>
              <a:defRPr sz="1900"/>
            </a:lvl2pPr>
            <a:lvl3pPr marL="365449" indent="-182722">
              <a:defRPr sz="1900"/>
            </a:lvl3pPr>
            <a:lvl4pPr marL="639534" indent="-274088">
              <a:defRPr sz="1900"/>
            </a:lvl4pPr>
            <a:lvl5pPr marL="913621" indent="-274088">
              <a:defRPr sz="19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1097288" y="1120154"/>
            <a:ext cx="12435843" cy="487679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23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409526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487681" y="394336"/>
            <a:ext cx="13652501" cy="7437120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18FDD-56B3-4207-B595-E48E8E3A65C9}" type="datetimeFigureOut">
              <a:rPr lang="ru-RU"/>
              <a:pPr>
                <a:defRPr/>
              </a:pPr>
              <a:t>18.02.2021</a:t>
            </a:fld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834F32-6814-410A-A0AC-C6305657B15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86625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69608" y="1359834"/>
            <a:ext cx="14338758" cy="6718961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271206" y="3404092"/>
            <a:ext cx="4088005" cy="4078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65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267182" y="2491493"/>
            <a:ext cx="10096045" cy="3385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rgbClr val="373435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974336" y="7653528"/>
            <a:ext cx="4681728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731520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2/18/2021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0533888" y="7653528"/>
            <a:ext cx="3364992" cy="70788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74" r:id="rId7"/>
  </p:sldLayoutIdLst>
  <p:transition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1159038">
        <a:defRPr>
          <a:latin typeface="+mn-lt"/>
          <a:ea typeface="+mn-ea"/>
          <a:cs typeface="+mn-cs"/>
        </a:defRPr>
      </a:lvl2pPr>
      <a:lvl3pPr marL="2318076">
        <a:defRPr>
          <a:latin typeface="+mn-lt"/>
          <a:ea typeface="+mn-ea"/>
          <a:cs typeface="+mn-cs"/>
        </a:defRPr>
      </a:lvl3pPr>
      <a:lvl4pPr marL="3477112">
        <a:defRPr>
          <a:latin typeface="+mn-lt"/>
          <a:ea typeface="+mn-ea"/>
          <a:cs typeface="+mn-cs"/>
        </a:defRPr>
      </a:lvl4pPr>
      <a:lvl5pPr marL="4636148">
        <a:defRPr>
          <a:latin typeface="+mn-lt"/>
          <a:ea typeface="+mn-ea"/>
          <a:cs typeface="+mn-cs"/>
        </a:defRPr>
      </a:lvl5pPr>
      <a:lvl6pPr marL="5795186">
        <a:defRPr>
          <a:latin typeface="+mn-lt"/>
          <a:ea typeface="+mn-ea"/>
          <a:cs typeface="+mn-cs"/>
        </a:defRPr>
      </a:lvl6pPr>
      <a:lvl7pPr marL="6954224">
        <a:defRPr>
          <a:latin typeface="+mn-lt"/>
          <a:ea typeface="+mn-ea"/>
          <a:cs typeface="+mn-cs"/>
        </a:defRPr>
      </a:lvl7pPr>
      <a:lvl8pPr marL="8113261">
        <a:defRPr>
          <a:latin typeface="+mn-lt"/>
          <a:ea typeface="+mn-ea"/>
          <a:cs typeface="+mn-cs"/>
        </a:defRPr>
      </a:lvl8pPr>
      <a:lvl9pPr marL="927229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11" Type="http://schemas.openxmlformats.org/officeDocument/2006/relationships/image" Target="../media/image49.png"/><Relationship Id="rId5" Type="http://schemas.openxmlformats.org/officeDocument/2006/relationships/image" Target="../media/image59.png"/><Relationship Id="rId10" Type="http://schemas.openxmlformats.org/officeDocument/2006/relationships/image" Target="../media/image48.png"/><Relationship Id="rId4" Type="http://schemas.openxmlformats.org/officeDocument/2006/relationships/image" Target="../media/image58.png"/><Relationship Id="rId9" Type="http://schemas.openxmlformats.org/officeDocument/2006/relationships/image" Target="../media/image56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5.png"/><Relationship Id="rId7" Type="http://schemas.openxmlformats.org/officeDocument/2006/relationships/image" Target="../media/image68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72.png"/><Relationship Id="rId5" Type="http://schemas.openxmlformats.org/officeDocument/2006/relationships/image" Target="../media/image67.png"/><Relationship Id="rId10" Type="http://schemas.openxmlformats.org/officeDocument/2006/relationships/image" Target="../media/image71.png"/><Relationship Id="rId4" Type="http://schemas.openxmlformats.org/officeDocument/2006/relationships/image" Target="../media/image66.png"/><Relationship Id="rId9" Type="http://schemas.openxmlformats.org/officeDocument/2006/relationships/image" Target="../media/image7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5.wmf"/><Relationship Id="rId10" Type="http://schemas.openxmlformats.org/officeDocument/2006/relationships/image" Target="../media/image2.wmf"/><Relationship Id="rId4" Type="http://schemas.openxmlformats.org/officeDocument/2006/relationships/oleObject" Target="../embeddings/oleObject3.bin"/><Relationship Id="rId9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18" Type="http://schemas.openxmlformats.org/officeDocument/2006/relationships/image" Target="../media/image2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17" Type="http://schemas.openxmlformats.org/officeDocument/2006/relationships/image" Target="../media/image25.png"/><Relationship Id="rId2" Type="http://schemas.openxmlformats.org/officeDocument/2006/relationships/image" Target="../media/image10.png"/><Relationship Id="rId16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5" Type="http://schemas.openxmlformats.org/officeDocument/2006/relationships/image" Target="../media/image2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3" Type="http://schemas.openxmlformats.org/officeDocument/2006/relationships/image" Target="../media/image390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openxmlformats.org/officeDocument/2006/relationships/image" Target="../media/image47.png"/><Relationship Id="rId5" Type="http://schemas.openxmlformats.org/officeDocument/2006/relationships/image" Target="../media/image410.png"/><Relationship Id="rId10" Type="http://schemas.openxmlformats.org/officeDocument/2006/relationships/image" Target="../media/image46.png"/><Relationship Id="rId4" Type="http://schemas.openxmlformats.org/officeDocument/2006/relationships/image" Target="../media/image400.png"/><Relationship Id="rId9" Type="http://schemas.openxmlformats.org/officeDocument/2006/relationships/image" Target="../media/image4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0.png"/><Relationship Id="rId7" Type="http://schemas.openxmlformats.org/officeDocument/2006/relationships/image" Target="../media/image51.png"/><Relationship Id="rId2" Type="http://schemas.openxmlformats.org/officeDocument/2006/relationships/image" Target="../media/image4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0.png"/><Relationship Id="rId10" Type="http://schemas.openxmlformats.org/officeDocument/2006/relationships/image" Target="../media/image54.png"/><Relationship Id="rId4" Type="http://schemas.openxmlformats.org/officeDocument/2006/relationships/image" Target="../media/image480.png"/><Relationship Id="rId9" Type="http://schemas.openxmlformats.org/officeDocument/2006/relationships/image" Target="../media/image5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xmlns="" id="{EE80F0AA-4DF1-4DBF-9AA2-5439157D8912}"/>
              </a:ext>
            </a:extLst>
          </p:cNvPr>
          <p:cNvSpPr/>
          <p:nvPr/>
        </p:nvSpPr>
        <p:spPr>
          <a:xfrm>
            <a:off x="2686" y="3901"/>
            <a:ext cx="14610538" cy="258966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xmlns="" id="{A8BAE388-D6D2-40E9-8208-E39C1E0E7029}"/>
              </a:ext>
            </a:extLst>
          </p:cNvPr>
          <p:cNvSpPr/>
          <p:nvPr/>
        </p:nvSpPr>
        <p:spPr>
          <a:xfrm>
            <a:off x="612775" y="3288236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xmlns="" id="{ACB4B4C4-B96E-4D3D-A3B1-019ECDA735A1}"/>
              </a:ext>
            </a:extLst>
          </p:cNvPr>
          <p:cNvSpPr/>
          <p:nvPr/>
        </p:nvSpPr>
        <p:spPr>
          <a:xfrm>
            <a:off x="612775" y="5334000"/>
            <a:ext cx="872992" cy="1726444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xmlns="" id="{F294EAD7-CAB8-401C-B12D-6064AA1177E0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xmlns="" id="{27824596-7DE1-4136-95E4-49A51856B6D3}"/>
              </a:ext>
            </a:extLst>
          </p:cNvPr>
          <p:cNvSpPr/>
          <p:nvPr/>
        </p:nvSpPr>
        <p:spPr>
          <a:xfrm>
            <a:off x="11929369" y="578525"/>
            <a:ext cx="1531765" cy="1531576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wrap="square" lIns="0" tIns="0" rIns="0" bIns="0" rtlCol="0"/>
          <a:lstStyle/>
          <a:p>
            <a:endParaRPr sz="2900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xmlns="" id="{CAFE6579-511C-4CCB-9A5C-300ACC2F553A}"/>
              </a:ext>
            </a:extLst>
          </p:cNvPr>
          <p:cNvSpPr txBox="1"/>
          <p:nvPr/>
        </p:nvSpPr>
        <p:spPr>
          <a:xfrm>
            <a:off x="12493011" y="631573"/>
            <a:ext cx="439718" cy="963980"/>
          </a:xfrm>
          <a:prstGeom prst="rect">
            <a:avLst/>
          </a:prstGeom>
        </p:spPr>
        <p:txBody>
          <a:bodyPr vert="horz" wrap="square" lIns="0" tIns="40257" rIns="0" bIns="0" rtlCol="0">
            <a:spAutoFit/>
          </a:bodyPr>
          <a:lstStyle/>
          <a:p>
            <a:pPr algn="ctr">
              <a:spcBef>
                <a:spcPts val="319"/>
              </a:spcBef>
            </a:pPr>
            <a:r>
              <a:rPr lang="ru-RU" sz="6000" b="1" spc="26" dirty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60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>
                <a16:creationId xmlns:a16="http://schemas.microsoft.com/office/drawing/2014/main" xmlns="" id="{065B57C3-CBC0-467B-8CE6-9C853CD5BC49}"/>
              </a:ext>
            </a:extLst>
          </p:cNvPr>
          <p:cNvSpPr txBox="1"/>
          <p:nvPr/>
        </p:nvSpPr>
        <p:spPr>
          <a:xfrm>
            <a:off x="11929369" y="1447800"/>
            <a:ext cx="1481831" cy="584893"/>
          </a:xfrm>
          <a:prstGeom prst="rect">
            <a:avLst/>
          </a:prstGeom>
        </p:spPr>
        <p:txBody>
          <a:bodyPr vert="horz" wrap="square" lIns="0" tIns="30596" rIns="0" bIns="0" rtlCol="0">
            <a:spAutoFit/>
          </a:bodyPr>
          <a:lstStyle/>
          <a:p>
            <a:pPr algn="ctr">
              <a:spcBef>
                <a:spcPts val="241"/>
              </a:spcBef>
            </a:pPr>
            <a:r>
              <a:rPr lang="ru-RU" sz="3600" b="1" spc="-13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3600" b="1" dirty="0">
              <a:latin typeface="Arial"/>
              <a:cs typeface="Arial"/>
            </a:endParaRPr>
          </a:p>
        </p:txBody>
      </p:sp>
      <p:sp>
        <p:nvSpPr>
          <p:cNvPr id="26" name="object 2">
            <a:extLst>
              <a:ext uri="{FF2B5EF4-FFF2-40B4-BE49-F238E27FC236}">
                <a16:creationId xmlns:a16="http://schemas.microsoft.com/office/drawing/2014/main" xmlns="" id="{97CDA16A-066A-4BED-8F29-21556D7AB731}"/>
              </a:ext>
            </a:extLst>
          </p:cNvPr>
          <p:cNvSpPr txBox="1">
            <a:spLocks/>
          </p:cNvSpPr>
          <p:nvPr/>
        </p:nvSpPr>
        <p:spPr>
          <a:xfrm>
            <a:off x="2305919" y="578524"/>
            <a:ext cx="8971682" cy="1360889"/>
          </a:xfrm>
          <a:prstGeom prst="rect">
            <a:avLst/>
          </a:prstGeom>
        </p:spPr>
        <p:txBody>
          <a:bodyPr vert="horz" wrap="square" lIns="0" tIns="37088" rIns="0" bIns="0" rtlCol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32253" algn="ctr" defTabSz="2322204">
              <a:spcBef>
                <a:spcPts val="290"/>
              </a:spcBef>
              <a:defRPr/>
            </a:pPr>
            <a:r>
              <a:rPr lang="ru-RU" sz="8600" kern="0" spc="13" dirty="0">
                <a:solidFill>
                  <a:sysClr val="window" lastClr="FFFFFF"/>
                </a:solidFill>
              </a:rPr>
              <a:t>Алгебра</a:t>
            </a:r>
            <a:endParaRPr lang="en-US" sz="8600" kern="0" spc="13" dirty="0">
              <a:solidFill>
                <a:sysClr val="window" lastClr="FFFFFF"/>
              </a:solidFill>
            </a:endParaRPr>
          </a:p>
        </p:txBody>
      </p:sp>
      <p:sp>
        <p:nvSpPr>
          <p:cNvPr id="27" name="object 11">
            <a:extLst>
              <a:ext uri="{FF2B5EF4-FFF2-40B4-BE49-F238E27FC236}">
                <a16:creationId xmlns:a16="http://schemas.microsoft.com/office/drawing/2014/main" xmlns="" id="{D2168EAD-EAD9-4C91-B3BA-D0FB4D707556}"/>
              </a:ext>
            </a:extLst>
          </p:cNvPr>
          <p:cNvSpPr/>
          <p:nvPr/>
        </p:nvSpPr>
        <p:spPr>
          <a:xfrm>
            <a:off x="908147" y="1699715"/>
            <a:ext cx="40326" cy="79030"/>
          </a:xfrm>
          <a:custGeom>
            <a:avLst/>
            <a:gdLst/>
            <a:ahLst/>
            <a:cxnLst/>
            <a:rect l="l" t="t" r="r" b="b"/>
            <a:pathLst>
              <a:path w="15875" h="31115">
                <a:moveTo>
                  <a:pt x="15652" y="0"/>
                </a:moveTo>
                <a:lnTo>
                  <a:pt x="0" y="0"/>
                </a:lnTo>
                <a:lnTo>
                  <a:pt x="0" y="30786"/>
                </a:lnTo>
                <a:lnTo>
                  <a:pt x="15652" y="30786"/>
                </a:lnTo>
                <a:lnTo>
                  <a:pt x="15652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object 12">
            <a:extLst>
              <a:ext uri="{FF2B5EF4-FFF2-40B4-BE49-F238E27FC236}">
                <a16:creationId xmlns:a16="http://schemas.microsoft.com/office/drawing/2014/main" xmlns="" id="{5AAAE1A5-5083-45BC-BB77-451BC6095476}"/>
              </a:ext>
            </a:extLst>
          </p:cNvPr>
          <p:cNvSpPr/>
          <p:nvPr/>
        </p:nvSpPr>
        <p:spPr>
          <a:xfrm>
            <a:off x="829947" y="1679834"/>
            <a:ext cx="983963" cy="0"/>
          </a:xfrm>
          <a:custGeom>
            <a:avLst/>
            <a:gdLst/>
            <a:ahLst/>
            <a:cxnLst/>
            <a:rect l="l" t="t" r="r" b="b"/>
            <a:pathLst>
              <a:path w="387350">
                <a:moveTo>
                  <a:pt x="0" y="0"/>
                </a:moveTo>
                <a:lnTo>
                  <a:pt x="387158" y="0"/>
                </a:lnTo>
              </a:path>
            </a:pathLst>
          </a:custGeom>
          <a:ln w="15654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13">
            <a:extLst>
              <a:ext uri="{FF2B5EF4-FFF2-40B4-BE49-F238E27FC236}">
                <a16:creationId xmlns:a16="http://schemas.microsoft.com/office/drawing/2014/main" xmlns="" id="{42562BD1-38C5-4FEF-BE28-9E2028CE083A}"/>
              </a:ext>
            </a:extLst>
          </p:cNvPr>
          <p:cNvSpPr/>
          <p:nvPr/>
        </p:nvSpPr>
        <p:spPr>
          <a:xfrm>
            <a:off x="928029" y="794555"/>
            <a:ext cx="0" cy="866104"/>
          </a:xfrm>
          <a:custGeom>
            <a:avLst/>
            <a:gdLst/>
            <a:ahLst/>
            <a:cxnLst/>
            <a:rect l="l" t="t" r="r" b="b"/>
            <a:pathLst>
              <a:path h="340995">
                <a:moveTo>
                  <a:pt x="0" y="0"/>
                </a:moveTo>
                <a:lnTo>
                  <a:pt x="0" y="340718"/>
                </a:lnTo>
              </a:path>
            </a:pathLst>
          </a:custGeom>
          <a:ln w="15652">
            <a:solidFill>
              <a:srgbClr val="00AEEF"/>
            </a:solidFill>
          </a:ln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14">
            <a:extLst>
              <a:ext uri="{FF2B5EF4-FFF2-40B4-BE49-F238E27FC236}">
                <a16:creationId xmlns:a16="http://schemas.microsoft.com/office/drawing/2014/main" xmlns="" id="{199D57BF-AFEE-4760-B709-A1E005ECDEF4}"/>
              </a:ext>
            </a:extLst>
          </p:cNvPr>
          <p:cNvSpPr/>
          <p:nvPr/>
        </p:nvSpPr>
        <p:spPr>
          <a:xfrm>
            <a:off x="1024466" y="863937"/>
            <a:ext cx="717810" cy="748366"/>
          </a:xfrm>
          <a:custGeom>
            <a:avLst/>
            <a:gdLst/>
            <a:ahLst/>
            <a:cxnLst/>
            <a:rect l="l" t="t" r="r" b="b"/>
            <a:pathLst>
              <a:path w="282575" h="294640">
                <a:moveTo>
                  <a:pt x="15652" y="0"/>
                </a:moveTo>
                <a:lnTo>
                  <a:pt x="0" y="0"/>
                </a:lnTo>
                <a:lnTo>
                  <a:pt x="2607" y="57118"/>
                </a:lnTo>
                <a:lnTo>
                  <a:pt x="10266" y="111280"/>
                </a:lnTo>
                <a:lnTo>
                  <a:pt x="22734" y="161224"/>
                </a:lnTo>
                <a:lnTo>
                  <a:pt x="39766" y="205689"/>
                </a:lnTo>
                <a:lnTo>
                  <a:pt x="61329" y="243530"/>
                </a:lnTo>
                <a:lnTo>
                  <a:pt x="112612" y="288250"/>
                </a:lnTo>
                <a:lnTo>
                  <a:pt x="141088" y="294044"/>
                </a:lnTo>
                <a:lnTo>
                  <a:pt x="169563" y="288250"/>
                </a:lnTo>
                <a:lnTo>
                  <a:pt x="185084" y="278391"/>
                </a:lnTo>
                <a:lnTo>
                  <a:pt x="141088" y="278391"/>
                </a:lnTo>
                <a:lnTo>
                  <a:pt x="117162" y="273190"/>
                </a:lnTo>
                <a:lnTo>
                  <a:pt x="73063" y="233046"/>
                </a:lnTo>
                <a:lnTo>
                  <a:pt x="53957" y="199078"/>
                </a:lnTo>
                <a:lnTo>
                  <a:pt x="37551" y="156187"/>
                </a:lnTo>
                <a:lnTo>
                  <a:pt x="25542" y="107896"/>
                </a:lnTo>
                <a:lnTo>
                  <a:pt x="18164" y="55426"/>
                </a:lnTo>
                <a:lnTo>
                  <a:pt x="15652" y="0"/>
                </a:lnTo>
                <a:close/>
              </a:path>
              <a:path w="282575" h="294640">
                <a:moveTo>
                  <a:pt x="282174" y="0"/>
                </a:moveTo>
                <a:lnTo>
                  <a:pt x="266522" y="0"/>
                </a:lnTo>
                <a:lnTo>
                  <a:pt x="264011" y="55426"/>
                </a:lnTo>
                <a:lnTo>
                  <a:pt x="256634" y="107896"/>
                </a:lnTo>
                <a:lnTo>
                  <a:pt x="244628" y="156187"/>
                </a:lnTo>
                <a:lnTo>
                  <a:pt x="228225" y="199078"/>
                </a:lnTo>
                <a:lnTo>
                  <a:pt x="209114" y="233046"/>
                </a:lnTo>
                <a:lnTo>
                  <a:pt x="165012" y="273190"/>
                </a:lnTo>
                <a:lnTo>
                  <a:pt x="141088" y="278391"/>
                </a:lnTo>
                <a:lnTo>
                  <a:pt x="185084" y="278391"/>
                </a:lnTo>
                <a:lnTo>
                  <a:pt x="220845" y="243530"/>
                </a:lnTo>
                <a:lnTo>
                  <a:pt x="242409" y="205689"/>
                </a:lnTo>
                <a:lnTo>
                  <a:pt x="259442" y="161224"/>
                </a:lnTo>
                <a:lnTo>
                  <a:pt x="271909" y="111280"/>
                </a:lnTo>
                <a:lnTo>
                  <a:pt x="279568" y="57118"/>
                </a:lnTo>
                <a:lnTo>
                  <a:pt x="282174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object 15">
            <a:extLst>
              <a:ext uri="{FF2B5EF4-FFF2-40B4-BE49-F238E27FC236}">
                <a16:creationId xmlns:a16="http://schemas.microsoft.com/office/drawing/2014/main" xmlns="" id="{DFF3D60F-1869-4734-8178-4BFE8F5C0368}"/>
              </a:ext>
            </a:extLst>
          </p:cNvPr>
          <p:cNvSpPr/>
          <p:nvPr/>
        </p:nvSpPr>
        <p:spPr>
          <a:xfrm>
            <a:off x="1709247" y="1734703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66"/>
                </a:lnTo>
                <a:lnTo>
                  <a:pt x="10119" y="21186"/>
                </a:lnTo>
                <a:lnTo>
                  <a:pt x="0" y="31305"/>
                </a:lnTo>
                <a:lnTo>
                  <a:pt x="11066" y="42372"/>
                </a:lnTo>
                <a:lnTo>
                  <a:pt x="21186" y="32251"/>
                </a:lnTo>
                <a:lnTo>
                  <a:pt x="41426" y="32251"/>
                </a:lnTo>
                <a:lnTo>
                  <a:pt x="42372" y="31305"/>
                </a:lnTo>
                <a:lnTo>
                  <a:pt x="32252" y="21186"/>
                </a:lnTo>
                <a:lnTo>
                  <a:pt x="42372" y="11066"/>
                </a:lnTo>
                <a:lnTo>
                  <a:pt x="41424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41426" y="32251"/>
                </a:moveTo>
                <a:lnTo>
                  <a:pt x="21186" y="32251"/>
                </a:lnTo>
                <a:lnTo>
                  <a:pt x="31305" y="42372"/>
                </a:lnTo>
                <a:lnTo>
                  <a:pt x="41426" y="32251"/>
                </a:lnTo>
                <a:close/>
              </a:path>
              <a:path w="42545" h="42545">
                <a:moveTo>
                  <a:pt x="31305" y="0"/>
                </a:moveTo>
                <a:lnTo>
                  <a:pt x="21186" y="10119"/>
                </a:lnTo>
                <a:lnTo>
                  <a:pt x="41424" y="10119"/>
                </a:lnTo>
                <a:lnTo>
                  <a:pt x="31305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object 16">
            <a:extLst>
              <a:ext uri="{FF2B5EF4-FFF2-40B4-BE49-F238E27FC236}">
                <a16:creationId xmlns:a16="http://schemas.microsoft.com/office/drawing/2014/main" xmlns="" id="{C22A3C16-3643-4C83-83DD-E1EA8CC4BADD}"/>
              </a:ext>
            </a:extLst>
          </p:cNvPr>
          <p:cNvSpPr/>
          <p:nvPr/>
        </p:nvSpPr>
        <p:spPr>
          <a:xfrm>
            <a:off x="778782" y="825558"/>
            <a:ext cx="108075" cy="108061"/>
          </a:xfrm>
          <a:custGeom>
            <a:avLst/>
            <a:gdLst/>
            <a:ahLst/>
            <a:cxnLst/>
            <a:rect l="l" t="t" r="r" b="b"/>
            <a:pathLst>
              <a:path w="42545" h="42545">
                <a:moveTo>
                  <a:pt x="11066" y="0"/>
                </a:moveTo>
                <a:lnTo>
                  <a:pt x="0" y="11073"/>
                </a:lnTo>
                <a:lnTo>
                  <a:pt x="10120" y="21188"/>
                </a:lnTo>
                <a:lnTo>
                  <a:pt x="0" y="31305"/>
                </a:lnTo>
                <a:lnTo>
                  <a:pt x="11066" y="42378"/>
                </a:lnTo>
                <a:lnTo>
                  <a:pt x="42372" y="11073"/>
                </a:lnTo>
                <a:lnTo>
                  <a:pt x="41419" y="10119"/>
                </a:lnTo>
                <a:lnTo>
                  <a:pt x="21186" y="10119"/>
                </a:lnTo>
                <a:lnTo>
                  <a:pt x="11066" y="0"/>
                </a:lnTo>
                <a:close/>
              </a:path>
              <a:path w="42545" h="42545">
                <a:moveTo>
                  <a:pt x="31306" y="0"/>
                </a:moveTo>
                <a:lnTo>
                  <a:pt x="21186" y="10119"/>
                </a:lnTo>
                <a:lnTo>
                  <a:pt x="41419" y="10119"/>
                </a:lnTo>
                <a:lnTo>
                  <a:pt x="31306" y="0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2322204"/>
            <a:endParaRPr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4">
            <a:extLst>
              <a:ext uri="{FF2B5EF4-FFF2-40B4-BE49-F238E27FC236}">
                <a16:creationId xmlns:a16="http://schemas.microsoft.com/office/drawing/2014/main" xmlns="" id="{96789AA7-9596-4F83-89FD-AEC28EE179F1}"/>
              </a:ext>
            </a:extLst>
          </p:cNvPr>
          <p:cNvSpPr txBox="1"/>
          <p:nvPr/>
        </p:nvSpPr>
        <p:spPr>
          <a:xfrm>
            <a:off x="1905000" y="3288236"/>
            <a:ext cx="8991600" cy="3675211"/>
          </a:xfrm>
          <a:prstGeom prst="rect">
            <a:avLst/>
          </a:prstGeom>
        </p:spPr>
        <p:txBody>
          <a:bodyPr vert="horz" wrap="square" lIns="0" tIns="35407" rIns="0" bIns="0" rtlCol="0">
            <a:spAutoFit/>
          </a:bodyPr>
          <a:lstStyle/>
          <a:p>
            <a:pPr marL="46666">
              <a:spcBef>
                <a:spcPts val="279"/>
              </a:spcBef>
            </a:pPr>
            <a:r>
              <a:rPr lang="ru-RU" sz="5400" b="1" dirty="0" smtClean="0">
                <a:solidFill>
                  <a:srgbClr val="002060"/>
                </a:solidFill>
                <a:latin typeface="Arial"/>
                <a:cs typeface="Arial"/>
              </a:rPr>
              <a:t>Тема</a:t>
            </a:r>
            <a:r>
              <a:rPr sz="5400" b="1" dirty="0" smtClean="0">
                <a:solidFill>
                  <a:srgbClr val="002060"/>
                </a:solidFill>
                <a:latin typeface="Arial"/>
                <a:cs typeface="Arial"/>
              </a:rPr>
              <a:t>:</a:t>
            </a:r>
            <a:endParaRPr lang="ru-RU" sz="5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46666">
              <a:spcBef>
                <a:spcPts val="279"/>
              </a:spcBef>
            </a:pPr>
            <a:r>
              <a:rPr lang="ru-RU" sz="6000" b="1" dirty="0" smtClean="0">
                <a:solidFill>
                  <a:srgbClr val="002060"/>
                </a:solidFill>
                <a:latin typeface="Arial"/>
                <a:cs typeface="Arial"/>
              </a:rPr>
              <a:t>Решение задач по теме «Квадрат суммы,  квадрат разности»</a:t>
            </a:r>
          </a:p>
        </p:txBody>
      </p:sp>
      <p:sp>
        <p:nvSpPr>
          <p:cNvPr id="2" name="AutoShape 2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3" name="AutoShape 4" descr="Как придумать математическую сказку | Цветы жизни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pic>
        <p:nvPicPr>
          <p:cNvPr id="25602" name="Picture 2" descr="Архив новостей © Ясли-сад №371 г.Минс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49000" y="3297934"/>
            <a:ext cx="3443387" cy="3450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813910" y="7074285"/>
            <a:ext cx="73638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 marL="0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15903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31807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477112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636148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795186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6954224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13261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72295" algn="l" defTabSz="2318076" rtl="0" eaLnBrk="1" latinLnBrk="0" hangingPunct="1">
              <a:defRPr sz="4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Яшнабадский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район. Школа № 161.</a:t>
            </a:r>
          </a:p>
          <a:p>
            <a:r>
              <a:rPr lang="ru-RU" sz="3200" dirty="0" smtClean="0">
                <a:latin typeface="Arial" pitchFamily="34" charset="0"/>
                <a:cs typeface="Arial" pitchFamily="34" charset="0"/>
              </a:rPr>
              <a:t>Учитель математики </a:t>
            </a:r>
            <a:r>
              <a:rPr lang="ru-RU" sz="3200" dirty="0" err="1" smtClean="0">
                <a:latin typeface="Arial" pitchFamily="34" charset="0"/>
                <a:cs typeface="Arial" pitchFamily="34" charset="0"/>
              </a:rPr>
              <a:t>Наралиева</a:t>
            </a:r>
            <a:r>
              <a:rPr lang="ru-RU" sz="3200" dirty="0" smtClean="0">
                <a:latin typeface="Arial" pitchFamily="34" charset="0"/>
                <a:cs typeface="Arial" pitchFamily="34" charset="0"/>
              </a:rPr>
              <a:t> Ш.Ш.</a:t>
            </a:r>
            <a:endParaRPr lang="uz-Latn-UZ" sz="3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32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697" y="668619"/>
            <a:ext cx="1242281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kern="0" dirty="0" smtClean="0">
                <a:latin typeface="Arial" pitchFamily="34" charset="0"/>
                <a:cs typeface="Arial" pitchFamily="34" charset="0"/>
              </a:rPr>
              <a:t>Найдите значение выражения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9892" y="1676399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" y="1599518"/>
                <a:ext cx="878041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</m:e>
                      <m:sup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𝟑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𝒂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𝟐</m:t>
                            </m:r>
                          </m:e>
                        </m:d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(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𝟑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𝒂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𝟕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)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99518"/>
                <a:ext cx="8780417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847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31646" y="1334935"/>
                <a:ext cx="2368084" cy="12488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𝒂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𝟏</m:t>
                      </m:r>
                      <m:f>
                        <m:fPr>
                          <m:ctrlPr>
                            <a:rPr lang="uz-Latn-UZ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𝟔</m:t>
                          </m:r>
                        </m:den>
                      </m:f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646" y="1334935"/>
                <a:ext cx="2368084" cy="124880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7273" y="2384285"/>
                <a:ext cx="10444654" cy="14771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𝒂</m:t>
                              </m:r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+</m:t>
                              </m:r>
                              <m:r>
                                <a:rPr lang="uz-Latn-UZ" sz="4400" b="1" i="1" dirty="0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𝟐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d>
                        <m:d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𝟕</m:t>
                          </m:r>
                        </m:e>
                      </m:d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i="1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)+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𝟐𝟖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3" y="2384285"/>
                <a:ext cx="10444654" cy="147719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29547" y="4060937"/>
                <a:ext cx="1122010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𝟏𝟐</m:t>
                          </m:r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𝟐𝟖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547" y="4060937"/>
                <a:ext cx="11220106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2266973" y="4816157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987502" y="4699525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987502" y="484570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81820" y="4699525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281820" y="484570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573844" y="4817153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Полилиния 30"/>
          <p:cNvSpPr/>
          <p:nvPr/>
        </p:nvSpPr>
        <p:spPr>
          <a:xfrm>
            <a:off x="9161417" y="4779425"/>
            <a:ext cx="559837" cy="112041"/>
          </a:xfrm>
          <a:custGeom>
            <a:avLst/>
            <a:gdLst>
              <a:gd name="connsiteX0" fmla="*/ 0 w 559837"/>
              <a:gd name="connsiteY0" fmla="*/ 112041 h 112041"/>
              <a:gd name="connsiteX1" fmla="*/ 111967 w 559837"/>
              <a:gd name="connsiteY1" fmla="*/ 73 h 112041"/>
              <a:gd name="connsiteX2" fmla="*/ 223935 w 559837"/>
              <a:gd name="connsiteY2" fmla="*/ 93379 h 112041"/>
              <a:gd name="connsiteX3" fmla="*/ 335902 w 559837"/>
              <a:gd name="connsiteY3" fmla="*/ 73 h 112041"/>
              <a:gd name="connsiteX4" fmla="*/ 447869 w 559837"/>
              <a:gd name="connsiteY4" fmla="*/ 93379 h 112041"/>
              <a:gd name="connsiteX5" fmla="*/ 559837 w 559837"/>
              <a:gd name="connsiteY5" fmla="*/ 73 h 112041"/>
              <a:gd name="connsiteX6" fmla="*/ 559837 w 559837"/>
              <a:gd name="connsiteY6" fmla="*/ 73 h 112041"/>
              <a:gd name="connsiteX7" fmla="*/ 559837 w 559837"/>
              <a:gd name="connsiteY7" fmla="*/ 73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37" h="112041">
                <a:moveTo>
                  <a:pt x="0" y="112041"/>
                </a:moveTo>
                <a:cubicBezTo>
                  <a:pt x="37322" y="57612"/>
                  <a:pt x="74645" y="3183"/>
                  <a:pt x="111967" y="73"/>
                </a:cubicBezTo>
                <a:cubicBezTo>
                  <a:pt x="149290" y="-3037"/>
                  <a:pt x="186613" y="93379"/>
                  <a:pt x="223935" y="93379"/>
                </a:cubicBezTo>
                <a:cubicBezTo>
                  <a:pt x="261257" y="93379"/>
                  <a:pt x="298580" y="73"/>
                  <a:pt x="335902" y="73"/>
                </a:cubicBezTo>
                <a:cubicBezTo>
                  <a:pt x="373224" y="73"/>
                  <a:pt x="410547" y="93379"/>
                  <a:pt x="447869" y="93379"/>
                </a:cubicBezTo>
                <a:cubicBezTo>
                  <a:pt x="485191" y="93379"/>
                  <a:pt x="559837" y="73"/>
                  <a:pt x="559837" y="73"/>
                </a:cubicBezTo>
                <a:lnTo>
                  <a:pt x="559837" y="73"/>
                </a:lnTo>
                <a:lnTo>
                  <a:pt x="559837" y="7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2" name="Полилиния 31"/>
          <p:cNvSpPr/>
          <p:nvPr/>
        </p:nvSpPr>
        <p:spPr>
          <a:xfrm>
            <a:off x="5791200" y="4787680"/>
            <a:ext cx="559837" cy="112041"/>
          </a:xfrm>
          <a:custGeom>
            <a:avLst/>
            <a:gdLst>
              <a:gd name="connsiteX0" fmla="*/ 0 w 559837"/>
              <a:gd name="connsiteY0" fmla="*/ 112041 h 112041"/>
              <a:gd name="connsiteX1" fmla="*/ 111967 w 559837"/>
              <a:gd name="connsiteY1" fmla="*/ 73 h 112041"/>
              <a:gd name="connsiteX2" fmla="*/ 223935 w 559837"/>
              <a:gd name="connsiteY2" fmla="*/ 93379 h 112041"/>
              <a:gd name="connsiteX3" fmla="*/ 335902 w 559837"/>
              <a:gd name="connsiteY3" fmla="*/ 73 h 112041"/>
              <a:gd name="connsiteX4" fmla="*/ 447869 w 559837"/>
              <a:gd name="connsiteY4" fmla="*/ 93379 h 112041"/>
              <a:gd name="connsiteX5" fmla="*/ 559837 w 559837"/>
              <a:gd name="connsiteY5" fmla="*/ 73 h 112041"/>
              <a:gd name="connsiteX6" fmla="*/ 559837 w 559837"/>
              <a:gd name="connsiteY6" fmla="*/ 73 h 112041"/>
              <a:gd name="connsiteX7" fmla="*/ 559837 w 559837"/>
              <a:gd name="connsiteY7" fmla="*/ 73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37" h="112041">
                <a:moveTo>
                  <a:pt x="0" y="112041"/>
                </a:moveTo>
                <a:cubicBezTo>
                  <a:pt x="37322" y="57612"/>
                  <a:pt x="74645" y="3183"/>
                  <a:pt x="111967" y="73"/>
                </a:cubicBezTo>
                <a:cubicBezTo>
                  <a:pt x="149290" y="-3037"/>
                  <a:pt x="186613" y="93379"/>
                  <a:pt x="223935" y="93379"/>
                </a:cubicBezTo>
                <a:cubicBezTo>
                  <a:pt x="261257" y="93379"/>
                  <a:pt x="298580" y="73"/>
                  <a:pt x="335902" y="73"/>
                </a:cubicBezTo>
                <a:cubicBezTo>
                  <a:pt x="373224" y="73"/>
                  <a:pt x="410547" y="93379"/>
                  <a:pt x="447869" y="93379"/>
                </a:cubicBezTo>
                <a:cubicBezTo>
                  <a:pt x="485191" y="93379"/>
                  <a:pt x="559837" y="73"/>
                  <a:pt x="559837" y="73"/>
                </a:cubicBezTo>
                <a:lnTo>
                  <a:pt x="559837" y="73"/>
                </a:lnTo>
                <a:lnTo>
                  <a:pt x="559837" y="7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33" name="Прямая соединительная линия 32"/>
          <p:cNvCxnSpPr/>
          <p:nvPr/>
        </p:nvCxnSpPr>
        <p:spPr>
          <a:xfrm flipH="1">
            <a:off x="617256" y="4061521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4239953" y="4137721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7595695" y="4083704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единительная линия 41"/>
          <p:cNvCxnSpPr/>
          <p:nvPr/>
        </p:nvCxnSpPr>
        <p:spPr>
          <a:xfrm flipH="1">
            <a:off x="2451534" y="4017425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0573025" y="4095900"/>
                <a:ext cx="1353256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73025" y="4095900"/>
                <a:ext cx="1353256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965697" y="5427473"/>
                <a:ext cx="6378990" cy="14754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𝟐𝟒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uz-Latn-UZ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ru-RU" sz="4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ru-RU" sz="4000" b="1" i="1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𝟏</m:t>
                          </m:r>
                          <m:f>
                            <m:fPr>
                              <m:ctrlPr>
                                <a:rPr lang="uz-Latn-UZ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ru-RU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ru-RU" sz="4000" b="1" i="1">
                                  <a:solidFill>
                                    <a:srgbClr val="002060"/>
                                  </a:solidFill>
                                  <a:latin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𝟐𝟒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uz-Latn-UZ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uz-Latn-UZ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uz-Latn-UZ" sz="4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</m:ctrlPr>
                            </m:fPr>
                            <m:num>
                              <m:r>
                                <a:rPr lang="uz-Latn-UZ" sz="4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𝟕</m:t>
                              </m:r>
                            </m:num>
                            <m:den>
                              <m:r>
                                <a:rPr lang="uz-Latn-UZ" sz="4000" b="1" i="1" smtClean="0">
                                  <a:solidFill>
                                    <a:srgbClr val="002060"/>
                                  </a:solidFill>
                                  <a:latin typeface="Cambria Math"/>
                                  <a:ea typeface="Cambria Math"/>
                                </a:rPr>
                                <m:t>𝟔</m:t>
                              </m:r>
                            </m:den>
                          </m:f>
                        </m:e>
                      </m:d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</m:oMath>
                  </m:oMathPara>
                </a14:m>
                <a:endParaRPr lang="uz-Latn-UZ" sz="40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697" y="5427473"/>
                <a:ext cx="6378990" cy="14754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4" name="Прямая соединительная линия 43"/>
          <p:cNvCxnSpPr/>
          <p:nvPr/>
        </p:nvCxnSpPr>
        <p:spPr>
          <a:xfrm flipH="1">
            <a:off x="5935708" y="6134251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единительная линия 44"/>
          <p:cNvCxnSpPr/>
          <p:nvPr/>
        </p:nvCxnSpPr>
        <p:spPr>
          <a:xfrm flipH="1">
            <a:off x="4398206" y="5746075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4470441" y="5422909"/>
            <a:ext cx="4122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z-Latn-UZ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uz-Latn-UZ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7123539" y="5721528"/>
                <a:ext cx="1423787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𝟐𝟖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539" y="5721528"/>
                <a:ext cx="1423787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7" name="Picture 2" descr="Школа. Картинки для детей. #школа #скоро_в_школу #картинки_для_детей  #1_сентября #день_знаний #дети #ученики #мальчик … | Начальная школа,  Детский сад, Мультфильмы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7521" y="5382098"/>
            <a:ext cx="2063737" cy="240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279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1" grpId="0" animBg="1"/>
      <p:bldP spid="32" grpId="0" animBg="1"/>
      <p:bldP spid="43" grpId="0"/>
      <p:bldP spid="6" grpId="0"/>
      <p:bldP spid="7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697" y="668619"/>
            <a:ext cx="1242281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</a:t>
            </a:r>
            <a:r>
              <a:rPr lang="en-US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80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000" b="1" kern="0" dirty="0" smtClean="0">
                <a:latin typeface="Arial" pitchFamily="34" charset="0"/>
                <a:cs typeface="Arial" pitchFamily="34" charset="0"/>
              </a:rPr>
              <a:t>Найдите значение выражения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99892" y="1676399"/>
            <a:ext cx="11224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при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81000" y="1599518"/>
                <a:ext cx="918366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𝟐𝟓</m:t>
                    </m:r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𝒎</m:t>
                    </m:r>
                    <m:d>
                      <m:dPr>
                        <m:ctrlP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𝒎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uz-Latn-UZ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𝟏</m:t>
                        </m:r>
                      </m:e>
                    </m:d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𝒎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𝟔</m:t>
                    </m:r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𝒎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1599518"/>
                <a:ext cx="9183668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722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831646" y="1647824"/>
                <a:ext cx="263097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𝒎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=−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𝟎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,</m:t>
                      </m:r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31646" y="1647824"/>
                <a:ext cx="2630977" cy="70788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17273" y="2384285"/>
                <a:ext cx="11503342" cy="21696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𝟐𝟓</m:t>
                      </m:r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𝒎</m:t>
                      </m:r>
                      <m:d>
                        <m:dPr>
                          <m:ctrlP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𝒎</m:t>
                          </m:r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</m:d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dPr>
                            <m:e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𝟓</m:t>
                              </m:r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𝒎</m:t>
                              </m:r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a:rPr lang="uz-Latn-UZ" sz="4400" b="1" i="1" dirty="0">
                                  <a:solidFill>
                                    <a:srgbClr val="00206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𝟑</m:t>
                              </m:r>
                            </m:e>
                          </m:d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0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i="0" dirty="0" smtClean="0">
                  <a:solidFill>
                    <a:srgbClr val="002060"/>
                  </a:solidFill>
                  <a:latin typeface="Cambria Math"/>
                  <a:cs typeface="Times New Roman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273" y="2384285"/>
                <a:ext cx="11503342" cy="216969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Прямоугольник 4"/>
              <p:cNvSpPr/>
              <p:nvPr/>
            </p:nvSpPr>
            <p:spPr>
              <a:xfrm>
                <a:off x="350404" y="4674649"/>
                <a:ext cx="11220106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𝟐𝟓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𝒎</m:t>
                          </m:r>
                        </m:e>
                        <m:sup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𝟔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Прямоугольник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404" y="4674649"/>
                <a:ext cx="11220106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5" name="Прямая соединительная линия 24"/>
          <p:cNvCxnSpPr/>
          <p:nvPr/>
        </p:nvCxnSpPr>
        <p:spPr>
          <a:xfrm>
            <a:off x="5257929" y="543150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>
            <a:off x="3268759" y="5395805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268759" y="554198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>
            <a:off x="7265547" y="5341788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265547" y="5487967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335844" y="5459416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H="1">
            <a:off x="1357550" y="4747027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H="1">
            <a:off x="5257929" y="4747027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11285665" y="4718526"/>
                <a:ext cx="2280561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ru-RU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ru-RU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5665" y="4718526"/>
                <a:ext cx="2280561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433115" y="5943600"/>
                <a:ext cx="680199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𝒎</m:t>
                      </m:r>
                      <m:r>
                        <a:rPr lang="ru-RU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ru-RU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d>
                        <m:d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d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𝟎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𝟑</m:t>
                          </m:r>
                        </m:e>
                      </m:d>
                      <m:r>
                        <a:rPr lang="ru-RU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ru-RU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115" y="5943600"/>
                <a:ext cx="680199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>
            <a:off x="10082152" y="5354979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10082152" y="5501158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0890" y="5943600"/>
            <a:ext cx="2781381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7027000" y="5943600"/>
                <a:ext cx="426488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𝟎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uz-Latn-UZ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𝟑</m:t>
                      </m:r>
                      <m:r>
                        <a:rPr lang="ru-RU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ru-RU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</m:t>
                      </m:r>
                      <m:r>
                        <a:rPr lang="ru-RU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ru-RU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𝟖</m:t>
                      </m:r>
                      <m:r>
                        <a:rPr lang="ru-RU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lang="ru-RU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𝟕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7000" y="5943600"/>
                <a:ext cx="4264885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44512" y="7200782"/>
                <a:ext cx="2430602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512" y="7200782"/>
                <a:ext cx="2430602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2875114" y="7200780"/>
                <a:ext cx="4390433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5114" y="7200780"/>
                <a:ext cx="4390433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44052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3" grpId="0"/>
      <p:bldP spid="46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4630400" cy="873272"/>
          </a:xfrm>
          <a:prstGeom prst="rect">
            <a:avLst/>
          </a:prstGeom>
          <a:solidFill>
            <a:srgbClr val="0070C0"/>
          </a:solidFill>
        </p:spPr>
        <p:txBody>
          <a:bodyPr vert="horz" wrap="square" lIns="0" tIns="41866" rIns="0" bIns="0" rtlCol="0" anchor="ctr">
            <a:spAutoFit/>
          </a:bodyPr>
          <a:lstStyle/>
          <a:p>
            <a:pPr marL="32206" algn="ctr">
              <a:spcBef>
                <a:spcPts val="330"/>
              </a:spcBef>
            </a:pPr>
            <a:r>
              <a:rPr lang="en-US" sz="5100" dirty="0"/>
              <a:t>  </a:t>
            </a:r>
            <a:r>
              <a:rPr lang="ru-RU" sz="5400" dirty="0" smtClean="0"/>
              <a:t>ЗАДАНИЯ ДЛЯ ЗАКРЕПЛЕНИЯ</a:t>
            </a:r>
            <a:endParaRPr sz="5100" dirty="0"/>
          </a:p>
        </p:txBody>
      </p:sp>
      <p:sp>
        <p:nvSpPr>
          <p:cNvPr id="3" name="AutoShape 2" descr="Математика для сачка - Next 2 Noth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z-Latn-UZ"/>
          </a:p>
        </p:txBody>
      </p:sp>
      <p:sp>
        <p:nvSpPr>
          <p:cNvPr id="6" name="TextBox 5"/>
          <p:cNvSpPr txBox="1"/>
          <p:nvPr/>
        </p:nvSpPr>
        <p:spPr>
          <a:xfrm>
            <a:off x="6529499" y="1981200"/>
            <a:ext cx="672930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z-Latn-UZ" sz="5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373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(2,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4)  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№ 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376</a:t>
            </a:r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(2)</a:t>
            </a:r>
            <a:endParaRPr lang="uz-Latn-UZ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№ 378 (2)</a:t>
            </a:r>
            <a:endParaRPr lang="en-US" sz="54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</a:t>
            </a:r>
            <a:r>
              <a:rPr lang="uz-Latn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z-Cyrl-UZ" sz="5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113-114</a:t>
            </a:r>
            <a:endParaRPr lang="uz-Latn-UZ" sz="5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19"/>
          <a:stretch/>
        </p:blipFill>
        <p:spPr bwMode="auto">
          <a:xfrm>
            <a:off x="1600200" y="3429000"/>
            <a:ext cx="4178674" cy="321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07562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546218" y="249629"/>
            <a:ext cx="4786124" cy="1157399"/>
          </a:xfrm>
          <a:prstGeom prst="rect">
            <a:avLst/>
          </a:prstGeom>
          <a:noFill/>
        </p:spPr>
        <p:txBody>
          <a:bodyPr wrap="none" lIns="231810" tIns="115903" rIns="231810" bIns="115903" rtlCol="0">
            <a:spAutoFit/>
          </a:bodyPr>
          <a:lstStyle/>
          <a:p>
            <a:pPr algn="ctr"/>
            <a:r>
              <a:rPr lang="ru-RU" sz="6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План урока</a:t>
            </a:r>
            <a:endParaRPr lang="uz-Latn-UZ" sz="6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869073507"/>
              </p:ext>
            </p:extLst>
          </p:nvPr>
        </p:nvGraphicFramePr>
        <p:xfrm>
          <a:off x="1828800" y="1600200"/>
          <a:ext cx="11624893" cy="6121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209800" y="2209800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latin typeface="Arial" pitchFamily="34" charset="0"/>
                <a:cs typeface="Arial" pitchFamily="34" charset="0"/>
              </a:rPr>
              <a:t>1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42657" y="437481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2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4800" y="6052299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atin typeface="Arial" pitchFamily="34" charset="0"/>
                <a:cs typeface="Arial" pitchFamily="34" charset="0"/>
              </a:rPr>
              <a:t>3</a:t>
            </a:r>
            <a:endParaRPr lang="uz-Latn-UZ" sz="40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90863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304731" y="457200"/>
            <a:ext cx="12496800" cy="1960856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51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57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Формулы сокращённого умножения</a:t>
            </a:r>
            <a:endParaRPr lang="ru-RU" sz="57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7801164"/>
              </p:ext>
            </p:extLst>
          </p:nvPr>
        </p:nvGraphicFramePr>
        <p:xfrm>
          <a:off x="561392" y="4343400"/>
          <a:ext cx="617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Формула" r:id="rId3" imgW="1447560" imgH="228600" progId="Equation.3">
                  <p:embed/>
                </p:oleObj>
              </mc:Choice>
              <mc:Fallback>
                <p:oleObj name="Формула" r:id="rId3" imgW="14475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392" y="4343400"/>
                        <a:ext cx="617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7885554"/>
              </p:ext>
            </p:extLst>
          </p:nvPr>
        </p:nvGraphicFramePr>
        <p:xfrm>
          <a:off x="7553131" y="4343400"/>
          <a:ext cx="6298630" cy="981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6" name="Формула" r:id="rId5" imgW="1435100" imgH="228600" progId="Equation.3">
                  <p:embed/>
                </p:oleObj>
              </mc:Choice>
              <mc:Fallback>
                <p:oleObj name="Формула" r:id="rId5" imgW="14351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3131" y="4343400"/>
                        <a:ext cx="6298630" cy="981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730482" y="2870927"/>
            <a:ext cx="7620000" cy="877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Квадрат разности</a:t>
            </a:r>
            <a:endParaRPr lang="ru-RU" sz="48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0" y="2870927"/>
            <a:ext cx="7223760" cy="877163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ru-RU" sz="4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4800" b="1" dirty="0" smtClean="0">
                <a:solidFill>
                  <a:schemeClr val="hlink"/>
                </a:solidFill>
                <a:latin typeface="Arial" pitchFamily="34" charset="0"/>
                <a:cs typeface="Arial" pitchFamily="34" charset="0"/>
              </a:rPr>
              <a:t>Квадрат суммы</a:t>
            </a:r>
            <a:endParaRPr lang="ru-RU" sz="4800" b="1" dirty="0">
              <a:solidFill>
                <a:schemeClr val="hlin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5943600"/>
            <a:ext cx="3179722" cy="20142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999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92022" y="6830006"/>
            <a:ext cx="6246978" cy="9144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2052" name="TextBox 1"/>
          <p:cNvSpPr txBox="1">
            <a:spLocks noChangeArrowheads="1"/>
          </p:cNvSpPr>
          <p:nvPr/>
        </p:nvSpPr>
        <p:spPr bwMode="auto">
          <a:xfrm>
            <a:off x="4696462" y="-171449"/>
            <a:ext cx="417352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Например:</a:t>
            </a: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2769923"/>
              </p:ext>
            </p:extLst>
          </p:nvPr>
        </p:nvGraphicFramePr>
        <p:xfrm>
          <a:off x="990600" y="1079500"/>
          <a:ext cx="4849813" cy="4475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5" name="Формула" r:id="rId4" imgW="990360" imgH="1218960" progId="Equation.3">
                  <p:embed/>
                </p:oleObj>
              </mc:Choice>
              <mc:Fallback>
                <p:oleObj name="Формула" r:id="rId4" imgW="990360" imgH="1218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079500"/>
                        <a:ext cx="4849813" cy="4475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126444"/>
              </p:ext>
            </p:extLst>
          </p:nvPr>
        </p:nvGraphicFramePr>
        <p:xfrm>
          <a:off x="5867400" y="985838"/>
          <a:ext cx="6502400" cy="550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6" name="Формула" r:id="rId6" imgW="1218960" imgH="1422360" progId="Equation.3">
                  <p:embed/>
                </p:oleObj>
              </mc:Choice>
              <mc:Fallback>
                <p:oleObj name="Формула" r:id="rId6" imgW="121896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985838"/>
                        <a:ext cx="6502400" cy="550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854826" y="1138919"/>
            <a:ext cx="7543800" cy="94297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78153" y="2953139"/>
            <a:ext cx="7543800" cy="85725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878153" y="4611849"/>
            <a:ext cx="7543800" cy="85725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5920271"/>
            <a:ext cx="2362200" cy="192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1239675"/>
              </p:ext>
            </p:extLst>
          </p:nvPr>
        </p:nvGraphicFramePr>
        <p:xfrm>
          <a:off x="1066800" y="6846772"/>
          <a:ext cx="6172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7" name="Формула" r:id="rId9" imgW="1447800" imgH="228600" progId="Equation.3">
                  <p:embed/>
                </p:oleObj>
              </mc:Choice>
              <mc:Fallback>
                <p:oleObj name="Формула" r:id="rId9" imgW="1447800" imgH="228600" progId="Equation.3">
                  <p:embed/>
                  <p:pic>
                    <p:nvPicPr>
                      <p:cNvPr id="0" name="Объект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6846772"/>
                        <a:ext cx="6172200" cy="990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367825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4648200" y="-1"/>
            <a:ext cx="4173520" cy="1009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30622" tIns="65311" rIns="130622" bIns="65311">
            <a:spAutoFit/>
          </a:bodyPr>
          <a:lstStyle/>
          <a:p>
            <a:r>
              <a:rPr lang="ru-RU" sz="5700" b="1" dirty="0">
                <a:solidFill>
                  <a:srgbClr val="A50021"/>
                </a:solidFill>
                <a:latin typeface="Arial" pitchFamily="34" charset="0"/>
                <a:cs typeface="Arial" pitchFamily="34" charset="0"/>
              </a:rPr>
              <a:t>Например: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9671559"/>
              </p:ext>
            </p:extLst>
          </p:nvPr>
        </p:nvGraphicFramePr>
        <p:xfrm>
          <a:off x="1384300" y="1574800"/>
          <a:ext cx="4849813" cy="531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2" name="Формула" r:id="rId4" imgW="990360" imgH="1447560" progId="Equation.3">
                  <p:embed/>
                </p:oleObj>
              </mc:Choice>
              <mc:Fallback>
                <p:oleObj name="Формула" r:id="rId4" imgW="990360" imgH="1447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84300" y="1574800"/>
                        <a:ext cx="4849813" cy="5316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9637929"/>
              </p:ext>
            </p:extLst>
          </p:nvPr>
        </p:nvGraphicFramePr>
        <p:xfrm>
          <a:off x="6286502" y="1513503"/>
          <a:ext cx="6502400" cy="5507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83" name="Формула" r:id="rId6" imgW="1218960" imgH="1422360" progId="Equation.3">
                  <p:embed/>
                </p:oleObj>
              </mc:Choice>
              <mc:Fallback>
                <p:oleObj name="Формула" r:id="rId6" imgW="1218960" imgH="142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86502" y="1513503"/>
                        <a:ext cx="6502400" cy="5507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6286502" y="1600200"/>
            <a:ext cx="7543800" cy="9429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7387" y="3429000"/>
            <a:ext cx="7543800" cy="94297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286502" y="5181600"/>
            <a:ext cx="7543800" cy="94297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0622" tIns="65311" rIns="130622" bIns="65311"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6" name="Picture 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258" y="6201885"/>
            <a:ext cx="2362200" cy="1927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92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Right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56" y="203891"/>
            <a:ext cx="2137200" cy="13963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767948" y="614857"/>
            <a:ext cx="12422810" cy="1323421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373-374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Выполните действия, используя формулы сокращённого умножения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69965" y="2201294"/>
                <a:ext cx="297151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𝟗𝟎</m:t>
                        </m:r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uz-Latn-UZ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5" y="2201294"/>
                <a:ext cx="2971519" cy="721801"/>
              </a:xfrm>
              <a:prstGeom prst="rect">
                <a:avLst/>
              </a:prstGeom>
              <a:blipFill rotWithShape="1">
                <a:blip r:embed="rId3"/>
                <a:stretch>
                  <a:fillRect l="-7392" t="-12605" b="-3529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885649" y="2194337"/>
                <a:ext cx="5290679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𝟗𝟎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𝟗𝟎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5649" y="2194337"/>
                <a:ext cx="5290679" cy="72180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181916" y="6159966"/>
                <a:ext cx="8074262" cy="942053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ru-RU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5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 </m:t>
                      </m:r>
                      <m:r>
                        <a:rPr lang="uz-Latn-UZ" sz="5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5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5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5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5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5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916" y="6159966"/>
                <a:ext cx="8074262" cy="94205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988007" y="2206281"/>
                <a:ext cx="64029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𝟖𝟏𝟎𝟎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𝟏𝟖𝟎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𝟕𝟗𝟐𝟎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8007" y="2206281"/>
                <a:ext cx="6402907" cy="70788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69964" y="3100522"/>
                <a:ext cx="245958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𝟏𝟎𝟏</m:t>
                        </m:r>
                      </m:e>
                      <m:sup>
                        <m: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40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964" y="3100522"/>
                <a:ext cx="2459584" cy="721801"/>
              </a:xfrm>
              <a:prstGeom prst="rect">
                <a:avLst/>
              </a:prstGeom>
              <a:blipFill rotWithShape="1">
                <a:blip r:embed="rId7"/>
                <a:stretch>
                  <a:fillRect l="-8933" t="-12712" b="-3644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4936052" y="3091594"/>
                <a:ext cx="6086603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𝟏𝟎𝟎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6052" y="3091594"/>
                <a:ext cx="6086603" cy="72180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259764" y="3849074"/>
                <a:ext cx="7015254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𝟏𝟎𝟎𝟎𝟎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𝟐𝟎𝟎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𝟏𝟎𝟐𝟎𝟏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64" y="3849074"/>
                <a:ext cx="7015254" cy="70788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2286000" y="3075495"/>
                <a:ext cx="2933047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000" y="3075495"/>
                <a:ext cx="2933047" cy="72180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210681" y="4570057"/>
                <a:ext cx="2459584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𝟗𝟗𝟗</m:t>
                        </m:r>
                      </m:e>
                      <m:sup>
                        <m: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40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81" y="4570057"/>
                <a:ext cx="2459584" cy="721801"/>
              </a:xfrm>
              <a:prstGeom prst="rect">
                <a:avLst/>
              </a:prstGeom>
              <a:blipFill rotWithShape="1">
                <a:blip r:embed="rId11"/>
                <a:stretch>
                  <a:fillRect l="-8933" t="-12712" b="-3644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59764" y="4561129"/>
                <a:ext cx="669895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𝟏𝟎𝟎𝟎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𝟏𝟎𝟎𝟎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9764" y="4561129"/>
                <a:ext cx="6698950" cy="72180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300481" y="5318609"/>
                <a:ext cx="823994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𝟏𝟎𝟎𝟎𝟎𝟎𝟎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𝟐𝟎𝟎𝟎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𝟗𝟗𝟖𝟎𝟎𝟏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0481" y="5318609"/>
                <a:ext cx="8239948" cy="70788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326717" y="4545030"/>
                <a:ext cx="323922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𝟏𝟎𝟎𝟎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6717" y="4545030"/>
                <a:ext cx="3239220" cy="721801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01609" y="6130155"/>
                <a:ext cx="2153410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0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ru-RU" sz="40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𝟓𝟏</m:t>
                        </m:r>
                      </m:e>
                      <m:sup>
                        <m:r>
                          <a:rPr lang="uz-Latn-UZ" sz="40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ru-RU" sz="40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609" y="6130155"/>
                <a:ext cx="2153410" cy="721801"/>
              </a:xfrm>
              <a:prstGeom prst="rect">
                <a:avLst/>
              </a:prstGeom>
              <a:blipFill rotWithShape="1">
                <a:blip r:embed="rId15"/>
                <a:stretch>
                  <a:fillRect l="-9887" t="-12712" b="-36441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067697" y="6121227"/>
                <a:ext cx="5474256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=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𝟓𝟎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𝟓𝟎</m:t>
                      </m:r>
                      <m:r>
                        <a:rPr lang="uz-Latn-UZ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∙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  <a:cs typeface="Times New Roman" pitchFamily="18" charset="0"/>
                        </a:rPr>
                        <m:t>𝟏</m:t>
                      </m:r>
                      <m:sSup>
                        <m:sSupPr>
                          <m:ctrlP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ru-RU" sz="40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𝟏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7697" y="6121227"/>
                <a:ext cx="5474256" cy="721801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391409" y="6878707"/>
                <a:ext cx="640290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𝟐𝟓𝟎𝟎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ru-RU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𝟏𝟎𝟎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ru-RU" sz="40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𝟐𝟔𝟎𝟏</m:t>
                      </m:r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1409" y="6878707"/>
                <a:ext cx="6402907" cy="707886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2417645" y="6105128"/>
                <a:ext cx="2626873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0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 </m:t>
                      </m:r>
                      <m:sSup>
                        <m:sSupPr>
                          <m:ctrlP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𝟓𝟎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ru-RU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</m:t>
                          </m:r>
                          <m:r>
                            <a:rPr lang="uz-Latn-UZ" sz="40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0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0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7645" y="6105128"/>
                <a:ext cx="2626873" cy="721801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25208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7" grpId="0" animBg="1"/>
      <p:bldP spid="15" grpId="0"/>
      <p:bldP spid="20" grpId="0"/>
      <p:bldP spid="21" grpId="0"/>
      <p:bldP spid="22" grpId="0"/>
      <p:bldP spid="24" grpId="0"/>
      <p:bldP spid="25" grpId="0"/>
      <p:bldP spid="26" grpId="0"/>
      <p:bldP spid="27" grpId="0"/>
      <p:bldP spid="28" grpId="0"/>
      <p:bldP spid="29" grpId="0"/>
      <p:bldP spid="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55624" y="3482366"/>
            <a:ext cx="2112775" cy="2521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1631" y="614857"/>
            <a:ext cx="1242281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376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Упростите выражение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600164" y="1828800"/>
                <a:ext cx="539628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+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𝒚</m:t>
                        </m:r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0164" y="1828800"/>
                <a:ext cx="5396285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4515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29020" y="1828800"/>
                <a:ext cx="432631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𝒙𝒚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29020" y="1828800"/>
                <a:ext cx="4326313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890093" y="1828800"/>
                <a:ext cx="4465774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𝒙𝒚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0093" y="1828800"/>
                <a:ext cx="4465774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Прямая соединительная линия 2"/>
          <p:cNvCxnSpPr/>
          <p:nvPr/>
        </p:nvCxnSpPr>
        <p:spPr>
          <a:xfrm>
            <a:off x="10227537" y="256380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>
            <a:off x="7772400" y="255758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7772400" y="2703763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11755625" y="255758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11755625" y="2703763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6326155" y="2563804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олилиния 3"/>
          <p:cNvSpPr/>
          <p:nvPr/>
        </p:nvSpPr>
        <p:spPr>
          <a:xfrm>
            <a:off x="13192133" y="2563804"/>
            <a:ext cx="559837" cy="112041"/>
          </a:xfrm>
          <a:custGeom>
            <a:avLst/>
            <a:gdLst>
              <a:gd name="connsiteX0" fmla="*/ 0 w 559837"/>
              <a:gd name="connsiteY0" fmla="*/ 112041 h 112041"/>
              <a:gd name="connsiteX1" fmla="*/ 111967 w 559837"/>
              <a:gd name="connsiteY1" fmla="*/ 73 h 112041"/>
              <a:gd name="connsiteX2" fmla="*/ 223935 w 559837"/>
              <a:gd name="connsiteY2" fmla="*/ 93379 h 112041"/>
              <a:gd name="connsiteX3" fmla="*/ 335902 w 559837"/>
              <a:gd name="connsiteY3" fmla="*/ 73 h 112041"/>
              <a:gd name="connsiteX4" fmla="*/ 447869 w 559837"/>
              <a:gd name="connsiteY4" fmla="*/ 93379 h 112041"/>
              <a:gd name="connsiteX5" fmla="*/ 559837 w 559837"/>
              <a:gd name="connsiteY5" fmla="*/ 73 h 112041"/>
              <a:gd name="connsiteX6" fmla="*/ 559837 w 559837"/>
              <a:gd name="connsiteY6" fmla="*/ 73 h 112041"/>
              <a:gd name="connsiteX7" fmla="*/ 559837 w 559837"/>
              <a:gd name="connsiteY7" fmla="*/ 73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37" h="112041">
                <a:moveTo>
                  <a:pt x="0" y="112041"/>
                </a:moveTo>
                <a:cubicBezTo>
                  <a:pt x="37322" y="57612"/>
                  <a:pt x="74645" y="3183"/>
                  <a:pt x="111967" y="73"/>
                </a:cubicBezTo>
                <a:cubicBezTo>
                  <a:pt x="149290" y="-3037"/>
                  <a:pt x="186613" y="93379"/>
                  <a:pt x="223935" y="93379"/>
                </a:cubicBezTo>
                <a:cubicBezTo>
                  <a:pt x="261257" y="93379"/>
                  <a:pt x="298580" y="73"/>
                  <a:pt x="335902" y="73"/>
                </a:cubicBezTo>
                <a:cubicBezTo>
                  <a:pt x="373224" y="73"/>
                  <a:pt x="410547" y="93379"/>
                  <a:pt x="447869" y="93379"/>
                </a:cubicBezTo>
                <a:cubicBezTo>
                  <a:pt x="485191" y="93379"/>
                  <a:pt x="559837" y="73"/>
                  <a:pt x="559837" y="73"/>
                </a:cubicBezTo>
                <a:lnTo>
                  <a:pt x="559837" y="73"/>
                </a:lnTo>
                <a:lnTo>
                  <a:pt x="559837" y="7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35" name="Полилиния 34"/>
          <p:cNvSpPr/>
          <p:nvPr/>
        </p:nvSpPr>
        <p:spPr>
          <a:xfrm>
            <a:off x="9274273" y="2557546"/>
            <a:ext cx="559837" cy="112041"/>
          </a:xfrm>
          <a:custGeom>
            <a:avLst/>
            <a:gdLst>
              <a:gd name="connsiteX0" fmla="*/ 0 w 559837"/>
              <a:gd name="connsiteY0" fmla="*/ 112041 h 112041"/>
              <a:gd name="connsiteX1" fmla="*/ 111967 w 559837"/>
              <a:gd name="connsiteY1" fmla="*/ 73 h 112041"/>
              <a:gd name="connsiteX2" fmla="*/ 223935 w 559837"/>
              <a:gd name="connsiteY2" fmla="*/ 93379 h 112041"/>
              <a:gd name="connsiteX3" fmla="*/ 335902 w 559837"/>
              <a:gd name="connsiteY3" fmla="*/ 73 h 112041"/>
              <a:gd name="connsiteX4" fmla="*/ 447869 w 559837"/>
              <a:gd name="connsiteY4" fmla="*/ 93379 h 112041"/>
              <a:gd name="connsiteX5" fmla="*/ 559837 w 559837"/>
              <a:gd name="connsiteY5" fmla="*/ 73 h 112041"/>
              <a:gd name="connsiteX6" fmla="*/ 559837 w 559837"/>
              <a:gd name="connsiteY6" fmla="*/ 73 h 112041"/>
              <a:gd name="connsiteX7" fmla="*/ 559837 w 559837"/>
              <a:gd name="connsiteY7" fmla="*/ 73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37" h="112041">
                <a:moveTo>
                  <a:pt x="0" y="112041"/>
                </a:moveTo>
                <a:cubicBezTo>
                  <a:pt x="37322" y="57612"/>
                  <a:pt x="74645" y="3183"/>
                  <a:pt x="111967" y="73"/>
                </a:cubicBezTo>
                <a:cubicBezTo>
                  <a:pt x="149290" y="-3037"/>
                  <a:pt x="186613" y="93379"/>
                  <a:pt x="223935" y="93379"/>
                </a:cubicBezTo>
                <a:cubicBezTo>
                  <a:pt x="261257" y="93379"/>
                  <a:pt x="298580" y="73"/>
                  <a:pt x="335902" y="73"/>
                </a:cubicBezTo>
                <a:cubicBezTo>
                  <a:pt x="373224" y="73"/>
                  <a:pt x="410547" y="93379"/>
                  <a:pt x="447869" y="93379"/>
                </a:cubicBezTo>
                <a:cubicBezTo>
                  <a:pt x="485191" y="93379"/>
                  <a:pt x="559837" y="73"/>
                  <a:pt x="559837" y="73"/>
                </a:cubicBezTo>
                <a:lnTo>
                  <a:pt x="559837" y="73"/>
                </a:lnTo>
                <a:lnTo>
                  <a:pt x="559837" y="7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11813000" y="1828800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7979353" y="1828800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2897788" y="2738189"/>
                <a:ext cx="333007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𝟐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𝒚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788" y="2738189"/>
                <a:ext cx="3330079" cy="78476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720773" y="3778120"/>
                <a:ext cx="613687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uz-Latn-UZ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+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uz-Latn-UZ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𝒂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−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𝒃</m:t>
                        </m:r>
                        <m: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)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0773" y="3778120"/>
                <a:ext cx="6136873" cy="784767"/>
              </a:xfrm>
              <a:prstGeom prst="rect">
                <a:avLst/>
              </a:prstGeom>
              <a:blipFill rotWithShape="1">
                <a:blip r:embed="rId7"/>
                <a:stretch>
                  <a:fillRect l="-3972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100353" y="6051803"/>
                <a:ext cx="472866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353" y="6051803"/>
                <a:ext cx="4728667" cy="78476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5439058" y="6055350"/>
                <a:ext cx="4868128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058" y="6055350"/>
                <a:ext cx="4868128" cy="78476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6" name="Прямая соединительная линия 45"/>
          <p:cNvCxnSpPr/>
          <p:nvPr/>
        </p:nvCxnSpPr>
        <p:spPr>
          <a:xfrm>
            <a:off x="6073940" y="6826680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713218" y="6774317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3713218" y="6920496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7859741" y="6774317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7859741" y="6920496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1875120" y="6846337"/>
            <a:ext cx="783706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олилиния 51"/>
          <p:cNvSpPr/>
          <p:nvPr/>
        </p:nvSpPr>
        <p:spPr>
          <a:xfrm>
            <a:off x="8975755" y="6846337"/>
            <a:ext cx="559837" cy="112041"/>
          </a:xfrm>
          <a:custGeom>
            <a:avLst/>
            <a:gdLst>
              <a:gd name="connsiteX0" fmla="*/ 0 w 559837"/>
              <a:gd name="connsiteY0" fmla="*/ 112041 h 112041"/>
              <a:gd name="connsiteX1" fmla="*/ 111967 w 559837"/>
              <a:gd name="connsiteY1" fmla="*/ 73 h 112041"/>
              <a:gd name="connsiteX2" fmla="*/ 223935 w 559837"/>
              <a:gd name="connsiteY2" fmla="*/ 93379 h 112041"/>
              <a:gd name="connsiteX3" fmla="*/ 335902 w 559837"/>
              <a:gd name="connsiteY3" fmla="*/ 73 h 112041"/>
              <a:gd name="connsiteX4" fmla="*/ 447869 w 559837"/>
              <a:gd name="connsiteY4" fmla="*/ 93379 h 112041"/>
              <a:gd name="connsiteX5" fmla="*/ 559837 w 559837"/>
              <a:gd name="connsiteY5" fmla="*/ 73 h 112041"/>
              <a:gd name="connsiteX6" fmla="*/ 559837 w 559837"/>
              <a:gd name="connsiteY6" fmla="*/ 73 h 112041"/>
              <a:gd name="connsiteX7" fmla="*/ 559837 w 559837"/>
              <a:gd name="connsiteY7" fmla="*/ 73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37" h="112041">
                <a:moveTo>
                  <a:pt x="0" y="112041"/>
                </a:moveTo>
                <a:cubicBezTo>
                  <a:pt x="37322" y="57612"/>
                  <a:pt x="74645" y="3183"/>
                  <a:pt x="111967" y="73"/>
                </a:cubicBezTo>
                <a:cubicBezTo>
                  <a:pt x="149290" y="-3037"/>
                  <a:pt x="186613" y="93379"/>
                  <a:pt x="223935" y="93379"/>
                </a:cubicBezTo>
                <a:cubicBezTo>
                  <a:pt x="261257" y="93379"/>
                  <a:pt x="298580" y="73"/>
                  <a:pt x="335902" y="73"/>
                </a:cubicBezTo>
                <a:cubicBezTo>
                  <a:pt x="373224" y="73"/>
                  <a:pt x="410547" y="93379"/>
                  <a:pt x="447869" y="93379"/>
                </a:cubicBezTo>
                <a:cubicBezTo>
                  <a:pt x="485191" y="93379"/>
                  <a:pt x="559837" y="73"/>
                  <a:pt x="559837" y="73"/>
                </a:cubicBezTo>
                <a:lnTo>
                  <a:pt x="559837" y="73"/>
                </a:lnTo>
                <a:lnTo>
                  <a:pt x="559837" y="7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sp>
        <p:nvSpPr>
          <p:cNvPr id="53" name="Полилиния 52"/>
          <p:cNvSpPr/>
          <p:nvPr/>
        </p:nvSpPr>
        <p:spPr>
          <a:xfrm>
            <a:off x="4935733" y="6840079"/>
            <a:ext cx="559837" cy="112041"/>
          </a:xfrm>
          <a:custGeom>
            <a:avLst/>
            <a:gdLst>
              <a:gd name="connsiteX0" fmla="*/ 0 w 559837"/>
              <a:gd name="connsiteY0" fmla="*/ 112041 h 112041"/>
              <a:gd name="connsiteX1" fmla="*/ 111967 w 559837"/>
              <a:gd name="connsiteY1" fmla="*/ 73 h 112041"/>
              <a:gd name="connsiteX2" fmla="*/ 223935 w 559837"/>
              <a:gd name="connsiteY2" fmla="*/ 93379 h 112041"/>
              <a:gd name="connsiteX3" fmla="*/ 335902 w 559837"/>
              <a:gd name="connsiteY3" fmla="*/ 73 h 112041"/>
              <a:gd name="connsiteX4" fmla="*/ 447869 w 559837"/>
              <a:gd name="connsiteY4" fmla="*/ 93379 h 112041"/>
              <a:gd name="connsiteX5" fmla="*/ 559837 w 559837"/>
              <a:gd name="connsiteY5" fmla="*/ 73 h 112041"/>
              <a:gd name="connsiteX6" fmla="*/ 559837 w 559837"/>
              <a:gd name="connsiteY6" fmla="*/ 73 h 112041"/>
              <a:gd name="connsiteX7" fmla="*/ 559837 w 559837"/>
              <a:gd name="connsiteY7" fmla="*/ 73 h 112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59837" h="112041">
                <a:moveTo>
                  <a:pt x="0" y="112041"/>
                </a:moveTo>
                <a:cubicBezTo>
                  <a:pt x="37322" y="57612"/>
                  <a:pt x="74645" y="3183"/>
                  <a:pt x="111967" y="73"/>
                </a:cubicBezTo>
                <a:cubicBezTo>
                  <a:pt x="149290" y="-3037"/>
                  <a:pt x="186613" y="93379"/>
                  <a:pt x="223935" y="93379"/>
                </a:cubicBezTo>
                <a:cubicBezTo>
                  <a:pt x="261257" y="93379"/>
                  <a:pt x="298580" y="73"/>
                  <a:pt x="335902" y="73"/>
                </a:cubicBezTo>
                <a:cubicBezTo>
                  <a:pt x="373224" y="73"/>
                  <a:pt x="410547" y="93379"/>
                  <a:pt x="447869" y="93379"/>
                </a:cubicBezTo>
                <a:cubicBezTo>
                  <a:pt x="485191" y="93379"/>
                  <a:pt x="559837" y="73"/>
                  <a:pt x="559837" y="73"/>
                </a:cubicBezTo>
                <a:lnTo>
                  <a:pt x="559837" y="73"/>
                </a:lnTo>
                <a:lnTo>
                  <a:pt x="559837" y="73"/>
                </a:lnTo>
              </a:path>
            </a:pathLst>
          </a:cu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z-Latn-UZ"/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 flipH="1">
            <a:off x="8975755" y="6035336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единительная линия 54"/>
          <p:cNvCxnSpPr/>
          <p:nvPr/>
        </p:nvCxnSpPr>
        <p:spPr>
          <a:xfrm flipH="1">
            <a:off x="4996504" y="6035336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10098029" y="6035336"/>
                <a:ext cx="1358064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𝟖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8029" y="6035336"/>
                <a:ext cx="1358064" cy="769441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579647" y="4853127"/>
                <a:ext cx="482048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rgbClr val="002060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47" y="4853127"/>
                <a:ext cx="4820487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103156" y="4853127"/>
                <a:ext cx="4663777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𝟒</m:t>
                          </m:r>
                          <m: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</m:t>
                      </m:r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rgbClr val="002060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3156" y="4853127"/>
                <a:ext cx="4663777" cy="7847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9" name="Прямая соединительная линия 58"/>
          <p:cNvCxnSpPr/>
          <p:nvPr/>
        </p:nvCxnSpPr>
        <p:spPr>
          <a:xfrm flipH="1">
            <a:off x="6228161" y="6093450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1994732" y="6100315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7474118" y="7289523"/>
                <a:ext cx="2430602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4118" y="7289523"/>
                <a:ext cx="2430602" cy="7847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904720" y="7289521"/>
                <a:ext cx="4390433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4720" y="7289521"/>
                <a:ext cx="4390433" cy="78476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84416" y="7282645"/>
                <a:ext cx="2430602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4416" y="7282645"/>
                <a:ext cx="2430602" cy="78476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2552853" y="7282643"/>
                <a:ext cx="4390433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2853" y="7282643"/>
                <a:ext cx="4390433" cy="78476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2617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" grpId="0" animBg="1"/>
      <p:bldP spid="35" grpId="0" animBg="1"/>
      <p:bldP spid="42" grpId="0"/>
      <p:bldP spid="44" grpId="0"/>
      <p:bldP spid="45" grpId="0"/>
      <p:bldP spid="52" grpId="0" animBg="1"/>
      <p:bldP spid="53" grpId="0" animBg="1"/>
      <p:bldP spid="56" grpId="0"/>
      <p:bldP spid="57" grpId="0"/>
      <p:bldP spid="5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711631" y="614857"/>
            <a:ext cx="1242281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37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Решите уравнение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5112" y="1676400"/>
                <a:ext cx="6598025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1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uz-Cyrl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𝟏𝟔</m:t>
                        </m:r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𝒙</m:t>
                        </m:r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−</m:t>
                    </m:r>
                    <m:sSup>
                      <m:sSupPr>
                        <m:ctrlP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𝟒</m:t>
                            </m:r>
                            <m:r>
                              <a:rPr lang="uz-Latn-UZ" sz="44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𝟓</m:t>
                            </m:r>
                          </m:e>
                        </m:d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𝟏𝟓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2" y="1676400"/>
                <a:ext cx="6598025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3697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>
            <a:off x="3343071" y="3147402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543073" y="3062929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4185" y="2461167"/>
                <a:ext cx="819435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Cyrl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Cyrl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)=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85" y="2461167"/>
                <a:ext cx="8194359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914185" y="3005950"/>
                <a:ext cx="821115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Cyrl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Cyrl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𝟏𝟔</m:t>
                          </m:r>
                          <m:r>
                            <a:rPr lang="en-US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85" y="3005950"/>
                <a:ext cx="8211159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164239" y="3862391"/>
                <a:ext cx="408797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𝟒𝟎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4239" y="3862391"/>
                <a:ext cx="4087978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188043" y="4631832"/>
                <a:ext cx="408797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8043" y="4631832"/>
                <a:ext cx="4087979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330763" y="5399595"/>
                <a:ext cx="2739083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𝟒𝟎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763" y="5399595"/>
                <a:ext cx="2739083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543073" y="6169036"/>
                <a:ext cx="172438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3073" y="6169036"/>
                <a:ext cx="1724382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3600" y="3247746"/>
            <a:ext cx="3886200" cy="2768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+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5696" y="7162800"/>
                <a:ext cx="2430602" cy="78476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4133" y="7162798"/>
                <a:ext cx="4390433" cy="78476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9096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/>
      <p:bldP spid="40" grpId="0"/>
      <p:bldP spid="41" grpId="0"/>
      <p:bldP spid="6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/>
          <p:cNvSpPr txBox="1"/>
          <p:nvPr/>
        </p:nvSpPr>
        <p:spPr>
          <a:xfrm>
            <a:off x="4572000" y="3"/>
            <a:ext cx="6047390" cy="769423"/>
          </a:xfrm>
          <a:prstGeom prst="rect">
            <a:avLst/>
          </a:prstGeom>
          <a:noFill/>
        </p:spPr>
        <p:txBody>
          <a:bodyPr wrap="none" lIns="91423" tIns="45711" rIns="91423" bIns="45711" rtlCol="0">
            <a:spAutoFit/>
          </a:bodyPr>
          <a:lstStyle/>
          <a:p>
            <a:r>
              <a:rPr lang="ru-RU" sz="44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Задание из учебника</a:t>
            </a:r>
            <a:endParaRPr lang="uz-Latn-UZ" sz="4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5697" y="668619"/>
            <a:ext cx="12422810" cy="707868"/>
          </a:xfrm>
          <a:prstGeom prst="rect">
            <a:avLst/>
          </a:prstGeom>
          <a:noFill/>
        </p:spPr>
        <p:txBody>
          <a:bodyPr wrap="square" lIns="91423" tIns="45711" rIns="91423" bIns="45711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№ 37</a:t>
            </a:r>
            <a:r>
              <a:rPr lang="uz-Latn-UZ" sz="36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r>
              <a:rPr lang="ru-RU" sz="4000" b="1" kern="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uz-Cyrl-UZ" sz="4000" b="1" kern="0" dirty="0" smtClean="0">
                <a:latin typeface="Arial" pitchFamily="34" charset="0"/>
                <a:cs typeface="Arial" pitchFamily="34" charset="0"/>
              </a:rPr>
              <a:t> Решите уравнение</a:t>
            </a:r>
            <a:endParaRPr lang="uz-Latn-UZ" sz="3600" b="1" dirty="0">
              <a:latin typeface="Arial" pitchFamily="34" charset="0"/>
              <a:cs typeface="Arial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55112" y="1676400"/>
                <a:ext cx="8887946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smtClean="0">
                    <a:solidFill>
                      <a:srgbClr val="002060"/>
                    </a:solidFill>
                    <a:ea typeface="Cambria Math"/>
                  </a:rPr>
                  <a:t>3</a:t>
                </a:r>
                <a14:m>
                  <m:oMath xmlns:m="http://schemas.openxmlformats.org/officeDocument/2006/math">
                    <m:r>
                      <a:rPr lang="uz-Latn-UZ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) 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−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𝟓</m:t>
                    </m:r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𝒙</m:t>
                    </m:r>
                    <m:d>
                      <m:dPr>
                        <m:ctrlP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𝒙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rgbClr val="002060"/>
                            </a:solidFill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 smtClean="0">
                        <a:solidFill>
                          <a:srgbClr val="002060"/>
                        </a:solidFill>
                        <a:latin typeface="Cambria Math"/>
                        <a:ea typeface="Cambria Math"/>
                      </a:rPr>
                      <m:t>+</m:t>
                    </m:r>
                    <m:sSup>
                      <m:sSupPr>
                        <m:ctrlPr>
                          <a:rPr lang="uz-Latn-UZ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pPr>
                      <m:e>
                        <m:r>
                          <a:rPr lang="en-US" sz="4400" b="1" i="1" dirty="0" smtClean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𝟓</m:t>
                        </m:r>
                        <m:d>
                          <m:dPr>
                            <m:ctrlPr>
                              <a:rPr lang="uz-Latn-UZ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dPr>
                          <m:e>
                            <m:r>
                              <a:rPr lang="uz-Latn-UZ" sz="4400" b="1" i="1" dirty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𝒙</m:t>
                            </m:r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−</m:t>
                            </m:r>
                            <m:r>
                              <a:rPr lang="en-US" sz="4400" b="1" i="1" dirty="0" smtClean="0">
                                <a:solidFill>
                                  <a:srgbClr val="002060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𝟏</m:t>
                            </m:r>
                          </m:e>
                        </m:d>
                      </m:e>
                      <m:sup>
                        <m:r>
                          <a:rPr lang="uz-Latn-UZ" sz="4400" b="1" i="1" dirty="0">
                            <a:solidFill>
                              <a:srgbClr val="002060"/>
                            </a:solidFill>
                            <a:latin typeface="Cambria Math"/>
                            <a:cs typeface="Times New Roman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=−</m:t>
                    </m:r>
                    <m:r>
                      <a:rPr lang="en-US" sz="4400" b="1" i="1" dirty="0" smtClean="0">
                        <a:solidFill>
                          <a:srgbClr val="002060"/>
                        </a:solidFill>
                        <a:latin typeface="Cambria Math"/>
                        <a:cs typeface="Times New Roman" pitchFamily="18" charset="0"/>
                      </a:rPr>
                      <m:t>𝟐𝟎</m:t>
                    </m:r>
                  </m:oMath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112" y="1676400"/>
                <a:ext cx="8887946" cy="784767"/>
              </a:xfrm>
              <a:prstGeom prst="rect">
                <a:avLst/>
              </a:prstGeom>
              <a:blipFill rotWithShape="1">
                <a:blip r:embed="rId2"/>
                <a:stretch>
                  <a:fillRect l="-2743" t="-13178" b="-36434"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6" name="Прямая соединительная линия 35"/>
          <p:cNvCxnSpPr/>
          <p:nvPr/>
        </p:nvCxnSpPr>
        <p:spPr>
          <a:xfrm flipH="1">
            <a:off x="4876265" y="3203057"/>
            <a:ext cx="740294" cy="838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1711631" y="3229774"/>
            <a:ext cx="664094" cy="7620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914185" y="2461167"/>
                <a:ext cx="9358909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en-US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)=−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185" y="2461167"/>
                <a:ext cx="9358909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72912" y="3229774"/>
                <a:ext cx="9479903" cy="7847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 smtClean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𝟓</m:t>
                          </m:r>
                          <m:r>
                            <a:rPr lang="en-US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rgbClr val="002060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912" y="3229774"/>
                <a:ext cx="9479903" cy="7847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003019" y="4013169"/>
                <a:ext cx="58456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𝟏𝟓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𝟏𝟎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4400" b="1" i="1" dirty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3019" y="4013169"/>
                <a:ext cx="5845639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Прямоугольник 39"/>
              <p:cNvSpPr/>
              <p:nvPr/>
            </p:nvSpPr>
            <p:spPr>
              <a:xfrm>
                <a:off x="1043164" y="4782610"/>
                <a:ext cx="38331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+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0" name="Прямоугольник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164" y="4782610"/>
                <a:ext cx="3833101" cy="76944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Прямоугольник 40"/>
              <p:cNvSpPr/>
              <p:nvPr/>
            </p:nvSpPr>
            <p:spPr>
              <a:xfrm>
                <a:off x="1165983" y="5552050"/>
                <a:ext cx="383310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𝟐𝟎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41" name="Прямоугольник 4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83" y="5552050"/>
                <a:ext cx="3833101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Прямоугольник 60"/>
              <p:cNvSpPr/>
              <p:nvPr/>
            </p:nvSpPr>
            <p:spPr>
              <a:xfrm>
                <a:off x="1302739" y="6998243"/>
                <a:ext cx="2145972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61" name="Прямоугольник 6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2739" y="6998243"/>
                <a:ext cx="2145972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Прямоугольник 12"/>
              <p:cNvSpPr/>
              <p:nvPr/>
            </p:nvSpPr>
            <p:spPr>
              <a:xfrm>
                <a:off x="1165983" y="6278231"/>
                <a:ext cx="2822439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𝟓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=−</m:t>
                      </m:r>
                      <m:r>
                        <a:rPr lang="en-US" sz="4400" b="1" i="1" dirty="0" smtClean="0">
                          <a:solidFill>
                            <a:srgbClr val="002060"/>
                          </a:solidFill>
                          <a:latin typeface="Cambria Math"/>
                          <a:cs typeface="Times New Roman" pitchFamily="18" charset="0"/>
                        </a:rPr>
                        <m:t>𝟐𝟓</m:t>
                      </m:r>
                    </m:oMath>
                  </m:oMathPara>
                </a14:m>
                <a:endParaRPr lang="uz-Latn-UZ" sz="44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3" name="Прямоугольник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5983" y="6278231"/>
                <a:ext cx="2822439" cy="76944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1707384" y="971081"/>
            <a:ext cx="1684233" cy="2980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091"/>
          <a:stretch/>
        </p:blipFill>
        <p:spPr bwMode="auto">
          <a:xfrm>
            <a:off x="8229600" y="4395132"/>
            <a:ext cx="1584364" cy="2767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(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−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𝒃</m:t>
                          </m:r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75398" y="7169678"/>
                <a:ext cx="2430602" cy="78476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solidFill>
                <a:schemeClr val="accent2">
                  <a:lumMod val="40000"/>
                  <a:lumOff val="6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uz-Latn-UZ" sz="4400" b="1" i="1" smtClean="0">
                          <a:solidFill>
                            <a:schemeClr val="tx1"/>
                          </a:solidFill>
                          <a:latin typeface="Cambria Math"/>
                          <a:ea typeface="Cambria Math"/>
                        </a:rPr>
                        <m:t>=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 dirty="0" smtClean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−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𝟐</m:t>
                      </m:r>
                      <m:r>
                        <a:rPr lang="uz-Latn-UZ" sz="4400" b="1" i="1" dirty="0" smtClean="0">
                          <a:solidFill>
                            <a:schemeClr val="tx1"/>
                          </a:solidFill>
                          <a:latin typeface="Cambria Math"/>
                          <a:cs typeface="Times New Roman" pitchFamily="18" charset="0"/>
                        </a:rPr>
                        <m:t>𝒂𝒃</m:t>
                      </m:r>
                      <m:sSup>
                        <m:sSupPr>
                          <m:ctrlP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pPr>
                        <m:e>
                          <m:r>
                            <a:rPr lang="uz-Latn-UZ" sz="4400" b="1" i="1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uz-Latn-UZ" sz="4400" b="1" i="1" smtClean="0">
                              <a:solidFill>
                                <a:schemeClr val="tx1"/>
                              </a:solidFill>
                              <a:latin typeface="Cambria Math"/>
                              <a:ea typeface="Cambria Math"/>
                            </a:rPr>
                            <m:t>𝒃</m:t>
                          </m:r>
                        </m:e>
                        <m:sup>
                          <m:r>
                            <a:rPr lang="uz-Latn-UZ" sz="4400" b="1" i="1" dirty="0">
                              <a:solidFill>
                                <a:schemeClr val="tx1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uz-Latn-UZ" sz="44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7169676"/>
                <a:ext cx="4390433" cy="784767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uz-Latn-U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1528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2" grpId="0"/>
      <p:bldP spid="40" grpId="0"/>
      <p:bldP spid="41" grpId="0"/>
      <p:bldP spid="61" grpId="0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11991</TotalTime>
  <Words>975</Words>
  <Application>Microsoft Office PowerPoint</Application>
  <PresentationFormat>Произвольный</PresentationFormat>
  <Paragraphs>113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Office Theme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ЗАДАНИЯ ДЛЯ ЗАКРЕПЛЕНИЯ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Презентация.cdr</dc:title>
  <dc:creator>Anvarullo</dc:creator>
  <cp:lastModifiedBy>dilyorbek</cp:lastModifiedBy>
  <cp:revision>776</cp:revision>
  <dcterms:created xsi:type="dcterms:W3CDTF">2020-04-09T07:32:19Z</dcterms:created>
  <dcterms:modified xsi:type="dcterms:W3CDTF">2021-02-18T17:34:59Z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2020-04-09T00:00:00Z</vt:filetime>
  </property>
  <property fmtid="{D5CDD505-2E9C-101B-9397-08002B2CF9AE}" pid="3" name="Creator">
    <vt:lpwstr>CorelDRAW 2019</vt:lpwstr>
  </property>
  <property fmtid="{D5CDD505-2E9C-101B-9397-08002B2CF9AE}" pid="4" name="LastSaved">
    <vt:filetime>2020-04-09T00:00:00Z</vt:filetime>
  </property>
</Properties>
</file>