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560" r:id="rId2"/>
    <p:sldId id="768" r:id="rId3"/>
    <p:sldId id="761" r:id="rId4"/>
    <p:sldId id="769" r:id="rId5"/>
    <p:sldId id="770" r:id="rId6"/>
    <p:sldId id="764" r:id="rId7"/>
    <p:sldId id="777" r:id="rId8"/>
    <p:sldId id="771" r:id="rId9"/>
    <p:sldId id="772" r:id="rId10"/>
    <p:sldId id="776" r:id="rId11"/>
    <p:sldId id="778" r:id="rId12"/>
    <p:sldId id="756" r:id="rId13"/>
    <p:sldId id="779" r:id="rId14"/>
    <p:sldId id="780" r:id="rId15"/>
    <p:sldId id="781" r:id="rId16"/>
    <p:sldId id="510" r:id="rId17"/>
  </p:sldIdLst>
  <p:sldSz cx="14630400" cy="8229600"/>
  <p:notesSz cx="5765800" cy="3244850"/>
  <p:defaultTextStyle>
    <a:defPPr>
      <a:defRPr lang="ru-RU"/>
    </a:defPPr>
    <a:lvl1pPr marL="0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560"/>
            <p14:sldId id="768"/>
            <p14:sldId id="761"/>
            <p14:sldId id="769"/>
            <p14:sldId id="770"/>
            <p14:sldId id="764"/>
            <p14:sldId id="777"/>
            <p14:sldId id="771"/>
            <p14:sldId id="772"/>
            <p14:sldId id="776"/>
            <p14:sldId id="778"/>
            <p14:sldId id="756"/>
            <p14:sldId id="779"/>
            <p14:sldId id="780"/>
            <p14:sldId id="781"/>
            <p14:sldId id="510"/>
          </p14:sldIdLst>
        </p14:section>
        <p14:section name="Раздел без заголовка" id="{67AF348A-95E5-4FA6-B08C-FB3DF7B22B4F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7304">
          <p15:clr>
            <a:srgbClr val="A4A3A4"/>
          </p15:clr>
        </p15:guide>
        <p15:guide id="4" pos="5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1A0A5E"/>
    <a:srgbClr val="821023"/>
    <a:srgbClr val="2E0000"/>
    <a:srgbClr val="00A859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07" autoAdjust="0"/>
    <p:restoredTop sz="94600" autoAdjust="0"/>
  </p:normalViewPr>
  <p:slideViewPr>
    <p:cSldViewPr>
      <p:cViewPr>
        <p:scale>
          <a:sx n="50" d="100"/>
          <a:sy n="50" d="100"/>
        </p:scale>
        <p:origin x="-672" y="-144"/>
      </p:cViewPr>
      <p:guideLst>
        <p:guide orient="horz" pos="2880"/>
        <p:guide orient="horz" pos="7304"/>
        <p:guide pos="2160"/>
        <p:guide pos="54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C93F39-D10A-4803-B666-2C2CC1E2260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2308F815-5D1D-4AE8-8190-5CEA760EC492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z-Cyrl-UZ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Повторение пройденного</a:t>
          </a:r>
          <a:endParaRPr lang="uz-Latn-UZ" sz="4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75C089C-C07F-4B10-B8E5-029B1C08BCAB}" type="parTrans" cxnId="{64BFC926-276B-455D-9218-2C0AD1900D9D}">
      <dgm:prSet/>
      <dgm:spPr/>
      <dgm:t>
        <a:bodyPr/>
        <a:lstStyle/>
        <a:p>
          <a:endParaRPr lang="uz-Latn-UZ"/>
        </a:p>
      </dgm:t>
    </dgm:pt>
    <dgm:pt modelId="{1209770B-BAA0-4719-A2B4-ABF0E67D0FBD}" type="sibTrans" cxnId="{64BFC926-276B-455D-9218-2C0AD1900D9D}">
      <dgm:prSet/>
      <dgm:spPr/>
      <dgm:t>
        <a:bodyPr/>
        <a:lstStyle/>
        <a:p>
          <a:endParaRPr lang="uz-Latn-UZ"/>
        </a:p>
      </dgm:t>
    </dgm:pt>
    <dgm:pt modelId="{80CF4312-0F36-457B-BE05-12C8D224A4AA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Квадрат суммы, квадрат разности</a:t>
          </a:r>
          <a:endParaRPr lang="uz-Latn-UZ" sz="4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5FA2AF4-2188-4CF3-B309-9711F4A57229}" type="parTrans" cxnId="{D5554760-9127-4D49-9648-FBD1024BC441}">
      <dgm:prSet/>
      <dgm:spPr/>
      <dgm:t>
        <a:bodyPr/>
        <a:lstStyle/>
        <a:p>
          <a:endParaRPr lang="uz-Latn-UZ"/>
        </a:p>
      </dgm:t>
    </dgm:pt>
    <dgm:pt modelId="{EB6B7218-BFBE-44F7-8C7D-A48625B14DF5}" type="sibTrans" cxnId="{D5554760-9127-4D49-9648-FBD1024BC441}">
      <dgm:prSet/>
      <dgm:spPr/>
      <dgm:t>
        <a:bodyPr/>
        <a:lstStyle/>
        <a:p>
          <a:endParaRPr lang="uz-Latn-UZ"/>
        </a:p>
      </dgm:t>
    </dgm:pt>
    <dgm:pt modelId="{44EC9824-270E-48F8-9D29-8173E6FC7480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z-Cyrl-UZ" sz="4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Решение задач</a:t>
          </a:r>
          <a:endParaRPr lang="uz-Latn-UZ" sz="4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4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040D75C-61B7-443B-ACB9-1DBE9A5C1D27}" type="parTrans" cxnId="{D0755743-6304-44C5-BA7A-AB249A7701EB}">
      <dgm:prSet/>
      <dgm:spPr/>
      <dgm:t>
        <a:bodyPr/>
        <a:lstStyle/>
        <a:p>
          <a:endParaRPr lang="uz-Latn-UZ"/>
        </a:p>
      </dgm:t>
    </dgm:pt>
    <dgm:pt modelId="{B945409A-275F-4AE8-B83D-98E3333187A0}" type="sibTrans" cxnId="{D0755743-6304-44C5-BA7A-AB249A7701EB}">
      <dgm:prSet/>
      <dgm:spPr/>
      <dgm:t>
        <a:bodyPr/>
        <a:lstStyle/>
        <a:p>
          <a:endParaRPr lang="uz-Latn-UZ"/>
        </a:p>
      </dgm:t>
    </dgm:pt>
    <dgm:pt modelId="{A57B3A41-BEDF-432A-A6D1-20ADB439BE5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z-Cyrl-UZ" sz="4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Задания для закрепления</a:t>
          </a:r>
          <a:endParaRPr lang="uz-Latn-UZ" sz="4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4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B5E53DE-0EBE-4D3A-AFCE-73715F644699}" type="parTrans" cxnId="{E3AEAAF3-9545-49DD-B02E-EBEDAAD25147}">
      <dgm:prSet/>
      <dgm:spPr/>
      <dgm:t>
        <a:bodyPr/>
        <a:lstStyle/>
        <a:p>
          <a:endParaRPr lang="uz-Latn-UZ"/>
        </a:p>
      </dgm:t>
    </dgm:pt>
    <dgm:pt modelId="{A2B40C0A-A040-4BB8-B0EB-372827B5C35B}" type="sibTrans" cxnId="{E3AEAAF3-9545-49DD-B02E-EBEDAAD25147}">
      <dgm:prSet/>
      <dgm:spPr/>
      <dgm:t>
        <a:bodyPr/>
        <a:lstStyle/>
        <a:p>
          <a:endParaRPr lang="uz-Latn-UZ"/>
        </a:p>
      </dgm:t>
    </dgm:pt>
    <dgm:pt modelId="{DE9F92C4-994B-42B2-A73D-91F5B4822D07}" type="pres">
      <dgm:prSet presAssocID="{BCC93F39-D10A-4803-B666-2C2CC1E2260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z-Latn-UZ"/>
        </a:p>
      </dgm:t>
    </dgm:pt>
    <dgm:pt modelId="{661502F1-638F-4AF4-B56A-1BDAC56AB798}" type="pres">
      <dgm:prSet presAssocID="{BCC93F39-D10A-4803-B666-2C2CC1E22604}" presName="Name1" presStyleCnt="0"/>
      <dgm:spPr/>
    </dgm:pt>
    <dgm:pt modelId="{AA8AD3AB-E061-450E-BE14-25B3A3FFC322}" type="pres">
      <dgm:prSet presAssocID="{BCC93F39-D10A-4803-B666-2C2CC1E22604}" presName="cycle" presStyleCnt="0"/>
      <dgm:spPr/>
    </dgm:pt>
    <dgm:pt modelId="{14824C2C-36A7-4D67-904F-E27A2DA5A0B2}" type="pres">
      <dgm:prSet presAssocID="{BCC93F39-D10A-4803-B666-2C2CC1E22604}" presName="srcNode" presStyleLbl="node1" presStyleIdx="0" presStyleCnt="4"/>
      <dgm:spPr/>
    </dgm:pt>
    <dgm:pt modelId="{B602AE6D-21C4-40F3-9486-2ABA888F453D}" type="pres">
      <dgm:prSet presAssocID="{BCC93F39-D10A-4803-B666-2C2CC1E22604}" presName="conn" presStyleLbl="parChTrans1D2" presStyleIdx="0" presStyleCnt="1"/>
      <dgm:spPr/>
      <dgm:t>
        <a:bodyPr/>
        <a:lstStyle/>
        <a:p>
          <a:endParaRPr lang="uz-Latn-UZ"/>
        </a:p>
      </dgm:t>
    </dgm:pt>
    <dgm:pt modelId="{4A070231-6265-4BDF-B4B1-3768E2172FB9}" type="pres">
      <dgm:prSet presAssocID="{BCC93F39-D10A-4803-B666-2C2CC1E22604}" presName="extraNode" presStyleLbl="node1" presStyleIdx="0" presStyleCnt="4"/>
      <dgm:spPr/>
    </dgm:pt>
    <dgm:pt modelId="{3B808637-9840-4FFE-84AD-6C172FC1EF18}" type="pres">
      <dgm:prSet presAssocID="{BCC93F39-D10A-4803-B666-2C2CC1E22604}" presName="dstNode" presStyleLbl="node1" presStyleIdx="0" presStyleCnt="4"/>
      <dgm:spPr/>
    </dgm:pt>
    <dgm:pt modelId="{364B9216-98A2-407D-A39B-07FED26E1DC8}" type="pres">
      <dgm:prSet presAssocID="{2308F815-5D1D-4AE8-8190-5CEA760EC49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7E82D092-B386-441A-9F64-1D7B8B0DF71E}" type="pres">
      <dgm:prSet presAssocID="{2308F815-5D1D-4AE8-8190-5CEA760EC492}" presName="accent_1" presStyleCnt="0"/>
      <dgm:spPr/>
    </dgm:pt>
    <dgm:pt modelId="{2BF55A90-B799-4710-8059-58ABB74CF63A}" type="pres">
      <dgm:prSet presAssocID="{2308F815-5D1D-4AE8-8190-5CEA760EC492}" presName="accentRepeatNode" presStyleLbl="solidFgAcc1" presStyleIdx="0" presStyleCnt="4" custLinFactNeighborX="-5749" custLinFactNeighborY="1363"/>
      <dgm:spPr/>
    </dgm:pt>
    <dgm:pt modelId="{4C088353-DFB8-43D1-A408-368BD7734EE3}" type="pres">
      <dgm:prSet presAssocID="{80CF4312-0F36-457B-BE05-12C8D224A4AA}" presName="text_2" presStyleLbl="node1" presStyleIdx="1" presStyleCnt="4" custScaleX="103466" custLinFactNeighborX="-2359" custLinFactNeighborY="6058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F33F62C4-9939-417A-A348-1696796CF2FC}" type="pres">
      <dgm:prSet presAssocID="{80CF4312-0F36-457B-BE05-12C8D224A4AA}" presName="accent_2" presStyleCnt="0"/>
      <dgm:spPr/>
    </dgm:pt>
    <dgm:pt modelId="{B0137FDF-8E99-47AA-8A5A-7BE284C1D3CD}" type="pres">
      <dgm:prSet presAssocID="{80CF4312-0F36-457B-BE05-12C8D224A4AA}" presName="accentRepeatNode" presStyleLbl="solidFgAcc1" presStyleIdx="1" presStyleCnt="4" custLinFactNeighborX="-26352" custLinFactNeighborY="5359"/>
      <dgm:spPr/>
    </dgm:pt>
    <dgm:pt modelId="{8F89803A-2217-45B6-BDF1-DEC3186FD9AC}" type="pres">
      <dgm:prSet presAssocID="{44EC9824-270E-48F8-9D29-8173E6FC748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B32400D8-F8B8-4F50-9C8A-8802DFB3C897}" type="pres">
      <dgm:prSet presAssocID="{44EC9824-270E-48F8-9D29-8173E6FC7480}" presName="accent_3" presStyleCnt="0"/>
      <dgm:spPr/>
    </dgm:pt>
    <dgm:pt modelId="{60E900E0-2142-46B7-8012-F1FBABD5863C}" type="pres">
      <dgm:prSet presAssocID="{44EC9824-270E-48F8-9D29-8173E6FC7480}" presName="accentRepeatNode" presStyleLbl="solidFgAcc1" presStyleIdx="2" presStyleCnt="4" custLinFactNeighborX="-19878" custLinFactNeighborY="1857"/>
      <dgm:spPr/>
    </dgm:pt>
    <dgm:pt modelId="{2E35BF98-0FA3-4D69-AA91-CD4F964C4A14}" type="pres">
      <dgm:prSet presAssocID="{A57B3A41-BEDF-432A-A6D1-20ADB439BE5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CDBCB2A7-C24D-46A8-BDBF-24F1BE547BA2}" type="pres">
      <dgm:prSet presAssocID="{A57B3A41-BEDF-432A-A6D1-20ADB439BE55}" presName="accent_4" presStyleCnt="0"/>
      <dgm:spPr/>
    </dgm:pt>
    <dgm:pt modelId="{5FE3EEBE-003C-471A-B15E-1526B9173BC0}" type="pres">
      <dgm:prSet presAssocID="{A57B3A41-BEDF-432A-A6D1-20ADB439BE55}" presName="accentRepeatNode" presStyleLbl="solidFgAcc1" presStyleIdx="3" presStyleCnt="4"/>
      <dgm:spPr/>
    </dgm:pt>
  </dgm:ptLst>
  <dgm:cxnLst>
    <dgm:cxn modelId="{A798CF9D-227C-47CD-BBE4-175F12C37C7F}" type="presOf" srcId="{BCC93F39-D10A-4803-B666-2C2CC1E22604}" destId="{DE9F92C4-994B-42B2-A73D-91F5B4822D07}" srcOrd="0" destOrd="0" presId="urn:microsoft.com/office/officeart/2008/layout/VerticalCurvedList"/>
    <dgm:cxn modelId="{D5554760-9127-4D49-9648-FBD1024BC441}" srcId="{BCC93F39-D10A-4803-B666-2C2CC1E22604}" destId="{80CF4312-0F36-457B-BE05-12C8D224A4AA}" srcOrd="1" destOrd="0" parTransId="{C5FA2AF4-2188-4CF3-B309-9711F4A57229}" sibTransId="{EB6B7218-BFBE-44F7-8C7D-A48625B14DF5}"/>
    <dgm:cxn modelId="{CA966BAC-D607-4287-8830-EC30308CB264}" type="presOf" srcId="{1209770B-BAA0-4719-A2B4-ABF0E67D0FBD}" destId="{B602AE6D-21C4-40F3-9486-2ABA888F453D}" srcOrd="0" destOrd="0" presId="urn:microsoft.com/office/officeart/2008/layout/VerticalCurvedList"/>
    <dgm:cxn modelId="{1DA85E9C-7423-46B3-87E5-99E2887596C2}" type="presOf" srcId="{80CF4312-0F36-457B-BE05-12C8D224A4AA}" destId="{4C088353-DFB8-43D1-A408-368BD7734EE3}" srcOrd="0" destOrd="0" presId="urn:microsoft.com/office/officeart/2008/layout/VerticalCurvedList"/>
    <dgm:cxn modelId="{C24EA201-4E25-4D42-90F4-CB505D6266D0}" type="presOf" srcId="{A57B3A41-BEDF-432A-A6D1-20ADB439BE55}" destId="{2E35BF98-0FA3-4D69-AA91-CD4F964C4A14}" srcOrd="0" destOrd="0" presId="urn:microsoft.com/office/officeart/2008/layout/VerticalCurvedList"/>
    <dgm:cxn modelId="{64BFC926-276B-455D-9218-2C0AD1900D9D}" srcId="{BCC93F39-D10A-4803-B666-2C2CC1E22604}" destId="{2308F815-5D1D-4AE8-8190-5CEA760EC492}" srcOrd="0" destOrd="0" parTransId="{075C089C-C07F-4B10-B8E5-029B1C08BCAB}" sibTransId="{1209770B-BAA0-4719-A2B4-ABF0E67D0FBD}"/>
    <dgm:cxn modelId="{D0755743-6304-44C5-BA7A-AB249A7701EB}" srcId="{BCC93F39-D10A-4803-B666-2C2CC1E22604}" destId="{44EC9824-270E-48F8-9D29-8173E6FC7480}" srcOrd="2" destOrd="0" parTransId="{2040D75C-61B7-443B-ACB9-1DBE9A5C1D27}" sibTransId="{B945409A-275F-4AE8-B83D-98E3333187A0}"/>
    <dgm:cxn modelId="{E3AEAAF3-9545-49DD-B02E-EBEDAAD25147}" srcId="{BCC93F39-D10A-4803-B666-2C2CC1E22604}" destId="{A57B3A41-BEDF-432A-A6D1-20ADB439BE55}" srcOrd="3" destOrd="0" parTransId="{7B5E53DE-0EBE-4D3A-AFCE-73715F644699}" sibTransId="{A2B40C0A-A040-4BB8-B0EB-372827B5C35B}"/>
    <dgm:cxn modelId="{37C4D113-A241-4680-BF0E-AB7EBBE95336}" type="presOf" srcId="{44EC9824-270E-48F8-9D29-8173E6FC7480}" destId="{8F89803A-2217-45B6-BDF1-DEC3186FD9AC}" srcOrd="0" destOrd="0" presId="urn:microsoft.com/office/officeart/2008/layout/VerticalCurvedList"/>
    <dgm:cxn modelId="{517F3B21-3F3C-481C-A91F-DF1674DB1740}" type="presOf" srcId="{2308F815-5D1D-4AE8-8190-5CEA760EC492}" destId="{364B9216-98A2-407D-A39B-07FED26E1DC8}" srcOrd="0" destOrd="0" presId="urn:microsoft.com/office/officeart/2008/layout/VerticalCurvedList"/>
    <dgm:cxn modelId="{B48D7221-8A62-4619-9FA0-EA11A0123C7F}" type="presParOf" srcId="{DE9F92C4-994B-42B2-A73D-91F5B4822D07}" destId="{661502F1-638F-4AF4-B56A-1BDAC56AB798}" srcOrd="0" destOrd="0" presId="urn:microsoft.com/office/officeart/2008/layout/VerticalCurvedList"/>
    <dgm:cxn modelId="{A6186FFD-1500-4EFB-8354-A60629416D4E}" type="presParOf" srcId="{661502F1-638F-4AF4-B56A-1BDAC56AB798}" destId="{AA8AD3AB-E061-450E-BE14-25B3A3FFC322}" srcOrd="0" destOrd="0" presId="urn:microsoft.com/office/officeart/2008/layout/VerticalCurvedList"/>
    <dgm:cxn modelId="{88B80ABE-C493-424B-81BD-F179F9B55B78}" type="presParOf" srcId="{AA8AD3AB-E061-450E-BE14-25B3A3FFC322}" destId="{14824C2C-36A7-4D67-904F-E27A2DA5A0B2}" srcOrd="0" destOrd="0" presId="urn:microsoft.com/office/officeart/2008/layout/VerticalCurvedList"/>
    <dgm:cxn modelId="{125B600C-2F0C-4FCB-B26A-FEE2E6FA2E7B}" type="presParOf" srcId="{AA8AD3AB-E061-450E-BE14-25B3A3FFC322}" destId="{B602AE6D-21C4-40F3-9486-2ABA888F453D}" srcOrd="1" destOrd="0" presId="urn:microsoft.com/office/officeart/2008/layout/VerticalCurvedList"/>
    <dgm:cxn modelId="{3769DA98-EA8E-43D8-84CE-8683266654B5}" type="presParOf" srcId="{AA8AD3AB-E061-450E-BE14-25B3A3FFC322}" destId="{4A070231-6265-4BDF-B4B1-3768E2172FB9}" srcOrd="2" destOrd="0" presId="urn:microsoft.com/office/officeart/2008/layout/VerticalCurvedList"/>
    <dgm:cxn modelId="{B5509E51-B0A5-4E6B-9762-533EFAF6D403}" type="presParOf" srcId="{AA8AD3AB-E061-450E-BE14-25B3A3FFC322}" destId="{3B808637-9840-4FFE-84AD-6C172FC1EF18}" srcOrd="3" destOrd="0" presId="urn:microsoft.com/office/officeart/2008/layout/VerticalCurvedList"/>
    <dgm:cxn modelId="{75C66FC2-9760-457F-A7FA-2474759B1F44}" type="presParOf" srcId="{661502F1-638F-4AF4-B56A-1BDAC56AB798}" destId="{364B9216-98A2-407D-A39B-07FED26E1DC8}" srcOrd="1" destOrd="0" presId="urn:microsoft.com/office/officeart/2008/layout/VerticalCurvedList"/>
    <dgm:cxn modelId="{FCF9D23E-F074-4938-B972-82C1692FE280}" type="presParOf" srcId="{661502F1-638F-4AF4-B56A-1BDAC56AB798}" destId="{7E82D092-B386-441A-9F64-1D7B8B0DF71E}" srcOrd="2" destOrd="0" presId="urn:microsoft.com/office/officeart/2008/layout/VerticalCurvedList"/>
    <dgm:cxn modelId="{0CE162B0-5C4B-4A8B-81F8-3222E593421F}" type="presParOf" srcId="{7E82D092-B386-441A-9F64-1D7B8B0DF71E}" destId="{2BF55A90-B799-4710-8059-58ABB74CF63A}" srcOrd="0" destOrd="0" presId="urn:microsoft.com/office/officeart/2008/layout/VerticalCurvedList"/>
    <dgm:cxn modelId="{0F292E1D-0D3E-4472-8302-CE4F51D7E7E5}" type="presParOf" srcId="{661502F1-638F-4AF4-B56A-1BDAC56AB798}" destId="{4C088353-DFB8-43D1-A408-368BD7734EE3}" srcOrd="3" destOrd="0" presId="urn:microsoft.com/office/officeart/2008/layout/VerticalCurvedList"/>
    <dgm:cxn modelId="{BB5D1382-A3C1-43D7-A009-2D62194FEFB7}" type="presParOf" srcId="{661502F1-638F-4AF4-B56A-1BDAC56AB798}" destId="{F33F62C4-9939-417A-A348-1696796CF2FC}" srcOrd="4" destOrd="0" presId="urn:microsoft.com/office/officeart/2008/layout/VerticalCurvedList"/>
    <dgm:cxn modelId="{9226FCA7-993F-409A-A3E7-DDE3913C3153}" type="presParOf" srcId="{F33F62C4-9939-417A-A348-1696796CF2FC}" destId="{B0137FDF-8E99-47AA-8A5A-7BE284C1D3CD}" srcOrd="0" destOrd="0" presId="urn:microsoft.com/office/officeart/2008/layout/VerticalCurvedList"/>
    <dgm:cxn modelId="{632AD54F-0FA4-4FB9-92AA-A5C301845DC4}" type="presParOf" srcId="{661502F1-638F-4AF4-B56A-1BDAC56AB798}" destId="{8F89803A-2217-45B6-BDF1-DEC3186FD9AC}" srcOrd="5" destOrd="0" presId="urn:microsoft.com/office/officeart/2008/layout/VerticalCurvedList"/>
    <dgm:cxn modelId="{3ABCD26F-D056-4836-896A-D8F54A63295B}" type="presParOf" srcId="{661502F1-638F-4AF4-B56A-1BDAC56AB798}" destId="{B32400D8-F8B8-4F50-9C8A-8802DFB3C897}" srcOrd="6" destOrd="0" presId="urn:microsoft.com/office/officeart/2008/layout/VerticalCurvedList"/>
    <dgm:cxn modelId="{CFACDA65-C0DF-403F-9AE5-79A3D0175B48}" type="presParOf" srcId="{B32400D8-F8B8-4F50-9C8A-8802DFB3C897}" destId="{60E900E0-2142-46B7-8012-F1FBABD5863C}" srcOrd="0" destOrd="0" presId="urn:microsoft.com/office/officeart/2008/layout/VerticalCurvedList"/>
    <dgm:cxn modelId="{41C078A7-ACEE-4AE1-A5AF-E734712BC065}" type="presParOf" srcId="{661502F1-638F-4AF4-B56A-1BDAC56AB798}" destId="{2E35BF98-0FA3-4D69-AA91-CD4F964C4A14}" srcOrd="7" destOrd="0" presId="urn:microsoft.com/office/officeart/2008/layout/VerticalCurvedList"/>
    <dgm:cxn modelId="{29FCF54F-E376-4EED-B557-CA920D5AB133}" type="presParOf" srcId="{661502F1-638F-4AF4-B56A-1BDAC56AB798}" destId="{CDBCB2A7-C24D-46A8-BDBF-24F1BE547BA2}" srcOrd="8" destOrd="0" presId="urn:microsoft.com/office/officeart/2008/layout/VerticalCurvedList"/>
    <dgm:cxn modelId="{43AEF8FE-B369-406D-B181-A3F3F38994C6}" type="presParOf" srcId="{CDBCB2A7-C24D-46A8-BDBF-24F1BE547BA2}" destId="{5FE3EEBE-003C-471A-B15E-1526B9173BC0}" srcOrd="0" destOrd="0" presId="urn:microsoft.com/office/officeart/2008/layout/VerticalCurvedList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2AE6D-21C4-40F3-9486-2ABA888F453D}">
      <dsp:nvSpPr>
        <dsp:cNvPr id="0" name=""/>
        <dsp:cNvSpPr/>
      </dsp:nvSpPr>
      <dsp:spPr>
        <a:xfrm>
          <a:off x="-7011366" y="-1058280"/>
          <a:ext cx="8237961" cy="8237961"/>
        </a:xfrm>
        <a:prstGeom prst="blockArc">
          <a:avLst>
            <a:gd name="adj1" fmla="val 18900000"/>
            <a:gd name="adj2" fmla="val 2700000"/>
            <a:gd name="adj3" fmla="val 26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B9216-98A2-407D-A39B-07FED26E1DC8}">
      <dsp:nvSpPr>
        <dsp:cNvPr id="0" name=""/>
        <dsp:cNvSpPr/>
      </dsp:nvSpPr>
      <dsp:spPr>
        <a:xfrm>
          <a:off x="599186" y="470613"/>
          <a:ext cx="10848699" cy="94171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7487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4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Повторение пройденного</a:t>
          </a:r>
          <a:endParaRPr lang="uz-Latn-UZ" sz="4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99186" y="470613"/>
        <a:ext cx="10848699" cy="941716"/>
      </dsp:txXfrm>
    </dsp:sp>
    <dsp:sp modelId="{2BF55A90-B799-4710-8059-58ABB74CF63A}">
      <dsp:nvSpPr>
        <dsp:cNvPr id="0" name=""/>
        <dsp:cNvSpPr/>
      </dsp:nvSpPr>
      <dsp:spPr>
        <a:xfrm>
          <a:off x="0" y="368943"/>
          <a:ext cx="1177145" cy="11771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088353-DFB8-43D1-A408-368BD7734EE3}">
      <dsp:nvSpPr>
        <dsp:cNvPr id="0" name=""/>
        <dsp:cNvSpPr/>
      </dsp:nvSpPr>
      <dsp:spPr>
        <a:xfrm>
          <a:off x="717258" y="1940481"/>
          <a:ext cx="10666094" cy="94171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7487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Квадрат суммы, квадрат разности</a:t>
          </a:r>
          <a:endParaRPr lang="uz-Latn-UZ" sz="4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717258" y="1940481"/>
        <a:ext cx="10666094" cy="941716"/>
      </dsp:txXfrm>
    </dsp:sp>
    <dsp:sp modelId="{B0137FDF-8E99-47AA-8A5A-7BE284C1D3CD}">
      <dsp:nvSpPr>
        <dsp:cNvPr id="0" name=""/>
        <dsp:cNvSpPr/>
      </dsp:nvSpPr>
      <dsp:spPr>
        <a:xfrm>
          <a:off x="240320" y="1828801"/>
          <a:ext cx="1177145" cy="11771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9803A-2217-45B6-BDF1-DEC3186FD9AC}">
      <dsp:nvSpPr>
        <dsp:cNvPr id="0" name=""/>
        <dsp:cNvSpPr/>
      </dsp:nvSpPr>
      <dsp:spPr>
        <a:xfrm>
          <a:off x="1139094" y="3296251"/>
          <a:ext cx="10308791" cy="94171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7487" tIns="101600" rIns="101600" bIns="1016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z-Cyrl-UZ" sz="40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4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Решение задач</a:t>
          </a:r>
          <a:endParaRPr lang="uz-Latn-UZ" sz="40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4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139094" y="3296251"/>
        <a:ext cx="10308791" cy="941716"/>
      </dsp:txXfrm>
    </dsp:sp>
    <dsp:sp modelId="{60E900E0-2142-46B7-8012-F1FBABD5863C}">
      <dsp:nvSpPr>
        <dsp:cNvPr id="0" name=""/>
        <dsp:cNvSpPr/>
      </dsp:nvSpPr>
      <dsp:spPr>
        <a:xfrm>
          <a:off x="316528" y="3200396"/>
          <a:ext cx="1177145" cy="11771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5BF98-0FA3-4D69-AA91-CD4F964C4A14}">
      <dsp:nvSpPr>
        <dsp:cNvPr id="0" name=""/>
        <dsp:cNvSpPr/>
      </dsp:nvSpPr>
      <dsp:spPr>
        <a:xfrm>
          <a:off x="599186" y="4709070"/>
          <a:ext cx="10848699" cy="94171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7487" tIns="101600" rIns="101600" bIns="1016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z-Cyrl-UZ" sz="40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4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Задания для закрепления</a:t>
          </a:r>
          <a:endParaRPr lang="uz-Latn-UZ" sz="40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4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99186" y="4709070"/>
        <a:ext cx="10848699" cy="941716"/>
      </dsp:txXfrm>
    </dsp:sp>
    <dsp:sp modelId="{5FE3EEBE-003C-471A-B15E-1526B9173BC0}">
      <dsp:nvSpPr>
        <dsp:cNvPr id="0" name=""/>
        <dsp:cNvSpPr/>
      </dsp:nvSpPr>
      <dsp:spPr>
        <a:xfrm>
          <a:off x="10614" y="4591356"/>
          <a:ext cx="1177145" cy="11771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5"/>
            <a:ext cx="1243584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861774"/>
          </a:xfrm>
        </p:spPr>
        <p:txBody>
          <a:bodyPr lIns="0" tIns="0" rIns="0" bIns="0"/>
          <a:lstStyle>
            <a:lvl1pPr>
              <a:defRPr sz="56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9627" y="180475"/>
            <a:ext cx="14338758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573" y="1828005"/>
            <a:ext cx="4629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8" y="1892809"/>
            <a:ext cx="63642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13025" y="2679021"/>
            <a:ext cx="6652965" cy="262348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8" y="335953"/>
            <a:ext cx="1243584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28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815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539025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8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1815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39025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97288" y="1120154"/>
            <a:ext cx="12435843" cy="48767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7681" y="394336"/>
            <a:ext cx="13652501" cy="743712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18FDD-56B3-4207-B595-E48E8E3A65C9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4F32-6814-410A-A0AC-C6305657B1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62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31520" y="457200"/>
            <a:ext cx="13167360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19200" y="1920240"/>
            <a:ext cx="6217920" cy="1446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7680960" y="1920240"/>
            <a:ext cx="6217920" cy="1446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219200" y="4726306"/>
            <a:ext cx="6217920" cy="1446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680960" y="4726306"/>
            <a:ext cx="6217920" cy="1446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731520" y="7315200"/>
            <a:ext cx="3413760" cy="70788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998720" y="7315200"/>
            <a:ext cx="4632960" cy="70788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485120" y="7315200"/>
            <a:ext cx="3413760" cy="70788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926B7-78D9-4221-A82F-FEA01B787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0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2"/>
            <a:ext cx="4088005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4" r:id="rId7"/>
    <p:sldLayoutId id="2147483675" r:id="rId8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35.png"/><Relationship Id="rId5" Type="http://schemas.openxmlformats.org/officeDocument/2006/relationships/image" Target="../media/image49.png"/><Relationship Id="rId15" Type="http://schemas.openxmlformats.org/officeDocument/2006/relationships/image" Target="../media/image58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57.png"/><Relationship Id="rId5" Type="http://schemas.openxmlformats.org/officeDocument/2006/relationships/image" Target="../media/image61.png"/><Relationship Id="rId10" Type="http://schemas.openxmlformats.org/officeDocument/2006/relationships/image" Target="../media/image55.png"/><Relationship Id="rId4" Type="http://schemas.openxmlformats.org/officeDocument/2006/relationships/image" Target="../media/image60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8.png"/><Relationship Id="rId7" Type="http://schemas.openxmlformats.org/officeDocument/2006/relationships/image" Target="../media/image6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73.png"/><Relationship Id="rId5" Type="http://schemas.openxmlformats.org/officeDocument/2006/relationships/image" Target="../media/image70.png"/><Relationship Id="rId10" Type="http://schemas.openxmlformats.org/officeDocument/2006/relationships/image" Target="../media/image66.png"/><Relationship Id="rId4" Type="http://schemas.openxmlformats.org/officeDocument/2006/relationships/image" Target="../media/image69.png"/><Relationship Id="rId9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686" y="3901"/>
            <a:ext cx="14610538" cy="258966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12775" y="3288236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612775" y="5334000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2493011" y="631573"/>
            <a:ext cx="439718" cy="963980"/>
          </a:xfrm>
          <a:prstGeom prst="rect">
            <a:avLst/>
          </a:prstGeom>
        </p:spPr>
        <p:txBody>
          <a:bodyPr vert="horz" wrap="square" lIns="0" tIns="40257" rIns="0" bIns="0" rtlCol="0">
            <a:spAutoFit/>
          </a:bodyPr>
          <a:lstStyle/>
          <a:p>
            <a:pPr algn="ctr">
              <a:spcBef>
                <a:spcPts val="319"/>
              </a:spcBef>
            </a:pPr>
            <a:r>
              <a:rPr lang="ru-RU" sz="6000" b="1" spc="26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1929369" y="1447800"/>
            <a:ext cx="1481831" cy="584893"/>
          </a:xfrm>
          <a:prstGeom prst="rect">
            <a:avLst/>
          </a:prstGeom>
        </p:spPr>
        <p:txBody>
          <a:bodyPr vert="horz" wrap="square" lIns="0" tIns="30596" rIns="0" bIns="0" rtlCol="0">
            <a:spAutoFit/>
          </a:bodyPr>
          <a:lstStyle/>
          <a:p>
            <a:pPr algn="ctr">
              <a:spcBef>
                <a:spcPts val="241"/>
              </a:spcBef>
            </a:pPr>
            <a:r>
              <a:rPr lang="ru-RU" sz="3600" b="1" spc="-13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600" b="1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2305919" y="578524"/>
            <a:ext cx="8971682" cy="1360889"/>
          </a:xfrm>
          <a:prstGeom prst="rect">
            <a:avLst/>
          </a:prstGeom>
        </p:spPr>
        <p:txBody>
          <a:bodyPr vert="horz" wrap="square" lIns="0" tIns="37088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2253" algn="ctr" defTabSz="2322204">
              <a:spcBef>
                <a:spcPts val="290"/>
              </a:spcBef>
              <a:defRPr/>
            </a:pPr>
            <a:r>
              <a:rPr lang="ru-RU" sz="8600" kern="0" spc="13" dirty="0">
                <a:solidFill>
                  <a:sysClr val="window" lastClr="FFFFFF"/>
                </a:solidFill>
              </a:rPr>
              <a:t>Алгебра</a:t>
            </a:r>
            <a:endParaRPr lang="en-US" sz="8600" kern="0" spc="13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908147" y="1699715"/>
            <a:ext cx="40326" cy="79030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829947" y="1679834"/>
            <a:ext cx="983963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928029" y="794555"/>
            <a:ext cx="0" cy="866104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1024466" y="863937"/>
            <a:ext cx="717810" cy="748366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709247" y="1734703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778782" y="825558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2362200" y="3692853"/>
            <a:ext cx="8991600" cy="2936547"/>
          </a:xfrm>
          <a:prstGeom prst="rect">
            <a:avLst/>
          </a:prstGeom>
        </p:spPr>
        <p:txBody>
          <a:bodyPr vert="horz" wrap="square" lIns="0" tIns="35407" rIns="0" bIns="0" rtlCol="0">
            <a:spAutoFit/>
          </a:bodyPr>
          <a:lstStyle/>
          <a:p>
            <a:pPr marL="46666">
              <a:spcBef>
                <a:spcPts val="279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5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ru-RU" sz="5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46666">
              <a:spcBef>
                <a:spcPts val="279"/>
              </a:spcBef>
            </a:pPr>
            <a:r>
              <a:rPr lang="ru-RU" sz="6600" b="1" dirty="0" smtClean="0">
                <a:solidFill>
                  <a:srgbClr val="002060"/>
                </a:solidFill>
                <a:latin typeface="Arial"/>
                <a:cs typeface="Arial"/>
              </a:rPr>
              <a:t>Квадрат суммы,  квадрат разности</a:t>
            </a:r>
          </a:p>
        </p:txBody>
      </p:sp>
      <p:sp>
        <p:nvSpPr>
          <p:cNvPr id="2" name="AutoShape 2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3" name="AutoShape 4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25602" name="Picture 2" descr="Архив новостей © Ясли-сад №371 г.Мин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06" y="3025589"/>
            <a:ext cx="3810000" cy="381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057400" y="7036185"/>
            <a:ext cx="736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5903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1807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7112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3614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9518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54224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13261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72295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32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9387840" y="3423286"/>
            <a:ext cx="4724400" cy="508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  <a:p>
            <a:pPr eaLnBrk="1" hangingPunct="1">
              <a:spcBef>
                <a:spcPct val="50000"/>
              </a:spcBef>
            </a:pPr>
            <a:endParaRPr lang="ru-RU"/>
          </a:p>
          <a:p>
            <a:pPr eaLnBrk="1" hangingPunct="1">
              <a:spcBef>
                <a:spcPct val="50000"/>
              </a:spcBef>
            </a:pPr>
            <a:endParaRPr lang="ru-RU"/>
          </a:p>
          <a:p>
            <a:pPr eaLnBrk="1" hangingPunct="1">
              <a:spcBef>
                <a:spcPct val="50000"/>
              </a:spcBef>
            </a:pPr>
            <a:endParaRPr lang="ru-RU"/>
          </a:p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6160" name="Text Box 13"/>
          <p:cNvSpPr txBox="1">
            <a:spLocks noChangeArrowheads="1"/>
          </p:cNvSpPr>
          <p:nvPr/>
        </p:nvSpPr>
        <p:spPr bwMode="auto">
          <a:xfrm>
            <a:off x="1136974" y="600076"/>
            <a:ext cx="12045626" cy="80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Преобразуйте </a:t>
            </a:r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многочлен</a:t>
            </a:r>
          </a:p>
        </p:txBody>
      </p:sp>
      <p:graphicFrame>
        <p:nvGraphicFramePr>
          <p:cNvPr id="3995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21394"/>
              </p:ext>
            </p:extLst>
          </p:nvPr>
        </p:nvGraphicFramePr>
        <p:xfrm>
          <a:off x="957263" y="1600200"/>
          <a:ext cx="3457575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Формула" r:id="rId3" imgW="482400" imgH="228600" progId="Equation.3">
                  <p:embed/>
                </p:oleObj>
              </mc:Choice>
              <mc:Fallback>
                <p:oleObj name="Формула" r:id="rId3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1600200"/>
                        <a:ext cx="3457575" cy="1466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713448"/>
              </p:ext>
            </p:extLst>
          </p:nvPr>
        </p:nvGraphicFramePr>
        <p:xfrm>
          <a:off x="3962400" y="1600200"/>
          <a:ext cx="8420099" cy="1303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Формула" r:id="rId5" imgW="1206360" imgH="203040" progId="Equation.3">
                  <p:embed/>
                </p:oleObj>
              </mc:Choice>
              <mc:Fallback>
                <p:oleObj name="Формула" r:id="rId5" imgW="1206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600200"/>
                        <a:ext cx="8420099" cy="13030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794637"/>
              </p:ext>
            </p:extLst>
          </p:nvPr>
        </p:nvGraphicFramePr>
        <p:xfrm>
          <a:off x="8559801" y="2971800"/>
          <a:ext cx="5283200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Формула" r:id="rId7" imgW="812520" imgH="203040" progId="Equation.3">
                  <p:embed/>
                </p:oleObj>
              </mc:Choice>
              <mc:Fallback>
                <p:oleObj name="Формула" r:id="rId7" imgW="812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9801" y="2971800"/>
                        <a:ext cx="5283200" cy="1303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ustomShape 2"/>
          <p:cNvSpPr>
            <a:spLocks noChangeArrowheads="1"/>
          </p:cNvSpPr>
          <p:nvPr/>
        </p:nvSpPr>
        <p:spPr bwMode="auto">
          <a:xfrm>
            <a:off x="1136974" y="4654550"/>
            <a:ext cx="1279207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r>
              <a:rPr lang="ru-RU" sz="4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Квадрат </a:t>
            </a:r>
            <a:r>
              <a:rPr lang="ru-RU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разности  двух 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чисел </a:t>
            </a:r>
            <a:r>
              <a:rPr lang="ru-RU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равен квадрату первого 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числа </a:t>
            </a:r>
            <a:r>
              <a:rPr lang="ru-RU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минус  удвоенное произведение 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первого числа </a:t>
            </a:r>
            <a:r>
              <a:rPr lang="ru-RU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второе </a:t>
            </a:r>
            <a:r>
              <a:rPr lang="ru-RU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плюс квадрат второго 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числа</a:t>
            </a:r>
            <a:r>
              <a:rPr lang="ru-RU" sz="4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1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04731" y="457200"/>
            <a:ext cx="12496800" cy="196085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5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7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Формулы сокращённого умножения</a:t>
            </a:r>
            <a:endParaRPr lang="ru-RU" sz="5700" b="1" dirty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282819"/>
              </p:ext>
            </p:extLst>
          </p:nvPr>
        </p:nvGraphicFramePr>
        <p:xfrm>
          <a:off x="561392" y="4343400"/>
          <a:ext cx="6172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Формула" r:id="rId3" imgW="1447560" imgH="228600" progId="Equation.3">
                  <p:embed/>
                </p:oleObj>
              </mc:Choice>
              <mc:Fallback>
                <p:oleObj name="Формула" r:id="rId3" imgW="14475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92" y="4343400"/>
                        <a:ext cx="6172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7643"/>
              </p:ext>
            </p:extLst>
          </p:nvPr>
        </p:nvGraphicFramePr>
        <p:xfrm>
          <a:off x="7553131" y="4343400"/>
          <a:ext cx="629863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Формула" r:id="rId5" imgW="1435100" imgH="228600" progId="Equation.3">
                  <p:embed/>
                </p:oleObj>
              </mc:Choice>
              <mc:Fallback>
                <p:oleObj name="Формула" r:id="rId5" imgW="1435100" imgH="22860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3131" y="4343400"/>
                        <a:ext cx="629863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730482" y="2870927"/>
            <a:ext cx="7620000" cy="8771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Квадрат разности</a:t>
            </a:r>
            <a:endParaRPr lang="ru-RU" sz="4800" b="1" dirty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870927"/>
            <a:ext cx="7223760" cy="8771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Квадрат суммы</a:t>
            </a:r>
            <a:endParaRPr lang="ru-RU" sz="4800" b="1" dirty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738" y="6172200"/>
            <a:ext cx="3524711" cy="155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51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356" y="533626"/>
            <a:ext cx="3179722" cy="140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0" y="3"/>
            <a:ext cx="6047390" cy="76942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393" y="614857"/>
            <a:ext cx="10290948" cy="1323421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№ 3</a:t>
            </a:r>
            <a:r>
              <a:rPr lang="uz-Latn-UZ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40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Cyrl-UZ" sz="4000" b="1" kern="0" dirty="0" smtClean="0">
                <a:latin typeface="Arial" pitchFamily="34" charset="0"/>
                <a:cs typeface="Arial" pitchFamily="34" charset="0"/>
              </a:rPr>
              <a:t> Представьте квадрат двучлена в виде многочлена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8186" y="2500125"/>
                <a:ext cx="2889061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2060"/>
                    </a:solidFill>
                    <a:ea typeface="Cambria Math"/>
                  </a:rPr>
                  <a:t>1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sSup>
                      <m:sSupPr>
                        <m:ctrlP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𝒄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𝒅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86" y="2500125"/>
                <a:ext cx="2889061" cy="784767"/>
              </a:xfrm>
              <a:prstGeom prst="rect">
                <a:avLst/>
              </a:prstGeom>
              <a:blipFill rotWithShape="1">
                <a:blip r:embed="rId3"/>
                <a:stretch>
                  <a:fillRect l="-8439" t="-13178" b="-3643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93292" y="2500125"/>
                <a:ext cx="4300665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𝒄𝒅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292" y="2500125"/>
                <a:ext cx="4300665" cy="7847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2182" y="3344904"/>
                <a:ext cx="2903487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z-Latn-UZ" sz="4400" b="1" dirty="0" smtClean="0">
                    <a:solidFill>
                      <a:srgbClr val="002060"/>
                    </a:solidFill>
                    <a:ea typeface="Cambria Math"/>
                  </a:rPr>
                  <a:t>3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sSup>
                      <m:sSupPr>
                        <m:ctrlP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82" y="3344904"/>
                <a:ext cx="2903487" cy="784767"/>
              </a:xfrm>
              <a:prstGeom prst="rect">
                <a:avLst/>
              </a:prstGeom>
              <a:blipFill rotWithShape="1">
                <a:blip r:embed="rId5"/>
                <a:stretch>
                  <a:fillRect l="-8613" t="-13281" b="-37500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1544" y="3344904"/>
                <a:ext cx="5110117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𝒙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544" y="3344904"/>
                <a:ext cx="5110117" cy="7847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018011" y="3386332"/>
                <a:ext cx="3721019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𝟒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011" y="3386332"/>
                <a:ext cx="3721019" cy="78476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8622" y="4184257"/>
                <a:ext cx="2914709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z-Latn-UZ" sz="4400" b="1" dirty="0" smtClean="0">
                    <a:solidFill>
                      <a:srgbClr val="002060"/>
                    </a:solidFill>
                    <a:ea typeface="Cambria Math"/>
                  </a:rPr>
                  <a:t>5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sSup>
                      <m:sSupPr>
                        <m:ctrlP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22" y="4184257"/>
                <a:ext cx="2914709" cy="784767"/>
              </a:xfrm>
              <a:prstGeom prst="rect">
                <a:avLst/>
              </a:prstGeom>
              <a:blipFill rotWithShape="1">
                <a:blip r:embed="rId8"/>
                <a:stretch>
                  <a:fillRect l="-8577" t="-13178" b="-3643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227247" y="4135211"/>
                <a:ext cx="5132559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𝒚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𝟑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247" y="4135211"/>
                <a:ext cx="5132559" cy="78476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064749" y="4184257"/>
                <a:ext cx="3868880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𝟔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𝒚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𝟗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749" y="4184257"/>
                <a:ext cx="3868880" cy="78476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848327" y="5865506"/>
                <a:ext cx="2938497" cy="9420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5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5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uz-Latn-UZ" sz="5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  <m:r>
                            <a:rPr lang="uz-Latn-UZ" sz="5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uz-Latn-UZ" sz="5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𝒃</m:t>
                          </m:r>
                          <m:r>
                            <a:rPr lang="uz-Latn-UZ" sz="5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uz-Latn-UZ" sz="5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5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327" y="5865506"/>
                <a:ext cx="2938497" cy="94205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41026" y="5865505"/>
                <a:ext cx="5341270" cy="9420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5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5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5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5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5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5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uz-Latn-UZ" sz="5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𝒂𝒃</m:t>
                      </m:r>
                      <m:sSup>
                        <m:sSupPr>
                          <m:ctrlPr>
                            <a:rPr lang="uz-Latn-UZ" sz="5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5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uz-Latn-UZ" sz="5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p>
                          <m:r>
                            <a:rPr lang="uz-Latn-UZ" sz="5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5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026" y="5865505"/>
                <a:ext cx="5341270" cy="94205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514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0" y="3"/>
            <a:ext cx="6047390" cy="76942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393" y="521464"/>
            <a:ext cx="10290948" cy="1323421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№</a:t>
            </a:r>
            <a:r>
              <a:rPr lang="uz-Latn-UZ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366</a:t>
            </a:r>
            <a:r>
              <a:rPr lang="ru-RU" sz="40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Cyrl-UZ" sz="4000" b="1" kern="0" dirty="0" smtClean="0">
                <a:latin typeface="Arial" pitchFamily="34" charset="0"/>
                <a:cs typeface="Arial" pitchFamily="34" charset="0"/>
              </a:rPr>
              <a:t> Представьте квадрат двучлена в виде многочлена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7951" y="2584158"/>
                <a:ext cx="3100657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2060"/>
                    </a:solidFill>
                    <a:ea typeface="Cambria Math"/>
                  </a:rPr>
                  <a:t>1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sSup>
                      <m:sSupPr>
                        <m:ctrlP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𝒎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51" y="2584158"/>
                <a:ext cx="3100657" cy="784767"/>
              </a:xfrm>
              <a:prstGeom prst="rect">
                <a:avLst/>
              </a:prstGeom>
              <a:blipFill rotWithShape="1">
                <a:blip r:embed="rId2"/>
                <a:stretch>
                  <a:fillRect l="-7859" t="-13178" b="-3643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515782" y="2584158"/>
                <a:ext cx="5504456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𝒎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782" y="2584158"/>
                <a:ext cx="5504456" cy="7847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75277" y="3574759"/>
                <a:ext cx="3100657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z-Latn-UZ" sz="4400" b="1" dirty="0" smtClean="0">
                    <a:solidFill>
                      <a:srgbClr val="002060"/>
                    </a:solidFill>
                    <a:ea typeface="Cambria Math"/>
                  </a:rPr>
                  <a:t>3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sSup>
                      <m:sSupPr>
                        <m:ctrlP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𝒎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77" y="3574759"/>
                <a:ext cx="3100657" cy="784767"/>
              </a:xfrm>
              <a:prstGeom prst="rect">
                <a:avLst/>
              </a:prstGeom>
              <a:blipFill rotWithShape="1">
                <a:blip r:embed="rId4"/>
                <a:stretch>
                  <a:fillRect l="-7859" t="-13178" b="-3643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90960" y="3574758"/>
                <a:ext cx="5504456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𝟕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𝒎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960" y="3574758"/>
                <a:ext cx="5504456" cy="7847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020238" y="3574759"/>
                <a:ext cx="4791825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𝟒𝟗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𝟏𝟒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𝒎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238" y="3574759"/>
                <a:ext cx="4791825" cy="7847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652336" y="2584158"/>
                <a:ext cx="4240776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𝒎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𝟒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336" y="2584158"/>
                <a:ext cx="4240776" cy="78476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21658" y="4511927"/>
                <a:ext cx="2837765" cy="1070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z-Latn-UZ" sz="4400" b="1" dirty="0" smtClean="0">
                    <a:solidFill>
                      <a:srgbClr val="002060"/>
                    </a:solidFill>
                    <a:ea typeface="Cambria Math"/>
                  </a:rPr>
                  <a:t>5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sSup>
                      <m:sSupPr>
                        <m:ctrlP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uz-Latn-UZ" sz="44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uz-Latn-UZ" sz="44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uz-Latn-UZ" sz="44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58" y="4511927"/>
                <a:ext cx="2837765" cy="1070358"/>
              </a:xfrm>
              <a:prstGeom prst="rect">
                <a:avLst/>
              </a:prstGeom>
              <a:blipFill rotWithShape="1">
                <a:blip r:embed="rId8"/>
                <a:stretch>
                  <a:fillRect l="-8817" b="-1306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383985" y="4359525"/>
                <a:ext cx="5629490" cy="1364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𝒂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f>
                        <m:fPr>
                          <m:ctrlP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uz-Latn-UZ" sz="44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uz-Latn-UZ" sz="44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uz-Latn-UZ" sz="44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985" y="4359525"/>
                <a:ext cx="5629490" cy="136441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702465" y="4359525"/>
                <a:ext cx="3991798" cy="1364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465" y="4359525"/>
                <a:ext cx="3991798" cy="136441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475398" y="7169678"/>
                <a:ext cx="2430602" cy="78476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𝒃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398" y="7169678"/>
                <a:ext cx="2430602" cy="78476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906000" y="7169676"/>
                <a:ext cx="4390433" cy="78476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400" b="1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uz-Latn-UZ" sz="4400" b="1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𝒂𝒃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uz-Latn-UZ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0" y="7169676"/>
                <a:ext cx="4390433" cy="78476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0269" y="224942"/>
            <a:ext cx="2245686" cy="192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5696" y="7162800"/>
                <a:ext cx="2430602" cy="78476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𝒃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96" y="7162800"/>
                <a:ext cx="2430602" cy="78476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54133" y="7162798"/>
                <a:ext cx="4390433" cy="78476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4400" b="1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uz-Latn-UZ" sz="4400" b="1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𝒂𝒃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uz-Latn-UZ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133" y="7162798"/>
                <a:ext cx="4390433" cy="78476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856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29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99239" y="251578"/>
            <a:ext cx="6047390" cy="76942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7460" y="1183174"/>
            <a:ext cx="10290948" cy="1323421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№</a:t>
            </a:r>
            <a:r>
              <a:rPr lang="uz-Latn-UZ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367</a:t>
            </a:r>
            <a:r>
              <a:rPr lang="ru-RU" sz="40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Cyrl-UZ" sz="4000" b="1" kern="0" dirty="0" smtClean="0">
                <a:latin typeface="Arial" pitchFamily="34" charset="0"/>
                <a:cs typeface="Arial" pitchFamily="34" charset="0"/>
              </a:rPr>
              <a:t> Представьте квадрат двучлена в виде многочлена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0164" y="3736442"/>
                <a:ext cx="3268972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2060"/>
                    </a:solidFill>
                    <a:ea typeface="Cambria Math"/>
                  </a:rPr>
                  <a:t>1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sSup>
                      <m:sSupPr>
                        <m:ctrlP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𝒑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64" y="3736442"/>
                <a:ext cx="3268972" cy="784767"/>
              </a:xfrm>
              <a:prstGeom prst="rect">
                <a:avLst/>
              </a:prstGeom>
              <a:blipFill rotWithShape="1">
                <a:blip r:embed="rId2"/>
                <a:stretch>
                  <a:fillRect l="-7449" t="-13178" b="-3643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548623" y="3736442"/>
                <a:ext cx="6309163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𝒒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𝒒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𝒑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𝒑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623" y="3736442"/>
                <a:ext cx="6309163" cy="7847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7490" y="4727043"/>
                <a:ext cx="3610412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z-Latn-UZ" sz="4400" b="1" dirty="0" smtClean="0">
                    <a:solidFill>
                      <a:srgbClr val="002060"/>
                    </a:solidFill>
                    <a:ea typeface="Cambria Math"/>
                  </a:rPr>
                  <a:t>3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sSup>
                      <m:sSupPr>
                        <m:ctrlP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𝒃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90" y="4727043"/>
                <a:ext cx="3610412" cy="784767"/>
              </a:xfrm>
              <a:prstGeom prst="rect">
                <a:avLst/>
              </a:prstGeom>
              <a:blipFill rotWithShape="1">
                <a:blip r:embed="rId4"/>
                <a:stretch>
                  <a:fillRect l="-6757" t="-13178" b="-3643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093213" y="4727041"/>
                <a:ext cx="7505709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𝟔</m:t>
                          </m:r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𝟔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𝒂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𝟒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𝒃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uz-Latn-UZ" sz="44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uz-Latn-UZ" sz="44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  <m:r>
                                <a:rPr lang="uz-Latn-UZ" sz="44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213" y="4727041"/>
                <a:ext cx="7505709" cy="7847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083488" y="5511810"/>
                <a:ext cx="6081601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𝟑𝟔</m:t>
                          </m:r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𝟒𝟖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𝒂𝒃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𝟏𝟔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488" y="5511810"/>
                <a:ext cx="6081601" cy="7847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503413" y="3736442"/>
                <a:ext cx="4847674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𝒒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𝒒𝒑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𝟒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3413" y="3736442"/>
                <a:ext cx="4847674" cy="78476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Школа. Картинки для детей. #школа #скоро_в_школу #картинки_для_детей  #1_сентября #день_знаний #дети #ученики #мальчик … | Начальная школа,  Детский сад, Мультфильмы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8" y="228601"/>
            <a:ext cx="2290461" cy="266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75398" y="7169678"/>
                <a:ext cx="2430602" cy="78476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𝒃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398" y="7169678"/>
                <a:ext cx="2430602" cy="78476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906000" y="7169676"/>
                <a:ext cx="4390433" cy="78476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400" b="1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uz-Latn-UZ" sz="4400" b="1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𝒂𝒃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uz-Latn-UZ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0" y="7169676"/>
                <a:ext cx="4390433" cy="78476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5696" y="7162800"/>
                <a:ext cx="2430602" cy="78476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𝒃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96" y="7162800"/>
                <a:ext cx="2430602" cy="78476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54133" y="7162798"/>
                <a:ext cx="4390433" cy="78476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4400" b="1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uz-Latn-UZ" sz="4400" b="1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𝒂𝒃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uz-Latn-UZ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133" y="7162798"/>
                <a:ext cx="4390433" cy="78476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727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0" y="3"/>
            <a:ext cx="6047390" cy="76942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521464"/>
            <a:ext cx="10290948" cy="1323421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№</a:t>
            </a:r>
            <a:r>
              <a:rPr lang="uz-Latn-UZ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368</a:t>
            </a:r>
            <a:r>
              <a:rPr lang="ru-RU" sz="40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Cyrl-UZ" sz="4000" b="1" kern="0" dirty="0" smtClean="0">
                <a:latin typeface="Arial" pitchFamily="34" charset="0"/>
                <a:cs typeface="Arial" pitchFamily="34" charset="0"/>
              </a:rPr>
              <a:t> Представьте квадрат двучлена в виде многочлена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3135" y="3736440"/>
                <a:ext cx="3286797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2060"/>
                    </a:solidFill>
                    <a:ea typeface="Cambria Math"/>
                  </a:rPr>
                  <a:t>1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sSup>
                      <m:sSupPr>
                        <m:ctrlP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35" y="3736440"/>
                <a:ext cx="3286797" cy="784767"/>
              </a:xfrm>
              <a:prstGeom prst="rect">
                <a:avLst/>
              </a:prstGeom>
              <a:blipFill rotWithShape="1">
                <a:blip r:embed="rId2"/>
                <a:stretch>
                  <a:fillRect l="-7421" t="-13178" b="-3643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181593" y="3625030"/>
                <a:ext cx="7010381" cy="1007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z-Latn-UZ" sz="44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uz-Latn-UZ" sz="44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uz-Latn-UZ" sz="44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  <m:r>
                                    <a:rPr lang="uz-Latn-UZ" sz="4400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uz-Latn-UZ" sz="44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 +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sSup>
                        <m:sSupPr>
                          <m:ctrlP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𝟏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593" y="3625030"/>
                <a:ext cx="7010381" cy="10075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2194" y="5310986"/>
                <a:ext cx="3896901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z-Latn-UZ" sz="4400" b="1" dirty="0" smtClean="0">
                    <a:solidFill>
                      <a:srgbClr val="002060"/>
                    </a:solidFill>
                    <a:ea typeface="Cambria Math"/>
                  </a:rPr>
                  <a:t>3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sSup>
                      <m:sSupPr>
                        <m:ctrlP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uz-Latn-UZ" sz="4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uz-Latn-UZ" sz="4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  <m:r>
                              <a:rPr lang="uz-Latn-UZ" sz="4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uz-Latn-UZ" sz="4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94" y="5310986"/>
                <a:ext cx="3896901" cy="784767"/>
              </a:xfrm>
              <a:prstGeom prst="rect">
                <a:avLst/>
              </a:prstGeom>
              <a:blipFill rotWithShape="1">
                <a:blip r:embed="rId4"/>
                <a:stretch>
                  <a:fillRect l="-6250" t="-13178" b="-3643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743921" y="3847846"/>
                <a:ext cx="4506234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𝟗</m:t>
                          </m:r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𝟔</m:t>
                      </m:r>
                      <m:sSup>
                        <m:sSupPr>
                          <m:ctrlP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3921" y="3847846"/>
                <a:ext cx="4506234" cy="7847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181594" y="1955046"/>
                <a:ext cx="2938497" cy="9420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5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5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uz-Latn-UZ" sz="5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  <m:r>
                            <a:rPr lang="uz-Latn-UZ" sz="5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uz-Latn-UZ" sz="5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𝒃</m:t>
                          </m:r>
                          <m:r>
                            <a:rPr lang="uz-Latn-UZ" sz="5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uz-Latn-UZ" sz="5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5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594" y="1955046"/>
                <a:ext cx="2938497" cy="94205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48800" y="1955045"/>
                <a:ext cx="5341270" cy="9420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5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5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5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5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5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5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uz-Latn-UZ" sz="5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𝒂𝒃</m:t>
                      </m:r>
                      <m:sSup>
                        <m:sSupPr>
                          <m:ctrlPr>
                            <a:rPr lang="uz-Latn-UZ" sz="5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5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uz-Latn-UZ" sz="5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p>
                          <m:r>
                            <a:rPr lang="uz-Latn-UZ" sz="5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5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800" y="1955045"/>
                <a:ext cx="5341270" cy="94205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78726" y="5088169"/>
                <a:ext cx="8908657" cy="1007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z-Latn-UZ" sz="44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uz-Latn-UZ" sz="44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uz-Latn-UZ" sz="4400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  <m:r>
                                    <a:rPr lang="uz-Latn-UZ" sz="4400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uz-Latn-UZ" sz="44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sSup>
                        <m:sSupPr>
                          <m:ctrlP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sSup>
                        <m:sSupPr>
                          <m:ctrlP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uz-Latn-UZ" sz="44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uz-Latn-UZ" sz="4400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uz-Latn-UZ" sz="4400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  <m:r>
                                    <a:rPr lang="uz-Latn-UZ" sz="4400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uz-Latn-UZ" sz="4400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726" y="5088169"/>
                <a:ext cx="8908657" cy="100758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08271" y="6330263"/>
                <a:ext cx="5928225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uz-Latn-UZ" sz="4400" b="1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uz-Latn-UZ" sz="4400" b="1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uz-Latn-UZ" sz="4400" b="1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  <m:sup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𝟗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</m:e>
                        <m:sup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271" y="6330263"/>
                <a:ext cx="5928225" cy="78476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91"/>
          <a:stretch/>
        </p:blipFill>
        <p:spPr bwMode="auto">
          <a:xfrm>
            <a:off x="762000" y="389379"/>
            <a:ext cx="1584364" cy="276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70428" y="176874"/>
            <a:ext cx="1684233" cy="298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662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4630400" cy="873272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41866" rIns="0" bIns="0" rtlCol="0" anchor="ctr">
            <a:spAutoFit/>
          </a:bodyPr>
          <a:lstStyle/>
          <a:p>
            <a:pPr marL="32206" algn="ctr">
              <a:spcBef>
                <a:spcPts val="330"/>
              </a:spcBef>
            </a:pPr>
            <a:r>
              <a:rPr lang="en-US" sz="5100" dirty="0"/>
              <a:t>  </a:t>
            </a:r>
            <a:r>
              <a:rPr lang="ru-RU" sz="5400" dirty="0" smtClean="0"/>
              <a:t>ЗАДАНИЯ ДЛЯ ЗАКРЕПЛЕНИЯ</a:t>
            </a:r>
            <a:endParaRPr sz="5100" dirty="0"/>
          </a:p>
        </p:txBody>
      </p:sp>
      <p:sp>
        <p:nvSpPr>
          <p:cNvPr id="3" name="AutoShape 2" descr="Математика для сачка - Next 2 Not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6" name="TextBox 5"/>
          <p:cNvSpPr txBox="1"/>
          <p:nvPr/>
        </p:nvSpPr>
        <p:spPr>
          <a:xfrm>
            <a:off x="6681899" y="2222480"/>
            <a:ext cx="67293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en-US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(2,</a:t>
            </a:r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4, 6)  </a:t>
            </a:r>
            <a:endParaRPr lang="en-US" sz="5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en-US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(2</a:t>
            </a:r>
            <a:r>
              <a:rPr lang="en-US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4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6)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367 (2, 4)</a:t>
            </a:r>
            <a:endParaRPr lang="en-US" sz="5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</a:t>
            </a:r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12-113</a:t>
            </a:r>
            <a:endParaRPr lang="uz-Latn-UZ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9"/>
          <a:stretch/>
        </p:blipFill>
        <p:spPr bwMode="auto">
          <a:xfrm>
            <a:off x="1524000" y="3276600"/>
            <a:ext cx="4178674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756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46218" y="249629"/>
            <a:ext cx="4786124" cy="1157399"/>
          </a:xfrm>
          <a:prstGeom prst="rect">
            <a:avLst/>
          </a:prstGeom>
          <a:noFill/>
        </p:spPr>
        <p:txBody>
          <a:bodyPr wrap="none" lIns="231810" tIns="115903" rIns="231810" bIns="115903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урока</a:t>
            </a:r>
            <a:endParaRPr lang="uz-Latn-UZ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0685717"/>
              </p:ext>
            </p:extLst>
          </p:nvPr>
        </p:nvGraphicFramePr>
        <p:xfrm>
          <a:off x="1828800" y="1600200"/>
          <a:ext cx="11624893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09800" y="22098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1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6634" y="506185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3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4800" y="369958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2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640624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4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86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405" y="897021"/>
            <a:ext cx="2819400" cy="317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Google Shape;178;p27"/>
          <p:cNvSpPr/>
          <p:nvPr/>
        </p:nvSpPr>
        <p:spPr>
          <a:xfrm>
            <a:off x="1943063" y="342874"/>
            <a:ext cx="10823374" cy="66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t" anchorCtr="0">
            <a:no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ts val="3200"/>
            </a:pPr>
            <a:r>
              <a:rPr lang="ru-RU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Возведите в квадрат</a:t>
            </a:r>
            <a:endParaRPr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1464448" y="3766849"/>
                <a:ext cx="1575431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  </m:t>
                          </m:r>
                          <m: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448" y="3766849"/>
                <a:ext cx="1575431" cy="7847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254983" y="3651400"/>
            <a:ext cx="1994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sz="6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2201935" y="3820348"/>
                <a:ext cx="3156331" cy="794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z-Latn-UZ" sz="4400" b="1" dirty="0" smtClean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400" b="1" i="0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e>
                      <m:sup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935" y="3820348"/>
                <a:ext cx="3156331" cy="7948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1215450" y="5033867"/>
                <a:ext cx="3284349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𝒎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   </m:t>
                          </m:r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450" y="5033867"/>
                <a:ext cx="3284349" cy="7847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1215450" y="4918418"/>
            <a:ext cx="297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endParaRPr lang="uz-Latn-UZ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69321" y="4829081"/>
            <a:ext cx="1470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50668" y="4918416"/>
            <a:ext cx="1470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sz="6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3791089" y="5002382"/>
                <a:ext cx="4556247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  <a:cs typeface="Arial" pitchFamily="34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ru-RU" sz="4800" b="1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sz="4800" b="1" i="1" smtClean="0"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uz-Latn-UZ" sz="4800" b="1" i="1" smtClean="0"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 smtClean="0">
                              <a:latin typeface="Cambria Math"/>
                              <a:cs typeface="Arial" pitchFamily="34" charset="0"/>
                            </a:rPr>
                            <m:t>  </m:t>
                          </m:r>
                          <m:r>
                            <a:rPr lang="en-US" sz="4800" b="1" i="1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  <m:r>
                            <a:rPr lang="en-US" sz="4800" b="1" i="1" smtClean="0">
                              <a:latin typeface="Cambria Math"/>
                              <a:cs typeface="Arial" pitchFamily="34" charset="0"/>
                            </a:rPr>
                            <m:t>  </m:t>
                          </m:r>
                          <m:r>
                            <a:rPr lang="uz-Latn-UZ" sz="48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ru-RU" sz="48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  <a:cs typeface="Arial" pitchFamily="34" charset="0"/>
                            </a:rPr>
                            <m:t>𝒎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  <m:r>
                            <a:rPr lang="en-US" sz="4800" b="1" i="1" smtClean="0">
                              <a:latin typeface="Cambria Math"/>
                              <a:cs typeface="Arial" pitchFamily="34" charset="0"/>
                            </a:rPr>
                            <m:t>  </m:t>
                          </m:r>
                          <m:r>
                            <a:rPr lang="uz-Latn-UZ" sz="48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089" y="5002382"/>
                <a:ext cx="4556247" cy="8477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4518923" y="3835894"/>
                <a:ext cx="2521749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z-Latn-UZ" sz="4400" b="1" dirty="0" smtClean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400" b="1" i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ru-RU" sz="4400" b="1" i="1" smtClean="0">
                        <a:latin typeface="Cambria Math"/>
                        <a:cs typeface="Arial" pitchFamily="34" charset="0"/>
                      </a:rPr>
                      <m:t>𝟏𝟔</m:t>
                    </m:r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923" y="3835894"/>
                <a:ext cx="2521749" cy="78476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998708" y="1477101"/>
                <a:ext cx="1288494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  <m:t>𝟏𝟐</m:t>
                          </m:r>
                        </m:e>
                        <m:sup>
                          <m: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08" y="1477101"/>
                <a:ext cx="1288494" cy="78476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1543520" y="1505154"/>
                <a:ext cx="315633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z-Latn-UZ" sz="4400" b="1" dirty="0" smtClean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400" b="1" i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ru-RU" sz="4400" b="1" i="0" smtClean="0">
                        <a:latin typeface="Cambria Math"/>
                        <a:cs typeface="Arial" pitchFamily="34" charset="0"/>
                      </a:rPr>
                      <m:t>𝟏𝟐</m:t>
                    </m:r>
                    <m:r>
                      <a:rPr lang="ru-RU" sz="44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r>
                      <a:rPr lang="ru-RU" sz="44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𝟏𝟐</m:t>
                    </m:r>
                  </m:oMath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520" y="1505154"/>
                <a:ext cx="3156331" cy="7694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3909715" y="1476766"/>
                <a:ext cx="252174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z-Latn-UZ" sz="4400" b="1" dirty="0" smtClean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400" b="1" i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ru-RU" sz="4400" b="1" i="1" smtClean="0">
                        <a:latin typeface="Cambria Math"/>
                        <a:cs typeface="Arial" pitchFamily="34" charset="0"/>
                      </a:rPr>
                      <m:t>𝟏𝟒𝟒</m:t>
                    </m:r>
                  </m:oMath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715" y="1476766"/>
                <a:ext cx="2521749" cy="7694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1307937" y="2618271"/>
                <a:ext cx="1633139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  <m:t>  </m:t>
                          </m:r>
                          <m:r>
                            <a:rPr lang="ru-RU" sz="44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937" y="2618271"/>
                <a:ext cx="1633139" cy="78476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1198440" y="2459278"/>
            <a:ext cx="1994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sz="6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1992117" y="2657387"/>
                <a:ext cx="2543567" cy="794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z-Latn-UZ" sz="4400" b="1" dirty="0" smtClean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400" b="1" i="0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117" y="2657387"/>
                <a:ext cx="2543567" cy="79483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8121129" y="5053893"/>
                <a:ext cx="3052759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  <a:cs typeface="Arial" pitchFamily="34" charset="0"/>
                            </a:rPr>
                            <m:t>=</m:t>
                          </m:r>
                          <m:r>
                            <a:rPr lang="uz-Latn-UZ" sz="4800" b="1" i="1" smtClean="0">
                              <a:latin typeface="Cambria Math"/>
                              <a:cs typeface="Arial" pitchFamily="34" charset="0"/>
                            </a:rPr>
                            <m:t>𝟗</m:t>
                          </m:r>
                          <m:r>
                            <a:rPr lang="en-US" sz="4800" b="1" i="1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e>
                        <m:sup>
                          <m:r>
                            <a:rPr lang="uz-Latn-UZ" sz="4800" b="1" i="1" smtClean="0"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sup>
                      </m:sSup>
                      <m:sSup>
                        <m:sSupPr>
                          <m:ctrlPr>
                            <a:rPr lang="ru-RU" sz="48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  <a:cs typeface="Arial" pitchFamily="34" charset="0"/>
                            </a:rPr>
                            <m:t>𝒎</m:t>
                          </m:r>
                        </m:e>
                        <m:sup>
                          <m:r>
                            <a:rPr lang="uz-Latn-UZ" sz="4800" b="1" i="1" smtClean="0">
                              <a:latin typeface="Cambria Math"/>
                              <a:cs typeface="Arial" pitchFamily="34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uz-Latn-UZ" dirty="0"/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129" y="5053893"/>
                <a:ext cx="3052759" cy="84773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740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3" grpId="0"/>
      <p:bldP spid="44" grpId="0"/>
      <p:bldP spid="45" grpId="0"/>
      <p:bldP spid="46" grpId="0"/>
      <p:bldP spid="49" grpId="0"/>
      <p:bldP spid="50" grpId="0"/>
      <p:bldP spid="53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939" y="400050"/>
            <a:ext cx="2628901" cy="145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5"/>
          <p:cNvSpPr>
            <a:spLocks noGrp="1"/>
          </p:cNvSpPr>
          <p:nvPr>
            <p:ph type="body" idx="4294967295"/>
          </p:nvPr>
        </p:nvSpPr>
        <p:spPr>
          <a:xfrm>
            <a:off x="381000" y="609600"/>
            <a:ext cx="13167360" cy="7010400"/>
          </a:xfrm>
          <a:prstGeom prst="rect">
            <a:avLst/>
          </a:prstGeom>
        </p:spPr>
        <p:txBody>
          <a:bodyPr lIns="130622" tIns="65311" rIns="130622" bIns="65311"/>
          <a:lstStyle/>
          <a:p>
            <a:pPr marL="870814" indent="-870814" algn="ctr">
              <a:lnSpc>
                <a:spcPct val="90000"/>
              </a:lnSpc>
            </a:pPr>
            <a:r>
              <a:rPr lang="ru-RU" sz="72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5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Прочитайте выражение:</a:t>
            </a:r>
          </a:p>
          <a:p>
            <a:pPr marL="870814" indent="-870814"/>
            <a:r>
              <a:rPr lang="en-US" sz="48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        (a </a:t>
            </a:r>
            <a:r>
              <a:rPr lang="en-US" sz="48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+ b)</a:t>
            </a:r>
            <a:r>
              <a:rPr lang="ru-RU" sz="4800" b="1" baseline="30000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48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ru-RU" sz="48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48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48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48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ru-RU" sz="48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4800" b="1" baseline="30000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48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870814" indent="-870814"/>
            <a:endParaRPr lang="ru-RU" sz="4800" b="1" dirty="0" smtClean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  <a:p>
            <a:pPr marL="870814" indent="-870814"/>
            <a:r>
              <a:rPr lang="ru-RU" sz="48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        (</a:t>
            </a:r>
            <a:r>
              <a:rPr lang="en-US" sz="48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u-RU" sz="48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+ b</a:t>
            </a:r>
            <a:r>
              <a:rPr lang="ru-RU" sz="48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)(</a:t>
            </a:r>
            <a:r>
              <a:rPr lang="en-US" sz="48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u-RU" sz="48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en-US" sz="48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b</a:t>
            </a:r>
            <a:r>
              <a:rPr lang="ru-RU" sz="48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48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                2ab</a:t>
            </a:r>
            <a:endParaRPr lang="ru-RU" sz="4800" b="1" dirty="0" smtClean="0">
              <a:latin typeface="Arial" pitchFamily="34" charset="0"/>
              <a:cs typeface="Arial" pitchFamily="34" charset="0"/>
            </a:endParaRPr>
          </a:p>
          <a:p>
            <a:pPr marL="870814" indent="-870814" algn="ctr">
              <a:lnSpc>
                <a:spcPct val="90000"/>
              </a:lnSpc>
            </a:pPr>
            <a:r>
              <a:rPr lang="ru-RU" sz="54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          </a:t>
            </a:r>
            <a:endParaRPr lang="en-US" sz="5400" b="1" dirty="0" smtClean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  <a:p>
            <a:pPr marL="870814" indent="-870814" algn="ctr">
              <a:lnSpc>
                <a:spcPct val="90000"/>
              </a:lnSpc>
            </a:pPr>
            <a:r>
              <a:rPr lang="ru-RU" sz="54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Выполните умножение: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  <a:p>
            <a:pPr marL="870814" indent="-870814">
              <a:lnSpc>
                <a:spcPct val="150000"/>
              </a:lnSpc>
            </a:pPr>
            <a:r>
              <a:rPr lang="ru-RU" sz="48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48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48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+ 6)(</a:t>
            </a:r>
            <a:r>
              <a:rPr lang="en-US" sz="48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48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- 5)</a:t>
            </a:r>
            <a:endParaRPr lang="ru-RU" sz="8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4108" y="5602772"/>
            <a:ext cx="50129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4400" b="1" baseline="30000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4400" b="1" u="sng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5х</a:t>
            </a:r>
            <a:r>
              <a:rPr lang="ru-RU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ru-RU" sz="4400" b="1" u="sng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6х</a:t>
            </a:r>
            <a:r>
              <a:rPr lang="ru-RU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– 30 </a:t>
            </a:r>
            <a:endParaRPr lang="uz-Latn-UZ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98293" y="5411666"/>
            <a:ext cx="3231975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0814" indent="-870814">
              <a:lnSpc>
                <a:spcPct val="150000"/>
              </a:lnSpc>
            </a:pPr>
            <a:r>
              <a:rPr lang="ru-RU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4400" b="1" baseline="30000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+ х - 30</a:t>
            </a:r>
          </a:p>
        </p:txBody>
      </p:sp>
    </p:spTree>
    <p:extLst>
      <p:ext uri="{BB962C8B-B14F-4D97-AF65-F5344CB8AC3E}">
        <p14:creationId xmlns:p14="http://schemas.microsoft.com/office/powerpoint/2010/main" val="3966354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014221" y="1781176"/>
            <a:ext cx="10830560" cy="1295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uz-Latn-UZ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800101" y="342900"/>
            <a:ext cx="13167360" cy="877163"/>
          </a:xfrm>
        </p:spPr>
        <p:txBody>
          <a:bodyPr/>
          <a:lstStyle/>
          <a:p>
            <a:pPr algn="ctr">
              <a:defRPr/>
            </a:pPr>
            <a:r>
              <a:rPr lang="ru-RU" sz="5100" dirty="0"/>
              <a:t> </a:t>
            </a:r>
            <a:r>
              <a:rPr lang="ru-RU" sz="5700" dirty="0">
                <a:solidFill>
                  <a:schemeClr val="hlink"/>
                </a:solidFill>
              </a:rPr>
              <a:t>Квадрат суммы</a:t>
            </a:r>
          </a:p>
        </p:txBody>
      </p:sp>
      <p:graphicFrame>
        <p:nvGraphicFramePr>
          <p:cNvPr id="9222" name="Object 2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77029214"/>
              </p:ext>
            </p:extLst>
          </p:nvPr>
        </p:nvGraphicFramePr>
        <p:xfrm>
          <a:off x="3598863" y="1781175"/>
          <a:ext cx="766127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Формула" r:id="rId3" imgW="1447560" imgH="228600" progId="Equation.3">
                  <p:embed/>
                </p:oleObj>
              </mc:Choice>
              <mc:Fallback>
                <p:oleObj name="Формула" r:id="rId3" imgW="1447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863" y="1781175"/>
                        <a:ext cx="7661275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2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635533303"/>
              </p:ext>
            </p:extLst>
          </p:nvPr>
        </p:nvGraphicFramePr>
        <p:xfrm>
          <a:off x="2357438" y="4029075"/>
          <a:ext cx="2747962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Формула" r:id="rId5" imgW="495000" imgH="228600" progId="Equation.3">
                  <p:embed/>
                </p:oleObj>
              </mc:Choice>
              <mc:Fallback>
                <p:oleObj name="Формула" r:id="rId5" imgW="495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4029075"/>
                        <a:ext cx="2747962" cy="126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9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362503229"/>
              </p:ext>
            </p:extLst>
          </p:nvPr>
        </p:nvGraphicFramePr>
        <p:xfrm>
          <a:off x="5105400" y="4149090"/>
          <a:ext cx="561022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Формула" r:id="rId7" imgW="1028520" imgH="203040" progId="Equation.3">
                  <p:embed/>
                </p:oleObj>
              </mc:Choice>
              <mc:Fallback>
                <p:oleObj name="Формула" r:id="rId7" imgW="1028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149090"/>
                        <a:ext cx="5610225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4320541" y="3249930"/>
            <a:ext cx="6106160" cy="8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marL="489833" indent="-489833">
              <a:spcBef>
                <a:spcPct val="20000"/>
              </a:spcBef>
            </a:pP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Доказательство:</a:t>
            </a:r>
          </a:p>
        </p:txBody>
      </p:sp>
      <p:graphicFrame>
        <p:nvGraphicFramePr>
          <p:cNvPr id="9241" name="Object 5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56605701"/>
              </p:ext>
            </p:extLst>
          </p:nvPr>
        </p:nvGraphicFramePr>
        <p:xfrm>
          <a:off x="1666875" y="5410200"/>
          <a:ext cx="6111875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Формула" r:id="rId9" imgW="1155600" imgH="203040" progId="Equation.3">
                  <p:embed/>
                </p:oleObj>
              </mc:Choice>
              <mc:Fallback>
                <p:oleObj name="Формула" r:id="rId9" imgW="1155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5" y="5410200"/>
                        <a:ext cx="6111875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091749"/>
              </p:ext>
            </p:extLst>
          </p:nvPr>
        </p:nvGraphicFramePr>
        <p:xfrm>
          <a:off x="7848600" y="5410200"/>
          <a:ext cx="5859462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Формула" r:id="rId11" imgW="952200" imgH="203040" progId="Equation.3">
                  <p:embed/>
                </p:oleObj>
              </mc:Choice>
              <mc:Fallback>
                <p:oleObj name="Формула" r:id="rId11" imgW="952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410200"/>
                        <a:ext cx="5859462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38578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0" y="-41989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sp>
        <p:nvSpPr>
          <p:cNvPr id="28678" name="Rectangle 4"/>
          <p:cNvSpPr>
            <a:spLocks noChangeArrowheads="1"/>
          </p:cNvSpPr>
          <p:nvPr/>
        </p:nvSpPr>
        <p:spPr bwMode="auto">
          <a:xfrm>
            <a:off x="0" y="-14557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sp>
        <p:nvSpPr>
          <p:cNvPr id="28680" name="Rectangle 5"/>
          <p:cNvSpPr>
            <a:spLocks noChangeArrowheads="1"/>
          </p:cNvSpPr>
          <p:nvPr/>
        </p:nvSpPr>
        <p:spPr bwMode="auto">
          <a:xfrm>
            <a:off x="0" y="1443198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0" y="-14557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sp>
        <p:nvSpPr>
          <p:cNvPr id="28682" name="Rectangle 8"/>
          <p:cNvSpPr>
            <a:spLocks noChangeArrowheads="1"/>
          </p:cNvSpPr>
          <p:nvPr/>
        </p:nvSpPr>
        <p:spPr bwMode="auto">
          <a:xfrm>
            <a:off x="0" y="997428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sp>
        <p:nvSpPr>
          <p:cNvPr id="28683" name="Rectangle 10"/>
          <p:cNvSpPr>
            <a:spLocks noChangeArrowheads="1"/>
          </p:cNvSpPr>
          <p:nvPr/>
        </p:nvSpPr>
        <p:spPr bwMode="auto">
          <a:xfrm>
            <a:off x="0" y="-14557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sp>
        <p:nvSpPr>
          <p:cNvPr id="28685" name="Rectangle 11"/>
          <p:cNvSpPr>
            <a:spLocks noChangeArrowheads="1"/>
          </p:cNvSpPr>
          <p:nvPr/>
        </p:nvSpPr>
        <p:spPr bwMode="auto">
          <a:xfrm>
            <a:off x="0" y="974568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sp>
        <p:nvSpPr>
          <p:cNvPr id="28686" name="Rectangle 13"/>
          <p:cNvSpPr>
            <a:spLocks noChangeArrowheads="1"/>
          </p:cNvSpPr>
          <p:nvPr/>
        </p:nvSpPr>
        <p:spPr bwMode="auto">
          <a:xfrm>
            <a:off x="0" y="-14557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sp>
        <p:nvSpPr>
          <p:cNvPr id="28688" name="Rectangle 14"/>
          <p:cNvSpPr>
            <a:spLocks noChangeArrowheads="1"/>
          </p:cNvSpPr>
          <p:nvPr/>
        </p:nvSpPr>
        <p:spPr bwMode="auto">
          <a:xfrm>
            <a:off x="0" y="974568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sp>
        <p:nvSpPr>
          <p:cNvPr id="28689" name="Rectangle 16"/>
          <p:cNvSpPr>
            <a:spLocks noChangeArrowheads="1"/>
          </p:cNvSpPr>
          <p:nvPr/>
        </p:nvSpPr>
        <p:spPr bwMode="auto">
          <a:xfrm>
            <a:off x="0" y="-14557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sp>
        <p:nvSpPr>
          <p:cNvPr id="28691" name="Rectangle 17"/>
          <p:cNvSpPr>
            <a:spLocks noChangeArrowheads="1"/>
          </p:cNvSpPr>
          <p:nvPr/>
        </p:nvSpPr>
        <p:spPr bwMode="auto">
          <a:xfrm>
            <a:off x="0" y="1443198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sp>
        <p:nvSpPr>
          <p:cNvPr id="28692" name="Rectangle 19"/>
          <p:cNvSpPr>
            <a:spLocks noChangeArrowheads="1"/>
          </p:cNvSpPr>
          <p:nvPr/>
        </p:nvSpPr>
        <p:spPr bwMode="auto">
          <a:xfrm>
            <a:off x="0" y="-14557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sp>
        <p:nvSpPr>
          <p:cNvPr id="28694" name="Rectangle 20"/>
          <p:cNvSpPr>
            <a:spLocks noChangeArrowheads="1"/>
          </p:cNvSpPr>
          <p:nvPr/>
        </p:nvSpPr>
        <p:spPr bwMode="auto">
          <a:xfrm>
            <a:off x="0" y="1443198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sp>
        <p:nvSpPr>
          <p:cNvPr id="28695" name="Rectangle 22"/>
          <p:cNvSpPr>
            <a:spLocks noChangeArrowheads="1"/>
          </p:cNvSpPr>
          <p:nvPr/>
        </p:nvSpPr>
        <p:spPr bwMode="auto">
          <a:xfrm>
            <a:off x="0" y="-14557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sp>
        <p:nvSpPr>
          <p:cNvPr id="28697" name="Rectangle 23"/>
          <p:cNvSpPr>
            <a:spLocks noChangeArrowheads="1"/>
          </p:cNvSpPr>
          <p:nvPr/>
        </p:nvSpPr>
        <p:spPr bwMode="auto">
          <a:xfrm>
            <a:off x="0" y="1443198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sp>
        <p:nvSpPr>
          <p:cNvPr id="28698" name="Rectangle 25"/>
          <p:cNvSpPr>
            <a:spLocks noChangeArrowheads="1"/>
          </p:cNvSpPr>
          <p:nvPr/>
        </p:nvSpPr>
        <p:spPr bwMode="auto">
          <a:xfrm>
            <a:off x="0" y="-14557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sp>
        <p:nvSpPr>
          <p:cNvPr id="28700" name="Rectangle 26"/>
          <p:cNvSpPr>
            <a:spLocks noChangeArrowheads="1"/>
          </p:cNvSpPr>
          <p:nvPr/>
        </p:nvSpPr>
        <p:spPr bwMode="auto">
          <a:xfrm>
            <a:off x="0" y="1454628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sp>
        <p:nvSpPr>
          <p:cNvPr id="28701" name="Rectangle 28"/>
          <p:cNvSpPr>
            <a:spLocks noChangeArrowheads="1"/>
          </p:cNvSpPr>
          <p:nvPr/>
        </p:nvSpPr>
        <p:spPr bwMode="auto">
          <a:xfrm>
            <a:off x="0" y="-41989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sp>
        <p:nvSpPr>
          <p:cNvPr id="28703" name="Rectangle 30"/>
          <p:cNvSpPr>
            <a:spLocks noChangeArrowheads="1"/>
          </p:cNvSpPr>
          <p:nvPr/>
        </p:nvSpPr>
        <p:spPr bwMode="auto">
          <a:xfrm>
            <a:off x="0" y="-14557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pic>
        <p:nvPicPr>
          <p:cNvPr id="4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75629"/>
            <a:ext cx="3886200" cy="276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CustomShape 2"/>
          <p:cNvSpPr>
            <a:spLocks noChangeArrowheads="1"/>
          </p:cNvSpPr>
          <p:nvPr/>
        </p:nvSpPr>
        <p:spPr bwMode="auto">
          <a:xfrm>
            <a:off x="914400" y="2291833"/>
            <a:ext cx="134112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r>
              <a:rPr lang="ru-RU" sz="48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Квадрат </a:t>
            </a:r>
            <a:r>
              <a:rPr lang="ru-RU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суммы  двух 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чисел </a:t>
            </a:r>
            <a:r>
              <a:rPr lang="ru-RU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равен квадрату первого 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числа </a:t>
            </a:r>
            <a:r>
              <a:rPr lang="ru-RU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плюс удвоенное произведение первого 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числа на второе </a:t>
            </a:r>
            <a:r>
              <a:rPr lang="ru-RU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плюс квадрат второго 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числа. 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333124"/>
              </p:ext>
            </p:extLst>
          </p:nvPr>
        </p:nvGraphicFramePr>
        <p:xfrm>
          <a:off x="3650277" y="1084737"/>
          <a:ext cx="766127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Формула" r:id="rId4" imgW="1447560" imgH="228600" progId="Equation.3">
                  <p:embed/>
                </p:oleObj>
              </mc:Choice>
              <mc:Fallback>
                <p:oleObj name="Формула" r:id="rId4" imgW="14475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0277" y="1084737"/>
                        <a:ext cx="7661275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388620" y="161772"/>
            <a:ext cx="13167360" cy="8771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5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7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Квадрат суммы</a:t>
            </a:r>
            <a:endParaRPr lang="ru-RU" sz="5700" b="1" dirty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4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9387840" y="3423286"/>
            <a:ext cx="4724400" cy="508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  <a:p>
            <a:pPr eaLnBrk="1" hangingPunct="1">
              <a:spcBef>
                <a:spcPct val="50000"/>
              </a:spcBef>
            </a:pPr>
            <a:endParaRPr lang="ru-RU"/>
          </a:p>
          <a:p>
            <a:pPr eaLnBrk="1" hangingPunct="1">
              <a:spcBef>
                <a:spcPct val="50000"/>
              </a:spcBef>
            </a:pPr>
            <a:endParaRPr lang="ru-RU"/>
          </a:p>
          <a:p>
            <a:pPr eaLnBrk="1" hangingPunct="1">
              <a:spcBef>
                <a:spcPct val="50000"/>
              </a:spcBef>
            </a:pPr>
            <a:endParaRPr lang="ru-RU"/>
          </a:p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7184" name="Text Box 13"/>
          <p:cNvSpPr txBox="1">
            <a:spLocks noChangeArrowheads="1"/>
          </p:cNvSpPr>
          <p:nvPr/>
        </p:nvSpPr>
        <p:spPr bwMode="auto">
          <a:xfrm>
            <a:off x="4495800" y="514349"/>
            <a:ext cx="7165685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Преобразуйте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многочлен</a:t>
            </a:r>
          </a:p>
        </p:txBody>
      </p:sp>
      <p:graphicFrame>
        <p:nvGraphicFramePr>
          <p:cNvPr id="4097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621128"/>
              </p:ext>
            </p:extLst>
          </p:nvPr>
        </p:nvGraphicFramePr>
        <p:xfrm>
          <a:off x="533400" y="1447800"/>
          <a:ext cx="3476625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Формула" r:id="rId3" imgW="495000" imgH="228600" progId="Equation.3">
                  <p:embed/>
                </p:oleObj>
              </mc:Choice>
              <mc:Fallback>
                <p:oleObj name="Формула" r:id="rId3" imgW="495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3476625" cy="1466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84875"/>
              </p:ext>
            </p:extLst>
          </p:nvPr>
        </p:nvGraphicFramePr>
        <p:xfrm>
          <a:off x="3581400" y="1447800"/>
          <a:ext cx="8914792" cy="1303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Формула" r:id="rId5" imgW="1218960" imgH="203040" progId="Equation.3">
                  <p:embed/>
                </p:oleObj>
              </mc:Choice>
              <mc:Fallback>
                <p:oleObj name="Формула" r:id="rId5" imgW="1218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447800"/>
                        <a:ext cx="8914792" cy="13030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968884"/>
              </p:ext>
            </p:extLst>
          </p:nvPr>
        </p:nvGraphicFramePr>
        <p:xfrm>
          <a:off x="5765165" y="2971800"/>
          <a:ext cx="5984875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Формула" r:id="rId7" imgW="863280" imgH="203040" progId="Equation.3">
                  <p:embed/>
                </p:oleObj>
              </mc:Choice>
              <mc:Fallback>
                <p:oleObj name="Формула" r:id="rId7" imgW="863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165" y="2971800"/>
                        <a:ext cx="5984875" cy="1303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ustomShape 2"/>
          <p:cNvSpPr>
            <a:spLocks noChangeArrowheads="1"/>
          </p:cNvSpPr>
          <p:nvPr/>
        </p:nvSpPr>
        <p:spPr bwMode="auto">
          <a:xfrm>
            <a:off x="685801" y="4701598"/>
            <a:ext cx="1313750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r>
              <a:rPr lang="ru-RU" sz="48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Квадрат </a:t>
            </a:r>
            <a:r>
              <a:rPr lang="ru-RU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суммы  двух 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чисел </a:t>
            </a:r>
            <a:r>
              <a:rPr lang="ru-RU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равен квадрату первого 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числа </a:t>
            </a:r>
            <a:r>
              <a:rPr lang="ru-RU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плюс удвоенное произведение первого 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числа на второе </a:t>
            </a:r>
            <a:r>
              <a:rPr lang="ru-RU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плюс квадрат второго 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числа. 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4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014221" y="1781176"/>
            <a:ext cx="10830560" cy="1295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uz-Latn-UZ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800101" y="342900"/>
            <a:ext cx="13167360" cy="877163"/>
          </a:xfrm>
        </p:spPr>
        <p:txBody>
          <a:bodyPr/>
          <a:lstStyle/>
          <a:p>
            <a:pPr algn="ctr">
              <a:defRPr/>
            </a:pPr>
            <a:r>
              <a:rPr lang="ru-RU" sz="5100" dirty="0"/>
              <a:t> </a:t>
            </a:r>
            <a:r>
              <a:rPr lang="ru-RU" sz="5700" dirty="0">
                <a:solidFill>
                  <a:schemeClr val="hlink"/>
                </a:solidFill>
              </a:rPr>
              <a:t>Квадрат </a:t>
            </a:r>
            <a:r>
              <a:rPr lang="ru-RU" sz="5700" dirty="0" smtClean="0">
                <a:solidFill>
                  <a:schemeClr val="hlink"/>
                </a:solidFill>
              </a:rPr>
              <a:t>разности</a:t>
            </a:r>
            <a:endParaRPr lang="ru-RU" sz="5700" dirty="0">
              <a:solidFill>
                <a:schemeClr val="hlink"/>
              </a:solidFill>
            </a:endParaRPr>
          </a:p>
        </p:txBody>
      </p:sp>
      <p:graphicFrame>
        <p:nvGraphicFramePr>
          <p:cNvPr id="9222" name="Object 2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70841539"/>
              </p:ext>
            </p:extLst>
          </p:nvPr>
        </p:nvGraphicFramePr>
        <p:xfrm>
          <a:off x="3632200" y="1781175"/>
          <a:ext cx="759460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Формула" r:id="rId3" imgW="1434960" imgH="228600" progId="Equation.3">
                  <p:embed/>
                </p:oleObj>
              </mc:Choice>
              <mc:Fallback>
                <p:oleObj name="Формула" r:id="rId3" imgW="1434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1781175"/>
                        <a:ext cx="7594600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2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70330944"/>
              </p:ext>
            </p:extLst>
          </p:nvPr>
        </p:nvGraphicFramePr>
        <p:xfrm>
          <a:off x="2357438" y="4029075"/>
          <a:ext cx="2747962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Формула" r:id="rId5" imgW="495000" imgH="228600" progId="Equation.3">
                  <p:embed/>
                </p:oleObj>
              </mc:Choice>
              <mc:Fallback>
                <p:oleObj name="Формула" r:id="rId5" imgW="495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4029075"/>
                        <a:ext cx="2747962" cy="126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9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975874852"/>
              </p:ext>
            </p:extLst>
          </p:nvPr>
        </p:nvGraphicFramePr>
        <p:xfrm>
          <a:off x="5105400" y="4149090"/>
          <a:ext cx="561022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Формула" r:id="rId7" imgW="1028520" imgH="203040" progId="Equation.3">
                  <p:embed/>
                </p:oleObj>
              </mc:Choice>
              <mc:Fallback>
                <p:oleObj name="Формула" r:id="rId7" imgW="1028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149090"/>
                        <a:ext cx="5610225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4320541" y="3249930"/>
            <a:ext cx="6106160" cy="8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marL="489833" indent="-489833">
              <a:spcBef>
                <a:spcPct val="20000"/>
              </a:spcBef>
            </a:pP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Доказательство:</a:t>
            </a:r>
          </a:p>
        </p:txBody>
      </p:sp>
      <p:graphicFrame>
        <p:nvGraphicFramePr>
          <p:cNvPr id="9241" name="Object 5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87392821"/>
              </p:ext>
            </p:extLst>
          </p:nvPr>
        </p:nvGraphicFramePr>
        <p:xfrm>
          <a:off x="1666875" y="5410200"/>
          <a:ext cx="6111875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Формула" r:id="rId9" imgW="1155600" imgH="203040" progId="Equation.3">
                  <p:embed/>
                </p:oleObj>
              </mc:Choice>
              <mc:Fallback>
                <p:oleObj name="Формула" r:id="rId9" imgW="1155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5" y="5410200"/>
                        <a:ext cx="6111875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286037"/>
              </p:ext>
            </p:extLst>
          </p:nvPr>
        </p:nvGraphicFramePr>
        <p:xfrm>
          <a:off x="7886700" y="5410200"/>
          <a:ext cx="5781675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Формула" r:id="rId11" imgW="939600" imgH="203040" progId="Equation.3">
                  <p:embed/>
                </p:oleObj>
              </mc:Choice>
              <mc:Fallback>
                <p:oleObj name="Формула" r:id="rId11" imgW="93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6700" y="5410200"/>
                        <a:ext cx="5781675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70469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0" y="-41989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sp>
        <p:nvSpPr>
          <p:cNvPr id="28678" name="Rectangle 4"/>
          <p:cNvSpPr>
            <a:spLocks noChangeArrowheads="1"/>
          </p:cNvSpPr>
          <p:nvPr/>
        </p:nvSpPr>
        <p:spPr bwMode="auto">
          <a:xfrm>
            <a:off x="0" y="-14557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sp>
        <p:nvSpPr>
          <p:cNvPr id="28680" name="Rectangle 5"/>
          <p:cNvSpPr>
            <a:spLocks noChangeArrowheads="1"/>
          </p:cNvSpPr>
          <p:nvPr/>
        </p:nvSpPr>
        <p:spPr bwMode="auto">
          <a:xfrm>
            <a:off x="0" y="1443198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0" y="-14557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sp>
        <p:nvSpPr>
          <p:cNvPr id="28682" name="Rectangle 8"/>
          <p:cNvSpPr>
            <a:spLocks noChangeArrowheads="1"/>
          </p:cNvSpPr>
          <p:nvPr/>
        </p:nvSpPr>
        <p:spPr bwMode="auto">
          <a:xfrm>
            <a:off x="0" y="997428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sp>
        <p:nvSpPr>
          <p:cNvPr id="28683" name="Rectangle 10"/>
          <p:cNvSpPr>
            <a:spLocks noChangeArrowheads="1"/>
          </p:cNvSpPr>
          <p:nvPr/>
        </p:nvSpPr>
        <p:spPr bwMode="auto">
          <a:xfrm>
            <a:off x="0" y="-14557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sp>
        <p:nvSpPr>
          <p:cNvPr id="28685" name="Rectangle 11"/>
          <p:cNvSpPr>
            <a:spLocks noChangeArrowheads="1"/>
          </p:cNvSpPr>
          <p:nvPr/>
        </p:nvSpPr>
        <p:spPr bwMode="auto">
          <a:xfrm>
            <a:off x="0" y="974568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sp>
        <p:nvSpPr>
          <p:cNvPr id="28686" name="Rectangle 13"/>
          <p:cNvSpPr>
            <a:spLocks noChangeArrowheads="1"/>
          </p:cNvSpPr>
          <p:nvPr/>
        </p:nvSpPr>
        <p:spPr bwMode="auto">
          <a:xfrm>
            <a:off x="0" y="-14557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sp>
        <p:nvSpPr>
          <p:cNvPr id="28688" name="Rectangle 14"/>
          <p:cNvSpPr>
            <a:spLocks noChangeArrowheads="1"/>
          </p:cNvSpPr>
          <p:nvPr/>
        </p:nvSpPr>
        <p:spPr bwMode="auto">
          <a:xfrm>
            <a:off x="0" y="974568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sp>
        <p:nvSpPr>
          <p:cNvPr id="28689" name="Rectangle 16"/>
          <p:cNvSpPr>
            <a:spLocks noChangeArrowheads="1"/>
          </p:cNvSpPr>
          <p:nvPr/>
        </p:nvSpPr>
        <p:spPr bwMode="auto">
          <a:xfrm>
            <a:off x="0" y="-14557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sp>
        <p:nvSpPr>
          <p:cNvPr id="28691" name="Rectangle 17"/>
          <p:cNvSpPr>
            <a:spLocks noChangeArrowheads="1"/>
          </p:cNvSpPr>
          <p:nvPr/>
        </p:nvSpPr>
        <p:spPr bwMode="auto">
          <a:xfrm>
            <a:off x="0" y="1443198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sp>
        <p:nvSpPr>
          <p:cNvPr id="28692" name="Rectangle 19"/>
          <p:cNvSpPr>
            <a:spLocks noChangeArrowheads="1"/>
          </p:cNvSpPr>
          <p:nvPr/>
        </p:nvSpPr>
        <p:spPr bwMode="auto">
          <a:xfrm>
            <a:off x="0" y="-14557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sp>
        <p:nvSpPr>
          <p:cNvPr id="28694" name="Rectangle 20"/>
          <p:cNvSpPr>
            <a:spLocks noChangeArrowheads="1"/>
          </p:cNvSpPr>
          <p:nvPr/>
        </p:nvSpPr>
        <p:spPr bwMode="auto">
          <a:xfrm>
            <a:off x="0" y="1443198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sp>
        <p:nvSpPr>
          <p:cNvPr id="28695" name="Rectangle 22"/>
          <p:cNvSpPr>
            <a:spLocks noChangeArrowheads="1"/>
          </p:cNvSpPr>
          <p:nvPr/>
        </p:nvSpPr>
        <p:spPr bwMode="auto">
          <a:xfrm>
            <a:off x="0" y="-14557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sp>
        <p:nvSpPr>
          <p:cNvPr id="28697" name="Rectangle 23"/>
          <p:cNvSpPr>
            <a:spLocks noChangeArrowheads="1"/>
          </p:cNvSpPr>
          <p:nvPr/>
        </p:nvSpPr>
        <p:spPr bwMode="auto">
          <a:xfrm>
            <a:off x="0" y="1443198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sp>
        <p:nvSpPr>
          <p:cNvPr id="28698" name="Rectangle 25"/>
          <p:cNvSpPr>
            <a:spLocks noChangeArrowheads="1"/>
          </p:cNvSpPr>
          <p:nvPr/>
        </p:nvSpPr>
        <p:spPr bwMode="auto">
          <a:xfrm>
            <a:off x="0" y="-14557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sp>
        <p:nvSpPr>
          <p:cNvPr id="28700" name="Rectangle 26"/>
          <p:cNvSpPr>
            <a:spLocks noChangeArrowheads="1"/>
          </p:cNvSpPr>
          <p:nvPr/>
        </p:nvSpPr>
        <p:spPr bwMode="auto">
          <a:xfrm>
            <a:off x="0" y="1454628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sp>
        <p:nvSpPr>
          <p:cNvPr id="28701" name="Rectangle 28"/>
          <p:cNvSpPr>
            <a:spLocks noChangeArrowheads="1"/>
          </p:cNvSpPr>
          <p:nvPr/>
        </p:nvSpPr>
        <p:spPr bwMode="auto">
          <a:xfrm>
            <a:off x="0" y="-41989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sp>
        <p:nvSpPr>
          <p:cNvPr id="28703" name="Rectangle 30"/>
          <p:cNvSpPr>
            <a:spLocks noChangeArrowheads="1"/>
          </p:cNvSpPr>
          <p:nvPr/>
        </p:nvSpPr>
        <p:spPr bwMode="auto">
          <a:xfrm>
            <a:off x="0" y="-14557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>
              <a:latin typeface="Century Gothic" pitchFamily="34" charset="0"/>
            </a:endParaRPr>
          </a:p>
        </p:txBody>
      </p:sp>
      <p:pic>
        <p:nvPicPr>
          <p:cNvPr id="4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105400"/>
            <a:ext cx="3886200" cy="276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98570"/>
              </p:ext>
            </p:extLst>
          </p:nvPr>
        </p:nvGraphicFramePr>
        <p:xfrm>
          <a:off x="3657600" y="601567"/>
          <a:ext cx="759460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Формула" r:id="rId4" imgW="1434960" imgH="228600" progId="Equation.3">
                  <p:embed/>
                </p:oleObj>
              </mc:Choice>
              <mc:Fallback>
                <p:oleObj name="Формула" r:id="rId4" imgW="14349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601567"/>
                        <a:ext cx="7594600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ustomShape 2"/>
          <p:cNvSpPr>
            <a:spLocks noChangeArrowheads="1"/>
          </p:cNvSpPr>
          <p:nvPr/>
        </p:nvSpPr>
        <p:spPr bwMode="auto">
          <a:xfrm>
            <a:off x="1152525" y="2124075"/>
            <a:ext cx="1279207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r>
              <a:rPr lang="ru-RU" sz="4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Квадрат </a:t>
            </a:r>
            <a:r>
              <a:rPr lang="ru-RU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разности  двух 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чисел </a:t>
            </a:r>
            <a:r>
              <a:rPr lang="ru-RU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равен квадрату первого 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числа </a:t>
            </a:r>
            <a:r>
              <a:rPr lang="ru-RU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минус  удвоенное произведение 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первого числа </a:t>
            </a:r>
            <a:r>
              <a:rPr lang="ru-RU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второе </a:t>
            </a:r>
            <a:r>
              <a:rPr lang="ru-RU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плюс квадрат второго 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числа</a:t>
            </a:r>
            <a:r>
              <a:rPr lang="ru-RU" sz="4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07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11881</TotalTime>
  <Words>894</Words>
  <Application>Microsoft Office PowerPoint</Application>
  <PresentationFormat>Произвольный</PresentationFormat>
  <Paragraphs>118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Office Theme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 Квадрат суммы</vt:lpstr>
      <vt:lpstr>Презентация PowerPoint</vt:lpstr>
      <vt:lpstr>Презентация PowerPoint</vt:lpstr>
      <vt:lpstr> Квадрат разности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ЗАДАНИЯ ДЛЯ ЗАКРЕПЛЕНИЯ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764</cp:revision>
  <dcterms:created xsi:type="dcterms:W3CDTF">2020-04-09T07:32:19Z</dcterms:created>
  <dcterms:modified xsi:type="dcterms:W3CDTF">2021-02-18T17:34:42Z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