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560" r:id="rId2"/>
    <p:sldId id="492" r:id="rId3"/>
    <p:sldId id="763" r:id="rId4"/>
    <p:sldId id="761" r:id="rId5"/>
    <p:sldId id="762" r:id="rId6"/>
    <p:sldId id="764" r:id="rId7"/>
    <p:sldId id="756" r:id="rId8"/>
    <p:sldId id="757" r:id="rId9"/>
    <p:sldId id="759" r:id="rId10"/>
    <p:sldId id="767" r:id="rId11"/>
    <p:sldId id="510" r:id="rId12"/>
    <p:sldId id="766" r:id="rId13"/>
  </p:sldIdLst>
  <p:sldSz cx="14630400" cy="8229600"/>
  <p:notesSz cx="5765800" cy="3244850"/>
  <p:defaultTextStyle>
    <a:defPPr>
      <a:defRPr lang="ru-RU"/>
    </a:defPPr>
    <a:lvl1pPr marL="0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492"/>
            <p14:sldId id="763"/>
            <p14:sldId id="761"/>
            <p14:sldId id="762"/>
            <p14:sldId id="764"/>
            <p14:sldId id="756"/>
            <p14:sldId id="757"/>
            <p14:sldId id="759"/>
            <p14:sldId id="767"/>
            <p14:sldId id="510"/>
            <p14:sldId id="766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304">
          <p15:clr>
            <a:srgbClr val="A4A3A4"/>
          </p15:clr>
        </p15:guide>
        <p15:guide id="4" pos="5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A0A5E"/>
    <a:srgbClr val="821023"/>
    <a:srgbClr val="2E0000"/>
    <a:srgbClr val="00A859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7" autoAdjust="0"/>
    <p:restoredTop sz="94600" autoAdjust="0"/>
  </p:normalViewPr>
  <p:slideViewPr>
    <p:cSldViewPr>
      <p:cViewPr>
        <p:scale>
          <a:sx n="50" d="100"/>
          <a:sy n="50" d="100"/>
        </p:scale>
        <p:origin x="-672" y="-144"/>
      </p:cViewPr>
      <p:guideLst>
        <p:guide orient="horz" pos="2880"/>
        <p:guide orient="horz" pos="7304"/>
        <p:guide pos="2160"/>
        <p:guide pos="5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93F39-D10A-4803-B666-2C2CC1E226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2308F815-5D1D-4AE8-8190-5CEA760EC49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z-Cyrl-UZ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Повторение пройденного</a:t>
          </a: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5C089C-C07F-4B10-B8E5-029B1C08BCAB}" type="parTrans" cxnId="{64BFC926-276B-455D-9218-2C0AD1900D9D}">
      <dgm:prSet/>
      <dgm:spPr/>
      <dgm:t>
        <a:bodyPr/>
        <a:lstStyle/>
        <a:p>
          <a:endParaRPr lang="uz-Latn-UZ"/>
        </a:p>
      </dgm:t>
    </dgm:pt>
    <dgm:pt modelId="{1209770B-BAA0-4719-A2B4-ABF0E67D0FBD}" type="sibTrans" cxnId="{64BFC926-276B-455D-9218-2C0AD1900D9D}">
      <dgm:prSet/>
      <dgm:spPr/>
      <dgm:t>
        <a:bodyPr/>
        <a:lstStyle/>
        <a:p>
          <a:endParaRPr lang="uz-Latn-UZ"/>
        </a:p>
      </dgm:t>
    </dgm:pt>
    <dgm:pt modelId="{44EC9824-270E-48F8-9D29-8173E6FC748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Решение задач</a:t>
          </a:r>
          <a:endParaRPr lang="uz-Latn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040D75C-61B7-443B-ACB9-1DBE9A5C1D27}" type="parTrans" cxnId="{D0755743-6304-44C5-BA7A-AB249A7701EB}">
      <dgm:prSet/>
      <dgm:spPr/>
      <dgm:t>
        <a:bodyPr/>
        <a:lstStyle/>
        <a:p>
          <a:endParaRPr lang="uz-Latn-UZ"/>
        </a:p>
      </dgm:t>
    </dgm:pt>
    <dgm:pt modelId="{B945409A-275F-4AE8-B83D-98E3333187A0}" type="sibTrans" cxnId="{D0755743-6304-44C5-BA7A-AB249A7701EB}">
      <dgm:prSet/>
      <dgm:spPr/>
      <dgm:t>
        <a:bodyPr/>
        <a:lstStyle/>
        <a:p>
          <a:endParaRPr lang="uz-Latn-UZ"/>
        </a:p>
      </dgm:t>
    </dgm:pt>
    <dgm:pt modelId="{A57B3A41-BEDF-432A-A6D1-20ADB439BE5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B5E53DE-0EBE-4D3A-AFCE-73715F644699}" type="parTrans" cxnId="{E3AEAAF3-9545-49DD-B02E-EBEDAAD25147}">
      <dgm:prSet/>
      <dgm:spPr/>
      <dgm:t>
        <a:bodyPr/>
        <a:lstStyle/>
        <a:p>
          <a:endParaRPr lang="uz-Latn-UZ"/>
        </a:p>
      </dgm:t>
    </dgm:pt>
    <dgm:pt modelId="{A2B40C0A-A040-4BB8-B0EB-372827B5C35B}" type="sibTrans" cxnId="{E3AEAAF3-9545-49DD-B02E-EBEDAAD25147}">
      <dgm:prSet/>
      <dgm:spPr/>
      <dgm:t>
        <a:bodyPr/>
        <a:lstStyle/>
        <a:p>
          <a:endParaRPr lang="uz-Latn-UZ"/>
        </a:p>
      </dgm:t>
    </dgm:pt>
    <dgm:pt modelId="{DE9F92C4-994B-42B2-A73D-91F5B4822D07}" type="pres">
      <dgm:prSet presAssocID="{BCC93F39-D10A-4803-B666-2C2CC1E226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z-Latn-UZ"/>
        </a:p>
      </dgm:t>
    </dgm:pt>
    <dgm:pt modelId="{661502F1-638F-4AF4-B56A-1BDAC56AB798}" type="pres">
      <dgm:prSet presAssocID="{BCC93F39-D10A-4803-B666-2C2CC1E22604}" presName="Name1" presStyleCnt="0"/>
      <dgm:spPr/>
    </dgm:pt>
    <dgm:pt modelId="{AA8AD3AB-E061-450E-BE14-25B3A3FFC322}" type="pres">
      <dgm:prSet presAssocID="{BCC93F39-D10A-4803-B666-2C2CC1E22604}" presName="cycle" presStyleCnt="0"/>
      <dgm:spPr/>
    </dgm:pt>
    <dgm:pt modelId="{14824C2C-36A7-4D67-904F-E27A2DA5A0B2}" type="pres">
      <dgm:prSet presAssocID="{BCC93F39-D10A-4803-B666-2C2CC1E22604}" presName="srcNode" presStyleLbl="node1" presStyleIdx="0" presStyleCnt="3"/>
      <dgm:spPr/>
    </dgm:pt>
    <dgm:pt modelId="{B602AE6D-21C4-40F3-9486-2ABA888F453D}" type="pres">
      <dgm:prSet presAssocID="{BCC93F39-D10A-4803-B666-2C2CC1E22604}" presName="conn" presStyleLbl="parChTrans1D2" presStyleIdx="0" presStyleCnt="1"/>
      <dgm:spPr/>
      <dgm:t>
        <a:bodyPr/>
        <a:lstStyle/>
        <a:p>
          <a:endParaRPr lang="uz-Latn-UZ"/>
        </a:p>
      </dgm:t>
    </dgm:pt>
    <dgm:pt modelId="{4A070231-6265-4BDF-B4B1-3768E2172FB9}" type="pres">
      <dgm:prSet presAssocID="{BCC93F39-D10A-4803-B666-2C2CC1E22604}" presName="extraNode" presStyleLbl="node1" presStyleIdx="0" presStyleCnt="3"/>
      <dgm:spPr/>
    </dgm:pt>
    <dgm:pt modelId="{3B808637-9840-4FFE-84AD-6C172FC1EF18}" type="pres">
      <dgm:prSet presAssocID="{BCC93F39-D10A-4803-B666-2C2CC1E22604}" presName="dstNode" presStyleLbl="node1" presStyleIdx="0" presStyleCnt="3"/>
      <dgm:spPr/>
    </dgm:pt>
    <dgm:pt modelId="{364B9216-98A2-407D-A39B-07FED26E1DC8}" type="pres">
      <dgm:prSet presAssocID="{2308F815-5D1D-4AE8-8190-5CEA760EC49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7E82D092-B386-441A-9F64-1D7B8B0DF71E}" type="pres">
      <dgm:prSet presAssocID="{2308F815-5D1D-4AE8-8190-5CEA760EC492}" presName="accent_1" presStyleCnt="0"/>
      <dgm:spPr/>
    </dgm:pt>
    <dgm:pt modelId="{2BF55A90-B799-4710-8059-58ABB74CF63A}" type="pres">
      <dgm:prSet presAssocID="{2308F815-5D1D-4AE8-8190-5CEA760EC492}" presName="accentRepeatNode" presStyleLbl="solidFgAcc1" presStyleIdx="0" presStyleCnt="3" custLinFactNeighborX="-5749" custLinFactNeighborY="1363"/>
      <dgm:spPr/>
    </dgm:pt>
    <dgm:pt modelId="{3731999E-08AC-4D92-A143-256C28142DBA}" type="pres">
      <dgm:prSet presAssocID="{44EC9824-270E-48F8-9D29-8173E6FC748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50805115-44C7-4255-9036-F53882D907AA}" type="pres">
      <dgm:prSet presAssocID="{44EC9824-270E-48F8-9D29-8173E6FC7480}" presName="accent_2" presStyleCnt="0"/>
      <dgm:spPr/>
    </dgm:pt>
    <dgm:pt modelId="{60E900E0-2142-46B7-8012-F1FBABD5863C}" type="pres">
      <dgm:prSet presAssocID="{44EC9824-270E-48F8-9D29-8173E6FC7480}" presName="accentRepeatNode" presStyleLbl="solidFgAcc1" presStyleIdx="1" presStyleCnt="3" custLinFactNeighborX="-19878" custLinFactNeighborY="1857"/>
      <dgm:spPr/>
    </dgm:pt>
    <dgm:pt modelId="{4FFC027C-AE9E-409E-83E1-E548CD1AF715}" type="pres">
      <dgm:prSet presAssocID="{A57B3A41-BEDF-432A-A6D1-20ADB439BE5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5AB129B3-8F1F-4096-A852-CA2A6E169228}" type="pres">
      <dgm:prSet presAssocID="{A57B3A41-BEDF-432A-A6D1-20ADB439BE55}" presName="accent_3" presStyleCnt="0"/>
      <dgm:spPr/>
    </dgm:pt>
    <dgm:pt modelId="{5FE3EEBE-003C-471A-B15E-1526B9173BC0}" type="pres">
      <dgm:prSet presAssocID="{A57B3A41-BEDF-432A-A6D1-20ADB439BE55}" presName="accentRepeatNode" presStyleLbl="solidFgAcc1" presStyleIdx="2" presStyleCnt="3"/>
      <dgm:spPr/>
    </dgm:pt>
  </dgm:ptLst>
  <dgm:cxnLst>
    <dgm:cxn modelId="{A11CCB50-3F97-46DE-8990-CE732C1B9C25}" type="presOf" srcId="{44EC9824-270E-48F8-9D29-8173E6FC7480}" destId="{3731999E-08AC-4D92-A143-256C28142DBA}" srcOrd="0" destOrd="0" presId="urn:microsoft.com/office/officeart/2008/layout/VerticalCurvedList"/>
    <dgm:cxn modelId="{A849D597-1E4E-47BB-B58B-949B7E00ED18}" type="presOf" srcId="{1209770B-BAA0-4719-A2B4-ABF0E67D0FBD}" destId="{B602AE6D-21C4-40F3-9486-2ABA888F453D}" srcOrd="0" destOrd="0" presId="urn:microsoft.com/office/officeart/2008/layout/VerticalCurvedList"/>
    <dgm:cxn modelId="{2DF45B3E-A4CF-4239-A5D3-72149BCA0537}" type="presOf" srcId="{2308F815-5D1D-4AE8-8190-5CEA760EC492}" destId="{364B9216-98A2-407D-A39B-07FED26E1DC8}" srcOrd="0" destOrd="0" presId="urn:microsoft.com/office/officeart/2008/layout/VerticalCurvedList"/>
    <dgm:cxn modelId="{B395EBD9-64D5-4BA0-9941-98D4E7524F01}" type="presOf" srcId="{A57B3A41-BEDF-432A-A6D1-20ADB439BE55}" destId="{4FFC027C-AE9E-409E-83E1-E548CD1AF715}" srcOrd="0" destOrd="0" presId="urn:microsoft.com/office/officeart/2008/layout/VerticalCurvedList"/>
    <dgm:cxn modelId="{64BFC926-276B-455D-9218-2C0AD1900D9D}" srcId="{BCC93F39-D10A-4803-B666-2C2CC1E22604}" destId="{2308F815-5D1D-4AE8-8190-5CEA760EC492}" srcOrd="0" destOrd="0" parTransId="{075C089C-C07F-4B10-B8E5-029B1C08BCAB}" sibTransId="{1209770B-BAA0-4719-A2B4-ABF0E67D0FBD}"/>
    <dgm:cxn modelId="{D0755743-6304-44C5-BA7A-AB249A7701EB}" srcId="{BCC93F39-D10A-4803-B666-2C2CC1E22604}" destId="{44EC9824-270E-48F8-9D29-8173E6FC7480}" srcOrd="1" destOrd="0" parTransId="{2040D75C-61B7-443B-ACB9-1DBE9A5C1D27}" sibTransId="{B945409A-275F-4AE8-B83D-98E3333187A0}"/>
    <dgm:cxn modelId="{E3AEAAF3-9545-49DD-B02E-EBEDAAD25147}" srcId="{BCC93F39-D10A-4803-B666-2C2CC1E22604}" destId="{A57B3A41-BEDF-432A-A6D1-20ADB439BE55}" srcOrd="2" destOrd="0" parTransId="{7B5E53DE-0EBE-4D3A-AFCE-73715F644699}" sibTransId="{A2B40C0A-A040-4BB8-B0EB-372827B5C35B}"/>
    <dgm:cxn modelId="{9ACE0517-0E60-46EC-B9C5-250A10CA2A61}" type="presOf" srcId="{BCC93F39-D10A-4803-B666-2C2CC1E22604}" destId="{DE9F92C4-994B-42B2-A73D-91F5B4822D07}" srcOrd="0" destOrd="0" presId="urn:microsoft.com/office/officeart/2008/layout/VerticalCurvedList"/>
    <dgm:cxn modelId="{ABBB638C-4ADE-451C-A137-3BDD1E199B2A}" type="presParOf" srcId="{DE9F92C4-994B-42B2-A73D-91F5B4822D07}" destId="{661502F1-638F-4AF4-B56A-1BDAC56AB798}" srcOrd="0" destOrd="0" presId="urn:microsoft.com/office/officeart/2008/layout/VerticalCurvedList"/>
    <dgm:cxn modelId="{841FE334-BDB5-4776-B1F0-872CDE7025F7}" type="presParOf" srcId="{661502F1-638F-4AF4-B56A-1BDAC56AB798}" destId="{AA8AD3AB-E061-450E-BE14-25B3A3FFC322}" srcOrd="0" destOrd="0" presId="urn:microsoft.com/office/officeart/2008/layout/VerticalCurvedList"/>
    <dgm:cxn modelId="{822415BC-E992-47D6-A76D-470B50720F3B}" type="presParOf" srcId="{AA8AD3AB-E061-450E-BE14-25B3A3FFC322}" destId="{14824C2C-36A7-4D67-904F-E27A2DA5A0B2}" srcOrd="0" destOrd="0" presId="urn:microsoft.com/office/officeart/2008/layout/VerticalCurvedList"/>
    <dgm:cxn modelId="{9E8F5E72-903B-4F2D-B301-FACD744E1C71}" type="presParOf" srcId="{AA8AD3AB-E061-450E-BE14-25B3A3FFC322}" destId="{B602AE6D-21C4-40F3-9486-2ABA888F453D}" srcOrd="1" destOrd="0" presId="urn:microsoft.com/office/officeart/2008/layout/VerticalCurvedList"/>
    <dgm:cxn modelId="{82E2EEF4-9ABE-4229-9B25-E87508FE01EB}" type="presParOf" srcId="{AA8AD3AB-E061-450E-BE14-25B3A3FFC322}" destId="{4A070231-6265-4BDF-B4B1-3768E2172FB9}" srcOrd="2" destOrd="0" presId="urn:microsoft.com/office/officeart/2008/layout/VerticalCurvedList"/>
    <dgm:cxn modelId="{C8789E97-35CD-432C-BA9F-E2B3F5440CB1}" type="presParOf" srcId="{AA8AD3AB-E061-450E-BE14-25B3A3FFC322}" destId="{3B808637-9840-4FFE-84AD-6C172FC1EF18}" srcOrd="3" destOrd="0" presId="urn:microsoft.com/office/officeart/2008/layout/VerticalCurvedList"/>
    <dgm:cxn modelId="{222CCC87-1DCE-4F10-8C50-02D881285F38}" type="presParOf" srcId="{661502F1-638F-4AF4-B56A-1BDAC56AB798}" destId="{364B9216-98A2-407D-A39B-07FED26E1DC8}" srcOrd="1" destOrd="0" presId="urn:microsoft.com/office/officeart/2008/layout/VerticalCurvedList"/>
    <dgm:cxn modelId="{247B2729-FCBE-45A8-9716-FE2C0DE47804}" type="presParOf" srcId="{661502F1-638F-4AF4-B56A-1BDAC56AB798}" destId="{7E82D092-B386-441A-9F64-1D7B8B0DF71E}" srcOrd="2" destOrd="0" presId="urn:microsoft.com/office/officeart/2008/layout/VerticalCurvedList"/>
    <dgm:cxn modelId="{A9A5C5A3-034A-48E9-BE5A-9AFE417B90EA}" type="presParOf" srcId="{7E82D092-B386-441A-9F64-1D7B8B0DF71E}" destId="{2BF55A90-B799-4710-8059-58ABB74CF63A}" srcOrd="0" destOrd="0" presId="urn:microsoft.com/office/officeart/2008/layout/VerticalCurvedList"/>
    <dgm:cxn modelId="{956F3D67-3A91-4CB2-8084-65C7F5D02BBA}" type="presParOf" srcId="{661502F1-638F-4AF4-B56A-1BDAC56AB798}" destId="{3731999E-08AC-4D92-A143-256C28142DBA}" srcOrd="3" destOrd="0" presId="urn:microsoft.com/office/officeart/2008/layout/VerticalCurvedList"/>
    <dgm:cxn modelId="{5D551230-679B-463D-A624-7774EE9075B6}" type="presParOf" srcId="{661502F1-638F-4AF4-B56A-1BDAC56AB798}" destId="{50805115-44C7-4255-9036-F53882D907AA}" srcOrd="4" destOrd="0" presId="urn:microsoft.com/office/officeart/2008/layout/VerticalCurvedList"/>
    <dgm:cxn modelId="{722B319F-35FD-435A-A05F-64140BD3DC19}" type="presParOf" srcId="{50805115-44C7-4255-9036-F53882D907AA}" destId="{60E900E0-2142-46B7-8012-F1FBABD5863C}" srcOrd="0" destOrd="0" presId="urn:microsoft.com/office/officeart/2008/layout/VerticalCurvedList"/>
    <dgm:cxn modelId="{1D51C46F-9A08-4020-90B0-98343B3B12D5}" type="presParOf" srcId="{661502F1-638F-4AF4-B56A-1BDAC56AB798}" destId="{4FFC027C-AE9E-409E-83E1-E548CD1AF715}" srcOrd="5" destOrd="0" presId="urn:microsoft.com/office/officeart/2008/layout/VerticalCurvedList"/>
    <dgm:cxn modelId="{21DBAD07-4E7B-4CDC-8897-273692F4C41A}" type="presParOf" srcId="{661502F1-638F-4AF4-B56A-1BDAC56AB798}" destId="{5AB129B3-8F1F-4096-A852-CA2A6E169228}" srcOrd="6" destOrd="0" presId="urn:microsoft.com/office/officeart/2008/layout/VerticalCurvedList"/>
    <dgm:cxn modelId="{8D5074C4-608F-4A63-8375-1805EB803CDB}" type="presParOf" srcId="{5AB129B3-8F1F-4096-A852-CA2A6E169228}" destId="{5FE3EEBE-003C-471A-B15E-1526B9173BC0}" srcOrd="0" destOrd="0" presId="urn:microsoft.com/office/officeart/2008/layout/VerticalCurvedList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2AE6D-21C4-40F3-9486-2ABA888F453D}">
      <dsp:nvSpPr>
        <dsp:cNvPr id="0" name=""/>
        <dsp:cNvSpPr/>
      </dsp:nvSpPr>
      <dsp:spPr>
        <a:xfrm>
          <a:off x="-6918834" y="-1058280"/>
          <a:ext cx="8237961" cy="8237961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B9216-98A2-407D-A39B-07FED26E1DC8}">
      <dsp:nvSpPr>
        <dsp:cNvPr id="0" name=""/>
        <dsp:cNvSpPr/>
      </dsp:nvSpPr>
      <dsp:spPr>
        <a:xfrm>
          <a:off x="849650" y="612140"/>
          <a:ext cx="8480967" cy="122428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772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Повторение пройденного</a:t>
          </a: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49650" y="612140"/>
        <a:ext cx="8480967" cy="1224280"/>
      </dsp:txXfrm>
    </dsp:sp>
    <dsp:sp modelId="{2BF55A90-B799-4710-8059-58ABB74CF63A}">
      <dsp:nvSpPr>
        <dsp:cNvPr id="0" name=""/>
        <dsp:cNvSpPr/>
      </dsp:nvSpPr>
      <dsp:spPr>
        <a:xfrm>
          <a:off x="0" y="479963"/>
          <a:ext cx="1530350" cy="1530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1999E-08AC-4D92-A143-256C28142DBA}">
      <dsp:nvSpPr>
        <dsp:cNvPr id="0" name=""/>
        <dsp:cNvSpPr/>
      </dsp:nvSpPr>
      <dsp:spPr>
        <a:xfrm>
          <a:off x="1294676" y="2448560"/>
          <a:ext cx="8035941" cy="122428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772" tIns="101600" rIns="101600" bIns="1016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Решение задач</a:t>
          </a:r>
          <a:endParaRPr lang="uz-Latn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294676" y="2448560"/>
        <a:ext cx="8035941" cy="1224280"/>
      </dsp:txXfrm>
    </dsp:sp>
    <dsp:sp modelId="{60E900E0-2142-46B7-8012-F1FBABD5863C}">
      <dsp:nvSpPr>
        <dsp:cNvPr id="0" name=""/>
        <dsp:cNvSpPr/>
      </dsp:nvSpPr>
      <dsp:spPr>
        <a:xfrm>
          <a:off x="225298" y="2323943"/>
          <a:ext cx="1530350" cy="1530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C027C-AE9E-409E-83E1-E548CD1AF715}">
      <dsp:nvSpPr>
        <dsp:cNvPr id="0" name=""/>
        <dsp:cNvSpPr/>
      </dsp:nvSpPr>
      <dsp:spPr>
        <a:xfrm>
          <a:off x="849650" y="4284980"/>
          <a:ext cx="8480967" cy="122428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772" tIns="101600" rIns="101600" bIns="1016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49650" y="4284980"/>
        <a:ext cx="8480967" cy="1224280"/>
      </dsp:txXfrm>
    </dsp:sp>
    <dsp:sp modelId="{5FE3EEBE-003C-471A-B15E-1526B9173BC0}">
      <dsp:nvSpPr>
        <dsp:cNvPr id="0" name=""/>
        <dsp:cNvSpPr/>
      </dsp:nvSpPr>
      <dsp:spPr>
        <a:xfrm>
          <a:off x="84475" y="4131945"/>
          <a:ext cx="1530350" cy="1530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7" y="180475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3" y="1828005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25" y="267902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5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7681" y="394336"/>
            <a:ext cx="13652501" cy="743712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8FDD-56B3-4207-B595-E48E8E3A65C9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4F32-6814-410A-A0AC-C6305657B1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62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2"/>
            <a:ext cx="408800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4" r:id="rId7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686" y="3901"/>
            <a:ext cx="14610538" cy="2589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12775" y="3288236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12775" y="5334000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8" cy="963980"/>
          </a:xfrm>
          <a:prstGeom prst="rect">
            <a:avLst/>
          </a:prstGeom>
        </p:spPr>
        <p:txBody>
          <a:bodyPr vert="horz" wrap="square" lIns="0" tIns="40257" rIns="0" bIns="0" rtlCol="0">
            <a:spAutoFit/>
          </a:bodyPr>
          <a:lstStyle/>
          <a:p>
            <a:pPr algn="ctr">
              <a:spcBef>
                <a:spcPts val="319"/>
              </a:spcBef>
            </a:pPr>
            <a:r>
              <a:rPr lang="ru-RU" sz="6000" b="1" spc="2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1929369" y="1447800"/>
            <a:ext cx="1481831" cy="584893"/>
          </a:xfrm>
          <a:prstGeom prst="rect">
            <a:avLst/>
          </a:prstGeom>
        </p:spPr>
        <p:txBody>
          <a:bodyPr vert="horz" wrap="square" lIns="0" tIns="30596" rIns="0" bIns="0" rtlCol="0">
            <a:spAutoFit/>
          </a:bodyPr>
          <a:lstStyle/>
          <a:p>
            <a:pPr algn="ctr"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2305919" y="578524"/>
            <a:ext cx="8971682" cy="1360889"/>
          </a:xfrm>
          <a:prstGeom prst="rect">
            <a:avLst/>
          </a:prstGeom>
        </p:spPr>
        <p:txBody>
          <a:bodyPr vert="horz" wrap="square" lIns="0" tIns="3708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53" algn="ctr" defTabSz="2322204">
              <a:spcBef>
                <a:spcPts val="290"/>
              </a:spcBef>
              <a:defRPr/>
            </a:pPr>
            <a:r>
              <a:rPr lang="ru-RU" sz="86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6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908147" y="1699715"/>
            <a:ext cx="40326" cy="79030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829947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928029" y="794555"/>
            <a:ext cx="0" cy="866104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1024466" y="863937"/>
            <a:ext cx="717810" cy="748366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709247" y="1734703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778782" y="825558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905000" y="3801319"/>
            <a:ext cx="8686801" cy="2474882"/>
          </a:xfrm>
          <a:prstGeom prst="rect">
            <a:avLst/>
          </a:prstGeom>
        </p:spPr>
        <p:txBody>
          <a:bodyPr vert="horz" wrap="square" lIns="0" tIns="35407" rIns="0" bIns="0" rtlCol="0">
            <a:spAutoFit/>
          </a:bodyPr>
          <a:lstStyle/>
          <a:p>
            <a:pPr marL="46666">
              <a:spcBef>
                <a:spcPts val="279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8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4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Решение задач по теме «Способ группировки»</a:t>
            </a: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25602" name="Picture 2" descr="Архив новостей © Ясли-сад №371 г.Мин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06" y="3345343"/>
            <a:ext cx="3810000" cy="381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010210" y="6781800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903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1807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7112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3614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9518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54224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13261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72295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390" y="829092"/>
            <a:ext cx="10287000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 Найдите значение в</a:t>
            </a:r>
            <a:r>
              <a:rPr lang="ru-RU" sz="4000" b="1" kern="0" dirty="0" err="1" smtClean="0">
                <a:latin typeface="Arial" pitchFamily="34" charset="0"/>
                <a:cs typeface="Arial" pitchFamily="34" charset="0"/>
              </a:rPr>
              <a:t>ыражения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0375" y="1649975"/>
                <a:ext cx="11763861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sSup>
                      <m:sSupPr>
                        <m:ctrlP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𝒃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𝟓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𝟓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𝒃</m:t>
                    </m:r>
                  </m:oMath>
                </a14:m>
                <a:r>
                  <a:rPr lang="uz-Latn-UZ" sz="4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z-Cyrl-UZ" sz="4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𝟔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𝟔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   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𝒃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𝟒</m:t>
                    </m:r>
                  </m:oMath>
                </a14:m>
                <a:r>
                  <a:rPr lang="uz-Cyrl-UZ" sz="4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1649975"/>
                <a:ext cx="11763861" cy="784767"/>
              </a:xfrm>
              <a:prstGeom prst="rect">
                <a:avLst/>
              </a:prstGeom>
              <a:blipFill rotWithShape="1">
                <a:blip r:embed="rId2"/>
                <a:stretch>
                  <a:fillRect l="-2125" t="-14844" b="-3750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53048" y="3930641"/>
                <a:ext cx="618162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e>
                    </m:d>
                    <m:d>
                      <m:dPr>
                        <m:ctrlP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𝟔</m:t>
                        </m:r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𝟔</m:t>
                        </m:r>
                        <m:r>
                          <a:rPr lang="en-US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uz-Cyrl-UZ" sz="4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48" y="3930641"/>
                <a:ext cx="6181629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66800" y="2434742"/>
                <a:ext cx="5714321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uz-Latn-UZ" sz="4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4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𝒃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uz-Latn-UZ" sz="4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𝟓</m:t>
                    </m:r>
                    <m:r>
                      <a:rPr lang="uz-Latn-UZ" sz="4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4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𝟓</m:t>
                    </m:r>
                    <m:r>
                      <a:rPr lang="en-US" sz="4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𝒃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uz-Latn-UZ" sz="4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34742"/>
                <a:ext cx="5714321" cy="7847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365632" y="2423196"/>
                <a:ext cx="593495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4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4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𝒃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uz-Latn-UZ" sz="4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𝟓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uz-Latn-UZ" sz="4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4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𝒃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uz-Latn-UZ" sz="4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32" y="2423196"/>
                <a:ext cx="5934958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097902" y="3192637"/>
                <a:ext cx="46934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= (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4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4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𝒃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)(</m:t>
                    </m:r>
                    <m:r>
                      <a:rPr lang="en-US" sz="4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uz-Latn-UZ" sz="4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𝟓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uz-Latn-UZ" sz="4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902" y="3192637"/>
                <a:ext cx="4693464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864774" y="3930640"/>
                <a:ext cx="377385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2060"/>
                    </a:solidFill>
                    <a:cs typeface="Times New Roman" pitchFamily="18" charset="0"/>
                  </a:rPr>
                  <a:t>7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𝟏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𝟔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𝟏𝟏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uz-Cyrl-UZ" sz="4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774" y="3930640"/>
                <a:ext cx="3773854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6462" t="-15873" b="-3730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91"/>
          <a:stretch/>
        </p:blipFill>
        <p:spPr bwMode="auto">
          <a:xfrm>
            <a:off x="2819400" y="5105400"/>
            <a:ext cx="1584364" cy="276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14791" y="4892895"/>
            <a:ext cx="1804329" cy="31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91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4630400" cy="873272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66" rIns="0" bIns="0" rtlCol="0" anchor="ctr">
            <a:spAutoFit/>
          </a:bodyPr>
          <a:lstStyle/>
          <a:p>
            <a:pPr marL="32206" algn="ctr">
              <a:spcBef>
                <a:spcPts val="330"/>
              </a:spcBef>
            </a:pPr>
            <a:r>
              <a:rPr lang="en-US" sz="5100" dirty="0"/>
              <a:t>  </a:t>
            </a:r>
            <a:r>
              <a:rPr lang="ru-RU" sz="5400" dirty="0" smtClean="0"/>
              <a:t>ЗАДАНИЯ ДЛЯ ЗАКРЕПЛЕНИЯ</a:t>
            </a:r>
            <a:endParaRPr sz="51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6" name="TextBox 5"/>
          <p:cNvSpPr txBox="1"/>
          <p:nvPr/>
        </p:nvSpPr>
        <p:spPr>
          <a:xfrm>
            <a:off x="6681899" y="1981200"/>
            <a:ext cx="67293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360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(2,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4)  </a:t>
            </a:r>
            <a:endParaRPr lang="en-US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361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4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109</a:t>
            </a:r>
            <a:endParaRPr lang="uz-Latn-UZ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9"/>
          <a:stretch/>
        </p:blipFill>
        <p:spPr bwMode="auto">
          <a:xfrm>
            <a:off x="1295400" y="3505200"/>
            <a:ext cx="474736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756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Содержимое 2"/>
          <p:cNvSpPr>
            <a:spLocks noGrp="1"/>
          </p:cNvSpPr>
          <p:nvPr>
            <p:ph idx="4294967295"/>
          </p:nvPr>
        </p:nvSpPr>
        <p:spPr>
          <a:xfrm>
            <a:off x="1066800" y="228600"/>
            <a:ext cx="12326619" cy="1086005"/>
          </a:xfrm>
          <a:prstGeom prst="rect">
            <a:avLst/>
          </a:prstGeom>
        </p:spPr>
        <p:txBody>
          <a:bodyPr lIns="130622" tIns="65311" rIns="130622" bIns="65311"/>
          <a:lstStyle/>
          <a:p>
            <a:pPr algn="ctr" eaLnBrk="1" hangingPunct="1">
              <a:buFont typeface="Arial" pitchFamily="34" charset="0"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Разложите на множители:</a:t>
            </a:r>
          </a:p>
          <a:p>
            <a:pPr eaLnBrk="1" hangingPunct="1">
              <a:buFont typeface="Arial" pitchFamily="34" charset="0"/>
              <a:buNone/>
            </a:pPr>
            <a:endParaRPr lang="ru-RU" dirty="0" smtClean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192753"/>
              </p:ext>
            </p:extLst>
          </p:nvPr>
        </p:nvGraphicFramePr>
        <p:xfrm>
          <a:off x="2133600" y="838200"/>
          <a:ext cx="8039099" cy="5309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Формула" r:id="rId3" imgW="1473120" imgH="1422360" progId="Equation.3">
                  <p:embed/>
                </p:oleObj>
              </mc:Choice>
              <mc:Fallback>
                <p:oleObj name="Формула" r:id="rId3" imgW="147312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838200"/>
                        <a:ext cx="8039099" cy="5309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965132"/>
              </p:ext>
            </p:extLst>
          </p:nvPr>
        </p:nvGraphicFramePr>
        <p:xfrm>
          <a:off x="6316980" y="996315"/>
          <a:ext cx="4262120" cy="779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Формула" r:id="rId5" imgW="685800" imgH="203040" progId="Equation.3">
                  <p:embed/>
                </p:oleObj>
              </mc:Choice>
              <mc:Fallback>
                <p:oleObj name="Формула" r:id="rId5" imgW="685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980" y="996315"/>
                        <a:ext cx="4262120" cy="779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890987"/>
              </p:ext>
            </p:extLst>
          </p:nvPr>
        </p:nvGraphicFramePr>
        <p:xfrm>
          <a:off x="6545580" y="1946909"/>
          <a:ext cx="4264661" cy="77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Формула" r:id="rId7" imgW="672840" imgH="203040" progId="Equation.3">
                  <p:embed/>
                </p:oleObj>
              </mc:Choice>
              <mc:Fallback>
                <p:oleObj name="Формула" r:id="rId7" imgW="672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580" y="1946909"/>
                        <a:ext cx="4264661" cy="777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258911"/>
              </p:ext>
            </p:extLst>
          </p:nvPr>
        </p:nvGraphicFramePr>
        <p:xfrm>
          <a:off x="7698739" y="2724150"/>
          <a:ext cx="4724400" cy="864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Формула" r:id="rId9" imgW="952200" imgH="228600" progId="Equation.3">
                  <p:embed/>
                </p:oleObj>
              </mc:Choice>
              <mc:Fallback>
                <p:oleObj name="Формула" r:id="rId9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8739" y="2724150"/>
                        <a:ext cx="4724400" cy="864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124621"/>
              </p:ext>
            </p:extLst>
          </p:nvPr>
        </p:nvGraphicFramePr>
        <p:xfrm>
          <a:off x="2583180" y="4539615"/>
          <a:ext cx="10645141" cy="77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Формула" r:id="rId11" imgW="2184120" imgH="203040" progId="Equation.3">
                  <p:embed/>
                </p:oleObj>
              </mc:Choice>
              <mc:Fallback>
                <p:oleObj name="Формула" r:id="rId11" imgW="2184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180" y="4539615"/>
                        <a:ext cx="10645141" cy="777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052965"/>
              </p:ext>
            </p:extLst>
          </p:nvPr>
        </p:nvGraphicFramePr>
        <p:xfrm>
          <a:off x="3810000" y="6096000"/>
          <a:ext cx="7345680" cy="689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Формула" r:id="rId13" imgW="1041120" imgH="203040" progId="Equation.3">
                  <p:embed/>
                </p:oleObj>
              </mc:Choice>
              <mc:Fallback>
                <p:oleObj name="Формула" r:id="rId13" imgW="1041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096000"/>
                        <a:ext cx="7345680" cy="689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5367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46218" y="249629"/>
            <a:ext cx="4786124" cy="1157399"/>
          </a:xfrm>
          <a:prstGeom prst="rect">
            <a:avLst/>
          </a:prstGeom>
          <a:noFill/>
        </p:spPr>
        <p:txBody>
          <a:bodyPr wrap="none" lIns="231810" tIns="115903" rIns="231810" bIns="115903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урока</a:t>
            </a:r>
            <a:endParaRPr lang="uz-Latn-UZ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94451683"/>
              </p:ext>
            </p:extLst>
          </p:nvPr>
        </p:nvGraphicFramePr>
        <p:xfrm>
          <a:off x="2776907" y="1600200"/>
          <a:ext cx="9415093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91742" y="255926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1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6086" y="614978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3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654" y="436740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2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99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514567" y="342874"/>
            <a:ext cx="9060181" cy="82696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srgbClr val="CCECFF"/>
                </a:solidFill>
                <a:latin typeface="Arial" pitchFamily="34" charset="0"/>
                <a:cs typeface="Arial" pitchFamily="34" charset="0"/>
              </a:rPr>
              <a:t>Решить самостоятельно:</a:t>
            </a:r>
            <a:endParaRPr lang="ru-RU" sz="4000" b="1" dirty="0">
              <a:solidFill>
                <a:srgbClr val="CCEC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6" name="AutoShape 68"/>
          <p:cNvSpPr>
            <a:spLocks noChangeArrowheads="1"/>
          </p:cNvSpPr>
          <p:nvPr/>
        </p:nvSpPr>
        <p:spPr bwMode="auto">
          <a:xfrm>
            <a:off x="401320" y="1177290"/>
            <a:ext cx="6827520" cy="130369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Вынесите общий множитель за скобки:</a:t>
            </a:r>
          </a:p>
        </p:txBody>
      </p:sp>
      <p:sp>
        <p:nvSpPr>
          <p:cNvPr id="2118" name="AutoShape 70"/>
          <p:cNvSpPr>
            <a:spLocks noChangeArrowheads="1"/>
          </p:cNvSpPr>
          <p:nvPr/>
        </p:nvSpPr>
        <p:spPr bwMode="auto">
          <a:xfrm>
            <a:off x="8351520" y="1522096"/>
            <a:ext cx="5760720" cy="72481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400" b="1">
                <a:solidFill>
                  <a:srgbClr val="CCECFF"/>
                </a:solidFill>
                <a:latin typeface="Arial" pitchFamily="34" charset="0"/>
                <a:cs typeface="Arial" pitchFamily="34" charset="0"/>
              </a:rPr>
              <a:t>Проверьте себя: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3131614" y="3016707"/>
            <a:ext cx="6682739" cy="714375"/>
            <a:chOff x="204" y="978"/>
            <a:chExt cx="2631" cy="375"/>
          </a:xfrm>
        </p:grpSpPr>
        <p:sp>
          <p:nvSpPr>
            <p:cNvPr id="2117" name="AutoShape 69"/>
            <p:cNvSpPr>
              <a:spLocks noChangeArrowheads="1"/>
            </p:cNvSpPr>
            <p:nvPr/>
          </p:nvSpPr>
          <p:spPr bwMode="auto">
            <a:xfrm>
              <a:off x="204" y="978"/>
              <a:ext cx="453" cy="35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3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0" name="Text Box 71"/>
            <p:cNvSpPr txBox="1">
              <a:spLocks noChangeArrowheads="1"/>
            </p:cNvSpPr>
            <p:nvPr/>
          </p:nvSpPr>
          <p:spPr bwMode="auto">
            <a:xfrm>
              <a:off x="703" y="981"/>
              <a:ext cx="2132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4000" b="1" i="1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20</a:t>
              </a:r>
              <a:r>
                <a:rPr lang="en-US" sz="4000" b="1" i="1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n</a:t>
              </a:r>
              <a:r>
                <a:rPr lang="en-US" sz="4000" b="1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 + </a:t>
              </a:r>
              <a:r>
                <a:rPr lang="ru-RU" sz="4000" b="1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5</a:t>
              </a:r>
              <a:r>
                <a:rPr lang="en-US" sz="4000" b="1" i="1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k</a:t>
              </a:r>
              <a:endParaRPr lang="ru-RU" sz="4000" b="1" i="1" dirty="0">
                <a:solidFill>
                  <a:srgbClr val="0070C0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3131614" y="4108272"/>
            <a:ext cx="6682739" cy="714375"/>
            <a:chOff x="204" y="978"/>
            <a:chExt cx="2631" cy="375"/>
          </a:xfrm>
        </p:grpSpPr>
        <p:sp>
          <p:nvSpPr>
            <p:cNvPr id="20501" name="AutoShape 74"/>
            <p:cNvSpPr>
              <a:spLocks noChangeArrowheads="1"/>
            </p:cNvSpPr>
            <p:nvPr/>
          </p:nvSpPr>
          <p:spPr bwMode="auto">
            <a:xfrm>
              <a:off x="204" y="978"/>
              <a:ext cx="453" cy="35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400" b="1" dirty="0" smtClean="0">
                  <a:solidFill>
                    <a:srgbClr val="CCECFF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3400" b="1" dirty="0">
                <a:solidFill>
                  <a:srgbClr val="CCEC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6" name="Text Box 75"/>
            <p:cNvSpPr txBox="1">
              <a:spLocks noChangeArrowheads="1"/>
            </p:cNvSpPr>
            <p:nvPr/>
          </p:nvSpPr>
          <p:spPr bwMode="auto">
            <a:xfrm>
              <a:off x="703" y="981"/>
              <a:ext cx="2132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b="1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39</a:t>
              </a:r>
              <a:r>
                <a:rPr lang="en-US" sz="4000" b="1" i="1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x </a:t>
              </a:r>
              <a:r>
                <a:rPr lang="ru-RU" sz="4000" b="1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–</a:t>
              </a:r>
              <a:r>
                <a:rPr lang="en-US" sz="4000" b="1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 3</a:t>
              </a:r>
              <a:r>
                <a:rPr lang="en-US" sz="4000" b="1" i="1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y</a:t>
              </a:r>
              <a:endParaRPr lang="ru-RU" sz="4000" b="1" i="1" dirty="0">
                <a:solidFill>
                  <a:srgbClr val="0070C0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3131614" y="5199837"/>
            <a:ext cx="6682739" cy="714375"/>
            <a:chOff x="204" y="978"/>
            <a:chExt cx="2631" cy="375"/>
          </a:xfrm>
        </p:grpSpPr>
        <p:sp>
          <p:nvSpPr>
            <p:cNvPr id="20499" name="AutoShape 77"/>
            <p:cNvSpPr>
              <a:spLocks noChangeArrowheads="1"/>
            </p:cNvSpPr>
            <p:nvPr/>
          </p:nvSpPr>
          <p:spPr bwMode="auto">
            <a:xfrm>
              <a:off x="204" y="978"/>
              <a:ext cx="453" cy="35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400" b="1" dirty="0" smtClean="0">
                  <a:solidFill>
                    <a:srgbClr val="CCECFF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3400" b="1" dirty="0">
                <a:solidFill>
                  <a:srgbClr val="CCEC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2" name="Text Box 78"/>
            <p:cNvSpPr txBox="1">
              <a:spLocks noChangeArrowheads="1"/>
            </p:cNvSpPr>
            <p:nvPr/>
          </p:nvSpPr>
          <p:spPr bwMode="auto">
            <a:xfrm>
              <a:off x="703" y="981"/>
              <a:ext cx="2132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4000" b="1" i="1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18</a:t>
              </a:r>
              <a:r>
                <a:rPr lang="en-US" sz="4000" b="1" i="1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a </a:t>
              </a:r>
              <a:r>
                <a:rPr lang="en-US" sz="4000" b="1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+ 6</a:t>
              </a:r>
              <a:r>
                <a:rPr lang="en-US" sz="4000" b="1" i="1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b </a:t>
              </a:r>
              <a:r>
                <a:rPr lang="ru-RU" sz="4000" b="1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–</a:t>
              </a:r>
              <a:r>
                <a:rPr lang="en-US" sz="4000" b="1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 12</a:t>
              </a:r>
              <a:r>
                <a:rPr lang="en-US" sz="4000" b="1" i="1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c</a:t>
              </a:r>
              <a:endParaRPr lang="ru-RU" sz="4000" b="1" i="1" dirty="0">
                <a:solidFill>
                  <a:srgbClr val="0070C0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3131614" y="6291402"/>
            <a:ext cx="6682739" cy="714375"/>
            <a:chOff x="204" y="978"/>
            <a:chExt cx="2631" cy="375"/>
          </a:xfrm>
        </p:grpSpPr>
        <p:sp>
          <p:nvSpPr>
            <p:cNvPr id="20497" name="AutoShape 80"/>
            <p:cNvSpPr>
              <a:spLocks noChangeArrowheads="1"/>
            </p:cNvSpPr>
            <p:nvPr/>
          </p:nvSpPr>
          <p:spPr bwMode="auto">
            <a:xfrm>
              <a:off x="204" y="978"/>
              <a:ext cx="453" cy="35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400" b="1" dirty="0" smtClean="0">
                  <a:solidFill>
                    <a:srgbClr val="CCECFF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3400" b="1" dirty="0">
                <a:solidFill>
                  <a:srgbClr val="CCEC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8" name="Text Box 81"/>
            <p:cNvSpPr txBox="1">
              <a:spLocks noChangeArrowheads="1"/>
            </p:cNvSpPr>
            <p:nvPr/>
          </p:nvSpPr>
          <p:spPr bwMode="auto">
            <a:xfrm>
              <a:off x="703" y="981"/>
              <a:ext cx="2132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4000" b="1" i="1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15</a:t>
              </a:r>
              <a:r>
                <a:rPr lang="en-US" sz="4000" b="1" i="1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d </a:t>
              </a:r>
              <a:r>
                <a:rPr lang="ru-RU" sz="4000" b="1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–</a:t>
              </a:r>
              <a:r>
                <a:rPr lang="en-US" sz="4000" b="1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  25</a:t>
              </a:r>
              <a:r>
                <a:rPr lang="en-US" sz="4000" b="1" i="1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k + </a:t>
              </a:r>
              <a:r>
                <a:rPr lang="en-US" sz="4000" b="1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5</a:t>
              </a:r>
              <a:endParaRPr lang="ru-RU" sz="4000" b="1" dirty="0">
                <a:solidFill>
                  <a:srgbClr val="0070C0"/>
                </a:solidFill>
                <a:latin typeface="+mn-lt"/>
                <a:cs typeface="Arial" pitchFamily="34" charset="0"/>
              </a:endParaRPr>
            </a:p>
          </p:txBody>
        </p:sp>
      </p:grpSp>
      <p:sp>
        <p:nvSpPr>
          <p:cNvPr id="2136" name="AutoShape 88"/>
          <p:cNvSpPr>
            <a:spLocks noChangeArrowheads="1"/>
          </p:cNvSpPr>
          <p:nvPr/>
        </p:nvSpPr>
        <p:spPr bwMode="auto">
          <a:xfrm>
            <a:off x="8546894" y="3016707"/>
            <a:ext cx="2834640" cy="82696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CCECFF"/>
                </a:solidFill>
                <a:cs typeface="Arial" pitchFamily="34" charset="0"/>
              </a:rPr>
              <a:t>5</a:t>
            </a:r>
            <a:r>
              <a:rPr lang="en-US" sz="4000" b="1" dirty="0">
                <a:solidFill>
                  <a:srgbClr val="CCECFF"/>
                </a:solidFill>
                <a:cs typeface="Arial" pitchFamily="34" charset="0"/>
              </a:rPr>
              <a:t>(</a:t>
            </a:r>
            <a:r>
              <a:rPr lang="ru-RU" sz="4000" b="1" dirty="0">
                <a:solidFill>
                  <a:srgbClr val="CCECFF"/>
                </a:solidFill>
                <a:cs typeface="Arial" pitchFamily="34" charset="0"/>
              </a:rPr>
              <a:t>4</a:t>
            </a:r>
            <a:r>
              <a:rPr lang="en-US" sz="4000" b="1" i="1" dirty="0">
                <a:solidFill>
                  <a:srgbClr val="CCECFF"/>
                </a:solidFill>
                <a:cs typeface="Arial" pitchFamily="34" charset="0"/>
              </a:rPr>
              <a:t>n + k</a:t>
            </a:r>
            <a:r>
              <a:rPr lang="en-US" sz="4000" b="1" dirty="0">
                <a:solidFill>
                  <a:srgbClr val="CCECFF"/>
                </a:solidFill>
                <a:cs typeface="Arial" pitchFamily="34" charset="0"/>
              </a:rPr>
              <a:t>)</a:t>
            </a:r>
            <a:endParaRPr lang="ru-RU" sz="4000" b="1" dirty="0">
              <a:solidFill>
                <a:srgbClr val="CCECFF"/>
              </a:solidFill>
              <a:cs typeface="Arial" pitchFamily="34" charset="0"/>
            </a:endParaRPr>
          </a:p>
        </p:txBody>
      </p:sp>
      <p:sp>
        <p:nvSpPr>
          <p:cNvPr id="2137" name="AutoShape 89"/>
          <p:cNvSpPr>
            <a:spLocks noChangeArrowheads="1"/>
          </p:cNvSpPr>
          <p:nvPr/>
        </p:nvSpPr>
        <p:spPr bwMode="auto">
          <a:xfrm>
            <a:off x="8546894" y="4108271"/>
            <a:ext cx="3251200" cy="82696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CCECFF"/>
                </a:solidFill>
                <a:cs typeface="Arial" pitchFamily="34" charset="0"/>
              </a:rPr>
              <a:t>3(13</a:t>
            </a:r>
            <a:r>
              <a:rPr lang="en-US" sz="4000" b="1" i="1" dirty="0">
                <a:solidFill>
                  <a:srgbClr val="CCECFF"/>
                </a:solidFill>
                <a:cs typeface="Arial" pitchFamily="34" charset="0"/>
              </a:rPr>
              <a:t>x </a:t>
            </a:r>
            <a:r>
              <a:rPr lang="ru-RU" sz="4000" b="1" dirty="0">
                <a:solidFill>
                  <a:srgbClr val="CCECFF"/>
                </a:solidFill>
                <a:cs typeface="Arial" pitchFamily="34" charset="0"/>
              </a:rPr>
              <a:t>–</a:t>
            </a:r>
            <a:r>
              <a:rPr lang="en-US" sz="4000" b="1" dirty="0">
                <a:solidFill>
                  <a:srgbClr val="CCECFF"/>
                </a:solidFill>
                <a:cs typeface="Arial" pitchFamily="34" charset="0"/>
              </a:rPr>
              <a:t> </a:t>
            </a:r>
            <a:r>
              <a:rPr lang="en-US" sz="4000" b="1" i="1" dirty="0">
                <a:solidFill>
                  <a:srgbClr val="CCECFF"/>
                </a:solidFill>
                <a:cs typeface="Arial" pitchFamily="34" charset="0"/>
              </a:rPr>
              <a:t>y</a:t>
            </a:r>
            <a:r>
              <a:rPr lang="en-US" sz="4000" b="1" dirty="0">
                <a:solidFill>
                  <a:srgbClr val="CCECFF"/>
                </a:solidFill>
                <a:cs typeface="Arial" pitchFamily="34" charset="0"/>
              </a:rPr>
              <a:t>) </a:t>
            </a:r>
            <a:endParaRPr lang="ru-RU" sz="4000" b="1" dirty="0">
              <a:solidFill>
                <a:srgbClr val="CCECFF"/>
              </a:solidFill>
              <a:cs typeface="Arial" pitchFamily="34" charset="0"/>
            </a:endParaRPr>
          </a:p>
        </p:txBody>
      </p:sp>
      <p:sp>
        <p:nvSpPr>
          <p:cNvPr id="2138" name="AutoShape 90"/>
          <p:cNvSpPr>
            <a:spLocks noChangeArrowheads="1"/>
          </p:cNvSpPr>
          <p:nvPr/>
        </p:nvSpPr>
        <p:spPr bwMode="auto">
          <a:xfrm>
            <a:off x="8546895" y="5199837"/>
            <a:ext cx="3845560" cy="82696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CCECFF"/>
                </a:solidFill>
                <a:cs typeface="Arial" pitchFamily="34" charset="0"/>
              </a:rPr>
              <a:t>6</a:t>
            </a:r>
            <a:r>
              <a:rPr lang="en-US" sz="4000" b="1" dirty="0">
                <a:solidFill>
                  <a:srgbClr val="CCECFF"/>
                </a:solidFill>
                <a:cs typeface="Arial" pitchFamily="34" charset="0"/>
              </a:rPr>
              <a:t>(</a:t>
            </a:r>
            <a:r>
              <a:rPr lang="ru-RU" sz="4000" b="1" dirty="0">
                <a:solidFill>
                  <a:srgbClr val="CCECFF"/>
                </a:solidFill>
                <a:cs typeface="Arial" pitchFamily="34" charset="0"/>
              </a:rPr>
              <a:t>3</a:t>
            </a:r>
            <a:r>
              <a:rPr lang="en-US" sz="4000" b="1" i="1" dirty="0">
                <a:solidFill>
                  <a:srgbClr val="CCECFF"/>
                </a:solidFill>
                <a:cs typeface="Arial" pitchFamily="34" charset="0"/>
              </a:rPr>
              <a:t>a + b </a:t>
            </a:r>
            <a:r>
              <a:rPr lang="ru-RU" sz="4000" b="1" dirty="0">
                <a:solidFill>
                  <a:srgbClr val="CCECFF"/>
                </a:solidFill>
                <a:cs typeface="Arial" pitchFamily="34" charset="0"/>
              </a:rPr>
              <a:t>–</a:t>
            </a:r>
            <a:r>
              <a:rPr lang="en-US" sz="4000" b="1" dirty="0">
                <a:solidFill>
                  <a:srgbClr val="CCECFF"/>
                </a:solidFill>
                <a:cs typeface="Arial" pitchFamily="34" charset="0"/>
              </a:rPr>
              <a:t> 2</a:t>
            </a:r>
            <a:r>
              <a:rPr lang="en-US" sz="4000" b="1" i="1" dirty="0">
                <a:solidFill>
                  <a:srgbClr val="CCECFF"/>
                </a:solidFill>
                <a:cs typeface="Arial" pitchFamily="34" charset="0"/>
              </a:rPr>
              <a:t>c</a:t>
            </a:r>
            <a:r>
              <a:rPr lang="en-US" sz="4000" b="1" dirty="0">
                <a:solidFill>
                  <a:srgbClr val="CCECFF"/>
                </a:solidFill>
                <a:cs typeface="Arial" pitchFamily="34" charset="0"/>
              </a:rPr>
              <a:t>)</a:t>
            </a:r>
            <a:r>
              <a:rPr lang="en-US" sz="4000" b="1" i="1" dirty="0">
                <a:solidFill>
                  <a:srgbClr val="CCECFF"/>
                </a:solidFill>
                <a:cs typeface="Arial" pitchFamily="34" charset="0"/>
              </a:rPr>
              <a:t> </a:t>
            </a:r>
            <a:endParaRPr lang="ru-RU" sz="4000" b="1" i="1" dirty="0">
              <a:solidFill>
                <a:srgbClr val="CCECFF"/>
              </a:solidFill>
              <a:cs typeface="Arial" pitchFamily="34" charset="0"/>
            </a:endParaRPr>
          </a:p>
        </p:txBody>
      </p:sp>
      <p:sp>
        <p:nvSpPr>
          <p:cNvPr id="2139" name="AutoShape 91"/>
          <p:cNvSpPr>
            <a:spLocks noChangeArrowheads="1"/>
          </p:cNvSpPr>
          <p:nvPr/>
        </p:nvSpPr>
        <p:spPr bwMode="auto">
          <a:xfrm>
            <a:off x="8546894" y="6291401"/>
            <a:ext cx="4386579" cy="82696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CCECFF"/>
                </a:solidFill>
                <a:cs typeface="Arial" pitchFamily="34" charset="0"/>
              </a:rPr>
              <a:t>5(</a:t>
            </a:r>
            <a:r>
              <a:rPr lang="ru-RU" sz="4000" b="1" dirty="0">
                <a:solidFill>
                  <a:srgbClr val="CCECFF"/>
                </a:solidFill>
                <a:cs typeface="Arial" pitchFamily="34" charset="0"/>
              </a:rPr>
              <a:t>3</a:t>
            </a:r>
            <a:r>
              <a:rPr lang="en-US" sz="4000" b="1" i="1" dirty="0">
                <a:solidFill>
                  <a:srgbClr val="CCECFF"/>
                </a:solidFill>
                <a:cs typeface="Arial" pitchFamily="34" charset="0"/>
              </a:rPr>
              <a:t>d </a:t>
            </a:r>
            <a:r>
              <a:rPr lang="ru-RU" sz="4000" b="1" dirty="0">
                <a:solidFill>
                  <a:srgbClr val="CCECFF"/>
                </a:solidFill>
                <a:cs typeface="Arial" pitchFamily="34" charset="0"/>
              </a:rPr>
              <a:t>–</a:t>
            </a:r>
            <a:r>
              <a:rPr lang="en-US" sz="4000" b="1" dirty="0">
                <a:solidFill>
                  <a:srgbClr val="CCECFF"/>
                </a:solidFill>
                <a:cs typeface="Arial" pitchFamily="34" charset="0"/>
              </a:rPr>
              <a:t> 5</a:t>
            </a:r>
            <a:r>
              <a:rPr lang="en-US" sz="4000" b="1" i="1" dirty="0">
                <a:solidFill>
                  <a:srgbClr val="CCECFF"/>
                </a:solidFill>
                <a:cs typeface="Arial" pitchFamily="34" charset="0"/>
              </a:rPr>
              <a:t>k + </a:t>
            </a:r>
            <a:r>
              <a:rPr lang="en-US" sz="4000" b="1" dirty="0">
                <a:solidFill>
                  <a:srgbClr val="CCECFF"/>
                </a:solidFill>
                <a:cs typeface="Arial" pitchFamily="34" charset="0"/>
              </a:rPr>
              <a:t>1</a:t>
            </a:r>
            <a:r>
              <a:rPr lang="en-US" sz="4000" b="1" i="1" dirty="0">
                <a:solidFill>
                  <a:srgbClr val="CCECFF"/>
                </a:solidFill>
                <a:cs typeface="Arial" pitchFamily="34" charset="0"/>
              </a:rPr>
              <a:t>)</a:t>
            </a:r>
            <a:endParaRPr lang="ru-RU" sz="4000" b="1" i="1" dirty="0">
              <a:solidFill>
                <a:srgbClr val="CCEC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0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819150" y="1622980"/>
            <a:ext cx="4205580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4x</a:t>
            </a:r>
            <a:r>
              <a:rPr lang="en-US" sz="8000" b="1" dirty="0">
                <a:solidFill>
                  <a:srgbClr val="000000"/>
                </a:solidFill>
              </a:rPr>
              <a:t>-</a:t>
            </a:r>
            <a:r>
              <a:rPr lang="en-US" sz="8000" b="1" dirty="0"/>
              <a:t>12</a:t>
            </a:r>
            <a:r>
              <a:rPr lang="en-US" sz="8000" b="1" dirty="0">
                <a:solidFill>
                  <a:srgbClr val="FF0000"/>
                </a:solidFill>
              </a:rPr>
              <a:t>x</a:t>
            </a:r>
            <a:r>
              <a:rPr lang="en-US" sz="8000" b="1" baseline="30000" dirty="0"/>
              <a:t>2 </a:t>
            </a:r>
            <a:r>
              <a:rPr lang="en-US" sz="8000" b="1" dirty="0">
                <a:solidFill>
                  <a:srgbClr val="000000"/>
                </a:solidFill>
              </a:rPr>
              <a:t>=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783330" y="1622980"/>
            <a:ext cx="1254451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4x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949775" y="1622980"/>
            <a:ext cx="2726008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000000"/>
                </a:solidFill>
              </a:rPr>
              <a:t>(1-3</a:t>
            </a:r>
            <a:r>
              <a:rPr lang="en-US" sz="8000" b="1" dirty="0">
                <a:solidFill>
                  <a:srgbClr val="0000FF"/>
                </a:solidFill>
              </a:rPr>
              <a:t>x</a:t>
            </a:r>
            <a:r>
              <a:rPr lang="en-US" sz="8000" b="1" dirty="0" smtClean="0">
                <a:solidFill>
                  <a:srgbClr val="000000"/>
                </a:solidFill>
              </a:rPr>
              <a:t>)</a:t>
            </a:r>
            <a:endParaRPr lang="en-US" sz="8000" b="1" baseline="30000" dirty="0">
              <a:solidFill>
                <a:srgbClr val="0000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361870" y="2668655"/>
            <a:ext cx="2647461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x</a:t>
            </a:r>
            <a:r>
              <a:rPr lang="en-US" sz="8000" b="1" baseline="30000" dirty="0"/>
              <a:t>2</a:t>
            </a:r>
            <a:r>
              <a:rPr lang="en-US" sz="8000" b="1" dirty="0">
                <a:solidFill>
                  <a:srgbClr val="000000"/>
                </a:solidFill>
              </a:rPr>
              <a:t>-</a:t>
            </a:r>
            <a:r>
              <a:rPr lang="en-US" sz="8000" b="1" dirty="0">
                <a:solidFill>
                  <a:srgbClr val="FF0000"/>
                </a:solidFill>
              </a:rPr>
              <a:t>x</a:t>
            </a:r>
            <a:r>
              <a:rPr lang="en-US" sz="8000" b="1" baseline="30000" dirty="0"/>
              <a:t> </a:t>
            </a:r>
            <a:r>
              <a:rPr lang="en-US" sz="8000" b="1" dirty="0">
                <a:solidFill>
                  <a:srgbClr val="000000"/>
                </a:solidFill>
              </a:rPr>
              <a:t>=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783330" y="2666196"/>
            <a:ext cx="735078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x</a:t>
            </a:r>
            <a:endParaRPr lang="ru-RU" sz="8000" b="1" baseline="30000" dirty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266800" y="2644086"/>
            <a:ext cx="2439071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000000"/>
                </a:solidFill>
              </a:rPr>
              <a:t>(</a:t>
            </a:r>
            <a:r>
              <a:rPr lang="en-US" sz="8000" b="1" dirty="0">
                <a:solidFill>
                  <a:srgbClr val="0000FF"/>
                </a:solidFill>
              </a:rPr>
              <a:t>x</a:t>
            </a:r>
            <a:r>
              <a:rPr lang="en-US" sz="8000" b="1" dirty="0"/>
              <a:t>- 1</a:t>
            </a:r>
            <a:r>
              <a:rPr lang="en-US" sz="8000" b="1" dirty="0" smtClean="0">
                <a:solidFill>
                  <a:srgbClr val="000000"/>
                </a:solidFill>
              </a:rPr>
              <a:t>)</a:t>
            </a:r>
            <a:endParaRPr lang="en-US" sz="8000" b="1" baseline="30000" dirty="0">
              <a:solidFill>
                <a:srgbClr val="000000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477383" y="5122433"/>
            <a:ext cx="4551829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4x</a:t>
            </a:r>
            <a:r>
              <a:rPr lang="en-US" sz="8000" b="1" baseline="30000" dirty="0"/>
              <a:t>3</a:t>
            </a:r>
            <a:r>
              <a:rPr lang="en-US" sz="8000" b="1" dirty="0">
                <a:solidFill>
                  <a:srgbClr val="000000"/>
                </a:solidFill>
              </a:rPr>
              <a:t>-</a:t>
            </a:r>
            <a:r>
              <a:rPr lang="en-US" sz="8000" b="1" dirty="0"/>
              <a:t>12</a:t>
            </a:r>
            <a:r>
              <a:rPr lang="en-US" sz="8000" b="1" dirty="0">
                <a:solidFill>
                  <a:srgbClr val="FF0000"/>
                </a:solidFill>
              </a:rPr>
              <a:t>x</a:t>
            </a:r>
            <a:r>
              <a:rPr lang="en-US" sz="8000" b="1" baseline="30000" dirty="0"/>
              <a:t>2 </a:t>
            </a:r>
            <a:r>
              <a:rPr lang="en-US" sz="8000" b="1" dirty="0">
                <a:solidFill>
                  <a:srgbClr val="000000"/>
                </a:solidFill>
              </a:rPr>
              <a:t>=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783330" y="5104709"/>
            <a:ext cx="1600700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4x</a:t>
            </a:r>
            <a:r>
              <a:rPr lang="en-US" sz="8000" b="1" baseline="30000" dirty="0"/>
              <a:t>2</a:t>
            </a:r>
            <a:endParaRPr lang="ru-RU" sz="8000" b="1" baseline="30000" dirty="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201574" y="5104709"/>
            <a:ext cx="2439071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000000"/>
                </a:solidFill>
              </a:rPr>
              <a:t>(</a:t>
            </a:r>
            <a:r>
              <a:rPr lang="en-US" sz="8000" b="1" dirty="0">
                <a:solidFill>
                  <a:srgbClr val="0000FF"/>
                </a:solidFill>
              </a:rPr>
              <a:t>x</a:t>
            </a:r>
            <a:r>
              <a:rPr lang="en-US" sz="8000" b="1" dirty="0"/>
              <a:t>- 3</a:t>
            </a:r>
            <a:r>
              <a:rPr lang="en-US" sz="8000" b="1" dirty="0" smtClean="0">
                <a:solidFill>
                  <a:srgbClr val="000000"/>
                </a:solidFill>
              </a:rPr>
              <a:t>)</a:t>
            </a:r>
            <a:endParaRPr lang="en-US" sz="8000" b="1" baseline="30000" dirty="0">
              <a:solidFill>
                <a:srgbClr val="000000"/>
              </a:solidFill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477383" y="6467713"/>
            <a:ext cx="4551829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/>
              <a:t>12</a:t>
            </a:r>
            <a:r>
              <a:rPr lang="en-US" sz="8000" b="1" dirty="0">
                <a:solidFill>
                  <a:srgbClr val="FF0000"/>
                </a:solidFill>
              </a:rPr>
              <a:t>x</a:t>
            </a:r>
            <a:r>
              <a:rPr lang="en-US" sz="8000" b="1" baseline="30000" dirty="0"/>
              <a:t>2</a:t>
            </a:r>
            <a:r>
              <a:rPr lang="en-US" sz="8000" b="1" dirty="0">
                <a:solidFill>
                  <a:srgbClr val="000000"/>
                </a:solidFill>
              </a:rPr>
              <a:t>-</a:t>
            </a:r>
            <a:r>
              <a:rPr lang="en-US" sz="8000" b="1" dirty="0">
                <a:solidFill>
                  <a:srgbClr val="FF0000"/>
                </a:solidFill>
              </a:rPr>
              <a:t>4x</a:t>
            </a:r>
            <a:r>
              <a:rPr lang="en-US" sz="8000" b="1" baseline="30000" dirty="0"/>
              <a:t>3 </a:t>
            </a:r>
            <a:r>
              <a:rPr lang="en-US" sz="8000" b="1" dirty="0">
                <a:solidFill>
                  <a:srgbClr val="000000"/>
                </a:solidFill>
              </a:rPr>
              <a:t>=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858026" y="6467713"/>
            <a:ext cx="1600700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4x</a:t>
            </a:r>
            <a:r>
              <a:rPr lang="en-US" sz="8000" b="1" baseline="30000" dirty="0"/>
              <a:t>2</a:t>
            </a:r>
            <a:endParaRPr lang="ru-RU" sz="8000" b="1" baseline="30000" dirty="0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7197627" y="6485437"/>
            <a:ext cx="2958444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000000"/>
                </a:solidFill>
              </a:rPr>
              <a:t>(</a:t>
            </a:r>
            <a:r>
              <a:rPr lang="en-US" sz="8000" b="1" dirty="0"/>
              <a:t>3- 4</a:t>
            </a:r>
            <a:r>
              <a:rPr lang="en-US" sz="8000" b="1" dirty="0">
                <a:solidFill>
                  <a:srgbClr val="0000FF"/>
                </a:solidFill>
              </a:rPr>
              <a:t>x</a:t>
            </a:r>
            <a:r>
              <a:rPr lang="en-US" sz="8000" b="1" dirty="0" smtClean="0">
                <a:solidFill>
                  <a:srgbClr val="000000"/>
                </a:solidFill>
              </a:rPr>
              <a:t>)</a:t>
            </a:r>
            <a:endParaRPr lang="en-US" sz="8000" b="1" baseline="30000" dirty="0">
              <a:solidFill>
                <a:srgbClr val="000000"/>
              </a:solidFill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017573" y="3785452"/>
            <a:ext cx="2993710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x</a:t>
            </a:r>
            <a:r>
              <a:rPr lang="en-US" sz="8000" b="1" baseline="30000" dirty="0"/>
              <a:t>3</a:t>
            </a:r>
            <a:r>
              <a:rPr lang="en-US" sz="8000" b="1" dirty="0">
                <a:solidFill>
                  <a:srgbClr val="000000"/>
                </a:solidFill>
              </a:rPr>
              <a:t>-</a:t>
            </a:r>
            <a:r>
              <a:rPr lang="en-US" sz="8000" b="1" dirty="0">
                <a:solidFill>
                  <a:srgbClr val="FF0000"/>
                </a:solidFill>
              </a:rPr>
              <a:t>x</a:t>
            </a:r>
            <a:r>
              <a:rPr lang="en-US" sz="8000" b="1" baseline="30000" dirty="0"/>
              <a:t>2 </a:t>
            </a:r>
            <a:r>
              <a:rPr lang="en-US" sz="8000" b="1" dirty="0">
                <a:solidFill>
                  <a:srgbClr val="000000"/>
                </a:solidFill>
              </a:rPr>
              <a:t>=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815741" y="3785452"/>
            <a:ext cx="1081327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x</a:t>
            </a:r>
            <a:r>
              <a:rPr lang="en-US" sz="8000" b="1" baseline="30000" dirty="0"/>
              <a:t>2</a:t>
            </a:r>
            <a:endParaRPr lang="ru-RU" sz="8000" b="1" baseline="30000" dirty="0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668146" y="3785452"/>
            <a:ext cx="2439071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000000"/>
                </a:solidFill>
              </a:rPr>
              <a:t>(</a:t>
            </a:r>
            <a:r>
              <a:rPr lang="en-US" sz="8000" b="1" dirty="0">
                <a:solidFill>
                  <a:srgbClr val="0000FF"/>
                </a:solidFill>
              </a:rPr>
              <a:t>x</a:t>
            </a:r>
            <a:r>
              <a:rPr lang="en-US" sz="8000" b="1" dirty="0"/>
              <a:t>- 1</a:t>
            </a:r>
            <a:r>
              <a:rPr lang="en-US" sz="8000" b="1" dirty="0" smtClean="0">
                <a:solidFill>
                  <a:srgbClr val="000000"/>
                </a:solidFill>
              </a:rPr>
              <a:t>)</a:t>
            </a:r>
            <a:endParaRPr lang="en-US" sz="8000" b="1" baseline="30000" dirty="0">
              <a:solidFill>
                <a:srgbClr val="000000"/>
              </a:solidFill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029681" y="152400"/>
            <a:ext cx="13716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5400" b="1" baseline="30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baseline="30000" dirty="0" smtClean="0">
                <a:latin typeface="Arial" pitchFamily="34" charset="0"/>
                <a:cs typeface="Arial" pitchFamily="34" charset="0"/>
              </a:rPr>
              <a:t>ВЫНЕСЕНИЕ </a:t>
            </a:r>
            <a:r>
              <a:rPr lang="ru-RU" sz="5400" b="1" baseline="30000" dirty="0">
                <a:latin typeface="Arial" pitchFamily="34" charset="0"/>
                <a:cs typeface="Arial" pitchFamily="34" charset="0"/>
              </a:rPr>
              <a:t>ОБЩЕГО МНОЖИТЕЛЯ ЗА </a:t>
            </a:r>
            <a:r>
              <a:rPr lang="ru-RU" sz="5400" b="1" baseline="30000" dirty="0" smtClean="0">
                <a:latin typeface="Arial" pitchFamily="34" charset="0"/>
                <a:cs typeface="Arial" pitchFamily="34" charset="0"/>
              </a:rPr>
              <a:t>СКОБК</a:t>
            </a:r>
            <a:r>
              <a:rPr lang="uz-Cyrl-UZ" sz="5400" b="1" baseline="30000" dirty="0" smtClean="0">
                <a:latin typeface="Arial" pitchFamily="34" charset="0"/>
                <a:cs typeface="Arial" pitchFamily="34" charset="0"/>
              </a:rPr>
              <a:t>И</a:t>
            </a:r>
            <a:endParaRPr lang="ru-RU" sz="48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1" y="2687316"/>
            <a:ext cx="2819400" cy="317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4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4" grpId="0"/>
      <p:bldP spid="5125" grpId="0"/>
      <p:bldP spid="5126" grpId="0"/>
      <p:bldP spid="5127" grpId="0"/>
      <p:bldP spid="5128" grpId="0"/>
      <p:bldP spid="5129" grpId="0"/>
      <p:bldP spid="5130" grpId="0"/>
      <p:bldP spid="5131" grpId="0"/>
      <p:bldP spid="5132" grpId="0"/>
      <p:bldP spid="5133" grpId="0"/>
      <p:bldP spid="5134" grpId="0"/>
      <p:bldP spid="5135" grpId="0"/>
      <p:bldP spid="51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835363" y="132599"/>
            <a:ext cx="11823691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УМНОЖЕНИЕ МНОГОЧЛЕНА НА МНОГОЧЛЕН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338866" y="887233"/>
            <a:ext cx="3346370" cy="14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800" b="1" dirty="0">
                <a:solidFill>
                  <a:srgbClr val="000000"/>
                </a:solidFill>
              </a:rPr>
              <a:t>(</a:t>
            </a:r>
            <a:r>
              <a:rPr lang="en-US" sz="8800" b="1" dirty="0">
                <a:solidFill>
                  <a:srgbClr val="0000FF"/>
                </a:solidFill>
              </a:rPr>
              <a:t>m </a:t>
            </a:r>
            <a:r>
              <a:rPr lang="en-US" sz="8800" b="1" dirty="0">
                <a:solidFill>
                  <a:srgbClr val="000000"/>
                </a:solidFill>
              </a:rPr>
              <a:t>-</a:t>
            </a:r>
            <a:r>
              <a:rPr lang="en-US" sz="8800" b="1" dirty="0">
                <a:solidFill>
                  <a:srgbClr val="0000FF"/>
                </a:solidFill>
              </a:rPr>
              <a:t> n</a:t>
            </a:r>
            <a:r>
              <a:rPr lang="en-US" sz="8800" b="1" dirty="0">
                <a:solidFill>
                  <a:srgbClr val="000000"/>
                </a:solidFill>
              </a:rPr>
              <a:t>)</a:t>
            </a:r>
            <a:endParaRPr lang="ru-RU" sz="8000" b="1" dirty="0">
              <a:solidFill>
                <a:srgbClr val="000000"/>
              </a:solidFill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422603" y="894900"/>
            <a:ext cx="3846507" cy="14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800" b="1" dirty="0">
                <a:solidFill>
                  <a:srgbClr val="000000"/>
                </a:solidFill>
              </a:rPr>
              <a:t>(</a:t>
            </a:r>
            <a:r>
              <a:rPr lang="en-US" sz="8800" b="1" dirty="0">
                <a:solidFill>
                  <a:srgbClr val="0000FF"/>
                </a:solidFill>
              </a:rPr>
              <a:t>x </a:t>
            </a:r>
            <a:r>
              <a:rPr lang="en-US" sz="8800" b="1" dirty="0">
                <a:solidFill>
                  <a:srgbClr val="000000"/>
                </a:solidFill>
              </a:rPr>
              <a:t>+</a:t>
            </a:r>
            <a:r>
              <a:rPr lang="en-US" sz="8800" b="1" dirty="0">
                <a:solidFill>
                  <a:srgbClr val="0000FF"/>
                </a:solidFill>
              </a:rPr>
              <a:t> c</a:t>
            </a:r>
            <a:r>
              <a:rPr lang="en-US" sz="8800" b="1" dirty="0">
                <a:solidFill>
                  <a:srgbClr val="000000"/>
                </a:solidFill>
              </a:rPr>
              <a:t>) =</a:t>
            </a:r>
            <a:endParaRPr lang="ru-RU" sz="8000" b="1" dirty="0">
              <a:solidFill>
                <a:srgbClr val="000000"/>
              </a:solidFill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904894" y="2203572"/>
            <a:ext cx="2252288" cy="14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800" b="1" dirty="0"/>
              <a:t>=</a:t>
            </a:r>
            <a:r>
              <a:rPr lang="en-US" sz="8800" b="1" dirty="0">
                <a:solidFill>
                  <a:srgbClr val="0000FF"/>
                </a:solidFill>
              </a:rPr>
              <a:t>mx</a:t>
            </a:r>
            <a:endParaRPr lang="ru-RU" sz="8000" b="1" dirty="0">
              <a:solidFill>
                <a:srgbClr val="0000FF"/>
              </a:solidFill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966520" y="2145362"/>
            <a:ext cx="2217856" cy="14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800" b="1" dirty="0"/>
              <a:t>+</a:t>
            </a:r>
            <a:r>
              <a:rPr lang="en-US" sz="8800" b="1" dirty="0">
                <a:solidFill>
                  <a:srgbClr val="0000FF"/>
                </a:solidFill>
              </a:rPr>
              <a:t>mc</a:t>
            </a:r>
            <a:endParaRPr lang="ru-RU" sz="8000" b="1" dirty="0">
              <a:solidFill>
                <a:srgbClr val="0000FF"/>
              </a:solidFill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8075033" y="2145362"/>
            <a:ext cx="1723297" cy="14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800" b="1" dirty="0"/>
              <a:t>-</a:t>
            </a:r>
            <a:r>
              <a:rPr lang="en-US" sz="8800" b="1" dirty="0" err="1">
                <a:solidFill>
                  <a:srgbClr val="0000FF"/>
                </a:solidFill>
              </a:rPr>
              <a:t>nx</a:t>
            </a:r>
            <a:endParaRPr lang="ru-RU" sz="8000" b="1" dirty="0">
              <a:solidFill>
                <a:srgbClr val="0000FF"/>
              </a:solidFill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9697958" y="2122669"/>
            <a:ext cx="1688865" cy="14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800" b="1" dirty="0"/>
              <a:t>-</a:t>
            </a:r>
            <a:r>
              <a:rPr lang="en-US" sz="8800" b="1" dirty="0" err="1">
                <a:solidFill>
                  <a:srgbClr val="0000FF"/>
                </a:solidFill>
              </a:rPr>
              <a:t>nc</a:t>
            </a:r>
            <a:endParaRPr lang="ru-RU" sz="8000" b="1" dirty="0">
              <a:solidFill>
                <a:srgbClr val="0000FF"/>
              </a:solidFill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504159" y="3462118"/>
            <a:ext cx="3168437" cy="14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800" b="1" dirty="0">
                <a:solidFill>
                  <a:srgbClr val="000000"/>
                </a:solidFill>
              </a:rPr>
              <a:t>(</a:t>
            </a:r>
            <a:r>
              <a:rPr lang="en-US" sz="8800" b="1" dirty="0">
                <a:solidFill>
                  <a:srgbClr val="0000FF"/>
                </a:solidFill>
              </a:rPr>
              <a:t>a </a:t>
            </a:r>
            <a:r>
              <a:rPr lang="en-US" sz="8800" b="1" dirty="0">
                <a:solidFill>
                  <a:srgbClr val="000000"/>
                </a:solidFill>
              </a:rPr>
              <a:t>+</a:t>
            </a:r>
            <a:r>
              <a:rPr lang="en-US" sz="8800" b="1" dirty="0">
                <a:solidFill>
                  <a:srgbClr val="0000FF"/>
                </a:solidFill>
              </a:rPr>
              <a:t> </a:t>
            </a:r>
            <a:r>
              <a:rPr lang="en-US" sz="8800" b="1" dirty="0"/>
              <a:t>3</a:t>
            </a:r>
            <a:r>
              <a:rPr lang="en-US" sz="8800" b="1" dirty="0">
                <a:solidFill>
                  <a:srgbClr val="000000"/>
                </a:solidFill>
              </a:rPr>
              <a:t>)</a:t>
            </a:r>
            <a:endParaRPr lang="ru-RU" sz="8000" b="1" dirty="0">
              <a:solidFill>
                <a:srgbClr val="000000"/>
              </a:solidFill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378058" y="3471143"/>
            <a:ext cx="3769563" cy="14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800" b="1" dirty="0">
                <a:solidFill>
                  <a:srgbClr val="000000"/>
                </a:solidFill>
              </a:rPr>
              <a:t>(</a:t>
            </a:r>
            <a:r>
              <a:rPr lang="en-US" sz="8800" b="1" dirty="0">
                <a:solidFill>
                  <a:srgbClr val="0000FF"/>
                </a:solidFill>
              </a:rPr>
              <a:t>a </a:t>
            </a:r>
            <a:r>
              <a:rPr lang="en-US" sz="8800" b="1" dirty="0">
                <a:solidFill>
                  <a:srgbClr val="000000"/>
                </a:solidFill>
              </a:rPr>
              <a:t>-</a:t>
            </a:r>
            <a:r>
              <a:rPr lang="en-US" sz="8800" b="1" dirty="0">
                <a:solidFill>
                  <a:srgbClr val="0000FF"/>
                </a:solidFill>
              </a:rPr>
              <a:t> </a:t>
            </a:r>
            <a:r>
              <a:rPr lang="en-US" sz="8800" b="1" dirty="0"/>
              <a:t>2</a:t>
            </a:r>
            <a:r>
              <a:rPr lang="en-US" sz="8800" b="1" dirty="0">
                <a:solidFill>
                  <a:srgbClr val="000000"/>
                </a:solidFill>
              </a:rPr>
              <a:t>) </a:t>
            </a:r>
            <a:r>
              <a:rPr lang="en-US" sz="8800" b="1" dirty="0"/>
              <a:t>=</a:t>
            </a:r>
            <a:endParaRPr lang="ru-RU" sz="8000" b="1" dirty="0">
              <a:solidFill>
                <a:srgbClr val="000000"/>
              </a:solidFill>
            </a:endParaRP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966361" y="4903392"/>
            <a:ext cx="1765809" cy="14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800" b="1" dirty="0"/>
              <a:t>=</a:t>
            </a:r>
            <a:r>
              <a:rPr lang="en-US" sz="8800" b="1" dirty="0">
                <a:solidFill>
                  <a:srgbClr val="0000FF"/>
                </a:solidFill>
              </a:rPr>
              <a:t>a</a:t>
            </a:r>
            <a:r>
              <a:rPr lang="en-US" sz="8800" b="1" baseline="30000" dirty="0"/>
              <a:t>2</a:t>
            </a:r>
            <a:endParaRPr lang="ru-RU" sz="8800" b="1" dirty="0">
              <a:solidFill>
                <a:srgbClr val="0000FF"/>
              </a:solidFill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5654314" y="4966928"/>
            <a:ext cx="1995038" cy="14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800" b="1" dirty="0">
                <a:solidFill>
                  <a:srgbClr val="000000"/>
                </a:solidFill>
              </a:rPr>
              <a:t>-</a:t>
            </a:r>
            <a:r>
              <a:rPr lang="en-US" sz="8800" b="1" dirty="0">
                <a:solidFill>
                  <a:srgbClr val="0000FF"/>
                </a:solidFill>
              </a:rPr>
              <a:t> </a:t>
            </a:r>
            <a:r>
              <a:rPr lang="en-US" sz="8800" b="1" dirty="0"/>
              <a:t>2</a:t>
            </a:r>
            <a:r>
              <a:rPr lang="en-US" sz="8800" b="1" dirty="0">
                <a:solidFill>
                  <a:srgbClr val="0000FF"/>
                </a:solidFill>
              </a:rPr>
              <a:t>a</a:t>
            </a:r>
            <a:endParaRPr lang="ru-RU" sz="8800" b="1" dirty="0">
              <a:solidFill>
                <a:srgbClr val="0000FF"/>
              </a:solidFill>
            </a:endParaRP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7614489" y="4939974"/>
            <a:ext cx="2211444" cy="14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800" b="1" dirty="0">
                <a:solidFill>
                  <a:srgbClr val="000000"/>
                </a:solidFill>
              </a:rPr>
              <a:t>+</a:t>
            </a:r>
            <a:r>
              <a:rPr lang="en-US" sz="8800" b="1" dirty="0">
                <a:solidFill>
                  <a:srgbClr val="0000FF"/>
                </a:solidFill>
              </a:rPr>
              <a:t> </a:t>
            </a:r>
            <a:r>
              <a:rPr lang="en-US" sz="8800" b="1" dirty="0"/>
              <a:t>3</a:t>
            </a:r>
            <a:r>
              <a:rPr lang="en-US" sz="8800" b="1" dirty="0">
                <a:solidFill>
                  <a:srgbClr val="0000FF"/>
                </a:solidFill>
              </a:rPr>
              <a:t>a</a:t>
            </a:r>
            <a:endParaRPr lang="ru-RU" sz="8800" b="1" dirty="0">
              <a:solidFill>
                <a:srgbClr val="0000FF"/>
              </a:solidFill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9640727" y="4939973"/>
            <a:ext cx="2254725" cy="14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800" b="1" dirty="0">
                <a:solidFill>
                  <a:srgbClr val="000000"/>
                </a:solidFill>
              </a:rPr>
              <a:t>-</a:t>
            </a:r>
            <a:r>
              <a:rPr lang="en-US" sz="8800" b="1" dirty="0">
                <a:solidFill>
                  <a:srgbClr val="0000FF"/>
                </a:solidFill>
              </a:rPr>
              <a:t> </a:t>
            </a:r>
            <a:r>
              <a:rPr lang="en-US" sz="8800" b="1" dirty="0"/>
              <a:t>6</a:t>
            </a:r>
            <a:r>
              <a:rPr lang="en-US" sz="8800" b="1" dirty="0">
                <a:solidFill>
                  <a:srgbClr val="0000FF"/>
                </a:solidFill>
              </a:rPr>
              <a:t> </a:t>
            </a:r>
            <a:r>
              <a:rPr lang="en-US" sz="8800" b="1" dirty="0"/>
              <a:t>=</a:t>
            </a:r>
            <a:endParaRPr lang="ru-RU" sz="8800" b="1" dirty="0">
              <a:solidFill>
                <a:srgbClr val="0000FF"/>
              </a:solidFill>
            </a:endParaRPr>
          </a:p>
        </p:txBody>
      </p:sp>
      <p:grpSp>
        <p:nvGrpSpPr>
          <p:cNvPr id="8221" name="Group 29"/>
          <p:cNvGrpSpPr>
            <a:grpSpLocks/>
          </p:cNvGrpSpPr>
          <p:nvPr/>
        </p:nvGrpSpPr>
        <p:grpSpPr bwMode="auto">
          <a:xfrm>
            <a:off x="6088377" y="6238354"/>
            <a:ext cx="3737556" cy="214688"/>
            <a:chOff x="1584" y="3456"/>
            <a:chExt cx="2352" cy="0"/>
          </a:xfrm>
        </p:grpSpPr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>
              <a:off x="1584" y="3456"/>
              <a:ext cx="816" cy="0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 sz="3600"/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>
              <a:off x="3120" y="3456"/>
              <a:ext cx="816" cy="0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 sz="3600"/>
            </a:p>
          </p:txBody>
        </p:sp>
      </p:grp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5283393" y="6389506"/>
            <a:ext cx="1765809" cy="14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800" b="1" dirty="0"/>
              <a:t>=</a:t>
            </a:r>
            <a:r>
              <a:rPr lang="en-US" sz="8800" b="1" dirty="0">
                <a:solidFill>
                  <a:srgbClr val="0000FF"/>
                </a:solidFill>
              </a:rPr>
              <a:t>a</a:t>
            </a:r>
            <a:r>
              <a:rPr lang="en-US" sz="8800" b="1" baseline="30000" dirty="0"/>
              <a:t>2</a:t>
            </a:r>
            <a:endParaRPr lang="ru-RU" sz="8800" b="1" dirty="0">
              <a:solidFill>
                <a:srgbClr val="0000FF"/>
              </a:solidFill>
            </a:endParaRP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7168898" y="6393775"/>
            <a:ext cx="1639172" cy="14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800" b="1" dirty="0">
                <a:solidFill>
                  <a:srgbClr val="000000"/>
                </a:solidFill>
              </a:rPr>
              <a:t>+</a:t>
            </a:r>
            <a:r>
              <a:rPr lang="en-US" sz="8800" b="1" dirty="0">
                <a:solidFill>
                  <a:srgbClr val="0000FF"/>
                </a:solidFill>
              </a:rPr>
              <a:t> a</a:t>
            </a:r>
            <a:endParaRPr lang="ru-RU" sz="8800" b="1" dirty="0">
              <a:solidFill>
                <a:srgbClr val="0000FF"/>
              </a:solidFill>
            </a:endParaRP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8851923" y="6442899"/>
            <a:ext cx="1692071" cy="14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800" b="1" dirty="0">
                <a:solidFill>
                  <a:srgbClr val="000000"/>
                </a:solidFill>
              </a:rPr>
              <a:t>-</a:t>
            </a:r>
            <a:r>
              <a:rPr lang="en-US" sz="8800" b="1" dirty="0">
                <a:solidFill>
                  <a:srgbClr val="0000FF"/>
                </a:solidFill>
              </a:rPr>
              <a:t> </a:t>
            </a:r>
            <a:r>
              <a:rPr lang="en-US" sz="8800" b="1" dirty="0"/>
              <a:t>6</a:t>
            </a:r>
            <a:r>
              <a:rPr lang="en-US" sz="8800" b="1" dirty="0">
                <a:solidFill>
                  <a:srgbClr val="0000FF"/>
                </a:solidFill>
              </a:rPr>
              <a:t> </a:t>
            </a:r>
            <a:endParaRPr lang="ru-RU" sz="8800" b="1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14" y="2050211"/>
            <a:ext cx="2286000" cy="263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1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  <p:bldP spid="8205" grpId="0" build="p" autoUpdateAnimBg="0"/>
      <p:bldP spid="8206" grpId="0"/>
      <p:bldP spid="8207" grpId="0"/>
      <p:bldP spid="8208" grpId="0"/>
      <p:bldP spid="8209" grpId="0"/>
      <p:bldP spid="8210" grpId="0"/>
      <p:bldP spid="8211" grpId="0"/>
      <p:bldP spid="8212" grpId="0"/>
      <p:bldP spid="8213" grpId="0"/>
      <p:bldP spid="8214" grpId="0"/>
      <p:bldP spid="8215" grpId="0"/>
      <p:bldP spid="8218" grpId="0"/>
      <p:bldP spid="8219" grpId="0"/>
      <p:bldP spid="8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94904" y="225582"/>
            <a:ext cx="10096045" cy="1588770"/>
          </a:xfrm>
        </p:spPr>
        <p:txBody>
          <a:bodyPr>
            <a:noAutofit/>
          </a:bodyPr>
          <a:lstStyle/>
          <a:p>
            <a:pPr marL="639504" indent="-546527" algn="ctr"/>
            <a:endParaRPr lang="ru-RU" sz="3600" b="1" dirty="0" smtClean="0">
              <a:solidFill>
                <a:srgbClr val="E12809"/>
              </a:solidFill>
              <a:latin typeface="Arial" pitchFamily="34" charset="0"/>
              <a:cs typeface="Arial" pitchFamily="34" charset="0"/>
            </a:endParaRPr>
          </a:p>
          <a:p>
            <a:pPr marL="639504" indent="-546527" algn="ctr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Решите уравнение: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0" y="-41989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0" y="144319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99742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683" name="Rectangle 10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97456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686" name="Rectangle 13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88" name="Rectangle 14"/>
          <p:cNvSpPr>
            <a:spLocks noChangeArrowheads="1"/>
          </p:cNvSpPr>
          <p:nvPr/>
        </p:nvSpPr>
        <p:spPr bwMode="auto">
          <a:xfrm>
            <a:off x="0" y="97456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689" name="Rectangle 16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91" name="Rectangle 17"/>
          <p:cNvSpPr>
            <a:spLocks noChangeArrowheads="1"/>
          </p:cNvSpPr>
          <p:nvPr/>
        </p:nvSpPr>
        <p:spPr bwMode="auto">
          <a:xfrm>
            <a:off x="0" y="144319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692" name="Rectangle 19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94" name="Rectangle 20"/>
          <p:cNvSpPr>
            <a:spLocks noChangeArrowheads="1"/>
          </p:cNvSpPr>
          <p:nvPr/>
        </p:nvSpPr>
        <p:spPr bwMode="auto">
          <a:xfrm>
            <a:off x="0" y="144319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695" name="Rectangle 22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97" name="Rectangle 23"/>
          <p:cNvSpPr>
            <a:spLocks noChangeArrowheads="1"/>
          </p:cNvSpPr>
          <p:nvPr/>
        </p:nvSpPr>
        <p:spPr bwMode="auto">
          <a:xfrm>
            <a:off x="0" y="144319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698" name="Rectangle 25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700" name="Rectangle 26"/>
          <p:cNvSpPr>
            <a:spLocks noChangeArrowheads="1"/>
          </p:cNvSpPr>
          <p:nvPr/>
        </p:nvSpPr>
        <p:spPr bwMode="auto">
          <a:xfrm>
            <a:off x="0" y="145462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701" name="Rectangle 28"/>
          <p:cNvSpPr>
            <a:spLocks noChangeArrowheads="1"/>
          </p:cNvSpPr>
          <p:nvPr/>
        </p:nvSpPr>
        <p:spPr bwMode="auto">
          <a:xfrm>
            <a:off x="0" y="-41989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703" name="Rectangle 30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352800" y="1898261"/>
                <a:ext cx="3330719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898261"/>
                <a:ext cx="3330719" cy="7847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05200" y="2835428"/>
                <a:ext cx="352853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835428"/>
                <a:ext cx="3528530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895600" y="3730640"/>
                <a:ext cx="561647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 или  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730640"/>
                <a:ext cx="5616474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037114" y="4602333"/>
                <a:ext cx="460581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 или  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114" y="4602333"/>
                <a:ext cx="4605813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8343" y="6057570"/>
                <a:ext cx="577812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Ответ: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ru-RU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4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343" y="6057570"/>
                <a:ext cx="5778120" cy="800219"/>
              </a:xfrm>
              <a:prstGeom prst="rect">
                <a:avLst/>
              </a:prstGeom>
              <a:blipFill rotWithShape="1">
                <a:blip r:embed="rId6"/>
                <a:stretch>
                  <a:fillRect l="-4430" t="-16794" b="-3664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346554"/>
            <a:ext cx="3886200" cy="276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4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1109948"/>
            <a:ext cx="3179722" cy="140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799" y="882018"/>
            <a:ext cx="8991601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 Разложите намножители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375" y="1649975"/>
                <a:ext cx="8401980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2060"/>
                    </a:solidFill>
                    <a:ea typeface="Cambria Math"/>
                  </a:rPr>
                  <a:t>1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  <m:sSup>
                      <m:sSupPr>
                        <m:ctrlP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𝒃</m:t>
                    </m:r>
                    <m:sSup>
                      <m:sSupPr>
                        <m:ctrlP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𝒂𝒙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𝒂𝒃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p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1649975"/>
                <a:ext cx="8401980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2975" t="-13281" b="-3750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1930" y="2437752"/>
                <a:ext cx="8804398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𝒂𝒃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𝒂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30" y="2437752"/>
                <a:ext cx="8804398" cy="7847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0375" y="2982535"/>
                <a:ext cx="9740552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=(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𝒂𝒃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𝒂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)=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2982535"/>
                <a:ext cx="9740552" cy="7847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9924" y="3750822"/>
                <a:ext cx="8751948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)=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24" y="3750822"/>
                <a:ext cx="8751948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862355" y="3714410"/>
                <a:ext cx="4992970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355" y="3714410"/>
                <a:ext cx="4992970" cy="7847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7483" y="4499177"/>
                <a:ext cx="9153598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400" b="1" dirty="0" smtClean="0">
                    <a:solidFill>
                      <a:srgbClr val="002060"/>
                    </a:solidFill>
                    <a:ea typeface="Cambria Math"/>
                  </a:rPr>
                  <a:t>2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𝒂</m:t>
                    </m:r>
                    <m:sSup>
                      <m:sSupPr>
                        <m:ctrlP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𝒂𝒚</m:t>
                    </m:r>
                    <m:r>
                      <a:rPr lang="uz-Latn-UZ" sz="4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𝒃</m:t>
                    </m:r>
                    <m:sSup>
                      <m:sSupPr>
                        <m:ctrlP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𝒄𝒚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uz-Latn-UZ" sz="4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𝒃𝒚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𝒄</m:t>
                    </m:r>
                    <m:sSup>
                      <m:sSupPr>
                        <m:ctrlP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83" y="4499177"/>
                <a:ext cx="9153598" cy="784767"/>
              </a:xfrm>
              <a:prstGeom prst="rect">
                <a:avLst/>
              </a:prstGeom>
              <a:blipFill rotWithShape="1">
                <a:blip r:embed="rId8"/>
                <a:stretch>
                  <a:fillRect l="-2732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6812" y="5283944"/>
                <a:ext cx="10132578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𝒄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𝒂𝒚</m:t>
                      </m:r>
                      <m:r>
                        <a:rPr lang="uz-Latn-UZ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𝒃𝒚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𝒄𝒚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12" y="5283944"/>
                <a:ext cx="10132578" cy="7847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1004" y="6064393"/>
                <a:ext cx="10499352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  <m:sSup>
                            <m:sSupPr>
                              <m:ctrlPr>
                                <a:rPr lang="uz-Latn-UZ" sz="4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uz-Latn-UZ" sz="4400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uz-Latn-UZ" sz="4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  <m:sSup>
                            <m:sSupPr>
                              <m:ctrlPr>
                                <a:rPr lang="uz-Latn-UZ" sz="4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uz-Latn-UZ" sz="4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uz-Latn-UZ" sz="4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𝒄</m:t>
                          </m:r>
                          <m:sSup>
                            <m:sSupPr>
                              <m:ctrlPr>
                                <a:rPr lang="uz-Latn-UZ" sz="4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uz-Latn-UZ" sz="4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uz-Latn-UZ" sz="4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𝒂𝒚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𝒃𝒚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𝒄𝒚</m:t>
                          </m:r>
                        </m:e>
                      </m:d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04" y="6064393"/>
                <a:ext cx="10499352" cy="85658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44135" y="6815646"/>
                <a:ext cx="8143526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𝒄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𝒃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35" y="6815646"/>
                <a:ext cx="8143526" cy="78476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344301" y="6849160"/>
                <a:ext cx="5937675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=(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𝒄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301" y="6849160"/>
                <a:ext cx="5937675" cy="78476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514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Школа. Картинки для детей. #школа #скоро_в_школу #картинки_для_детей  #1_сентября #день_знаний #дети #ученики #мальчик … | Начальная школа,  Детский сад, Мультфиль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783" y="1884784"/>
            <a:ext cx="3270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799" y="882018"/>
            <a:ext cx="8991601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 В</a:t>
            </a:r>
            <a:r>
              <a:rPr lang="ru-RU" sz="4000" b="1" kern="0" dirty="0" smtClean="0">
                <a:latin typeface="Arial" pitchFamily="34" charset="0"/>
                <a:cs typeface="Arial" pitchFamily="34" charset="0"/>
              </a:rPr>
              <a:t>ы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числите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884784"/>
            <a:ext cx="7173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1) 139</a:t>
            </a:r>
            <a:r>
              <a:rPr lang="ru-RU" sz="3600" b="1" dirty="0" smtClean="0">
                <a:latin typeface="Arial" pitchFamily="34" charset="0"/>
                <a:ea typeface="Cambria Math"/>
                <a:cs typeface="Arial" pitchFamily="34" charset="0"/>
              </a:rPr>
              <a:t>∙15+18∙139+15∙261+18∙261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6988" y="2664853"/>
            <a:ext cx="778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=(139</a:t>
            </a:r>
            <a:r>
              <a:rPr lang="ru-RU" sz="3600" b="1" dirty="0" smtClean="0">
                <a:latin typeface="Arial" pitchFamily="34" charset="0"/>
                <a:ea typeface="Cambria Math"/>
                <a:cs typeface="Arial" pitchFamily="34" charset="0"/>
              </a:rPr>
              <a:t>∙15+18∙139)+(15∙261+18∙261)=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874" y="3311184"/>
            <a:ext cx="6506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139 </a:t>
            </a:r>
            <a:r>
              <a:rPr lang="ru-RU" sz="3600" b="1" dirty="0">
                <a:latin typeface="Arial" pitchFamily="34" charset="0"/>
                <a:ea typeface="Cambria Math"/>
                <a:cs typeface="Arial" pitchFamily="34" charset="0"/>
              </a:rPr>
              <a:t>∙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600" b="1" dirty="0" smtClean="0">
                <a:latin typeface="Arial" pitchFamily="34" charset="0"/>
                <a:ea typeface="Cambria Math"/>
                <a:cs typeface="Arial" pitchFamily="34" charset="0"/>
              </a:rPr>
              <a:t>15+18)+</a:t>
            </a:r>
            <a:r>
              <a:rPr lang="ru-RU" sz="3600" b="1" dirty="0">
                <a:latin typeface="Arial" pitchFamily="34" charset="0"/>
                <a:ea typeface="Cambria Math"/>
                <a:cs typeface="Arial" pitchFamily="34" charset="0"/>
              </a:rPr>
              <a:t>261 ∙ </a:t>
            </a:r>
            <a:r>
              <a:rPr lang="ru-RU" sz="3600" b="1" dirty="0" smtClean="0">
                <a:latin typeface="Arial" pitchFamily="34" charset="0"/>
                <a:ea typeface="Cambria Math"/>
                <a:cs typeface="Arial" pitchFamily="34" charset="0"/>
              </a:rPr>
              <a:t>(15+18)=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6824" y="4001869"/>
            <a:ext cx="766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=(</a:t>
            </a:r>
            <a:r>
              <a:rPr lang="ru-RU" sz="3600" b="1" dirty="0" smtClean="0">
                <a:latin typeface="Arial" pitchFamily="34" charset="0"/>
                <a:ea typeface="Cambria Math"/>
                <a:cs typeface="Arial" pitchFamily="34" charset="0"/>
              </a:rPr>
              <a:t>15+18)∙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(139</a:t>
            </a:r>
            <a:r>
              <a:rPr lang="ru-RU" sz="3600" b="1" dirty="0" smtClean="0">
                <a:latin typeface="Arial" pitchFamily="34" charset="0"/>
                <a:ea typeface="Cambria Math"/>
                <a:cs typeface="Arial" pitchFamily="34" charset="0"/>
              </a:rPr>
              <a:t>+261)=33∙400=13200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841" y="4690188"/>
            <a:ext cx="6429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) 14,7</a:t>
            </a:r>
            <a:r>
              <a:rPr lang="ru-RU" sz="3600" b="1" dirty="0" smtClean="0">
                <a:latin typeface="Arial" pitchFamily="34" charset="0"/>
                <a:ea typeface="Cambria Math"/>
                <a:cs typeface="Arial" pitchFamily="34" charset="0"/>
              </a:rPr>
              <a:t>∙13-2∙14,7+13∙5,3-2∙5,3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1241" y="5488919"/>
            <a:ext cx="7045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=(14,7</a:t>
            </a:r>
            <a:r>
              <a:rPr lang="ru-RU" sz="3600" b="1" dirty="0" smtClean="0">
                <a:latin typeface="Arial" pitchFamily="34" charset="0"/>
                <a:ea typeface="Cambria Math"/>
                <a:cs typeface="Arial" pitchFamily="34" charset="0"/>
              </a:rPr>
              <a:t>∙13-2∙14,7)+(13∙5,3-2∙5,3)=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429" y="6198790"/>
            <a:ext cx="5763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14,7</a:t>
            </a:r>
            <a:r>
              <a:rPr lang="ru-RU" sz="3600" b="1" dirty="0">
                <a:latin typeface="Arial" pitchFamily="34" charset="0"/>
                <a:ea typeface="Cambria Math"/>
                <a:cs typeface="Arial" pitchFamily="34" charset="0"/>
              </a:rPr>
              <a:t>∙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600" b="1" dirty="0" smtClean="0">
                <a:latin typeface="Arial" pitchFamily="34" charset="0"/>
                <a:ea typeface="Cambria Math"/>
                <a:cs typeface="Arial" pitchFamily="34" charset="0"/>
              </a:rPr>
              <a:t>13-2)+</a:t>
            </a:r>
            <a:r>
              <a:rPr lang="ru-RU" sz="3600" b="1" dirty="0">
                <a:latin typeface="Arial" pitchFamily="34" charset="0"/>
                <a:ea typeface="Cambria Math"/>
                <a:cs typeface="Arial" pitchFamily="34" charset="0"/>
              </a:rPr>
              <a:t>5,3 ∙ </a:t>
            </a:r>
            <a:r>
              <a:rPr lang="ru-RU" sz="3600" b="1" dirty="0" smtClean="0">
                <a:latin typeface="Arial" pitchFamily="34" charset="0"/>
                <a:ea typeface="Cambria Math"/>
                <a:cs typeface="Arial" pitchFamily="34" charset="0"/>
              </a:rPr>
              <a:t>(13-2)=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086" y="6907325"/>
            <a:ext cx="4301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14,7</a:t>
            </a:r>
            <a:r>
              <a:rPr lang="ru-RU" sz="3600" b="1" dirty="0">
                <a:latin typeface="Arial" pitchFamily="34" charset="0"/>
                <a:ea typeface="Cambria Math"/>
                <a:cs typeface="Arial" pitchFamily="34" charset="0"/>
              </a:rPr>
              <a:t>∙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ru-RU" sz="3600" b="1" dirty="0" smtClean="0">
                <a:latin typeface="Arial" pitchFamily="34" charset="0"/>
                <a:ea typeface="Cambria Math"/>
                <a:cs typeface="Arial" pitchFamily="34" charset="0"/>
              </a:rPr>
              <a:t>+5,3 </a:t>
            </a:r>
            <a:r>
              <a:rPr lang="ru-RU" sz="3600" b="1" dirty="0">
                <a:latin typeface="Arial" pitchFamily="34" charset="0"/>
                <a:ea typeface="Cambria Math"/>
                <a:cs typeface="Arial" pitchFamily="34" charset="0"/>
              </a:rPr>
              <a:t>∙ </a:t>
            </a:r>
            <a:r>
              <a:rPr lang="ru-RU" sz="3600" b="1" dirty="0" smtClean="0">
                <a:latin typeface="Arial" pitchFamily="34" charset="0"/>
                <a:ea typeface="Cambria Math"/>
                <a:cs typeface="Arial" pitchFamily="34" charset="0"/>
              </a:rPr>
              <a:t>11=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7924" y="6903185"/>
            <a:ext cx="331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ru-RU" sz="3600" b="1" dirty="0" smtClean="0">
                <a:latin typeface="Arial" pitchFamily="34" charset="0"/>
                <a:ea typeface="Cambria Math"/>
                <a:cs typeface="Arial" pitchFamily="34" charset="0"/>
              </a:rPr>
              <a:t>∙(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14,7</a:t>
            </a:r>
            <a:r>
              <a:rPr lang="ru-RU" sz="3600" b="1" dirty="0" smtClean="0">
                <a:latin typeface="Arial" pitchFamily="34" charset="0"/>
                <a:ea typeface="Cambria Math"/>
                <a:cs typeface="Arial" pitchFamily="34" charset="0"/>
              </a:rPr>
              <a:t> +5,3)=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5901" y="6903184"/>
            <a:ext cx="2352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ru-RU" sz="3600" b="1" dirty="0" smtClean="0">
                <a:latin typeface="Arial" pitchFamily="34" charset="0"/>
                <a:ea typeface="Cambria Math"/>
                <a:cs typeface="Arial" pitchFamily="34" charset="0"/>
              </a:rPr>
              <a:t>∙20=220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76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4378" y="224942"/>
            <a:ext cx="2245686" cy="192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390" y="829092"/>
            <a:ext cx="10287000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 Найдите значение в</a:t>
            </a:r>
            <a:r>
              <a:rPr lang="ru-RU" sz="4000" b="1" kern="0" dirty="0" err="1" smtClean="0">
                <a:latin typeface="Arial" pitchFamily="34" charset="0"/>
                <a:cs typeface="Arial" pitchFamily="34" charset="0"/>
              </a:rPr>
              <a:t>ыражения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0375" y="1755198"/>
                <a:ext cx="12034192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2060"/>
                    </a:solidFill>
                    <a:ea typeface="Cambria Math"/>
                  </a:rPr>
                  <a:t>1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ru-RU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𝟓</m:t>
                    </m:r>
                    <m:sSup>
                      <m:sSupPr>
                        <m:ctrlP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𝟓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𝒂𝒙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𝟕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𝟕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uz-Latn-UZ" sz="4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z-Cyrl-UZ" sz="4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uz-Latn-UZ" sz="4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𝟑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,   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𝟒</m:t>
                    </m:r>
                  </m:oMath>
                </a14:m>
                <a:r>
                  <a:rPr lang="uz-Cyrl-UZ" sz="4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1755198"/>
                <a:ext cx="12034192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2077" t="-14729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0835" y="2954354"/>
                <a:ext cx="7489871" cy="856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sSup>
                          <m:sSupPr>
                            <m:ctrlPr>
                              <a:rPr lang="uz-Latn-UZ" sz="4400" b="1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uz-Latn-UZ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uz-Latn-UZ" sz="4400" b="1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e>
                    </m:d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uz-Cyrl-UZ" sz="4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35" y="2954354"/>
                <a:ext cx="7489871" cy="8565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28307" y="3010095"/>
                <a:ext cx="634423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</m:d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𝟕</m:t>
                      </m:r>
                      <m:d>
                        <m:dPr>
                          <m:ctrlPr>
                            <a:rPr lang="en-US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  <m:r>
                            <a:rPr lang="en-US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sz="4400" b="1" i="1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307" y="3010095"/>
                <a:ext cx="6344236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20391" y="5331051"/>
                <a:ext cx="6195542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uz-Cyrl-UZ" sz="4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91" y="5331051"/>
                <a:ext cx="6195542" cy="85658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641588" y="5436274"/>
                <a:ext cx="487672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  <m:r>
                          <a:rPr lang="en-US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uz-Cyrl-UZ" sz="4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588" y="5436274"/>
                <a:ext cx="4876720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1157857" y="5436274"/>
                <a:ext cx="314220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𝟕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𝟏𝟑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𝟗𝟏</m:t>
                    </m:r>
                  </m:oMath>
                </a14:m>
                <a:r>
                  <a:rPr lang="uz-Cyrl-UZ" sz="4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7857" y="5436274"/>
                <a:ext cx="3142207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51493" y="4202412"/>
                <a:ext cx="488954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d>
                      <m:dPr>
                        <m:ctrlPr>
                          <a:rPr lang="en-US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uz-Cyrl-UZ" sz="4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93" y="4202412"/>
                <a:ext cx="4889544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215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12" grpId="0"/>
      <p:bldP spid="1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11707</TotalTime>
  <Words>820</Words>
  <Application>Microsoft Office PowerPoint</Application>
  <PresentationFormat>Произвольный</PresentationFormat>
  <Paragraphs>117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ЗАДАНИЯ ДЛЯ ЗАКРЕПЛЕНИЯ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750</cp:revision>
  <dcterms:created xsi:type="dcterms:W3CDTF">2020-04-09T07:32:19Z</dcterms:created>
  <dcterms:modified xsi:type="dcterms:W3CDTF">2021-02-18T17:34:11Z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