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492" r:id="rId3"/>
    <p:sldId id="754" r:id="rId4"/>
    <p:sldId id="765" r:id="rId5"/>
    <p:sldId id="755" r:id="rId6"/>
    <p:sldId id="750" r:id="rId7"/>
    <p:sldId id="761" r:id="rId8"/>
    <p:sldId id="763" r:id="rId9"/>
    <p:sldId id="762" r:id="rId10"/>
    <p:sldId id="764" r:id="rId11"/>
    <p:sldId id="510" r:id="rId12"/>
    <p:sldId id="758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54"/>
            <p14:sldId id="765"/>
            <p14:sldId id="755"/>
            <p14:sldId id="750"/>
            <p14:sldId id="761"/>
            <p14:sldId id="763"/>
            <p14:sldId id="762"/>
            <p14:sldId id="764"/>
            <p14:sldId id="510"/>
            <p14:sldId id="758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3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3"/>
      <dgm:spPr/>
    </dgm:pt>
    <dgm:pt modelId="{3B808637-9840-4FFE-84AD-6C172FC1EF18}" type="pres">
      <dgm:prSet presAssocID="{BCC93F39-D10A-4803-B666-2C2CC1E22604}" presName="dstNode" presStyleLbl="node1" presStyleIdx="0" presStyleCnt="3"/>
      <dgm:spPr/>
    </dgm:pt>
    <dgm:pt modelId="{364B9216-98A2-407D-A39B-07FED26E1DC8}" type="pres">
      <dgm:prSet presAssocID="{2308F815-5D1D-4AE8-8190-5CEA760EC4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3" custLinFactNeighborX="-5749" custLinFactNeighborY="1363"/>
      <dgm:spPr/>
    </dgm:pt>
    <dgm:pt modelId="{8EB7F086-B8F0-453A-877B-FEFAF8F99013}" type="pres">
      <dgm:prSet presAssocID="{44EC9824-270E-48F8-9D29-8173E6FC74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8627067B-2134-4304-939E-41FA66C9124D}" type="pres">
      <dgm:prSet presAssocID="{44EC9824-270E-48F8-9D29-8173E6FC7480}" presName="accent_2" presStyleCnt="0"/>
      <dgm:spPr/>
    </dgm:pt>
    <dgm:pt modelId="{60E900E0-2142-46B7-8012-F1FBABD5863C}" type="pres">
      <dgm:prSet presAssocID="{44EC9824-270E-48F8-9D29-8173E6FC7480}" presName="accentRepeatNode" presStyleLbl="solidFgAcc1" presStyleIdx="1" presStyleCnt="3" custLinFactNeighborX="-19878" custLinFactNeighborY="1857"/>
      <dgm:spPr/>
    </dgm:pt>
    <dgm:pt modelId="{921D5A94-10E5-4288-9D59-07B9189EEFCF}" type="pres">
      <dgm:prSet presAssocID="{A57B3A41-BEDF-432A-A6D1-20ADB439BE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BA2C2AF-4AEF-4AA4-9103-3ED0982D28BD}" type="pres">
      <dgm:prSet presAssocID="{A57B3A41-BEDF-432A-A6D1-20ADB439BE55}" presName="accent_3" presStyleCnt="0"/>
      <dgm:spPr/>
    </dgm:pt>
    <dgm:pt modelId="{5FE3EEBE-003C-471A-B15E-1526B9173BC0}" type="pres">
      <dgm:prSet presAssocID="{A57B3A41-BEDF-432A-A6D1-20ADB439BE55}" presName="accentRepeatNode" presStyleLbl="solidFgAcc1" presStyleIdx="2" presStyleCnt="3"/>
      <dgm:spPr/>
    </dgm:pt>
  </dgm:ptLst>
  <dgm:cxnLst>
    <dgm:cxn modelId="{A849D597-1E4E-47BB-B58B-949B7E00ED18}" type="presOf" srcId="{1209770B-BAA0-4719-A2B4-ABF0E67D0FBD}" destId="{B602AE6D-21C4-40F3-9486-2ABA888F453D}" srcOrd="0" destOrd="0" presId="urn:microsoft.com/office/officeart/2008/layout/VerticalCurvedList"/>
    <dgm:cxn modelId="{2D613123-312F-4BF7-8890-FC59A0EB9877}" type="presOf" srcId="{44EC9824-270E-48F8-9D29-8173E6FC7480}" destId="{8EB7F086-B8F0-453A-877B-FEFAF8F99013}" srcOrd="0" destOrd="0" presId="urn:microsoft.com/office/officeart/2008/layout/VerticalCurvedList"/>
    <dgm:cxn modelId="{C6561509-D6F2-4FFC-94F5-1FF00EFE092B}" type="presOf" srcId="{A57B3A41-BEDF-432A-A6D1-20ADB439BE55}" destId="{921D5A94-10E5-4288-9D59-07B9189EEFCF}" srcOrd="0" destOrd="0" presId="urn:microsoft.com/office/officeart/2008/layout/VerticalCurvedList"/>
    <dgm:cxn modelId="{2DF45B3E-A4CF-4239-A5D3-72149BCA0537}" type="presOf" srcId="{2308F815-5D1D-4AE8-8190-5CEA760EC492}" destId="{364B9216-98A2-407D-A39B-07FED26E1DC8}" srcOrd="0" destOrd="0" presId="urn:microsoft.com/office/officeart/2008/layout/VerticalCurvedList"/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D0755743-6304-44C5-BA7A-AB249A7701EB}" srcId="{BCC93F39-D10A-4803-B666-2C2CC1E22604}" destId="{44EC9824-270E-48F8-9D29-8173E6FC7480}" srcOrd="1" destOrd="0" parTransId="{2040D75C-61B7-443B-ACB9-1DBE9A5C1D27}" sibTransId="{B945409A-275F-4AE8-B83D-98E3333187A0}"/>
    <dgm:cxn modelId="{E3AEAAF3-9545-49DD-B02E-EBEDAAD25147}" srcId="{BCC93F39-D10A-4803-B666-2C2CC1E22604}" destId="{A57B3A41-BEDF-432A-A6D1-20ADB439BE55}" srcOrd="2" destOrd="0" parTransId="{7B5E53DE-0EBE-4D3A-AFCE-73715F644699}" sibTransId="{A2B40C0A-A040-4BB8-B0EB-372827B5C35B}"/>
    <dgm:cxn modelId="{9ACE0517-0E60-46EC-B9C5-250A10CA2A61}" type="presOf" srcId="{BCC93F39-D10A-4803-B666-2C2CC1E22604}" destId="{DE9F92C4-994B-42B2-A73D-91F5B4822D07}" srcOrd="0" destOrd="0" presId="urn:microsoft.com/office/officeart/2008/layout/VerticalCurvedList"/>
    <dgm:cxn modelId="{ABBB638C-4ADE-451C-A137-3BDD1E199B2A}" type="presParOf" srcId="{DE9F92C4-994B-42B2-A73D-91F5B4822D07}" destId="{661502F1-638F-4AF4-B56A-1BDAC56AB798}" srcOrd="0" destOrd="0" presId="urn:microsoft.com/office/officeart/2008/layout/VerticalCurvedList"/>
    <dgm:cxn modelId="{841FE334-BDB5-4776-B1F0-872CDE7025F7}" type="presParOf" srcId="{661502F1-638F-4AF4-B56A-1BDAC56AB798}" destId="{AA8AD3AB-E061-450E-BE14-25B3A3FFC322}" srcOrd="0" destOrd="0" presId="urn:microsoft.com/office/officeart/2008/layout/VerticalCurvedList"/>
    <dgm:cxn modelId="{822415BC-E992-47D6-A76D-470B50720F3B}" type="presParOf" srcId="{AA8AD3AB-E061-450E-BE14-25B3A3FFC322}" destId="{14824C2C-36A7-4D67-904F-E27A2DA5A0B2}" srcOrd="0" destOrd="0" presId="urn:microsoft.com/office/officeart/2008/layout/VerticalCurvedList"/>
    <dgm:cxn modelId="{9E8F5E72-903B-4F2D-B301-FACD744E1C71}" type="presParOf" srcId="{AA8AD3AB-E061-450E-BE14-25B3A3FFC322}" destId="{B602AE6D-21C4-40F3-9486-2ABA888F453D}" srcOrd="1" destOrd="0" presId="urn:microsoft.com/office/officeart/2008/layout/VerticalCurvedList"/>
    <dgm:cxn modelId="{82E2EEF4-9ABE-4229-9B25-E87508FE01EB}" type="presParOf" srcId="{AA8AD3AB-E061-450E-BE14-25B3A3FFC322}" destId="{4A070231-6265-4BDF-B4B1-3768E2172FB9}" srcOrd="2" destOrd="0" presId="urn:microsoft.com/office/officeart/2008/layout/VerticalCurvedList"/>
    <dgm:cxn modelId="{C8789E97-35CD-432C-BA9F-E2B3F5440CB1}" type="presParOf" srcId="{AA8AD3AB-E061-450E-BE14-25B3A3FFC322}" destId="{3B808637-9840-4FFE-84AD-6C172FC1EF18}" srcOrd="3" destOrd="0" presId="urn:microsoft.com/office/officeart/2008/layout/VerticalCurvedList"/>
    <dgm:cxn modelId="{222CCC87-1DCE-4F10-8C50-02D881285F38}" type="presParOf" srcId="{661502F1-638F-4AF4-B56A-1BDAC56AB798}" destId="{364B9216-98A2-407D-A39B-07FED26E1DC8}" srcOrd="1" destOrd="0" presId="urn:microsoft.com/office/officeart/2008/layout/VerticalCurvedList"/>
    <dgm:cxn modelId="{247B2729-FCBE-45A8-9716-FE2C0DE47804}" type="presParOf" srcId="{661502F1-638F-4AF4-B56A-1BDAC56AB798}" destId="{7E82D092-B386-441A-9F64-1D7B8B0DF71E}" srcOrd="2" destOrd="0" presId="urn:microsoft.com/office/officeart/2008/layout/VerticalCurvedList"/>
    <dgm:cxn modelId="{A9A5C5A3-034A-48E9-BE5A-9AFE417B90EA}" type="presParOf" srcId="{7E82D092-B386-441A-9F64-1D7B8B0DF71E}" destId="{2BF55A90-B799-4710-8059-58ABB74CF63A}" srcOrd="0" destOrd="0" presId="urn:microsoft.com/office/officeart/2008/layout/VerticalCurvedList"/>
    <dgm:cxn modelId="{1503D068-A81D-4CCB-864C-9F3DFA7529F0}" type="presParOf" srcId="{661502F1-638F-4AF4-B56A-1BDAC56AB798}" destId="{8EB7F086-B8F0-453A-877B-FEFAF8F99013}" srcOrd="3" destOrd="0" presId="urn:microsoft.com/office/officeart/2008/layout/VerticalCurvedList"/>
    <dgm:cxn modelId="{A2BAD087-DB19-4B2C-8F6D-B4A1E39BF52F}" type="presParOf" srcId="{661502F1-638F-4AF4-B56A-1BDAC56AB798}" destId="{8627067B-2134-4304-939E-41FA66C9124D}" srcOrd="4" destOrd="0" presId="urn:microsoft.com/office/officeart/2008/layout/VerticalCurvedList"/>
    <dgm:cxn modelId="{DAFB8F43-3BFB-49DD-8963-C30414C33EBB}" type="presParOf" srcId="{8627067B-2134-4304-939E-41FA66C9124D}" destId="{60E900E0-2142-46B7-8012-F1FBABD5863C}" srcOrd="0" destOrd="0" presId="urn:microsoft.com/office/officeart/2008/layout/VerticalCurvedList"/>
    <dgm:cxn modelId="{40405A35-89E5-4A9B-B6E5-AACC021D2740}" type="presParOf" srcId="{661502F1-638F-4AF4-B56A-1BDAC56AB798}" destId="{921D5A94-10E5-4288-9D59-07B9189EEFCF}" srcOrd="5" destOrd="0" presId="urn:microsoft.com/office/officeart/2008/layout/VerticalCurvedList"/>
    <dgm:cxn modelId="{E77E9C30-8DB8-4E20-B639-5A9D2C623AFB}" type="presParOf" srcId="{661502F1-638F-4AF4-B56A-1BDAC56AB798}" destId="{1BA2C2AF-4AEF-4AA4-9103-3ED0982D28BD}" srcOrd="6" destOrd="0" presId="urn:microsoft.com/office/officeart/2008/layout/VerticalCurvedList"/>
    <dgm:cxn modelId="{64FE17A9-7E06-46AE-9DB7-5165270E4A03}" type="presParOf" srcId="{1BA2C2AF-4AEF-4AA4-9103-3ED0982D28BD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849650" y="612140"/>
          <a:ext cx="11486474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612140"/>
        <a:ext cx="11486474" cy="1224280"/>
      </dsp:txXfrm>
    </dsp:sp>
    <dsp:sp modelId="{2BF55A90-B799-4710-8059-58ABB74CF63A}">
      <dsp:nvSpPr>
        <dsp:cNvPr id="0" name=""/>
        <dsp:cNvSpPr/>
      </dsp:nvSpPr>
      <dsp:spPr>
        <a:xfrm>
          <a:off x="0" y="47996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7F086-B8F0-453A-877B-FEFAF8F99013}">
      <dsp:nvSpPr>
        <dsp:cNvPr id="0" name=""/>
        <dsp:cNvSpPr/>
      </dsp:nvSpPr>
      <dsp:spPr>
        <a:xfrm>
          <a:off x="1294676" y="2448560"/>
          <a:ext cx="11041448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4676" y="2448560"/>
        <a:ext cx="11041448" cy="1224280"/>
      </dsp:txXfrm>
    </dsp:sp>
    <dsp:sp modelId="{60E900E0-2142-46B7-8012-F1FBABD5863C}">
      <dsp:nvSpPr>
        <dsp:cNvPr id="0" name=""/>
        <dsp:cNvSpPr/>
      </dsp:nvSpPr>
      <dsp:spPr>
        <a:xfrm>
          <a:off x="225298" y="232394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D5A94-10E5-4288-9D59-07B9189EEFCF}">
      <dsp:nvSpPr>
        <dsp:cNvPr id="0" name=""/>
        <dsp:cNvSpPr/>
      </dsp:nvSpPr>
      <dsp:spPr>
        <a:xfrm>
          <a:off x="849650" y="4284980"/>
          <a:ext cx="11486474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4284980"/>
        <a:ext cx="11486474" cy="1224280"/>
      </dsp:txXfrm>
    </dsp:sp>
    <dsp:sp modelId="{5FE3EEBE-003C-471A-B15E-1526B9173BC0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z-Latn-UZ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D324B9C-F35E-4426-AAAA-6409CB9186C9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8E522-7F0A-4BCF-8DEE-CBD4AF831CBB}" type="slidenum">
              <a:rPr lang="ru-RU"/>
              <a:pPr/>
              <a:t>7</a:t>
            </a:fld>
            <a:endParaRPr lang="ru-RU"/>
          </a:p>
        </p:txBody>
      </p:sp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ED38953-C121-4ED6-BBC9-2BD6C076E47D}" type="slidenum">
              <a:rPr lang="ru-RU" sz="700"/>
              <a:pPr algn="r"/>
              <a:t>7</a:t>
            </a:fld>
            <a:endParaRPr lang="ru-RU" sz="7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5A452-36A1-4B02-B8D8-0E3B1D50D829}" type="slidenum">
              <a:rPr lang="ru-RU"/>
              <a:pPr/>
              <a:t>9</a:t>
            </a:fld>
            <a:endParaRPr lang="ru-RU"/>
          </a:p>
        </p:txBody>
      </p:sp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265953" y="3082044"/>
            <a:ext cx="2498513" cy="1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62AA8A5-187F-4D3F-929A-C6CA73C039D7}" type="slidenum">
              <a:rPr lang="ru-RU" sz="700"/>
              <a:pPr algn="r"/>
              <a:t>9</a:t>
            </a:fld>
            <a:endParaRPr lang="ru-RU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05000" y="3581400"/>
            <a:ext cx="8686801" cy="3121213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 «Вынесение общего множителя за скобки»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7652" name="Picture 4" descr="красивые буквы х,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0"/>
          <a:stretch/>
        </p:blipFill>
        <p:spPr bwMode="auto">
          <a:xfrm>
            <a:off x="9176644" y="3288236"/>
            <a:ext cx="2752725" cy="25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красивые буквы у,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527284" y="3377401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➕ Знак плюса эмодзи — Значение, Скопир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31" y="346026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05000" y="6702613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561" y="854119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50-352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Разложите на множители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1672679"/>
                <a:ext cx="52250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</a:rPr>
                  <a:t>1)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/>
                      </a:rPr>
                      <m:t>𝐜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2679"/>
                <a:ext cx="522502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4084" t="-15385" b="-3504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125185" y="1675837"/>
                <a:ext cx="41007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185" y="1675837"/>
                <a:ext cx="410073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6265205" y="2376283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829785" y="2383723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0" y="2971800"/>
                <a:ext cx="51464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 (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5146473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4147" t="-15517" b="-3534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736628" y="2971800"/>
                <a:ext cx="41199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628" y="2971800"/>
                <a:ext cx="411997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8163035" y="3701790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24153" y="3701790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7550" y="291024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sz="44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0554" y="4038600"/>
                <a:ext cx="943598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1)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𝟕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" y="4038600"/>
                <a:ext cx="9435981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2649" t="-13281" b="-3671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1474198" y="5836734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87444" y="5836734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54160" y="5836734"/>
            <a:ext cx="1305601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72659" y="1675837"/>
                <a:ext cx="53306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𝐜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59" y="1675837"/>
                <a:ext cx="5330626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811265" y="2971800"/>
                <a:ext cx="51398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65" y="2971800"/>
                <a:ext cx="5139869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02411" y="5051967"/>
                <a:ext cx="884582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1" y="5051967"/>
                <a:ext cx="8845820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581831" y="5080447"/>
                <a:ext cx="575641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31" y="5080447"/>
                <a:ext cx="5756414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2411" y="6172200"/>
                <a:ext cx="8849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1" y="6172200"/>
                <a:ext cx="8849923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2824" t="-15873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47038" y="7044446"/>
                <a:ext cx="838825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8" y="7044446"/>
                <a:ext cx="8388258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8163035" y="7077367"/>
                <a:ext cx="55344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035" y="7077367"/>
                <a:ext cx="5534464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2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4" grpId="0"/>
      <p:bldP spid="25" grpId="0"/>
      <p:bldP spid="30" grpId="0"/>
      <p:bldP spid="31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7062899" y="160020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344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346 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350 (2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106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Решебники по математике для 5 и 6 класса Виленкин Н.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/>
          <a:stretch/>
        </p:blipFill>
        <p:spPr bwMode="auto">
          <a:xfrm>
            <a:off x="1371600" y="2362200"/>
            <a:ext cx="4988676" cy="47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11" y="1600200"/>
            <a:ext cx="10599578" cy="54938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01050" y="1600200"/>
            <a:ext cx="1612979" cy="1455337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8651" y="3505200"/>
            <a:ext cx="1733749" cy="145533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8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146" y="5638716"/>
            <a:ext cx="1366661" cy="145533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endParaRPr lang="ru-RU" sz="8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67200" y="457200"/>
            <a:ext cx="602650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пропуски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08778"/>
            <a:ext cx="2009245" cy="172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9796447"/>
              </p:ext>
            </p:extLst>
          </p:nvPr>
        </p:nvGraphicFramePr>
        <p:xfrm>
          <a:off x="1371600" y="1676400"/>
          <a:ext cx="12420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0154" y="2514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986" y="6248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947" y="4430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219200" y="457200"/>
            <a:ext cx="12344400" cy="160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ВЫНЕСЕНИЕ ОБЩЕГО МНОЖИТЕЛЯ ЗА СКОБКИ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0440" y="2573739"/>
            <a:ext cx="3886200" cy="747451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3239" y="2230839"/>
            <a:ext cx="662943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680440" y="2230839"/>
            <a:ext cx="2400299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  +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66339" y="2230839"/>
            <a:ext cx="1600200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 a</a:t>
            </a:r>
            <a:endParaRPr lang="ru-RU" sz="6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6737839" y="2230839"/>
            <a:ext cx="1714499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b="1" i="1">
                <a:latin typeface="Times New Roman" pitchFamily="18" charset="0"/>
                <a:cs typeface="Times New Roman" pitchFamily="18" charset="0"/>
              </a:rPr>
              <a:t>c =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95137" y="2240730"/>
            <a:ext cx="914400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8566639" y="2263706"/>
            <a:ext cx="2571750" cy="11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6300" b="1" i="1" dirty="0" err="1"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8850" y="3342124"/>
            <a:ext cx="10191749" cy="962894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19a – 38b =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∙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(a-2b)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8428891" y="4211515"/>
            <a:ext cx="3276600" cy="600076"/>
          </a:xfrm>
          <a:prstGeom prst="curvedUpArrow">
            <a:avLst>
              <a:gd name="adj1" fmla="val 17245"/>
              <a:gd name="adj2" fmla="val 71544"/>
              <a:gd name="adj3" fmla="val 27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6623540" y="4211515"/>
            <a:ext cx="4273060" cy="760096"/>
          </a:xfrm>
          <a:prstGeom prst="curvedUpArrow">
            <a:avLst>
              <a:gd name="adj1" fmla="val 14033"/>
              <a:gd name="adj2" fmla="val 35531"/>
              <a:gd name="adj3" fmla="val 23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04" name="TextBox 22"/>
          <p:cNvSpPr txBox="1">
            <a:spLocks noChangeArrowheads="1"/>
          </p:cNvSpPr>
          <p:nvPr/>
        </p:nvSpPr>
        <p:spPr bwMode="auto">
          <a:xfrm>
            <a:off x="685799" y="5332413"/>
            <a:ext cx="13373101" cy="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+ 3b -12bc=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∙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3b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∙1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∙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3b 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(2a+1- 4c</a:t>
            </a:r>
            <a:r>
              <a:rPr lang="en-US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15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2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12877800" cy="127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endParaRPr lang="ru-RU" sz="5700" b="1" baseline="300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5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ВЫНЕСЕНИЕ </a:t>
            </a:r>
            <a:r>
              <a:rPr lang="ru-RU" sz="5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МНОЖИТЕЛЯ ЗА </a:t>
            </a:r>
            <a:r>
              <a:rPr lang="ru-RU" sz="5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СКОБКИ</a:t>
            </a:r>
            <a:endParaRPr lang="ru-RU" sz="5400" b="1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583390" y="1518389"/>
            <a:ext cx="4837163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-8</a:t>
            </a:r>
            <a:r>
              <a:rPr lang="en-US" sz="8000" b="1" dirty="0">
                <a:solidFill>
                  <a:srgbClr val="0000FF"/>
                </a:solidFill>
              </a:rPr>
              <a:t>b 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  <a:r>
              <a:rPr lang="en-US" sz="8000" b="1" dirty="0">
                <a:solidFill>
                  <a:srgbClr val="FF0000"/>
                </a:solidFill>
              </a:rPr>
              <a:t>4</a:t>
            </a:r>
            <a:r>
              <a:rPr lang="en-US" sz="8000" b="1" dirty="0">
                <a:solidFill>
                  <a:srgbClr val="0000FF"/>
                </a:solidFill>
              </a:rPr>
              <a:t>m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209292" y="1494880"/>
            <a:ext cx="78316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957291" y="1521641"/>
            <a:ext cx="4096576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(-2</a:t>
            </a:r>
            <a:r>
              <a:rPr lang="en-US" sz="8000" b="1" dirty="0">
                <a:solidFill>
                  <a:srgbClr val="0000FF"/>
                </a:solidFill>
              </a:rPr>
              <a:t>b 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 m</a:t>
            </a:r>
            <a:r>
              <a:rPr lang="en-US" sz="8000" b="1" dirty="0">
                <a:solidFill>
                  <a:srgbClr val="000000"/>
                </a:solidFill>
              </a:rPr>
              <a:t>)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928037" y="4389120"/>
            <a:ext cx="449251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12</a:t>
            </a:r>
            <a:r>
              <a:rPr lang="en-US" sz="8000" b="1" dirty="0">
                <a:solidFill>
                  <a:srgbClr val="0000FF"/>
                </a:solidFill>
              </a:rPr>
              <a:t>m 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  <a:r>
              <a:rPr lang="en-US" sz="8000" b="1" dirty="0"/>
              <a:t>6 =</a:t>
            </a:r>
            <a:r>
              <a:rPr lang="en-US" sz="3600" b="1" dirty="0"/>
              <a:t> </a:t>
            </a:r>
            <a:endParaRPr lang="ru-RU" sz="3600" b="1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302132" y="4389120"/>
            <a:ext cx="783168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963133" y="4408659"/>
            <a:ext cx="375193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(2</a:t>
            </a:r>
            <a:r>
              <a:rPr lang="en-US" sz="8000" b="1" dirty="0">
                <a:solidFill>
                  <a:srgbClr val="0000FF"/>
                </a:solidFill>
              </a:rPr>
              <a:t>m 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  <a:r>
              <a:rPr lang="en-US" sz="8000" b="1" dirty="0"/>
              <a:t>1</a:t>
            </a:r>
            <a:r>
              <a:rPr lang="en-US" sz="8000" b="1" dirty="0">
                <a:solidFill>
                  <a:srgbClr val="000000"/>
                </a:solidFill>
              </a:rPr>
              <a:t>)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638145" y="5697416"/>
            <a:ext cx="4933343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8</a:t>
            </a:r>
            <a:r>
              <a:rPr lang="en-US" sz="8000" b="1" dirty="0">
                <a:solidFill>
                  <a:srgbClr val="FF0000"/>
                </a:solidFill>
              </a:rPr>
              <a:t>a</a:t>
            </a:r>
            <a:r>
              <a:rPr lang="en-US" sz="8000" b="1" dirty="0">
                <a:solidFill>
                  <a:srgbClr val="0000FF"/>
                </a:solidFill>
              </a:rPr>
              <a:t>b </a:t>
            </a:r>
            <a:r>
              <a:rPr lang="en-US" sz="8000" b="1" dirty="0">
                <a:solidFill>
                  <a:srgbClr val="000000"/>
                </a:solidFill>
              </a:rPr>
              <a:t>- 6</a:t>
            </a:r>
            <a:r>
              <a:rPr lang="en-US" sz="8000" b="1" dirty="0">
                <a:solidFill>
                  <a:srgbClr val="FF0000"/>
                </a:solidFill>
              </a:rPr>
              <a:t>a</a:t>
            </a:r>
            <a:r>
              <a:rPr lang="en-US" sz="8000" b="1" dirty="0">
                <a:solidFill>
                  <a:srgbClr val="0000FF"/>
                </a:solidFill>
              </a:rPr>
              <a:t>c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369786" y="5771663"/>
            <a:ext cx="128971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2a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485734" y="5697416"/>
            <a:ext cx="3663765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(4</a:t>
            </a:r>
            <a:r>
              <a:rPr lang="en-US" sz="8000" b="1" dirty="0">
                <a:solidFill>
                  <a:srgbClr val="0000FF"/>
                </a:solidFill>
              </a:rPr>
              <a:t>b </a:t>
            </a:r>
            <a:r>
              <a:rPr lang="en-US" sz="8000" b="1" dirty="0">
                <a:solidFill>
                  <a:srgbClr val="000000"/>
                </a:solidFill>
              </a:rPr>
              <a:t>+3</a:t>
            </a:r>
            <a:r>
              <a:rPr lang="en-US" sz="8000" b="1" dirty="0">
                <a:solidFill>
                  <a:srgbClr val="0000FF"/>
                </a:solidFill>
              </a:rPr>
              <a:t>c</a:t>
            </a:r>
            <a:r>
              <a:rPr lang="en-US" sz="8000" b="1" dirty="0">
                <a:solidFill>
                  <a:srgbClr val="000000"/>
                </a:solidFill>
              </a:rPr>
              <a:t>)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33480" y="2909630"/>
            <a:ext cx="4837163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-8</a:t>
            </a:r>
            <a:r>
              <a:rPr lang="en-US" sz="8000" b="1" dirty="0">
                <a:solidFill>
                  <a:srgbClr val="0000FF"/>
                </a:solidFill>
              </a:rPr>
              <a:t>b </a:t>
            </a:r>
            <a:r>
              <a:rPr lang="en-US" sz="8000" b="1" dirty="0">
                <a:solidFill>
                  <a:srgbClr val="000000"/>
                </a:solidFill>
              </a:rPr>
              <a:t>+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  <a:r>
              <a:rPr lang="en-US" sz="8000" b="1" dirty="0">
                <a:solidFill>
                  <a:srgbClr val="FF0000"/>
                </a:solidFill>
              </a:rPr>
              <a:t>4</a:t>
            </a:r>
            <a:r>
              <a:rPr lang="en-US" sz="8000" b="1" dirty="0">
                <a:solidFill>
                  <a:srgbClr val="0000FF"/>
                </a:solidFill>
              </a:rPr>
              <a:t>m </a:t>
            </a:r>
            <a:r>
              <a:rPr lang="en-US" sz="8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353208" y="2909630"/>
            <a:ext cx="109735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-4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336905" y="2881393"/>
            <a:ext cx="3585217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 smtClean="0">
                <a:solidFill>
                  <a:srgbClr val="000000"/>
                </a:solidFill>
              </a:rPr>
              <a:t>(2</a:t>
            </a:r>
            <a:r>
              <a:rPr lang="en-US" sz="8000" b="1" dirty="0" smtClean="0">
                <a:solidFill>
                  <a:srgbClr val="0000FF"/>
                </a:solidFill>
              </a:rPr>
              <a:t>b </a:t>
            </a:r>
            <a:r>
              <a:rPr lang="en-US" sz="8000" b="1" dirty="0" smtClean="0">
                <a:solidFill>
                  <a:srgbClr val="000000"/>
                </a:solidFill>
              </a:rPr>
              <a:t>-</a:t>
            </a:r>
            <a:r>
              <a:rPr lang="en-US" sz="8000" b="1" dirty="0" smtClean="0">
                <a:solidFill>
                  <a:srgbClr val="0000FF"/>
                </a:solidFill>
              </a:rPr>
              <a:t> </a:t>
            </a:r>
            <a:r>
              <a:rPr lang="en-US" sz="8000" b="1" dirty="0">
                <a:solidFill>
                  <a:srgbClr val="0000FF"/>
                </a:solidFill>
              </a:rPr>
              <a:t>m</a:t>
            </a:r>
            <a:r>
              <a:rPr lang="en-US" sz="8000" b="1" dirty="0">
                <a:solidFill>
                  <a:srgbClr val="000000"/>
                </a:solidFill>
              </a:rPr>
              <a:t>)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8" grpId="0"/>
      <p:bldP spid="4109" grpId="0"/>
      <p:bldP spid="4111" grpId="0"/>
      <p:bldP spid="4112" grpId="0"/>
      <p:bldP spid="4113" grpId="0"/>
      <p:bldP spid="4114" grpId="0"/>
      <p:bldP spid="4115" grpId="0"/>
      <p:bldP spid="4116" grpId="0"/>
      <p:bldP spid="41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1" y="1494575"/>
            <a:ext cx="5295899" cy="839784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28</a:t>
            </a:r>
            <a:r>
              <a:rPr lang="en-US" b="1" dirty="0" smtClean="0">
                <a:solidFill>
                  <a:srgbClr val="002060"/>
                </a:solidFill>
              </a:rPr>
              <a:t>x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y</a:t>
            </a:r>
            <a:r>
              <a:rPr lang="en-US" b="1" baseline="30000" dirty="0" smtClean="0">
                <a:solidFill>
                  <a:srgbClr val="002060"/>
                </a:solidFill>
              </a:rPr>
              <a:t>4</a:t>
            </a:r>
            <a:r>
              <a:rPr lang="en-US" b="1" dirty="0" smtClean="0">
                <a:solidFill>
                  <a:srgbClr val="002060"/>
                </a:solidFill>
              </a:rPr>
              <a:t> -21x</a:t>
            </a:r>
            <a:r>
              <a:rPr lang="en-US" b="1" baseline="30000" dirty="0" smtClean="0">
                <a:solidFill>
                  <a:srgbClr val="002060"/>
                </a:solidFill>
              </a:rPr>
              <a:t>3 </a:t>
            </a:r>
            <a:r>
              <a:rPr lang="en-US" b="1" dirty="0" smtClean="0">
                <a:solidFill>
                  <a:srgbClr val="002060"/>
                </a:solidFill>
              </a:rPr>
              <a:t>y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=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371" y="4578197"/>
            <a:ext cx="13487400" cy="1547670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Вычислить :  137</a:t>
            </a:r>
            <a:r>
              <a:rPr lang="ru-RU" b="1" baseline="30000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+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137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137</a:t>
            </a:r>
            <a:r>
              <a:rPr lang="ru-RU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+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137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ru-RU" b="1" dirty="0">
                <a:solidFill>
                  <a:srgbClr val="FF0000"/>
                </a:solidFill>
              </a:rPr>
              <a:t>137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(137+63) = 137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 Math"/>
                <a:ea typeface="Cambria Math"/>
              </a:rPr>
              <a:t>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=27200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600200" y="597998"/>
            <a:ext cx="109728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2714503"/>
            <a:ext cx="7954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uz-Latn-UZ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9494" y="2730427"/>
            <a:ext cx="4844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uz-Latn-UZ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827" y="2718365"/>
            <a:ext cx="654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uz-Latn-UZ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9106" y="1543050"/>
            <a:ext cx="19704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7x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baseline="30000" dirty="0" smtClean="0">
                <a:solidFill>
                  <a:srgbClr val="FF0000"/>
                </a:solidFill>
              </a:rPr>
              <a:t> </a:t>
            </a:r>
            <a:endParaRPr lang="uz-Latn-UZ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2740" y="1534140"/>
            <a:ext cx="9621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en-US" b="1" dirty="0">
                <a:solidFill>
                  <a:srgbClr val="002060"/>
                </a:solidFill>
              </a:rPr>
              <a:t>y</a:t>
            </a:r>
            <a:r>
              <a:rPr lang="en-US" b="1" baseline="30000" dirty="0">
                <a:solidFill>
                  <a:srgbClr val="002060"/>
                </a:solidFill>
              </a:rPr>
              <a:t>2</a:t>
            </a:r>
            <a:endParaRPr lang="uz-Latn-UZ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48600" y="1494575"/>
            <a:ext cx="112082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-3х)</a:t>
            </a:r>
            <a:endParaRPr lang="uz-Latn-UZ" dirty="0"/>
          </a:p>
        </p:txBody>
      </p:sp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850528"/>
            <a:ext cx="2810085" cy="24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17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3" grpId="0"/>
      <p:bldP spid="3" grpId="1"/>
      <p:bldP spid="5" grpId="0"/>
      <p:bldP spid="5" grpId="1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8" y="882018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-344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Вынесите общий множитель за скобки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4707" y="1571607"/>
                <a:ext cx="3943195" cy="782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7" y="1571607"/>
                <a:ext cx="3943195" cy="782971"/>
              </a:xfrm>
              <a:prstGeom prst="rect">
                <a:avLst/>
              </a:prstGeom>
              <a:blipFill rotWithShape="1">
                <a:blip r:embed="rId2"/>
                <a:stretch>
                  <a:fillRect l="-6182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9980" y="1553292"/>
                <a:ext cx="394922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80" y="1553292"/>
                <a:ext cx="3949223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4707" y="4700028"/>
                <a:ext cx="683546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z-Latn-UZ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𝟑𝟔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7" y="4700028"/>
                <a:ext cx="6835461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3568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 descr="Скороговорки и чистоговорки на букву Х - Праздник СА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7035" y="5753418"/>
            <a:ext cx="1771365" cy="22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Скороговорки и чистоговорки на букву В - Праздник С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64" y="5980862"/>
            <a:ext cx="1905000" cy="19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707" y="2492543"/>
                <a:ext cx="3582519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7" y="2492543"/>
                <a:ext cx="3582519" cy="794833"/>
              </a:xfrm>
              <a:prstGeom prst="rect">
                <a:avLst/>
              </a:prstGeom>
              <a:blipFill rotWithShape="1">
                <a:blip r:embed="rId7"/>
                <a:stretch>
                  <a:fillRect l="-6803" t="-11538" b="-3692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62158" y="2480465"/>
                <a:ext cx="425058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58" y="2480465"/>
                <a:ext cx="4250587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4707" y="3553560"/>
                <a:ext cx="5222520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7" y="3553560"/>
                <a:ext cx="5222520" cy="794833"/>
              </a:xfrm>
              <a:prstGeom prst="rect">
                <a:avLst/>
              </a:prstGeom>
              <a:blipFill rotWithShape="1">
                <a:blip r:embed="rId9"/>
                <a:stretch>
                  <a:fillRect l="-4667" t="-11538" b="-3692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0200" y="3625159"/>
                <a:ext cx="562032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25159"/>
                <a:ext cx="5620320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81800" y="4700028"/>
                <a:ext cx="726500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700028"/>
                <a:ext cx="7265001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7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8699" y="485776"/>
            <a:ext cx="13393552" cy="17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Разложим </a:t>
            </a:r>
            <a:r>
              <a:rPr lang="ru-RU" sz="5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 множители выражение: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5x(a-8)+y(a-8)</a:t>
            </a:r>
            <a:endParaRPr lang="ru-RU" sz="54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3291840"/>
            <a:ext cx="75438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(a-8)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(a-8)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1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562600" y="3291840"/>
            <a:ext cx="1386840" cy="1005840"/>
          </a:xfrm>
          <a:prstGeom prst="ellipse">
            <a:avLst/>
          </a:prstGeom>
          <a:noFill/>
          <a:ln w="38100">
            <a:solidFill>
              <a:srgbClr val="E128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>
              <a:solidFill>
                <a:srgbClr val="E12809"/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8001000" y="3200400"/>
            <a:ext cx="1447800" cy="1097280"/>
          </a:xfrm>
          <a:prstGeom prst="ellipse">
            <a:avLst/>
          </a:prstGeom>
          <a:noFill/>
          <a:ln w="38100">
            <a:solidFill>
              <a:srgbClr val="E128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>
              <a:solidFill>
                <a:srgbClr val="E12809"/>
              </a:solidFill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581400" y="4937760"/>
            <a:ext cx="73914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(a-8)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(5x+y)</a:t>
            </a:r>
            <a:endParaRPr lang="ru-RU" sz="51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096000" y="4297680"/>
            <a:ext cx="243840" cy="822960"/>
          </a:xfrm>
          <a:prstGeom prst="line">
            <a:avLst/>
          </a:prstGeom>
          <a:noFill/>
          <a:ln w="38100">
            <a:solidFill>
              <a:srgbClr val="E128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6583680" y="4206240"/>
            <a:ext cx="1706880" cy="914400"/>
          </a:xfrm>
          <a:prstGeom prst="line">
            <a:avLst/>
          </a:prstGeom>
          <a:noFill/>
          <a:ln w="38100">
            <a:solidFill>
              <a:srgbClr val="E128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4484846"/>
            <a:ext cx="2499783" cy="33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Буквы с ручками и ножками и глазками картинки :: vr-smar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" y="4724400"/>
            <a:ext cx="241573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2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8436" grpId="0" animBg="1"/>
      <p:bldP spid="18437" grpId="0" animBg="1"/>
      <p:bldP spid="2" grpId="0"/>
      <p:bldP spid="18440" grpId="0" animBg="1"/>
      <p:bldP spid="184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008" y="882018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-348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Разложите на множители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66800" y="2057400"/>
                <a:ext cx="61984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1)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57400"/>
                <a:ext cx="619849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3933" t="-15873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010400" y="2057399"/>
                <a:ext cx="47546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57399"/>
                <a:ext cx="475463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438400" y="2828420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86400" y="2787389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19200" y="3505200"/>
                <a:ext cx="56919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 (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569194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4283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477000" y="3508357"/>
                <a:ext cx="45430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08357"/>
                <a:ext cx="4543039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2590800" y="4276220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81600" y="4239817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73621" y="3508357"/>
            <a:ext cx="5132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277958" y="4648200"/>
                <a:ext cx="62869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8" y="4648200"/>
                <a:ext cx="6286977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3977" t="-13281" b="-3671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453004" y="4648200"/>
                <a:ext cx="481830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004" y="4648200"/>
                <a:ext cx="4818306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2743200" y="5377510"/>
            <a:ext cx="13335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29300" y="5337725"/>
            <a:ext cx="1295400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330132" y="5882508"/>
                <a:ext cx="682725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)−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32" y="5882508"/>
                <a:ext cx="6827254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3571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924800" y="5882508"/>
                <a:ext cx="48183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882508"/>
                <a:ext cx="4818307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642973" y="6667275"/>
            <a:ext cx="1830647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881474" y="6667275"/>
            <a:ext cx="1890926" cy="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8" descr="Картинки буква Х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10" y="2209800"/>
            <a:ext cx="1958143" cy="18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85776"/>
            <a:ext cx="1097280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51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Разложим </a:t>
            </a:r>
            <a:r>
              <a:rPr lang="ru-RU" sz="5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 множители сумму:</a:t>
            </a:r>
          </a:p>
          <a:p>
            <a:pPr algn="ctr"/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2x(a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y(b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ru-RU" sz="51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72400" y="2218130"/>
            <a:ext cx="5562600" cy="701284"/>
          </a:xfrm>
          <a:prstGeom prst="rect">
            <a:avLst/>
          </a:prstGeom>
          <a:noFill/>
          <a:ln w="9525">
            <a:solidFill>
              <a:srgbClr val="E128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ru-RU" sz="3700" b="1" i="1" baseline="30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657600"/>
            <a:ext cx="146304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100" b="1" i="1" baseline="30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608320" y="5303520"/>
            <a:ext cx="84124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b)(2x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endParaRPr lang="ru-RU" sz="51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8168640" y="3678702"/>
            <a:ext cx="1889760" cy="1097280"/>
          </a:xfrm>
          <a:prstGeom prst="ellipse">
            <a:avLst/>
          </a:prstGeom>
          <a:noFill/>
          <a:ln w="38100">
            <a:solidFill>
              <a:srgbClr val="E128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>
              <a:solidFill>
                <a:srgbClr val="E12809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0932941" y="3678702"/>
            <a:ext cx="1868659" cy="1097280"/>
          </a:xfrm>
          <a:prstGeom prst="ellipse">
            <a:avLst/>
          </a:prstGeom>
          <a:noFill/>
          <a:ln w="38100">
            <a:solidFill>
              <a:srgbClr val="E128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endParaRPr lang="uz-Latn-UZ">
              <a:solidFill>
                <a:srgbClr val="E12809"/>
              </a:solidFill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9144000" y="4572000"/>
            <a:ext cx="121920" cy="914400"/>
          </a:xfrm>
          <a:prstGeom prst="line">
            <a:avLst/>
          </a:prstGeom>
          <a:noFill/>
          <a:ln w="38100">
            <a:solidFill>
              <a:srgbClr val="E128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9265920" y="4663440"/>
            <a:ext cx="2804160" cy="822960"/>
          </a:xfrm>
          <a:prstGeom prst="line">
            <a:avLst/>
          </a:prstGeom>
          <a:noFill/>
          <a:ln w="38100">
            <a:solidFill>
              <a:srgbClr val="E128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50292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96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  <p:bldP spid="2" grpId="0"/>
      <p:bldP spid="20487" grpId="0" animBg="1"/>
      <p:bldP spid="20488" grpId="0" animBg="1"/>
      <p:bldP spid="20489" grpId="0" animBg="1"/>
      <p:bldP spid="204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790</Words>
  <Application>Microsoft Office PowerPoint</Application>
  <PresentationFormat>Произвольный</PresentationFormat>
  <Paragraphs>109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735</cp:revision>
  <dcterms:created xsi:type="dcterms:W3CDTF">2020-04-09T07:32:19Z</dcterms:created>
  <dcterms:modified xsi:type="dcterms:W3CDTF">2021-02-18T17:33:49Z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