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560" r:id="rId2"/>
    <p:sldId id="492" r:id="rId3"/>
    <p:sldId id="741" r:id="rId4"/>
    <p:sldId id="744" r:id="rId5"/>
    <p:sldId id="745" r:id="rId6"/>
    <p:sldId id="746" r:id="rId7"/>
    <p:sldId id="747" r:id="rId8"/>
    <p:sldId id="742" r:id="rId9"/>
    <p:sldId id="749" r:id="rId10"/>
    <p:sldId id="748" r:id="rId11"/>
    <p:sldId id="743" r:id="rId12"/>
    <p:sldId id="739" r:id="rId13"/>
    <p:sldId id="726" r:id="rId14"/>
    <p:sldId id="727" r:id="rId15"/>
    <p:sldId id="750" r:id="rId16"/>
    <p:sldId id="510" r:id="rId17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741"/>
            <p14:sldId id="744"/>
            <p14:sldId id="745"/>
            <p14:sldId id="746"/>
            <p14:sldId id="747"/>
            <p14:sldId id="742"/>
            <p14:sldId id="749"/>
            <p14:sldId id="748"/>
            <p14:sldId id="743"/>
            <p14:sldId id="739"/>
            <p14:sldId id="726"/>
            <p14:sldId id="727"/>
            <p14:sldId id="750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93F39-D10A-4803-B666-2C2CC1E226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2308F815-5D1D-4AE8-8190-5CEA760EC49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5C089C-C07F-4B10-B8E5-029B1C08BCAB}" type="parTrans" cxnId="{64BFC926-276B-455D-9218-2C0AD1900D9D}">
      <dgm:prSet/>
      <dgm:spPr/>
      <dgm:t>
        <a:bodyPr/>
        <a:lstStyle/>
        <a:p>
          <a:endParaRPr lang="uz-Latn-UZ"/>
        </a:p>
      </dgm:t>
    </dgm:pt>
    <dgm:pt modelId="{1209770B-BAA0-4719-A2B4-ABF0E67D0FBD}" type="sibTrans" cxnId="{64BFC926-276B-455D-9218-2C0AD1900D9D}">
      <dgm:prSet/>
      <dgm:spPr/>
      <dgm:t>
        <a:bodyPr/>
        <a:lstStyle/>
        <a:p>
          <a:endParaRPr lang="uz-Latn-UZ"/>
        </a:p>
      </dgm:t>
    </dgm:pt>
    <dgm:pt modelId="{80CF4312-0F36-457B-BE05-12C8D224A4A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Вынесение общего множителя за скобки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5FA2AF4-2188-4CF3-B309-9711F4A57229}" type="parTrans" cxnId="{D5554760-9127-4D49-9648-FBD1024BC441}">
      <dgm:prSet/>
      <dgm:spPr/>
      <dgm:t>
        <a:bodyPr/>
        <a:lstStyle/>
        <a:p>
          <a:endParaRPr lang="uz-Latn-UZ"/>
        </a:p>
      </dgm:t>
    </dgm:pt>
    <dgm:pt modelId="{EB6B7218-BFBE-44F7-8C7D-A48625B14DF5}" type="sibTrans" cxnId="{D5554760-9127-4D49-9648-FBD1024BC441}">
      <dgm:prSet/>
      <dgm:spPr/>
      <dgm:t>
        <a:bodyPr/>
        <a:lstStyle/>
        <a:p>
          <a:endParaRPr lang="uz-Latn-UZ"/>
        </a:p>
      </dgm:t>
    </dgm:pt>
    <dgm:pt modelId="{44EC9824-270E-48F8-9D29-8173E6FC748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40D75C-61B7-443B-ACB9-1DBE9A5C1D27}" type="parTrans" cxnId="{D0755743-6304-44C5-BA7A-AB249A7701EB}">
      <dgm:prSet/>
      <dgm:spPr/>
      <dgm:t>
        <a:bodyPr/>
        <a:lstStyle/>
        <a:p>
          <a:endParaRPr lang="uz-Latn-UZ"/>
        </a:p>
      </dgm:t>
    </dgm:pt>
    <dgm:pt modelId="{B945409A-275F-4AE8-B83D-98E3333187A0}" type="sibTrans" cxnId="{D0755743-6304-44C5-BA7A-AB249A7701EB}">
      <dgm:prSet/>
      <dgm:spPr/>
      <dgm:t>
        <a:bodyPr/>
        <a:lstStyle/>
        <a:p>
          <a:endParaRPr lang="uz-Latn-UZ"/>
        </a:p>
      </dgm:t>
    </dgm:pt>
    <dgm:pt modelId="{A57B3A41-BEDF-432A-A6D1-20ADB439BE5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5E53DE-0EBE-4D3A-AFCE-73715F644699}" type="parTrans" cxnId="{E3AEAAF3-9545-49DD-B02E-EBEDAAD25147}">
      <dgm:prSet/>
      <dgm:spPr/>
      <dgm:t>
        <a:bodyPr/>
        <a:lstStyle/>
        <a:p>
          <a:endParaRPr lang="uz-Latn-UZ"/>
        </a:p>
      </dgm:t>
    </dgm:pt>
    <dgm:pt modelId="{A2B40C0A-A040-4BB8-B0EB-372827B5C35B}" type="sibTrans" cxnId="{E3AEAAF3-9545-49DD-B02E-EBEDAAD25147}">
      <dgm:prSet/>
      <dgm:spPr/>
      <dgm:t>
        <a:bodyPr/>
        <a:lstStyle/>
        <a:p>
          <a:endParaRPr lang="uz-Latn-UZ"/>
        </a:p>
      </dgm:t>
    </dgm:pt>
    <dgm:pt modelId="{DE9F92C4-994B-42B2-A73D-91F5B4822D07}" type="pres">
      <dgm:prSet presAssocID="{BCC93F39-D10A-4803-B666-2C2CC1E226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z-Latn-UZ"/>
        </a:p>
      </dgm:t>
    </dgm:pt>
    <dgm:pt modelId="{661502F1-638F-4AF4-B56A-1BDAC56AB798}" type="pres">
      <dgm:prSet presAssocID="{BCC93F39-D10A-4803-B666-2C2CC1E22604}" presName="Name1" presStyleCnt="0"/>
      <dgm:spPr/>
    </dgm:pt>
    <dgm:pt modelId="{AA8AD3AB-E061-450E-BE14-25B3A3FFC322}" type="pres">
      <dgm:prSet presAssocID="{BCC93F39-D10A-4803-B666-2C2CC1E22604}" presName="cycle" presStyleCnt="0"/>
      <dgm:spPr/>
    </dgm:pt>
    <dgm:pt modelId="{14824C2C-36A7-4D67-904F-E27A2DA5A0B2}" type="pres">
      <dgm:prSet presAssocID="{BCC93F39-D10A-4803-B666-2C2CC1E22604}" presName="srcNode" presStyleLbl="node1" presStyleIdx="0" presStyleCnt="4"/>
      <dgm:spPr/>
    </dgm:pt>
    <dgm:pt modelId="{B602AE6D-21C4-40F3-9486-2ABA888F453D}" type="pres">
      <dgm:prSet presAssocID="{BCC93F39-D10A-4803-B666-2C2CC1E22604}" presName="conn" presStyleLbl="parChTrans1D2" presStyleIdx="0" presStyleCnt="1"/>
      <dgm:spPr/>
      <dgm:t>
        <a:bodyPr/>
        <a:lstStyle/>
        <a:p>
          <a:endParaRPr lang="uz-Latn-UZ"/>
        </a:p>
      </dgm:t>
    </dgm:pt>
    <dgm:pt modelId="{4A070231-6265-4BDF-B4B1-3768E2172FB9}" type="pres">
      <dgm:prSet presAssocID="{BCC93F39-D10A-4803-B666-2C2CC1E22604}" presName="extraNode" presStyleLbl="node1" presStyleIdx="0" presStyleCnt="4"/>
      <dgm:spPr/>
    </dgm:pt>
    <dgm:pt modelId="{3B808637-9840-4FFE-84AD-6C172FC1EF18}" type="pres">
      <dgm:prSet presAssocID="{BCC93F39-D10A-4803-B666-2C2CC1E22604}" presName="dstNode" presStyleLbl="node1" presStyleIdx="0" presStyleCnt="4"/>
      <dgm:spPr/>
    </dgm:pt>
    <dgm:pt modelId="{364B9216-98A2-407D-A39B-07FED26E1DC8}" type="pres">
      <dgm:prSet presAssocID="{2308F815-5D1D-4AE8-8190-5CEA760EC49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7E82D092-B386-441A-9F64-1D7B8B0DF71E}" type="pres">
      <dgm:prSet presAssocID="{2308F815-5D1D-4AE8-8190-5CEA760EC492}" presName="accent_1" presStyleCnt="0"/>
      <dgm:spPr/>
    </dgm:pt>
    <dgm:pt modelId="{2BF55A90-B799-4710-8059-58ABB74CF63A}" type="pres">
      <dgm:prSet presAssocID="{2308F815-5D1D-4AE8-8190-5CEA760EC492}" presName="accentRepeatNode" presStyleLbl="solidFgAcc1" presStyleIdx="0" presStyleCnt="4" custLinFactNeighborX="-5749" custLinFactNeighborY="1363"/>
      <dgm:spPr/>
    </dgm:pt>
    <dgm:pt modelId="{4C088353-DFB8-43D1-A408-368BD7734EE3}" type="pres">
      <dgm:prSet presAssocID="{80CF4312-0F36-457B-BE05-12C8D224A4AA}" presName="text_2" presStyleLbl="node1" presStyleIdx="1" presStyleCnt="4" custScaleX="103640" custLinFactNeighborX="-2156" custLinFactNeighborY="2290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F33F62C4-9939-417A-A348-1696796CF2FC}" type="pres">
      <dgm:prSet presAssocID="{80CF4312-0F36-457B-BE05-12C8D224A4AA}" presName="accent_2" presStyleCnt="0"/>
      <dgm:spPr/>
    </dgm:pt>
    <dgm:pt modelId="{B0137FDF-8E99-47AA-8A5A-7BE284C1D3CD}" type="pres">
      <dgm:prSet presAssocID="{80CF4312-0F36-457B-BE05-12C8D224A4AA}" presName="accentRepeatNode" presStyleLbl="solidFgAcc1" presStyleIdx="1" presStyleCnt="4" custLinFactNeighborX="-26352" custLinFactNeighborY="5359"/>
      <dgm:spPr/>
    </dgm:pt>
    <dgm:pt modelId="{8F89803A-2217-45B6-BDF1-DEC3186FD9AC}" type="pres">
      <dgm:prSet presAssocID="{44EC9824-270E-48F8-9D29-8173E6FC748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B32400D8-F8B8-4F50-9C8A-8802DFB3C897}" type="pres">
      <dgm:prSet presAssocID="{44EC9824-270E-48F8-9D29-8173E6FC7480}" presName="accent_3" presStyleCnt="0"/>
      <dgm:spPr/>
    </dgm:pt>
    <dgm:pt modelId="{60E900E0-2142-46B7-8012-F1FBABD5863C}" type="pres">
      <dgm:prSet presAssocID="{44EC9824-270E-48F8-9D29-8173E6FC7480}" presName="accentRepeatNode" presStyleLbl="solidFgAcc1" presStyleIdx="2" presStyleCnt="4" custLinFactNeighborX="-19878" custLinFactNeighborY="1857"/>
      <dgm:spPr/>
    </dgm:pt>
    <dgm:pt modelId="{2E35BF98-0FA3-4D69-AA91-CD4F964C4A14}" type="pres">
      <dgm:prSet presAssocID="{A57B3A41-BEDF-432A-A6D1-20ADB439BE5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CDBCB2A7-C24D-46A8-BDBF-24F1BE547BA2}" type="pres">
      <dgm:prSet presAssocID="{A57B3A41-BEDF-432A-A6D1-20ADB439BE55}" presName="accent_4" presStyleCnt="0"/>
      <dgm:spPr/>
    </dgm:pt>
    <dgm:pt modelId="{5FE3EEBE-003C-471A-B15E-1526B9173BC0}" type="pres">
      <dgm:prSet presAssocID="{A57B3A41-BEDF-432A-A6D1-20ADB439BE55}" presName="accentRepeatNode" presStyleLbl="solidFgAcc1" presStyleIdx="3" presStyleCnt="4"/>
      <dgm:spPr/>
    </dgm:pt>
  </dgm:ptLst>
  <dgm:cxnLst>
    <dgm:cxn modelId="{64BFC926-276B-455D-9218-2C0AD1900D9D}" srcId="{BCC93F39-D10A-4803-B666-2C2CC1E22604}" destId="{2308F815-5D1D-4AE8-8190-5CEA760EC492}" srcOrd="0" destOrd="0" parTransId="{075C089C-C07F-4B10-B8E5-029B1C08BCAB}" sibTransId="{1209770B-BAA0-4719-A2B4-ABF0E67D0FBD}"/>
    <dgm:cxn modelId="{9ACE0517-0E60-46EC-B9C5-250A10CA2A61}" type="presOf" srcId="{BCC93F39-D10A-4803-B666-2C2CC1E22604}" destId="{DE9F92C4-994B-42B2-A73D-91F5B4822D07}" srcOrd="0" destOrd="0" presId="urn:microsoft.com/office/officeart/2008/layout/VerticalCurvedList"/>
    <dgm:cxn modelId="{E3AEAAF3-9545-49DD-B02E-EBEDAAD25147}" srcId="{BCC93F39-D10A-4803-B666-2C2CC1E22604}" destId="{A57B3A41-BEDF-432A-A6D1-20ADB439BE55}" srcOrd="3" destOrd="0" parTransId="{7B5E53DE-0EBE-4D3A-AFCE-73715F644699}" sibTransId="{A2B40C0A-A040-4BB8-B0EB-372827B5C35B}"/>
    <dgm:cxn modelId="{D0755743-6304-44C5-BA7A-AB249A7701EB}" srcId="{BCC93F39-D10A-4803-B666-2C2CC1E22604}" destId="{44EC9824-270E-48F8-9D29-8173E6FC7480}" srcOrd="2" destOrd="0" parTransId="{2040D75C-61B7-443B-ACB9-1DBE9A5C1D27}" sibTransId="{B945409A-275F-4AE8-B83D-98E3333187A0}"/>
    <dgm:cxn modelId="{957A8B6A-1110-4CD9-A703-C6FEE11C15C0}" type="presOf" srcId="{80CF4312-0F36-457B-BE05-12C8D224A4AA}" destId="{4C088353-DFB8-43D1-A408-368BD7734EE3}" srcOrd="0" destOrd="0" presId="urn:microsoft.com/office/officeart/2008/layout/VerticalCurvedList"/>
    <dgm:cxn modelId="{62E58534-252A-42DC-98E8-8E8CD1E018F3}" type="presOf" srcId="{A57B3A41-BEDF-432A-A6D1-20ADB439BE55}" destId="{2E35BF98-0FA3-4D69-AA91-CD4F964C4A14}" srcOrd="0" destOrd="0" presId="urn:microsoft.com/office/officeart/2008/layout/VerticalCurvedList"/>
    <dgm:cxn modelId="{A849D597-1E4E-47BB-B58B-949B7E00ED18}" type="presOf" srcId="{1209770B-BAA0-4719-A2B4-ABF0E67D0FBD}" destId="{B602AE6D-21C4-40F3-9486-2ABA888F453D}" srcOrd="0" destOrd="0" presId="urn:microsoft.com/office/officeart/2008/layout/VerticalCurvedList"/>
    <dgm:cxn modelId="{1D8DF029-E7B8-4077-9FB0-69BF266E1F3A}" type="presOf" srcId="{44EC9824-270E-48F8-9D29-8173E6FC7480}" destId="{8F89803A-2217-45B6-BDF1-DEC3186FD9AC}" srcOrd="0" destOrd="0" presId="urn:microsoft.com/office/officeart/2008/layout/VerticalCurvedList"/>
    <dgm:cxn modelId="{2DF45B3E-A4CF-4239-A5D3-72149BCA0537}" type="presOf" srcId="{2308F815-5D1D-4AE8-8190-5CEA760EC492}" destId="{364B9216-98A2-407D-A39B-07FED26E1DC8}" srcOrd="0" destOrd="0" presId="urn:microsoft.com/office/officeart/2008/layout/VerticalCurvedList"/>
    <dgm:cxn modelId="{D5554760-9127-4D49-9648-FBD1024BC441}" srcId="{BCC93F39-D10A-4803-B666-2C2CC1E22604}" destId="{80CF4312-0F36-457B-BE05-12C8D224A4AA}" srcOrd="1" destOrd="0" parTransId="{C5FA2AF4-2188-4CF3-B309-9711F4A57229}" sibTransId="{EB6B7218-BFBE-44F7-8C7D-A48625B14DF5}"/>
    <dgm:cxn modelId="{ABBB638C-4ADE-451C-A137-3BDD1E199B2A}" type="presParOf" srcId="{DE9F92C4-994B-42B2-A73D-91F5B4822D07}" destId="{661502F1-638F-4AF4-B56A-1BDAC56AB798}" srcOrd="0" destOrd="0" presId="urn:microsoft.com/office/officeart/2008/layout/VerticalCurvedList"/>
    <dgm:cxn modelId="{841FE334-BDB5-4776-B1F0-872CDE7025F7}" type="presParOf" srcId="{661502F1-638F-4AF4-B56A-1BDAC56AB798}" destId="{AA8AD3AB-E061-450E-BE14-25B3A3FFC322}" srcOrd="0" destOrd="0" presId="urn:microsoft.com/office/officeart/2008/layout/VerticalCurvedList"/>
    <dgm:cxn modelId="{822415BC-E992-47D6-A76D-470B50720F3B}" type="presParOf" srcId="{AA8AD3AB-E061-450E-BE14-25B3A3FFC322}" destId="{14824C2C-36A7-4D67-904F-E27A2DA5A0B2}" srcOrd="0" destOrd="0" presId="urn:microsoft.com/office/officeart/2008/layout/VerticalCurvedList"/>
    <dgm:cxn modelId="{9E8F5E72-903B-4F2D-B301-FACD744E1C71}" type="presParOf" srcId="{AA8AD3AB-E061-450E-BE14-25B3A3FFC322}" destId="{B602AE6D-21C4-40F3-9486-2ABA888F453D}" srcOrd="1" destOrd="0" presId="urn:microsoft.com/office/officeart/2008/layout/VerticalCurvedList"/>
    <dgm:cxn modelId="{82E2EEF4-9ABE-4229-9B25-E87508FE01EB}" type="presParOf" srcId="{AA8AD3AB-E061-450E-BE14-25B3A3FFC322}" destId="{4A070231-6265-4BDF-B4B1-3768E2172FB9}" srcOrd="2" destOrd="0" presId="urn:microsoft.com/office/officeart/2008/layout/VerticalCurvedList"/>
    <dgm:cxn modelId="{C8789E97-35CD-432C-BA9F-E2B3F5440CB1}" type="presParOf" srcId="{AA8AD3AB-E061-450E-BE14-25B3A3FFC322}" destId="{3B808637-9840-4FFE-84AD-6C172FC1EF18}" srcOrd="3" destOrd="0" presId="urn:microsoft.com/office/officeart/2008/layout/VerticalCurvedList"/>
    <dgm:cxn modelId="{222CCC87-1DCE-4F10-8C50-02D881285F38}" type="presParOf" srcId="{661502F1-638F-4AF4-B56A-1BDAC56AB798}" destId="{364B9216-98A2-407D-A39B-07FED26E1DC8}" srcOrd="1" destOrd="0" presId="urn:microsoft.com/office/officeart/2008/layout/VerticalCurvedList"/>
    <dgm:cxn modelId="{247B2729-FCBE-45A8-9716-FE2C0DE47804}" type="presParOf" srcId="{661502F1-638F-4AF4-B56A-1BDAC56AB798}" destId="{7E82D092-B386-441A-9F64-1D7B8B0DF71E}" srcOrd="2" destOrd="0" presId="urn:microsoft.com/office/officeart/2008/layout/VerticalCurvedList"/>
    <dgm:cxn modelId="{A9A5C5A3-034A-48E9-BE5A-9AFE417B90EA}" type="presParOf" srcId="{7E82D092-B386-441A-9F64-1D7B8B0DF71E}" destId="{2BF55A90-B799-4710-8059-58ABB74CF63A}" srcOrd="0" destOrd="0" presId="urn:microsoft.com/office/officeart/2008/layout/VerticalCurvedList"/>
    <dgm:cxn modelId="{4EE80BEC-9EC4-4D8F-A147-9249F40B6339}" type="presParOf" srcId="{661502F1-638F-4AF4-B56A-1BDAC56AB798}" destId="{4C088353-DFB8-43D1-A408-368BD7734EE3}" srcOrd="3" destOrd="0" presId="urn:microsoft.com/office/officeart/2008/layout/VerticalCurvedList"/>
    <dgm:cxn modelId="{0C2EC7D7-4B42-4D3A-97E3-5A9351EA0087}" type="presParOf" srcId="{661502F1-638F-4AF4-B56A-1BDAC56AB798}" destId="{F33F62C4-9939-417A-A348-1696796CF2FC}" srcOrd="4" destOrd="0" presId="urn:microsoft.com/office/officeart/2008/layout/VerticalCurvedList"/>
    <dgm:cxn modelId="{9777EE8C-F0AA-4F25-9EB5-8F7CC9222095}" type="presParOf" srcId="{F33F62C4-9939-417A-A348-1696796CF2FC}" destId="{B0137FDF-8E99-47AA-8A5A-7BE284C1D3CD}" srcOrd="0" destOrd="0" presId="urn:microsoft.com/office/officeart/2008/layout/VerticalCurvedList"/>
    <dgm:cxn modelId="{4AAEFBEC-BBD8-4102-B109-B6B0146E3072}" type="presParOf" srcId="{661502F1-638F-4AF4-B56A-1BDAC56AB798}" destId="{8F89803A-2217-45B6-BDF1-DEC3186FD9AC}" srcOrd="5" destOrd="0" presId="urn:microsoft.com/office/officeart/2008/layout/VerticalCurvedList"/>
    <dgm:cxn modelId="{168F63C9-C871-4AA1-9AFA-D174C500C047}" type="presParOf" srcId="{661502F1-638F-4AF4-B56A-1BDAC56AB798}" destId="{B32400D8-F8B8-4F50-9C8A-8802DFB3C897}" srcOrd="6" destOrd="0" presId="urn:microsoft.com/office/officeart/2008/layout/VerticalCurvedList"/>
    <dgm:cxn modelId="{72AF29B3-F829-48DD-9623-017F328F2F56}" type="presParOf" srcId="{B32400D8-F8B8-4F50-9C8A-8802DFB3C897}" destId="{60E900E0-2142-46B7-8012-F1FBABD5863C}" srcOrd="0" destOrd="0" presId="urn:microsoft.com/office/officeart/2008/layout/VerticalCurvedList"/>
    <dgm:cxn modelId="{C510B356-F3CE-426B-B2CB-58371C0F0F46}" type="presParOf" srcId="{661502F1-638F-4AF4-B56A-1BDAC56AB798}" destId="{2E35BF98-0FA3-4D69-AA91-CD4F964C4A14}" srcOrd="7" destOrd="0" presId="urn:microsoft.com/office/officeart/2008/layout/VerticalCurvedList"/>
    <dgm:cxn modelId="{57D3F473-1EF1-4757-A962-FD34D81DB079}" type="presParOf" srcId="{661502F1-638F-4AF4-B56A-1BDAC56AB798}" destId="{CDBCB2A7-C24D-46A8-BDBF-24F1BE547BA2}" srcOrd="8" destOrd="0" presId="urn:microsoft.com/office/officeart/2008/layout/VerticalCurvedList"/>
    <dgm:cxn modelId="{1B535F92-FA19-40E1-9273-6E402B0CD4C7}" type="presParOf" srcId="{CDBCB2A7-C24D-46A8-BDBF-24F1BE547BA2}" destId="{5FE3EEBE-003C-471A-B15E-1526B9173BC0}" srcOrd="0" destOrd="0" presId="urn:microsoft.com/office/officeart/2008/layout/VerticalCurv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2AE6D-21C4-40F3-9486-2ABA888F453D}">
      <dsp:nvSpPr>
        <dsp:cNvPr id="0" name=""/>
        <dsp:cNvSpPr/>
      </dsp:nvSpPr>
      <dsp:spPr>
        <a:xfrm>
          <a:off x="-7023091" y="-1058280"/>
          <a:ext cx="8237961" cy="8237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9216-98A2-407D-A39B-07FED26E1DC8}">
      <dsp:nvSpPr>
        <dsp:cNvPr id="0" name=""/>
        <dsp:cNvSpPr/>
      </dsp:nvSpPr>
      <dsp:spPr>
        <a:xfrm>
          <a:off x="587461" y="470613"/>
          <a:ext cx="11644406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7461" y="470613"/>
        <a:ext cx="11644406" cy="941716"/>
      </dsp:txXfrm>
    </dsp:sp>
    <dsp:sp modelId="{2BF55A90-B799-4710-8059-58ABB74CF63A}">
      <dsp:nvSpPr>
        <dsp:cNvPr id="0" name=""/>
        <dsp:cNvSpPr/>
      </dsp:nvSpPr>
      <dsp:spPr>
        <a:xfrm>
          <a:off x="-1111" y="368943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88353-DFB8-43D1-A408-368BD7734EE3}">
      <dsp:nvSpPr>
        <dsp:cNvPr id="0" name=""/>
        <dsp:cNvSpPr/>
      </dsp:nvSpPr>
      <dsp:spPr>
        <a:xfrm>
          <a:off x="685854" y="1904997"/>
          <a:ext cx="11508702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Вынесение общего множителя за скобки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5854" y="1904997"/>
        <a:ext cx="11508702" cy="941716"/>
      </dsp:txXfrm>
    </dsp:sp>
    <dsp:sp modelId="{B0137FDF-8E99-47AA-8A5A-7BE284C1D3CD}">
      <dsp:nvSpPr>
        <dsp:cNvPr id="0" name=""/>
        <dsp:cNvSpPr/>
      </dsp:nvSpPr>
      <dsp:spPr>
        <a:xfrm>
          <a:off x="228595" y="1828801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9803A-2217-45B6-BDF1-DEC3186FD9AC}">
      <dsp:nvSpPr>
        <dsp:cNvPr id="0" name=""/>
        <dsp:cNvSpPr/>
      </dsp:nvSpPr>
      <dsp:spPr>
        <a:xfrm>
          <a:off x="1127369" y="3296251"/>
          <a:ext cx="11104498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27369" y="3296251"/>
        <a:ext cx="11104498" cy="941716"/>
      </dsp:txXfrm>
    </dsp:sp>
    <dsp:sp modelId="{60E900E0-2142-46B7-8012-F1FBABD5863C}">
      <dsp:nvSpPr>
        <dsp:cNvPr id="0" name=""/>
        <dsp:cNvSpPr/>
      </dsp:nvSpPr>
      <dsp:spPr>
        <a:xfrm>
          <a:off x="304803" y="3200396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5BF98-0FA3-4D69-AA91-CD4F964C4A14}">
      <dsp:nvSpPr>
        <dsp:cNvPr id="0" name=""/>
        <dsp:cNvSpPr/>
      </dsp:nvSpPr>
      <dsp:spPr>
        <a:xfrm>
          <a:off x="587461" y="4709070"/>
          <a:ext cx="11644406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7461" y="4709070"/>
        <a:ext cx="11644406" cy="941716"/>
      </dsp:txXfrm>
    </dsp:sp>
    <dsp:sp modelId="{5FE3EEBE-003C-471A-B15E-1526B9173BC0}">
      <dsp:nvSpPr>
        <dsp:cNvPr id="0" name=""/>
        <dsp:cNvSpPr/>
      </dsp:nvSpPr>
      <dsp:spPr>
        <a:xfrm>
          <a:off x="-1111" y="4591356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C45E3-E591-40CA-8503-F601E9CDA040}" type="slidenum">
              <a:rPr lang="ru-RU"/>
              <a:pPr/>
              <a:t>11</a:t>
            </a:fld>
            <a:endParaRPr lang="ru-RU"/>
          </a:p>
        </p:txBody>
      </p:sp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265953" y="3082044"/>
            <a:ext cx="2498513" cy="1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AF15C55-3BA4-4D9B-A590-4B519B8467CF}" type="slidenum">
              <a:rPr lang="ru-RU" sz="700"/>
              <a:pPr algn="r"/>
              <a:t>11</a:t>
            </a:fld>
            <a:endParaRPr lang="ru-RU" sz="7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8FDD-56B3-4207-B595-E48E8E3A65C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4F32-6814-410A-A0AC-C6305657B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8.jpe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2.png"/><Relationship Id="rId3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905000" y="3801319"/>
            <a:ext cx="8686801" cy="2751881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Вынесение общего множителя за скобки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7652" name="Picture 4" descr="красивые буквы х,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0"/>
          <a:stretch/>
        </p:blipFill>
        <p:spPr bwMode="auto">
          <a:xfrm>
            <a:off x="9176644" y="3288236"/>
            <a:ext cx="2752725" cy="25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красивые буквы у,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527284" y="3377401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6" name="Picture 18" descr="➕ Знак плюса эмодзи — Значение, Скопиров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31" y="3460265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42276" y="6705600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04800" y="304800"/>
            <a:ext cx="14071600" cy="5087100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ИТАК,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чтобы разложить многочлен на множители вынесением общего множителя за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скобки,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нужно:</a:t>
            </a:r>
          </a:p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НАЙТИ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ОБЩИЙ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МНОЖИТЕЛЬ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ВЫНЕСТИ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ЕГО ЗА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СКОБКИ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638800"/>
            <a:ext cx="1407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3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Если коэффициеты членов многочлена-натуральные </a:t>
            </a:r>
          </a:p>
          <a:p>
            <a:pPr algn="ctr"/>
            <a:r>
              <a:rPr lang="uz-Cyrl-UZ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uz-Cyrl-UZ" sz="3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исла, то для нахожденя общего множителя следует найти</a:t>
            </a:r>
          </a:p>
          <a:p>
            <a:pPr algn="ctr"/>
            <a:r>
              <a:rPr lang="uz-Cyrl-UZ" sz="3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НОД коэффициентов, а среди степеней с одинаковым</a:t>
            </a:r>
          </a:p>
          <a:p>
            <a:pPr algn="ctr"/>
            <a:r>
              <a:rPr lang="uz-Cyrl-UZ" sz="3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основанием-степень с наименьшим показателем.</a:t>
            </a:r>
            <a:endParaRPr lang="uz-Latn-UZ" sz="32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2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7680" y="485776"/>
            <a:ext cx="13761720" cy="239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4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НАПРИМЕР </a:t>
            </a:r>
            <a:r>
              <a:rPr lang="ru-RU" sz="49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Разложим на множители многочлен:</a:t>
            </a:r>
          </a:p>
          <a:p>
            <a:pPr algn="ctr"/>
            <a:r>
              <a:rPr lang="ru-RU" sz="4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en-US" sz="4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ax</a:t>
            </a:r>
            <a:r>
              <a:rPr lang="en-US" sz="49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9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4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4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9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900" b="1" baseline="30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87680" y="2560320"/>
            <a:ext cx="103632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5100" b="1">
                <a:latin typeface="Arial" pitchFamily="34" charset="0"/>
                <a:cs typeface="Arial" pitchFamily="34" charset="0"/>
              </a:rPr>
              <a:t>18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ax</a:t>
            </a:r>
            <a:r>
              <a:rPr lang="en-US" sz="51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baseline="30000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–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 6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x</a:t>
            </a:r>
            <a:r>
              <a:rPr lang="en-US" sz="5100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ru-RU" sz="5100" b="1" baseline="30000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= </a:t>
            </a:r>
            <a:r>
              <a:rPr lang="ru-RU" sz="5100" b="1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·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3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a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5100" b="1" baseline="3000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–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5100" b="1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5100" b="1" baseline="3000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baseline="30000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·</a:t>
            </a:r>
            <a:r>
              <a:rPr lang="ru-RU" b="1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х =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463040" y="3566160"/>
            <a:ext cx="103632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5100" b="1">
                <a:latin typeface="Arial" pitchFamily="34" charset="0"/>
                <a:cs typeface="Arial" pitchFamily="34" charset="0"/>
              </a:rPr>
              <a:t>= </a:t>
            </a:r>
            <a:r>
              <a:rPr lang="ru-RU" sz="5100" b="1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5100" b="1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5100" b="1" baseline="3000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·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 3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a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–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5100" b="1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5100" b="1" baseline="3000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baseline="30000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·</a:t>
            </a:r>
            <a:r>
              <a:rPr lang="ru-RU" b="1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х =</a:t>
            </a: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3901440" y="3474720"/>
            <a:ext cx="1341120" cy="100584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endParaRPr lang="uz-Latn-UZ" b="1">
              <a:solidFill>
                <a:srgbClr val="E128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7193280" y="3383280"/>
            <a:ext cx="1341120" cy="100584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endParaRPr lang="uz-Latn-UZ" b="1">
              <a:solidFill>
                <a:srgbClr val="E128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828800" y="4937760"/>
            <a:ext cx="103632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5100" b="1">
                <a:latin typeface="Arial" pitchFamily="34" charset="0"/>
                <a:cs typeface="Arial" pitchFamily="34" charset="0"/>
              </a:rPr>
              <a:t>= </a:t>
            </a:r>
            <a:r>
              <a:rPr lang="ru-RU" sz="5100" b="1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5100" b="1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5100" b="1" baseline="3000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(3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a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–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 </a:t>
            </a:r>
            <a:r>
              <a:rPr lang="ru-RU" b="1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х )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5120640" y="4297680"/>
            <a:ext cx="609600" cy="82296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5852160" y="4297680"/>
            <a:ext cx="1584960" cy="82296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072640" y="6583680"/>
            <a:ext cx="10363200" cy="91672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5100" b="1" dirty="0">
                <a:latin typeface="Arial" pitchFamily="34" charset="0"/>
                <a:cs typeface="Arial" pitchFamily="34" charset="0"/>
              </a:rPr>
              <a:t>18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ax</a:t>
            </a:r>
            <a:r>
              <a:rPr lang="en-US" sz="51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51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51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=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5100" b="1" dirty="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5100" b="1" baseline="30000" dirty="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(3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a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 х )</a:t>
            </a:r>
          </a:p>
        </p:txBody>
      </p:sp>
    </p:spTree>
    <p:extLst>
      <p:ext uri="{BB962C8B-B14F-4D97-AF65-F5344CB8AC3E}">
        <p14:creationId xmlns:p14="http://schemas.microsoft.com/office/powerpoint/2010/main" val="118658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6395" grpId="0" animBg="1"/>
      <p:bldP spid="16396" grpId="0" animBg="1"/>
      <p:bldP spid="5" grpId="0"/>
      <p:bldP spid="16398" grpId="0" animBg="1"/>
      <p:bldP spid="16399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55774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355774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457199"/>
            <a:ext cx="12649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Проверить разложение многочлена на множители можно  умножением полученных множителей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048876" y="2864710"/>
            <a:ext cx="10363200" cy="9167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5100" b="1" dirty="0">
                <a:latin typeface="Arial" pitchFamily="34" charset="0"/>
                <a:cs typeface="Arial" pitchFamily="34" charset="0"/>
              </a:rPr>
              <a:t>18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ax</a:t>
            </a:r>
            <a:r>
              <a:rPr lang="en-US" sz="51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51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51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=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5100" b="1" dirty="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5100" b="1" baseline="30000" dirty="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(3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a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 х )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815611" y="4511162"/>
            <a:ext cx="10363200" cy="9167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5100" b="1" dirty="0" smtClean="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5100" b="1" dirty="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5100" b="1" baseline="30000" dirty="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(3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a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 х 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= 18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ax</a:t>
            </a:r>
            <a:r>
              <a:rPr lang="en-US" sz="51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51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5100" b="1" baseline="30000" dirty="0">
                <a:latin typeface="Arial" pitchFamily="34" charset="0"/>
                <a:cs typeface="Arial" pitchFamily="34" charset="0"/>
              </a:rPr>
              <a:t> </a:t>
            </a:r>
            <a:endParaRPr lang="ru-RU" sz="5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6200000" flipH="1">
            <a:off x="4442889" y="2540784"/>
            <a:ext cx="517237" cy="35183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6200000" flipH="1">
            <a:off x="3581199" y="3355492"/>
            <a:ext cx="564218" cy="18419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5" name="AutoShape 35" descr="Чистоговорки на букву Х | aaBaby - Чем занять реб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5396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238" y="2146614"/>
            <a:ext cx="2617347" cy="225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Скороговорки и чистоговорки на букву Х - Праздник С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187820"/>
            <a:ext cx="2209800" cy="262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11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706955"/>
            <a:ext cx="13734885" cy="132342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Примените распределительный закон умножения и вычислите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4306" y="2209800"/>
                <a:ext cx="51819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𝟖𝟏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𝟖𝟏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6" y="2209800"/>
                <a:ext cx="5181931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11755" y="2216630"/>
                <a:ext cx="40739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𝟖𝟏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55" y="2216630"/>
                <a:ext cx="4073936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20200" y="2209799"/>
                <a:ext cx="4058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𝟖𝟏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𝟏𝟔𝟐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209799"/>
                <a:ext cx="405874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7797" y="2979240"/>
                <a:ext cx="498796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𝟏𝟓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𝟏𝟕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𝟏𝟓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𝟔𝟕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7" y="2979240"/>
                <a:ext cx="498796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5012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35246" y="2986070"/>
                <a:ext cx="40739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𝟔𝟕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46" y="2986070"/>
                <a:ext cx="407393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243691" y="2979239"/>
                <a:ext cx="473520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𝟖𝟒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𝟏𝟐𝟔𝟎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691" y="2979239"/>
                <a:ext cx="4735207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75861" y="4006217"/>
            <a:ext cx="1373488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33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Вынесите общий множитель за скобки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9677" y="5095460"/>
                <a:ext cx="306603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77" y="5095460"/>
                <a:ext cx="3066032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7952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87185" y="5102290"/>
                <a:ext cx="327083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185" y="5102290"/>
                <a:ext cx="3270832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5333" y="6004919"/>
                <a:ext cx="25033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3" y="6004919"/>
                <a:ext cx="2503378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0000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83280" y="6019799"/>
                <a:ext cx="37849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m:rPr>
                          <m:nor/>
                        </m:rPr>
                        <a:rPr lang="uz-Latn-UZ" sz="44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80" y="6019799"/>
                <a:ext cx="3784970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58823" y="6042179"/>
                <a:ext cx="37849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23" y="6042179"/>
                <a:ext cx="3784970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38" descr="Картинки буква Х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14085"/>
            <a:ext cx="2514600" cy="23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30" grpId="0"/>
      <p:bldP spid="34" grpId="0"/>
      <p:bldP spid="37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008" y="882018"/>
            <a:ext cx="1373488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7-338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Вынесите общий множитель за скобки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396" y="1954433"/>
                <a:ext cx="422096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96" y="1954433"/>
                <a:ext cx="4220964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5925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8600" y="1920111"/>
                <a:ext cx="63773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920111"/>
                <a:ext cx="637732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9396" y="3124200"/>
                <a:ext cx="549131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−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𝟏𝟓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𝒛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96" y="3124200"/>
                <a:ext cx="5491311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4550" t="-15873" b="-36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66404" y="1922447"/>
                <a:ext cx="47639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404" y="1922447"/>
                <a:ext cx="476399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59567" y="3123091"/>
                <a:ext cx="75329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567" y="3123091"/>
                <a:ext cx="753296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66800" y="4114800"/>
                <a:ext cx="510703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14800"/>
                <a:ext cx="5107039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Выгнутая вниз стрелка 8"/>
          <p:cNvSpPr/>
          <p:nvPr/>
        </p:nvSpPr>
        <p:spPr>
          <a:xfrm>
            <a:off x="1728899" y="4844740"/>
            <a:ext cx="1216152" cy="3786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31" name="Выгнутая вниз стрелка 30"/>
          <p:cNvSpPr/>
          <p:nvPr/>
        </p:nvSpPr>
        <p:spPr>
          <a:xfrm>
            <a:off x="1881298" y="4884240"/>
            <a:ext cx="2539061" cy="4718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>
            <a:off x="2033699" y="4884240"/>
            <a:ext cx="3657008" cy="4718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7924" y="5555770"/>
                <a:ext cx="28656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𝒂𝒙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𝒂𝒚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24" y="5555770"/>
                <a:ext cx="2865656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8511" t="-15748" b="-3622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35432" y="5562600"/>
                <a:ext cx="305763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432" y="5562600"/>
                <a:ext cx="3057632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2471" y="6529262"/>
                <a:ext cx="28271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𝒙𝒚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71" y="6529262"/>
                <a:ext cx="2827184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8621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49979" y="6536092"/>
                <a:ext cx="304480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979" y="6536092"/>
                <a:ext cx="3044808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03333"/>
            <a:ext cx="3302200" cy="33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5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9" grpId="0" animBg="1"/>
      <p:bldP spid="31" grpId="0" animBg="1"/>
      <p:bldP spid="34" grpId="0" animBg="1"/>
      <p:bldP spid="36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008" y="882018"/>
            <a:ext cx="1373488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40-341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Вынесите общий множитель за скобки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396" y="1954433"/>
                <a:ext cx="412574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𝒂𝒃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𝒂𝒄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96" y="1954433"/>
                <a:ext cx="4125745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6056"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3092" y="1928437"/>
                <a:ext cx="428149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092" y="1928437"/>
                <a:ext cx="428149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01000" y="1993091"/>
                <a:ext cx="40474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993091"/>
                <a:ext cx="4047455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123" y="2909371"/>
                <a:ext cx="5068311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uz-Latn-UZ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uz-Latn-UZ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𝟏𝟐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𝒃𝒂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23" y="2909371"/>
                <a:ext cx="5068311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4934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05400" y="2938469"/>
                <a:ext cx="77747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938469"/>
                <a:ext cx="7774757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9935" y="3707910"/>
                <a:ext cx="52400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400" b="1" i="1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35" y="3707910"/>
                <a:ext cx="5240088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9008" y="4953000"/>
                <a:ext cx="2957348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08" y="4953000"/>
                <a:ext cx="2957348" cy="784767"/>
              </a:xfrm>
              <a:prstGeom prst="rect">
                <a:avLst/>
              </a:prstGeom>
              <a:blipFill rotWithShape="1">
                <a:blip r:embed="rId8"/>
                <a:stretch>
                  <a:fillRect l="-8454" t="-13281" b="-3671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66356" y="4964881"/>
                <a:ext cx="3625416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356" y="4964881"/>
                <a:ext cx="3625416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9008" y="6096000"/>
                <a:ext cx="3575466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𝒂𝒃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08" y="6096000"/>
                <a:ext cx="3575466" cy="784767"/>
              </a:xfrm>
              <a:prstGeom prst="rect">
                <a:avLst/>
              </a:prstGeom>
              <a:blipFill rotWithShape="1">
                <a:blip r:embed="rId10"/>
                <a:stretch>
                  <a:fillRect l="-6997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3092" y="6095999"/>
                <a:ext cx="397326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𝒂𝒃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092" y="6095999"/>
                <a:ext cx="3973267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 descr="Скороговорки и чистоговорки на букву Х - Праздник САМ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2835" y="3574957"/>
            <a:ext cx="2867871" cy="36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Скороговорки и чистоговорки на букву В - Праздник СА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4017543"/>
            <a:ext cx="2724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3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681899" y="2222480"/>
            <a:ext cx="6729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336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(2,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 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337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341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105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Решебники по математике для 5 и 6 класса Виленкин Н.Я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/>
          <a:stretch/>
        </p:blipFill>
        <p:spPr bwMode="auto">
          <a:xfrm>
            <a:off x="1371600" y="1765280"/>
            <a:ext cx="4988676" cy="478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87598803"/>
              </p:ext>
            </p:extLst>
          </p:nvPr>
        </p:nvGraphicFramePr>
        <p:xfrm>
          <a:off x="1371600" y="1676400"/>
          <a:ext cx="12420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38986" y="236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418" y="5105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882" y="3733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4882" y="64770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4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377890"/>
            <a:ext cx="13563600" cy="19050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Проверьте, правильно ли выполнено задание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0" y="2285999"/>
            <a:ext cx="7924800" cy="347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5700" b="1" i="1" dirty="0">
                <a:latin typeface="Times New Roman" pitchFamily="18" charset="0"/>
                <a:cs typeface="Times New Roman" pitchFamily="18" charset="0"/>
              </a:rPr>
              <a:t>с(2с – 3)=2с</a:t>
            </a:r>
            <a:r>
              <a:rPr lang="ru-RU" sz="57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700" b="1" i="1" dirty="0">
                <a:latin typeface="Times New Roman" pitchFamily="18" charset="0"/>
                <a:cs typeface="Times New Roman" pitchFamily="18" charset="0"/>
              </a:rPr>
              <a:t> – 3с </a:t>
            </a:r>
          </a:p>
          <a:p>
            <a:r>
              <a:rPr lang="ru-RU" sz="5700" b="1" i="1" dirty="0">
                <a:latin typeface="Times New Roman" pitchFamily="18" charset="0"/>
                <a:cs typeface="Times New Roman" pitchFamily="18" charset="0"/>
              </a:rPr>
              <a:t>-2х(х+3)= 2х</a:t>
            </a:r>
            <a:r>
              <a:rPr lang="ru-RU" sz="57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700" b="1" i="1" dirty="0">
                <a:latin typeface="Times New Roman" pitchFamily="18" charset="0"/>
                <a:cs typeface="Times New Roman" pitchFamily="18" charset="0"/>
              </a:rPr>
              <a:t> + 6х   </a:t>
            </a:r>
          </a:p>
          <a:p>
            <a:r>
              <a:rPr lang="ru-RU" sz="57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700" b="1" i="1" dirty="0" err="1">
                <a:latin typeface="Times New Roman" pitchFamily="18" charset="0"/>
                <a:cs typeface="Times New Roman" pitchFamily="18" charset="0"/>
              </a:rPr>
              <a:t>а+в</a:t>
            </a:r>
            <a:r>
              <a:rPr lang="ru-RU" sz="57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5700" b="1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5700" b="1" i="1" dirty="0">
                <a:latin typeface="Times New Roman" pitchFamily="18" charset="0"/>
                <a:cs typeface="Times New Roman" pitchFamily="18" charset="0"/>
              </a:rPr>
              <a:t>3х</a:t>
            </a:r>
            <a:r>
              <a:rPr lang="ru-RU" sz="57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700" b="1" i="1" dirty="0">
                <a:latin typeface="Times New Roman" pitchFamily="18" charset="0"/>
                <a:cs typeface="Times New Roman" pitchFamily="18" charset="0"/>
              </a:rPr>
              <a:t>= 3ах</a:t>
            </a:r>
            <a:r>
              <a:rPr lang="ru-RU" sz="57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700" b="1" i="1" dirty="0">
                <a:latin typeface="Times New Roman" pitchFamily="18" charset="0"/>
                <a:cs typeface="Times New Roman" pitchFamily="18" charset="0"/>
              </a:rPr>
              <a:t>+ 3вх</a:t>
            </a:r>
            <a:r>
              <a:rPr lang="ru-RU" sz="57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7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2932300" y="3490582"/>
            <a:ext cx="768096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" name="AutoShape 2" descr="Картинки про букву У детям — учим русский алфа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1454064"/>
            <a:ext cx="2333164" cy="314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Буквы с ручками и ножками и глазками картинки :: vr-smar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" y="4724400"/>
            <a:ext cx="241573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6102" y="5023757"/>
            <a:ext cx="650049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-2х(х+3)= </a:t>
            </a:r>
            <a:r>
              <a:rPr lang="ru-RU" sz="5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-2х</a:t>
            </a:r>
            <a:r>
              <a:rPr lang="ru-RU" sz="5700" b="1" i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5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6х   </a:t>
            </a:r>
          </a:p>
        </p:txBody>
      </p:sp>
      <p:pic>
        <p:nvPicPr>
          <p:cNvPr id="10" name="Picture 62" descr="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5146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2" descr="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44241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2" descr="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60" y="525133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92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482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266505" y="3865244"/>
            <a:ext cx="1042855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ru-RU" sz="1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14400" y="838200"/>
            <a:ext cx="13006267" cy="8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Распределительный закон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умножения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01320" y="3941446"/>
            <a:ext cx="1142241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11960" y="3910966"/>
            <a:ext cx="848892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>
                <a:latin typeface="Times New Roman" pitchFamily="18" charset="0"/>
              </a:rPr>
              <a:t>(</a:t>
            </a:r>
            <a:endParaRPr lang="ru-RU" sz="13700" b="1">
              <a:latin typeface="Times New Roman" pitchFamily="18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512061" y="3966210"/>
            <a:ext cx="1142241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137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278880" y="3865246"/>
            <a:ext cx="848892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dirty="0">
                <a:latin typeface="Times New Roman" pitchFamily="18" charset="0"/>
              </a:rPr>
              <a:t>)</a:t>
            </a:r>
            <a:endParaRPr lang="ru-RU" sz="13700" b="1" dirty="0">
              <a:latin typeface="Times New Roman" pitchFamily="18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180582" y="4063366"/>
            <a:ext cx="1265673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>
                <a:latin typeface="Times New Roman" pitchFamily="18" charset="0"/>
              </a:rPr>
              <a:t>=</a:t>
            </a:r>
            <a:endParaRPr lang="ru-RU" sz="13700" b="1">
              <a:latin typeface="Times New Roman" pitchFamily="18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8826501" y="3907156"/>
            <a:ext cx="2020686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endParaRPr lang="ru-RU" sz="137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0863581" y="3950970"/>
            <a:ext cx="2923178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>
                <a:latin typeface="Times New Roman" pitchFamily="18" charset="0"/>
              </a:rPr>
              <a:t>+</a:t>
            </a:r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</a:t>
            </a:r>
            <a:endParaRPr lang="ru-RU" sz="13700" b="1">
              <a:latin typeface="Times New Roman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01320" y="3941446"/>
            <a:ext cx="1142241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ru-RU" sz="137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512061" y="3966210"/>
            <a:ext cx="1142241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137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2032000" y="2926080"/>
          <a:ext cx="89408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Формула" r:id="rId3" imgW="75960" imgH="75960" progId="Equation.3">
                  <p:embed/>
                </p:oleObj>
              </mc:Choice>
              <mc:Fallback>
                <p:oleObj name="Формула" r:id="rId3" imgW="7596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926080"/>
                        <a:ext cx="894080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3840645" y="3865245"/>
            <a:ext cx="2483955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c</a:t>
            </a:r>
            <a:endParaRPr lang="ru-RU" sz="137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9" name="Freeform 23"/>
          <p:cNvSpPr>
            <a:spLocks/>
          </p:cNvSpPr>
          <p:nvPr/>
        </p:nvSpPr>
        <p:spPr bwMode="auto">
          <a:xfrm>
            <a:off x="8351520" y="4855789"/>
            <a:ext cx="345440" cy="655320"/>
          </a:xfrm>
          <a:custGeom>
            <a:avLst/>
            <a:gdLst>
              <a:gd name="T0" fmla="*/ 0 w 136"/>
              <a:gd name="T1" fmla="*/ 0 h 344"/>
              <a:gd name="T2" fmla="*/ 136 w 136"/>
              <a:gd name="T3" fmla="*/ 171 h 344"/>
              <a:gd name="T4" fmla="*/ 8 w 13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344">
                <a:moveTo>
                  <a:pt x="0" y="0"/>
                </a:moveTo>
                <a:lnTo>
                  <a:pt x="136" y="171"/>
                </a:lnTo>
                <a:lnTo>
                  <a:pt x="8" y="3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960" name="Freeform 24"/>
          <p:cNvSpPr>
            <a:spLocks/>
          </p:cNvSpPr>
          <p:nvPr/>
        </p:nvSpPr>
        <p:spPr bwMode="auto">
          <a:xfrm>
            <a:off x="2590800" y="3308986"/>
            <a:ext cx="8757920" cy="805814"/>
          </a:xfrm>
          <a:custGeom>
            <a:avLst/>
            <a:gdLst>
              <a:gd name="T0" fmla="*/ 0 w 3448"/>
              <a:gd name="T1" fmla="*/ 332 h 423"/>
              <a:gd name="T2" fmla="*/ 1769 w 3448"/>
              <a:gd name="T3" fmla="*/ 15 h 423"/>
              <a:gd name="T4" fmla="*/ 3448 w 3448"/>
              <a:gd name="T5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8" h="423">
                <a:moveTo>
                  <a:pt x="0" y="332"/>
                </a:moveTo>
                <a:cubicBezTo>
                  <a:pt x="597" y="166"/>
                  <a:pt x="1194" y="0"/>
                  <a:pt x="1769" y="15"/>
                </a:cubicBezTo>
                <a:cubicBezTo>
                  <a:pt x="2344" y="30"/>
                  <a:pt x="3161" y="355"/>
                  <a:pt x="3448" y="423"/>
                </a:cubicBezTo>
              </a:path>
            </a:pathLst>
          </a:custGeom>
          <a:noFill/>
          <a:ln w="76200" cmpd="sng">
            <a:solidFill>
              <a:srgbClr val="CC0000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590800" y="2213610"/>
            <a:ext cx="9203358" cy="131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77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Раскрытие скобок</a:t>
            </a:r>
          </a:p>
        </p:txBody>
      </p:sp>
    </p:spTree>
    <p:extLst>
      <p:ext uri="{BB962C8B-B14F-4D97-AF65-F5344CB8AC3E}">
        <p14:creationId xmlns:p14="http://schemas.microsoft.com/office/powerpoint/2010/main" val="21327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12139E-6 L 0.04201 -0.214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107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00139 -0.221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8091 -0.0013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2 -0.21481 L 0.22431 -0.2182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1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4509E-6 L -0.00173 -0.2245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1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/>
      <p:bldP spid="39951" grpId="1"/>
      <p:bldP spid="39948" grpId="0"/>
      <p:bldP spid="39949" grpId="0"/>
      <p:bldP spid="39950" grpId="0"/>
      <p:bldP spid="39950" grpId="1"/>
      <p:bldP spid="39950" grpId="2"/>
      <p:bldP spid="39952" grpId="0"/>
      <p:bldP spid="39952" grpId="1"/>
      <p:bldP spid="39959" grpId="0" animBg="1"/>
      <p:bldP spid="39960" grpId="0" animBg="1"/>
      <p:bldP spid="399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850120" y="3509010"/>
            <a:ext cx="1142241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137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8826501" y="3469006"/>
            <a:ext cx="1142241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ru-RU" sz="137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8813800" y="3423286"/>
            <a:ext cx="1161477" cy="228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ru-RU" sz="137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68782" y="1177290"/>
            <a:ext cx="11744439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Распределительный закон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умножения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368541" y="3625216"/>
            <a:ext cx="1265673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dirty="0">
                <a:latin typeface="Times New Roman" pitchFamily="18" charset="0"/>
              </a:rPr>
              <a:t>=</a:t>
            </a:r>
            <a:endParaRPr lang="ru-RU" sz="13700" b="1" dirty="0">
              <a:latin typeface="Times New Roman" pitchFamily="18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0863581" y="3512820"/>
            <a:ext cx="2923178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>
                <a:latin typeface="Times New Roman" pitchFamily="18" charset="0"/>
              </a:rPr>
              <a:t>+</a:t>
            </a:r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</a:t>
            </a:r>
            <a:endParaRPr lang="ru-RU" sz="13700" b="1">
              <a:latin typeface="Times New Roman" pitchFamily="18" charset="0"/>
            </a:endParaRPr>
          </a:p>
        </p:txBody>
      </p:sp>
      <p:grpSp>
        <p:nvGrpSpPr>
          <p:cNvPr id="40983" name="Group 23"/>
          <p:cNvGrpSpPr>
            <a:grpSpLocks/>
          </p:cNvGrpSpPr>
          <p:nvPr/>
        </p:nvGrpSpPr>
        <p:grpSpPr bwMode="auto">
          <a:xfrm>
            <a:off x="1711961" y="3423286"/>
            <a:ext cx="5336540" cy="2367915"/>
            <a:chOff x="674" y="1797"/>
            <a:chExt cx="2101" cy="1243"/>
          </a:xfrm>
        </p:grpSpPr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674" y="1823"/>
              <a:ext cx="303" cy="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700" b="1">
                  <a:latin typeface="Times New Roman" pitchFamily="18" charset="0"/>
                </a:rPr>
                <a:t>(</a:t>
              </a:r>
              <a:endParaRPr lang="ru-RU" sz="13700" b="1">
                <a:latin typeface="Times New Roman" pitchFamily="18" charset="0"/>
              </a:endParaRPr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2472" y="1797"/>
              <a:ext cx="303" cy="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700" b="1">
                  <a:latin typeface="Times New Roman" pitchFamily="18" charset="0"/>
                </a:rPr>
                <a:t>)</a:t>
              </a:r>
              <a:endParaRPr lang="ru-RU" sz="13700" b="1">
                <a:latin typeface="Times New Roman" pitchFamily="18" charset="0"/>
              </a:endParaRPr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1475" y="1885"/>
              <a:ext cx="467" cy="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7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976" name="Freeform 16"/>
          <p:cNvSpPr>
            <a:spLocks/>
          </p:cNvSpPr>
          <p:nvPr/>
        </p:nvSpPr>
        <p:spPr bwMode="auto">
          <a:xfrm flipH="1">
            <a:off x="7048501" y="4473202"/>
            <a:ext cx="345440" cy="655320"/>
          </a:xfrm>
          <a:custGeom>
            <a:avLst/>
            <a:gdLst>
              <a:gd name="T0" fmla="*/ 0 w 136"/>
              <a:gd name="T1" fmla="*/ 0 h 344"/>
              <a:gd name="T2" fmla="*/ 136 w 136"/>
              <a:gd name="T3" fmla="*/ 171 h 344"/>
              <a:gd name="T4" fmla="*/ 8 w 13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344">
                <a:moveTo>
                  <a:pt x="0" y="0"/>
                </a:moveTo>
                <a:lnTo>
                  <a:pt x="136" y="171"/>
                </a:lnTo>
                <a:lnTo>
                  <a:pt x="8" y="3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 flipV="1">
            <a:off x="3053080" y="5318760"/>
            <a:ext cx="8757920" cy="805816"/>
          </a:xfrm>
          <a:custGeom>
            <a:avLst/>
            <a:gdLst>
              <a:gd name="T0" fmla="*/ 0 w 3448"/>
              <a:gd name="T1" fmla="*/ 332 h 423"/>
              <a:gd name="T2" fmla="*/ 1769 w 3448"/>
              <a:gd name="T3" fmla="*/ 15 h 423"/>
              <a:gd name="T4" fmla="*/ 3448 w 3448"/>
              <a:gd name="T5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8" h="423">
                <a:moveTo>
                  <a:pt x="0" y="332"/>
                </a:moveTo>
                <a:cubicBezTo>
                  <a:pt x="597" y="166"/>
                  <a:pt x="1194" y="0"/>
                  <a:pt x="1769" y="15"/>
                </a:cubicBezTo>
                <a:cubicBezTo>
                  <a:pt x="2344" y="30"/>
                  <a:pt x="3161" y="355"/>
                  <a:pt x="3448" y="423"/>
                </a:cubicBezTo>
              </a:path>
            </a:pathLst>
          </a:custGeom>
          <a:noFill/>
          <a:ln w="76200" cmpd="sng">
            <a:solidFill>
              <a:srgbClr val="CC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4089400" y="6101716"/>
            <a:ext cx="7190243" cy="170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1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Вынесение за скобки</a:t>
            </a:r>
          </a:p>
          <a:p>
            <a:r>
              <a:rPr lang="ru-RU" sz="51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общего множителя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11811000" y="3464955"/>
            <a:ext cx="1167889" cy="230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ru-RU" sz="137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12749209" y="3445922"/>
            <a:ext cx="1060488" cy="228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ru-RU" sz="137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9850120" y="3509010"/>
            <a:ext cx="1142241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137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12292 -0.1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9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33577 -0.208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92 -0.19954 C -0.16233 -0.21227 -0.20156 -0.22477 -0.24097 -0.22986 C -0.28038 -0.23495 -0.32275 -0.23634 -0.3592 -0.22986 C -0.39601 -0.22315 -0.43004 -0.21296 -0.46146 -0.18935 C -0.49288 -0.16597 -0.52847 -0.12245 -0.54809 -0.08889 C -0.56771 -0.05532 -0.57448 -0.00486 -0.57969 0.01204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592 -0.207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-103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5608 -0.209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-0.20787 C -0.10469 -0.2301 -0.15 -0.25209 -0.1974 -0.25209 C -0.24479 -0.25209 -0.29584 -0.2301 -0.34306 -0.20787 C -0.39045 -0.18542 -0.45434 -0.15209 -0.48125 -0.11852 C -0.50799 -0.08519 -0.50035 -0.0257 -0.50417 -0.00695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782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-0.20995 C -0.09028 -0.22916 -0.12431 -0.24791 -0.16632 -0.25555 C -0.20834 -0.26296 -0.26216 -0.26296 -0.30816 -0.25555 C -0.35417 -0.24791 -0.40921 -0.22916 -0.44202 -0.20995 C -0.47483 -0.19074 -0.49184 -0.17569 -0.50504 -0.14143 C -0.51823 -0.10717 -0.51823 -0.02708 -0.52066 -0.00416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7" grpId="1"/>
      <p:bldP spid="40979" grpId="0"/>
      <p:bldP spid="40979" grpId="1"/>
      <p:bldP spid="40976" grpId="0" animBg="1"/>
      <p:bldP spid="40977" grpId="0" animBg="1"/>
      <p:bldP spid="40978" grpId="0"/>
      <p:bldP spid="40981" grpId="0"/>
      <p:bldP spid="40981" grpId="1"/>
      <p:bldP spid="40982" grpId="0"/>
      <p:bldP spid="409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743961" y="3459480"/>
            <a:ext cx="2483955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c</a:t>
            </a:r>
            <a:endParaRPr lang="ru-RU" sz="137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440182" y="400050"/>
            <a:ext cx="11744439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Распределительный закон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умножения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1320" y="3362326"/>
            <a:ext cx="1142241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711960" y="3331846"/>
            <a:ext cx="848892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>
                <a:latin typeface="Times New Roman" pitchFamily="18" charset="0"/>
              </a:rPr>
              <a:t>(</a:t>
            </a:r>
            <a:endParaRPr lang="ru-RU" sz="13700" b="1">
              <a:latin typeface="Times New Roman" pitchFamily="18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512061" y="3387090"/>
            <a:ext cx="1142241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137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278880" y="3286126"/>
            <a:ext cx="848892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>
                <a:latin typeface="Times New Roman" pitchFamily="18" charset="0"/>
              </a:rPr>
              <a:t>)</a:t>
            </a:r>
            <a:endParaRPr lang="ru-RU" sz="13700" b="1">
              <a:latin typeface="Times New Roman" pitchFamily="18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180582" y="3484246"/>
            <a:ext cx="1265673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>
                <a:latin typeface="Times New Roman" pitchFamily="18" charset="0"/>
              </a:rPr>
              <a:t>=</a:t>
            </a:r>
            <a:endParaRPr lang="ru-RU" sz="13700" b="1">
              <a:latin typeface="Times New Roman" pitchFamily="18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826501" y="3328036"/>
            <a:ext cx="2020686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endParaRPr lang="ru-RU" sz="137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0863581" y="3371850"/>
            <a:ext cx="2923178" cy="22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13700" b="1">
                <a:latin typeface="Times New Roman" pitchFamily="18" charset="0"/>
              </a:rPr>
              <a:t>+</a:t>
            </a:r>
            <a:r>
              <a:rPr lang="en-US" sz="137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</a:t>
            </a:r>
            <a:endParaRPr lang="ru-RU" sz="13700" b="1">
              <a:latin typeface="Times New Roman" pitchFamily="18" charset="0"/>
            </a:endParaRPr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8351520" y="4288678"/>
            <a:ext cx="345440" cy="655320"/>
          </a:xfrm>
          <a:custGeom>
            <a:avLst/>
            <a:gdLst>
              <a:gd name="T0" fmla="*/ 0 w 136"/>
              <a:gd name="T1" fmla="*/ 0 h 344"/>
              <a:gd name="T2" fmla="*/ 136 w 136"/>
              <a:gd name="T3" fmla="*/ 171 h 344"/>
              <a:gd name="T4" fmla="*/ 8 w 13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344">
                <a:moveTo>
                  <a:pt x="0" y="0"/>
                </a:moveTo>
                <a:lnTo>
                  <a:pt x="136" y="171"/>
                </a:lnTo>
                <a:lnTo>
                  <a:pt x="8" y="3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4777742" y="2729866"/>
            <a:ext cx="6799579" cy="805814"/>
          </a:xfrm>
          <a:custGeom>
            <a:avLst/>
            <a:gdLst>
              <a:gd name="T0" fmla="*/ 0 w 3448"/>
              <a:gd name="T1" fmla="*/ 332 h 423"/>
              <a:gd name="T2" fmla="*/ 1769 w 3448"/>
              <a:gd name="T3" fmla="*/ 15 h 423"/>
              <a:gd name="T4" fmla="*/ 3448 w 3448"/>
              <a:gd name="T5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8" h="423">
                <a:moveTo>
                  <a:pt x="0" y="332"/>
                </a:moveTo>
                <a:cubicBezTo>
                  <a:pt x="597" y="166"/>
                  <a:pt x="1194" y="0"/>
                  <a:pt x="1769" y="15"/>
                </a:cubicBezTo>
                <a:cubicBezTo>
                  <a:pt x="2344" y="30"/>
                  <a:pt x="3161" y="355"/>
                  <a:pt x="3448" y="423"/>
                </a:cubicBezTo>
              </a:path>
            </a:pathLst>
          </a:custGeom>
          <a:noFill/>
          <a:ln w="76200" cmpd="sng">
            <a:solidFill>
              <a:srgbClr val="CC0000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089400" y="1781176"/>
            <a:ext cx="7220123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6900" b="1" dirty="0">
                <a:solidFill>
                  <a:srgbClr val="660066"/>
                </a:solidFill>
              </a:rPr>
              <a:t>Раскрытие скобок</a:t>
            </a:r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 flipH="1">
            <a:off x="7007862" y="4276669"/>
            <a:ext cx="345440" cy="655320"/>
          </a:xfrm>
          <a:custGeom>
            <a:avLst/>
            <a:gdLst>
              <a:gd name="T0" fmla="*/ 0 w 136"/>
              <a:gd name="T1" fmla="*/ 0 h 344"/>
              <a:gd name="T2" fmla="*/ 136 w 136"/>
              <a:gd name="T3" fmla="*/ 171 h 344"/>
              <a:gd name="T4" fmla="*/ 8 w 13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344">
                <a:moveTo>
                  <a:pt x="0" y="0"/>
                </a:moveTo>
                <a:lnTo>
                  <a:pt x="136" y="171"/>
                </a:lnTo>
                <a:lnTo>
                  <a:pt x="8" y="3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42004" name="Freeform 20"/>
          <p:cNvSpPr>
            <a:spLocks/>
          </p:cNvSpPr>
          <p:nvPr/>
        </p:nvSpPr>
        <p:spPr bwMode="auto">
          <a:xfrm flipV="1">
            <a:off x="4780280" y="5177790"/>
            <a:ext cx="6799581" cy="805816"/>
          </a:xfrm>
          <a:custGeom>
            <a:avLst/>
            <a:gdLst>
              <a:gd name="T0" fmla="*/ 0 w 3448"/>
              <a:gd name="T1" fmla="*/ 332 h 423"/>
              <a:gd name="T2" fmla="*/ 1769 w 3448"/>
              <a:gd name="T3" fmla="*/ 15 h 423"/>
              <a:gd name="T4" fmla="*/ 3448 w 3448"/>
              <a:gd name="T5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8" h="423">
                <a:moveTo>
                  <a:pt x="0" y="332"/>
                </a:moveTo>
                <a:cubicBezTo>
                  <a:pt x="597" y="166"/>
                  <a:pt x="1194" y="0"/>
                  <a:pt x="1769" y="15"/>
                </a:cubicBezTo>
                <a:cubicBezTo>
                  <a:pt x="2344" y="30"/>
                  <a:pt x="3161" y="355"/>
                  <a:pt x="3448" y="423"/>
                </a:cubicBezTo>
              </a:path>
            </a:pathLst>
          </a:custGeom>
          <a:noFill/>
          <a:ln w="76200" cmpd="sng">
            <a:solidFill>
              <a:srgbClr val="CC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894581" y="5882641"/>
            <a:ext cx="7190243" cy="170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1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Вынесение за скобки</a:t>
            </a:r>
          </a:p>
          <a:p>
            <a:r>
              <a:rPr lang="ru-RU" sz="51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общего множителя</a:t>
            </a:r>
          </a:p>
        </p:txBody>
      </p:sp>
    </p:spTree>
    <p:extLst>
      <p:ext uri="{BB962C8B-B14F-4D97-AF65-F5344CB8AC3E}">
        <p14:creationId xmlns:p14="http://schemas.microsoft.com/office/powerpoint/2010/main" val="10294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39421" y="464820"/>
            <a:ext cx="10485120" cy="777240"/>
          </a:xfrm>
          <a:prstGeom prst="wedgeRoundRectCallout">
            <a:avLst>
              <a:gd name="adj1" fmla="val 66981"/>
              <a:gd name="adj2" fmla="val 512745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pPr algn="ctr"/>
            <a:r>
              <a:rPr lang="ru-RU" sz="4000" b="1" dirty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Вычисли удобным способом</a:t>
            </a:r>
            <a:r>
              <a:rPr lang="ru-RU" sz="3400" b="1" dirty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42220" y="1828800"/>
            <a:ext cx="4546600" cy="77724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ru-RU" sz="5400" b="1" dirty="0" smtClean="0">
                <a:latin typeface="Cambria Math"/>
                <a:ea typeface="Cambria Math"/>
                <a:cs typeface="Arial" pitchFamily="34" charset="0"/>
              </a:rPr>
              <a:t>∙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26+63</a:t>
            </a:r>
            <a:r>
              <a:rPr lang="ru-RU" sz="5400" b="1" dirty="0" smtClean="0">
                <a:latin typeface="Cambria Math"/>
                <a:ea typeface="Cambria Math"/>
                <a:cs typeface="Arial" pitchFamily="34" charset="0"/>
              </a:rPr>
              <a:t>∙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26=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73931" y="1808394"/>
            <a:ext cx="4267198" cy="77724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26(63+37)=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2220" y="3512703"/>
            <a:ext cx="4546600" cy="77724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44</a:t>
            </a:r>
            <a:r>
              <a:rPr lang="ru-RU" sz="5400" b="1" dirty="0" smtClean="0">
                <a:latin typeface="Cambria Math"/>
                <a:ea typeface="Cambria Math"/>
                <a:cs typeface="Arial" pitchFamily="34" charset="0"/>
              </a:rPr>
              <a:t>∙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156-56</a:t>
            </a:r>
            <a:r>
              <a:rPr lang="ru-RU" sz="5400" b="1" dirty="0" smtClean="0">
                <a:latin typeface="Cambria Math"/>
                <a:ea typeface="Cambria Math"/>
                <a:cs typeface="Arial" pitchFamily="34" charset="0"/>
              </a:rPr>
              <a:t>∙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44=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39289" y="3512703"/>
            <a:ext cx="4267198" cy="77724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44(156-56)=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941" y="4440556"/>
            <a:ext cx="2842259" cy="32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2"/>
          <p:cNvSpPr>
            <a:spLocks noChangeArrowheads="1"/>
          </p:cNvSpPr>
          <p:nvPr/>
        </p:nvSpPr>
        <p:spPr bwMode="auto">
          <a:xfrm>
            <a:off x="8608242" y="1452562"/>
            <a:ext cx="3919219" cy="1529716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ru-RU" sz="6300" b="1" dirty="0" smtClean="0">
                <a:solidFill>
                  <a:schemeClr val="accent2"/>
                </a:solidFill>
                <a:latin typeface="Times New Roman" pitchFamily="18" charset="0"/>
              </a:rPr>
              <a:t>2600</a:t>
            </a:r>
            <a:endParaRPr lang="ru-RU" sz="63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8686800" y="3006294"/>
            <a:ext cx="3919221" cy="1529716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ru-RU" sz="6300" b="1" dirty="0" smtClean="0">
                <a:solidFill>
                  <a:schemeClr val="accent2"/>
                </a:solidFill>
                <a:latin typeface="Times New Roman" pitchFamily="18" charset="0"/>
              </a:rPr>
              <a:t>4400</a:t>
            </a:r>
            <a:endParaRPr lang="ru-RU" sz="63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27146" y="4953000"/>
                <a:ext cx="3709670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5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46" y="4953000"/>
                <a:ext cx="3709670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4302" y="6297731"/>
                <a:ext cx="4616970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</m:oMath>
                  </m:oMathPara>
                </a14:m>
                <a:endParaRPr lang="uz-Latn-UZ" sz="5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02" y="6297731"/>
                <a:ext cx="4616970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68574" y="6317731"/>
                <a:ext cx="4921540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5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574" y="6317731"/>
                <a:ext cx="4921540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03649" y="4956780"/>
                <a:ext cx="3007555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𝒂𝒙</m:t>
                      </m:r>
                    </m:oMath>
                  </m:oMathPara>
                </a14:m>
                <a:endParaRPr lang="uz-Latn-UZ" sz="5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49" y="4956780"/>
                <a:ext cx="3007555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1178294" y="5114449"/>
            <a:ext cx="473465" cy="765661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none" lIns="130622" tIns="65311" rIns="130622" bIns="65311" anchor="ctr"/>
          <a:lstStyle/>
          <a:p>
            <a:pPr algn="ctr"/>
            <a:endParaRPr lang="uz-Latn-UZ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2890826" y="5110669"/>
            <a:ext cx="473465" cy="765661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none" lIns="130622" tIns="65311" rIns="130622" bIns="65311" anchor="ctr"/>
          <a:lstStyle/>
          <a:p>
            <a:pPr algn="ctr"/>
            <a:endParaRPr lang="uz-Latn-UZ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1147654" y="6396565"/>
            <a:ext cx="473465" cy="765661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none" lIns="130622" tIns="65311" rIns="130622" bIns="65311" anchor="ctr"/>
          <a:lstStyle/>
          <a:p>
            <a:pPr algn="ctr"/>
            <a:endParaRPr lang="uz-Latn-UZ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4383543" y="6466286"/>
            <a:ext cx="473465" cy="765661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none" lIns="130622" tIns="65311" rIns="130622" bIns="65311" anchor="ctr"/>
          <a:lstStyle/>
          <a:p>
            <a:pPr algn="ctr"/>
            <a:endParaRPr lang="uz-Latn-UZ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2796502" y="6396565"/>
            <a:ext cx="473465" cy="765661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none" lIns="130622" tIns="65311" rIns="130622" bIns="65311" anchor="ctr"/>
          <a:lstStyle/>
          <a:p>
            <a:pPr algn="ctr"/>
            <a:endParaRPr lang="uz-Latn-UZ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3" grpId="0" animBg="1"/>
      <p:bldP spid="27" grpId="0" animBg="1"/>
      <p:bldP spid="28" grpId="0" animBg="1"/>
      <p:bldP spid="22" grpId="0" animBg="1"/>
      <p:bldP spid="24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520" y="320993"/>
            <a:ext cx="13167360" cy="364783"/>
          </a:xfrm>
          <a:noFill/>
        </p:spPr>
        <p:txBody>
          <a:bodyPr>
            <a:normAutofit fontScale="90000"/>
          </a:bodyPr>
          <a:lstStyle/>
          <a:p>
            <a:pPr marL="692297" algn="l">
              <a:defRPr/>
            </a:pPr>
            <a:r>
              <a:rPr lang="ru-RU" sz="48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68680" y="334050"/>
            <a:ext cx="13045440" cy="2634343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39504" indent="-546527" algn="ctr">
              <a:lnSpc>
                <a:spcPct val="90000"/>
              </a:lnSpc>
            </a:pPr>
            <a:r>
              <a:rPr lang="ru-RU" sz="4400" b="1" dirty="0">
                <a:solidFill>
                  <a:srgbClr val="4E005F"/>
                </a:solidFill>
                <a:latin typeface="Arial" pitchFamily="34" charset="0"/>
                <a:cs typeface="Arial" pitchFamily="34" charset="0"/>
              </a:rPr>
              <a:t>Представление многочлена в виде произведения двух или более многочленов называют</a:t>
            </a:r>
          </a:p>
          <a:p>
            <a:pPr marL="639504" indent="-546527" algn="ctr">
              <a:lnSpc>
                <a:spcPct val="90000"/>
              </a:lnSpc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>
                <a:solidFill>
                  <a:srgbClr val="E12809"/>
                </a:solidFill>
                <a:latin typeface="Arial" pitchFamily="34" charset="0"/>
                <a:cs typeface="Arial" pitchFamily="34" charset="0"/>
              </a:rPr>
              <a:t>разложением многочлена на множители</a:t>
            </a:r>
          </a:p>
          <a:p>
            <a:pPr marL="639504" indent="-546527">
              <a:lnSpc>
                <a:spcPct val="90000"/>
              </a:lnSpc>
            </a:pPr>
            <a:endParaRPr lang="ru-RU" sz="1600" b="1" dirty="0">
              <a:solidFill>
                <a:srgbClr val="E12809"/>
              </a:solidFill>
              <a:latin typeface="Arial" pitchFamily="34" charset="0"/>
              <a:cs typeface="Arial" pitchFamily="34" charset="0"/>
            </a:endParaRPr>
          </a:p>
          <a:p>
            <a:pPr marL="639504" indent="-546527">
              <a:lnSpc>
                <a:spcPct val="90000"/>
              </a:lnSpc>
            </a:pPr>
            <a:endParaRPr lang="ru-RU" sz="1600" b="1" dirty="0">
              <a:solidFill>
                <a:srgbClr val="E12809"/>
              </a:solidFill>
              <a:latin typeface="Arial" pitchFamily="34" charset="0"/>
              <a:cs typeface="Arial" pitchFamily="34" charset="0"/>
            </a:endParaRPr>
          </a:p>
          <a:p>
            <a:pPr marL="639504" indent="-546527">
              <a:lnSpc>
                <a:spcPct val="90000"/>
              </a:lnSpc>
            </a:pPr>
            <a:r>
              <a:rPr lang="ru-RU" sz="1600" b="1" dirty="0">
                <a:solidFill>
                  <a:srgbClr val="4E005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71167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0" y="71167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31755" name="Rectangle 15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31756" name="Rectangle 17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31757" name="Rectangle 19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pic>
        <p:nvPicPr>
          <p:cNvPr id="4" name="Рисунок 3" descr="CBIZ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" r="27046"/>
          <a:stretch>
            <a:fillRect/>
          </a:stretch>
        </p:blipFill>
        <p:spPr bwMode="auto">
          <a:xfrm>
            <a:off x="1" y="3383280"/>
            <a:ext cx="374396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39478" y="3635213"/>
            <a:ext cx="7924800" cy="9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с(2с – 3) = 2с</a:t>
            </a:r>
            <a:r>
              <a:rPr lang="ru-RU" sz="54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 – 3с 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26091" y="4885509"/>
            <a:ext cx="7924800" cy="9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2с</a:t>
            </a:r>
            <a:r>
              <a:rPr lang="ru-RU" sz="48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3с = с(2с – 3)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690257" y="6172200"/>
            <a:ext cx="10607040" cy="154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Способ вынесение общего множителя за скобки</a:t>
            </a:r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8382000" y="4911090"/>
            <a:ext cx="3139440" cy="100584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endParaRPr lang="uz-Latn-UZ" sz="4400" b="1">
              <a:solidFill>
                <a:srgbClr val="E1280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317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134645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3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Если все члены многочлена содержат общий множитель,</a:t>
            </a:r>
          </a:p>
          <a:p>
            <a:pPr algn="ctr"/>
            <a:r>
              <a:rPr lang="uz-Cyrl-UZ" sz="3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uz-Cyrl-UZ" sz="3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исловой или буквенн</a:t>
            </a:r>
            <a:r>
              <a:rPr lang="ru-RU" sz="36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ый</a:t>
            </a:r>
            <a:r>
              <a:rPr lang="ru-RU" sz="3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, то этот множитель</a:t>
            </a:r>
          </a:p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можно вынести за скобки.</a:t>
            </a:r>
          </a:p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 скобках остаётся многочлен, полученный от деления</a:t>
            </a:r>
          </a:p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данного многочлена на этот общий множитель</a:t>
            </a:r>
          </a:p>
          <a:p>
            <a:pPr algn="ctr"/>
            <a:endParaRPr lang="uz-Latn-UZ" sz="36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3581400"/>
                <a:ext cx="67713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𝒎𝒏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𝒎𝒑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81400"/>
                <a:ext cx="6771341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4445627"/>
                <a:ext cx="841749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0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800" b="1" i="1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8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8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800" b="1" i="1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800" b="1" i="1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45627"/>
                <a:ext cx="8417497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10600" y="4445627"/>
                <a:ext cx="513999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0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800" b="1" i="1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445627"/>
                <a:ext cx="5139997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 descr="Азбука детям: буква С (Дошкольникам и первоклассникам короткие стихи про  букву С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37423"/>
            <a:ext cx="2438400" cy="23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Веселые буквы - ж, з, й, 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273514"/>
            <a:ext cx="2447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11198</TotalTime>
  <Words>808</Words>
  <Application>Microsoft Office PowerPoint</Application>
  <PresentationFormat>Произвольный</PresentationFormat>
  <Paragraphs>153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Формула</vt:lpstr>
      <vt:lpstr>Презентация PowerPoint</vt:lpstr>
      <vt:lpstr>Презентация PowerPoint</vt:lpstr>
      <vt:lpstr>Проверьте, правильно ли выполнено задание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720</cp:revision>
  <dcterms:created xsi:type="dcterms:W3CDTF">2020-04-09T07:32:19Z</dcterms:created>
  <dcterms:modified xsi:type="dcterms:W3CDTF">2021-02-18T17:33:26Z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