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560" r:id="rId2"/>
    <p:sldId id="880" r:id="rId3"/>
    <p:sldId id="881" r:id="rId4"/>
    <p:sldId id="882" r:id="rId5"/>
    <p:sldId id="885" r:id="rId6"/>
    <p:sldId id="886" r:id="rId7"/>
    <p:sldId id="889" r:id="rId8"/>
    <p:sldId id="879" r:id="rId9"/>
    <p:sldId id="888" r:id="rId10"/>
  </p:sldIdLst>
  <p:sldSz cx="14630400" cy="8229600"/>
  <p:notesSz cx="5765800" cy="3244850"/>
  <p:defaultTextStyle>
    <a:defPPr>
      <a:defRPr lang="ru-RU"/>
    </a:defPPr>
    <a:lvl1pPr marL="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0"/>
            <p14:sldId id="881"/>
            <p14:sldId id="882"/>
            <p14:sldId id="885"/>
            <p14:sldId id="886"/>
            <p14:sldId id="889"/>
            <p14:sldId id="879"/>
            <p14:sldId id="888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  <p15:guide id="5" orient="horz" pos="2881">
          <p15:clr>
            <a:srgbClr val="A4A3A4"/>
          </p15:clr>
        </p15:guide>
        <p15:guide id="6" pos="2159">
          <p15:clr>
            <a:srgbClr val="A4A3A4"/>
          </p15:clr>
        </p15:guide>
        <p15:guide id="7" pos="54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12" autoAdjust="0"/>
    <p:restoredTop sz="93305" autoAdjust="0"/>
  </p:normalViewPr>
  <p:slideViewPr>
    <p:cSldViewPr>
      <p:cViewPr>
        <p:scale>
          <a:sx n="60" d="100"/>
          <a:sy n="60" d="100"/>
        </p:scale>
        <p:origin x="-192" y="150"/>
      </p:cViewPr>
      <p:guideLst>
        <p:guide orient="horz" pos="2880"/>
        <p:guide orient="horz" pos="7304"/>
        <p:guide orient="horz" pos="2881"/>
        <p:guide pos="2160"/>
        <p:guide pos="5482"/>
        <p:guide pos="2159"/>
        <p:guide pos="5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11.wmf"/><Relationship Id="rId4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11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CEBC4-7F60-46A9-8417-0DDF722E941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157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4"/>
            <a:ext cx="10096044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34" y="180475"/>
            <a:ext cx="14338759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7" y="1828004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62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96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96" y="112016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198" y="3404090"/>
            <a:ext cx="4088004" cy="40780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>
          <a:xfrm>
            <a:off x="731520" y="7653528"/>
            <a:ext cx="3364992" cy="70252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974336" y="7653528"/>
            <a:ext cx="4681728" cy="70252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>
          <a:xfrm>
            <a:off x="10533888" y="7653528"/>
            <a:ext cx="3364992" cy="70252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CE18F-2A49-4948-BE6F-8715FAFCA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356362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2"/>
            <a:ext cx="4088004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3"/>
            <a:ext cx="1009604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9"/>
            <a:ext cx="4681728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13" Type="http://schemas.openxmlformats.org/officeDocument/2006/relationships/oleObject" Target="../embeddings/oleObject10.bin"/><Relationship Id="rId3" Type="http://schemas.openxmlformats.org/officeDocument/2006/relationships/image" Target="../media/image11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8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8" Type="http://schemas.openxmlformats.org/officeDocument/2006/relationships/image" Target="../media/image1.wmf"/><Relationship Id="rId26" Type="http://schemas.openxmlformats.org/officeDocument/2006/relationships/image" Target="../media/image11.wmf"/><Relationship Id="rId3" Type="http://schemas.openxmlformats.org/officeDocument/2006/relationships/image" Target="../media/image15.png"/><Relationship Id="rId21" Type="http://schemas.openxmlformats.org/officeDocument/2006/relationships/oleObject" Target="../embeddings/oleObject13.bin"/><Relationship Id="rId7" Type="http://schemas.openxmlformats.org/officeDocument/2006/relationships/image" Target="../media/image19.png"/><Relationship Id="rId17" Type="http://schemas.openxmlformats.org/officeDocument/2006/relationships/oleObject" Target="../embeddings/oleObject11.bin"/><Relationship Id="rId25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png"/><Relationship Id="rId20" Type="http://schemas.openxmlformats.org/officeDocument/2006/relationships/image" Target="../media/image2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4.wmf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oleObject" Target="../embeddings/oleObject14.bin"/><Relationship Id="rId10" Type="http://schemas.openxmlformats.org/officeDocument/2006/relationships/image" Target="../media/image22.png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22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5.png"/><Relationship Id="rId18" Type="http://schemas.openxmlformats.org/officeDocument/2006/relationships/image" Target="../media/image1.wmf"/><Relationship Id="rId26" Type="http://schemas.openxmlformats.org/officeDocument/2006/relationships/image" Target="../media/image11.wmf"/><Relationship Id="rId3" Type="http://schemas.openxmlformats.org/officeDocument/2006/relationships/image" Target="../media/image150.png"/><Relationship Id="rId21" Type="http://schemas.openxmlformats.org/officeDocument/2006/relationships/oleObject" Target="../embeddings/oleObject18.bin"/><Relationship Id="rId7" Type="http://schemas.openxmlformats.org/officeDocument/2006/relationships/image" Target="../media/image190.png"/><Relationship Id="rId12" Type="http://schemas.openxmlformats.org/officeDocument/2006/relationships/image" Target="../media/image24.png"/><Relationship Id="rId17" Type="http://schemas.openxmlformats.org/officeDocument/2006/relationships/oleObject" Target="../embeddings/oleObject16.bin"/><Relationship Id="rId25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png"/><Relationship Id="rId20" Type="http://schemas.openxmlformats.org/officeDocument/2006/relationships/image" Target="../media/image2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0.png"/><Relationship Id="rId11" Type="http://schemas.openxmlformats.org/officeDocument/2006/relationships/image" Target="../media/image230.png"/><Relationship Id="rId24" Type="http://schemas.openxmlformats.org/officeDocument/2006/relationships/image" Target="../media/image4.wmf"/><Relationship Id="rId5" Type="http://schemas.openxmlformats.org/officeDocument/2006/relationships/image" Target="../media/image170.png"/><Relationship Id="rId15" Type="http://schemas.openxmlformats.org/officeDocument/2006/relationships/image" Target="../media/image27.png"/><Relationship Id="rId23" Type="http://schemas.openxmlformats.org/officeDocument/2006/relationships/oleObject" Target="../embeddings/oleObject19.bin"/><Relationship Id="rId10" Type="http://schemas.openxmlformats.org/officeDocument/2006/relationships/image" Target="../media/image220.png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160.png"/><Relationship Id="rId9" Type="http://schemas.openxmlformats.org/officeDocument/2006/relationships/image" Target="../media/image210.png"/><Relationship Id="rId14" Type="http://schemas.openxmlformats.org/officeDocument/2006/relationships/image" Target="../media/image26.png"/><Relationship Id="rId22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7" y="3902"/>
            <a:ext cx="14610537" cy="21062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053980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212562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2191814" y="368864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2191814" y="368864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755454" y="421902"/>
            <a:ext cx="439719" cy="977331"/>
          </a:xfrm>
          <a:prstGeom prst="rect">
            <a:avLst/>
          </a:prstGeom>
        </p:spPr>
        <p:txBody>
          <a:bodyPr vert="horz" wrap="square" lIns="0" tIns="40225" rIns="0" bIns="0" rtlCol="0">
            <a:spAutoFit/>
          </a:bodyPr>
          <a:lstStyle/>
          <a:p>
            <a:pPr algn="ctr">
              <a:spcBef>
                <a:spcPts val="320"/>
              </a:spcBef>
            </a:pPr>
            <a:r>
              <a:rPr lang="ru-RU" sz="6100" b="1" spc="2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1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22" y="457200"/>
            <a:ext cx="8971682" cy="1268524"/>
          </a:xfrm>
          <a:prstGeom prst="rect">
            <a:avLst/>
          </a:prstGeom>
        </p:spPr>
        <p:txBody>
          <a:bodyPr vert="horz" wrap="square" lIns="0" tIns="3705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26" algn="ctr" defTabSz="2320277">
              <a:spcBef>
                <a:spcPts val="289"/>
              </a:spcBef>
              <a:defRPr/>
            </a:pPr>
            <a:r>
              <a:rPr lang="ru-RU" sz="80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0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1024574" y="1486646"/>
            <a:ext cx="40325" cy="79031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946383" y="1466756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1044457" y="581477"/>
            <a:ext cx="0" cy="86610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140896" y="650868"/>
            <a:ext cx="717810" cy="74836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825675" y="1521628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895209" y="612485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17325" y="2945660"/>
            <a:ext cx="7239001" cy="4560038"/>
          </a:xfrm>
          <a:prstGeom prst="rect">
            <a:avLst/>
          </a:prstGeom>
        </p:spPr>
        <p:txBody>
          <a:bodyPr vert="horz" wrap="square" lIns="0" tIns="35377" rIns="0" bIns="0" rtlCol="0">
            <a:spAutoFit/>
          </a:bodyPr>
          <a:lstStyle/>
          <a:p>
            <a:pPr marL="46626">
              <a:spcBef>
                <a:spcPts val="279"/>
              </a:spcBef>
            </a:pPr>
            <a:r>
              <a:rPr lang="ru-RU" sz="53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6626">
              <a:spcBef>
                <a:spcPts val="279"/>
              </a:spcBef>
            </a:pPr>
            <a:endParaRPr lang="ru-RU" sz="53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26">
              <a:spcBef>
                <a:spcPts val="279"/>
              </a:spcBef>
            </a:pPr>
            <a:r>
              <a:rPr lang="ru-RU" sz="6100" b="1" dirty="0" smtClean="0">
                <a:solidFill>
                  <a:srgbClr val="002060"/>
                </a:solidFill>
                <a:latin typeface="Arial"/>
                <a:cs typeface="Arial"/>
              </a:rPr>
              <a:t>Разложение многочлена на множители</a:t>
            </a:r>
            <a:endParaRPr lang="ru-RU" sz="61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91815" y="1238128"/>
            <a:ext cx="1481830" cy="584894"/>
          </a:xfrm>
          <a:prstGeom prst="rect">
            <a:avLst/>
          </a:prstGeom>
        </p:spPr>
        <p:txBody>
          <a:bodyPr vert="horz" wrap="square" lIns="0" tIns="30575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9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881605" y="25205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526291"/>
              </p:ext>
            </p:extLst>
          </p:nvPr>
        </p:nvGraphicFramePr>
        <p:xfrm>
          <a:off x="9783149" y="3733800"/>
          <a:ext cx="2709862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Формула" r:id="rId4" imgW="964781" imgH="215806" progId="Equation.3">
                  <p:embed/>
                </p:oleObj>
              </mc:Choice>
              <mc:Fallback>
                <p:oleObj name="Формула" r:id="rId4" imgW="964781" imgH="215806" progId="Equation.3">
                  <p:embed/>
                  <p:pic>
                    <p:nvPicPr>
                      <p:cNvPr id="0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83149" y="3733800"/>
                        <a:ext cx="2709862" cy="762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304665"/>
              </p:ext>
            </p:extLst>
          </p:nvPr>
        </p:nvGraphicFramePr>
        <p:xfrm>
          <a:off x="8259149" y="3733800"/>
          <a:ext cx="15335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Формула" r:id="rId6" imgW="495085" imgH="228501" progId="Equation.3">
                  <p:embed/>
                </p:oleObj>
              </mc:Choice>
              <mc:Fallback>
                <p:oleObj name="Формула" r:id="rId6" imgW="495085" imgH="228501" progId="Equation.3">
                  <p:embed/>
                  <p:pic>
                    <p:nvPicPr>
                      <p:cNvPr id="0" name="Объект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9149" y="3733800"/>
                        <a:ext cx="1533525" cy="762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870484"/>
              </p:ext>
            </p:extLst>
          </p:nvPr>
        </p:nvGraphicFramePr>
        <p:xfrm>
          <a:off x="11049000" y="4933950"/>
          <a:ext cx="2164959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Формула" r:id="rId8" imgW="634725" imgH="241195" progId="Equation.3">
                  <p:embed/>
                </p:oleObj>
              </mc:Choice>
              <mc:Fallback>
                <p:oleObj name="Формула" r:id="rId8" imgW="634725" imgH="241195" progId="Equation.3">
                  <p:embed/>
                  <p:pic>
                    <p:nvPicPr>
                      <p:cNvPr id="0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0" y="4933950"/>
                        <a:ext cx="2164959" cy="7620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62287"/>
              </p:ext>
            </p:extLst>
          </p:nvPr>
        </p:nvGraphicFramePr>
        <p:xfrm>
          <a:off x="8291271" y="4926852"/>
          <a:ext cx="290255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Формула" r:id="rId10" imgW="825500" imgH="203200" progId="Equation.3">
                  <p:embed/>
                </p:oleObj>
              </mc:Choice>
              <mc:Fallback>
                <p:oleObj name="Формула" r:id="rId10" imgW="825500" imgH="203200" progId="Equation.3">
                  <p:embed/>
                  <p:pic>
                    <p:nvPicPr>
                      <p:cNvPr id="0" name="Объект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1271" y="4926852"/>
                        <a:ext cx="2902553" cy="7620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2605193"/>
              </p:ext>
            </p:extLst>
          </p:nvPr>
        </p:nvGraphicFramePr>
        <p:xfrm>
          <a:off x="8305800" y="6197222"/>
          <a:ext cx="5791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Формула" r:id="rId12" imgW="1866600" imgH="228600" progId="Equation.3">
                  <p:embed/>
                </p:oleObj>
              </mc:Choice>
              <mc:Fallback>
                <p:oleObj name="Формула" r:id="rId12" imgW="1866600" imgH="228600" progId="Equation.3">
                  <p:embed/>
                  <p:pic>
                    <p:nvPicPr>
                      <p:cNvPr id="0" name="Объект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6197222"/>
                        <a:ext cx="5791200" cy="762000"/>
                      </a:xfrm>
                      <a:prstGeom prst="rect">
                        <a:avLst/>
                      </a:prstGeom>
                      <a:solidFill>
                        <a:srgbClr val="E6E0EC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"/>
          <p:cNvSpPr txBox="1"/>
          <p:nvPr/>
        </p:nvSpPr>
        <p:spPr>
          <a:xfrm>
            <a:off x="1536587" y="7189353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а к слову «Книжка, Открытая книга» - Сеть словесных ассоци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98" y="5943600"/>
            <a:ext cx="453838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18617" y="304800"/>
            <a:ext cx="13771798" cy="81464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  </a:t>
            </a:r>
            <a:r>
              <a:rPr lang="ru-RU" sz="3600" dirty="0">
                <a:solidFill>
                  <a:srgbClr val="0000FF"/>
                </a:solidFill>
              </a:rPr>
              <a:t>С</a:t>
            </a:r>
            <a:r>
              <a:rPr lang="ru-RU" sz="3600" dirty="0" smtClean="0">
                <a:solidFill>
                  <a:srgbClr val="0000FF"/>
                </a:solidFill>
              </a:rPr>
              <a:t>пособ</a:t>
            </a:r>
            <a:r>
              <a:rPr lang="ru-RU" sz="3600" b="1" dirty="0" smtClean="0">
                <a:solidFill>
                  <a:srgbClr val="0000FF"/>
                </a:solidFill>
              </a:rPr>
              <a:t>ы разложения на множители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 smtClean="0">
              <a:solidFill>
                <a:schemeClr val="tx1"/>
              </a:solidFill>
            </a:endParaRP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18617" y="847934"/>
            <a:ext cx="3268056" cy="2896752"/>
          </a:xfrm>
          <a:prstGeom prst="wedgeRectCallout">
            <a:avLst>
              <a:gd name="adj1" fmla="val 38804"/>
              <a:gd name="adj2" fmla="val 140738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endParaRPr lang="ru-RU" sz="31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Вынесение </a:t>
            </a: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    общего </a:t>
            </a: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 множителя    </a:t>
            </a: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  за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скобки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10004975" y="1012371"/>
            <a:ext cx="4285440" cy="2439552"/>
          </a:xfrm>
          <a:prstGeom prst="wedgeRectCallout">
            <a:avLst>
              <a:gd name="adj1" fmla="val -168386"/>
              <a:gd name="adj2" fmla="val 171893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Применение формул сокращённого умножения</a:t>
            </a:r>
          </a:p>
        </p:txBody>
      </p:sp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4779140" y="990600"/>
            <a:ext cx="4389121" cy="1974191"/>
          </a:xfrm>
          <a:prstGeom prst="wedgeRectCallout">
            <a:avLst>
              <a:gd name="adj1" fmla="val -66099"/>
              <a:gd name="adj2" fmla="val 20483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Способ группировки</a:t>
            </a:r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5683898" y="4839478"/>
            <a:ext cx="7924800" cy="1828800"/>
          </a:xfrm>
          <a:prstGeom prst="wedgeRectCallout">
            <a:avLst>
              <a:gd name="adj1" fmla="val -54971"/>
              <a:gd name="adj2" fmla="val 102015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18475" tIns="59239" rIns="118475" bIns="59239"/>
          <a:lstStyle/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Применение комбинированных способов разложения многочлена на множители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49943" y="6529094"/>
            <a:ext cx="10054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x+y</a:t>
            </a:r>
            <a:endParaRPr lang="uz-Latn-UZ" dirty="0">
              <a:latin typeface="Brush Script MT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52489" y="6272216"/>
            <a:ext cx="10438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i="1" kern="0" dirty="0" smtClean="0">
                <a:latin typeface="Brush Script MT" pitchFamily="66" charset="0"/>
                <a:cs typeface="Arial" pitchFamily="34" charset="0"/>
              </a:rPr>
              <a:t>a+b</a:t>
            </a:r>
            <a:endParaRPr lang="uz-Latn-UZ" dirty="0"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261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69" grpId="0" animBg="1"/>
      <p:bldP spid="36871" grpId="0" animBg="1"/>
      <p:bldP spid="368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89793" y="3206256"/>
            <a:ext cx="6402288" cy="1138583"/>
          </a:xfrm>
          <a:prstGeom prst="rect">
            <a:avLst/>
          </a:prstGeom>
        </p:spPr>
        <p:txBody>
          <a:bodyPr lIns="130622" tIns="65311" rIns="130622" bIns="65311"/>
          <a:lstStyle/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24х</a:t>
            </a:r>
            <a:r>
              <a:rPr lang="ru-RU" sz="4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4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- 16х</a:t>
            </a:r>
            <a:r>
              <a:rPr lang="ru-RU" sz="4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+ 8х</a:t>
            </a:r>
            <a:r>
              <a:rPr lang="ru-RU" sz="48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у= </a:t>
            </a: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40888" y="5486400"/>
            <a:ext cx="4608512" cy="1691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62000" y="182433"/>
            <a:ext cx="132495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в</a:t>
            </a:r>
            <a:r>
              <a:rPr lang="ru-RU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ынесения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общего</a:t>
            </a:r>
            <a:r>
              <a:rPr lang="uz-Latn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множителя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скобки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75774" y="3513842"/>
            <a:ext cx="13035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8х</a:t>
            </a:r>
            <a:r>
              <a:rPr lang="ru-RU" sz="48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(</a:t>
            </a:r>
            <a:endParaRPr lang="uz-Latn-UZ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51753" y="3474194"/>
            <a:ext cx="10983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3у</a:t>
            </a:r>
            <a:r>
              <a:rPr lang="ru-RU" sz="48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6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79756" y="3474195"/>
            <a:ext cx="13035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-2х</a:t>
            </a:r>
            <a:r>
              <a:rPr lang="ru-RU" sz="48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6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072888" y="3485804"/>
            <a:ext cx="18341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+х</a:t>
            </a:r>
            <a:r>
              <a:rPr lang="ru-RU" sz="4800" b="1" kern="0" baseline="300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4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у) </a:t>
            </a:r>
            <a:endParaRPr lang="uz-Latn-UZ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4A893390-C6A0-40D2-9B3C-C96F3AE52064}"/>
                  </a:ext>
                </a:extLst>
              </p:cNvPr>
              <p:cNvSpPr/>
              <p:nvPr/>
            </p:nvSpPr>
            <p:spPr>
              <a:xfrm>
                <a:off x="6175937" y="4764618"/>
                <a:ext cx="385885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4400" b="1" dirty="0" smtClean="0"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b="1" dirty="0"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a-8</a:t>
                </a:r>
                <a:r>
                  <a:rPr lang="en-US" sz="4400" b="1" dirty="0" smtClean="0"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400" b="1" dirty="0" smtClean="0">
                    <a:solidFill>
                      <a:srgbClr val="1109B7"/>
                    </a:solidFill>
                    <a:effectLst/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1109B7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4400" b="1" i="1" smtClean="0">
                        <a:solidFill>
                          <a:srgbClr val="1109B7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 smtClean="0"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b="1" dirty="0"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5x+y)</a:t>
                </a:r>
                <a:endParaRPr lang="ru-RU" sz="4400" b="1" dirty="0">
                  <a:solidFill>
                    <a:srgbClr val="1109B7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A893390-C6A0-40D2-9B3C-C96F3AE520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937" y="4764618"/>
                <a:ext cx="3858851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6319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89794" y="4783668"/>
                <a:ext cx="579838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5x</a:t>
                </a:r>
                <a:r>
                  <a:rPr lang="ru-RU" sz="4400" b="1" dirty="0" smtClean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1109B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4400" b="1" i="1" smtClean="0">
                        <a:solidFill>
                          <a:srgbClr val="1109B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 smtClean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(a-8</a:t>
                </a:r>
                <a:r>
                  <a:rPr lang="en-US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4400" b="1" dirty="0" smtClean="0">
                    <a:solidFill>
                      <a:srgbClr val="1109B7"/>
                    </a:solidFill>
                    <a:latin typeface="Arial" pitchFamily="34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1109B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4400" b="1" i="1" smtClean="0">
                        <a:solidFill>
                          <a:srgbClr val="1109B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 smtClean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(a-8</a:t>
                </a:r>
                <a:r>
                  <a:rPr lang="en-US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4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5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94" y="4783668"/>
                <a:ext cx="5798382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1472" t="-18254" r="-736" b="-349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:a14="http://schemas.microsoft.com/office/drawing/2010/main" xmlns:mc="http://schemas.openxmlformats.org/markup-compatibility/2006" xmlns="" id="{4A893390-C6A0-40D2-9B3C-C96F3AE52064}"/>
              </a:ext>
            </a:extLst>
          </p:cNvPr>
          <p:cNvSpPr/>
          <p:nvPr/>
        </p:nvSpPr>
        <p:spPr>
          <a:xfrm>
            <a:off x="5338436" y="5624070"/>
            <a:ext cx="38588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1109B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dirty="0">
                <a:solidFill>
                  <a:srgbClr val="1109B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a-8</a:t>
            </a:r>
            <a:r>
              <a:rPr lang="en-US" sz="4400" b="1" dirty="0" smtClean="0">
                <a:solidFill>
                  <a:srgbClr val="1109B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US" sz="4400" b="1" dirty="0">
                <a:solidFill>
                  <a:srgbClr val="1109B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5x+y)</a:t>
            </a:r>
            <a:endParaRPr lang="ru-RU" sz="4400" b="1" dirty="0">
              <a:solidFill>
                <a:srgbClr val="1109B7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9793" y="5650026"/>
            <a:ext cx="49552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5x(a-8</a:t>
            </a:r>
            <a:r>
              <a:rPr lang="en-US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y(a-8</a:t>
            </a:r>
            <a:r>
              <a:rPr lang="en-US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4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5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1059596"/>
            <a:ext cx="1402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ru-RU" sz="36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</a:t>
            </a:r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Найти общий множитель</a:t>
            </a:r>
          </a:p>
          <a:p>
            <a:pPr lvl="0" defTabSz="914400">
              <a:lnSpc>
                <a:spcPct val="150000"/>
              </a:lnSpc>
            </a:pPr>
            <a:r>
              <a:rPr lang="ru-RU" sz="36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б) Каждый член многочлена разделить на этот множитель </a:t>
            </a:r>
          </a:p>
        </p:txBody>
      </p:sp>
    </p:spTree>
    <p:extLst>
      <p:ext uri="{BB962C8B-B14F-4D97-AF65-F5344CB8AC3E}">
        <p14:creationId xmlns:p14="http://schemas.microsoft.com/office/powerpoint/2010/main" val="358268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Способ </a:t>
            </a:r>
            <a:r>
              <a:rPr lang="ru-RU" dirty="0"/>
              <a:t>группировки: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81000" y="1371600"/>
            <a:ext cx="13944599" cy="3657600"/>
          </a:xfrm>
          <a:prstGeom prst="rect">
            <a:avLst/>
          </a:prstGeom>
        </p:spPr>
        <p:txBody>
          <a:bodyPr lIns="130622" tIns="65311" rIns="130622" bIns="65311"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а)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Сгруппировать слагаемые так, чтобы в каждой группе был общий множитель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б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Вынести этот общий множитель за скобку так, чтобы в каждой группе был общий множитель многочлен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в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Вынести за скобку общий множитель – многочлен 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17а</a:t>
            </a:r>
            <a:r>
              <a:rPr lang="ru-RU" sz="4000" b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5ав+34а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10в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7945" y="6677578"/>
            <a:ext cx="2678966" cy="10395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318727" y="381000"/>
            <a:ext cx="12258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</a:t>
            </a:r>
            <a:r>
              <a:rPr lang="uz-Cyrl-UZ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группировки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17594" y="5284824"/>
            <a:ext cx="33153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17а</a:t>
            </a:r>
            <a:r>
              <a:rPr lang="ru-RU" sz="4000" b="1" kern="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+34а) + </a:t>
            </a:r>
            <a:endParaRPr lang="uz-Latn-UZ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884297" y="5261806"/>
            <a:ext cx="3042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5ав+10в)= </a:t>
            </a:r>
            <a:endParaRPr lang="uz-Latn-UZ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50703" y="5969692"/>
            <a:ext cx="2839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17а(а+2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uz-Latn-UZ" sz="4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24799" y="5992710"/>
            <a:ext cx="28841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5в(а+2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)= </a:t>
            </a:r>
            <a:endParaRPr lang="uz-Latn-UZ" sz="4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84323" y="6681911"/>
            <a:ext cx="3797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а+2)(</a:t>
            </a:r>
            <a:r>
              <a:rPr lang="ru-RU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17а+5в</a:t>
            </a:r>
            <a:r>
              <a:rPr lang="ru-RU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027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4C566DC0-EB3D-4B46-A2E0-DFE749CE4255}"/>
              </a:ext>
            </a:extLst>
          </p:cNvPr>
          <p:cNvSpPr/>
          <p:nvPr/>
        </p:nvSpPr>
        <p:spPr>
          <a:xfrm>
            <a:off x="161128" y="203746"/>
            <a:ext cx="14308144" cy="936701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формул сокращённого умножения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одержимое 3">
                <a:extLst>
                  <a:ext uri="{FF2B5EF4-FFF2-40B4-BE49-F238E27FC236}">
                    <a16:creationId xmlns="" xmlns:a16="http://schemas.microsoft.com/office/drawing/2014/main" id="{ABDD645C-151B-4A95-BB2E-CB5C369B05CD}"/>
                  </a:ext>
                </a:extLst>
              </p:cNvPr>
              <p:cNvSpPr txBox="1"/>
              <p:nvPr/>
            </p:nvSpPr>
            <p:spPr bwMode="auto">
              <a:xfrm>
                <a:off x="300735" y="3311929"/>
                <a:ext cx="13341378" cy="1785629"/>
              </a:xfrm>
              <a:prstGeom prst="rect">
                <a:avLst/>
              </a:prstGeom>
              <a:noFill/>
            </p:spPr>
            <p:txBody>
              <a:bodyPr lIns="231974" tIns="115987" rIns="231974" bIns="115987">
                <a:normAutofit fontScale="92500" lnSpcReduction="10000"/>
              </a:bodyPr>
              <a:lstStyle/>
              <a:p>
                <a:r>
                  <a:rPr lang="ru-RU" sz="5300" b="1" dirty="0" smtClean="0">
                    <a:solidFill>
                      <a:srgbClr val="000000"/>
                    </a:solidFill>
                  </a:rPr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3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53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53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ru-RU" sz="53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d>
                      <m:dPr>
                        <m:ctrlPr>
                          <a:rPr lang="ru-RU" sz="53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53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53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ru-RU" sz="53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</m:oMath>
                </a14:m>
                <a:endParaRPr lang="ru-RU" sz="5300" b="1" dirty="0">
                  <a:solidFill>
                    <a:srgbClr val="000000"/>
                  </a:solidFill>
                </a:endParaRPr>
              </a:p>
              <a:p>
                <a:r>
                  <a:rPr lang="ru-RU" sz="5300" b="1" dirty="0" smtClean="0">
                    <a:solidFill>
                      <a:srgbClr val="000000"/>
                    </a:solidFill>
                  </a:rPr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3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ru-RU" sz="5300" b="1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ru-RU" sz="5300" b="1" dirty="0"/>
                  <a:t> +</a:t>
                </a:r>
                <a:r>
                  <a:rPr lang="ru-RU" sz="5300" b="1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ru-RU" sz="5300" b="1" dirty="0"/>
                  <a:t>5 =</a:t>
                </a:r>
                <a:r>
                  <a:rPr lang="ru-RU" sz="5300" b="1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3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ru-RU" sz="53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ru-RU" sz="5300" b="1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5300" b="1" dirty="0"/>
                  <a:t>5 +</a:t>
                </a:r>
                <a:r>
                  <a:rPr lang="ru-RU" sz="5300" b="1" dirty="0">
                    <a:solidFill>
                      <a:srgbClr val="000000"/>
                    </a:solidFill>
                  </a:rPr>
                  <a:t> </a:t>
                </a:r>
                <a:r>
                  <a:rPr lang="ru-RU" sz="5300" b="1" dirty="0"/>
                  <a:t>5</a:t>
                </a:r>
                <a:r>
                  <a:rPr lang="ru-RU" sz="5300" b="1" baseline="30000" dirty="0"/>
                  <a:t>2 </a:t>
                </a:r>
                <a:r>
                  <a:rPr lang="ru-RU" sz="5300" b="1" dirty="0"/>
                  <a:t>= (</a:t>
                </a:r>
                <a14:m>
                  <m:oMath xmlns:m="http://schemas.openxmlformats.org/officeDocument/2006/math"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53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5300" b="1" dirty="0"/>
                  <a:t>5)</a:t>
                </a:r>
                <a:r>
                  <a:rPr lang="ru-RU" sz="5300" b="1" baseline="30000" dirty="0"/>
                  <a:t> 2</a:t>
                </a:r>
                <a:endParaRPr lang="ru-RU" b="1" dirty="0"/>
              </a:p>
            </p:txBody>
          </p:sp>
        </mc:Choice>
        <mc:Fallback xmlns="">
          <p:sp>
            <p:nvSpPr>
              <p:cNvPr id="11" name="Содержимое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BDD645C-151B-4A95-BB2E-CB5C369B05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0735" y="3311929"/>
                <a:ext cx="13341378" cy="1785629"/>
              </a:xfrm>
              <a:prstGeom prst="rect">
                <a:avLst/>
              </a:prstGeom>
              <a:blipFill rotWithShape="1">
                <a:blip r:embed="rId3"/>
                <a:stretch>
                  <a:fillRect l="-1051" b="-1365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Содержимое 3">
                <a:extLst>
                  <a:ext uri="{FF2B5EF4-FFF2-40B4-BE49-F238E27FC236}">
                    <a16:creationId xmlns="" xmlns:a16="http://schemas.microsoft.com/office/drawing/2014/main" id="{41820625-6CB4-4532-A7B1-7B4D28DE57E1}"/>
                  </a:ext>
                </a:extLst>
              </p:cNvPr>
              <p:cNvSpPr txBox="1"/>
              <p:nvPr/>
            </p:nvSpPr>
            <p:spPr bwMode="auto">
              <a:xfrm>
                <a:off x="300735" y="2392475"/>
                <a:ext cx="13648863" cy="1034386"/>
              </a:xfrm>
              <a:prstGeom prst="rect">
                <a:avLst/>
              </a:prstGeom>
              <a:noFill/>
            </p:spPr>
            <p:txBody>
              <a:bodyPr lIns="231974" tIns="115987" rIns="231974" bIns="115987">
                <a:normAutofit/>
              </a:bodyPr>
              <a:lstStyle/>
              <a:p>
                <a:r>
                  <a:rPr lang="ru-RU" b="1" dirty="0" smtClean="0">
                    <a:solidFill>
                      <a:srgbClr val="000000"/>
                    </a:solidFill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−(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sSup>
                      <m:sSupPr>
                        <m:ctrlPr>
                          <a:rPr lang="ru-RU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ru-RU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)(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ru-RU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Содержимое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1820625-6CB4-4532-A7B1-7B4D28DE5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0735" y="2392475"/>
                <a:ext cx="13648863" cy="1034386"/>
              </a:xfrm>
              <a:prstGeom prst="rect">
                <a:avLst/>
              </a:prstGeom>
              <a:blipFill rotWithShape="1">
                <a:blip r:embed="rId4"/>
                <a:stretch>
                  <a:fillRect l="-849" t="-2941" b="-152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92CB5462-45E3-4813-8A26-72E79FAF57A2}"/>
              </a:ext>
            </a:extLst>
          </p:cNvPr>
          <p:cNvSpPr/>
          <p:nvPr/>
        </p:nvSpPr>
        <p:spPr>
          <a:xfrm>
            <a:off x="1905000" y="5029200"/>
            <a:ext cx="10045666" cy="936701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Сочетание нескольких методов 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3EDF50AF-DAFF-4A65-99C4-A640135BC9C5}"/>
              </a:ext>
            </a:extLst>
          </p:cNvPr>
          <p:cNvSpPr/>
          <p:nvPr/>
        </p:nvSpPr>
        <p:spPr>
          <a:xfrm>
            <a:off x="300735" y="5996663"/>
            <a:ext cx="14125606" cy="1650012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2xy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x+y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x+y-z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x+y+z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18m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48m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2(9m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24m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16)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2(3m-4)</a:t>
            </a:r>
            <a:r>
              <a:rPr lang="en-US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444814"/>
              </p:ext>
            </p:extLst>
          </p:nvPr>
        </p:nvGraphicFramePr>
        <p:xfrm>
          <a:off x="1623216" y="1178547"/>
          <a:ext cx="27098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Формула" r:id="rId5" imgW="965160" imgH="215640" progId="Equation.3">
                  <p:embed/>
                </p:oleObj>
              </mc:Choice>
              <mc:Fallback>
                <p:oleObj name="Формула" r:id="rId5" imgW="965160" imgH="2156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216" y="1178547"/>
                        <a:ext cx="2709862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721590"/>
              </p:ext>
            </p:extLst>
          </p:nvPr>
        </p:nvGraphicFramePr>
        <p:xfrm>
          <a:off x="180178" y="1178547"/>
          <a:ext cx="15335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Формула" r:id="rId7" imgW="495085" imgH="228501" progId="Equation.3">
                  <p:embed/>
                </p:oleObj>
              </mc:Choice>
              <mc:Fallback>
                <p:oleObj name="Формула" r:id="rId7" imgW="495085" imgH="228501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178" y="1178547"/>
                        <a:ext cx="1533525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40866"/>
              </p:ext>
            </p:extLst>
          </p:nvPr>
        </p:nvGraphicFramePr>
        <p:xfrm>
          <a:off x="12835728" y="1140447"/>
          <a:ext cx="16049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Формула" r:id="rId9" imgW="647640" imgH="241200" progId="Equation.3">
                  <p:embed/>
                </p:oleObj>
              </mc:Choice>
              <mc:Fallback>
                <p:oleObj name="Формула" r:id="rId9" imgW="647640" imgH="2412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5728" y="1140447"/>
                        <a:ext cx="1604962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454332"/>
              </p:ext>
            </p:extLst>
          </p:nvPr>
        </p:nvGraphicFramePr>
        <p:xfrm>
          <a:off x="10219528" y="1140447"/>
          <a:ext cx="26574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Формула" r:id="rId11" imgW="825500" imgH="203200" progId="Equation.3">
                  <p:embed/>
                </p:oleObj>
              </mc:Choice>
              <mc:Fallback>
                <p:oleObj name="Формула" r:id="rId11" imgW="825500" imgH="2032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9528" y="1140447"/>
                        <a:ext cx="2657475" cy="685800"/>
                      </a:xfrm>
                      <a:prstGeom prst="rect">
                        <a:avLst/>
                      </a:prstGeom>
                      <a:solidFill>
                        <a:srgbClr val="FF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304201"/>
              </p:ext>
            </p:extLst>
          </p:nvPr>
        </p:nvGraphicFramePr>
        <p:xfrm>
          <a:off x="4738738" y="1159497"/>
          <a:ext cx="5095112" cy="728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Формула" r:id="rId13" imgW="1942920" imgH="228600" progId="Equation.3">
                  <p:embed/>
                </p:oleObj>
              </mc:Choice>
              <mc:Fallback>
                <p:oleObj name="Формула" r:id="rId13" imgW="1942920" imgH="2286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8738" y="1159497"/>
                        <a:ext cx="5095112" cy="728832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482889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4349" y="1419851"/>
            <a:ext cx="735307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1109B7"/>
                </a:solidFill>
                <a:latin typeface="+mj-lt"/>
                <a:cs typeface="Arial" pitchFamily="34" charset="0"/>
              </a:rPr>
              <a:t>1</a:t>
            </a:r>
            <a:r>
              <a:rPr lang="ru-RU" b="1" i="1" dirty="0" smtClean="0">
                <a:solidFill>
                  <a:srgbClr val="1109B7"/>
                </a:solidFill>
                <a:latin typeface="+mj-lt"/>
                <a:cs typeface="Arial" pitchFamily="34" charset="0"/>
              </a:rPr>
              <a:t>) 18а</a:t>
            </a:r>
            <a:r>
              <a:rPr lang="ru-RU" b="1" i="1" baseline="30000" dirty="0" smtClean="0">
                <a:solidFill>
                  <a:srgbClr val="1109B7"/>
                </a:solidFill>
                <a:latin typeface="+mj-lt"/>
                <a:cs typeface="Arial" pitchFamily="34" charset="0"/>
              </a:rPr>
              <a:t>4</a:t>
            </a:r>
            <a:r>
              <a:rPr lang="ru-RU" b="1" i="1" dirty="0" smtClean="0">
                <a:solidFill>
                  <a:srgbClr val="1109B7"/>
                </a:solidFill>
                <a:latin typeface="+mj-lt"/>
                <a:cs typeface="Arial" pitchFamily="34" charset="0"/>
              </a:rPr>
              <a:t>х</a:t>
            </a:r>
            <a:r>
              <a:rPr lang="ru-RU" b="1" i="1" baseline="30000" dirty="0" smtClean="0">
                <a:solidFill>
                  <a:srgbClr val="1109B7"/>
                </a:solidFill>
                <a:latin typeface="+mj-lt"/>
                <a:cs typeface="Arial" pitchFamily="34" charset="0"/>
              </a:rPr>
              <a:t>2 </a:t>
            </a:r>
            <a:r>
              <a:rPr lang="ru-RU" b="1" i="1" dirty="0">
                <a:solidFill>
                  <a:srgbClr val="1109B7"/>
                </a:solidFill>
                <a:latin typeface="+mj-lt"/>
                <a:cs typeface="Arial" pitchFamily="34" charset="0"/>
              </a:rPr>
              <a:t>- 30а</a:t>
            </a:r>
            <a:r>
              <a:rPr lang="ru-RU" b="1" i="1" baseline="30000" dirty="0">
                <a:solidFill>
                  <a:srgbClr val="1109B7"/>
                </a:solidFill>
                <a:latin typeface="+mj-lt"/>
                <a:cs typeface="Arial" pitchFamily="34" charset="0"/>
              </a:rPr>
              <a:t>3</a:t>
            </a:r>
            <a:r>
              <a:rPr lang="ru-RU" b="1" i="1" dirty="0">
                <a:solidFill>
                  <a:srgbClr val="1109B7"/>
                </a:solidFill>
                <a:latin typeface="+mj-lt"/>
                <a:cs typeface="Arial" pitchFamily="34" charset="0"/>
              </a:rPr>
              <a:t>х</a:t>
            </a:r>
            <a:r>
              <a:rPr lang="ru-RU" b="1" i="1" baseline="30000" dirty="0">
                <a:solidFill>
                  <a:srgbClr val="1109B7"/>
                </a:solidFill>
                <a:latin typeface="+mj-lt"/>
                <a:cs typeface="Arial" pitchFamily="34" charset="0"/>
              </a:rPr>
              <a:t>3  </a:t>
            </a:r>
            <a:r>
              <a:rPr lang="ru-RU" b="1" i="1" dirty="0">
                <a:solidFill>
                  <a:srgbClr val="1109B7"/>
                </a:solidFill>
                <a:latin typeface="+mj-lt"/>
                <a:cs typeface="Arial" pitchFamily="34" charset="0"/>
              </a:rPr>
              <a:t>+ 54а</a:t>
            </a:r>
            <a:r>
              <a:rPr lang="ru-RU" b="1" i="1" baseline="30000" dirty="0">
                <a:solidFill>
                  <a:srgbClr val="1109B7"/>
                </a:solidFill>
                <a:latin typeface="+mj-lt"/>
                <a:cs typeface="Arial" pitchFamily="34" charset="0"/>
              </a:rPr>
              <a:t>2</a:t>
            </a:r>
            <a:r>
              <a:rPr lang="ru-RU" b="1" i="1" dirty="0">
                <a:solidFill>
                  <a:srgbClr val="1109B7"/>
                </a:solidFill>
                <a:latin typeface="+mj-lt"/>
                <a:cs typeface="Arial" pitchFamily="34" charset="0"/>
              </a:rPr>
              <a:t>х</a:t>
            </a:r>
            <a:r>
              <a:rPr lang="ru-RU" b="1" i="1" baseline="30000" dirty="0">
                <a:solidFill>
                  <a:srgbClr val="1109B7"/>
                </a:solidFill>
                <a:latin typeface="+mj-lt"/>
                <a:cs typeface="Arial" pitchFamily="34" charset="0"/>
              </a:rPr>
              <a:t>4 </a:t>
            </a:r>
            <a:r>
              <a:rPr lang="ru-RU" b="1" i="1" dirty="0" smtClean="0">
                <a:solidFill>
                  <a:srgbClr val="1109B7"/>
                </a:solidFill>
                <a:latin typeface="+mj-lt"/>
                <a:cs typeface="Arial" pitchFamily="34" charset="0"/>
              </a:rPr>
              <a:t>=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mc="http://schemas.openxmlformats.org/markup-compatibility/2006" xmlns:a14="http://schemas.microsoft.com/office/drawing/2010/main" xmlns:a16="http://schemas.microsoft.com/office/drawing/2014/main" id="{C643D004-D8F0-4F79-9A59-D08EF07AA90B}"/>
              </a:ext>
            </a:extLst>
          </p:cNvPr>
          <p:cNvSpPr/>
          <p:nvPr/>
        </p:nvSpPr>
        <p:spPr>
          <a:xfrm>
            <a:off x="450058" y="3321518"/>
            <a:ext cx="591264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rgbClr val="1B06BA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ru-RU" b="1" i="1" dirty="0" smtClean="0">
                <a:solidFill>
                  <a:srgbClr val="1B06BA"/>
                </a:solidFill>
                <a:effectLst/>
                <a:latin typeface="+mj-lt"/>
                <a:cs typeface="Arial" panose="020B0604020202020204" pitchFamily="34" charset="0"/>
              </a:rPr>
              <a:t>) </a:t>
            </a:r>
            <a:r>
              <a:rPr lang="en-US" b="1" i="1" dirty="0" smtClean="0">
                <a:solidFill>
                  <a:srgbClr val="1B06BA"/>
                </a:solidFill>
                <a:effectLst/>
                <a:latin typeface="+mj-lt"/>
                <a:cs typeface="Arial" panose="020B0604020202020204" pitchFamily="34" charset="0"/>
              </a:rPr>
              <a:t>2x</a:t>
            </a:r>
            <a:r>
              <a:rPr lang="en-US" b="1" i="1" dirty="0" smtClean="0">
                <a:solidFill>
                  <a:srgbClr val="1109B7"/>
                </a:solidFill>
                <a:effectLst/>
                <a:latin typeface="+mj-lt"/>
                <a:cs typeface="Arial" panose="020B0604020202020204" pitchFamily="34" charset="0"/>
              </a:rPr>
              <a:t>(a-b</a:t>
            </a:r>
            <a:r>
              <a:rPr lang="en-US" b="1" i="1" dirty="0">
                <a:solidFill>
                  <a:srgbClr val="1109B7"/>
                </a:solidFill>
                <a:effectLst/>
                <a:latin typeface="+mj-lt"/>
                <a:cs typeface="Arial" panose="020B0604020202020204" pitchFamily="34" charset="0"/>
              </a:rPr>
              <a:t>)</a:t>
            </a:r>
            <a:r>
              <a:rPr lang="ru-RU" b="1" i="1" dirty="0">
                <a:solidFill>
                  <a:srgbClr val="1109B7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C00000"/>
                </a:solidFill>
                <a:effectLst/>
                <a:latin typeface="+mj-lt"/>
                <a:cs typeface="Arial" panose="020B0604020202020204" pitchFamily="34" charset="0"/>
              </a:rPr>
              <a:t>+</a:t>
            </a:r>
            <a:r>
              <a:rPr lang="ru-RU" b="1" i="1" dirty="0">
                <a:solidFill>
                  <a:srgbClr val="C00000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b="1" i="1" dirty="0" smtClean="0">
                <a:solidFill>
                  <a:srgbClr val="1109B7"/>
                </a:solidFill>
                <a:effectLst/>
                <a:latin typeface="+mj-lt"/>
                <a:cs typeface="Arial" panose="020B0604020202020204" pitchFamily="34" charset="0"/>
              </a:rPr>
              <a:t>y(b-a</a:t>
            </a:r>
            <a:r>
              <a:rPr lang="en-US" b="1" i="1" dirty="0">
                <a:solidFill>
                  <a:srgbClr val="1109B7"/>
                </a:solidFill>
                <a:effectLst/>
                <a:latin typeface="+mj-lt"/>
                <a:cs typeface="Arial" panose="020B0604020202020204" pitchFamily="34" charset="0"/>
              </a:rPr>
              <a:t>)</a:t>
            </a:r>
            <a:r>
              <a:rPr lang="ru-RU" b="1" i="1" dirty="0">
                <a:solidFill>
                  <a:srgbClr val="1109B7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b="1" i="1" dirty="0" smtClean="0">
                <a:solidFill>
                  <a:srgbClr val="1109B7"/>
                </a:solidFill>
                <a:effectLst/>
                <a:latin typeface="+mj-lt"/>
                <a:cs typeface="Arial" panose="020B0604020202020204" pitchFamily="34" charset="0"/>
              </a:rPr>
              <a:t>=</a:t>
            </a:r>
            <a:endParaRPr lang="ru-RU" b="1" i="1" baseline="30000" dirty="0">
              <a:solidFill>
                <a:srgbClr val="1109B7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2691" y="273010"/>
            <a:ext cx="11477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48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97207" y="1419851"/>
            <a:ext cx="560762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1109B7"/>
                </a:solidFill>
                <a:cs typeface="Arial" pitchFamily="34" charset="0"/>
              </a:rPr>
              <a:t>6а</a:t>
            </a:r>
            <a:r>
              <a:rPr lang="ru-RU" b="1" i="1" baseline="30000" dirty="0" smtClean="0">
                <a:solidFill>
                  <a:srgbClr val="1109B7"/>
                </a:solidFill>
                <a:cs typeface="Arial" pitchFamily="34" charset="0"/>
              </a:rPr>
              <a:t>2</a:t>
            </a:r>
            <a:r>
              <a:rPr lang="ru-RU" b="1" i="1" dirty="0" smtClean="0">
                <a:solidFill>
                  <a:srgbClr val="1109B7"/>
                </a:solidFill>
                <a:cs typeface="Arial" pitchFamily="34" charset="0"/>
              </a:rPr>
              <a:t>х</a:t>
            </a:r>
            <a:r>
              <a:rPr lang="ru-RU" b="1" i="1" baseline="30000" dirty="0" smtClean="0">
                <a:solidFill>
                  <a:srgbClr val="1109B7"/>
                </a:solidFill>
                <a:cs typeface="Arial" pitchFamily="34" charset="0"/>
              </a:rPr>
              <a:t>2 </a:t>
            </a:r>
            <a:r>
              <a:rPr lang="ru-RU" b="1" i="1" dirty="0" smtClean="0">
                <a:solidFill>
                  <a:srgbClr val="1109B7"/>
                </a:solidFill>
                <a:cs typeface="Arial" pitchFamily="34" charset="0"/>
              </a:rPr>
              <a:t>(3а</a:t>
            </a:r>
            <a:r>
              <a:rPr lang="ru-RU" b="1" i="1" baseline="30000" dirty="0" smtClean="0">
                <a:solidFill>
                  <a:srgbClr val="1109B7"/>
                </a:solidFill>
                <a:cs typeface="Arial" pitchFamily="34" charset="0"/>
              </a:rPr>
              <a:t>2 </a:t>
            </a:r>
            <a:r>
              <a:rPr lang="ru-RU" b="1" i="1" dirty="0" smtClean="0">
                <a:solidFill>
                  <a:srgbClr val="1109B7"/>
                </a:solidFill>
                <a:cs typeface="Arial" pitchFamily="34" charset="0"/>
              </a:rPr>
              <a:t>- 5ах</a:t>
            </a:r>
            <a:r>
              <a:rPr lang="ru-RU" b="1" i="1" baseline="30000" dirty="0" smtClean="0">
                <a:solidFill>
                  <a:srgbClr val="1109B7"/>
                </a:solidFill>
                <a:cs typeface="Arial" pitchFamily="34" charset="0"/>
              </a:rPr>
              <a:t>  </a:t>
            </a:r>
            <a:r>
              <a:rPr lang="ru-RU" b="1" i="1" dirty="0" smtClean="0">
                <a:solidFill>
                  <a:srgbClr val="1109B7"/>
                </a:solidFill>
                <a:cs typeface="Arial" pitchFamily="34" charset="0"/>
              </a:rPr>
              <a:t>+ 9х</a:t>
            </a:r>
            <a:r>
              <a:rPr lang="ru-RU" b="1" i="1" baseline="30000" dirty="0" smtClean="0">
                <a:solidFill>
                  <a:srgbClr val="1109B7"/>
                </a:solidFill>
                <a:cs typeface="Arial" pitchFamily="34" charset="0"/>
              </a:rPr>
              <a:t>2 </a:t>
            </a:r>
            <a:r>
              <a:rPr lang="ru-RU" b="1" i="1" dirty="0" smtClean="0">
                <a:solidFill>
                  <a:srgbClr val="1109B7"/>
                </a:solidFill>
                <a:cs typeface="Arial" pitchFamily="34" charset="0"/>
              </a:rPr>
              <a:t>) </a:t>
            </a:r>
            <a:endParaRPr lang="uz-Latn-UZ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76878" y="3276600"/>
            <a:ext cx="422904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i="1" dirty="0" smtClean="0">
                <a:solidFill>
                  <a:srgbClr val="1109B7"/>
                </a:solidFill>
                <a:cs typeface="Arial" panose="020B0604020202020204" pitchFamily="34" charset="0"/>
              </a:rPr>
              <a:t>2x(a-b</a:t>
            </a:r>
            <a:r>
              <a:rPr lang="en-US" b="1" i="1" dirty="0">
                <a:solidFill>
                  <a:srgbClr val="1109B7"/>
                </a:solidFill>
                <a:cs typeface="Arial" panose="020B0604020202020204" pitchFamily="34" charset="0"/>
              </a:rPr>
              <a:t>)</a:t>
            </a:r>
            <a:r>
              <a:rPr lang="ru-RU" b="1" i="1" dirty="0">
                <a:solidFill>
                  <a:srgbClr val="1109B7"/>
                </a:solidFill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C00000"/>
                </a:solidFill>
                <a:cs typeface="Arial" panose="020B0604020202020204" pitchFamily="34" charset="0"/>
              </a:rPr>
              <a:t>–</a:t>
            </a:r>
            <a:r>
              <a:rPr lang="en-US" b="1" i="1" dirty="0" smtClean="0">
                <a:solidFill>
                  <a:srgbClr val="1109B7"/>
                </a:solidFill>
                <a:cs typeface="Arial" panose="020B0604020202020204" pitchFamily="34" charset="0"/>
              </a:rPr>
              <a:t>y(a-b</a:t>
            </a:r>
            <a:r>
              <a:rPr lang="en-US" b="1" i="1" dirty="0">
                <a:solidFill>
                  <a:srgbClr val="1109B7"/>
                </a:solidFill>
                <a:cs typeface="Arial" panose="020B0604020202020204" pitchFamily="34" charset="0"/>
              </a:rPr>
              <a:t>)</a:t>
            </a:r>
            <a:r>
              <a:rPr lang="ru-RU" b="1" i="1" dirty="0">
                <a:solidFill>
                  <a:srgbClr val="1109B7"/>
                </a:solidFill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1109B7"/>
                </a:solidFill>
                <a:cs typeface="Arial" panose="020B0604020202020204" pitchFamily="34" charset="0"/>
              </a:rPr>
              <a:t>=</a:t>
            </a:r>
            <a:endParaRPr lang="ru-RU" b="1" i="1" dirty="0">
              <a:solidFill>
                <a:srgbClr val="1109B7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505920" y="3276599"/>
                <a:ext cx="3033203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b="1" i="1" dirty="0">
                    <a:solidFill>
                      <a:srgbClr val="1109B7"/>
                    </a:solidFill>
                    <a:cs typeface="Arial" panose="020B0604020202020204" pitchFamily="34" charset="0"/>
                  </a:rPr>
                  <a:t>(a-b)</a:t>
                </a:r>
                <a:r>
                  <a:rPr lang="en-US" b="1" i="1" dirty="0">
                    <a:solidFill>
                      <a:srgbClr val="1109B7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1109B7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b="1" i="1" dirty="0">
                    <a:solidFill>
                      <a:srgbClr val="1109B7"/>
                    </a:solidFill>
                    <a:cs typeface="Arial" panose="020B0604020202020204" pitchFamily="34" charset="0"/>
                  </a:rPr>
                  <a:t>(2x-y)</a:t>
                </a:r>
                <a:endParaRPr lang="ru-RU" b="1" i="1" baseline="30000" dirty="0">
                  <a:solidFill>
                    <a:srgbClr val="1109B7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5920" y="3276599"/>
                <a:ext cx="3033203" cy="800219"/>
              </a:xfrm>
              <a:prstGeom prst="rect">
                <a:avLst/>
              </a:prstGeom>
              <a:blipFill rotWithShape="1">
                <a:blip r:embed="rId2"/>
                <a:stretch>
                  <a:fillRect l="-8434" t="-14394" r="-7831" b="-371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506466" y="5368022"/>
            <a:ext cx="5912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r>
              <a:rPr lang="ru-RU" altLang="ru-RU" b="1" i="1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) 2а </a:t>
            </a:r>
            <a:r>
              <a:rPr lang="ru-RU" altLang="ru-RU" b="1" i="1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+ 2</a:t>
            </a:r>
            <a:r>
              <a:rPr lang="en-US" altLang="ru-RU" b="1" i="1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+ а</a:t>
            </a:r>
            <a:r>
              <a:rPr lang="ru-RU" altLang="ru-RU" b="1" i="1" baseline="30000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ru-RU" altLang="ru-RU" b="1" i="1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+ а</a:t>
            </a:r>
            <a:r>
              <a:rPr lang="en-US" altLang="ru-RU" b="1" i="1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altLang="ru-RU" b="1" i="1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endParaRPr lang="ru-RU" altLang="ru-RU" b="1" i="1" dirty="0">
              <a:solidFill>
                <a:srgbClr val="1109B7"/>
              </a:solidFill>
              <a:latin typeface="+mj-lt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57109" y="5363676"/>
            <a:ext cx="58673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( 2а + 2</a:t>
            </a:r>
            <a:r>
              <a:rPr lang="en-US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 ) + ( а</a:t>
            </a:r>
            <a:r>
              <a:rPr lang="ru-RU" altLang="ru-RU" b="1" i="1" baseline="30000" dirty="0">
                <a:ea typeface="Cambria Math" panose="02040503050406030204" pitchFamily="18" charset="0"/>
                <a:cs typeface="Arial" panose="020B0604020202020204" pitchFamily="34" charset="0"/>
              </a:rPr>
              <a:t>2 </a:t>
            </a:r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+ а</a:t>
            </a:r>
            <a:r>
              <a:rPr lang="en-US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 ) =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971723" y="6096000"/>
            <a:ext cx="874638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2(а + </a:t>
            </a:r>
            <a:r>
              <a:rPr lang="en-US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) + а(а + </a:t>
            </a:r>
            <a:r>
              <a:rPr lang="en-US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) = ( а + </a:t>
            </a:r>
            <a:r>
              <a:rPr lang="en-US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r>
              <a:rPr lang="ru-RU" altLang="ru-RU" b="1" i="1" dirty="0">
                <a:ea typeface="Cambria Math" panose="02040503050406030204" pitchFamily="18" charset="0"/>
                <a:cs typeface="Arial" panose="020B0604020202020204" pitchFamily="34" charset="0"/>
              </a:rPr>
              <a:t> )( 2 + а ) 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25991904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7637" y="4328473"/>
                <a:ext cx="730225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𝟐𝟕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𝟑𝟔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𝟏𝟐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37" y="4328473"/>
                <a:ext cx="7302255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36342" y="4320843"/>
                <a:ext cx="631730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342" y="4320843"/>
                <a:ext cx="6317307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38045" y="5124660"/>
                <a:ext cx="434901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045" y="5124660"/>
                <a:ext cx="4349011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364942" y="5181600"/>
                <a:ext cx="658981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942" y="5181600"/>
                <a:ext cx="6589817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058651" y="2233996"/>
                <a:ext cx="527093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8651" y="2233996"/>
                <a:ext cx="5270930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8963" y="2170877"/>
                <a:ext cx="4512902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/>
                  <a:t>1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𝟑𝟐</m:t>
                        </m:r>
                        <m:r>
                          <a:rPr lang="uz-Latn-UZ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uz-Latn-UZ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𝟓𝟎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63" y="2170877"/>
                <a:ext cx="4512902" cy="816249"/>
              </a:xfrm>
              <a:prstGeom prst="rect">
                <a:avLst/>
              </a:prstGeom>
              <a:blipFill rotWithShape="1">
                <a:blip r:embed="rId8"/>
                <a:stretch>
                  <a:fillRect l="-5668" t="-12687" b="-3731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04365" y="2987126"/>
                <a:ext cx="653691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365" y="2987126"/>
                <a:ext cx="6536918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85234" y="2211230"/>
                <a:ext cx="5011244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𝒚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𝟏𝟔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234" y="2211230"/>
                <a:ext cx="5011244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1871" y="6688649"/>
                <a:ext cx="426379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𝒂𝒄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𝒂𝒅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71" y="6688649"/>
                <a:ext cx="4263796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1310" y="6688648"/>
                <a:ext cx="668997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𝒄𝒅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310" y="6688648"/>
                <a:ext cx="6689973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19154" y="6705600"/>
                <a:ext cx="395448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 </m:t>
                      </m:r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154" y="6705600"/>
                <a:ext cx="3954480" cy="78476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1652691" y="160645"/>
            <a:ext cx="11477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48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4318032"/>
              </p:ext>
            </p:extLst>
          </p:nvPr>
        </p:nvGraphicFramePr>
        <p:xfrm>
          <a:off x="1535240" y="1043953"/>
          <a:ext cx="27098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Формула" r:id="rId17" imgW="964781" imgH="215806" progId="Equation.3">
                  <p:embed/>
                </p:oleObj>
              </mc:Choice>
              <mc:Fallback>
                <p:oleObj name="Формула" r:id="rId17" imgW="96478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5240" y="1043953"/>
                        <a:ext cx="2709863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6134159"/>
              </p:ext>
            </p:extLst>
          </p:nvPr>
        </p:nvGraphicFramePr>
        <p:xfrm>
          <a:off x="92203" y="1043953"/>
          <a:ext cx="15335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Формула" r:id="rId19" imgW="495085" imgH="228501" progId="Equation.3">
                  <p:embed/>
                </p:oleObj>
              </mc:Choice>
              <mc:Fallback>
                <p:oleObj name="Формула" r:id="rId19" imgW="495085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3" y="1043953"/>
                        <a:ext cx="1533525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5707586"/>
              </p:ext>
            </p:extLst>
          </p:nvPr>
        </p:nvGraphicFramePr>
        <p:xfrm>
          <a:off x="6900005" y="1066800"/>
          <a:ext cx="18684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Формула" r:id="rId21" imgW="634680" imgH="241200" progId="Equation.3">
                  <p:embed/>
                </p:oleObj>
              </mc:Choice>
              <mc:Fallback>
                <p:oleObj name="Формула" r:id="rId21" imgW="634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0005" y="1066800"/>
                        <a:ext cx="1868488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963080"/>
              </p:ext>
            </p:extLst>
          </p:nvPr>
        </p:nvGraphicFramePr>
        <p:xfrm>
          <a:off x="4423505" y="1066800"/>
          <a:ext cx="25050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Формула" r:id="rId23" imgW="825500" imgH="203200" progId="Equation.3">
                  <p:embed/>
                </p:oleObj>
              </mc:Choice>
              <mc:Fallback>
                <p:oleObj name="Формула" r:id="rId23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3505" y="1066800"/>
                        <a:ext cx="2505075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526423"/>
              </p:ext>
            </p:extLst>
          </p:nvPr>
        </p:nvGraphicFramePr>
        <p:xfrm>
          <a:off x="8957684" y="1066800"/>
          <a:ext cx="54911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Формула" r:id="rId25" imgW="1866600" imgH="228600" progId="Equation.3">
                  <p:embed/>
                </p:oleObj>
              </mc:Choice>
              <mc:Fallback>
                <p:oleObj name="Формула" r:id="rId25" imgW="1866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7684" y="1066800"/>
                        <a:ext cx="5491162" cy="68580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584321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5" grpId="0"/>
      <p:bldP spid="16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46194"/>
            <a:ext cx="14630400" cy="78090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31" rIns="0" bIns="0" rtlCol="0" anchor="ctr">
            <a:spAutoFit/>
          </a:bodyPr>
          <a:lstStyle/>
          <a:p>
            <a:pPr marL="32176" algn="ctr">
              <a:spcBef>
                <a:spcPts val="330"/>
              </a:spcBef>
            </a:pPr>
            <a:r>
              <a:rPr lang="ru-RU" sz="4800" dirty="0" smtClean="0"/>
              <a:t>ЗАДАНИЯ ДЛЯ САМОСТОЯТЕЛЬНОЙ РАБОТЫ</a:t>
            </a:r>
            <a:endParaRPr lang="ru-RU" sz="48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6019799" y="1447803"/>
            <a:ext cx="7924801" cy="3354682"/>
          </a:xfrm>
          <a:prstGeom prst="rect">
            <a:avLst/>
          </a:prstGeom>
          <a:noFill/>
        </p:spPr>
        <p:txBody>
          <a:bodyPr wrap="square" lIns="91364" tIns="45679" rIns="91364" bIns="45679" rtlCol="0">
            <a:spAutoFit/>
          </a:bodyPr>
          <a:lstStyle/>
          <a:p>
            <a:pPr algn="ctr"/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</a:t>
            </a:r>
          </a:p>
          <a:p>
            <a:pPr algn="ctr"/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адачи</a:t>
            </a:r>
          </a:p>
          <a:p>
            <a:pPr algn="ctr"/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623</a:t>
            </a:r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624 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</a:t>
            </a:r>
            <a:r>
              <a:rPr lang="ru-RU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174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 </a:t>
            </a:r>
            <a:endParaRPr lang="uz-Latn-UZ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Решебники по математике для 5 и 6 класса Виленкин Н.Я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5"/>
          <a:stretch/>
        </p:blipFill>
        <p:spPr bwMode="auto">
          <a:xfrm>
            <a:off x="1371600" y="2681612"/>
            <a:ext cx="4419600" cy="42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00408" y="1937104"/>
                <a:ext cx="412799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𝟖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408" y="1937104"/>
                <a:ext cx="4127990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8112" y="1905622"/>
                <a:ext cx="4176271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/>
                  <a:t>1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</a:rPr>
                          <m:t>𝟔𝟒</m:t>
                        </m:r>
                        <m:r>
                          <a:rPr lang="uz-Latn-UZ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uz-Latn-UZ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𝟑𝟔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12" y="1905622"/>
                <a:ext cx="4176271" cy="816249"/>
              </a:xfrm>
              <a:prstGeom prst="rect">
                <a:avLst/>
              </a:prstGeom>
              <a:blipFill rotWithShape="1">
                <a:blip r:embed="rId4"/>
                <a:stretch>
                  <a:fillRect l="-6277" t="-12687" b="-3731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848600" y="1991968"/>
                <a:ext cx="586205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600" y="1991968"/>
                <a:ext cx="5862053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4095" y="4876800"/>
                <a:ext cx="730225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𝟐𝟕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𝟑𝟔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𝟏𝟐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95" y="4876800"/>
                <a:ext cx="7302255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62800" y="4869170"/>
                <a:ext cx="631730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00" y="4869170"/>
                <a:ext cx="6317307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4503" y="5672987"/>
                <a:ext cx="434901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503" y="5672987"/>
                <a:ext cx="4349011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391400" y="5729927"/>
                <a:ext cx="658981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5729927"/>
                <a:ext cx="6589817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067800" y="3003437"/>
                <a:ext cx="527093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7800" y="3003437"/>
                <a:ext cx="5270930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18112" y="2940318"/>
                <a:ext cx="4512902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/>
                  <a:t>2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uz-Latn-UZ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</a:rPr>
                          <m:t>𝟑𝟐</m:t>
                        </m:r>
                        <m:r>
                          <a:rPr lang="uz-Latn-UZ" b="1" i="1" smtClean="0">
                            <a:latin typeface="Cambria Math"/>
                          </a:rPr>
                          <m:t>𝒚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</a:rPr>
                          <m:t>𝟑</m:t>
                        </m:r>
                      </m:sup>
                    </m:sSup>
                    <m:r>
                      <a:rPr lang="uz-Latn-UZ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𝟓𝟎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12" y="2940318"/>
                <a:ext cx="4512902" cy="816249"/>
              </a:xfrm>
              <a:prstGeom prst="rect">
                <a:avLst/>
              </a:prstGeom>
              <a:blipFill rotWithShape="1">
                <a:blip r:embed="rId11"/>
                <a:stretch>
                  <a:fillRect l="-5811" t="-12687" b="-3731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13514" y="3756567"/>
                <a:ext cx="653691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Cyrl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)(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3514" y="3756567"/>
                <a:ext cx="6536918" cy="7694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94383" y="2980671"/>
                <a:ext cx="5011244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𝒚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𝟏𝟔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383" y="2980671"/>
                <a:ext cx="5011244" cy="78476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1871" y="6688649"/>
                <a:ext cx="426379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 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𝒂𝒄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𝒂𝒅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71" y="6688649"/>
                <a:ext cx="4263796" cy="78476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1310" y="6688648"/>
                <a:ext cx="668997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𝒄𝒅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310" y="6688648"/>
                <a:ext cx="6689973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19154" y="6705600"/>
                <a:ext cx="395448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 </m:t>
                      </m:r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154" y="6705600"/>
                <a:ext cx="3954480" cy="78476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1652691" y="160645"/>
            <a:ext cx="11477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48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Разложите на множители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5453836"/>
              </p:ext>
            </p:extLst>
          </p:nvPr>
        </p:nvGraphicFramePr>
        <p:xfrm>
          <a:off x="1535240" y="1043953"/>
          <a:ext cx="27098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Формула" r:id="rId17" imgW="964781" imgH="215806" progId="Equation.3">
                  <p:embed/>
                </p:oleObj>
              </mc:Choice>
              <mc:Fallback>
                <p:oleObj name="Формула" r:id="rId17" imgW="964781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5240" y="1043953"/>
                        <a:ext cx="2709863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3421949"/>
              </p:ext>
            </p:extLst>
          </p:nvPr>
        </p:nvGraphicFramePr>
        <p:xfrm>
          <a:off x="92203" y="1043953"/>
          <a:ext cx="15335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Формула" r:id="rId19" imgW="495085" imgH="228501" progId="Equation.3">
                  <p:embed/>
                </p:oleObj>
              </mc:Choice>
              <mc:Fallback>
                <p:oleObj name="Формула" r:id="rId19" imgW="495085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3" y="1043953"/>
                        <a:ext cx="1533525" cy="6858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580694"/>
              </p:ext>
            </p:extLst>
          </p:nvPr>
        </p:nvGraphicFramePr>
        <p:xfrm>
          <a:off x="6900005" y="1066800"/>
          <a:ext cx="18684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Формула" r:id="rId21" imgW="634680" imgH="241200" progId="Equation.3">
                  <p:embed/>
                </p:oleObj>
              </mc:Choice>
              <mc:Fallback>
                <p:oleObj name="Формула" r:id="rId21" imgW="6346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0005" y="1066800"/>
                        <a:ext cx="1868488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54464"/>
              </p:ext>
            </p:extLst>
          </p:nvPr>
        </p:nvGraphicFramePr>
        <p:xfrm>
          <a:off x="4423505" y="1066800"/>
          <a:ext cx="25050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Формула" r:id="rId23" imgW="825500" imgH="203200" progId="Equation.3">
                  <p:embed/>
                </p:oleObj>
              </mc:Choice>
              <mc:Fallback>
                <p:oleObj name="Формула" r:id="rId23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3505" y="1066800"/>
                        <a:ext cx="2505075" cy="685800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971442"/>
              </p:ext>
            </p:extLst>
          </p:nvPr>
        </p:nvGraphicFramePr>
        <p:xfrm>
          <a:off x="8957684" y="1066800"/>
          <a:ext cx="54911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Формула" r:id="rId25" imgW="1866600" imgH="228600" progId="Equation.3">
                  <p:embed/>
                </p:oleObj>
              </mc:Choice>
              <mc:Fallback>
                <p:oleObj name="Формула" r:id="rId25" imgW="1866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7684" y="1066800"/>
                        <a:ext cx="5491162" cy="68580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900802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3" grpId="0"/>
      <p:bldP spid="15" grpId="0"/>
      <p:bldP spid="16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16828</TotalTime>
  <Words>738</Words>
  <Application>Microsoft Office PowerPoint</Application>
  <PresentationFormat>Произвольный</PresentationFormat>
  <Paragraphs>99</Paragraphs>
  <Slides>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Office Theme</vt:lpstr>
      <vt:lpstr>Формула</vt:lpstr>
      <vt:lpstr>Презентация PowerPoint</vt:lpstr>
      <vt:lpstr>  Способы разложения на множители </vt:lpstr>
      <vt:lpstr>Презентация PowerPoint</vt:lpstr>
      <vt:lpstr>           Способ группировки:</vt:lpstr>
      <vt:lpstr>Презентация PowerPoint</vt:lpstr>
      <vt:lpstr>Презентация PowerPoint</vt:lpstr>
      <vt:lpstr>Презентация PowerPoint</vt:lpstr>
      <vt:lpstr>ЗАДАНИЯ ДЛЯ САМОСТОЯТЕЛЬНОЙ РАБОТЫ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1160</cp:revision>
  <dcterms:created xsi:type="dcterms:W3CDTF">2020-04-09T07:32:19Z</dcterms:created>
  <dcterms:modified xsi:type="dcterms:W3CDTF">2021-03-18T12:46:02Z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