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560" r:id="rId2"/>
    <p:sldId id="880" r:id="rId3"/>
    <p:sldId id="881" r:id="rId4"/>
    <p:sldId id="882" r:id="rId5"/>
    <p:sldId id="885" r:id="rId6"/>
    <p:sldId id="886" r:id="rId7"/>
    <p:sldId id="889" r:id="rId8"/>
    <p:sldId id="879" r:id="rId9"/>
    <p:sldId id="888" r:id="rId10"/>
  </p:sldIdLst>
  <p:sldSz cx="14630400" cy="8229600"/>
  <p:notesSz cx="5765800" cy="3244850"/>
  <p:defaultTextStyle>
    <a:defPPr>
      <a:defRPr lang="ru-RU"/>
    </a:defPPr>
    <a:lvl1pPr marL="0" algn="l" defTabSz="2316149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1pPr>
    <a:lvl2pPr marL="1158075" algn="l" defTabSz="2316149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2pPr>
    <a:lvl3pPr marL="2316149" algn="l" defTabSz="2316149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3pPr>
    <a:lvl4pPr marL="3474221" algn="l" defTabSz="2316149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4pPr>
    <a:lvl5pPr marL="4632296" algn="l" defTabSz="2316149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5pPr>
    <a:lvl6pPr marL="5790375" algn="l" defTabSz="2316149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6948450" algn="l" defTabSz="2316149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8106522" algn="l" defTabSz="2316149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9264591" algn="l" defTabSz="2316149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60"/>
            <p14:sldId id="880"/>
            <p14:sldId id="881"/>
            <p14:sldId id="882"/>
            <p14:sldId id="885"/>
            <p14:sldId id="886"/>
            <p14:sldId id="889"/>
            <p14:sldId id="879"/>
            <p14:sldId id="888"/>
          </p14:sldIdLst>
        </p14:section>
        <p14:section name="Раздел без заголовка" id="{67AF348A-95E5-4FA6-B08C-FB3DF7B22B4F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7304">
          <p15:clr>
            <a:srgbClr val="A4A3A4"/>
          </p15:clr>
        </p15:guide>
        <p15:guide id="4" pos="5482">
          <p15:clr>
            <a:srgbClr val="A4A3A4"/>
          </p15:clr>
        </p15:guide>
        <p15:guide id="5" orient="horz" pos="2881">
          <p15:clr>
            <a:srgbClr val="A4A3A4"/>
          </p15:clr>
        </p15:guide>
        <p15:guide id="6" pos="2159">
          <p15:clr>
            <a:srgbClr val="A4A3A4"/>
          </p15:clr>
        </p15:guide>
        <p15:guide id="7" pos="54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A5E"/>
    <a:srgbClr val="A50021"/>
    <a:srgbClr val="821023"/>
    <a:srgbClr val="2E0000"/>
    <a:srgbClr val="00A859"/>
    <a:srgbClr val="FF6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412" autoAdjust="0"/>
    <p:restoredTop sz="93305" autoAdjust="0"/>
  </p:normalViewPr>
  <p:slideViewPr>
    <p:cSldViewPr>
      <p:cViewPr>
        <p:scale>
          <a:sx n="60" d="100"/>
          <a:sy n="60" d="100"/>
        </p:scale>
        <p:origin x="-192" y="150"/>
      </p:cViewPr>
      <p:guideLst>
        <p:guide orient="horz" pos="2880"/>
        <p:guide orient="horz" pos="7304"/>
        <p:guide orient="horz" pos="2881"/>
        <p:guide pos="2160"/>
        <p:guide pos="5482"/>
        <p:guide pos="2159"/>
        <p:guide pos="54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11.wmf"/><Relationship Id="rId4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11.wmf"/><Relationship Id="rId4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18.03.2021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316149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1158075" algn="l" defTabSz="2316149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2316149" algn="l" defTabSz="2316149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3474221" algn="l" defTabSz="2316149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4632296" algn="l" defTabSz="2316149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5790375" algn="l" defTabSz="2316149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6948450" algn="l" defTabSz="2316149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8106522" algn="l" defTabSz="2316149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9264591" algn="l" defTabSz="2316149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CEBC4-7F60-46A9-8417-0DDF722E941E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8157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8" y="3404095"/>
            <a:ext cx="4088004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3" y="2491494"/>
            <a:ext cx="10096044" cy="861774"/>
          </a:xfrm>
        </p:spPr>
        <p:txBody>
          <a:bodyPr lIns="0" tIns="0" rIns="0" bIns="0"/>
          <a:lstStyle>
            <a:lvl1pPr>
              <a:defRPr sz="56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17" y="1359834"/>
            <a:ext cx="14338759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169634" y="180475"/>
            <a:ext cx="14338759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8" y="3404095"/>
            <a:ext cx="4088004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7" y="1828004"/>
            <a:ext cx="462920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62" y="1892809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4" y="2679031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8" y="3404095"/>
            <a:ext cx="4088004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96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87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800"/>
            </a:lvl1pPr>
          </a:lstStyle>
          <a:p>
            <a:pPr lvl="0"/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57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800"/>
            </a:lvl1pPr>
          </a:lstStyle>
          <a:p>
            <a:pPr lvl="0"/>
            <a:endParaRPr lang="en-US" dirty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7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800"/>
            </a:lvl1pPr>
          </a:lstStyle>
          <a:p>
            <a:pPr lvl="0"/>
            <a:endParaRPr 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87" y="5976689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 marL="182571" indent="-182571">
              <a:buFont typeface="Arial" panose="020B0604020202020204" pitchFamily="34" charset="0"/>
              <a:buChar char="•"/>
              <a:defRPr sz="1800"/>
            </a:lvl2pPr>
            <a:lvl3pPr marL="365144" indent="-182571">
              <a:defRPr sz="1800"/>
            </a:lvl3pPr>
            <a:lvl4pPr marL="639002" indent="-273861">
              <a:defRPr sz="1800"/>
            </a:lvl4pPr>
            <a:lvl5pPr marL="912860" indent="-273861"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57" y="5976689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 marL="182571" indent="-182571">
              <a:buFont typeface="Arial" panose="020B0604020202020204" pitchFamily="34" charset="0"/>
              <a:buChar char="•"/>
              <a:defRPr sz="1800"/>
            </a:lvl2pPr>
            <a:lvl3pPr marL="365144" indent="-182571">
              <a:defRPr sz="1800"/>
            </a:lvl3pPr>
            <a:lvl4pPr marL="639002" indent="-273861">
              <a:defRPr sz="1800"/>
            </a:lvl4pPr>
            <a:lvl5pPr marL="912860" indent="-273861"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7" y="5976689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 marL="182571" indent="-182571">
              <a:buFont typeface="Arial" panose="020B0604020202020204" pitchFamily="34" charset="0"/>
              <a:buChar char="•"/>
              <a:defRPr sz="1800"/>
            </a:lvl2pPr>
            <a:lvl3pPr marL="365144" indent="-182571">
              <a:defRPr sz="1800"/>
            </a:lvl3pPr>
            <a:lvl4pPr marL="639002" indent="-273861">
              <a:defRPr sz="1800"/>
            </a:lvl4pPr>
            <a:lvl5pPr marL="912860" indent="-273861"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96" y="1120164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71198" y="3404090"/>
            <a:ext cx="4088004" cy="40780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>
          <a:xfrm>
            <a:off x="731520" y="7653528"/>
            <a:ext cx="3364992" cy="70252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1F497D"/>
              </a:solidFill>
            </a:endParaRPr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974336" y="7653528"/>
            <a:ext cx="4681728" cy="70252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1F497D"/>
              </a:solidFill>
            </a:endParaRPr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>
          <a:xfrm>
            <a:off x="10533888" y="7653528"/>
            <a:ext cx="3364992" cy="70252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CE18F-2A49-4948-BE6F-8715FAFCAD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356362"/>
      </p:ext>
    </p:extLst>
  </p:cSld>
  <p:clrMapOvr>
    <a:masterClrMapping/>
  </p:clrMapOvr>
  <p:transition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17" y="1359834"/>
            <a:ext cx="14338759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8" y="3404092"/>
            <a:ext cx="4088004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3" y="2491493"/>
            <a:ext cx="1009604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9"/>
            <a:ext cx="4681728" cy="707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9"/>
            <a:ext cx="3364992" cy="707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9"/>
            <a:ext cx="3364992" cy="707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158075">
        <a:defRPr>
          <a:latin typeface="+mn-lt"/>
          <a:ea typeface="+mn-ea"/>
          <a:cs typeface="+mn-cs"/>
        </a:defRPr>
      </a:lvl2pPr>
      <a:lvl3pPr marL="2316149">
        <a:defRPr>
          <a:latin typeface="+mn-lt"/>
          <a:ea typeface="+mn-ea"/>
          <a:cs typeface="+mn-cs"/>
        </a:defRPr>
      </a:lvl3pPr>
      <a:lvl4pPr marL="3474221">
        <a:defRPr>
          <a:latin typeface="+mn-lt"/>
          <a:ea typeface="+mn-ea"/>
          <a:cs typeface="+mn-cs"/>
        </a:defRPr>
      </a:lvl4pPr>
      <a:lvl5pPr marL="4632296">
        <a:defRPr>
          <a:latin typeface="+mn-lt"/>
          <a:ea typeface="+mn-ea"/>
          <a:cs typeface="+mn-cs"/>
        </a:defRPr>
      </a:lvl5pPr>
      <a:lvl6pPr marL="5790375">
        <a:defRPr>
          <a:latin typeface="+mn-lt"/>
          <a:ea typeface="+mn-ea"/>
          <a:cs typeface="+mn-cs"/>
        </a:defRPr>
      </a:lvl6pPr>
      <a:lvl7pPr marL="6948450">
        <a:defRPr>
          <a:latin typeface="+mn-lt"/>
          <a:ea typeface="+mn-ea"/>
          <a:cs typeface="+mn-cs"/>
        </a:defRPr>
      </a:lvl7pPr>
      <a:lvl8pPr marL="8106522">
        <a:defRPr>
          <a:latin typeface="+mn-lt"/>
          <a:ea typeface="+mn-ea"/>
          <a:cs typeface="+mn-cs"/>
        </a:defRPr>
      </a:lvl8pPr>
      <a:lvl9pPr marL="9264591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158075">
        <a:defRPr>
          <a:latin typeface="+mn-lt"/>
          <a:ea typeface="+mn-ea"/>
          <a:cs typeface="+mn-cs"/>
        </a:defRPr>
      </a:lvl2pPr>
      <a:lvl3pPr marL="2316149">
        <a:defRPr>
          <a:latin typeface="+mn-lt"/>
          <a:ea typeface="+mn-ea"/>
          <a:cs typeface="+mn-cs"/>
        </a:defRPr>
      </a:lvl3pPr>
      <a:lvl4pPr marL="3474221">
        <a:defRPr>
          <a:latin typeface="+mn-lt"/>
          <a:ea typeface="+mn-ea"/>
          <a:cs typeface="+mn-cs"/>
        </a:defRPr>
      </a:lvl4pPr>
      <a:lvl5pPr marL="4632296">
        <a:defRPr>
          <a:latin typeface="+mn-lt"/>
          <a:ea typeface="+mn-ea"/>
          <a:cs typeface="+mn-cs"/>
        </a:defRPr>
      </a:lvl5pPr>
      <a:lvl6pPr marL="5790375">
        <a:defRPr>
          <a:latin typeface="+mn-lt"/>
          <a:ea typeface="+mn-ea"/>
          <a:cs typeface="+mn-cs"/>
        </a:defRPr>
      </a:lvl6pPr>
      <a:lvl7pPr marL="6948450">
        <a:defRPr>
          <a:latin typeface="+mn-lt"/>
          <a:ea typeface="+mn-ea"/>
          <a:cs typeface="+mn-cs"/>
        </a:defRPr>
      </a:lvl7pPr>
      <a:lvl8pPr marL="8106522">
        <a:defRPr>
          <a:latin typeface="+mn-lt"/>
          <a:ea typeface="+mn-ea"/>
          <a:cs typeface="+mn-cs"/>
        </a:defRPr>
      </a:lvl8pPr>
      <a:lvl9pPr marL="926459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13" Type="http://schemas.openxmlformats.org/officeDocument/2006/relationships/oleObject" Target="../embeddings/oleObject10.bin"/><Relationship Id="rId3" Type="http://schemas.openxmlformats.org/officeDocument/2006/relationships/image" Target="../media/image11.png"/><Relationship Id="rId7" Type="http://schemas.openxmlformats.org/officeDocument/2006/relationships/oleObject" Target="../embeddings/oleObject7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4" Type="http://schemas.openxmlformats.org/officeDocument/2006/relationships/image" Target="../media/image12.png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8" Type="http://schemas.openxmlformats.org/officeDocument/2006/relationships/image" Target="../media/image1.wmf"/><Relationship Id="rId26" Type="http://schemas.openxmlformats.org/officeDocument/2006/relationships/image" Target="../media/image11.wmf"/><Relationship Id="rId3" Type="http://schemas.openxmlformats.org/officeDocument/2006/relationships/image" Target="../media/image15.png"/><Relationship Id="rId21" Type="http://schemas.openxmlformats.org/officeDocument/2006/relationships/oleObject" Target="../embeddings/oleObject13.bin"/><Relationship Id="rId7" Type="http://schemas.openxmlformats.org/officeDocument/2006/relationships/image" Target="../media/image19.png"/><Relationship Id="rId17" Type="http://schemas.openxmlformats.org/officeDocument/2006/relationships/oleObject" Target="../embeddings/oleObject11.bin"/><Relationship Id="rId25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8.png"/><Relationship Id="rId20" Type="http://schemas.openxmlformats.org/officeDocument/2006/relationships/image" Target="../media/image2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24" Type="http://schemas.openxmlformats.org/officeDocument/2006/relationships/image" Target="../media/image4.wmf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23" Type="http://schemas.openxmlformats.org/officeDocument/2006/relationships/oleObject" Target="../embeddings/oleObject14.bin"/><Relationship Id="rId10" Type="http://schemas.openxmlformats.org/officeDocument/2006/relationships/image" Target="../media/image22.png"/><Relationship Id="rId19" Type="http://schemas.openxmlformats.org/officeDocument/2006/relationships/oleObject" Target="../embeddings/oleObject12.bin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22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0.png"/><Relationship Id="rId13" Type="http://schemas.openxmlformats.org/officeDocument/2006/relationships/image" Target="../media/image25.png"/><Relationship Id="rId18" Type="http://schemas.openxmlformats.org/officeDocument/2006/relationships/image" Target="../media/image1.wmf"/><Relationship Id="rId26" Type="http://schemas.openxmlformats.org/officeDocument/2006/relationships/image" Target="../media/image11.wmf"/><Relationship Id="rId3" Type="http://schemas.openxmlformats.org/officeDocument/2006/relationships/image" Target="../media/image150.png"/><Relationship Id="rId21" Type="http://schemas.openxmlformats.org/officeDocument/2006/relationships/oleObject" Target="../embeddings/oleObject18.bin"/><Relationship Id="rId7" Type="http://schemas.openxmlformats.org/officeDocument/2006/relationships/image" Target="../media/image190.png"/><Relationship Id="rId12" Type="http://schemas.openxmlformats.org/officeDocument/2006/relationships/image" Target="../media/image24.png"/><Relationship Id="rId17" Type="http://schemas.openxmlformats.org/officeDocument/2006/relationships/oleObject" Target="../embeddings/oleObject16.bin"/><Relationship Id="rId25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8.png"/><Relationship Id="rId20" Type="http://schemas.openxmlformats.org/officeDocument/2006/relationships/image" Target="../media/image2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0.png"/><Relationship Id="rId11" Type="http://schemas.openxmlformats.org/officeDocument/2006/relationships/image" Target="../media/image230.png"/><Relationship Id="rId24" Type="http://schemas.openxmlformats.org/officeDocument/2006/relationships/image" Target="../media/image4.wmf"/><Relationship Id="rId5" Type="http://schemas.openxmlformats.org/officeDocument/2006/relationships/image" Target="../media/image170.png"/><Relationship Id="rId15" Type="http://schemas.openxmlformats.org/officeDocument/2006/relationships/image" Target="../media/image27.png"/><Relationship Id="rId23" Type="http://schemas.openxmlformats.org/officeDocument/2006/relationships/oleObject" Target="../embeddings/oleObject19.bin"/><Relationship Id="rId10" Type="http://schemas.openxmlformats.org/officeDocument/2006/relationships/image" Target="../media/image220.png"/><Relationship Id="rId19" Type="http://schemas.openxmlformats.org/officeDocument/2006/relationships/oleObject" Target="../embeddings/oleObject17.bin"/><Relationship Id="rId4" Type="http://schemas.openxmlformats.org/officeDocument/2006/relationships/image" Target="../media/image160.png"/><Relationship Id="rId9" Type="http://schemas.openxmlformats.org/officeDocument/2006/relationships/image" Target="../media/image210.png"/><Relationship Id="rId14" Type="http://schemas.openxmlformats.org/officeDocument/2006/relationships/image" Target="../media/image26.png"/><Relationship Id="rId22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687" y="3902"/>
            <a:ext cx="14610537" cy="21062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00" dirty="0"/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12775" y="3053980"/>
            <a:ext cx="872993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00" dirty="0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12775" y="5212562"/>
            <a:ext cx="872993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800" dirty="0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2191814" y="368864"/>
            <a:ext cx="1531764" cy="153157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800" dirty="0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2191814" y="368864"/>
            <a:ext cx="1531764" cy="153157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800" dirty="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2755454" y="421902"/>
            <a:ext cx="439719" cy="977331"/>
          </a:xfrm>
          <a:prstGeom prst="rect">
            <a:avLst/>
          </a:prstGeom>
        </p:spPr>
        <p:txBody>
          <a:bodyPr vert="horz" wrap="square" lIns="0" tIns="40225" rIns="0" bIns="0" rtlCol="0">
            <a:spAutoFit/>
          </a:bodyPr>
          <a:lstStyle/>
          <a:p>
            <a:pPr algn="ctr">
              <a:spcBef>
                <a:spcPts val="320"/>
              </a:spcBef>
            </a:pPr>
            <a:r>
              <a:rPr lang="ru-RU" sz="6100" b="1" spc="25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6100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="" xmlns:a16="http://schemas.microsoft.com/office/drawing/2014/main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2305922" y="457200"/>
            <a:ext cx="8971682" cy="1268524"/>
          </a:xfrm>
          <a:prstGeom prst="rect">
            <a:avLst/>
          </a:prstGeom>
        </p:spPr>
        <p:txBody>
          <a:bodyPr vert="horz" wrap="square" lIns="0" tIns="3705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32226" algn="ctr" defTabSz="2320277">
              <a:spcBef>
                <a:spcPts val="289"/>
              </a:spcBef>
              <a:defRPr/>
            </a:pPr>
            <a:r>
              <a:rPr lang="ru-RU" sz="8000" kern="0" spc="13" dirty="0">
                <a:solidFill>
                  <a:sysClr val="window" lastClr="FFFFFF"/>
                </a:solidFill>
              </a:rPr>
              <a:t>Алгебра</a:t>
            </a:r>
            <a:endParaRPr lang="en-US" sz="8000" kern="0" spc="13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=""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1024574" y="1486646"/>
            <a:ext cx="40325" cy="79031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0277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=""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946383" y="1466756"/>
            <a:ext cx="983963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0277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=""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1044457" y="581477"/>
            <a:ext cx="0" cy="866103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0277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=""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1140896" y="650868"/>
            <a:ext cx="717810" cy="748365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0277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=""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825675" y="1521628"/>
            <a:ext cx="108075" cy="108060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0277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=""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895209" y="612485"/>
            <a:ext cx="108075" cy="108060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0277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817325" y="2945660"/>
            <a:ext cx="7239001" cy="4560038"/>
          </a:xfrm>
          <a:prstGeom prst="rect">
            <a:avLst/>
          </a:prstGeom>
        </p:spPr>
        <p:txBody>
          <a:bodyPr vert="horz" wrap="square" lIns="0" tIns="35377" rIns="0" bIns="0" rtlCol="0">
            <a:spAutoFit/>
          </a:bodyPr>
          <a:lstStyle/>
          <a:p>
            <a:pPr marL="46626">
              <a:spcBef>
                <a:spcPts val="279"/>
              </a:spcBef>
            </a:pPr>
            <a:r>
              <a:rPr lang="ru-RU" sz="53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marL="46626">
              <a:spcBef>
                <a:spcPts val="279"/>
              </a:spcBef>
            </a:pPr>
            <a:endParaRPr lang="ru-RU" sz="53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46626">
              <a:spcBef>
                <a:spcPts val="279"/>
              </a:spcBef>
            </a:pPr>
            <a:r>
              <a:rPr lang="ru-RU" sz="6100" b="1" dirty="0" smtClean="0">
                <a:solidFill>
                  <a:srgbClr val="002060"/>
                </a:solidFill>
                <a:latin typeface="Arial"/>
                <a:cs typeface="Arial"/>
              </a:rPr>
              <a:t>Разложение многочлена на множители</a:t>
            </a:r>
            <a:endParaRPr lang="ru-RU" sz="61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" name="AutoShape 2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155577" y="-14446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364" tIns="45679" rIns="91364" bIns="45679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307976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364" tIns="45679" rIns="91364" bIns="45679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9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2191815" y="1238128"/>
            <a:ext cx="1481830" cy="584894"/>
          </a:xfrm>
          <a:prstGeom prst="rect">
            <a:avLst/>
          </a:prstGeom>
        </p:spPr>
        <p:txBody>
          <a:bodyPr vert="horz" wrap="square" lIns="0" tIns="30575" rIns="0" bIns="0" rtlCol="0">
            <a:spAutoFit/>
          </a:bodyPr>
          <a:lstStyle/>
          <a:p>
            <a:pPr algn="ctr">
              <a:spcBef>
                <a:spcPts val="241"/>
              </a:spcBef>
            </a:pPr>
            <a:r>
              <a:rPr lang="ru-RU" sz="3600" b="1" spc="-13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600" b="1" dirty="0">
              <a:latin typeface="Arial"/>
              <a:cs typeface="Arial"/>
            </a:endParaRPr>
          </a:p>
        </p:txBody>
      </p:sp>
      <p:sp>
        <p:nvSpPr>
          <p:cNvPr id="4" name="AutoShape 2" descr="Картинки по запросу &quot;число 5&quot;"/>
          <p:cNvSpPr>
            <a:spLocks noChangeAspect="1" noChangeArrowheads="1"/>
          </p:cNvSpPr>
          <p:nvPr/>
        </p:nvSpPr>
        <p:spPr bwMode="auto">
          <a:xfrm>
            <a:off x="460375" y="16033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364" tIns="45679" rIns="91364" bIns="45679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5" name="AutoShape 6" descr="Картинки по запросу &quot;квадратный корень&quot;"/>
          <p:cNvSpPr>
            <a:spLocks noChangeAspect="1" noChangeArrowheads="1"/>
          </p:cNvSpPr>
          <p:nvPr/>
        </p:nvSpPr>
        <p:spPr bwMode="auto">
          <a:xfrm>
            <a:off x="612779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364" tIns="45679" rIns="91364" bIns="45679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6" name="AutoShape 2" descr="Картинки по запросу &quot;знак минус картинка&quot;"/>
          <p:cNvSpPr>
            <a:spLocks noChangeAspect="1" noChangeArrowheads="1"/>
          </p:cNvSpPr>
          <p:nvPr/>
        </p:nvSpPr>
        <p:spPr bwMode="auto">
          <a:xfrm>
            <a:off x="881605" y="25205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364" tIns="45679" rIns="91364" bIns="45679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526291"/>
              </p:ext>
            </p:extLst>
          </p:nvPr>
        </p:nvGraphicFramePr>
        <p:xfrm>
          <a:off x="9783149" y="3733800"/>
          <a:ext cx="270986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Формула" r:id="rId4" imgW="964781" imgH="215806" progId="Equation.3">
                  <p:embed/>
                </p:oleObj>
              </mc:Choice>
              <mc:Fallback>
                <p:oleObj name="Формула" r:id="rId4" imgW="964781" imgH="215806" progId="Equation.3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3149" y="3733800"/>
                        <a:ext cx="2709862" cy="7620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1304665"/>
              </p:ext>
            </p:extLst>
          </p:nvPr>
        </p:nvGraphicFramePr>
        <p:xfrm>
          <a:off x="8259149" y="3733800"/>
          <a:ext cx="15335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Формула" r:id="rId6" imgW="495085" imgH="228501" progId="Equation.3">
                  <p:embed/>
                </p:oleObj>
              </mc:Choice>
              <mc:Fallback>
                <p:oleObj name="Формула" r:id="rId6" imgW="495085" imgH="228501" progId="Equation.3">
                  <p:embed/>
                  <p:pic>
                    <p:nvPicPr>
                      <p:cNvPr id="0" name="Объект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9149" y="3733800"/>
                        <a:ext cx="1533525" cy="7620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6870484"/>
              </p:ext>
            </p:extLst>
          </p:nvPr>
        </p:nvGraphicFramePr>
        <p:xfrm>
          <a:off x="11049000" y="4933950"/>
          <a:ext cx="2164959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Формула" r:id="rId8" imgW="634725" imgH="241195" progId="Equation.3">
                  <p:embed/>
                </p:oleObj>
              </mc:Choice>
              <mc:Fallback>
                <p:oleObj name="Формула" r:id="rId8" imgW="634725" imgH="241195" progId="Equation.3">
                  <p:embed/>
                  <p:pic>
                    <p:nvPicPr>
                      <p:cNvPr id="0" name="Объект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0" y="4933950"/>
                        <a:ext cx="2164959" cy="76200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962287"/>
              </p:ext>
            </p:extLst>
          </p:nvPr>
        </p:nvGraphicFramePr>
        <p:xfrm>
          <a:off x="8291271" y="4926852"/>
          <a:ext cx="290255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Формула" r:id="rId10" imgW="825500" imgH="203200" progId="Equation.3">
                  <p:embed/>
                </p:oleObj>
              </mc:Choice>
              <mc:Fallback>
                <p:oleObj name="Формула" r:id="rId10" imgW="825500" imgH="203200" progId="Equation.3">
                  <p:embed/>
                  <p:pic>
                    <p:nvPicPr>
                      <p:cNvPr id="0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1271" y="4926852"/>
                        <a:ext cx="2902553" cy="76200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605193"/>
              </p:ext>
            </p:extLst>
          </p:nvPr>
        </p:nvGraphicFramePr>
        <p:xfrm>
          <a:off x="8305800" y="6197222"/>
          <a:ext cx="5791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Формула" r:id="rId12" imgW="1866600" imgH="228600" progId="Equation.3">
                  <p:embed/>
                </p:oleObj>
              </mc:Choice>
              <mc:Fallback>
                <p:oleObj name="Формула" r:id="rId12" imgW="1866600" imgH="228600" progId="Equation.3">
                  <p:embed/>
                  <p:pic>
                    <p:nvPicPr>
                      <p:cNvPr id="0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6197222"/>
                        <a:ext cx="5791200" cy="7620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"/>
          <p:cNvSpPr txBox="1"/>
          <p:nvPr/>
        </p:nvSpPr>
        <p:spPr>
          <a:xfrm>
            <a:off x="1536587" y="7189353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2321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Картинка к слову «Книжка, Открытая книга» - Сеть словесных ассоциаци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98" y="5943600"/>
            <a:ext cx="4538382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518617" y="304800"/>
            <a:ext cx="13771798" cy="81464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200" dirty="0" smtClean="0">
                <a:solidFill>
                  <a:schemeClr val="tx1"/>
                </a:solidFill>
              </a:rPr>
              <a:t>  </a:t>
            </a:r>
            <a:r>
              <a:rPr lang="ru-RU" sz="3600" dirty="0">
                <a:solidFill>
                  <a:srgbClr val="0000FF"/>
                </a:solidFill>
              </a:rPr>
              <a:t>С</a:t>
            </a:r>
            <a:r>
              <a:rPr lang="ru-RU" sz="3600" dirty="0" smtClean="0">
                <a:solidFill>
                  <a:srgbClr val="0000FF"/>
                </a:solidFill>
              </a:rPr>
              <a:t>пособ</a:t>
            </a:r>
            <a:r>
              <a:rPr lang="ru-RU" sz="3600" b="1" dirty="0" smtClean="0">
                <a:solidFill>
                  <a:srgbClr val="0000FF"/>
                </a:solidFill>
              </a:rPr>
              <a:t>ы разложения на множители</a:t>
            </a:r>
            <a:r>
              <a:rPr lang="ru-RU" sz="3600" dirty="0" smtClean="0">
                <a:solidFill>
                  <a:schemeClr val="tx1"/>
                </a:solidFill>
              </a:rPr>
              <a:t/>
            </a:r>
            <a:br>
              <a:rPr lang="ru-RU" sz="3600" dirty="0" smtClean="0">
                <a:solidFill>
                  <a:schemeClr val="tx1"/>
                </a:solidFill>
              </a:rPr>
            </a:br>
            <a:endParaRPr lang="ru-RU" sz="3600" dirty="0" smtClean="0">
              <a:solidFill>
                <a:schemeClr val="tx1"/>
              </a:solidFill>
            </a:endParaRPr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18617" y="847934"/>
            <a:ext cx="3268056" cy="2896752"/>
          </a:xfrm>
          <a:prstGeom prst="wedgeRectCallout">
            <a:avLst>
              <a:gd name="adj1" fmla="val 38804"/>
              <a:gd name="adj2" fmla="val 140738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18475" tIns="59239" rIns="118475" bIns="59239"/>
          <a:lstStyle/>
          <a:p>
            <a:pPr algn="ctr">
              <a:defRPr/>
            </a:pPr>
            <a:endParaRPr lang="ru-RU" sz="3100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31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400" b="1" dirty="0">
                <a:latin typeface="Arial" pitchFamily="34" charset="0"/>
                <a:cs typeface="Arial" pitchFamily="34" charset="0"/>
              </a:rPr>
              <a:t>Вынесение </a:t>
            </a:r>
          </a:p>
          <a:p>
            <a:pPr algn="ctr">
              <a:defRPr/>
            </a:pPr>
            <a:r>
              <a:rPr lang="ru-RU" sz="3400" b="1" dirty="0">
                <a:latin typeface="Arial" pitchFamily="34" charset="0"/>
                <a:cs typeface="Arial" pitchFamily="34" charset="0"/>
              </a:rPr>
              <a:t>    общего </a:t>
            </a:r>
          </a:p>
          <a:p>
            <a:pPr algn="ctr">
              <a:defRPr/>
            </a:pPr>
            <a:r>
              <a:rPr lang="ru-RU" sz="3400" b="1" dirty="0">
                <a:latin typeface="Arial" pitchFamily="34" charset="0"/>
                <a:cs typeface="Arial" pitchFamily="34" charset="0"/>
              </a:rPr>
              <a:t> множителя    </a:t>
            </a:r>
          </a:p>
          <a:p>
            <a:pPr algn="ctr">
              <a:defRPr/>
            </a:pPr>
            <a:r>
              <a:rPr lang="ru-RU" sz="3400" b="1" dirty="0">
                <a:latin typeface="Arial" pitchFamily="34" charset="0"/>
                <a:cs typeface="Arial" pitchFamily="34" charset="0"/>
              </a:rPr>
              <a:t>  за </a:t>
            </a:r>
            <a:r>
              <a:rPr lang="ru-RU" sz="3400" b="1" dirty="0" smtClean="0">
                <a:latin typeface="Arial" pitchFamily="34" charset="0"/>
                <a:cs typeface="Arial" pitchFamily="34" charset="0"/>
              </a:rPr>
              <a:t>скобки</a:t>
            </a:r>
            <a:endParaRPr lang="ru-RU" sz="3400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ru-RU" sz="31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10004975" y="1012371"/>
            <a:ext cx="4285440" cy="2439552"/>
          </a:xfrm>
          <a:prstGeom prst="wedgeRectCallout">
            <a:avLst>
              <a:gd name="adj1" fmla="val -168386"/>
              <a:gd name="adj2" fmla="val 171893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18475" tIns="59239" rIns="118475" bIns="59239"/>
          <a:lstStyle/>
          <a:p>
            <a:pPr algn="ctr">
              <a:defRPr/>
            </a:pPr>
            <a:r>
              <a:rPr lang="ru-RU" sz="3400" b="1" dirty="0">
                <a:latin typeface="Arial" pitchFamily="34" charset="0"/>
                <a:cs typeface="Arial" pitchFamily="34" charset="0"/>
              </a:rPr>
              <a:t>Применение формул сокращённого умножения</a:t>
            </a:r>
          </a:p>
        </p:txBody>
      </p:sp>
      <p:sp>
        <p:nvSpPr>
          <p:cNvPr id="36871" name="AutoShape 7"/>
          <p:cNvSpPr>
            <a:spLocks noChangeArrowheads="1"/>
          </p:cNvSpPr>
          <p:nvPr/>
        </p:nvSpPr>
        <p:spPr bwMode="auto">
          <a:xfrm>
            <a:off x="4779140" y="990600"/>
            <a:ext cx="4389121" cy="1974191"/>
          </a:xfrm>
          <a:prstGeom prst="wedgeRectCallout">
            <a:avLst>
              <a:gd name="adj1" fmla="val -66099"/>
              <a:gd name="adj2" fmla="val 204830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18475" tIns="59239" rIns="118475" bIns="59239"/>
          <a:lstStyle/>
          <a:p>
            <a:pPr algn="ctr">
              <a:defRPr/>
            </a:pPr>
            <a:endParaRPr lang="ru-RU" sz="3400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3400" b="1" dirty="0">
                <a:latin typeface="Arial" pitchFamily="34" charset="0"/>
                <a:cs typeface="Arial" pitchFamily="34" charset="0"/>
              </a:rPr>
              <a:t>Способ группировки</a:t>
            </a:r>
          </a:p>
        </p:txBody>
      </p:sp>
      <p:sp>
        <p:nvSpPr>
          <p:cNvPr id="36872" name="AutoShape 8"/>
          <p:cNvSpPr>
            <a:spLocks noChangeArrowheads="1"/>
          </p:cNvSpPr>
          <p:nvPr/>
        </p:nvSpPr>
        <p:spPr bwMode="auto">
          <a:xfrm>
            <a:off x="5683898" y="4839478"/>
            <a:ext cx="7924800" cy="1828800"/>
          </a:xfrm>
          <a:prstGeom prst="wedgeRectCallout">
            <a:avLst>
              <a:gd name="adj1" fmla="val -54971"/>
              <a:gd name="adj2" fmla="val 102015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18475" tIns="59239" rIns="118475" bIns="59239"/>
          <a:lstStyle/>
          <a:p>
            <a:pPr algn="ctr">
              <a:defRPr/>
            </a:pPr>
            <a:r>
              <a:rPr lang="ru-RU" sz="3400" b="1" dirty="0">
                <a:latin typeface="Arial" pitchFamily="34" charset="0"/>
                <a:cs typeface="Arial" pitchFamily="34" charset="0"/>
              </a:rPr>
              <a:t>Применение комбинированных способов разложения многочлена на множители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649943" y="6529094"/>
            <a:ext cx="100540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800" b="1" i="1" kern="0" dirty="0" smtClean="0">
                <a:latin typeface="Brush Script MT" pitchFamily="66" charset="0"/>
                <a:cs typeface="Arial" pitchFamily="34" charset="0"/>
              </a:rPr>
              <a:t>x+y</a:t>
            </a:r>
            <a:endParaRPr lang="uz-Latn-UZ" dirty="0">
              <a:latin typeface="Brush Script MT" pitchFamily="66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152489" y="6272216"/>
            <a:ext cx="10438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800" b="1" i="1" kern="0" dirty="0" smtClean="0">
                <a:latin typeface="Brush Script MT" pitchFamily="66" charset="0"/>
                <a:cs typeface="Arial" pitchFamily="34" charset="0"/>
              </a:rPr>
              <a:t>a+b</a:t>
            </a:r>
            <a:endParaRPr lang="uz-Latn-UZ" dirty="0">
              <a:latin typeface="Brush Scrip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2617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animBg="1"/>
      <p:bldP spid="36869" grpId="0" animBg="1"/>
      <p:bldP spid="36871" grpId="0" animBg="1"/>
      <p:bldP spid="3687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689793" y="3206256"/>
            <a:ext cx="6402288" cy="1138583"/>
          </a:xfrm>
          <a:prstGeom prst="rect">
            <a:avLst/>
          </a:prstGeom>
        </p:spPr>
        <p:txBody>
          <a:bodyPr lIns="130622" tIns="65311" rIns="130622" bIns="65311"/>
          <a:lstStyle/>
          <a:p>
            <a:pPr>
              <a:lnSpc>
                <a:spcPct val="150000"/>
              </a:lnSpc>
            </a:pPr>
            <a:r>
              <a:rPr lang="ru-RU" sz="4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24х</a:t>
            </a:r>
            <a:r>
              <a:rPr lang="ru-RU" sz="4800" b="1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4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</a:t>
            </a:r>
            <a:r>
              <a:rPr lang="ru-RU" sz="4800" b="1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ru-RU" sz="4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- 16х</a:t>
            </a:r>
            <a:r>
              <a:rPr lang="ru-RU" sz="4800" b="1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ru-RU" sz="4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+ 8х</a:t>
            </a:r>
            <a:r>
              <a:rPr lang="ru-RU" sz="4800" b="1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4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у= </a:t>
            </a:r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000" b="1" baseline="30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</p:txBody>
      </p:sp>
      <p:pic>
        <p:nvPicPr>
          <p:cNvPr id="4" name="Picture 35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640888" y="5486400"/>
            <a:ext cx="4608512" cy="1691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762000" y="182433"/>
            <a:ext cx="132495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uz-Cyrl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Способ</a:t>
            </a:r>
            <a:r>
              <a:rPr lang="uz-Cyrl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в</a:t>
            </a:r>
            <a:r>
              <a:rPr lang="ru-RU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ынесения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общего</a:t>
            </a:r>
            <a:r>
              <a:rPr lang="uz-Latn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множителя </a:t>
            </a:r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скобки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75774" y="3513842"/>
            <a:ext cx="130356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8х</a:t>
            </a:r>
            <a:r>
              <a:rPr lang="ru-RU" sz="4800" b="1" kern="0" baseline="300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48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(</a:t>
            </a:r>
            <a:endParaRPr lang="uz-Latn-UZ" sz="6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851753" y="3474194"/>
            <a:ext cx="109837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3у</a:t>
            </a:r>
            <a:r>
              <a:rPr lang="ru-RU" sz="4800" b="1" kern="0" baseline="300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uz-Latn-UZ" sz="60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879756" y="3474195"/>
            <a:ext cx="130356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-2х</a:t>
            </a:r>
            <a:r>
              <a:rPr lang="ru-RU" sz="4800" b="1" kern="0" baseline="300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uz-Latn-UZ" sz="60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0072888" y="3485804"/>
            <a:ext cx="183415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+х</a:t>
            </a:r>
            <a:r>
              <a:rPr lang="ru-RU" sz="4800" b="1" kern="0" baseline="300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48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у) </a:t>
            </a:r>
            <a:endParaRPr lang="uz-Latn-UZ" sz="6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xmlns="" id="{4A893390-C6A0-40D2-9B3C-C96F3AE52064}"/>
                  </a:ext>
                </a:extLst>
              </p:cNvPr>
              <p:cNvSpPr/>
              <p:nvPr/>
            </p:nvSpPr>
            <p:spPr>
              <a:xfrm>
                <a:off x="6175937" y="4764618"/>
                <a:ext cx="3858851" cy="7694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4400" b="1" dirty="0" smtClean="0">
                    <a:solidFill>
                      <a:srgbClr val="1109B7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4400" b="1" dirty="0">
                    <a:solidFill>
                      <a:srgbClr val="1109B7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a-8</a:t>
                </a:r>
                <a:r>
                  <a:rPr lang="en-US" sz="4400" b="1" dirty="0" smtClean="0">
                    <a:solidFill>
                      <a:srgbClr val="1109B7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sz="4400" b="1" dirty="0" smtClean="0">
                    <a:solidFill>
                      <a:srgbClr val="1109B7"/>
                    </a:solidFill>
                    <a:effectLst/>
                    <a:latin typeface="Arial" pitchFamily="34" charset="0"/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solidFill>
                          <a:srgbClr val="1109B7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ru-RU" sz="4400" b="1" i="1" smtClean="0">
                        <a:solidFill>
                          <a:srgbClr val="1109B7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4400" b="1" dirty="0" smtClean="0">
                    <a:solidFill>
                      <a:srgbClr val="1109B7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4400" b="1" dirty="0">
                    <a:solidFill>
                      <a:srgbClr val="1109B7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5x+y)</a:t>
                </a:r>
                <a:endParaRPr lang="ru-RU" sz="4400" b="1" dirty="0">
                  <a:solidFill>
                    <a:srgbClr val="1109B7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4A893390-C6A0-40D2-9B3C-C96F3AE5206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5937" y="4764618"/>
                <a:ext cx="3858851" cy="769441"/>
              </a:xfrm>
              <a:prstGeom prst="rect">
                <a:avLst/>
              </a:prstGeom>
              <a:blipFill rotWithShape="1">
                <a:blip r:embed="rId3"/>
                <a:stretch>
                  <a:fillRect l="-6319" t="-16667" b="-3650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689794" y="4783668"/>
                <a:ext cx="5798382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400" b="1" dirty="0">
                    <a:solidFill>
                      <a:srgbClr val="1109B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smtClean="0">
                    <a:solidFill>
                      <a:srgbClr val="1109B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5x</a:t>
                </a:r>
                <a:r>
                  <a:rPr lang="ru-RU" sz="4400" b="1" dirty="0" smtClean="0">
                    <a:solidFill>
                      <a:srgbClr val="1109B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solidFill>
                          <a:srgbClr val="1109B7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ru-RU" sz="4400" b="1" i="1" smtClean="0">
                        <a:solidFill>
                          <a:srgbClr val="1109B7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4400" b="1" dirty="0" smtClean="0">
                    <a:solidFill>
                      <a:srgbClr val="1109B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(a-8</a:t>
                </a:r>
                <a:r>
                  <a:rPr lang="en-US" sz="4400" b="1" dirty="0">
                    <a:solidFill>
                      <a:srgbClr val="1109B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sz="4400" b="1" dirty="0">
                    <a:solidFill>
                      <a:srgbClr val="1109B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>
                    <a:solidFill>
                      <a:srgbClr val="1109B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sz="4400" b="1" dirty="0">
                    <a:solidFill>
                      <a:srgbClr val="1109B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smtClean="0">
                    <a:solidFill>
                      <a:srgbClr val="1109B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</a:t>
                </a:r>
                <a:r>
                  <a:rPr lang="en-US" sz="4400" b="1" dirty="0" smtClean="0">
                    <a:solidFill>
                      <a:srgbClr val="1109B7"/>
                    </a:solidFill>
                    <a:latin typeface="Arial" pitchFamily="34" charset="0"/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solidFill>
                          <a:srgbClr val="1109B7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ru-RU" sz="4400" b="1" i="1" smtClean="0">
                        <a:solidFill>
                          <a:srgbClr val="1109B7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4400" b="1" dirty="0" smtClean="0">
                    <a:solidFill>
                      <a:srgbClr val="1109B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(a-8</a:t>
                </a:r>
                <a:r>
                  <a:rPr lang="en-US" sz="4400" b="1" dirty="0">
                    <a:solidFill>
                      <a:srgbClr val="1109B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sz="4400" b="1" dirty="0">
                    <a:solidFill>
                      <a:srgbClr val="1109B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>
                    <a:solidFill>
                      <a:srgbClr val="1109B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sz="4400" b="1" dirty="0">
                    <a:solidFill>
                      <a:srgbClr val="1109B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5400" b="1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794" y="4783668"/>
                <a:ext cx="5798382" cy="769441"/>
              </a:xfrm>
              <a:prstGeom prst="rect">
                <a:avLst/>
              </a:prstGeom>
              <a:blipFill rotWithShape="1">
                <a:blip r:embed="rId4"/>
                <a:stretch>
                  <a:fillRect l="-1472" t="-18254" r="-736" b="-3492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:a14="http://schemas.microsoft.com/office/drawing/2010/main" xmlns:mc="http://schemas.openxmlformats.org/markup-compatibility/2006" xmlns="" id="{4A893390-C6A0-40D2-9B3C-C96F3AE52064}"/>
              </a:ext>
            </a:extLst>
          </p:cNvPr>
          <p:cNvSpPr/>
          <p:nvPr/>
        </p:nvSpPr>
        <p:spPr>
          <a:xfrm>
            <a:off x="5338436" y="5624070"/>
            <a:ext cx="385885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400" b="1" dirty="0" smtClean="0">
                <a:solidFill>
                  <a:srgbClr val="1109B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400" b="1" dirty="0">
                <a:solidFill>
                  <a:srgbClr val="1109B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a-8</a:t>
            </a:r>
            <a:r>
              <a:rPr lang="en-US" sz="4400" b="1" dirty="0" smtClean="0">
                <a:solidFill>
                  <a:srgbClr val="1109B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)(</a:t>
            </a:r>
            <a:r>
              <a:rPr lang="en-US" sz="4400" b="1" dirty="0">
                <a:solidFill>
                  <a:srgbClr val="1109B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5x+y)</a:t>
            </a:r>
            <a:endParaRPr lang="ru-RU" sz="4400" b="1" dirty="0">
              <a:solidFill>
                <a:srgbClr val="1109B7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89793" y="5650026"/>
            <a:ext cx="495520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5x(a-8</a:t>
            </a:r>
            <a:r>
              <a:rPr lang="en-US" sz="44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44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sz="44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y(a-8</a:t>
            </a:r>
            <a:r>
              <a:rPr lang="en-US" sz="44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44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ru-RU" sz="44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z-Latn-UZ" sz="5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8600" y="1059596"/>
            <a:ext cx="14020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>
              <a:lnSpc>
                <a:spcPct val="150000"/>
              </a:lnSpc>
            </a:pPr>
            <a:r>
              <a:rPr lang="ru-RU" sz="36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а</a:t>
            </a:r>
            <a:r>
              <a:rPr lang="ru-RU" sz="3600" b="1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 Найти общий множитель</a:t>
            </a:r>
          </a:p>
          <a:p>
            <a:pPr lvl="0" defTabSz="914400">
              <a:lnSpc>
                <a:spcPct val="150000"/>
              </a:lnSpc>
            </a:pPr>
            <a:r>
              <a:rPr lang="ru-RU" sz="3600" b="1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б) Каждый член многочлена разделить на этот множитель </a:t>
            </a:r>
          </a:p>
        </p:txBody>
      </p:sp>
    </p:spTree>
    <p:extLst>
      <p:ext uri="{BB962C8B-B14F-4D97-AF65-F5344CB8AC3E}">
        <p14:creationId xmlns:p14="http://schemas.microsoft.com/office/powerpoint/2010/main" val="3582683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3" grpId="0"/>
      <p:bldP spid="2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          Способ </a:t>
            </a:r>
            <a:r>
              <a:rPr lang="ru-RU" dirty="0"/>
              <a:t>группировки: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381000" y="1371600"/>
            <a:ext cx="13944599" cy="3657600"/>
          </a:xfrm>
          <a:prstGeom prst="rect">
            <a:avLst/>
          </a:prstGeom>
        </p:spPr>
        <p:txBody>
          <a:bodyPr lIns="130622" tIns="65311" rIns="130622" bIns="65311">
            <a:noAutofit/>
          </a:bodyPr>
          <a:lstStyle/>
          <a:p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а) </a:t>
            </a:r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Сгруппировать слагаемые так, чтобы в каждой группе был общий множитель </a:t>
            </a:r>
            <a:endParaRPr lang="ru-RU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б</a:t>
            </a:r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Вынести этот общий множитель за скобку так, чтобы в каждой группе был общий множитель многочлен </a:t>
            </a:r>
            <a:endParaRPr lang="ru-RU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в</a:t>
            </a:r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Вынести за скобку общий множитель – многочлен </a:t>
            </a:r>
            <a:endParaRPr lang="ru-RU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ПРИМЕР</a:t>
            </a:r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en-US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17а</a:t>
            </a:r>
            <a:r>
              <a:rPr lang="ru-RU" sz="4000" b="1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5ав+34а </a:t>
            </a:r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10в</a:t>
            </a:r>
            <a:r>
              <a:rPr lang="en-US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</p:txBody>
      </p:sp>
      <p:pic>
        <p:nvPicPr>
          <p:cNvPr id="4" name="Picture 35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7945" y="6677578"/>
            <a:ext cx="2678966" cy="103955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1318727" y="381000"/>
            <a:ext cx="122589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uz-Cyrl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Способ</a:t>
            </a:r>
            <a:r>
              <a:rPr lang="uz-Cyrl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группировки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17594" y="5284824"/>
            <a:ext cx="33153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40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17а</a:t>
            </a:r>
            <a:r>
              <a:rPr lang="ru-RU" sz="4000" b="1" kern="0" baseline="30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40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+34а) + </a:t>
            </a:r>
            <a:endParaRPr lang="uz-Latn-UZ" sz="4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884297" y="5261806"/>
            <a:ext cx="304282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40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5ав+10в)= </a:t>
            </a:r>
            <a:endParaRPr lang="uz-Latn-UZ" sz="4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350703" y="5969692"/>
            <a:ext cx="28392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sz="40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17а(а+2</a:t>
            </a:r>
            <a:r>
              <a:rPr lang="ru-RU" sz="4000" b="1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 </a:t>
            </a:r>
            <a:endParaRPr lang="uz-Latn-UZ" sz="4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924799" y="5992710"/>
            <a:ext cx="288412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ru-RU" sz="40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5в(а+2</a:t>
            </a:r>
            <a:r>
              <a:rPr lang="ru-RU" sz="4000" b="1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)= </a:t>
            </a:r>
            <a:endParaRPr lang="uz-Latn-UZ" sz="4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384323" y="6681911"/>
            <a:ext cx="37978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/>
            <a:r>
              <a:rPr lang="en-US" sz="40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40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4000" b="1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а+2)(</a:t>
            </a:r>
            <a:r>
              <a:rPr lang="ru-RU" sz="40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17а+5в</a:t>
            </a:r>
            <a:r>
              <a:rPr lang="ru-RU" sz="4000" b="1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0271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4C566DC0-EB3D-4B46-A2E0-DFE749CE4255}"/>
              </a:ext>
            </a:extLst>
          </p:cNvPr>
          <p:cNvSpPr/>
          <p:nvPr/>
        </p:nvSpPr>
        <p:spPr>
          <a:xfrm>
            <a:off x="161128" y="203746"/>
            <a:ext cx="14308144" cy="936701"/>
          </a:xfrm>
          <a:prstGeom prst="rect">
            <a:avLst/>
          </a:prstGeom>
        </p:spPr>
        <p:txBody>
          <a:bodyPr wrap="square" lIns="231974" tIns="115987" rIns="231974" bIns="115987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Применение формул сокращённого умножения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Содержимое 3">
                <a:extLst>
                  <a:ext uri="{FF2B5EF4-FFF2-40B4-BE49-F238E27FC236}">
                    <a16:creationId xmlns="" xmlns:a16="http://schemas.microsoft.com/office/drawing/2014/main" id="{ABDD645C-151B-4A95-BB2E-CB5C369B05CD}"/>
                  </a:ext>
                </a:extLst>
              </p:cNvPr>
              <p:cNvSpPr txBox="1"/>
              <p:nvPr/>
            </p:nvSpPr>
            <p:spPr bwMode="auto">
              <a:xfrm>
                <a:off x="300735" y="3311929"/>
                <a:ext cx="13341378" cy="1785629"/>
              </a:xfrm>
              <a:prstGeom prst="rect">
                <a:avLst/>
              </a:prstGeom>
              <a:noFill/>
            </p:spPr>
            <p:txBody>
              <a:bodyPr lIns="231974" tIns="115987" rIns="231974" bIns="115987">
                <a:normAutofit fontScale="92500" lnSpcReduction="10000"/>
              </a:bodyPr>
              <a:lstStyle/>
              <a:p>
                <a:r>
                  <a:rPr lang="ru-RU" sz="5300" b="1" dirty="0" smtClean="0">
                    <a:solidFill>
                      <a:srgbClr val="000000"/>
                    </a:solidFill>
                  </a:rPr>
                  <a:t>2)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53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53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ru-RU" sz="53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ru-RU" sz="53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ru-RU" sz="53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𝟖</m:t>
                    </m:r>
                    <m:r>
                      <a:rPr lang="ru-RU" sz="53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53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53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ru-RU" sz="53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ru-RU" sz="53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RU" sz="53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53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ru-RU" sz="53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ru-RU" sz="53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ru-RU" sz="53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ru-RU" sz="53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ru-RU" sz="53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53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  <m:d>
                      <m:dPr>
                        <m:ctrlPr>
                          <a:rPr lang="ru-RU" sz="53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ru-RU" sz="5300" b="1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53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ru-RU" sz="53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ru-RU" sz="53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sz="53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53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ru-RU" sz="53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53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d>
                  </m:oMath>
                </a14:m>
                <a:endParaRPr lang="ru-RU" sz="5300" b="1" dirty="0">
                  <a:solidFill>
                    <a:srgbClr val="000000"/>
                  </a:solidFill>
                </a:endParaRPr>
              </a:p>
              <a:p>
                <a:r>
                  <a:rPr lang="ru-RU" sz="5300" b="1" dirty="0" smtClean="0">
                    <a:solidFill>
                      <a:srgbClr val="000000"/>
                    </a:solidFill>
                  </a:rPr>
                  <a:t>3)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53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53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ru-RU" sz="53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ru-RU" sz="53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ru-RU" sz="53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𝟏𝟎</m:t>
                    </m:r>
                  </m:oMath>
                </a14:m>
                <a:r>
                  <a:rPr lang="ru-RU" sz="5300" b="1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53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ru-RU" sz="5300" b="1" dirty="0"/>
                  <a:t> +</a:t>
                </a:r>
                <a:r>
                  <a:rPr lang="ru-RU" sz="5300" b="1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53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ru-RU" sz="5300" b="1" dirty="0"/>
                  <a:t>5 =</a:t>
                </a:r>
                <a:r>
                  <a:rPr lang="ru-RU" sz="5300" b="1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53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53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ru-RU" sz="53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ru-RU" sz="53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ru-RU" sz="53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ru-RU" sz="5300" b="1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53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53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ru-RU" sz="53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5300" b="1" dirty="0"/>
                  <a:t>5 +</a:t>
                </a:r>
                <a:r>
                  <a:rPr lang="ru-RU" sz="5300" b="1" dirty="0">
                    <a:solidFill>
                      <a:srgbClr val="000000"/>
                    </a:solidFill>
                  </a:rPr>
                  <a:t> </a:t>
                </a:r>
                <a:r>
                  <a:rPr lang="ru-RU" sz="5300" b="1" dirty="0"/>
                  <a:t>5</a:t>
                </a:r>
                <a:r>
                  <a:rPr lang="ru-RU" sz="5300" b="1" baseline="30000" dirty="0"/>
                  <a:t>2 </a:t>
                </a:r>
                <a:r>
                  <a:rPr lang="ru-RU" sz="5300" b="1" dirty="0"/>
                  <a:t>= (</a:t>
                </a:r>
                <a14:m>
                  <m:oMath xmlns:m="http://schemas.openxmlformats.org/officeDocument/2006/math">
                    <m:r>
                      <a:rPr lang="ru-RU" sz="53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ru-RU" sz="53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ru-RU" sz="5300" b="1" dirty="0"/>
                  <a:t>5)</a:t>
                </a:r>
                <a:r>
                  <a:rPr lang="ru-RU" sz="5300" b="1" baseline="30000" dirty="0"/>
                  <a:t> 2</a:t>
                </a:r>
                <a:endParaRPr lang="ru-RU" b="1" dirty="0"/>
              </a:p>
            </p:txBody>
          </p:sp>
        </mc:Choice>
        <mc:Fallback xmlns="">
          <p:sp>
            <p:nvSpPr>
              <p:cNvPr id="11" name="Содержимое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ABDD645C-151B-4A95-BB2E-CB5C369B05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0735" y="3311929"/>
                <a:ext cx="13341378" cy="1785629"/>
              </a:xfrm>
              <a:prstGeom prst="rect">
                <a:avLst/>
              </a:prstGeom>
              <a:blipFill rotWithShape="1">
                <a:blip r:embed="rId3"/>
                <a:stretch>
                  <a:fillRect l="-1051" b="-13652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Содержимое 3">
                <a:extLst>
                  <a:ext uri="{FF2B5EF4-FFF2-40B4-BE49-F238E27FC236}">
                    <a16:creationId xmlns="" xmlns:a16="http://schemas.microsoft.com/office/drawing/2014/main" id="{41820625-6CB4-4532-A7B1-7B4D28DE57E1}"/>
                  </a:ext>
                </a:extLst>
              </p:cNvPr>
              <p:cNvSpPr txBox="1"/>
              <p:nvPr/>
            </p:nvSpPr>
            <p:spPr bwMode="auto">
              <a:xfrm>
                <a:off x="300735" y="2392475"/>
                <a:ext cx="13648863" cy="1034386"/>
              </a:xfrm>
              <a:prstGeom prst="rect">
                <a:avLst/>
              </a:prstGeom>
              <a:noFill/>
            </p:spPr>
            <p:txBody>
              <a:bodyPr lIns="231974" tIns="115987" rIns="231974" bIns="115987">
                <a:normAutofit/>
              </a:bodyPr>
              <a:lstStyle/>
              <a:p>
                <a:r>
                  <a:rPr lang="ru-RU" b="1" dirty="0" smtClean="0">
                    <a:solidFill>
                      <a:srgbClr val="000000"/>
                    </a:solidFill>
                  </a:rPr>
                  <a:t>1)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ru-RU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ru-RU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ru-RU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sSup>
                      <m:sSupPr>
                        <m:ctrlPr>
                          <a:rPr lang="ru-RU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ru-RU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ru-RU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ru-RU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ru-RU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−(</m:t>
                    </m:r>
                    <m:r>
                      <a:rPr lang="ru-RU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ru-RU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sSup>
                      <m:sSupPr>
                        <m:ctrlPr>
                          <a:rPr lang="ru-RU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ru-RU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ru-RU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=(</m:t>
                    </m:r>
                    <m:r>
                      <a:rPr lang="ru-RU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ru-RU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ru-RU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ru-RU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ru-RU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)(</m:t>
                    </m:r>
                    <m:r>
                      <a:rPr lang="ru-RU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ru-RU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ru-RU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ru-RU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ru-RU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ru-RU" b="1" dirty="0"/>
              </a:p>
            </p:txBody>
          </p:sp>
        </mc:Choice>
        <mc:Fallback xmlns="">
          <p:sp>
            <p:nvSpPr>
              <p:cNvPr id="13" name="Содержимое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41820625-6CB4-4532-A7B1-7B4D28DE57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0735" y="2392475"/>
                <a:ext cx="13648863" cy="1034386"/>
              </a:xfrm>
              <a:prstGeom prst="rect">
                <a:avLst/>
              </a:prstGeom>
              <a:blipFill rotWithShape="1">
                <a:blip r:embed="rId4"/>
                <a:stretch>
                  <a:fillRect l="-849" t="-2941" b="-15294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92CB5462-45E3-4813-8A26-72E79FAF57A2}"/>
              </a:ext>
            </a:extLst>
          </p:cNvPr>
          <p:cNvSpPr/>
          <p:nvPr/>
        </p:nvSpPr>
        <p:spPr>
          <a:xfrm>
            <a:off x="1905000" y="5029200"/>
            <a:ext cx="10045666" cy="936701"/>
          </a:xfrm>
          <a:prstGeom prst="rect">
            <a:avLst/>
          </a:prstGeom>
        </p:spPr>
        <p:txBody>
          <a:bodyPr wrap="none" lIns="231974" tIns="115987" rIns="231974" bIns="115987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Сочетание нескольких методов </a:t>
            </a:r>
            <a:endParaRPr lang="ru-RU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3EDF50AF-DAFF-4A65-99C4-A640135BC9C5}"/>
              </a:ext>
            </a:extLst>
          </p:cNvPr>
          <p:cNvSpPr/>
          <p:nvPr/>
        </p:nvSpPr>
        <p:spPr>
          <a:xfrm>
            <a:off x="300735" y="5996663"/>
            <a:ext cx="14125606" cy="1650012"/>
          </a:xfrm>
          <a:prstGeom prst="rect">
            <a:avLst/>
          </a:prstGeom>
        </p:spPr>
        <p:txBody>
          <a:bodyPr wrap="square" lIns="231974" tIns="115987" rIns="231974" bIns="115987">
            <a:spAutoFit/>
          </a:bodyPr>
          <a:lstStyle/>
          <a:p>
            <a:pPr>
              <a:defRPr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2xy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x+y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x+y-z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)(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x+y+z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18m</a:t>
            </a:r>
            <a:r>
              <a:rPr lang="en-US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48m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32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2(9m</a:t>
            </a:r>
            <a:r>
              <a:rPr lang="en-US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24m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16)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2(3m-4)</a:t>
            </a:r>
            <a:r>
              <a:rPr lang="en-US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endParaRPr lang="ru-RU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7444814"/>
              </p:ext>
            </p:extLst>
          </p:nvPr>
        </p:nvGraphicFramePr>
        <p:xfrm>
          <a:off x="1623216" y="1178547"/>
          <a:ext cx="27098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Формула" r:id="rId5" imgW="965160" imgH="215640" progId="Equation.3">
                  <p:embed/>
                </p:oleObj>
              </mc:Choice>
              <mc:Fallback>
                <p:oleObj name="Формула" r:id="rId5" imgW="965160" imgH="21564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3216" y="1178547"/>
                        <a:ext cx="2709862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0721590"/>
              </p:ext>
            </p:extLst>
          </p:nvPr>
        </p:nvGraphicFramePr>
        <p:xfrm>
          <a:off x="180178" y="1178547"/>
          <a:ext cx="15335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" name="Формула" r:id="rId7" imgW="495085" imgH="228501" progId="Equation.3">
                  <p:embed/>
                </p:oleObj>
              </mc:Choice>
              <mc:Fallback>
                <p:oleObj name="Формула" r:id="rId7" imgW="495085" imgH="228501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178" y="1178547"/>
                        <a:ext cx="1533525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340866"/>
              </p:ext>
            </p:extLst>
          </p:nvPr>
        </p:nvGraphicFramePr>
        <p:xfrm>
          <a:off x="12835728" y="1140447"/>
          <a:ext cx="16049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" name="Формула" r:id="rId9" imgW="647640" imgH="241200" progId="Equation.3">
                  <p:embed/>
                </p:oleObj>
              </mc:Choice>
              <mc:Fallback>
                <p:oleObj name="Формула" r:id="rId9" imgW="647640" imgH="241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35728" y="1140447"/>
                        <a:ext cx="1604962" cy="685800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5454332"/>
              </p:ext>
            </p:extLst>
          </p:nvPr>
        </p:nvGraphicFramePr>
        <p:xfrm>
          <a:off x="10219528" y="1140447"/>
          <a:ext cx="26574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" name="Формула" r:id="rId11" imgW="825500" imgH="203200" progId="Equation.3">
                  <p:embed/>
                </p:oleObj>
              </mc:Choice>
              <mc:Fallback>
                <p:oleObj name="Формула" r:id="rId11" imgW="825500" imgH="203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19528" y="1140447"/>
                        <a:ext cx="2657475" cy="685800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8304201"/>
              </p:ext>
            </p:extLst>
          </p:nvPr>
        </p:nvGraphicFramePr>
        <p:xfrm>
          <a:off x="4738738" y="1159497"/>
          <a:ext cx="5095112" cy="7288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Формула" r:id="rId13" imgW="1942920" imgH="228600" progId="Equation.3">
                  <p:embed/>
                </p:oleObj>
              </mc:Choice>
              <mc:Fallback>
                <p:oleObj name="Формула" r:id="rId13" imgW="1942920" imgH="2286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738" y="1159497"/>
                        <a:ext cx="5095112" cy="728832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94828896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14349" y="1419851"/>
            <a:ext cx="735307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rgbClr val="1109B7"/>
                </a:solidFill>
                <a:latin typeface="+mj-lt"/>
                <a:cs typeface="Arial" pitchFamily="34" charset="0"/>
              </a:rPr>
              <a:t>1</a:t>
            </a:r>
            <a:r>
              <a:rPr lang="ru-RU" b="1" i="1" dirty="0" smtClean="0">
                <a:solidFill>
                  <a:srgbClr val="1109B7"/>
                </a:solidFill>
                <a:latin typeface="+mj-lt"/>
                <a:cs typeface="Arial" pitchFamily="34" charset="0"/>
              </a:rPr>
              <a:t>) 18а</a:t>
            </a:r>
            <a:r>
              <a:rPr lang="ru-RU" b="1" i="1" baseline="30000" dirty="0" smtClean="0">
                <a:solidFill>
                  <a:srgbClr val="1109B7"/>
                </a:solidFill>
                <a:latin typeface="+mj-lt"/>
                <a:cs typeface="Arial" pitchFamily="34" charset="0"/>
              </a:rPr>
              <a:t>4</a:t>
            </a:r>
            <a:r>
              <a:rPr lang="ru-RU" b="1" i="1" dirty="0" smtClean="0">
                <a:solidFill>
                  <a:srgbClr val="1109B7"/>
                </a:solidFill>
                <a:latin typeface="+mj-lt"/>
                <a:cs typeface="Arial" pitchFamily="34" charset="0"/>
              </a:rPr>
              <a:t>х</a:t>
            </a:r>
            <a:r>
              <a:rPr lang="ru-RU" b="1" i="1" baseline="30000" dirty="0" smtClean="0">
                <a:solidFill>
                  <a:srgbClr val="1109B7"/>
                </a:solidFill>
                <a:latin typeface="+mj-lt"/>
                <a:cs typeface="Arial" pitchFamily="34" charset="0"/>
              </a:rPr>
              <a:t>2 </a:t>
            </a:r>
            <a:r>
              <a:rPr lang="ru-RU" b="1" i="1" dirty="0">
                <a:solidFill>
                  <a:srgbClr val="1109B7"/>
                </a:solidFill>
                <a:latin typeface="+mj-lt"/>
                <a:cs typeface="Arial" pitchFamily="34" charset="0"/>
              </a:rPr>
              <a:t>- 30а</a:t>
            </a:r>
            <a:r>
              <a:rPr lang="ru-RU" b="1" i="1" baseline="30000" dirty="0">
                <a:solidFill>
                  <a:srgbClr val="1109B7"/>
                </a:solidFill>
                <a:latin typeface="+mj-lt"/>
                <a:cs typeface="Arial" pitchFamily="34" charset="0"/>
              </a:rPr>
              <a:t>3</a:t>
            </a:r>
            <a:r>
              <a:rPr lang="ru-RU" b="1" i="1" dirty="0">
                <a:solidFill>
                  <a:srgbClr val="1109B7"/>
                </a:solidFill>
                <a:latin typeface="+mj-lt"/>
                <a:cs typeface="Arial" pitchFamily="34" charset="0"/>
              </a:rPr>
              <a:t>х</a:t>
            </a:r>
            <a:r>
              <a:rPr lang="ru-RU" b="1" i="1" baseline="30000" dirty="0">
                <a:solidFill>
                  <a:srgbClr val="1109B7"/>
                </a:solidFill>
                <a:latin typeface="+mj-lt"/>
                <a:cs typeface="Arial" pitchFamily="34" charset="0"/>
              </a:rPr>
              <a:t>3  </a:t>
            </a:r>
            <a:r>
              <a:rPr lang="ru-RU" b="1" i="1" dirty="0">
                <a:solidFill>
                  <a:srgbClr val="1109B7"/>
                </a:solidFill>
                <a:latin typeface="+mj-lt"/>
                <a:cs typeface="Arial" pitchFamily="34" charset="0"/>
              </a:rPr>
              <a:t>+ 54а</a:t>
            </a:r>
            <a:r>
              <a:rPr lang="ru-RU" b="1" i="1" baseline="30000" dirty="0">
                <a:solidFill>
                  <a:srgbClr val="1109B7"/>
                </a:solidFill>
                <a:latin typeface="+mj-lt"/>
                <a:cs typeface="Arial" pitchFamily="34" charset="0"/>
              </a:rPr>
              <a:t>2</a:t>
            </a:r>
            <a:r>
              <a:rPr lang="ru-RU" b="1" i="1" dirty="0">
                <a:solidFill>
                  <a:srgbClr val="1109B7"/>
                </a:solidFill>
                <a:latin typeface="+mj-lt"/>
                <a:cs typeface="Arial" pitchFamily="34" charset="0"/>
              </a:rPr>
              <a:t>х</a:t>
            </a:r>
            <a:r>
              <a:rPr lang="ru-RU" b="1" i="1" baseline="30000" dirty="0">
                <a:solidFill>
                  <a:srgbClr val="1109B7"/>
                </a:solidFill>
                <a:latin typeface="+mj-lt"/>
                <a:cs typeface="Arial" pitchFamily="34" charset="0"/>
              </a:rPr>
              <a:t>4 </a:t>
            </a:r>
            <a:r>
              <a:rPr lang="ru-RU" b="1" i="1" dirty="0" smtClean="0">
                <a:solidFill>
                  <a:srgbClr val="1109B7"/>
                </a:solidFill>
                <a:latin typeface="+mj-lt"/>
                <a:cs typeface="Arial" pitchFamily="34" charset="0"/>
              </a:rPr>
              <a:t>=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mc="http://schemas.openxmlformats.org/markup-compatibility/2006" xmlns:a14="http://schemas.microsoft.com/office/drawing/2010/main" xmlns:a16="http://schemas.microsoft.com/office/drawing/2014/main" id="{C643D004-D8F0-4F79-9A59-D08EF07AA90B}"/>
              </a:ext>
            </a:extLst>
          </p:cNvPr>
          <p:cNvSpPr/>
          <p:nvPr/>
        </p:nvSpPr>
        <p:spPr>
          <a:xfrm>
            <a:off x="450058" y="3321518"/>
            <a:ext cx="591264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i="1" dirty="0">
                <a:solidFill>
                  <a:srgbClr val="1B06BA"/>
                </a:solidFill>
                <a:latin typeface="+mj-lt"/>
                <a:cs typeface="Arial" panose="020B0604020202020204" pitchFamily="34" charset="0"/>
              </a:rPr>
              <a:t>2</a:t>
            </a:r>
            <a:r>
              <a:rPr lang="ru-RU" b="1" i="1" dirty="0" smtClean="0">
                <a:solidFill>
                  <a:srgbClr val="1B06BA"/>
                </a:solidFill>
                <a:effectLst/>
                <a:latin typeface="+mj-lt"/>
                <a:cs typeface="Arial" panose="020B0604020202020204" pitchFamily="34" charset="0"/>
              </a:rPr>
              <a:t>) </a:t>
            </a:r>
            <a:r>
              <a:rPr lang="en-US" b="1" i="1" dirty="0" smtClean="0">
                <a:solidFill>
                  <a:srgbClr val="1B06BA"/>
                </a:solidFill>
                <a:effectLst/>
                <a:latin typeface="+mj-lt"/>
                <a:cs typeface="Arial" panose="020B0604020202020204" pitchFamily="34" charset="0"/>
              </a:rPr>
              <a:t>2x</a:t>
            </a:r>
            <a:r>
              <a:rPr lang="en-US" b="1" i="1" dirty="0" smtClean="0">
                <a:solidFill>
                  <a:srgbClr val="1109B7"/>
                </a:solidFill>
                <a:effectLst/>
                <a:latin typeface="+mj-lt"/>
                <a:cs typeface="Arial" panose="020B0604020202020204" pitchFamily="34" charset="0"/>
              </a:rPr>
              <a:t>(a-b</a:t>
            </a:r>
            <a:r>
              <a:rPr lang="en-US" b="1" i="1" dirty="0">
                <a:solidFill>
                  <a:srgbClr val="1109B7"/>
                </a:solidFill>
                <a:effectLst/>
                <a:latin typeface="+mj-lt"/>
                <a:cs typeface="Arial" panose="020B0604020202020204" pitchFamily="34" charset="0"/>
              </a:rPr>
              <a:t>)</a:t>
            </a:r>
            <a:r>
              <a:rPr lang="ru-RU" b="1" i="1" dirty="0">
                <a:solidFill>
                  <a:srgbClr val="1109B7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lang="en-US" b="1" i="1" dirty="0">
                <a:solidFill>
                  <a:srgbClr val="C00000"/>
                </a:solidFill>
                <a:effectLst/>
                <a:latin typeface="+mj-lt"/>
                <a:cs typeface="Arial" panose="020B0604020202020204" pitchFamily="34" charset="0"/>
              </a:rPr>
              <a:t>+</a:t>
            </a:r>
            <a:r>
              <a:rPr lang="ru-RU" b="1" i="1" dirty="0">
                <a:solidFill>
                  <a:srgbClr val="C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lang="en-US" b="1" i="1" dirty="0" smtClean="0">
                <a:solidFill>
                  <a:srgbClr val="1109B7"/>
                </a:solidFill>
                <a:effectLst/>
                <a:latin typeface="+mj-lt"/>
                <a:cs typeface="Arial" panose="020B0604020202020204" pitchFamily="34" charset="0"/>
              </a:rPr>
              <a:t>y(b-a</a:t>
            </a:r>
            <a:r>
              <a:rPr lang="en-US" b="1" i="1" dirty="0">
                <a:solidFill>
                  <a:srgbClr val="1109B7"/>
                </a:solidFill>
                <a:effectLst/>
                <a:latin typeface="+mj-lt"/>
                <a:cs typeface="Arial" panose="020B0604020202020204" pitchFamily="34" charset="0"/>
              </a:rPr>
              <a:t>)</a:t>
            </a:r>
            <a:r>
              <a:rPr lang="ru-RU" b="1" i="1" dirty="0">
                <a:solidFill>
                  <a:srgbClr val="1109B7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lang="en-US" b="1" i="1" dirty="0" smtClean="0">
                <a:solidFill>
                  <a:srgbClr val="1109B7"/>
                </a:solidFill>
                <a:effectLst/>
                <a:latin typeface="+mj-lt"/>
                <a:cs typeface="Arial" panose="020B0604020202020204" pitchFamily="34" charset="0"/>
              </a:rPr>
              <a:t>=</a:t>
            </a:r>
            <a:endParaRPr lang="ru-RU" b="1" i="1" baseline="30000" dirty="0">
              <a:solidFill>
                <a:srgbClr val="1109B7"/>
              </a:solidFill>
              <a:effectLst/>
              <a:latin typeface="+mj-lt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52691" y="273010"/>
            <a:ext cx="114774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4800" b="1" kern="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Разложите на множители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197207" y="1419851"/>
            <a:ext cx="5607625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rgbClr val="1109B7"/>
                </a:solidFill>
                <a:cs typeface="Arial" pitchFamily="34" charset="0"/>
              </a:rPr>
              <a:t>6а</a:t>
            </a:r>
            <a:r>
              <a:rPr lang="ru-RU" b="1" i="1" baseline="30000" dirty="0" smtClean="0">
                <a:solidFill>
                  <a:srgbClr val="1109B7"/>
                </a:solidFill>
                <a:cs typeface="Arial" pitchFamily="34" charset="0"/>
              </a:rPr>
              <a:t>2</a:t>
            </a:r>
            <a:r>
              <a:rPr lang="ru-RU" b="1" i="1" dirty="0" smtClean="0">
                <a:solidFill>
                  <a:srgbClr val="1109B7"/>
                </a:solidFill>
                <a:cs typeface="Arial" pitchFamily="34" charset="0"/>
              </a:rPr>
              <a:t>х</a:t>
            </a:r>
            <a:r>
              <a:rPr lang="ru-RU" b="1" i="1" baseline="30000" dirty="0" smtClean="0">
                <a:solidFill>
                  <a:srgbClr val="1109B7"/>
                </a:solidFill>
                <a:cs typeface="Arial" pitchFamily="34" charset="0"/>
              </a:rPr>
              <a:t>2 </a:t>
            </a:r>
            <a:r>
              <a:rPr lang="ru-RU" b="1" i="1" dirty="0" smtClean="0">
                <a:solidFill>
                  <a:srgbClr val="1109B7"/>
                </a:solidFill>
                <a:cs typeface="Arial" pitchFamily="34" charset="0"/>
              </a:rPr>
              <a:t>(3а</a:t>
            </a:r>
            <a:r>
              <a:rPr lang="ru-RU" b="1" i="1" baseline="30000" dirty="0" smtClean="0">
                <a:solidFill>
                  <a:srgbClr val="1109B7"/>
                </a:solidFill>
                <a:cs typeface="Arial" pitchFamily="34" charset="0"/>
              </a:rPr>
              <a:t>2 </a:t>
            </a:r>
            <a:r>
              <a:rPr lang="ru-RU" b="1" i="1" dirty="0" smtClean="0">
                <a:solidFill>
                  <a:srgbClr val="1109B7"/>
                </a:solidFill>
                <a:cs typeface="Arial" pitchFamily="34" charset="0"/>
              </a:rPr>
              <a:t>- 5ах</a:t>
            </a:r>
            <a:r>
              <a:rPr lang="ru-RU" b="1" i="1" baseline="30000" dirty="0" smtClean="0">
                <a:solidFill>
                  <a:srgbClr val="1109B7"/>
                </a:solidFill>
                <a:cs typeface="Arial" pitchFamily="34" charset="0"/>
              </a:rPr>
              <a:t>  </a:t>
            </a:r>
            <a:r>
              <a:rPr lang="ru-RU" b="1" i="1" dirty="0" smtClean="0">
                <a:solidFill>
                  <a:srgbClr val="1109B7"/>
                </a:solidFill>
                <a:cs typeface="Arial" pitchFamily="34" charset="0"/>
              </a:rPr>
              <a:t>+ 9х</a:t>
            </a:r>
            <a:r>
              <a:rPr lang="ru-RU" b="1" i="1" baseline="30000" dirty="0" smtClean="0">
                <a:solidFill>
                  <a:srgbClr val="1109B7"/>
                </a:solidFill>
                <a:cs typeface="Arial" pitchFamily="34" charset="0"/>
              </a:rPr>
              <a:t>2 </a:t>
            </a:r>
            <a:r>
              <a:rPr lang="ru-RU" b="1" i="1" dirty="0" smtClean="0">
                <a:solidFill>
                  <a:srgbClr val="1109B7"/>
                </a:solidFill>
                <a:cs typeface="Arial" pitchFamily="34" charset="0"/>
              </a:rPr>
              <a:t>) </a:t>
            </a:r>
            <a:endParaRPr lang="uz-Latn-UZ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276878" y="3276600"/>
            <a:ext cx="4229043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 smtClean="0">
                <a:solidFill>
                  <a:srgbClr val="1109B7"/>
                </a:solidFill>
                <a:cs typeface="Arial" panose="020B0604020202020204" pitchFamily="34" charset="0"/>
              </a:rPr>
              <a:t>2x(a-b</a:t>
            </a:r>
            <a:r>
              <a:rPr lang="en-US" b="1" i="1" dirty="0">
                <a:solidFill>
                  <a:srgbClr val="1109B7"/>
                </a:solidFill>
                <a:cs typeface="Arial" panose="020B0604020202020204" pitchFamily="34" charset="0"/>
              </a:rPr>
              <a:t>)</a:t>
            </a:r>
            <a:r>
              <a:rPr lang="ru-RU" b="1" i="1" dirty="0">
                <a:solidFill>
                  <a:srgbClr val="1109B7"/>
                </a:solidFill>
                <a:cs typeface="Arial" panose="020B0604020202020204" pitchFamily="34" charset="0"/>
              </a:rPr>
              <a:t> </a:t>
            </a:r>
            <a:r>
              <a:rPr lang="en-US" b="1" i="1" dirty="0">
                <a:solidFill>
                  <a:srgbClr val="C00000"/>
                </a:solidFill>
                <a:cs typeface="Arial" panose="020B0604020202020204" pitchFamily="34" charset="0"/>
              </a:rPr>
              <a:t>–</a:t>
            </a:r>
            <a:r>
              <a:rPr lang="en-US" b="1" i="1" dirty="0" smtClean="0">
                <a:solidFill>
                  <a:srgbClr val="1109B7"/>
                </a:solidFill>
                <a:cs typeface="Arial" panose="020B0604020202020204" pitchFamily="34" charset="0"/>
              </a:rPr>
              <a:t>y(a-b</a:t>
            </a:r>
            <a:r>
              <a:rPr lang="en-US" b="1" i="1" dirty="0">
                <a:solidFill>
                  <a:srgbClr val="1109B7"/>
                </a:solidFill>
                <a:cs typeface="Arial" panose="020B0604020202020204" pitchFamily="34" charset="0"/>
              </a:rPr>
              <a:t>)</a:t>
            </a:r>
            <a:r>
              <a:rPr lang="ru-RU" b="1" i="1" dirty="0">
                <a:solidFill>
                  <a:srgbClr val="1109B7"/>
                </a:solidFill>
                <a:cs typeface="Arial" panose="020B0604020202020204" pitchFamily="34" charset="0"/>
              </a:rPr>
              <a:t> </a:t>
            </a:r>
            <a:r>
              <a:rPr lang="en-US" b="1" i="1" dirty="0">
                <a:solidFill>
                  <a:srgbClr val="1109B7"/>
                </a:solidFill>
                <a:cs typeface="Arial" panose="020B0604020202020204" pitchFamily="34" charset="0"/>
              </a:rPr>
              <a:t>=</a:t>
            </a:r>
            <a:endParaRPr lang="ru-RU" b="1" i="1" dirty="0">
              <a:solidFill>
                <a:srgbClr val="1109B7"/>
              </a:solidFill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9505920" y="3276599"/>
                <a:ext cx="3033203" cy="8002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b="1" i="1" dirty="0">
                    <a:solidFill>
                      <a:srgbClr val="1109B7"/>
                    </a:solidFill>
                    <a:cs typeface="Arial" panose="020B0604020202020204" pitchFamily="34" charset="0"/>
                  </a:rPr>
                  <a:t>(a-b)</a:t>
                </a:r>
                <a:r>
                  <a:rPr lang="en-US" b="1" i="1" dirty="0">
                    <a:solidFill>
                      <a:srgbClr val="1109B7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1109B7"/>
                        </a:solidFill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en-US" b="1" i="1" dirty="0">
                    <a:solidFill>
                      <a:srgbClr val="1109B7"/>
                    </a:solidFill>
                    <a:cs typeface="Arial" panose="020B0604020202020204" pitchFamily="34" charset="0"/>
                  </a:rPr>
                  <a:t>(2x-y)</a:t>
                </a:r>
                <a:endParaRPr lang="ru-RU" b="1" i="1" baseline="30000" dirty="0">
                  <a:solidFill>
                    <a:srgbClr val="1109B7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5920" y="3276599"/>
                <a:ext cx="3033203" cy="800219"/>
              </a:xfrm>
              <a:prstGeom prst="rect">
                <a:avLst/>
              </a:prstGeom>
              <a:blipFill rotWithShape="1">
                <a:blip r:embed="rId2"/>
                <a:stretch>
                  <a:fillRect l="-8434" t="-14394" r="-7831" b="-3712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506466" y="5368022"/>
            <a:ext cx="59126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b="1" i="1" dirty="0">
                <a:latin typeface="+mj-lt"/>
                <a:ea typeface="Cambria Math" panose="02040503050406030204" pitchFamily="18" charset="0"/>
                <a:cs typeface="Arial" panose="020B0604020202020204" pitchFamily="34" charset="0"/>
              </a:rPr>
              <a:t>3</a:t>
            </a:r>
            <a:r>
              <a:rPr lang="ru-RU" altLang="ru-RU" b="1" i="1" dirty="0" smtClean="0">
                <a:latin typeface="+mj-lt"/>
                <a:ea typeface="Cambria Math" panose="02040503050406030204" pitchFamily="18" charset="0"/>
                <a:cs typeface="Arial" panose="020B0604020202020204" pitchFamily="34" charset="0"/>
              </a:rPr>
              <a:t>) 2а </a:t>
            </a:r>
            <a:r>
              <a:rPr lang="ru-RU" altLang="ru-RU" b="1" i="1" dirty="0">
                <a:latin typeface="+mj-lt"/>
                <a:ea typeface="Cambria Math" panose="02040503050406030204" pitchFamily="18" charset="0"/>
                <a:cs typeface="Arial" panose="020B0604020202020204" pitchFamily="34" charset="0"/>
              </a:rPr>
              <a:t>+ 2</a:t>
            </a:r>
            <a:r>
              <a:rPr lang="en-US" altLang="ru-RU" b="1" i="1" dirty="0">
                <a:latin typeface="+mj-lt"/>
                <a:ea typeface="Cambria Math" panose="02040503050406030204" pitchFamily="18" charset="0"/>
                <a:cs typeface="Arial" panose="020B0604020202020204" pitchFamily="34" charset="0"/>
              </a:rPr>
              <a:t>b</a:t>
            </a:r>
            <a:r>
              <a:rPr lang="ru-RU" altLang="ru-RU" b="1" i="1" dirty="0">
                <a:latin typeface="+mj-lt"/>
                <a:ea typeface="Cambria Math" panose="02040503050406030204" pitchFamily="18" charset="0"/>
                <a:cs typeface="Arial" panose="020B0604020202020204" pitchFamily="34" charset="0"/>
              </a:rPr>
              <a:t> + а</a:t>
            </a:r>
            <a:r>
              <a:rPr lang="ru-RU" altLang="ru-RU" b="1" i="1" baseline="30000" dirty="0">
                <a:latin typeface="+mj-lt"/>
                <a:ea typeface="Cambria Math" panose="02040503050406030204" pitchFamily="18" charset="0"/>
                <a:cs typeface="Arial" panose="020B0604020202020204" pitchFamily="34" charset="0"/>
              </a:rPr>
              <a:t>2</a:t>
            </a:r>
            <a:r>
              <a:rPr lang="ru-RU" altLang="ru-RU" b="1" i="1" dirty="0">
                <a:latin typeface="+mj-lt"/>
                <a:ea typeface="Cambria Math" panose="02040503050406030204" pitchFamily="18" charset="0"/>
                <a:cs typeface="Arial" panose="020B0604020202020204" pitchFamily="34" charset="0"/>
              </a:rPr>
              <a:t> + а</a:t>
            </a:r>
            <a:r>
              <a:rPr lang="en-US" altLang="ru-RU" b="1" i="1" dirty="0">
                <a:latin typeface="+mj-lt"/>
                <a:ea typeface="Cambria Math" panose="02040503050406030204" pitchFamily="18" charset="0"/>
                <a:cs typeface="Arial" panose="020B0604020202020204" pitchFamily="34" charset="0"/>
              </a:rPr>
              <a:t>b</a:t>
            </a:r>
            <a:r>
              <a:rPr lang="ru-RU" altLang="ru-RU" b="1" i="1" dirty="0">
                <a:latin typeface="+mj-lt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altLang="ru-RU" b="1" i="1" dirty="0" smtClean="0">
                <a:latin typeface="+mj-lt"/>
                <a:ea typeface="Cambria Math" panose="02040503050406030204" pitchFamily="18" charset="0"/>
                <a:cs typeface="Arial" panose="020B0604020202020204" pitchFamily="34" charset="0"/>
              </a:rPr>
              <a:t>=</a:t>
            </a:r>
            <a:endParaRPr lang="ru-RU" altLang="ru-RU" b="1" i="1" dirty="0">
              <a:solidFill>
                <a:srgbClr val="1109B7"/>
              </a:solidFill>
              <a:latin typeface="+mj-lt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657109" y="5363676"/>
            <a:ext cx="5867312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i="1" dirty="0">
                <a:ea typeface="Cambria Math" panose="02040503050406030204" pitchFamily="18" charset="0"/>
                <a:cs typeface="Arial" panose="020B0604020202020204" pitchFamily="34" charset="0"/>
              </a:rPr>
              <a:t>( 2а + 2</a:t>
            </a:r>
            <a:r>
              <a:rPr lang="en-US" altLang="ru-RU" b="1" i="1" dirty="0">
                <a:ea typeface="Cambria Math" panose="02040503050406030204" pitchFamily="18" charset="0"/>
                <a:cs typeface="Arial" panose="020B0604020202020204" pitchFamily="34" charset="0"/>
              </a:rPr>
              <a:t>b</a:t>
            </a:r>
            <a:r>
              <a:rPr lang="ru-RU" altLang="ru-RU" b="1" i="1" dirty="0">
                <a:ea typeface="Cambria Math" panose="02040503050406030204" pitchFamily="18" charset="0"/>
                <a:cs typeface="Arial" panose="020B0604020202020204" pitchFamily="34" charset="0"/>
              </a:rPr>
              <a:t> ) + ( а</a:t>
            </a:r>
            <a:r>
              <a:rPr lang="ru-RU" altLang="ru-RU" b="1" i="1" baseline="30000" dirty="0">
                <a:ea typeface="Cambria Math" panose="02040503050406030204" pitchFamily="18" charset="0"/>
                <a:cs typeface="Arial" panose="020B0604020202020204" pitchFamily="34" charset="0"/>
              </a:rPr>
              <a:t>2 </a:t>
            </a:r>
            <a:r>
              <a:rPr lang="ru-RU" altLang="ru-RU" b="1" i="1" dirty="0">
                <a:ea typeface="Cambria Math" panose="02040503050406030204" pitchFamily="18" charset="0"/>
                <a:cs typeface="Arial" panose="020B0604020202020204" pitchFamily="34" charset="0"/>
              </a:rPr>
              <a:t>+ а</a:t>
            </a:r>
            <a:r>
              <a:rPr lang="en-US" altLang="ru-RU" b="1" i="1" dirty="0">
                <a:ea typeface="Cambria Math" panose="02040503050406030204" pitchFamily="18" charset="0"/>
                <a:cs typeface="Arial" panose="020B0604020202020204" pitchFamily="34" charset="0"/>
              </a:rPr>
              <a:t>b</a:t>
            </a:r>
            <a:r>
              <a:rPr lang="ru-RU" altLang="ru-RU" b="1" i="1" dirty="0">
                <a:ea typeface="Cambria Math" panose="02040503050406030204" pitchFamily="18" charset="0"/>
                <a:cs typeface="Arial" panose="020B0604020202020204" pitchFamily="34" charset="0"/>
              </a:rPr>
              <a:t> ) =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971723" y="6096000"/>
            <a:ext cx="8746387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b="1" i="1" dirty="0">
                <a:ea typeface="Cambria Math" panose="02040503050406030204" pitchFamily="18" charset="0"/>
                <a:cs typeface="Arial" panose="020B0604020202020204" pitchFamily="34" charset="0"/>
              </a:rPr>
              <a:t>2(а + </a:t>
            </a:r>
            <a:r>
              <a:rPr lang="en-US" altLang="ru-RU" b="1" i="1" dirty="0">
                <a:ea typeface="Cambria Math" panose="02040503050406030204" pitchFamily="18" charset="0"/>
                <a:cs typeface="Arial" panose="020B0604020202020204" pitchFamily="34" charset="0"/>
              </a:rPr>
              <a:t>b</a:t>
            </a:r>
            <a:r>
              <a:rPr lang="ru-RU" altLang="ru-RU" b="1" i="1" dirty="0">
                <a:ea typeface="Cambria Math" panose="02040503050406030204" pitchFamily="18" charset="0"/>
                <a:cs typeface="Arial" panose="020B0604020202020204" pitchFamily="34" charset="0"/>
              </a:rPr>
              <a:t>) + а(а + </a:t>
            </a:r>
            <a:r>
              <a:rPr lang="en-US" altLang="ru-RU" b="1" i="1" dirty="0">
                <a:ea typeface="Cambria Math" panose="02040503050406030204" pitchFamily="18" charset="0"/>
                <a:cs typeface="Arial" panose="020B0604020202020204" pitchFamily="34" charset="0"/>
              </a:rPr>
              <a:t>b</a:t>
            </a:r>
            <a:r>
              <a:rPr lang="ru-RU" altLang="ru-RU" b="1" i="1" dirty="0">
                <a:ea typeface="Cambria Math" panose="02040503050406030204" pitchFamily="18" charset="0"/>
                <a:cs typeface="Arial" panose="020B0604020202020204" pitchFamily="34" charset="0"/>
              </a:rPr>
              <a:t>) = ( а + </a:t>
            </a:r>
            <a:r>
              <a:rPr lang="en-US" altLang="ru-RU" b="1" i="1" dirty="0">
                <a:ea typeface="Cambria Math" panose="02040503050406030204" pitchFamily="18" charset="0"/>
                <a:cs typeface="Arial" panose="020B0604020202020204" pitchFamily="34" charset="0"/>
              </a:rPr>
              <a:t>b</a:t>
            </a:r>
            <a:r>
              <a:rPr lang="ru-RU" altLang="ru-RU" b="1" i="1" dirty="0">
                <a:ea typeface="Cambria Math" panose="02040503050406030204" pitchFamily="18" charset="0"/>
                <a:cs typeface="Arial" panose="020B0604020202020204" pitchFamily="34" charset="0"/>
              </a:rPr>
              <a:t> )( 2 + а ) </a:t>
            </a:r>
            <a:endParaRPr lang="uz-Latn-UZ" dirty="0"/>
          </a:p>
        </p:txBody>
      </p:sp>
    </p:spTree>
    <p:extLst>
      <p:ext uri="{BB962C8B-B14F-4D97-AF65-F5344CB8AC3E}">
        <p14:creationId xmlns:p14="http://schemas.microsoft.com/office/powerpoint/2010/main" val="259919043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47637" y="4328473"/>
                <a:ext cx="7302255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ru-RU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 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𝟐𝟕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𝟑𝟔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𝒂𝒃</m:t>
                      </m:r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sSup>
                        <m:sSupPr>
                          <m:ctrlP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uz-Latn-UZ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𝟏𝟐</m:t>
                          </m:r>
                          <m:r>
                            <a:rPr lang="en-US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</m:oMath>
                  </m:oMathPara>
                </a14:m>
                <a:endParaRPr lang="uz-Latn-UZ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637" y="4328473"/>
                <a:ext cx="7302255" cy="78476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136342" y="4320843"/>
                <a:ext cx="6317307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=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𝒙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𝟗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𝟏𝟐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𝒂𝒃</m:t>
                      </m:r>
                      <m:sSup>
                        <m:sSupPr>
                          <m:ctrlP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uz-Latn-UZ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𝟒</m:t>
                          </m:r>
                          <m:r>
                            <a:rPr lang="en-US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6342" y="4320843"/>
                <a:ext cx="6317307" cy="78476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338045" y="5124660"/>
                <a:ext cx="4349011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=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𝒙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−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𝒃</m:t>
                          </m:r>
                          <m:r>
                            <a:rPr lang="uz-Latn-UZ" sz="44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uz-Latn-UZ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8045" y="5124660"/>
                <a:ext cx="4349011" cy="78476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7364942" y="5181600"/>
                <a:ext cx="6589817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𝟑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𝟑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𝒂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𝒃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𝟑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𝒂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𝒃</m:t>
                      </m:r>
                      <m:r>
                        <a:rPr lang="en-US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4942" y="5181600"/>
                <a:ext cx="6589817" cy="76944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9058651" y="2233996"/>
                <a:ext cx="5270930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z-Latn-UZ" sz="4400" b="1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𝒚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(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𝟒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𝒚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−(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𝟓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)</m:t>
                        </m:r>
                      </m:e>
                      <m:sup>
                        <m: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r>
                      <a:rPr lang="uz-Latn-UZ" sz="44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uz-Latn-UZ" sz="4400" b="1" dirty="0" smtClean="0">
                    <a:solidFill>
                      <a:prstClr val="black"/>
                    </a:solidFill>
                    <a:ea typeface="Cambria Math"/>
                  </a:rPr>
                  <a:t> </a:t>
                </a:r>
                <a:endParaRPr lang="uz-Latn-UZ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58651" y="2233996"/>
                <a:ext cx="5270930" cy="78476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08963" y="2170877"/>
                <a:ext cx="4512902" cy="816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/>
                  <a:t>1</a:t>
                </a:r>
                <a14:m>
                  <m:oMath xmlns:m="http://schemas.openxmlformats.org/officeDocument/2006/math">
                    <m:r>
                      <a:rPr lang="ru-RU" b="1" i="1" smtClean="0">
                        <a:latin typeface="Cambria Math"/>
                      </a:rPr>
                      <m:t>) </m:t>
                    </m:r>
                    <m:sSup>
                      <m:sSupPr>
                        <m:ctrlPr>
                          <a:rPr lang="uz-Latn-UZ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b="1" i="1" smtClean="0">
                            <a:latin typeface="Cambria Math"/>
                          </a:rPr>
                          <m:t>𝟑𝟐</m:t>
                        </m:r>
                        <m:r>
                          <a:rPr lang="uz-Latn-UZ" b="1" i="1" smtClean="0"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ru-RU" b="1" i="1" smtClean="0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uz-Latn-UZ" b="1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ru-RU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𝟓𝟎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𝒚𝒙</m:t>
                        </m:r>
                      </m:e>
                      <m:sup>
                        <m: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uz-Latn-UZ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963" y="2170877"/>
                <a:ext cx="4512902" cy="816249"/>
              </a:xfrm>
              <a:prstGeom prst="rect">
                <a:avLst/>
              </a:prstGeom>
              <a:blipFill rotWithShape="1">
                <a:blip r:embed="rId8"/>
                <a:stretch>
                  <a:fillRect l="-5668" t="-12687" b="-3731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7704365" y="2987126"/>
                <a:ext cx="6536918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𝒚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𝟒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𝒚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𝟓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𝟒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𝒚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𝟓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en-US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4365" y="2987126"/>
                <a:ext cx="6536918" cy="76944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4385234" y="2211230"/>
                <a:ext cx="5011244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z-Latn-UZ" sz="4400" b="1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uz-Latn-UZ" sz="44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𝟐</m:t>
                    </m:r>
                    <m:r>
                      <a:rPr lang="uz-Latn-UZ" sz="44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𝒚</m:t>
                    </m:r>
                    <m:sSup>
                      <m:sSupPr>
                        <m:ctrlP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(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𝟏𝟔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𝒚</m:t>
                            </m:r>
                          </m:e>
                          <m:sup>
                            <m: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𝟐𝟓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  <m:sup>
                        <m: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r>
                      <a:rPr lang="uz-Latn-UZ" sz="44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uz-Latn-UZ" sz="4400" b="1" dirty="0" smtClean="0">
                    <a:solidFill>
                      <a:prstClr val="black"/>
                    </a:solidFill>
                    <a:ea typeface="Cambria Math"/>
                  </a:rPr>
                  <a:t> </a:t>
                </a:r>
                <a:endParaRPr lang="uz-Latn-UZ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5234" y="2211230"/>
                <a:ext cx="5011244" cy="78476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31871" y="6688649"/>
                <a:ext cx="4263796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ru-RU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 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𝟕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𝒂𝒄</m:t>
                          </m:r>
                        </m:e>
                        <m:sup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sSup>
                        <m:sSupPr>
                          <m:ctrlPr>
                            <a:rPr lang="uz-Latn-UZ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𝟕</m:t>
                          </m:r>
                          <m:r>
                            <a:rPr lang="uz-Latn-UZ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𝒂𝒅</m:t>
                          </m:r>
                        </m:e>
                        <m:sup>
                          <m:r>
                            <a:rPr lang="uz-Latn-UZ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uz-Latn-UZ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871" y="6688649"/>
                <a:ext cx="4263796" cy="78476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551310" y="6688648"/>
                <a:ext cx="6689973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=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𝟕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𝒄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−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𝒅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)(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𝒄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𝒄𝒅</m:t>
                      </m:r>
                      <m:sSup>
                        <m:sSupPr>
                          <m:ctrlP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uz-Latn-UZ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𝒅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1310" y="6688648"/>
                <a:ext cx="6689973" cy="78476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019154" y="6705600"/>
                <a:ext cx="3954480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=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𝟕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𝒄</m:t>
                          </m:r>
                        </m:e>
                        <m:sup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 </m:t>
                      </m:r>
                      <m:sSup>
                        <m:sSupPr>
                          <m:ctrlPr>
                            <a:rPr lang="uz-Latn-UZ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𝒅</m:t>
                          </m:r>
                        </m:e>
                        <m:sup>
                          <m:r>
                            <a:rPr lang="uz-Latn-UZ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9154" y="6705600"/>
                <a:ext cx="3954480" cy="784767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Прямоугольник 19"/>
          <p:cNvSpPr/>
          <p:nvPr/>
        </p:nvSpPr>
        <p:spPr>
          <a:xfrm>
            <a:off x="1652691" y="160645"/>
            <a:ext cx="114774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4800" b="1" kern="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Разложите на множители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4318032"/>
              </p:ext>
            </p:extLst>
          </p:nvPr>
        </p:nvGraphicFramePr>
        <p:xfrm>
          <a:off x="1535240" y="1043953"/>
          <a:ext cx="27098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Формула" r:id="rId17" imgW="964781" imgH="215806" progId="Equation.3">
                  <p:embed/>
                </p:oleObj>
              </mc:Choice>
              <mc:Fallback>
                <p:oleObj name="Формула" r:id="rId17" imgW="964781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5240" y="1043953"/>
                        <a:ext cx="2709863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6134159"/>
              </p:ext>
            </p:extLst>
          </p:nvPr>
        </p:nvGraphicFramePr>
        <p:xfrm>
          <a:off x="92203" y="1043953"/>
          <a:ext cx="15335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Формула" r:id="rId19" imgW="495085" imgH="228501" progId="Equation.3">
                  <p:embed/>
                </p:oleObj>
              </mc:Choice>
              <mc:Fallback>
                <p:oleObj name="Формула" r:id="rId19" imgW="495085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03" y="1043953"/>
                        <a:ext cx="1533525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5707586"/>
              </p:ext>
            </p:extLst>
          </p:nvPr>
        </p:nvGraphicFramePr>
        <p:xfrm>
          <a:off x="6900005" y="1066800"/>
          <a:ext cx="18684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Формула" r:id="rId21" imgW="634680" imgH="241200" progId="Equation.3">
                  <p:embed/>
                </p:oleObj>
              </mc:Choice>
              <mc:Fallback>
                <p:oleObj name="Формула" r:id="rId21" imgW="6346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0005" y="1066800"/>
                        <a:ext cx="1868488" cy="68580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3963080"/>
              </p:ext>
            </p:extLst>
          </p:nvPr>
        </p:nvGraphicFramePr>
        <p:xfrm>
          <a:off x="4423505" y="1066800"/>
          <a:ext cx="25050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Формула" r:id="rId23" imgW="825500" imgH="203200" progId="Equation.3">
                  <p:embed/>
                </p:oleObj>
              </mc:Choice>
              <mc:Fallback>
                <p:oleObj name="Формула" r:id="rId23" imgW="8255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3505" y="1066800"/>
                        <a:ext cx="2505075" cy="68580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8526423"/>
              </p:ext>
            </p:extLst>
          </p:nvPr>
        </p:nvGraphicFramePr>
        <p:xfrm>
          <a:off x="8957684" y="1066800"/>
          <a:ext cx="54911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Формула" r:id="rId25" imgW="1866600" imgH="228600" progId="Equation.3">
                  <p:embed/>
                </p:oleObj>
              </mc:Choice>
              <mc:Fallback>
                <p:oleObj name="Формула" r:id="rId25" imgW="1866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7684" y="1066800"/>
                        <a:ext cx="5491162" cy="685800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5843217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3" grpId="0"/>
      <p:bldP spid="15" grpId="0"/>
      <p:bldP spid="16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46194"/>
            <a:ext cx="14630400" cy="780903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41831" rIns="0" bIns="0" rtlCol="0" anchor="ctr">
            <a:spAutoFit/>
          </a:bodyPr>
          <a:lstStyle/>
          <a:p>
            <a:pPr marL="32176" algn="ctr">
              <a:spcBef>
                <a:spcPts val="330"/>
              </a:spcBef>
            </a:pPr>
            <a:r>
              <a:rPr lang="ru-RU" sz="4800" dirty="0" smtClean="0"/>
              <a:t>ЗАДАНИЯ ДЛЯ САМОСТОЯТЕЛЬНОЙ РАБОТЫ</a:t>
            </a:r>
            <a:endParaRPr lang="ru-RU" sz="4800" dirty="0"/>
          </a:p>
        </p:txBody>
      </p:sp>
      <p:sp>
        <p:nvSpPr>
          <p:cNvPr id="3" name="AutoShape 2" descr="Математика для сачка - Next 2 Nothing"/>
          <p:cNvSpPr>
            <a:spLocks noChangeAspect="1" noChangeArrowheads="1"/>
          </p:cNvSpPr>
          <p:nvPr/>
        </p:nvSpPr>
        <p:spPr bwMode="auto">
          <a:xfrm>
            <a:off x="155577" y="-14446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364" tIns="45679" rIns="91364" bIns="45679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5" name="TextBox 4"/>
          <p:cNvSpPr txBox="1"/>
          <p:nvPr/>
        </p:nvSpPr>
        <p:spPr>
          <a:xfrm>
            <a:off x="6019799" y="1447803"/>
            <a:ext cx="7924801" cy="3354682"/>
          </a:xfrm>
          <a:prstGeom prst="rect">
            <a:avLst/>
          </a:prstGeom>
          <a:noFill/>
        </p:spPr>
        <p:txBody>
          <a:bodyPr wrap="square" lIns="91364" tIns="45679" rIns="91364" bIns="45679" rtlCol="0">
            <a:spAutoFit/>
          </a:bodyPr>
          <a:lstStyle/>
          <a:p>
            <a:pPr algn="ctr"/>
            <a:r>
              <a:rPr lang="uz-Cyrl-UZ" sz="53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</a:t>
            </a:r>
          </a:p>
          <a:p>
            <a:pPr algn="ctr"/>
            <a:r>
              <a:rPr lang="ru-RU" sz="5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uz-Cyrl-UZ" sz="5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адачи</a:t>
            </a:r>
          </a:p>
          <a:p>
            <a:pPr algn="ctr"/>
            <a:r>
              <a:rPr lang="uz-Cyrl-UZ" sz="5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sz="53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uz-Latn-UZ" sz="5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623</a:t>
            </a:r>
            <a:r>
              <a:rPr lang="uz-Cyrl-UZ" sz="5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z-Latn-UZ" sz="5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624 </a:t>
            </a:r>
            <a:r>
              <a:rPr lang="ru-RU" sz="5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53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5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(стр</a:t>
            </a:r>
            <a:r>
              <a:rPr lang="ru-RU" sz="53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uz-Latn-UZ" sz="53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5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174</a:t>
            </a:r>
            <a:r>
              <a:rPr lang="ru-RU" sz="5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).  </a:t>
            </a:r>
            <a:endParaRPr lang="uz-Latn-UZ" sz="53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Решебники по математике для 5 и 6 класса Виленкин Н.Я.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65"/>
          <a:stretch/>
        </p:blipFill>
        <p:spPr bwMode="auto">
          <a:xfrm>
            <a:off x="1371600" y="2681612"/>
            <a:ext cx="4419600" cy="4241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97873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200408" y="1937104"/>
                <a:ext cx="4127990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z-Latn-UZ" sz="4400" b="1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(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𝟖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𝒚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−(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𝟔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)</m:t>
                        </m:r>
                      </m:e>
                      <m:sup>
                        <m: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uz-Latn-UZ" sz="4400" b="1" dirty="0" smtClean="0">
                    <a:solidFill>
                      <a:prstClr val="black"/>
                    </a:solidFill>
                    <a:ea typeface="Cambria Math"/>
                  </a:rPr>
                  <a:t> </a:t>
                </a:r>
                <a:endParaRPr lang="uz-Latn-UZ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0408" y="1937104"/>
                <a:ext cx="4127990" cy="78476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18112" y="1905622"/>
                <a:ext cx="4176271" cy="816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/>
                  <a:t>1</a:t>
                </a:r>
                <a14:m>
                  <m:oMath xmlns:m="http://schemas.openxmlformats.org/officeDocument/2006/math">
                    <m:r>
                      <a:rPr lang="ru-RU" b="1" i="1" smtClean="0">
                        <a:latin typeface="Cambria Math"/>
                      </a:rPr>
                      <m:t>) </m:t>
                    </m:r>
                    <m:sSup>
                      <m:sSupPr>
                        <m:ctrlPr>
                          <a:rPr lang="uz-Latn-UZ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uz-Latn-UZ" b="1" i="1" smtClean="0">
                            <a:latin typeface="Cambria Math"/>
                          </a:rPr>
                          <m:t>𝟔𝟒</m:t>
                        </m:r>
                        <m:r>
                          <a:rPr lang="uz-Latn-UZ" b="1" i="1" smtClean="0"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uz-Latn-UZ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uz-Latn-UZ" b="1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𝟑𝟔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  <m:sup>
                        <m: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uz-Latn-UZ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112" y="1905622"/>
                <a:ext cx="4176271" cy="816249"/>
              </a:xfrm>
              <a:prstGeom prst="rect">
                <a:avLst/>
              </a:prstGeom>
              <a:blipFill rotWithShape="1">
                <a:blip r:embed="rId4"/>
                <a:stretch>
                  <a:fillRect l="-6277" t="-12687" b="-3731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7848600" y="1991968"/>
                <a:ext cx="5862053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𝟖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𝒚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𝟔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𝟖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𝒚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𝟔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en-US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8600" y="1991968"/>
                <a:ext cx="5862053" cy="76944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74095" y="4876800"/>
                <a:ext cx="7302255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 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𝟐𝟕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𝟑𝟔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𝒂𝒃</m:t>
                      </m:r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sSup>
                        <m:sSupPr>
                          <m:ctrlP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uz-Latn-UZ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𝟏𝟐</m:t>
                          </m:r>
                          <m:r>
                            <a:rPr lang="en-US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</m:oMath>
                  </m:oMathPara>
                </a14:m>
                <a:endParaRPr lang="uz-Latn-UZ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095" y="4876800"/>
                <a:ext cx="7302255" cy="78476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162800" y="4869170"/>
                <a:ext cx="6317307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=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𝒙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𝟗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𝟏𝟐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𝒂𝒃</m:t>
                      </m:r>
                      <m:sSup>
                        <m:sSupPr>
                          <m:ctrlP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uz-Latn-UZ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𝟒</m:t>
                          </m:r>
                          <m:r>
                            <a:rPr lang="en-US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4869170"/>
                <a:ext cx="6317307" cy="78476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364503" y="5672987"/>
                <a:ext cx="4349011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=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𝒙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−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𝒃</m:t>
                          </m:r>
                          <m:r>
                            <a:rPr lang="uz-Latn-UZ" sz="44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uz-Latn-UZ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4503" y="5672987"/>
                <a:ext cx="4349011" cy="78476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7391400" y="5729927"/>
                <a:ext cx="6589817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𝟑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𝟑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𝒂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𝒃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𝟑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𝒂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𝒃</m:t>
                      </m:r>
                      <m:r>
                        <a:rPr lang="en-US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1400" y="5729927"/>
                <a:ext cx="6589817" cy="76944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9067800" y="3003437"/>
                <a:ext cx="5270930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z-Latn-UZ" sz="4400" b="1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𝒚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(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𝟒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𝒚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−(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𝟓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)</m:t>
                        </m:r>
                      </m:e>
                      <m:sup>
                        <m: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r>
                      <a:rPr lang="uz-Latn-UZ" sz="44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uz-Latn-UZ" sz="4400" b="1" dirty="0" smtClean="0">
                    <a:solidFill>
                      <a:prstClr val="black"/>
                    </a:solidFill>
                    <a:ea typeface="Cambria Math"/>
                  </a:rPr>
                  <a:t> </a:t>
                </a:r>
                <a:endParaRPr lang="uz-Latn-UZ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7800" y="3003437"/>
                <a:ext cx="5270930" cy="78476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18112" y="2940318"/>
                <a:ext cx="4512902" cy="816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/>
                  <a:t>2</a:t>
                </a:r>
                <a14:m>
                  <m:oMath xmlns:m="http://schemas.openxmlformats.org/officeDocument/2006/math">
                    <m:r>
                      <a:rPr lang="ru-RU" b="1" i="1" smtClean="0">
                        <a:latin typeface="Cambria Math"/>
                      </a:rPr>
                      <m:t>) </m:t>
                    </m:r>
                    <m:sSup>
                      <m:sSupPr>
                        <m:ctrlPr>
                          <a:rPr lang="uz-Latn-UZ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b="1" i="1" smtClean="0">
                            <a:latin typeface="Cambria Math"/>
                          </a:rPr>
                          <m:t>𝟑𝟐</m:t>
                        </m:r>
                        <m:r>
                          <a:rPr lang="uz-Latn-UZ" b="1" i="1" smtClean="0"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ru-RU" b="1" i="1" smtClean="0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uz-Latn-UZ" b="1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ru-RU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𝟓𝟎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𝒚𝒙</m:t>
                        </m:r>
                      </m:e>
                      <m:sup>
                        <m: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uz-Latn-UZ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112" y="2940318"/>
                <a:ext cx="4512902" cy="816249"/>
              </a:xfrm>
              <a:prstGeom prst="rect">
                <a:avLst/>
              </a:prstGeom>
              <a:blipFill rotWithShape="1">
                <a:blip r:embed="rId11"/>
                <a:stretch>
                  <a:fillRect l="-5811" t="-12687" b="-3731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7713514" y="3756567"/>
                <a:ext cx="6536918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𝒚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𝟒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𝒚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𝟓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𝟒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𝒚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𝟓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en-US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514" y="3756567"/>
                <a:ext cx="6536918" cy="769441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4394383" y="2980671"/>
                <a:ext cx="5011244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z-Latn-UZ" sz="4400" b="1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uz-Latn-UZ" sz="44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𝟐</m:t>
                    </m:r>
                    <m:r>
                      <a:rPr lang="uz-Latn-UZ" sz="44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𝒚</m:t>
                    </m:r>
                    <m:sSup>
                      <m:sSupPr>
                        <m:ctrlP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(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𝟏𝟔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𝒚</m:t>
                            </m:r>
                          </m:e>
                          <m:sup>
                            <m: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𝟐𝟓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  <m:sup>
                        <m: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r>
                      <a:rPr lang="uz-Latn-UZ" sz="44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uz-Latn-UZ" sz="4400" b="1" dirty="0" smtClean="0">
                    <a:solidFill>
                      <a:prstClr val="black"/>
                    </a:solidFill>
                    <a:ea typeface="Cambria Math"/>
                  </a:rPr>
                  <a:t> </a:t>
                </a:r>
                <a:endParaRPr lang="uz-Latn-UZ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4383" y="2980671"/>
                <a:ext cx="5011244" cy="78476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31871" y="6688649"/>
                <a:ext cx="4263796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𝟒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 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𝟕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𝒂𝒄</m:t>
                          </m:r>
                        </m:e>
                        <m:sup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sSup>
                        <m:sSupPr>
                          <m:ctrlPr>
                            <a:rPr lang="uz-Latn-UZ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𝟕</m:t>
                          </m:r>
                          <m:r>
                            <a:rPr lang="uz-Latn-UZ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𝒂𝒅</m:t>
                          </m:r>
                        </m:e>
                        <m:sup>
                          <m:r>
                            <a:rPr lang="uz-Latn-UZ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uz-Latn-UZ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871" y="6688649"/>
                <a:ext cx="4263796" cy="78476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551310" y="6688648"/>
                <a:ext cx="6689973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=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𝟕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𝒄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−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𝒅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)(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𝒄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𝒄𝒅</m:t>
                      </m:r>
                      <m:sSup>
                        <m:sSupPr>
                          <m:ctrlP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uz-Latn-UZ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𝒅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1310" y="6688648"/>
                <a:ext cx="6689973" cy="78476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019154" y="6705600"/>
                <a:ext cx="3954480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=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𝟕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𝒄</m:t>
                          </m:r>
                        </m:e>
                        <m:sup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 </m:t>
                      </m:r>
                      <m:sSup>
                        <m:sSupPr>
                          <m:ctrlPr>
                            <a:rPr lang="uz-Latn-UZ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𝒅</m:t>
                          </m:r>
                        </m:e>
                        <m:sup>
                          <m:r>
                            <a:rPr lang="uz-Latn-UZ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9154" y="6705600"/>
                <a:ext cx="3954480" cy="784767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Прямоугольник 19"/>
          <p:cNvSpPr/>
          <p:nvPr/>
        </p:nvSpPr>
        <p:spPr>
          <a:xfrm>
            <a:off x="1652691" y="160645"/>
            <a:ext cx="114774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4800" b="1" kern="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Разложите на множители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5453836"/>
              </p:ext>
            </p:extLst>
          </p:nvPr>
        </p:nvGraphicFramePr>
        <p:xfrm>
          <a:off x="1535240" y="1043953"/>
          <a:ext cx="27098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Формула" r:id="rId17" imgW="964781" imgH="215806" progId="Equation.3">
                  <p:embed/>
                </p:oleObj>
              </mc:Choice>
              <mc:Fallback>
                <p:oleObj name="Формула" r:id="rId17" imgW="964781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5240" y="1043953"/>
                        <a:ext cx="2709863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3421949"/>
              </p:ext>
            </p:extLst>
          </p:nvPr>
        </p:nvGraphicFramePr>
        <p:xfrm>
          <a:off x="92203" y="1043953"/>
          <a:ext cx="15335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Формула" r:id="rId19" imgW="495085" imgH="228501" progId="Equation.3">
                  <p:embed/>
                </p:oleObj>
              </mc:Choice>
              <mc:Fallback>
                <p:oleObj name="Формула" r:id="rId19" imgW="495085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03" y="1043953"/>
                        <a:ext cx="1533525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580694"/>
              </p:ext>
            </p:extLst>
          </p:nvPr>
        </p:nvGraphicFramePr>
        <p:xfrm>
          <a:off x="6900005" y="1066800"/>
          <a:ext cx="18684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Формула" r:id="rId21" imgW="634680" imgH="241200" progId="Equation.3">
                  <p:embed/>
                </p:oleObj>
              </mc:Choice>
              <mc:Fallback>
                <p:oleObj name="Формула" r:id="rId21" imgW="6346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0005" y="1066800"/>
                        <a:ext cx="1868488" cy="68580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354464"/>
              </p:ext>
            </p:extLst>
          </p:nvPr>
        </p:nvGraphicFramePr>
        <p:xfrm>
          <a:off x="4423505" y="1066800"/>
          <a:ext cx="25050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Формула" r:id="rId23" imgW="825500" imgH="203200" progId="Equation.3">
                  <p:embed/>
                </p:oleObj>
              </mc:Choice>
              <mc:Fallback>
                <p:oleObj name="Формула" r:id="rId23" imgW="8255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3505" y="1066800"/>
                        <a:ext cx="2505075" cy="68580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5971442"/>
              </p:ext>
            </p:extLst>
          </p:nvPr>
        </p:nvGraphicFramePr>
        <p:xfrm>
          <a:off x="8957684" y="1066800"/>
          <a:ext cx="54911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Формула" r:id="rId25" imgW="1866600" imgH="228600" progId="Equation.3">
                  <p:embed/>
                </p:oleObj>
              </mc:Choice>
              <mc:Fallback>
                <p:oleObj name="Формула" r:id="rId25" imgW="1866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7684" y="1066800"/>
                        <a:ext cx="5491162" cy="685800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9008025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0" grpId="0"/>
      <p:bldP spid="11" grpId="0"/>
      <p:bldP spid="13" grpId="0"/>
      <p:bldP spid="15" grpId="0"/>
      <p:bldP spid="16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16828</TotalTime>
  <Words>738</Words>
  <Application>Microsoft Office PowerPoint</Application>
  <PresentationFormat>Произвольный</PresentationFormat>
  <Paragraphs>99</Paragraphs>
  <Slides>9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Office Theme</vt:lpstr>
      <vt:lpstr>Формула</vt:lpstr>
      <vt:lpstr>Презентация PowerPoint</vt:lpstr>
      <vt:lpstr>  Способы разложения на множители </vt:lpstr>
      <vt:lpstr>Презентация PowerPoint</vt:lpstr>
      <vt:lpstr>           Способ группировки:</vt:lpstr>
      <vt:lpstr>Презентация PowerPoint</vt:lpstr>
      <vt:lpstr>Презентация PowerPoint</vt:lpstr>
      <vt:lpstr>Презентация PowerPoint</vt:lpstr>
      <vt:lpstr>ЗАДАНИЯ ДЛЯ САМОСТОЯТЕЛЬНОЙ РАБОТЫ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1160</cp:revision>
  <dcterms:created xsi:type="dcterms:W3CDTF">2020-04-09T07:32:19Z</dcterms:created>
  <dcterms:modified xsi:type="dcterms:W3CDTF">2021-03-18T12:46:02Z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