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60" r:id="rId2"/>
    <p:sldId id="886" r:id="rId3"/>
    <p:sldId id="887" r:id="rId4"/>
    <p:sldId id="888" r:id="rId5"/>
    <p:sldId id="889" r:id="rId6"/>
    <p:sldId id="891" r:id="rId7"/>
    <p:sldId id="892" r:id="rId8"/>
    <p:sldId id="893" r:id="rId9"/>
    <p:sldId id="879" r:id="rId10"/>
  </p:sldIdLst>
  <p:sldSz cx="14630400" cy="8229600"/>
  <p:notesSz cx="5765800" cy="3244850"/>
  <p:defaultTextStyle>
    <a:defPPr>
      <a:defRPr lang="ru-RU"/>
    </a:defPPr>
    <a:lvl1pPr marL="0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8075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6149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4221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2296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0375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48450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06522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64591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886"/>
            <p14:sldId id="887"/>
            <p14:sldId id="888"/>
            <p14:sldId id="889"/>
            <p14:sldId id="891"/>
            <p14:sldId id="892"/>
            <p14:sldId id="893"/>
            <p14:sldId id="879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  <p15:guide id="5" orient="horz" pos="2881">
          <p15:clr>
            <a:srgbClr val="A4A3A4"/>
          </p15:clr>
        </p15:guide>
        <p15:guide id="6" pos="2159">
          <p15:clr>
            <a:srgbClr val="A4A3A4"/>
          </p15:clr>
        </p15:guide>
        <p15:guide id="7" pos="5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2" autoAdjust="0"/>
    <p:restoredTop sz="93305" autoAdjust="0"/>
  </p:normalViewPr>
  <p:slideViewPr>
    <p:cSldViewPr>
      <p:cViewPr>
        <p:scale>
          <a:sx n="62" d="100"/>
          <a:sy n="62" d="100"/>
        </p:scale>
        <p:origin x="-96" y="138"/>
      </p:cViewPr>
      <p:guideLst>
        <p:guide orient="horz" pos="2880"/>
        <p:guide orient="horz" pos="7304"/>
        <p:guide orient="horz" pos="2881"/>
        <p:guide pos="2160"/>
        <p:guide pos="5482"/>
        <p:guide pos="2159"/>
        <p:guide pos="5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8075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6149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4221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2296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0375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48450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06522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64591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3" y="2491494"/>
            <a:ext cx="10096044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17" y="1359834"/>
            <a:ext cx="14338759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34" y="180475"/>
            <a:ext cx="14338759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7" y="1828004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62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4" y="267903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96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96" y="112016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1198" y="3404090"/>
            <a:ext cx="4088004" cy="40780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>
          <a:xfrm>
            <a:off x="731520" y="7653528"/>
            <a:ext cx="3364992" cy="7025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974336" y="7653528"/>
            <a:ext cx="4681728" cy="7025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0533888" y="7653528"/>
            <a:ext cx="3364992" cy="7025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E18F-2A49-4948-BE6F-8715FAFCA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1197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3DC0460-64AC-4DBC-AA12-F63A4F35C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31520" y="7653528"/>
            <a:ext cx="3364992" cy="70252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29858A2-3349-4A2B-BAE0-331E7A450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974336" y="7653528"/>
            <a:ext cx="4681728" cy="70252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12E4BF5-4273-4B3F-8376-0AFB51EA0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33888" y="7653528"/>
            <a:ext cx="3364992" cy="702526"/>
          </a:xfrm>
          <a:ln/>
        </p:spPr>
        <p:txBody>
          <a:bodyPr/>
          <a:lstStyle>
            <a:lvl1pPr>
              <a:defRPr/>
            </a:lvl1pPr>
          </a:lstStyle>
          <a:p>
            <a:fld id="{2C79AD6C-E612-48A0-85B7-531F0E6918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54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17" y="1359834"/>
            <a:ext cx="14338759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2"/>
            <a:ext cx="4088004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3" y="2491493"/>
            <a:ext cx="10096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9"/>
            <a:ext cx="4681728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9"/>
            <a:ext cx="3364992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9"/>
            <a:ext cx="3364992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8075">
        <a:defRPr>
          <a:latin typeface="+mn-lt"/>
          <a:ea typeface="+mn-ea"/>
          <a:cs typeface="+mn-cs"/>
        </a:defRPr>
      </a:lvl2pPr>
      <a:lvl3pPr marL="2316149">
        <a:defRPr>
          <a:latin typeface="+mn-lt"/>
          <a:ea typeface="+mn-ea"/>
          <a:cs typeface="+mn-cs"/>
        </a:defRPr>
      </a:lvl3pPr>
      <a:lvl4pPr marL="3474221">
        <a:defRPr>
          <a:latin typeface="+mn-lt"/>
          <a:ea typeface="+mn-ea"/>
          <a:cs typeface="+mn-cs"/>
        </a:defRPr>
      </a:lvl4pPr>
      <a:lvl5pPr marL="4632296">
        <a:defRPr>
          <a:latin typeface="+mn-lt"/>
          <a:ea typeface="+mn-ea"/>
          <a:cs typeface="+mn-cs"/>
        </a:defRPr>
      </a:lvl5pPr>
      <a:lvl6pPr marL="5790375">
        <a:defRPr>
          <a:latin typeface="+mn-lt"/>
          <a:ea typeface="+mn-ea"/>
          <a:cs typeface="+mn-cs"/>
        </a:defRPr>
      </a:lvl6pPr>
      <a:lvl7pPr marL="6948450">
        <a:defRPr>
          <a:latin typeface="+mn-lt"/>
          <a:ea typeface="+mn-ea"/>
          <a:cs typeface="+mn-cs"/>
        </a:defRPr>
      </a:lvl7pPr>
      <a:lvl8pPr marL="8106522">
        <a:defRPr>
          <a:latin typeface="+mn-lt"/>
          <a:ea typeface="+mn-ea"/>
          <a:cs typeface="+mn-cs"/>
        </a:defRPr>
      </a:lvl8pPr>
      <a:lvl9pPr marL="92645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8075">
        <a:defRPr>
          <a:latin typeface="+mn-lt"/>
          <a:ea typeface="+mn-ea"/>
          <a:cs typeface="+mn-cs"/>
        </a:defRPr>
      </a:lvl2pPr>
      <a:lvl3pPr marL="2316149">
        <a:defRPr>
          <a:latin typeface="+mn-lt"/>
          <a:ea typeface="+mn-ea"/>
          <a:cs typeface="+mn-cs"/>
        </a:defRPr>
      </a:lvl3pPr>
      <a:lvl4pPr marL="3474221">
        <a:defRPr>
          <a:latin typeface="+mn-lt"/>
          <a:ea typeface="+mn-ea"/>
          <a:cs typeface="+mn-cs"/>
        </a:defRPr>
      </a:lvl4pPr>
      <a:lvl5pPr marL="4632296">
        <a:defRPr>
          <a:latin typeface="+mn-lt"/>
          <a:ea typeface="+mn-ea"/>
          <a:cs typeface="+mn-cs"/>
        </a:defRPr>
      </a:lvl5pPr>
      <a:lvl6pPr marL="5790375">
        <a:defRPr>
          <a:latin typeface="+mn-lt"/>
          <a:ea typeface="+mn-ea"/>
          <a:cs typeface="+mn-cs"/>
        </a:defRPr>
      </a:lvl6pPr>
      <a:lvl7pPr marL="6948450">
        <a:defRPr>
          <a:latin typeface="+mn-lt"/>
          <a:ea typeface="+mn-ea"/>
          <a:cs typeface="+mn-cs"/>
        </a:defRPr>
      </a:lvl7pPr>
      <a:lvl8pPr marL="8106522">
        <a:defRPr>
          <a:latin typeface="+mn-lt"/>
          <a:ea typeface="+mn-ea"/>
          <a:cs typeface="+mn-cs"/>
        </a:defRPr>
      </a:lvl8pPr>
      <a:lvl9pPr marL="92645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7" y="3902"/>
            <a:ext cx="14610537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3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2775" y="5333999"/>
            <a:ext cx="872993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71" y="578535"/>
            <a:ext cx="1531764" cy="15315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71" y="578535"/>
            <a:ext cx="1531764" cy="15315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9" cy="977331"/>
          </a:xfrm>
          <a:prstGeom prst="rect">
            <a:avLst/>
          </a:prstGeom>
        </p:spPr>
        <p:txBody>
          <a:bodyPr vert="horz" wrap="square" lIns="0" tIns="40225" rIns="0" bIns="0" rtlCol="0">
            <a:spAutoFit/>
          </a:bodyPr>
          <a:lstStyle/>
          <a:p>
            <a:pPr algn="ctr">
              <a:spcBef>
                <a:spcPts val="320"/>
              </a:spcBef>
            </a:pPr>
            <a:r>
              <a:rPr lang="ru-RU" sz="6100" b="1" spc="2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1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22" y="609600"/>
            <a:ext cx="8971682" cy="1268524"/>
          </a:xfrm>
          <a:prstGeom prst="rect">
            <a:avLst/>
          </a:prstGeom>
        </p:spPr>
        <p:txBody>
          <a:bodyPr vert="horz" wrap="square" lIns="0" tIns="3705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26" algn="ctr" defTabSz="2320277">
              <a:spcBef>
                <a:spcPts val="289"/>
              </a:spcBef>
              <a:defRPr/>
            </a:pPr>
            <a:r>
              <a:rPr lang="ru-RU" sz="80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0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24"/>
            <a:ext cx="40325" cy="79031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56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30" y="794555"/>
            <a:ext cx="0" cy="86610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9" y="863946"/>
            <a:ext cx="717810" cy="748365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8" y="1734706"/>
            <a:ext cx="108075" cy="108060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63"/>
            <a:ext cx="108075" cy="108060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33599" y="3260938"/>
            <a:ext cx="7239001" cy="3775208"/>
          </a:xfrm>
          <a:prstGeom prst="rect">
            <a:avLst/>
          </a:prstGeom>
        </p:spPr>
        <p:txBody>
          <a:bodyPr vert="horz" wrap="square" lIns="0" tIns="35377" rIns="0" bIns="0" rtlCol="0">
            <a:spAutoFit/>
          </a:bodyPr>
          <a:lstStyle/>
          <a:p>
            <a:pPr marL="46626">
              <a:spcBef>
                <a:spcPts val="279"/>
              </a:spcBef>
            </a:pPr>
            <a:r>
              <a:rPr lang="ru-RU" sz="53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ru-RU" sz="53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46626">
              <a:spcBef>
                <a:spcPts val="279"/>
              </a:spcBef>
            </a:pPr>
            <a:endParaRPr lang="ru-RU" sz="53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26">
              <a:spcBef>
                <a:spcPts val="279"/>
              </a:spcBef>
            </a:pPr>
            <a:r>
              <a:rPr lang="ru-RU" sz="6600" b="1" dirty="0" smtClean="0">
                <a:solidFill>
                  <a:srgbClr val="002060"/>
                </a:solidFill>
                <a:latin typeface="Arial"/>
                <a:cs typeface="Arial"/>
              </a:rPr>
              <a:t>Одночлены и многочлены </a:t>
            </a:r>
            <a:endParaRPr lang="ru-RU" sz="6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7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72" y="1447799"/>
            <a:ext cx="1481830" cy="584894"/>
          </a:xfrm>
          <a:prstGeom prst="rect">
            <a:avLst/>
          </a:prstGeom>
        </p:spPr>
        <p:txBody>
          <a:bodyPr vert="horz" wrap="square" lIns="0" tIns="30575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AutoShape 2" descr="Картинки по запросу &quot;число 5&quot;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AutoShape 6" descr="Картинки по запросу &quot;квадратный корень&quot;"/>
          <p:cNvSpPr>
            <a:spLocks noChangeAspect="1" noChangeArrowheads="1"/>
          </p:cNvSpPr>
          <p:nvPr/>
        </p:nvSpPr>
        <p:spPr bwMode="auto">
          <a:xfrm>
            <a:off x="612779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AutoShape 2" descr="Картинки по запросу &quot;знак минус картинка&quot;"/>
          <p:cNvSpPr>
            <a:spLocks noChangeAspect="1" noChangeArrowheads="1"/>
          </p:cNvSpPr>
          <p:nvPr/>
        </p:nvSpPr>
        <p:spPr bwMode="auto">
          <a:xfrm>
            <a:off x="76517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59" y="3102384"/>
            <a:ext cx="4446691" cy="444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"/>
          <p:cNvSpPr txBox="1"/>
          <p:nvPr/>
        </p:nvSpPr>
        <p:spPr>
          <a:xfrm>
            <a:off x="1817323" y="7046177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0"/>
            <a:ext cx="13695856" cy="1573067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Устно: </a:t>
            </a:r>
            <a:r>
              <a:rPr lang="ru-RU" sz="4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представьте </a:t>
            </a:r>
            <a:r>
              <a:rPr lang="ru-RU" sz="4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выражения </a:t>
            </a:r>
            <a:endParaRPr lang="ru-RU" sz="41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степени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798739"/>
              </p:ext>
            </p:extLst>
          </p:nvPr>
        </p:nvGraphicFramePr>
        <p:xfrm>
          <a:off x="2481263" y="1958975"/>
          <a:ext cx="3717925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3" imgW="1143000" imgH="1473120" progId="Equation.3">
                  <p:embed/>
                </p:oleObj>
              </mc:Choice>
              <mc:Fallback>
                <p:oleObj name="Формула" r:id="rId3" imgW="11430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1958975"/>
                        <a:ext cx="3717925" cy="545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05434" y="1752600"/>
            <a:ext cx="2233568" cy="5866550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sz="6100" b="1" i="1" dirty="0">
                <a:solidFill>
                  <a:srgbClr val="1109B7"/>
                </a:solidFill>
              </a:rPr>
              <a:t>а</a:t>
            </a:r>
            <a:r>
              <a:rPr lang="ru-RU" sz="6100" b="1" i="1" baseline="30000" dirty="0">
                <a:solidFill>
                  <a:srgbClr val="1109B7"/>
                </a:solidFill>
              </a:rPr>
              <a:t>5 </a:t>
            </a:r>
          </a:p>
          <a:p>
            <a:r>
              <a:rPr lang="ru-RU" sz="6100" b="1" i="1" dirty="0">
                <a:solidFill>
                  <a:srgbClr val="1109B7"/>
                </a:solidFill>
              </a:rPr>
              <a:t>а</a:t>
            </a:r>
            <a:r>
              <a:rPr lang="ru-RU" sz="6100" b="1" i="1" baseline="30000" dirty="0">
                <a:solidFill>
                  <a:srgbClr val="1109B7"/>
                </a:solidFill>
              </a:rPr>
              <a:t>2</a:t>
            </a:r>
          </a:p>
          <a:p>
            <a:r>
              <a:rPr lang="ru-RU" sz="6100" b="1" i="1" dirty="0">
                <a:solidFill>
                  <a:srgbClr val="1109B7"/>
                </a:solidFill>
              </a:rPr>
              <a:t>а</a:t>
            </a:r>
            <a:r>
              <a:rPr lang="ru-RU" sz="6100" b="1" i="1" baseline="30000" dirty="0">
                <a:solidFill>
                  <a:srgbClr val="1109B7"/>
                </a:solidFill>
              </a:rPr>
              <a:t>10</a:t>
            </a:r>
          </a:p>
          <a:p>
            <a:r>
              <a:rPr lang="ru-RU" sz="6100" b="1" i="1" dirty="0" smtClean="0">
                <a:solidFill>
                  <a:srgbClr val="1109B7"/>
                </a:solidFill>
              </a:rPr>
              <a:t>а</a:t>
            </a:r>
            <a:r>
              <a:rPr lang="ru-RU" sz="6100" b="1" i="1" baseline="30000" dirty="0" smtClean="0">
                <a:solidFill>
                  <a:srgbClr val="1109B7"/>
                </a:solidFill>
              </a:rPr>
              <a:t>4</a:t>
            </a:r>
            <a:r>
              <a:rPr lang="ru-RU" sz="6100" b="1" i="1" dirty="0" smtClean="0">
                <a:solidFill>
                  <a:srgbClr val="1109B7"/>
                </a:solidFill>
              </a:rPr>
              <a:t> </a:t>
            </a:r>
            <a:endParaRPr lang="ru-RU" sz="6100" b="1" i="1" dirty="0">
              <a:solidFill>
                <a:srgbClr val="1109B7"/>
              </a:solidFill>
            </a:endParaRPr>
          </a:p>
          <a:p>
            <a:r>
              <a:rPr lang="ru-RU" sz="6100" b="1" i="1" dirty="0">
                <a:solidFill>
                  <a:srgbClr val="1109B7"/>
                </a:solidFill>
              </a:rPr>
              <a:t>4а</a:t>
            </a:r>
            <a:r>
              <a:rPr lang="ru-RU" sz="6100" b="1" i="1" baseline="30000" dirty="0">
                <a:solidFill>
                  <a:srgbClr val="1109B7"/>
                </a:solidFill>
              </a:rPr>
              <a:t>4 </a:t>
            </a:r>
          </a:p>
          <a:p>
            <a:r>
              <a:rPr lang="ru-RU" sz="6100" b="1" i="1" dirty="0">
                <a:solidFill>
                  <a:srgbClr val="1109B7"/>
                </a:solidFill>
              </a:rPr>
              <a:t>-9а</a:t>
            </a:r>
            <a:r>
              <a:rPr lang="ru-RU" sz="6100" b="1" i="1" baseline="30000" dirty="0">
                <a:solidFill>
                  <a:srgbClr val="1109B7"/>
                </a:solidFill>
              </a:rPr>
              <a:t>2</a:t>
            </a:r>
            <a:endParaRPr lang="ru-RU" sz="4800" b="1" i="1" dirty="0">
              <a:solidFill>
                <a:srgbClr val="1109B7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5571" r="66739" b="57701"/>
          <a:stretch/>
        </p:blipFill>
        <p:spPr bwMode="auto">
          <a:xfrm>
            <a:off x="9144000" y="5085542"/>
            <a:ext cx="3407565" cy="278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Дети вектора плоские изучая на установленных столах Иллюстрация вектора -  иллюстрации насчитывающей плоские, установленных: 1195013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3" t="50000" r="5526" b="16828"/>
          <a:stretch/>
        </p:blipFill>
        <p:spPr bwMode="auto">
          <a:xfrm>
            <a:off x="8610600" y="1733550"/>
            <a:ext cx="3456006" cy="27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4974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8F7962-46F6-4859-A142-BC742FB081A7}"/>
              </a:ext>
            </a:extLst>
          </p:cNvPr>
          <p:cNvSpPr/>
          <p:nvPr/>
        </p:nvSpPr>
        <p:spPr>
          <a:xfrm>
            <a:off x="451155" y="1524000"/>
            <a:ext cx="13728085" cy="5574163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altLang="ru-RU" sz="30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Выражение, состоящее из произведения чисел, букв и их степеней, называется одночленом. Число и буква также являются одночленами.</a:t>
            </a:r>
          </a:p>
          <a:p>
            <a:r>
              <a:rPr lang="en-US" sz="5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5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 одночленов:   </a:t>
            </a:r>
            <a:endParaRPr lang="en-US" sz="5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1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5100" b="1" i="1" dirty="0">
                <a:solidFill>
                  <a:srgbClr val="C00000"/>
                </a:solidFill>
                <a:cs typeface="Arial" panose="020B0604020202020204" pitchFamily="34" charset="0"/>
              </a:rPr>
              <a:t>           </a:t>
            </a:r>
            <a:endParaRPr lang="ru-RU" sz="5100" b="1" i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6100" b="1" i="1" dirty="0" smtClean="0">
                <a:cs typeface="Arial" panose="020B0604020202020204" pitchFamily="34" charset="0"/>
              </a:rPr>
              <a:t>а </a:t>
            </a:r>
            <a:r>
              <a:rPr lang="ru-RU" sz="6100" b="1" i="1" dirty="0">
                <a:cs typeface="Arial" panose="020B0604020202020204" pitchFamily="34" charset="0"/>
              </a:rPr>
              <a:t>;   9  ;   2а</a:t>
            </a:r>
            <a:r>
              <a:rPr lang="ru-RU" sz="6100" b="1" i="1" baseline="30000" dirty="0">
                <a:cs typeface="Arial" panose="020B0604020202020204" pitchFamily="34" charset="0"/>
              </a:rPr>
              <a:t>3</a:t>
            </a:r>
            <a:r>
              <a:rPr lang="ru-RU" sz="6100" b="1" i="1" dirty="0">
                <a:cs typeface="Arial" panose="020B0604020202020204" pitchFamily="34" charset="0"/>
              </a:rPr>
              <a:t>в</a:t>
            </a:r>
            <a:r>
              <a:rPr lang="ru-RU" sz="6100" b="1" i="1" baseline="30000" dirty="0">
                <a:cs typeface="Arial" panose="020B0604020202020204" pitchFamily="34" charset="0"/>
              </a:rPr>
              <a:t>7</a:t>
            </a:r>
            <a:r>
              <a:rPr lang="ru-RU" sz="6100" b="1" i="1" dirty="0">
                <a:cs typeface="Arial" panose="020B0604020202020204" pitchFamily="34" charset="0"/>
              </a:rPr>
              <a:t>(</a:t>
            </a:r>
            <a:r>
              <a:rPr lang="ru-RU" sz="6100" b="1" i="1" baseline="30000" dirty="0">
                <a:cs typeface="Arial" panose="020B0604020202020204" pitchFamily="34" charset="0"/>
              </a:rPr>
              <a:t> -</a:t>
            </a:r>
            <a:r>
              <a:rPr lang="ru-RU" sz="6100" b="1" i="1" dirty="0" smtClean="0">
                <a:cs typeface="Arial" panose="020B0604020202020204" pitchFamily="34" charset="0"/>
              </a:rPr>
              <a:t>5)х</a:t>
            </a:r>
            <a:endParaRPr lang="ru-RU" sz="6100" b="1" i="1" dirty="0"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E6BD044-62AD-47FD-908C-36C5A3768F1A}"/>
              </a:ext>
            </a:extLst>
          </p:cNvPr>
          <p:cNvSpPr/>
          <p:nvPr/>
        </p:nvSpPr>
        <p:spPr>
          <a:xfrm>
            <a:off x="4608255" y="-19577"/>
            <a:ext cx="5145915" cy="1326992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ru-RU" sz="7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Одночлен</a:t>
            </a:r>
            <a:r>
              <a:rPr lang="ru-RU" sz="6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100" dirty="0"/>
          </a:p>
        </p:txBody>
      </p:sp>
    </p:spTree>
    <p:extLst>
      <p:ext uri="{BB962C8B-B14F-4D97-AF65-F5344CB8AC3E}">
        <p14:creationId xmlns:p14="http://schemas.microsoft.com/office/powerpoint/2010/main" val="383979821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8F7962-46F6-4859-A142-BC742FB081A7}"/>
              </a:ext>
            </a:extLst>
          </p:cNvPr>
          <p:cNvSpPr/>
          <p:nvPr/>
        </p:nvSpPr>
        <p:spPr>
          <a:xfrm>
            <a:off x="257802" y="1143000"/>
            <a:ext cx="13728085" cy="4137096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sz="3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0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Одночлен, содержащий только один числовой множитель, стоящий на первом месте, и степени с различными буквенными основаниями, называется 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одночленом стандартного вида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30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Числовой множитель одночлена, записанного в стандартном виде, называют  </a:t>
            </a:r>
            <a:r>
              <a:rPr lang="ru-RU" sz="3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коэффициентом этого одночлена.</a:t>
            </a:r>
          </a:p>
          <a:p>
            <a:r>
              <a:rPr lang="ru-RU" sz="4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одночленов стандартного </a:t>
            </a:r>
            <a:r>
              <a:rPr lang="ru-RU" sz="4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вида: </a:t>
            </a:r>
            <a:endParaRPr lang="ru-RU" sz="4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5100" b="1" i="1" dirty="0">
                <a:solidFill>
                  <a:srgbClr val="00A859"/>
                </a:solidFill>
              </a:rPr>
              <a:t>                      -</a:t>
            </a:r>
            <a:r>
              <a:rPr lang="ru-RU" altLang="ru-RU" sz="5100" b="1" i="1" dirty="0" smtClean="0">
                <a:solidFill>
                  <a:srgbClr val="00A859"/>
                </a:solidFill>
              </a:rPr>
              <a:t>8</a:t>
            </a:r>
            <a:r>
              <a:rPr lang="ru-RU" altLang="ru-RU" sz="5100" b="1" i="1" dirty="0" smtClean="0">
                <a:solidFill>
                  <a:srgbClr val="C00000"/>
                </a:solidFill>
              </a:rPr>
              <a:t>а</a:t>
            </a:r>
            <a:r>
              <a:rPr lang="ru-RU" altLang="ru-RU" sz="5100" b="1" i="1" baseline="30000" dirty="0" smtClean="0">
                <a:solidFill>
                  <a:srgbClr val="C00000"/>
                </a:solidFill>
              </a:rPr>
              <a:t>2</a:t>
            </a:r>
            <a:r>
              <a:rPr lang="ru-RU" altLang="ru-RU" sz="5100" b="1" i="1" dirty="0" smtClean="0">
                <a:solidFill>
                  <a:srgbClr val="C00000"/>
                </a:solidFill>
              </a:rPr>
              <a:t>с</a:t>
            </a:r>
            <a:r>
              <a:rPr lang="ru-RU" altLang="ru-RU" sz="5100" b="1" i="1" baseline="30000" dirty="0" smtClean="0">
                <a:solidFill>
                  <a:srgbClr val="C00000"/>
                </a:solidFill>
              </a:rPr>
              <a:t>4</a:t>
            </a:r>
            <a:r>
              <a:rPr lang="ru-RU" altLang="ru-RU" sz="5100" b="1" i="1" dirty="0" smtClean="0">
                <a:solidFill>
                  <a:srgbClr val="C00000"/>
                </a:solidFill>
              </a:rPr>
              <a:t>х</a:t>
            </a:r>
            <a:r>
              <a:rPr lang="ru-RU" altLang="ru-RU" sz="5100" b="1" i="1" baseline="30000" dirty="0" smtClean="0">
                <a:solidFill>
                  <a:srgbClr val="C00000"/>
                </a:solidFill>
              </a:rPr>
              <a:t>   </a:t>
            </a:r>
            <a:r>
              <a:rPr lang="ru-RU" altLang="ru-RU" sz="5100" b="1" i="1" dirty="0">
                <a:solidFill>
                  <a:srgbClr val="C00000"/>
                </a:solidFill>
              </a:rPr>
              <a:t>;    </a:t>
            </a:r>
            <a:r>
              <a:rPr lang="ru-RU" altLang="ru-RU" sz="5100" b="1" i="1" dirty="0">
                <a:solidFill>
                  <a:srgbClr val="00A859"/>
                </a:solidFill>
              </a:rPr>
              <a:t>4,8</a:t>
            </a:r>
            <a:r>
              <a:rPr lang="ru-RU" altLang="ru-RU" sz="5100" b="1" i="1" dirty="0">
                <a:solidFill>
                  <a:srgbClr val="C00000"/>
                </a:solidFill>
              </a:rPr>
              <a:t>а</a:t>
            </a:r>
            <a:r>
              <a:rPr lang="ru-RU" altLang="ru-RU" sz="5100" b="1" i="1" baseline="30000" dirty="0">
                <a:solidFill>
                  <a:srgbClr val="C00000"/>
                </a:solidFill>
              </a:rPr>
              <a:t>3</a:t>
            </a:r>
            <a:r>
              <a:rPr lang="ru-RU" altLang="ru-RU" sz="5100" b="1" i="1" dirty="0">
                <a:solidFill>
                  <a:srgbClr val="C00000"/>
                </a:solidFill>
              </a:rPr>
              <a:t>с</a:t>
            </a:r>
            <a:r>
              <a:rPr lang="ru-RU" altLang="ru-RU" sz="5100" b="1" i="1" baseline="30000" dirty="0">
                <a:solidFill>
                  <a:srgbClr val="C00000"/>
                </a:solidFill>
              </a:rPr>
              <a:t>7  </a:t>
            </a:r>
            <a:r>
              <a:rPr lang="ru-RU" altLang="ru-RU" sz="5100" b="1" i="1" dirty="0">
                <a:solidFill>
                  <a:srgbClr val="C00000"/>
                </a:solidFill>
              </a:rPr>
              <a:t>; </a:t>
            </a:r>
            <a:r>
              <a:rPr lang="ru-RU" altLang="ru-RU" sz="5100" b="1" i="1" dirty="0" smtClean="0">
                <a:solidFill>
                  <a:srgbClr val="C00000"/>
                </a:solidFill>
              </a:rPr>
              <a:t>-</a:t>
            </a:r>
            <a:r>
              <a:rPr lang="uz-Latn-UZ" altLang="ru-RU" sz="5100" b="1" i="1" dirty="0" smtClean="0">
                <a:solidFill>
                  <a:srgbClr val="C00000"/>
                </a:solidFill>
              </a:rPr>
              <a:t>b</a:t>
            </a:r>
            <a:r>
              <a:rPr lang="ru-RU" altLang="ru-RU" sz="5100" b="1" i="1" dirty="0" err="1" smtClean="0">
                <a:solidFill>
                  <a:srgbClr val="C00000"/>
                </a:solidFill>
              </a:rPr>
              <a:t>сх</a:t>
            </a:r>
            <a:endParaRPr lang="en-US" altLang="ru-RU" sz="51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E6BD044-62AD-47FD-908C-36C5A3768F1A}"/>
              </a:ext>
            </a:extLst>
          </p:cNvPr>
          <p:cNvSpPr/>
          <p:nvPr/>
        </p:nvSpPr>
        <p:spPr>
          <a:xfrm>
            <a:off x="4608255" y="122151"/>
            <a:ext cx="4483617" cy="1157569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Одночлен</a:t>
            </a:r>
            <a:r>
              <a:rPr lang="ru-RU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id="{6ACA45DC-2D17-430C-93F2-543C2179BB7B}"/>
                  </a:ext>
                </a:extLst>
              </p:cNvPr>
              <p:cNvSpPr/>
              <p:nvPr/>
            </p:nvSpPr>
            <p:spPr>
              <a:xfrm>
                <a:off x="644508" y="5573374"/>
                <a:ext cx="13341378" cy="2107578"/>
              </a:xfrm>
              <a:prstGeom prst="rect">
                <a:avLst/>
              </a:prstGeom>
            </p:spPr>
            <p:txBody>
              <a:bodyPr wrap="square" lIns="231974" tIns="115987" rIns="231974" bIns="115987">
                <a:spAutoFit/>
              </a:bodyPr>
              <a:lstStyle/>
              <a:p>
                <a:r>
                  <a:rPr lang="ru-RU" altLang="ru-RU" sz="4100" b="1" dirty="0">
                    <a:solidFill>
                      <a:srgbClr val="1109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Умножение одночленов:</a:t>
                </a:r>
              </a:p>
              <a:p>
                <a:r>
                  <a:rPr lang="ru-RU" altLang="ru-RU" sz="4100" b="1" i="1" dirty="0">
                    <a:cs typeface="Arial" panose="020B0604020202020204" pitchFamily="34" charset="0"/>
                  </a:rPr>
                  <a:t>1) ( 5а )</a:t>
                </a:r>
                <a:r>
                  <a:rPr lang="ru-RU" sz="4100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1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altLang="ru-RU" sz="4100" b="1" i="1" dirty="0">
                    <a:cs typeface="Arial" panose="020B0604020202020204" pitchFamily="34" charset="0"/>
                  </a:rPr>
                  <a:t> (2</a:t>
                </a:r>
                <a:r>
                  <a:rPr lang="en-US" altLang="ru-RU" sz="4100" b="1" i="1" dirty="0" err="1">
                    <a:cs typeface="Arial" panose="020B0604020202020204" pitchFamily="34" charset="0"/>
                  </a:rPr>
                  <a:t>nb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 )</a:t>
                </a:r>
                <a:r>
                  <a:rPr lang="ru-RU" sz="4100" i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1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ru-RU" sz="4100" b="1" i="1" dirty="0">
                    <a:cs typeface="Arial" panose="020B0604020202020204" pitchFamily="34" charset="0"/>
                  </a:rPr>
                  <a:t> (3nc) = 30n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abc</a:t>
                </a:r>
              </a:p>
              <a:p>
                <a:r>
                  <a:rPr lang="ru-RU" altLang="ru-RU" sz="4100" b="1" i="1" dirty="0">
                    <a:cs typeface="Arial" panose="020B0604020202020204" pitchFamily="34" charset="0"/>
                  </a:rPr>
                  <a:t>2) 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( -4bc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)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ru-RU" sz="41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ru-RU" sz="4100" b="1" i="1" dirty="0">
                    <a:cs typeface="Arial" panose="020B0604020202020204" pitchFamily="34" charset="0"/>
                  </a:rPr>
                  <a:t> (2ab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)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2 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= ( -64b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3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c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 6 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)</a:t>
                </a:r>
                <a:r>
                  <a:rPr lang="ru-RU" sz="4100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1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 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( 4a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b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4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) = -256a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b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7</a:t>
                </a:r>
                <a:r>
                  <a:rPr lang="en-US" altLang="ru-RU" sz="4100" b="1" i="1" dirty="0">
                    <a:cs typeface="Arial" panose="020B0604020202020204" pitchFamily="34" charset="0"/>
                  </a:rPr>
                  <a:t>c</a:t>
                </a:r>
                <a:r>
                  <a:rPr lang="en-US" altLang="ru-RU" sz="4100" b="1" i="1" baseline="30000" dirty="0">
                    <a:cs typeface="Arial" panose="020B0604020202020204" pitchFamily="34" charset="0"/>
                  </a:rPr>
                  <a:t>6</a:t>
                </a:r>
                <a:endParaRPr lang="ru-RU" altLang="ru-RU" sz="4100" b="1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CA45DC-2D17-430C-93F2-543C2179B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8" y="5573374"/>
                <a:ext cx="13341378" cy="2107578"/>
              </a:xfrm>
              <a:prstGeom prst="rect">
                <a:avLst/>
              </a:prstGeom>
              <a:blipFill rotWithShape="1">
                <a:blip r:embed="rId2"/>
                <a:stretch>
                  <a:fillRect l="-640" t="-1734" b="-953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02291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8F7962-46F6-4859-A142-BC742FB081A7}"/>
              </a:ext>
            </a:extLst>
          </p:cNvPr>
          <p:cNvSpPr/>
          <p:nvPr/>
        </p:nvSpPr>
        <p:spPr>
          <a:xfrm>
            <a:off x="547834" y="1409179"/>
            <a:ext cx="13728085" cy="702526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altLang="ru-RU" sz="30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E6BD044-62AD-47FD-908C-36C5A3768F1A}"/>
              </a:ext>
            </a:extLst>
          </p:cNvPr>
          <p:cNvSpPr/>
          <p:nvPr/>
        </p:nvSpPr>
        <p:spPr>
          <a:xfrm>
            <a:off x="3249571" y="249626"/>
            <a:ext cx="956683" cy="936701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5AD5B6E-639B-4FE0-B8C9-FAE158980EEE}"/>
              </a:ext>
            </a:extLst>
          </p:cNvPr>
          <p:cNvSpPr/>
          <p:nvPr/>
        </p:nvSpPr>
        <p:spPr>
          <a:xfrm>
            <a:off x="4375233" y="15451"/>
            <a:ext cx="5640527" cy="1326992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ru-RU" sz="7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Многочлен </a:t>
            </a:r>
            <a:endParaRPr lang="ru-RU" sz="71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67C3090-5B34-4D56-B4EF-9E6C4698B071}"/>
              </a:ext>
            </a:extLst>
          </p:cNvPr>
          <p:cNvSpPr/>
          <p:nvPr/>
        </p:nvSpPr>
        <p:spPr>
          <a:xfrm>
            <a:off x="725355" y="1204856"/>
            <a:ext cx="12765884" cy="5281775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ru-RU" sz="40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Алгебраическая сумма нескольких одночленов </a:t>
            </a:r>
          </a:p>
          <a:p>
            <a:r>
              <a:rPr lang="ru-RU" sz="40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называется многочленом.</a:t>
            </a:r>
            <a:r>
              <a:rPr lang="ru-RU" sz="4000" b="1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41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Двучлен : </a:t>
            </a:r>
            <a:r>
              <a:rPr lang="ru-RU" sz="41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-1,4в</a:t>
            </a:r>
            <a:r>
              <a:rPr lang="ru-RU" sz="4100" b="1" i="1" baseline="30000" dirty="0">
                <a:latin typeface="+mj-lt"/>
                <a:ea typeface="Calibri" pitchFamily="34" charset="0"/>
                <a:cs typeface="Arial" panose="020B0604020202020204" pitchFamily="34" charset="0"/>
              </a:rPr>
              <a:t>2 </a:t>
            </a:r>
            <a:r>
              <a:rPr lang="ru-RU" sz="41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+ 5а</a:t>
            </a:r>
            <a:r>
              <a:rPr lang="ru-RU" sz="4100" b="1" i="1" baseline="30000" dirty="0">
                <a:latin typeface="+mj-lt"/>
                <a:ea typeface="Calibri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4100" b="1" dirty="0">
                <a:latin typeface="Arial" panose="020B0604020202020204" pitchFamily="34" charset="0"/>
                <a:cs typeface="Arial" panose="020B0604020202020204" pitchFamily="34" charset="0"/>
              </a:rPr>
              <a:t>Трёхчлен : </a:t>
            </a:r>
            <a:r>
              <a:rPr lang="ru-RU" b="1" i="1" dirty="0">
                <a:latin typeface="+mj-lt"/>
                <a:cs typeface="Arial" panose="020B0604020202020204" pitchFamily="34" charset="0"/>
              </a:rPr>
              <a:t>5а - </a:t>
            </a:r>
            <a:r>
              <a:rPr lang="ru-RU" b="1" i="1" dirty="0">
                <a:latin typeface="+mj-lt"/>
              </a:rPr>
              <a:t>3а</a:t>
            </a:r>
            <a:r>
              <a:rPr lang="ru-RU" b="1" i="1" baseline="30000" dirty="0">
                <a:latin typeface="+mj-lt"/>
              </a:rPr>
              <a:t>4</a:t>
            </a:r>
            <a:r>
              <a:rPr lang="ru-RU" b="1" i="1" dirty="0">
                <a:latin typeface="+mj-lt"/>
              </a:rPr>
              <a:t>в</a:t>
            </a:r>
            <a:r>
              <a:rPr lang="ru-RU" b="1" i="1" baseline="30000" dirty="0">
                <a:latin typeface="+mj-lt"/>
              </a:rPr>
              <a:t>3</a:t>
            </a:r>
            <a:r>
              <a:rPr lang="ru-RU" b="1" i="1" dirty="0">
                <a:latin typeface="+mj-lt"/>
              </a:rPr>
              <a:t> - </a:t>
            </a:r>
            <a:r>
              <a:rPr lang="ru-RU" b="1" i="1" dirty="0" err="1">
                <a:latin typeface="+mj-lt"/>
              </a:rPr>
              <a:t>ав</a:t>
            </a:r>
            <a:endParaRPr lang="ru-RU" sz="4100" i="1" dirty="0">
              <a:latin typeface="+mj-lt"/>
            </a:endParaRPr>
          </a:p>
          <a:p>
            <a:r>
              <a:rPr lang="ru-RU" sz="4100" b="1" dirty="0">
                <a:latin typeface="Arial" panose="020B0604020202020204" pitchFamily="34" charset="0"/>
                <a:cs typeface="Arial" panose="020B0604020202020204" pitchFamily="34" charset="0"/>
              </a:rPr>
              <a:t>Многочлен : </a:t>
            </a:r>
            <a:r>
              <a:rPr lang="ru-RU" sz="4100" b="1" i="1" dirty="0">
                <a:latin typeface="+mj-lt"/>
                <a:cs typeface="Arial" panose="020B0604020202020204" pitchFamily="34" charset="0"/>
              </a:rPr>
              <a:t>5а</a:t>
            </a:r>
            <a:r>
              <a:rPr lang="ru-RU" sz="4100" b="1" i="1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ru-RU" sz="4100" b="1" i="1" dirty="0">
                <a:latin typeface="+mj-lt"/>
                <a:cs typeface="Arial" panose="020B0604020202020204" pitchFamily="34" charset="0"/>
              </a:rPr>
              <a:t>в – 13в</a:t>
            </a:r>
            <a:r>
              <a:rPr lang="ru-RU" sz="4100" b="1" i="1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ru-RU" sz="4100" b="1" i="1" dirty="0">
                <a:latin typeface="+mj-lt"/>
                <a:cs typeface="Arial" panose="020B0604020202020204" pitchFamily="34" charset="0"/>
              </a:rPr>
              <a:t>а + 13а – 8с</a:t>
            </a:r>
          </a:p>
          <a:p>
            <a:r>
              <a:rPr lang="ru-RU" sz="4000" b="1" dirty="0">
                <a:solidFill>
                  <a:srgbClr val="1109B7"/>
                </a:solidFill>
                <a:latin typeface="Arial" pitchFamily="34" charset="0"/>
                <a:cs typeface="Arial" pitchFamily="34" charset="0"/>
              </a:rPr>
              <a:t>Если в многочлене встречаются одночлены с </a:t>
            </a:r>
          </a:p>
          <a:p>
            <a:r>
              <a:rPr lang="ru-RU" sz="4000" b="1" dirty="0">
                <a:solidFill>
                  <a:srgbClr val="1109B7"/>
                </a:solidFill>
                <a:latin typeface="Arial" pitchFamily="34" charset="0"/>
                <a:cs typeface="Arial" pitchFamily="34" charset="0"/>
              </a:rPr>
              <a:t>одинаковой буквенной частью, надо привести </a:t>
            </a:r>
          </a:p>
          <a:p>
            <a:r>
              <a:rPr lang="ru-RU" sz="4000" b="1" dirty="0">
                <a:solidFill>
                  <a:srgbClr val="1109B7"/>
                </a:solidFill>
                <a:latin typeface="Arial" pitchFamily="34" charset="0"/>
                <a:cs typeface="Arial" pitchFamily="34" charset="0"/>
              </a:rPr>
              <a:t>подобные слагаемые </a:t>
            </a:r>
            <a:r>
              <a:rPr lang="ru-RU" sz="4000" b="1" dirty="0" smtClean="0">
                <a:solidFill>
                  <a:srgbClr val="1109B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rgbClr val="1109B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2887" y="6461219"/>
            <a:ext cx="794698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</a:rPr>
              <a:t>12</a:t>
            </a:r>
            <a:r>
              <a:rPr lang="en-US" b="1" i="1" dirty="0">
                <a:solidFill>
                  <a:srgbClr val="000000"/>
                </a:solidFill>
              </a:rPr>
              <a:t>ab</a:t>
            </a:r>
            <a:r>
              <a:rPr lang="en-US" b="1" i="1" baseline="30000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 – </a:t>
            </a:r>
            <a:r>
              <a:rPr lang="ru-RU" b="1" i="1" dirty="0">
                <a:solidFill>
                  <a:srgbClr val="0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,</a:t>
            </a:r>
            <a:r>
              <a:rPr lang="ru-RU" b="1" i="1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b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– </a:t>
            </a:r>
            <a:r>
              <a:rPr lang="uz-Latn-UZ" b="1" i="1" dirty="0" smtClean="0">
                <a:solidFill>
                  <a:srgbClr val="000000"/>
                </a:solidFill>
              </a:rPr>
              <a:t>4</a:t>
            </a:r>
            <a:r>
              <a:rPr lang="en-US" b="1" i="1" dirty="0" err="1" smtClean="0">
                <a:solidFill>
                  <a:srgbClr val="000000"/>
                </a:solidFill>
              </a:rPr>
              <a:t>ab</a:t>
            </a:r>
            <a:r>
              <a:rPr lang="ru-RU" b="1" i="1" baseline="30000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 + 3b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– 1</a:t>
            </a:r>
            <a:r>
              <a:rPr lang="ru-RU" b="1" i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2887" y="6463532"/>
            <a:ext cx="1801076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12</a:t>
            </a:r>
            <a:r>
              <a:rPr lang="en-US" b="1" i="1" dirty="0">
                <a:solidFill>
                  <a:srgbClr val="00B050"/>
                </a:solidFill>
              </a:rPr>
              <a:t>ab</a:t>
            </a:r>
            <a:r>
              <a:rPr lang="en-US" b="1" i="1" baseline="30000" dirty="0">
                <a:solidFill>
                  <a:srgbClr val="00B050"/>
                </a:solidFill>
              </a:rPr>
              <a:t>2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683684" y="6463532"/>
            <a:ext cx="1943742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– </a:t>
            </a:r>
            <a:r>
              <a:rPr lang="uz-Latn-UZ" b="1" i="1" dirty="0" smtClean="0">
                <a:solidFill>
                  <a:srgbClr val="00B050"/>
                </a:solidFill>
              </a:rPr>
              <a:t>4</a:t>
            </a:r>
            <a:r>
              <a:rPr lang="en-US" b="1" i="1" dirty="0" err="1" smtClean="0">
                <a:solidFill>
                  <a:srgbClr val="00B050"/>
                </a:solidFill>
              </a:rPr>
              <a:t>ab</a:t>
            </a:r>
            <a:r>
              <a:rPr lang="ru-RU" b="1" i="1" baseline="30000" dirty="0">
                <a:solidFill>
                  <a:srgbClr val="00B050"/>
                </a:solidFill>
              </a:rPr>
              <a:t>2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878870" y="6461219"/>
            <a:ext cx="2071983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– </a:t>
            </a:r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C00000"/>
                </a:solidFill>
              </a:rPr>
              <a:t>,</a:t>
            </a:r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en-US" b="1" i="1" dirty="0">
                <a:solidFill>
                  <a:srgbClr val="C00000"/>
                </a:solidFill>
              </a:rPr>
              <a:t>b</a:t>
            </a:r>
            <a:r>
              <a:rPr lang="ru-RU" b="1" i="1" baseline="30000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endParaRPr lang="ru-RU" b="1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53560" y="6459949"/>
            <a:ext cx="1198346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3b</a:t>
            </a:r>
            <a:r>
              <a:rPr lang="ru-RU" b="1" i="1" baseline="30000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endParaRPr lang="ru-RU" b="1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848600" y="6435266"/>
            <a:ext cx="433061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uz-Latn-UZ" b="1" i="1" dirty="0" smtClean="0">
                <a:solidFill>
                  <a:srgbClr val="000000"/>
                </a:solidFill>
              </a:rPr>
              <a:t>8</a:t>
            </a:r>
            <a:r>
              <a:rPr lang="en-US" b="1" i="1" dirty="0" err="1" smtClean="0">
                <a:solidFill>
                  <a:srgbClr val="000000"/>
                </a:solidFill>
              </a:rPr>
              <a:t>ab</a:t>
            </a:r>
            <a:r>
              <a:rPr lang="ru-RU" b="1" i="1" baseline="30000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 – </a:t>
            </a:r>
            <a:r>
              <a:rPr lang="ru-RU" b="1" i="1" dirty="0">
                <a:solidFill>
                  <a:srgbClr val="000000"/>
                </a:solidFill>
              </a:rPr>
              <a:t>0</a:t>
            </a:r>
            <a:r>
              <a:rPr lang="en-US" b="1" i="1" dirty="0">
                <a:solidFill>
                  <a:srgbClr val="000000"/>
                </a:solidFill>
              </a:rPr>
              <a:t>,</a:t>
            </a:r>
            <a:r>
              <a:rPr lang="ru-RU" b="1" i="1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b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 – </a:t>
            </a:r>
            <a:r>
              <a:rPr lang="en-US" b="1" i="1" dirty="0" smtClean="0">
                <a:solidFill>
                  <a:srgbClr val="000000"/>
                </a:solidFill>
              </a:rPr>
              <a:t>1</a:t>
            </a:r>
            <a:endParaRPr lang="ru-RU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61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8A8EE2-55D3-4328-80BD-0A2198DE5C48}"/>
              </a:ext>
            </a:extLst>
          </p:cNvPr>
          <p:cNvSpPr/>
          <p:nvPr/>
        </p:nvSpPr>
        <p:spPr>
          <a:xfrm>
            <a:off x="1183190" y="268533"/>
            <a:ext cx="12733670" cy="1014760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altLang="ru-RU" sz="5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 многочлена на одночлен </a:t>
            </a:r>
            <a:endParaRPr lang="ru-RU" sz="5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83D466B-6972-44C1-8B42-E344EDA42FD2}"/>
              </a:ext>
            </a:extLst>
          </p:cNvPr>
          <p:cNvSpPr/>
          <p:nvPr/>
        </p:nvSpPr>
        <p:spPr>
          <a:xfrm>
            <a:off x="1566205" y="4507151"/>
            <a:ext cx="184775" cy="375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974" tIns="115987" rIns="231974" bIns="115987"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8BFD1AE-4C94-4220-9DFF-7CE8D1008AE1}"/>
              </a:ext>
            </a:extLst>
          </p:cNvPr>
          <p:cNvSpPr/>
          <p:nvPr/>
        </p:nvSpPr>
        <p:spPr>
          <a:xfrm>
            <a:off x="87524" y="1143000"/>
            <a:ext cx="14542876" cy="2732044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altLang="ru-RU" sz="41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Чтобы умножить многочлен на одночлен, нужно </a:t>
            </a:r>
          </a:p>
          <a:p>
            <a:r>
              <a:rPr lang="ru-RU" sz="41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член многочлена умножить на этот одночлен </a:t>
            </a:r>
          </a:p>
          <a:p>
            <a:r>
              <a:rPr lang="ru-RU" sz="41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полученные произведения </a:t>
            </a:r>
            <a:r>
              <a:rPr lang="ru-RU" sz="41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сложить:</a:t>
            </a:r>
            <a:endParaRPr lang="ru-RU" sz="4100" b="1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100" dirty="0">
              <a:solidFill>
                <a:srgbClr val="1109B7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F72AE2C-DBCB-4800-8F93-98A45F57375C}"/>
              </a:ext>
            </a:extLst>
          </p:cNvPr>
          <p:cNvSpPr/>
          <p:nvPr/>
        </p:nvSpPr>
        <p:spPr>
          <a:xfrm>
            <a:off x="914400" y="5334000"/>
            <a:ext cx="11316000" cy="972903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17а(5а + 6</a:t>
            </a:r>
            <a:r>
              <a:rPr lang="en-US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 – 3ab) </a:t>
            </a:r>
            <a:r>
              <a:rPr lang="en-US" sz="4800" b="1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85a</a:t>
            </a:r>
            <a:r>
              <a:rPr lang="en-US" sz="4800" b="1" i="1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 </a:t>
            </a:r>
            <a:r>
              <a:rPr lang="en-US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+ 102ab -</a:t>
            </a:r>
            <a:r>
              <a:rPr lang="ru-RU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51a</a:t>
            </a:r>
            <a:r>
              <a:rPr lang="en-US" sz="4800" b="1" i="1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4800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 </a:t>
            </a:r>
            <a:endParaRPr lang="ru-RU" sz="4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3190" y="4051537"/>
            <a:ext cx="6869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2a(b</a:t>
            </a:r>
            <a:r>
              <a:rPr lang="en-US" sz="54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-5ab)=2ab</a:t>
            </a:r>
            <a:r>
              <a:rPr lang="en-US" sz="54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-10a</a:t>
            </a:r>
            <a:r>
              <a:rPr lang="en-US" sz="54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z-Latn-UZ" sz="4800" dirty="0">
              <a:solidFill>
                <a:srgbClr val="002060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1566205" y="3779774"/>
            <a:ext cx="1140985" cy="27176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1547155" y="3413379"/>
            <a:ext cx="2150635" cy="55187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86" b="85517" l="4000" r="33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" t="47139" r="66000" b="15279"/>
          <a:stretch/>
        </p:blipFill>
        <p:spPr bwMode="auto">
          <a:xfrm>
            <a:off x="11125200" y="2714383"/>
            <a:ext cx="3166986" cy="267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48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E3C2E2-32C1-448F-92AD-E90018F8A650}"/>
              </a:ext>
            </a:extLst>
          </p:cNvPr>
          <p:cNvSpPr/>
          <p:nvPr/>
        </p:nvSpPr>
        <p:spPr>
          <a:xfrm>
            <a:off x="960321" y="175965"/>
            <a:ext cx="12818314" cy="1014760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altLang="ru-RU" sz="5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 многочлена на многочлен </a:t>
            </a:r>
            <a:endParaRPr lang="ru-RU" sz="5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5590692-95EC-4CE0-B4AC-31893AF7FF09}"/>
              </a:ext>
            </a:extLst>
          </p:cNvPr>
          <p:cNvSpPr/>
          <p:nvPr/>
        </p:nvSpPr>
        <p:spPr>
          <a:xfrm>
            <a:off x="307718" y="1164377"/>
            <a:ext cx="14123519" cy="1896233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altLang="ru-RU" sz="36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Чтобы </a:t>
            </a:r>
            <a:r>
              <a:rPr lang="ru-RU" altLang="ru-RU" sz="3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умножить многочлен на многочлен, нужно </a:t>
            </a:r>
            <a:r>
              <a:rPr lang="ru-RU" sz="3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член одного многочлена умножить на каждый член другого многочлена </a:t>
            </a:r>
            <a:r>
              <a:rPr lang="ru-RU" sz="36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полученные произведения </a:t>
            </a:r>
            <a:r>
              <a:rPr lang="ru-RU" sz="36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сложить:</a:t>
            </a:r>
            <a:endParaRPr lang="ru-RU" sz="3600" b="1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3905250" y="3438641"/>
            <a:ext cx="8458200" cy="1823017"/>
          </a:xfrm>
          <a:prstGeom prst="rect">
            <a:avLst/>
          </a:prstGeom>
        </p:spPr>
        <p:txBody>
          <a:bodyPr lIns="130622" tIns="65311" rIns="130622" bIns="65311"/>
          <a:lstStyle/>
          <a:p>
            <a:pPr marL="489833" indent="-489833" defTabSz="130622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   =</a:t>
            </a:r>
            <a:r>
              <a:rPr lang="uz-Latn-UZ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 </a:t>
            </a:r>
            <a:r>
              <a:rPr lang="ru-RU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а</a:t>
            </a:r>
            <a:r>
              <a:rPr lang="en-US" sz="4800" b="1" i="1" kern="0" dirty="0">
                <a:solidFill>
                  <a:srgbClr val="003FBC"/>
                </a:solidFill>
                <a:latin typeface="Century Schoolbook" pitchFamily="18" charset="0"/>
              </a:rPr>
              <a:t>( 2c + d) </a:t>
            </a:r>
            <a:r>
              <a:rPr lang="uz-Latn-UZ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+</a:t>
            </a:r>
            <a:r>
              <a:rPr lang="en-US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 </a:t>
            </a:r>
            <a:r>
              <a:rPr lang="en-US" sz="4800" b="1" i="1" kern="0" dirty="0">
                <a:solidFill>
                  <a:srgbClr val="003FBC"/>
                </a:solidFill>
                <a:latin typeface="Century Schoolbook" pitchFamily="18" charset="0"/>
              </a:rPr>
              <a:t>b ( 2c + d)=</a:t>
            </a:r>
            <a:endParaRPr lang="ru-RU" sz="4800" b="1" i="1" kern="0" dirty="0">
              <a:solidFill>
                <a:srgbClr val="003FBC"/>
              </a:solidFill>
              <a:latin typeface="Century Schoolbook" pitchFamily="18" charset="0"/>
            </a:endParaRPr>
          </a:p>
          <a:p>
            <a:pPr marL="489833" indent="-489833" defTabSz="130622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800" b="1" i="1" kern="0" dirty="0">
                <a:solidFill>
                  <a:srgbClr val="003FBC"/>
                </a:solidFill>
                <a:latin typeface="Century Schoolbook" pitchFamily="18" charset="0"/>
              </a:rPr>
              <a:t>   =2</a:t>
            </a:r>
            <a:r>
              <a:rPr lang="en-US" sz="4800" b="1" i="1" kern="0" dirty="0" err="1" smtClean="0">
                <a:solidFill>
                  <a:srgbClr val="003FBC"/>
                </a:solidFill>
                <a:latin typeface="Century Schoolbook" pitchFamily="18" charset="0"/>
              </a:rPr>
              <a:t>ac+ad</a:t>
            </a:r>
            <a:r>
              <a:rPr lang="uz-Latn-UZ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+</a:t>
            </a:r>
            <a:r>
              <a:rPr lang="en-US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2bc</a:t>
            </a:r>
            <a:r>
              <a:rPr lang="uz-Latn-UZ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+</a:t>
            </a:r>
            <a:r>
              <a:rPr lang="en-US" sz="4800" b="1" i="1" kern="0" dirty="0" err="1" smtClean="0">
                <a:solidFill>
                  <a:srgbClr val="003FBC"/>
                </a:solidFill>
                <a:latin typeface="Century Schoolbook" pitchFamily="18" charset="0"/>
              </a:rPr>
              <a:t>bd</a:t>
            </a:r>
            <a:endParaRPr lang="ru-RU" sz="4000" b="1" i="1" kern="0" dirty="0">
              <a:solidFill>
                <a:srgbClr val="00FFFF"/>
              </a:solidFill>
              <a:latin typeface="Century Schoolbook" pitchFamily="18" charset="0"/>
            </a:endParaRPr>
          </a:p>
          <a:p>
            <a:pPr marL="489833" indent="-489833" defTabSz="130622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sz="4000" i="1" kern="0" dirty="0">
              <a:solidFill>
                <a:srgbClr val="00FFFF"/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101564" y="2963786"/>
            <a:ext cx="2442236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1358"/>
                  <a:pt x="538" y="11915"/>
                  <a:pt x="628" y="12466"/>
                </a:cubicBezTo>
                <a:lnTo>
                  <a:pt x="142" y="12546"/>
                </a:lnTo>
                <a:cubicBezTo>
                  <a:pt x="47" y="11968"/>
                  <a:pt x="0" y="1138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solidFill>
            <a:srgbClr val="8000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ru-RU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742733" y="2940033"/>
            <a:ext cx="2611068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1358"/>
                  <a:pt x="538" y="11915"/>
                  <a:pt x="628" y="12466"/>
                </a:cubicBezTo>
                <a:lnTo>
                  <a:pt x="142" y="12546"/>
                </a:lnTo>
                <a:cubicBezTo>
                  <a:pt x="47" y="11968"/>
                  <a:pt x="0" y="1138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solidFill>
            <a:srgbClr val="8000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ru-RU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101564" y="3085290"/>
            <a:ext cx="1223036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1358"/>
                  <a:pt x="538" y="11915"/>
                  <a:pt x="628" y="12466"/>
                </a:cubicBezTo>
                <a:lnTo>
                  <a:pt x="142" y="12546"/>
                </a:lnTo>
                <a:cubicBezTo>
                  <a:pt x="47" y="11968"/>
                  <a:pt x="0" y="1138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solidFill>
            <a:srgbClr val="8000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ru-RU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8761782" y="3093203"/>
            <a:ext cx="1220418" cy="76581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1358"/>
                  <a:pt x="538" y="11915"/>
                  <a:pt x="628" y="12466"/>
                </a:cubicBezTo>
                <a:lnTo>
                  <a:pt x="142" y="12546"/>
                </a:lnTo>
                <a:cubicBezTo>
                  <a:pt x="47" y="11968"/>
                  <a:pt x="0" y="1138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solidFill>
            <a:srgbClr val="8000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ru-RU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707" y="3476108"/>
            <a:ext cx="4519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(a</a:t>
            </a:r>
            <a:r>
              <a:rPr lang="ru-RU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+</a:t>
            </a:r>
            <a:r>
              <a:rPr lang="uz-Latn-UZ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b)</a:t>
            </a:r>
            <a:r>
              <a:rPr lang="en-US" sz="4800" b="1" i="1" kern="0" dirty="0" smtClean="0">
                <a:solidFill>
                  <a:srgbClr val="003FBC"/>
                </a:solidFill>
                <a:latin typeface="Century Schoolbook" pitchFamily="18" charset="0"/>
              </a:rPr>
              <a:t>( </a:t>
            </a:r>
            <a:r>
              <a:rPr lang="en-US" sz="4800" b="1" i="1" kern="0" dirty="0">
                <a:solidFill>
                  <a:srgbClr val="003FBC"/>
                </a:solidFill>
                <a:latin typeface="Century Schoolbook" pitchFamily="18" charset="0"/>
              </a:rPr>
              <a:t>2c + d) </a:t>
            </a:r>
            <a:endParaRPr lang="uz-Latn-UZ" sz="4400" dirty="0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403379" y="5200123"/>
            <a:ext cx="2776768" cy="108493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1358"/>
                  <a:pt x="538" y="11915"/>
                  <a:pt x="628" y="12466"/>
                </a:cubicBezTo>
                <a:lnTo>
                  <a:pt x="142" y="12546"/>
                </a:lnTo>
                <a:cubicBezTo>
                  <a:pt x="47" y="11968"/>
                  <a:pt x="0" y="1138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solidFill>
            <a:srgbClr val="00B0F0"/>
          </a:solidFill>
          <a:ln w="9525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 sz="5400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1403379" y="5332770"/>
            <a:ext cx="1938567" cy="857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1358"/>
                  <a:pt x="538" y="11915"/>
                  <a:pt x="628" y="12466"/>
                </a:cubicBezTo>
                <a:lnTo>
                  <a:pt x="142" y="12546"/>
                </a:lnTo>
                <a:cubicBezTo>
                  <a:pt x="47" y="11968"/>
                  <a:pt x="0" y="1138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solidFill>
            <a:srgbClr val="00B0F0"/>
          </a:solidFill>
          <a:ln w="9525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 sz="5400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 flipV="1">
            <a:off x="2307315" y="6148107"/>
            <a:ext cx="1034632" cy="77152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0932"/>
                  <a:pt x="495" y="11065"/>
                  <a:pt x="500" y="11197"/>
                </a:cubicBezTo>
                <a:lnTo>
                  <a:pt x="8" y="11216"/>
                </a:lnTo>
                <a:cubicBezTo>
                  <a:pt x="2" y="11077"/>
                  <a:pt x="0" y="1093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solidFill>
            <a:schemeClr val="accent2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 sz="5400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 flipV="1">
            <a:off x="2297273" y="6163289"/>
            <a:ext cx="1696483" cy="77152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771" y="8192"/>
                </a:moveTo>
                <a:cubicBezTo>
                  <a:pt x="19585" y="3656"/>
                  <a:pt x="15487" y="493"/>
                  <a:pt x="10800" y="493"/>
                </a:cubicBezTo>
                <a:cubicBezTo>
                  <a:pt x="5107" y="493"/>
                  <a:pt x="493" y="5107"/>
                  <a:pt x="493" y="10800"/>
                </a:cubicBezTo>
                <a:cubicBezTo>
                  <a:pt x="492" y="10932"/>
                  <a:pt x="495" y="11065"/>
                  <a:pt x="500" y="11197"/>
                </a:cubicBezTo>
                <a:lnTo>
                  <a:pt x="8" y="11216"/>
                </a:lnTo>
                <a:cubicBezTo>
                  <a:pt x="2" y="11077"/>
                  <a:pt x="0" y="1093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5712" y="-1"/>
                  <a:pt x="20005" y="3314"/>
                  <a:pt x="21248" y="8067"/>
                </a:cubicBezTo>
                <a:lnTo>
                  <a:pt x="23860" y="7384"/>
                </a:lnTo>
                <a:lnTo>
                  <a:pt x="21756" y="10980"/>
                </a:lnTo>
                <a:lnTo>
                  <a:pt x="18159" y="8875"/>
                </a:lnTo>
                <a:lnTo>
                  <a:pt x="20771" y="8192"/>
                </a:lnTo>
                <a:close/>
              </a:path>
            </a:pathLst>
          </a:custGeom>
          <a:solidFill>
            <a:schemeClr val="accent2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 sz="5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5588609" y="5600744"/>
                <a:ext cx="2788185" cy="981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622" tIns="65311" rIns="130622" bIns="6531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Cyrl-UZ" altLang="ru-RU" sz="54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ru-RU" sz="54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altLang="ru-RU" sz="54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ru-RU" sz="54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altLang="ru-RU" sz="54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altLang="ru-RU" sz="54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8609" y="5600744"/>
                <a:ext cx="2788185" cy="9816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7298747" y="5640213"/>
                <a:ext cx="2642106" cy="898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622" tIns="65311" rIns="130622" bIns="6531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Cyrl-UZ" altLang="ru-RU" sz="48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ru-RU" sz="48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ru-RU" sz="48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altLang="ru-RU" sz="48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ru-RU" sz="48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sup>
                    </m:sSup>
                    <m:r>
                      <a:rPr lang="en-US" altLang="ru-RU" sz="4800" b="1" i="1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ru-RU" sz="48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8747" y="5640213"/>
                <a:ext cx="2642106" cy="8982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8863154" y="5627543"/>
                <a:ext cx="2278008" cy="887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622" tIns="65311" rIns="130622" bIns="6531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ru-RU" sz="48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48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ru-RU" sz="48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ru-RU" sz="48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ru-RU" sz="48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3154" y="5627543"/>
                <a:ext cx="2278008" cy="887297"/>
              </a:xfrm>
              <a:prstGeom prst="rect">
                <a:avLst/>
              </a:prstGeom>
              <a:blipFill rotWithShape="1">
                <a:blip r:embed="rId4"/>
                <a:stretch>
                  <a:fillRect l="-10428" t="-10959" b="-335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9797028" y="5682495"/>
                <a:ext cx="2155399" cy="887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622" tIns="65311" rIns="130622" bIns="6531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4800" b="1" i="1" smtClean="0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ru-RU" sz="4800" b="1" i="1" smtClean="0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ru-RU" sz="4800" b="1" i="1" smtClean="0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ru-RU" sz="4800" b="1" i="1" smtClean="0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ru-RU" sz="4800" b="1" i="1" smtClean="0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𝒚</m:t>
                      </m:r>
                    </m:oMath>
                  </m:oMathPara>
                </a14:m>
                <a:endParaRPr lang="ru-RU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7028" y="5682495"/>
                <a:ext cx="2155399" cy="8872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одзаголовок 1"/>
              <p:cNvSpPr txBox="1">
                <a:spLocks/>
              </p:cNvSpPr>
              <p:nvPr/>
            </p:nvSpPr>
            <p:spPr>
              <a:xfrm>
                <a:off x="241010" y="5751646"/>
                <a:ext cx="5809010" cy="876749"/>
              </a:xfrm>
              <a:prstGeom prst="rect">
                <a:avLst/>
              </a:prstGeom>
            </p:spPr>
            <p:txBody>
              <a:bodyPr/>
              <a:lstStyle>
                <a:lvl1pPr marL="0">
                  <a:defRPr>
                    <a:latin typeface="+mn-lt"/>
                    <a:ea typeface="+mn-ea"/>
                    <a:cs typeface="+mn-cs"/>
                  </a:defRPr>
                </a:lvl1pPr>
                <a:lvl2pPr marL="1159038">
                  <a:defRPr>
                    <a:latin typeface="+mn-lt"/>
                    <a:ea typeface="+mn-ea"/>
                    <a:cs typeface="+mn-cs"/>
                  </a:defRPr>
                </a:lvl2pPr>
                <a:lvl3pPr marL="2318076">
                  <a:defRPr>
                    <a:latin typeface="+mn-lt"/>
                    <a:ea typeface="+mn-ea"/>
                    <a:cs typeface="+mn-cs"/>
                  </a:defRPr>
                </a:lvl3pPr>
                <a:lvl4pPr marL="3477112">
                  <a:defRPr>
                    <a:latin typeface="+mn-lt"/>
                    <a:ea typeface="+mn-ea"/>
                    <a:cs typeface="+mn-cs"/>
                  </a:defRPr>
                </a:lvl4pPr>
                <a:lvl5pPr marL="4636148">
                  <a:defRPr>
                    <a:latin typeface="+mn-lt"/>
                    <a:ea typeface="+mn-ea"/>
                    <a:cs typeface="+mn-cs"/>
                  </a:defRPr>
                </a:lvl5pPr>
                <a:lvl6pPr marL="5795186">
                  <a:defRPr>
                    <a:latin typeface="+mn-lt"/>
                    <a:ea typeface="+mn-ea"/>
                    <a:cs typeface="+mn-cs"/>
                  </a:defRPr>
                </a:lvl6pPr>
                <a:lvl7pPr marL="6954224">
                  <a:defRPr>
                    <a:latin typeface="+mn-lt"/>
                    <a:ea typeface="+mn-ea"/>
                    <a:cs typeface="+mn-cs"/>
                  </a:defRPr>
                </a:lvl7pPr>
                <a:lvl8pPr marL="8113261">
                  <a:defRPr>
                    <a:latin typeface="+mn-lt"/>
                    <a:ea typeface="+mn-ea"/>
                    <a:cs typeface="+mn-cs"/>
                  </a:defRPr>
                </a:lvl8pPr>
                <a:lvl9pPr marL="927229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uz-Cyrl-UZ" altLang="ru-RU" sz="54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Cyrl-UZ" altLang="ru-RU" sz="54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ru-RU" sz="54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ru-RU" sz="54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ru-RU" sz="5400" b="1" i="1" dirty="0" smtClean="0">
                    <a:solidFill>
                      <a:srgbClr val="000099"/>
                    </a:solidFill>
                    <a:latin typeface="Century Schoolbook" pitchFamily="18" charset="0"/>
                  </a:rPr>
                  <a:t>+</a:t>
                </a:r>
                <a:r>
                  <a:rPr lang="en-US" altLang="ru-RU" sz="5400" b="1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ru-RU" altLang="ru-RU" sz="5400" b="1" i="1" dirty="0" smtClean="0">
                    <a:solidFill>
                      <a:srgbClr val="000099"/>
                    </a:solidFill>
                    <a:latin typeface="Century Schoolbook" pitchFamily="18" charset="0"/>
                  </a:rPr>
                  <a:t>)</a:t>
                </a:r>
                <a:r>
                  <a:rPr lang="en-US" altLang="ru-RU" sz="5400" b="1" i="1" dirty="0" smtClean="0">
                    <a:solidFill>
                      <a:srgbClr val="000099"/>
                    </a:solidFill>
                    <a:latin typeface="Century Schoolbook" pitchFamily="18" charset="0"/>
                  </a:rPr>
                  <a:t>(y</a:t>
                </a:r>
                <a:r>
                  <a:rPr lang="en-US" altLang="ru-RU" sz="54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ru-RU" sz="5400" b="1" i="1" dirty="0" smtClean="0">
                    <a:solidFill>
                      <a:srgbClr val="000099"/>
                    </a:solidFill>
                    <a:latin typeface="Century Schoolbook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54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sz="54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ru-RU" sz="54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ru-RU" sz="5400" b="1" i="1" dirty="0" smtClean="0">
                    <a:solidFill>
                      <a:srgbClr val="000099"/>
                    </a:solidFill>
                    <a:latin typeface="Century Schoolbook" pitchFamily="18" charset="0"/>
                  </a:rPr>
                  <a:t>) =</a:t>
                </a:r>
                <a:endParaRPr lang="ru-RU" altLang="ru-RU" sz="5400" b="1" i="1" dirty="0" smtClean="0">
                  <a:solidFill>
                    <a:srgbClr val="000099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31" name="Под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0" y="5751646"/>
                <a:ext cx="5809010" cy="876749"/>
              </a:xfrm>
              <a:prstGeom prst="rect">
                <a:avLst/>
              </a:prstGeom>
              <a:blipFill rotWithShape="1">
                <a:blip r:embed="rId6"/>
                <a:stretch>
                  <a:fillRect t="-28671" b="-3986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753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E3C2E2-32C1-448F-92AD-E90018F8A650}"/>
              </a:ext>
            </a:extLst>
          </p:cNvPr>
          <p:cNvSpPr/>
          <p:nvPr/>
        </p:nvSpPr>
        <p:spPr>
          <a:xfrm>
            <a:off x="4414901" y="0"/>
            <a:ext cx="4640479" cy="1157569"/>
          </a:xfrm>
          <a:prstGeom prst="rect">
            <a:avLst/>
          </a:prstGeom>
        </p:spPr>
        <p:txBody>
          <a:bodyPr wrap="square" lIns="231974" tIns="115987" rIns="231974" bIns="115987">
            <a:spAutoFit/>
          </a:bodyPr>
          <a:lstStyle/>
          <a:p>
            <a:r>
              <a:rPr lang="ru-RU" altLang="ru-RU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Деление</a:t>
            </a:r>
            <a:endParaRPr lang="ru-RU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CCDCA0F-C908-4ECA-9975-7F5BB9011AC7}"/>
              </a:ext>
            </a:extLst>
          </p:cNvPr>
          <p:cNvSpPr/>
          <p:nvPr/>
        </p:nvSpPr>
        <p:spPr>
          <a:xfrm>
            <a:off x="469137" y="1117957"/>
            <a:ext cx="13412856" cy="6682158"/>
          </a:xfrm>
          <a:prstGeom prst="rect">
            <a:avLst/>
          </a:prstGeom>
        </p:spPr>
        <p:txBody>
          <a:bodyPr wrap="none" lIns="231974" tIns="115987" rIns="231974" bIns="115987">
            <a:spAutoFit/>
          </a:bodyPr>
          <a:lstStyle/>
          <a:p>
            <a:r>
              <a:rPr lang="en-US" altLang="ru-RU" sz="51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altLang="ru-RU" sz="51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Деление одночлена на одночлен:</a:t>
            </a:r>
          </a:p>
          <a:p>
            <a:pPr algn="ctr"/>
            <a:r>
              <a:rPr lang="ru-RU" altLang="ru-RU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(32а</a:t>
            </a:r>
            <a:r>
              <a:rPr lang="en-US" altLang="ru-RU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altLang="ru-RU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altLang="ru-RU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altLang="ru-RU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) </a:t>
            </a:r>
            <a:r>
              <a:rPr lang="ru-RU" altLang="ru-RU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: (4а</a:t>
            </a:r>
            <a:r>
              <a:rPr lang="ru-RU" altLang="ru-RU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 </a:t>
            </a:r>
            <a:r>
              <a:rPr lang="ru-RU" altLang="ru-RU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 = 8а</a:t>
            </a:r>
            <a:r>
              <a:rPr lang="en-US" altLang="ru-RU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altLang="ru-RU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ru-RU" altLang="ru-RU" sz="5100" b="1" i="1" baseline="300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uz-Latn-UZ" altLang="ru-RU" sz="5100" b="1" dirty="0" smtClean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51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51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51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Деление многочлена на одночлен</a:t>
            </a:r>
            <a:r>
              <a:rPr lang="ru-RU" altLang="ru-RU" sz="51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z-Latn-UZ" sz="4100" b="1" dirty="0" smtClean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100" b="1" dirty="0" smtClean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Чтобы </a:t>
            </a:r>
            <a:r>
              <a:rPr lang="ru-RU" sz="41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разделить многочлен на одночлен, надо</a:t>
            </a:r>
          </a:p>
          <a:p>
            <a:r>
              <a:rPr lang="ru-RU" sz="41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член многочлена разделить на этот</a:t>
            </a:r>
          </a:p>
          <a:p>
            <a:r>
              <a:rPr lang="ru-RU" sz="4100" b="1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одночлен и полученные результаты сложить:</a:t>
            </a:r>
            <a:endParaRPr lang="en-US" sz="4100" b="1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100" b="1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( 36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n</a:t>
            </a:r>
            <a:r>
              <a:rPr lang="en-US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– 45n</a:t>
            </a:r>
            <a:r>
              <a:rPr lang="en-US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) </a:t>
            </a:r>
            <a:r>
              <a:rPr lang="ru-RU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( 9n</a:t>
            </a:r>
            <a:r>
              <a:rPr lang="en-US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) = 4n</a:t>
            </a:r>
            <a:r>
              <a:rPr lang="en-US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51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– 5m</a:t>
            </a:r>
            <a:r>
              <a:rPr lang="en-US" sz="5100" b="1" i="1" baseline="30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ru-RU" sz="5100" b="1" i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6194"/>
            <a:ext cx="14630400" cy="780903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31" rIns="0" bIns="0" rtlCol="0" anchor="ctr">
            <a:spAutoFit/>
          </a:bodyPr>
          <a:lstStyle/>
          <a:p>
            <a:pPr marL="32176" algn="ctr">
              <a:spcBef>
                <a:spcPts val="330"/>
              </a:spcBef>
            </a:pPr>
            <a:r>
              <a:rPr lang="ru-RU" sz="4800" dirty="0" smtClean="0"/>
              <a:t>ЗАДАНИЯ ДЛЯ САМОСТОЯТЕЛЬНОЙ РАБОТЫ</a:t>
            </a:r>
            <a:endParaRPr lang="ru-RU" sz="48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7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TextBox 4"/>
          <p:cNvSpPr txBox="1"/>
          <p:nvPr/>
        </p:nvSpPr>
        <p:spPr>
          <a:xfrm>
            <a:off x="5791200" y="1598318"/>
            <a:ext cx="7924801" cy="2539074"/>
          </a:xfrm>
          <a:prstGeom prst="rect">
            <a:avLst/>
          </a:prstGeom>
          <a:noFill/>
        </p:spPr>
        <p:txBody>
          <a:bodyPr wrap="square" lIns="91364" tIns="45679" rIns="91364" bIns="45679" rtlCol="0">
            <a:spAutoFit/>
          </a:bodyPr>
          <a:lstStyle/>
          <a:p>
            <a:pPr algn="ctr"/>
            <a:r>
              <a:rPr lang="uz-Cyrl-UZ" sz="53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</a:t>
            </a:r>
            <a:endParaRPr lang="uz-Cyrl-UZ" sz="5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Cyrl-UZ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№ </a:t>
            </a:r>
            <a:r>
              <a:rPr lang="uz-Latn-UZ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607</a:t>
            </a: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z-Latn-UZ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608, 609</a:t>
            </a: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5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(стр</a:t>
            </a:r>
            <a:r>
              <a:rPr lang="ru-RU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173</a:t>
            </a: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uz-Latn-UZ" sz="5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Красивые школьники с портфелями, счастливые дети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6"/>
          <a:stretch/>
        </p:blipFill>
        <p:spPr bwMode="auto">
          <a:xfrm flipH="1">
            <a:off x="1066800" y="1495037"/>
            <a:ext cx="3581400" cy="52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8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16631</TotalTime>
  <Words>480</Words>
  <Application>Microsoft Office PowerPoint</Application>
  <PresentationFormat>Произвольный</PresentationFormat>
  <Paragraphs>76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ДЛЯ САМОСТОЯТЕЛЬНОЙ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1145</cp:revision>
  <dcterms:created xsi:type="dcterms:W3CDTF">2020-04-09T07:32:19Z</dcterms:created>
  <dcterms:modified xsi:type="dcterms:W3CDTF">2021-03-18T12:45:12Z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