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560" r:id="rId2"/>
    <p:sldId id="880" r:id="rId3"/>
    <p:sldId id="889" r:id="rId4"/>
    <p:sldId id="881" r:id="rId5"/>
    <p:sldId id="883" r:id="rId6"/>
    <p:sldId id="884" r:id="rId7"/>
    <p:sldId id="885" r:id="rId8"/>
    <p:sldId id="886" r:id="rId9"/>
    <p:sldId id="887" r:id="rId10"/>
    <p:sldId id="888" r:id="rId11"/>
    <p:sldId id="879" r:id="rId12"/>
  </p:sldIdLst>
  <p:sldSz cx="14630400" cy="8229600"/>
  <p:notesSz cx="5765800" cy="3244850"/>
  <p:defaultTextStyle>
    <a:defPPr>
      <a:defRPr lang="ru-RU"/>
    </a:defPPr>
    <a:lvl1pPr marL="0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8075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6149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4221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2296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0375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48450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06522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64591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880"/>
            <p14:sldId id="889"/>
            <p14:sldId id="881"/>
            <p14:sldId id="883"/>
            <p14:sldId id="884"/>
            <p14:sldId id="885"/>
            <p14:sldId id="886"/>
            <p14:sldId id="887"/>
            <p14:sldId id="888"/>
            <p14:sldId id="879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  <p15:guide id="5" orient="horz" pos="2881">
          <p15:clr>
            <a:srgbClr val="A4A3A4"/>
          </p15:clr>
        </p15:guide>
        <p15:guide id="6" pos="2159">
          <p15:clr>
            <a:srgbClr val="A4A3A4"/>
          </p15:clr>
        </p15:guide>
        <p15:guide id="7" pos="5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A50021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2" autoAdjust="0"/>
    <p:restoredTop sz="93305" autoAdjust="0"/>
  </p:normalViewPr>
  <p:slideViewPr>
    <p:cSldViewPr>
      <p:cViewPr>
        <p:scale>
          <a:sx n="62" d="100"/>
          <a:sy n="62" d="100"/>
        </p:scale>
        <p:origin x="-96" y="138"/>
      </p:cViewPr>
      <p:guideLst>
        <p:guide orient="horz" pos="2880"/>
        <p:guide orient="horz" pos="7304"/>
        <p:guide orient="horz" pos="2881"/>
        <p:guide pos="2160"/>
        <p:guide pos="5482"/>
        <p:guide pos="2159"/>
        <p:guide pos="5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8075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6149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4221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2296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0375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48450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06522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64591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 dirty="0"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42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82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8" y="3404095"/>
            <a:ext cx="4088004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3" y="2491494"/>
            <a:ext cx="10096044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17" y="1359834"/>
            <a:ext cx="14338759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69634" y="180475"/>
            <a:ext cx="14338759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8" y="3404095"/>
            <a:ext cx="4088004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7" y="1828004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62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34" y="267903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8" y="3404095"/>
            <a:ext cx="4088004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96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7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7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7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7" y="5976689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2571" indent="-182571">
              <a:buFont typeface="Arial" panose="020B0604020202020204" pitchFamily="34" charset="0"/>
              <a:buChar char="•"/>
              <a:defRPr sz="1800"/>
            </a:lvl2pPr>
            <a:lvl3pPr marL="365144" indent="-182571">
              <a:defRPr sz="1800"/>
            </a:lvl3pPr>
            <a:lvl4pPr marL="639002" indent="-273861">
              <a:defRPr sz="1800"/>
            </a:lvl4pPr>
            <a:lvl5pPr marL="912860" indent="-273861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7" y="5976689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2571" indent="-182571">
              <a:buFont typeface="Arial" panose="020B0604020202020204" pitchFamily="34" charset="0"/>
              <a:buChar char="•"/>
              <a:defRPr sz="1800"/>
            </a:lvl2pPr>
            <a:lvl3pPr marL="365144" indent="-182571">
              <a:defRPr sz="1800"/>
            </a:lvl3pPr>
            <a:lvl4pPr marL="639002" indent="-273861">
              <a:defRPr sz="1800"/>
            </a:lvl4pPr>
            <a:lvl5pPr marL="912860" indent="-273861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7" y="5976689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2571" indent="-182571">
              <a:buFont typeface="Arial" panose="020B0604020202020204" pitchFamily="34" charset="0"/>
              <a:buChar char="•"/>
              <a:defRPr sz="1800"/>
            </a:lvl2pPr>
            <a:lvl3pPr marL="365144" indent="-182571">
              <a:defRPr sz="1800"/>
            </a:lvl3pPr>
            <a:lvl4pPr marL="639002" indent="-273861">
              <a:defRPr sz="1800"/>
            </a:lvl4pPr>
            <a:lvl5pPr marL="912860" indent="-273861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96" y="112016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3DC0460-64AC-4DBC-AA12-F63A4F35C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31520" y="7653528"/>
            <a:ext cx="3364992" cy="70252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29858A2-3349-4A2B-BAE0-331E7A450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974336" y="7653528"/>
            <a:ext cx="4681728" cy="70252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12E4BF5-4273-4B3F-8376-0AFB51EA0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33888" y="7653528"/>
            <a:ext cx="3364992" cy="702526"/>
          </a:xfrm>
          <a:ln/>
        </p:spPr>
        <p:txBody>
          <a:bodyPr/>
          <a:lstStyle>
            <a:lvl1pPr>
              <a:defRPr/>
            </a:lvl1pPr>
          </a:lstStyle>
          <a:p>
            <a:fld id="{2C79AD6C-E612-48A0-85B7-531F0E6918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686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17" y="1359834"/>
            <a:ext cx="14338759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8" y="3404092"/>
            <a:ext cx="4088004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3" y="2491493"/>
            <a:ext cx="1009604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9"/>
            <a:ext cx="4681728" cy="707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9"/>
            <a:ext cx="3364992" cy="707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9"/>
            <a:ext cx="3364992" cy="707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8075">
        <a:defRPr>
          <a:latin typeface="+mn-lt"/>
          <a:ea typeface="+mn-ea"/>
          <a:cs typeface="+mn-cs"/>
        </a:defRPr>
      </a:lvl2pPr>
      <a:lvl3pPr marL="2316149">
        <a:defRPr>
          <a:latin typeface="+mn-lt"/>
          <a:ea typeface="+mn-ea"/>
          <a:cs typeface="+mn-cs"/>
        </a:defRPr>
      </a:lvl3pPr>
      <a:lvl4pPr marL="3474221">
        <a:defRPr>
          <a:latin typeface="+mn-lt"/>
          <a:ea typeface="+mn-ea"/>
          <a:cs typeface="+mn-cs"/>
        </a:defRPr>
      </a:lvl4pPr>
      <a:lvl5pPr marL="4632296">
        <a:defRPr>
          <a:latin typeface="+mn-lt"/>
          <a:ea typeface="+mn-ea"/>
          <a:cs typeface="+mn-cs"/>
        </a:defRPr>
      </a:lvl5pPr>
      <a:lvl6pPr marL="5790375">
        <a:defRPr>
          <a:latin typeface="+mn-lt"/>
          <a:ea typeface="+mn-ea"/>
          <a:cs typeface="+mn-cs"/>
        </a:defRPr>
      </a:lvl6pPr>
      <a:lvl7pPr marL="6948450">
        <a:defRPr>
          <a:latin typeface="+mn-lt"/>
          <a:ea typeface="+mn-ea"/>
          <a:cs typeface="+mn-cs"/>
        </a:defRPr>
      </a:lvl7pPr>
      <a:lvl8pPr marL="8106522">
        <a:defRPr>
          <a:latin typeface="+mn-lt"/>
          <a:ea typeface="+mn-ea"/>
          <a:cs typeface="+mn-cs"/>
        </a:defRPr>
      </a:lvl8pPr>
      <a:lvl9pPr marL="92645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8075">
        <a:defRPr>
          <a:latin typeface="+mn-lt"/>
          <a:ea typeface="+mn-ea"/>
          <a:cs typeface="+mn-cs"/>
        </a:defRPr>
      </a:lvl2pPr>
      <a:lvl3pPr marL="2316149">
        <a:defRPr>
          <a:latin typeface="+mn-lt"/>
          <a:ea typeface="+mn-ea"/>
          <a:cs typeface="+mn-cs"/>
        </a:defRPr>
      </a:lvl3pPr>
      <a:lvl4pPr marL="3474221">
        <a:defRPr>
          <a:latin typeface="+mn-lt"/>
          <a:ea typeface="+mn-ea"/>
          <a:cs typeface="+mn-cs"/>
        </a:defRPr>
      </a:lvl4pPr>
      <a:lvl5pPr marL="4632296">
        <a:defRPr>
          <a:latin typeface="+mn-lt"/>
          <a:ea typeface="+mn-ea"/>
          <a:cs typeface="+mn-cs"/>
        </a:defRPr>
      </a:lvl5pPr>
      <a:lvl6pPr marL="5790375">
        <a:defRPr>
          <a:latin typeface="+mn-lt"/>
          <a:ea typeface="+mn-ea"/>
          <a:cs typeface="+mn-cs"/>
        </a:defRPr>
      </a:lvl6pPr>
      <a:lvl7pPr marL="6948450">
        <a:defRPr>
          <a:latin typeface="+mn-lt"/>
          <a:ea typeface="+mn-ea"/>
          <a:cs typeface="+mn-cs"/>
        </a:defRPr>
      </a:lvl7pPr>
      <a:lvl8pPr marL="8106522">
        <a:defRPr>
          <a:latin typeface="+mn-lt"/>
          <a:ea typeface="+mn-ea"/>
          <a:cs typeface="+mn-cs"/>
        </a:defRPr>
      </a:lvl8pPr>
      <a:lvl9pPr marL="92645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4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49.png"/><Relationship Id="rId10" Type="http://schemas.openxmlformats.org/officeDocument/2006/relationships/image" Target="../media/image78.png"/><Relationship Id="rId19" Type="http://schemas.openxmlformats.org/officeDocument/2006/relationships/image" Target="../media/image24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8.wmf"/><Relationship Id="rId3" Type="http://schemas.openxmlformats.org/officeDocument/2006/relationships/image" Target="../media/image10.png"/><Relationship Id="rId7" Type="http://schemas.openxmlformats.org/officeDocument/2006/relationships/image" Target="../media/image10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7.wmf"/><Relationship Id="rId5" Type="http://schemas.openxmlformats.org/officeDocument/2006/relationships/image" Target="../media/image12.png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9" Type="http://schemas.openxmlformats.org/officeDocument/2006/relationships/image" Target="../media/image6.wmf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11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microsoft.com/office/2007/relationships/hdphoto" Target="../media/hdphoto3.wdp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7" y="3902"/>
            <a:ext cx="14610537" cy="2589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3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12775" y="5333999"/>
            <a:ext cx="872993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71" y="578535"/>
            <a:ext cx="1531764" cy="153157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71" y="578535"/>
            <a:ext cx="1531764" cy="153157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9" cy="977331"/>
          </a:xfrm>
          <a:prstGeom prst="rect">
            <a:avLst/>
          </a:prstGeom>
        </p:spPr>
        <p:txBody>
          <a:bodyPr vert="horz" wrap="square" lIns="0" tIns="40225" rIns="0" bIns="0" rtlCol="0">
            <a:spAutoFit/>
          </a:bodyPr>
          <a:lstStyle/>
          <a:p>
            <a:pPr algn="ctr">
              <a:spcBef>
                <a:spcPts val="320"/>
              </a:spcBef>
            </a:pPr>
            <a:r>
              <a:rPr lang="ru-RU" sz="6100" b="1" spc="25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1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22" y="578531"/>
            <a:ext cx="8971682" cy="1391635"/>
          </a:xfrm>
          <a:prstGeom prst="rect">
            <a:avLst/>
          </a:prstGeom>
        </p:spPr>
        <p:txBody>
          <a:bodyPr vert="horz" wrap="square" lIns="0" tIns="3705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26" algn="ctr" defTabSz="2320277">
              <a:spcBef>
                <a:spcPts val="289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908147" y="1699724"/>
            <a:ext cx="40325" cy="79031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829956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928030" y="794555"/>
            <a:ext cx="0" cy="866103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1024469" y="863946"/>
            <a:ext cx="717810" cy="748365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709248" y="1734706"/>
            <a:ext cx="108075" cy="108060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778782" y="825563"/>
            <a:ext cx="108075" cy="108060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57401" y="3048000"/>
            <a:ext cx="9220203" cy="3998346"/>
          </a:xfrm>
          <a:prstGeom prst="rect">
            <a:avLst/>
          </a:prstGeom>
        </p:spPr>
        <p:txBody>
          <a:bodyPr vert="horz" wrap="square" lIns="0" tIns="35377" rIns="0" bIns="0" rtlCol="0">
            <a:spAutoFit/>
          </a:bodyPr>
          <a:lstStyle/>
          <a:p>
            <a:pPr marL="46626">
              <a:spcBef>
                <a:spcPts val="279"/>
              </a:spcBef>
            </a:pPr>
            <a:r>
              <a:rPr lang="ru-RU" sz="53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</a:p>
          <a:p>
            <a:pPr marL="46626">
              <a:spcBef>
                <a:spcPts val="279"/>
              </a:spcBef>
            </a:pPr>
            <a:endParaRPr lang="ru-RU" sz="53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662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Степень с натуральным показателем. </a:t>
            </a:r>
          </a:p>
          <a:p>
            <a:pPr marL="4662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Свойства степени.</a:t>
            </a:r>
            <a:endParaRPr lang="ru-RU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7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1929372" y="1447799"/>
            <a:ext cx="1481830" cy="584894"/>
          </a:xfrm>
          <a:prstGeom prst="rect">
            <a:avLst/>
          </a:prstGeom>
        </p:spPr>
        <p:txBody>
          <a:bodyPr vert="horz" wrap="square" lIns="0" tIns="30575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4" name="AutoShape 2" descr="Картинки по запросу &quot;число 5&quot;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5" name="AutoShape 6" descr="Картинки по запросу &quot;квадратный корень&quot;"/>
          <p:cNvSpPr>
            <a:spLocks noChangeAspect="1" noChangeArrowheads="1"/>
          </p:cNvSpPr>
          <p:nvPr/>
        </p:nvSpPr>
        <p:spPr bwMode="auto">
          <a:xfrm>
            <a:off x="612779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AutoShape 2" descr="Картинки по запросу &quot;знак минус картинка&quot;"/>
          <p:cNvSpPr>
            <a:spLocks noChangeAspect="1" noChangeArrowheads="1"/>
          </p:cNvSpPr>
          <p:nvPr/>
        </p:nvSpPr>
        <p:spPr bwMode="auto">
          <a:xfrm>
            <a:off x="76517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4" name="Picture 4" descr="Математика, логотип умения считать Иллюстрация вектора - иллюстрации  насчитывающей считать, умения: 651809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0" b="99885" l="6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255724"/>
            <a:ext cx="4159586" cy="278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3"/>
          <p:cNvSpPr txBox="1"/>
          <p:nvPr/>
        </p:nvSpPr>
        <p:spPr>
          <a:xfrm>
            <a:off x="2057401" y="7046346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4843" y="3"/>
            <a:ext cx="3057213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961" y="807208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Вычислите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561" y="1494201"/>
                <a:ext cx="2677160" cy="1460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 </m:t>
                            </m:r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</m:sup>
                        </m:sSup>
                        <m:r>
                          <a:rPr lang="uz-Latn-UZ" sz="5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61" y="1494201"/>
                <a:ext cx="2677160" cy="1460015"/>
              </a:xfrm>
              <a:prstGeom prst="rect">
                <a:avLst/>
              </a:prstGeom>
              <a:blipFill rotWithShape="1">
                <a:blip r:embed="rId5"/>
                <a:stretch>
                  <a:fillRect l="-3189" b="-41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2120" y="1477991"/>
                <a:ext cx="2677160" cy="1460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Latn-UZ" sz="5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120" y="1477991"/>
                <a:ext cx="2677160" cy="1460015"/>
              </a:xfrm>
              <a:prstGeom prst="rect">
                <a:avLst/>
              </a:prstGeom>
              <a:blipFill rotWithShape="1">
                <a:blip r:embed="rId6"/>
                <a:stretch>
                  <a:fillRect l="-9339" b="-41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1580" y="1453522"/>
                <a:ext cx="1600200" cy="1460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80" y="1453522"/>
                <a:ext cx="1600200" cy="1460015"/>
              </a:xfrm>
              <a:prstGeom prst="rect">
                <a:avLst/>
              </a:prstGeom>
              <a:blipFill rotWithShape="1">
                <a:blip r:embed="rId7"/>
                <a:stretch>
                  <a:fillRect l="-5725" b="-41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44920" y="1826791"/>
                <a:ext cx="5943600" cy="794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𝟖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sup>
                    </m:sSup>
                    <m:r>
                      <a:rPr lang="ru-RU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𝟐𝟏𝟔</m:t>
                    </m:r>
                  </m:oMath>
                </a14:m>
                <a:endParaRPr lang="ru-RU" sz="6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20" y="1826791"/>
                <a:ext cx="5943600" cy="794833"/>
              </a:xfrm>
              <a:prstGeom prst="rect">
                <a:avLst/>
              </a:prstGeom>
              <a:blipFill rotWithShape="1">
                <a:blip r:embed="rId8"/>
                <a:stretch>
                  <a:fillRect l="-1538" t="-14615" b="-338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5961" y="3216014"/>
                <a:ext cx="2677160" cy="1460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>
                                <a:latin typeface="Cambria Math"/>
                                <a:cs typeface="Arial" pitchFamily="34" charset="0"/>
                              </a:rPr>
                              <m:t>  </m:t>
                            </m:r>
                            <m:r>
                              <a:rPr lang="ru-RU" sz="54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∙</m:t>
                            </m:r>
                            <m:r>
                              <a:rPr lang="ru-RU" sz="54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1" y="3216014"/>
                <a:ext cx="2677160" cy="1460015"/>
              </a:xfrm>
              <a:prstGeom prst="rect">
                <a:avLst/>
              </a:prstGeom>
              <a:blipFill rotWithShape="1">
                <a:blip r:embed="rId9"/>
                <a:stretch>
                  <a:fillRect l="-3189" b="-167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44520" y="3199804"/>
                <a:ext cx="2677160" cy="1567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ru-RU" sz="5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Latn-UZ" sz="54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520" y="3199804"/>
                <a:ext cx="2677160" cy="1567609"/>
              </a:xfrm>
              <a:prstGeom prst="rect">
                <a:avLst/>
              </a:prstGeom>
              <a:blipFill rotWithShape="1">
                <a:blip r:embed="rId10"/>
                <a:stretch>
                  <a:fillRect l="-933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01920" y="3216014"/>
                <a:ext cx="2799080" cy="142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920" y="3216014"/>
                <a:ext cx="2799080" cy="1427186"/>
              </a:xfrm>
              <a:prstGeom prst="rect">
                <a:avLst/>
              </a:prstGeom>
              <a:blipFill rotWithShape="1">
                <a:blip r:embed="rId11"/>
                <a:stretch>
                  <a:fillRect l="-3043" b="-38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58000" y="3586191"/>
                <a:ext cx="1295400" cy="794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ru-RU" sz="6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586191"/>
                <a:ext cx="1295400" cy="794833"/>
              </a:xfrm>
              <a:prstGeom prst="rect">
                <a:avLst/>
              </a:prstGeom>
              <a:blipFill rotWithShape="1">
                <a:blip r:embed="rId12"/>
                <a:stretch>
                  <a:fillRect l="-6573" t="-17557" b="-2977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19387" y="4714319"/>
            <a:ext cx="80226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Возведите в степень дробь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98711" y="5814874"/>
                <a:ext cx="2449581" cy="1383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400" b="1" dirty="0" smtClean="0">
                    <a:cs typeface="Arial" pitchFamily="34" charset="0"/>
                  </a:rPr>
                  <a:t>1) </a:t>
                </a:r>
                <a:r>
                  <a:rPr lang="uz-Latn-UZ" sz="4400" b="1" dirty="0" smtClean="0">
                    <a:cs typeface="Arial" pitchFamily="34" charset="0"/>
                  </a:rPr>
                  <a:t>  </a:t>
                </a:r>
                <a:r>
                  <a:rPr lang="en-US" sz="4400" b="1" dirty="0" smtClean="0"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𝒃</m:t>
                            </m:r>
                          </m:den>
                        </m:f>
                      </m:e>
                      <m:sup>
                        <m:r>
                          <a:rPr lang="en-US" sz="5400" b="1" i="1" smtClean="0">
                            <a:latin typeface="Cambria Math"/>
                            <a:cs typeface="Arial" pitchFamily="34" charset="0"/>
                          </a:rPr>
                          <m:t>  </m:t>
                        </m:r>
                        <m:r>
                          <a:rPr lang="uz-Latn-UZ" sz="5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ru-RU" sz="4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11" y="5814874"/>
                <a:ext cx="2449581" cy="1383649"/>
              </a:xfrm>
              <a:prstGeom prst="rect">
                <a:avLst/>
              </a:prstGeom>
              <a:blipFill rotWithShape="1">
                <a:blip r:embed="rId13"/>
                <a:stretch>
                  <a:fillRect l="-9453" b="-572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04147" y="6040699"/>
            <a:ext cx="1807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7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7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779920" y="5814874"/>
                <a:ext cx="2114938" cy="1450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0" smtClean="0">
                          <a:effectLst/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0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uz-Latn-UZ" sz="40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uz-Latn-UZ" sz="4000" b="1" i="0" smtClean="0">
                              <a:effectLst/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40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  <m:r>
                                <a:rPr lang="uz-Latn-UZ" sz="40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𝒃</m:t>
                              </m:r>
                              <m:r>
                                <a:rPr lang="uz-Latn-UZ" sz="40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uz-Latn-UZ" sz="40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z-Latn-UZ" sz="4000" dirty="0"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920" y="5814874"/>
                <a:ext cx="2114938" cy="145078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864902" y="5682945"/>
                <a:ext cx="2412840" cy="1600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3</a:t>
                </a:r>
                <a:r>
                  <a:rPr lang="ru-RU" sz="4400" b="1" dirty="0" smtClean="0">
                    <a:cs typeface="Arial" pitchFamily="34" charset="0"/>
                  </a:rPr>
                  <a:t>) </a:t>
                </a:r>
                <a:r>
                  <a:rPr lang="uz-Latn-UZ" sz="4400" b="1" dirty="0" smtClean="0">
                    <a:cs typeface="Arial" pitchFamily="34" charset="0"/>
                  </a:rPr>
                  <a:t>  </a:t>
                </a:r>
                <a:r>
                  <a:rPr lang="en-US" sz="4400" b="1" dirty="0" smtClean="0"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Latn-UZ" sz="5400" b="1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5400" b="1" i="1" smtClean="0">
                                    <a:latin typeface="Cambria Math"/>
                                    <a:cs typeface="Arial" pitchFamily="34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uz-Latn-UZ" sz="5400" b="1" i="1" smtClean="0">
                                    <a:latin typeface="Cambria Math"/>
                                    <a:cs typeface="Arial" pitchFamily="34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Latn-UZ" sz="5400" b="1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5400" b="1" i="1" smtClean="0">
                                    <a:latin typeface="Cambria Math"/>
                                    <a:cs typeface="Arial" pitchFamily="34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uz-Latn-UZ" sz="5400" b="1" i="1" smtClean="0">
                                    <a:latin typeface="Cambria Math"/>
                                    <a:cs typeface="Arial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  <m:sup>
                        <m:r>
                          <a:rPr lang="en-US" sz="5400" b="1" i="1" smtClean="0">
                            <a:latin typeface="Cambria Math"/>
                            <a:cs typeface="Arial" pitchFamily="34" charset="0"/>
                          </a:rPr>
                          <m:t>  </m:t>
                        </m:r>
                        <m:r>
                          <a:rPr lang="uz-Latn-UZ" sz="5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ru-RU" sz="4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902" y="5682945"/>
                <a:ext cx="2412840" cy="1600182"/>
              </a:xfrm>
              <a:prstGeom prst="rect">
                <a:avLst/>
              </a:prstGeom>
              <a:blipFill rotWithShape="1">
                <a:blip r:embed="rId15"/>
                <a:stretch>
                  <a:fillRect l="-9596" b="-456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503142" y="5915927"/>
            <a:ext cx="1807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7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7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0189702" y="5703527"/>
                <a:ext cx="2270750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0" smtClean="0">
                          <a:effectLst/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 smtClean="0"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4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  </m:t>
                              </m:r>
                              <m:r>
                                <a:rPr lang="uz-Latn-UZ" sz="44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uz-Latn-UZ" sz="44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  <m:r>
                                <a:rPr lang="uz-Latn-UZ" sz="44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  </m:t>
                              </m:r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44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  </m:t>
                              </m:r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uz-Latn-UZ" sz="44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uz-Latn-UZ" sz="4400" b="1" i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z-Latn-UZ" sz="4400" dirty="0">
                  <a:effectLst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702" y="5703527"/>
                <a:ext cx="2270750" cy="146835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2288520" y="5682945"/>
                <a:ext cx="1746568" cy="1509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0" smtClean="0">
                          <a:effectLst/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 smtClean="0"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4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𝟏𝟐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44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z-Latn-UZ" sz="4400" dirty="0">
                  <a:effectLst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8520" y="5682945"/>
                <a:ext cx="1746568" cy="150951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894858" y="5841784"/>
                <a:ext cx="1994713" cy="1341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0" smtClean="0">
                          <a:effectLst/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0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uz-Latn-UZ" sz="40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uz-Latn-UZ" sz="4000" b="1" i="0" smtClean="0">
                              <a:effectLst/>
                              <a:latin typeface="Cambria Math"/>
                              <a:cs typeface="Arial" pitchFamily="34" charset="0"/>
                            </a:rPr>
                            <m:t>𝟏𝟔</m:t>
                          </m:r>
                          <m:sSup>
                            <m:sSupPr>
                              <m:ctrlPr>
                                <a:rPr lang="ru-RU" sz="40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uz-Latn-UZ" sz="40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z-Latn-UZ" sz="4000" dirty="0">
                  <a:effectLst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858" y="5841784"/>
                <a:ext cx="1994713" cy="134158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0815888" y="5677843"/>
            <a:ext cx="180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15888" y="6367526"/>
            <a:ext cx="180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2" descr="Школа бесплатного обучения, карандаш, карандаш, высшее образование, учитель  png | PNGWi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04280" y="2626220"/>
            <a:ext cx="2259319" cy="2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16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5" grpId="0"/>
      <p:bldP spid="16" grpId="0"/>
      <p:bldP spid="17" grpId="0"/>
      <p:bldP spid="11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6194"/>
            <a:ext cx="14630400" cy="780903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31" rIns="0" bIns="0" rtlCol="0" anchor="ctr">
            <a:spAutoFit/>
          </a:bodyPr>
          <a:lstStyle/>
          <a:p>
            <a:pPr marL="32176" algn="ctr">
              <a:spcBef>
                <a:spcPts val="330"/>
              </a:spcBef>
            </a:pPr>
            <a:r>
              <a:rPr lang="ru-RU" sz="4800" dirty="0" smtClean="0"/>
              <a:t>ЗАДАНИЯ ДЛЯ САМОСТОЯТЕЛЬНОЙ РАБОТЫ</a:t>
            </a:r>
            <a:endParaRPr lang="ru-RU" sz="48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7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5" name="TextBox 4"/>
          <p:cNvSpPr txBox="1"/>
          <p:nvPr/>
        </p:nvSpPr>
        <p:spPr>
          <a:xfrm>
            <a:off x="5791200" y="1750943"/>
            <a:ext cx="7924801" cy="3354682"/>
          </a:xfrm>
          <a:prstGeom prst="rect">
            <a:avLst/>
          </a:prstGeom>
          <a:noFill/>
        </p:spPr>
        <p:txBody>
          <a:bodyPr wrap="square" lIns="91364" tIns="45679" rIns="91364" bIns="45679" rtlCol="0">
            <a:spAutoFit/>
          </a:bodyPr>
          <a:lstStyle/>
          <a:p>
            <a:pPr algn="ctr"/>
            <a:r>
              <a:rPr lang="uz-Cyrl-UZ" sz="53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 </a:t>
            </a:r>
            <a:endParaRPr lang="uz-Cyrl-UZ" sz="5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Cyrl-UZ" sz="5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uz-Cyrl-UZ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адачи</a:t>
            </a:r>
          </a:p>
          <a:p>
            <a:pPr algn="ctr"/>
            <a:r>
              <a:rPr lang="uz-Cyrl-UZ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5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uz-Cyrl-UZ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216</a:t>
            </a:r>
            <a:r>
              <a:rPr lang="ru-RU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217,   </a:t>
            </a:r>
            <a:endParaRPr lang="ru-RU" sz="5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(стр</a:t>
            </a:r>
            <a:r>
              <a:rPr lang="ru-RU" sz="5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Latn-UZ" sz="5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67).</a:t>
            </a:r>
            <a:endParaRPr lang="uz-Latn-UZ" sz="5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Школа бесплатного обучения, карандаш, карандаш, высшее образование, учитель 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45388"/>
            <a:ext cx="3276600" cy="40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8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Rectangle 23">
            <a:extLst>
              <a:ext uri="{FF2B5EF4-FFF2-40B4-BE49-F238E27FC236}">
                <a16:creationId xmlns:a16="http://schemas.microsoft.com/office/drawing/2014/main" xmlns="" id="{9B567430-DE10-45A5-8E2D-343328D3E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33" y="5993459"/>
            <a:ext cx="13781686" cy="1846374"/>
          </a:xfrm>
          <a:prstGeom prst="rect">
            <a:avLst/>
          </a:prstGeom>
          <a:solidFill>
            <a:srgbClr val="FEFED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231974" tIns="115987" rIns="231974" bIns="115987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 b="1">
              <a:cs typeface="Arial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xmlns="" id="{A10AC913-2D2F-4C2E-8A24-364F35E3D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03" y="5001475"/>
            <a:ext cx="3701993" cy="9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31974" tIns="115987" rIns="231974" bIns="115987"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xmlns="" id="{D72A5F29-D180-467D-BC01-B9B11F6C7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278" y="4986556"/>
            <a:ext cx="5086935" cy="93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1974" tIns="115987" rIns="231974" bIns="115987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</a:t>
            </a:r>
            <a:endParaRPr lang="en-US" b="1" dirty="0">
              <a:solidFill>
                <a:srgbClr val="11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xmlns="" id="{1C270C80-8AA6-4B04-BA63-71CF98C3A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921" y="4136847"/>
            <a:ext cx="797095" cy="9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31974" tIns="115987" rIns="231974" bIns="115987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xmlns="" id="{87F314DA-F859-4EB7-8B5F-97F4E356A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982" y="3879298"/>
            <a:ext cx="739387" cy="81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31974" tIns="115987" rIns="231974" bIns="115987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1109B7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1109B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xmlns="" id="{58FD9FAD-D6A1-4E96-89EA-8B98B3893A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1323" y="4875362"/>
            <a:ext cx="950952" cy="407219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xmlns="" id="{98F9A9F9-FEA2-49B1-93D3-2C6EDF8FC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7314" y="4300424"/>
            <a:ext cx="1020964" cy="825141"/>
          </a:xfrm>
          <a:prstGeom prst="line">
            <a:avLst/>
          </a:prstGeom>
          <a:noFill/>
          <a:ln w="28575">
            <a:solidFill>
              <a:srgbClr val="1109B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xmlns="" id="{E3474539-550D-424F-BAF8-0D91FE1E4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94" y="5943600"/>
            <a:ext cx="12552923" cy="18962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231974" tIns="115987" rIns="231974" bIns="115987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показывает,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какие одинаковые множители 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перемножаем,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600" b="1" i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-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сколько раз нужно умножить 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основание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9F502ABA-767D-4225-8D30-16AA4367ADAD}"/>
                  </a:ext>
                </a:extLst>
              </p:cNvPr>
              <p:cNvSpPr/>
              <p:nvPr/>
            </p:nvSpPr>
            <p:spPr>
              <a:xfrm>
                <a:off x="124006" y="1863078"/>
                <a:ext cx="13781683" cy="2478443"/>
              </a:xfrm>
              <a:prstGeom prst="rect">
                <a:avLst/>
              </a:prstGeom>
              <a:noFill/>
            </p:spPr>
            <p:txBody>
              <a:bodyPr wrap="square" lIns="231974" tIns="115987" rIns="231974" bIns="115987">
                <a:spAutoFit/>
              </a:bodyPr>
              <a:lstStyle/>
              <a:p>
                <a:pPr algn="ctr">
                  <a:lnSpc>
                    <a:spcPts val="3500"/>
                  </a:lnSpc>
                </a:pPr>
                <a:r>
                  <a:rPr lang="ru-RU" sz="3200" b="1" dirty="0" smtClean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Степенью числа </a:t>
                </a:r>
                <a:r>
                  <a:rPr lang="ru-RU" sz="4800" b="1" i="1" dirty="0">
                    <a:ln w="0"/>
                    <a:solidFill>
                      <a:srgbClr val="C00000"/>
                    </a:solidFill>
                    <a:effectLst/>
                    <a:latin typeface="+mj-lt"/>
                    <a:cs typeface="Arial" panose="020B0604020202020204" pitchFamily="34" charset="0"/>
                  </a:rPr>
                  <a:t>а</a:t>
                </a:r>
                <a:r>
                  <a:rPr lang="ru-RU" sz="3200" b="1" dirty="0">
                    <a:ln w="0"/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 натуральным показателем </a:t>
                </a:r>
                <a:r>
                  <a:rPr lang="en-US" sz="4800" b="1" i="1" dirty="0">
                    <a:ln w="0"/>
                    <a:solidFill>
                      <a:srgbClr val="1109B7"/>
                    </a:solidFill>
                    <a:effectLst/>
                    <a:latin typeface="+mj-lt"/>
                    <a:cs typeface="Arial" panose="020B0604020202020204" pitchFamily="34" charset="0"/>
                  </a:rPr>
                  <a:t>n</a:t>
                </a:r>
                <a:r>
                  <a:rPr lang="en-US" sz="4000" b="1" dirty="0">
                    <a:ln w="0"/>
                    <a:solidFill>
                      <a:srgbClr val="1109B7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 smtClean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ru-RU" sz="3200" b="1" dirty="0" smtClean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большим 1, называется произведение </a:t>
                </a:r>
                <a:r>
                  <a:rPr lang="en-US" sz="4400" b="1" i="1" dirty="0">
                    <a:ln w="0"/>
                    <a:solidFill>
                      <a:srgbClr val="1109B7"/>
                    </a:solidFill>
                    <a:effectLst/>
                    <a:latin typeface="+mj-lt"/>
                    <a:cs typeface="Arial" panose="020B0604020202020204" pitchFamily="34" charset="0"/>
                  </a:rPr>
                  <a:t>n</a:t>
                </a:r>
                <a:r>
                  <a:rPr lang="ru-RU" sz="3200" b="1" dirty="0">
                    <a:ln w="0"/>
                    <a:solidFill>
                      <a:srgbClr val="1109B7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множителей</a:t>
                </a:r>
                <a:r>
                  <a:rPr lang="ru-RU" sz="3200" b="1" dirty="0" smtClean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ru-RU" sz="3200" b="1" dirty="0" smtClean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каждый из которых равен </a:t>
                </a:r>
                <a:r>
                  <a:rPr lang="ru-RU" sz="4800" b="1" i="1" dirty="0">
                    <a:ln w="0"/>
                    <a:solidFill>
                      <a:srgbClr val="C00000"/>
                    </a:solidFill>
                    <a:effectLst/>
                    <a:latin typeface="+mj-lt"/>
                    <a:cs typeface="Arial" panose="020B0604020202020204" pitchFamily="34" charset="0"/>
                  </a:rPr>
                  <a:t>а</a:t>
                </a:r>
                <a:r>
                  <a:rPr lang="ru-RU" sz="3200" b="1" dirty="0">
                    <a:ln w="0"/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ts val="3500"/>
                  </a:lnSpc>
                </a:pPr>
                <a:endParaRPr lang="ru-RU" sz="4000" b="1" i="1" dirty="0" smtClean="0">
                  <a:ln w="0"/>
                  <a:solidFill>
                    <a:srgbClr val="C00000"/>
                  </a:solidFill>
                  <a:effectLst/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lnSpc>
                    <a:spcPts val="3500"/>
                  </a:lnSpc>
                </a:pPr>
                <a:r>
                  <a:rPr lang="ru-RU" sz="4000" b="1" i="1" dirty="0">
                    <a:ln w="0"/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4000" b="1" i="1" dirty="0" smtClean="0">
                    <a:ln w="0"/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                            </a:t>
                </a:r>
                <a:r>
                  <a:rPr lang="ru-RU" sz="4000" b="1" i="1" dirty="0" smtClean="0">
                    <a:ln w="0"/>
                    <a:solidFill>
                      <a:srgbClr val="C00000"/>
                    </a:solidFill>
                    <a:effectLst/>
                    <a:latin typeface="+mj-lt"/>
                    <a:cs typeface="Arial" panose="020B0604020202020204" pitchFamily="34" charset="0"/>
                  </a:rPr>
                  <a:t>а</a:t>
                </a:r>
                <a:r>
                  <a:rPr lang="en-US" sz="4000" b="1" i="1" baseline="30000" dirty="0">
                    <a:ln w="0"/>
                    <a:solidFill>
                      <a:srgbClr val="1109B7"/>
                    </a:solidFill>
                    <a:effectLst/>
                    <a:latin typeface="+mj-lt"/>
                    <a:cs typeface="Arial" panose="020B0604020202020204" pitchFamily="34" charset="0"/>
                  </a:rPr>
                  <a:t>n </a:t>
                </a:r>
                <a:r>
                  <a:rPr lang="en-US" sz="4000" b="1" i="1" dirty="0">
                    <a:ln w="0"/>
                    <a:solidFill>
                      <a:srgbClr val="1109B7"/>
                    </a:solidFill>
                    <a:effectLst/>
                    <a:latin typeface="+mj-lt"/>
                    <a:cs typeface="Arial" panose="020B0604020202020204" pitchFamily="34" charset="0"/>
                  </a:rPr>
                  <a:t>=</a:t>
                </a:r>
                <a:r>
                  <a:rPr lang="ru-RU" sz="4000" b="1" i="1" dirty="0">
                    <a:ln w="0"/>
                    <a:solidFill>
                      <a:srgbClr val="C00000"/>
                    </a:solidFill>
                    <a:effectLst/>
                    <a:latin typeface="+mj-lt"/>
                    <a:cs typeface="Arial" panose="020B0604020202020204" pitchFamily="34" charset="0"/>
                  </a:rPr>
                  <a:t> а </a:t>
                </a:r>
                <a14:m>
                  <m:oMath xmlns:m="http://schemas.openxmlformats.org/officeDocument/2006/math">
                    <m:r>
                      <a:rPr lang="ru-RU" sz="4000" b="1" i="1">
                        <a:ln w="0"/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4000" b="1" i="1" dirty="0">
                    <a:ln w="0"/>
                    <a:solidFill>
                      <a:srgbClr val="C00000"/>
                    </a:solidFill>
                    <a:effectLst/>
                    <a:latin typeface="+mj-lt"/>
                    <a:cs typeface="Arial" panose="020B0604020202020204" pitchFamily="34" charset="0"/>
                  </a:rPr>
                  <a:t>а</a:t>
                </a:r>
                <a:r>
                  <a:rPr lang="ru-RU" sz="4000" b="1" i="1" dirty="0">
                    <a:ln w="0"/>
                    <a:solidFill>
                      <a:srgbClr val="C00000"/>
                    </a:solidFill>
                    <a:effectLst/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>
                        <a:ln w="0"/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4000" b="1" i="1" dirty="0">
                    <a:ln w="0"/>
                    <a:solidFill>
                      <a:srgbClr val="C00000"/>
                    </a:solidFill>
                    <a:effectLst/>
                    <a:latin typeface="+mj-lt"/>
                    <a:cs typeface="Arial" panose="020B0604020202020204" pitchFamily="34" charset="0"/>
                  </a:rPr>
                  <a:t> а</a:t>
                </a:r>
                <a:r>
                  <a:rPr lang="ru-RU" sz="4000" b="1" i="1" dirty="0">
                    <a:ln w="0"/>
                    <a:solidFill>
                      <a:srgbClr val="C00000"/>
                    </a:solidFill>
                    <a:effectLst/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>
                        <a:ln w="0"/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4000" b="1" i="1" dirty="0">
                    <a:ln w="0"/>
                    <a:solidFill>
                      <a:srgbClr val="C00000"/>
                    </a:solidFill>
                    <a:effectLst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4000" b="1" i="1" dirty="0" err="1">
                    <a:ln w="0"/>
                    <a:solidFill>
                      <a:srgbClr val="C00000"/>
                    </a:solidFill>
                    <a:effectLst/>
                    <a:latin typeface="+mj-lt"/>
                    <a:cs typeface="Arial" panose="020B0604020202020204" pitchFamily="34" charset="0"/>
                  </a:rPr>
                  <a:t>а</a:t>
                </a:r>
                <a:r>
                  <a:rPr lang="ru-RU" sz="4000" b="1" i="1" dirty="0">
                    <a:ln w="0"/>
                    <a:solidFill>
                      <a:srgbClr val="C00000"/>
                    </a:solidFill>
                    <a:effectLst/>
                    <a:latin typeface="+mj-lt"/>
                    <a:cs typeface="Arial" panose="020B0604020202020204" pitchFamily="34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ru-RU" sz="4000" b="1" i="1">
                        <a:ln w="0"/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ru-RU" sz="4000" b="1" i="1" dirty="0">
                    <a:ln w="0"/>
                    <a:solidFill>
                      <a:srgbClr val="C00000"/>
                    </a:solidFill>
                    <a:effectLst/>
                    <a:latin typeface="+mj-lt"/>
                    <a:cs typeface="Arial" panose="020B0604020202020204" pitchFamily="34" charset="0"/>
                  </a:rPr>
                  <a:t>а</a:t>
                </a:r>
                <a:endParaRPr lang="ru-RU" sz="4000" b="1" i="1" dirty="0">
                  <a:ln w="0"/>
                  <a:solidFill>
                    <a:srgbClr val="1109B7"/>
                  </a:solidFill>
                  <a:effectLst/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F502ABA-767D-4225-8D30-16AA4367A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06" y="1863078"/>
                <a:ext cx="13781683" cy="2478443"/>
              </a:xfrm>
              <a:prstGeom prst="rect">
                <a:avLst/>
              </a:prstGeom>
              <a:blipFill rotWithShape="1">
                <a:blip r:embed="rId2"/>
                <a:stretch>
                  <a:fillRect t="-12315" b="-7635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1161450-1807-4526-B77C-FDC9FEF6EDDE}"/>
              </a:ext>
            </a:extLst>
          </p:cNvPr>
          <p:cNvSpPr/>
          <p:nvPr/>
        </p:nvSpPr>
        <p:spPr>
          <a:xfrm>
            <a:off x="5222626" y="150429"/>
            <a:ext cx="3711354" cy="1172958"/>
          </a:xfrm>
          <a:prstGeom prst="rect">
            <a:avLst/>
          </a:prstGeom>
        </p:spPr>
        <p:txBody>
          <a:bodyPr wrap="none" lIns="231974" tIns="115987" rIns="231974" bIns="115987">
            <a:spAutoFit/>
          </a:bodyPr>
          <a:lstStyle/>
          <a:p>
            <a:r>
              <a:rPr lang="ru-RU" altLang="ru-RU" sz="6100" b="1" dirty="0">
                <a:solidFill>
                  <a:srgbClr val="1109B7"/>
                </a:solidFill>
                <a:latin typeface="Arial" pitchFamily="34" charset="0"/>
                <a:cs typeface="Arial" pitchFamily="34" charset="0"/>
              </a:rPr>
              <a:t>Степень</a:t>
            </a:r>
            <a:endParaRPr lang="ru-RU" sz="61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30AC49A3-2C89-4C10-85B0-58D20E792388}"/>
                  </a:ext>
                </a:extLst>
              </p:cNvPr>
              <p:cNvSpPr/>
              <p:nvPr/>
            </p:nvSpPr>
            <p:spPr>
              <a:xfrm>
                <a:off x="8469696" y="1169532"/>
                <a:ext cx="4713231" cy="942125"/>
              </a:xfrm>
              <a:prstGeom prst="rect">
                <a:avLst/>
              </a:prstGeom>
            </p:spPr>
            <p:txBody>
              <a:bodyPr wrap="none" lIns="231974" tIns="115987" rIns="231974" bIns="115987">
                <a:spAutoFit/>
              </a:bodyPr>
              <a:lstStyle/>
              <a:p>
                <a:r>
                  <a:rPr lang="ru-RU" b="1" dirty="0" smtClean="0">
                    <a:ln w="0"/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b="1" dirty="0">
                    <a:ln w="0"/>
                    <a:solidFill>
                      <a:srgbClr val="C00000"/>
                    </a:solidFill>
                    <a:effectLst/>
                    <a:latin typeface="Arial" pitchFamily="34" charset="0"/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ln w="0"/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b="1" dirty="0">
                    <a:ln w="0"/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3</a:t>
                </a:r>
                <a:r>
                  <a:rPr lang="ru-RU" b="1" dirty="0">
                    <a:ln w="0"/>
                    <a:solidFill>
                      <a:srgbClr val="C00000"/>
                    </a:solidFill>
                    <a:effectLst/>
                    <a:latin typeface="Arial" pitchFamily="34" charset="0"/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ln w="0"/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b="1" dirty="0">
                    <a:ln w="0"/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ru-RU" b="1" i="1">
                        <a:ln w="0"/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ru-RU" b="1" dirty="0">
                    <a:ln w="0"/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b="1" dirty="0">
                    <a:ln w="0"/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b="1" dirty="0">
                    <a:ln w="0"/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= 3 </a:t>
                </a:r>
                <a:r>
                  <a:rPr lang="ru-RU" b="1" baseline="30000" dirty="0">
                    <a:ln w="0"/>
                    <a:solidFill>
                      <a:srgbClr val="1109B7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b="1" dirty="0">
                    <a:ln w="0"/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lang="ru-RU" b="1" dirty="0"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0AC49A3-2C89-4C10-85B0-58D20E792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696" y="1169532"/>
                <a:ext cx="4713231" cy="942125"/>
              </a:xfrm>
              <a:prstGeom prst="rect">
                <a:avLst/>
              </a:prstGeom>
              <a:blipFill rotWithShape="1">
                <a:blip r:embed="rId3"/>
                <a:stretch>
                  <a:fillRect l="-2455" t="-7143" b="-2337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35FFB711-0081-4BB2-8EC7-31DC9477AB34}"/>
                  </a:ext>
                </a:extLst>
              </p:cNvPr>
              <p:cNvSpPr/>
              <p:nvPr/>
            </p:nvSpPr>
            <p:spPr>
              <a:xfrm>
                <a:off x="401558" y="1180159"/>
                <a:ext cx="7346965" cy="942125"/>
              </a:xfrm>
              <a:prstGeom prst="rect">
                <a:avLst/>
              </a:prstGeom>
            </p:spPr>
            <p:txBody>
              <a:bodyPr wrap="none" lIns="231974" tIns="115987" rIns="231974" bIns="115987">
                <a:spAutoFit/>
              </a:bodyPr>
              <a:lstStyle/>
              <a:p>
                <a:r>
                  <a:rPr lang="ru-RU" b="1" dirty="0" smtClean="0">
                    <a:ln w="0"/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b="1" dirty="0">
                    <a:ln w="0"/>
                    <a:effectLst/>
                    <a:latin typeface="Arial" pitchFamily="34" charset="0"/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b="1" dirty="0">
                    <a:ln w="0"/>
                    <a:effectLst/>
                    <a:latin typeface="Arial" pitchFamily="34" charset="0"/>
                    <a:cs typeface="Arial" pitchFamily="34" charset="0"/>
                  </a:rPr>
                  <a:t> 3</a:t>
                </a:r>
                <a:r>
                  <a:rPr lang="ru-RU" b="1" dirty="0">
                    <a:ln w="0"/>
                    <a:effectLst/>
                    <a:latin typeface="Arial" pitchFamily="34" charset="0"/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b="1" dirty="0">
                    <a:ln w="0"/>
                    <a:effectLst/>
                    <a:latin typeface="Arial" pitchFamily="34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ru-RU" b="1" i="1" dirty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u-RU" b="1" i="1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>
                    <a:ln w="0"/>
                    <a:effectLst/>
                    <a:latin typeface="Arial" pitchFamily="34" charset="0"/>
                    <a:cs typeface="Arial" pitchFamily="34" charset="0"/>
                  </a:rPr>
                  <a:t>3 = 3</a:t>
                </a:r>
                <a:r>
                  <a:rPr lang="ru-RU" b="1" dirty="0">
                    <a:ln w="0"/>
                    <a:effectLst/>
                    <a:latin typeface="Arial" pitchFamily="34" charset="0"/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b="1" dirty="0">
                    <a:ln w="0"/>
                    <a:effectLst/>
                    <a:latin typeface="Arial" pitchFamily="34" charset="0"/>
                    <a:cs typeface="Arial" pitchFamily="34" charset="0"/>
                  </a:rPr>
                  <a:t> 4 = 12 </a:t>
                </a:r>
                <a:endParaRPr lang="ru-RU" b="1" dirty="0"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5FFB711-0081-4BB2-8EC7-31DC9477A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58" y="1180159"/>
                <a:ext cx="7346965" cy="942125"/>
              </a:xfrm>
              <a:prstGeom prst="rect">
                <a:avLst/>
              </a:prstGeom>
              <a:blipFill rotWithShape="1">
                <a:blip r:embed="rId4"/>
                <a:stretch>
                  <a:fillRect l="-1660" t="-7143" r="-830" b="-2337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Дуга 8">
            <a:extLst>
              <a:ext uri="{FF2B5EF4-FFF2-40B4-BE49-F238E27FC236}">
                <a16:creationId xmlns:a16="http://schemas.microsoft.com/office/drawing/2014/main" xmlns="" id="{9AA5E5B4-BA91-4931-B8AF-E968518003DC}"/>
              </a:ext>
            </a:extLst>
          </p:cNvPr>
          <p:cNvSpPr/>
          <p:nvPr/>
        </p:nvSpPr>
        <p:spPr>
          <a:xfrm rot="10800000">
            <a:off x="7662585" y="3695835"/>
            <a:ext cx="3163726" cy="830964"/>
          </a:xfrm>
          <a:prstGeom prst="arc">
            <a:avLst>
              <a:gd name="adj1" fmla="val 10986802"/>
              <a:gd name="adj2" fmla="val 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31974" tIns="115987" rIns="231974" bIns="115987"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6FBDDAE-83A7-4AB2-827B-A7DF1AD89E40}"/>
              </a:ext>
            </a:extLst>
          </p:cNvPr>
          <p:cNvSpPr/>
          <p:nvPr/>
        </p:nvSpPr>
        <p:spPr>
          <a:xfrm>
            <a:off x="8469696" y="4462069"/>
            <a:ext cx="1481396" cy="663496"/>
          </a:xfrm>
          <a:prstGeom prst="rect">
            <a:avLst/>
          </a:prstGeom>
          <a:noFill/>
        </p:spPr>
        <p:txBody>
          <a:bodyPr wrap="none" lIns="231974" tIns="115987" rIns="231974" bIns="115987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</a:t>
            </a:r>
            <a:r>
              <a:rPr lang="ru-RU" sz="2800" b="1" dirty="0">
                <a:ln w="0"/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</a:p>
        </p:txBody>
      </p:sp>
      <p:pic>
        <p:nvPicPr>
          <p:cNvPr id="16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09" l="8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793" y="3467034"/>
            <a:ext cx="2024126" cy="26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1998" y="116940"/>
            <a:ext cx="3658339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Например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941773" y="3945140"/>
                <a:ext cx="679993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73" y="3945140"/>
                <a:ext cx="679993" cy="13644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9216" y="3945140"/>
            <a:ext cx="1994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" pitchFamily="34" charset="0"/>
                <a:cs typeface="Arial" pitchFamily="34" charset="0"/>
              </a:rPr>
              <a:t>(  )</a:t>
            </a:r>
            <a:endParaRPr lang="uz-Latn-UZ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82726" y="378681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3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152726" y="4038600"/>
                <a:ext cx="4094391" cy="1292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5400" b="1" kern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ru-RU" sz="5400" b="1" kern="0" dirty="0">
                        <a:solidFill>
                          <a:schemeClr val="tx1"/>
                        </a:solidFill>
                        <a:latin typeface="Arial" pitchFamily="34" charset="0"/>
                        <a:ea typeface="Cambria Math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ru-RU" sz="5400" b="1" i="1" ker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1" i="1" ker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5400" b="1" i="1" ker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ru-RU" sz="5400" b="1" kern="0" dirty="0">
                        <a:solidFill>
                          <a:schemeClr val="tx1"/>
                        </a:solidFill>
                        <a:latin typeface="Arial" pitchFamily="34" charset="0"/>
                        <a:ea typeface="Cambria Math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ru-RU" sz="5400" b="1" i="1" ker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1" i="1" ker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5400" b="1" i="1" ker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ru-RU" sz="5400" b="1" i="1" kern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ru-RU" sz="4400" b="1" kern="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ker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num>
                      <m:den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𝟐𝟕</m:t>
                        </m:r>
                      </m:den>
                    </m:f>
                  </m:oMath>
                </a14:m>
                <a:endParaRPr lang="uz-Latn-UZ" sz="4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26" y="4038600"/>
                <a:ext cx="4094391" cy="12926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840126" y="5725779"/>
                <a:ext cx="1112292" cy="13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0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f>
                        <m:f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26" y="5725779"/>
                <a:ext cx="1112292" cy="13608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56840" y="5744470"/>
            <a:ext cx="1994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" pitchFamily="34" charset="0"/>
                <a:cs typeface="Arial" pitchFamily="34" charset="0"/>
              </a:rPr>
              <a:t>(  )</a:t>
            </a:r>
            <a:endParaRPr lang="uz-Latn-UZ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7228" y="556745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225024" y="5793939"/>
                <a:ext cx="6898042" cy="1292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5400" b="1" kern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ru-RU" sz="5400" b="1" i="0" kern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num>
                      <m:den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ru-RU" sz="5400" b="1" i="0" kern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 =</m:t>
                    </m:r>
                    <m:f>
                      <m:fPr>
                        <m:ctrlPr>
                          <a:rPr lang="ru-RU" sz="5400" b="1" i="1" ker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num>
                      <m:den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ru-RU" sz="5400" b="1" kern="0" dirty="0">
                        <a:solidFill>
                          <a:schemeClr val="tx1"/>
                        </a:solidFill>
                        <a:latin typeface="Arial" pitchFamily="34" charset="0"/>
                        <a:ea typeface="Cambria Math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ru-RU" sz="5400" b="1" i="1" ker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num>
                      <m:den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den>
                    </m:f>
                    <m:r>
                      <a:rPr lang="ru-RU" sz="5400" b="1" i="1" kern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ru-RU" sz="4400" b="1" kern="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ker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𝟖𝟏</m:t>
                        </m:r>
                      </m:num>
                      <m:den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𝟒𝟗</m:t>
                        </m:r>
                      </m:den>
                    </m:f>
                    <m:r>
                      <a:rPr lang="ru-RU" sz="5400" b="1" i="1" kern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ru-RU" sz="5400" b="1" i="1" kern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f>
                      <m:fPr>
                        <m:ctrlP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𝟑𝟐</m:t>
                        </m:r>
                      </m:num>
                      <m:den>
                        <m:r>
                          <a:rPr lang="ru-RU" sz="5400" b="1" i="1" kern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𝟒𝟗</m:t>
                        </m:r>
                      </m:den>
                    </m:f>
                  </m:oMath>
                </a14:m>
                <a:endParaRPr lang="uz-Latn-UZ" sz="4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24" y="5793939"/>
                <a:ext cx="6898042" cy="12926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703181" y="5736752"/>
            <a:ext cx="1994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" pitchFamily="34" charset="0"/>
                <a:cs typeface="Arial" pitchFamily="34" charset="0"/>
              </a:rPr>
              <a:t>( )</a:t>
            </a:r>
            <a:endParaRPr lang="uz-Latn-UZ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2226" y="554141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3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25200" y="3422403"/>
            <a:ext cx="1981200" cy="3817718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2553373"/>
              </p:ext>
            </p:extLst>
          </p:nvPr>
        </p:nvGraphicFramePr>
        <p:xfrm>
          <a:off x="531194" y="1600200"/>
          <a:ext cx="46672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Формула" r:id="rId8" imgW="1218960" imgH="203040" progId="Equation.3">
                  <p:embed/>
                </p:oleObj>
              </mc:Choice>
              <mc:Fallback>
                <p:oleObj name="Формула" r:id="rId8" imgW="1218960" imgH="203040" progId="Equation.3">
                  <p:embed/>
                  <p:pic>
                    <p:nvPicPr>
                      <p:cNvPr id="0" name="Содержимое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94" y="1600200"/>
                        <a:ext cx="46672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161847"/>
              </p:ext>
            </p:extLst>
          </p:nvPr>
        </p:nvGraphicFramePr>
        <p:xfrm>
          <a:off x="474044" y="2743200"/>
          <a:ext cx="874553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Формула" r:id="rId10" imgW="2006280" imgH="228600" progId="Equation.3">
                  <p:embed/>
                </p:oleObj>
              </mc:Choice>
              <mc:Fallback>
                <p:oleObj name="Формула" r:id="rId10" imgW="2006280" imgH="2286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44" y="2743200"/>
                        <a:ext cx="8745538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355449"/>
              </p:ext>
            </p:extLst>
          </p:nvPr>
        </p:nvGraphicFramePr>
        <p:xfrm>
          <a:off x="7137054" y="1524000"/>
          <a:ext cx="22860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Формула" r:id="rId12" imgW="393480" imgH="203040" progId="Equation.3">
                  <p:embed/>
                </p:oleObj>
              </mc:Choice>
              <mc:Fallback>
                <p:oleObj name="Формула" r:id="rId12" imgW="393480" imgH="203040" progId="Equation.3">
                  <p:embed/>
                  <p:pic>
                    <p:nvPicPr>
                      <p:cNvPr id="0" name="Содержимое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054" y="1524000"/>
                        <a:ext cx="22860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45778"/>
              </p:ext>
            </p:extLst>
          </p:nvPr>
        </p:nvGraphicFramePr>
        <p:xfrm>
          <a:off x="10554493" y="1447800"/>
          <a:ext cx="23606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Формула" r:id="rId14" imgW="406080" imgH="203040" progId="Equation.3">
                  <p:embed/>
                </p:oleObj>
              </mc:Choice>
              <mc:Fallback>
                <p:oleObj name="Формула" r:id="rId14" imgW="406080" imgH="203040" progId="Equation.3">
                  <p:embed/>
                  <p:pic>
                    <p:nvPicPr>
                      <p:cNvPr id="0" name="Содержимое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93" y="1447800"/>
                        <a:ext cx="236061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590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0" grpId="0"/>
      <p:bldP spid="23" grpId="0"/>
      <p:bldP spid="24" grpId="0"/>
      <p:bldP spid="25" grpId="0"/>
      <p:bldP spid="27" grpId="0"/>
      <p:bldP spid="28" grpId="0"/>
      <p:bldP spid="29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8"/>
          <p:cNvGrpSpPr>
            <a:grpSpLocks/>
          </p:cNvGrpSpPr>
          <p:nvPr/>
        </p:nvGrpSpPr>
        <p:grpSpPr bwMode="auto">
          <a:xfrm rot="3001879" flipH="1">
            <a:off x="11626216" y="-347344"/>
            <a:ext cx="377190" cy="1780539"/>
            <a:chOff x="3797" y="754"/>
            <a:chExt cx="852" cy="1931"/>
          </a:xfrm>
        </p:grpSpPr>
        <p:sp>
          <p:nvSpPr>
            <p:cNvPr id="156881" name="Freeform 209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rgbClr val="FF0000"/>
              </a:extrusionClr>
              <a:contourClr>
                <a:srgbClr val="984410"/>
              </a:contourClr>
            </a:sp3d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882" name="Freeform 210"/>
            <p:cNvSpPr>
              <a:spLocks/>
            </p:cNvSpPr>
            <p:nvPr/>
          </p:nvSpPr>
          <p:spPr bwMode="auto">
            <a:xfrm rot="78698">
              <a:off x="4428" y="2314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rgbClr val="FF0000"/>
              </a:extrusionClr>
              <a:contourClr>
                <a:srgbClr val="984410"/>
              </a:contourClr>
            </a:sp3d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883" name="Freeform 211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rgbClr val="FF0000"/>
              </a:extrusionClr>
              <a:contourClr>
                <a:srgbClr val="984410"/>
              </a:contourClr>
            </a:sp3d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884" name="Freeform 212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/>
              <a:ahLst/>
              <a:cxnLst>
                <a:cxn ang="0">
                  <a:pos x="867" y="2612"/>
                </a:cxn>
                <a:cxn ang="0">
                  <a:pos x="1094" y="2522"/>
                </a:cxn>
                <a:cxn ang="0">
                  <a:pos x="1016" y="2554"/>
                </a:cxn>
                <a:cxn ang="0">
                  <a:pos x="84" y="0"/>
                </a:cxn>
                <a:cxn ang="0">
                  <a:pos x="0" y="30"/>
                </a:cxn>
                <a:cxn ang="0">
                  <a:pos x="940" y="2584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rgbClr val="FF0000"/>
              </a:extrusionClr>
              <a:contourClr>
                <a:srgbClr val="984410"/>
              </a:contourClr>
            </a:sp3d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213"/>
          <p:cNvGrpSpPr>
            <a:grpSpLocks/>
          </p:cNvGrpSpPr>
          <p:nvPr/>
        </p:nvGrpSpPr>
        <p:grpSpPr bwMode="auto">
          <a:xfrm>
            <a:off x="3977615" y="484166"/>
            <a:ext cx="6974271" cy="1139175"/>
            <a:chOff x="1020" y="572"/>
            <a:chExt cx="4087" cy="852"/>
          </a:xfrm>
        </p:grpSpPr>
        <p:sp>
          <p:nvSpPr>
            <p:cNvPr id="156886" name="WordArt 214"/>
            <p:cNvSpPr>
              <a:spLocks noChangeArrowheads="1" noChangeShapeType="1" noTextEdit="1"/>
            </p:cNvSpPr>
            <p:nvPr/>
          </p:nvSpPr>
          <p:spPr bwMode="auto">
            <a:xfrm>
              <a:off x="1020" y="572"/>
              <a:ext cx="4087" cy="3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400" b="1" kern="10" dirty="0">
                  <a:ln w="317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latin typeface="Times New Roman"/>
                  <a:cs typeface="Times New Roman"/>
                </a:rPr>
                <a:t>Свойства  степени</a:t>
              </a:r>
            </a:p>
          </p:txBody>
        </p:sp>
        <p:sp>
          <p:nvSpPr>
            <p:cNvPr id="156889" name="Rectangle 217"/>
            <p:cNvSpPr>
              <a:spLocks noChangeArrowheads="1"/>
            </p:cNvSpPr>
            <p:nvPr/>
          </p:nvSpPr>
          <p:spPr bwMode="auto">
            <a:xfrm>
              <a:off x="2835" y="845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0" name="Rectangle 218"/>
            <p:cNvSpPr>
              <a:spLocks noChangeArrowheads="1"/>
            </p:cNvSpPr>
            <p:nvPr/>
          </p:nvSpPr>
          <p:spPr bwMode="auto">
            <a:xfrm>
              <a:off x="3555" y="911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1" name="Rectangle 219"/>
            <p:cNvSpPr>
              <a:spLocks noChangeArrowheads="1"/>
            </p:cNvSpPr>
            <p:nvPr/>
          </p:nvSpPr>
          <p:spPr bwMode="auto">
            <a:xfrm>
              <a:off x="2981" y="911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2" name="Rectangle 220"/>
            <p:cNvSpPr>
              <a:spLocks noChangeArrowheads="1"/>
            </p:cNvSpPr>
            <p:nvPr/>
          </p:nvSpPr>
          <p:spPr bwMode="auto">
            <a:xfrm>
              <a:off x="2396" y="935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3" name="Rectangle 221"/>
            <p:cNvSpPr>
              <a:spLocks noChangeArrowheads="1"/>
            </p:cNvSpPr>
            <p:nvPr/>
          </p:nvSpPr>
          <p:spPr bwMode="auto">
            <a:xfrm>
              <a:off x="1882" y="911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4" name="Rectangle 222"/>
            <p:cNvSpPr>
              <a:spLocks noChangeArrowheads="1"/>
            </p:cNvSpPr>
            <p:nvPr/>
          </p:nvSpPr>
          <p:spPr bwMode="auto">
            <a:xfrm>
              <a:off x="3313" y="906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8" name="Rectangle 226"/>
            <p:cNvSpPr>
              <a:spLocks noChangeArrowheads="1"/>
            </p:cNvSpPr>
            <p:nvPr/>
          </p:nvSpPr>
          <p:spPr bwMode="auto">
            <a:xfrm>
              <a:off x="2925" y="890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9" name="Rectangle 227"/>
            <p:cNvSpPr>
              <a:spLocks noChangeArrowheads="1"/>
            </p:cNvSpPr>
            <p:nvPr/>
          </p:nvSpPr>
          <p:spPr bwMode="auto">
            <a:xfrm>
              <a:off x="1292" y="935"/>
              <a:ext cx="133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900" name="Rectangle 228"/>
            <p:cNvSpPr>
              <a:spLocks noChangeArrowheads="1"/>
            </p:cNvSpPr>
            <p:nvPr/>
          </p:nvSpPr>
          <p:spPr bwMode="auto">
            <a:xfrm>
              <a:off x="1719" y="911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" name="Group 302"/>
          <p:cNvGrpSpPr>
            <a:grpSpLocks/>
          </p:cNvGrpSpPr>
          <p:nvPr/>
        </p:nvGrpSpPr>
        <p:grpSpPr bwMode="auto">
          <a:xfrm>
            <a:off x="6856299" y="3854799"/>
            <a:ext cx="937261" cy="1914526"/>
            <a:chOff x="2726" y="1569"/>
            <a:chExt cx="369" cy="1005"/>
          </a:xfrm>
        </p:grpSpPr>
        <p:sp>
          <p:nvSpPr>
            <p:cNvPr id="156975" name="Rectangle 303"/>
            <p:cNvSpPr>
              <a:spLocks noChangeArrowheads="1"/>
            </p:cNvSpPr>
            <p:nvPr/>
          </p:nvSpPr>
          <p:spPr bwMode="auto">
            <a:xfrm>
              <a:off x="3095" y="2065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FF0000"/>
                </a:solidFill>
              </a:endParaRPr>
            </a:p>
          </p:txBody>
        </p:sp>
        <p:sp>
          <p:nvSpPr>
            <p:cNvPr id="156976" name="Rectangle 304"/>
            <p:cNvSpPr>
              <a:spLocks noChangeArrowheads="1"/>
            </p:cNvSpPr>
            <p:nvPr/>
          </p:nvSpPr>
          <p:spPr bwMode="auto">
            <a:xfrm>
              <a:off x="2950" y="2065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FF0000"/>
                </a:solidFill>
              </a:endParaRPr>
            </a:p>
          </p:txBody>
        </p:sp>
        <p:sp>
          <p:nvSpPr>
            <p:cNvPr id="156978" name="Rectangle 306"/>
            <p:cNvSpPr>
              <a:spLocks noChangeArrowheads="1"/>
            </p:cNvSpPr>
            <p:nvPr/>
          </p:nvSpPr>
          <p:spPr bwMode="auto">
            <a:xfrm>
              <a:off x="2952" y="1569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/>
            </a:p>
          </p:txBody>
        </p:sp>
        <p:sp>
          <p:nvSpPr>
            <p:cNvPr id="156979" name="Rectangle 307"/>
            <p:cNvSpPr>
              <a:spLocks noChangeArrowheads="1"/>
            </p:cNvSpPr>
            <p:nvPr/>
          </p:nvSpPr>
          <p:spPr bwMode="auto">
            <a:xfrm>
              <a:off x="2726" y="2023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7036" name="AutoShape 364"/>
          <p:cNvSpPr>
            <a:spLocks noChangeArrowheads="1"/>
          </p:cNvSpPr>
          <p:nvPr/>
        </p:nvSpPr>
        <p:spPr bwMode="auto">
          <a:xfrm>
            <a:off x="8413665" y="2759149"/>
            <a:ext cx="5842010" cy="3343298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EFEFFF"/>
              </a:gs>
              <a:gs pos="100000">
                <a:srgbClr val="FFC5C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Показатели умножаем</a:t>
            </a:r>
          </a:p>
        </p:txBody>
      </p:sp>
      <p:sp>
        <p:nvSpPr>
          <p:cNvPr id="157064" name="AutoShape 392"/>
          <p:cNvSpPr>
            <a:spLocks noChangeArrowheads="1"/>
          </p:cNvSpPr>
          <p:nvPr/>
        </p:nvSpPr>
        <p:spPr bwMode="auto">
          <a:xfrm>
            <a:off x="8439185" y="2254945"/>
            <a:ext cx="5918205" cy="3686201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EFEFFF"/>
              </a:gs>
              <a:gs pos="100000">
                <a:srgbClr val="FFC5C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Показатели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складываем</a:t>
            </a:r>
          </a:p>
        </p:txBody>
      </p:sp>
      <p:grpSp>
        <p:nvGrpSpPr>
          <p:cNvPr id="6" name="Group 395"/>
          <p:cNvGrpSpPr>
            <a:grpSpLocks/>
          </p:cNvGrpSpPr>
          <p:nvPr/>
        </p:nvGrpSpPr>
        <p:grpSpPr bwMode="auto">
          <a:xfrm>
            <a:off x="9801875" y="2814390"/>
            <a:ext cx="2430780" cy="1036319"/>
            <a:chOff x="3880" y="3137"/>
            <a:chExt cx="957" cy="544"/>
          </a:xfrm>
        </p:grpSpPr>
        <p:sp>
          <p:nvSpPr>
            <p:cNvPr id="157068" name="Rectangle 396"/>
            <p:cNvSpPr>
              <a:spLocks noChangeArrowheads="1"/>
            </p:cNvSpPr>
            <p:nvPr/>
          </p:nvSpPr>
          <p:spPr bwMode="auto">
            <a:xfrm>
              <a:off x="3880" y="3137"/>
              <a:ext cx="15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3700" b="1" i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157069" name="Rectangle 397"/>
            <p:cNvSpPr>
              <a:spLocks noChangeArrowheads="1"/>
            </p:cNvSpPr>
            <p:nvPr/>
          </p:nvSpPr>
          <p:spPr bwMode="auto">
            <a:xfrm>
              <a:off x="4606" y="3172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/>
            </a:p>
          </p:txBody>
        </p:sp>
        <p:sp>
          <p:nvSpPr>
            <p:cNvPr id="157074" name="Rectangle 402"/>
            <p:cNvSpPr>
              <a:spLocks noChangeArrowheads="1"/>
            </p:cNvSpPr>
            <p:nvPr/>
          </p:nvSpPr>
          <p:spPr bwMode="auto">
            <a:xfrm>
              <a:off x="4125" y="3163"/>
              <a:ext cx="176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en-US" sz="6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075" name="Rectangle 403"/>
            <p:cNvSpPr>
              <a:spLocks noChangeArrowheads="1"/>
            </p:cNvSpPr>
            <p:nvPr/>
          </p:nvSpPr>
          <p:spPr bwMode="auto">
            <a:xfrm>
              <a:off x="4837" y="3162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411"/>
          <p:cNvGrpSpPr>
            <a:grpSpLocks/>
          </p:cNvGrpSpPr>
          <p:nvPr/>
        </p:nvGrpSpPr>
        <p:grpSpPr bwMode="auto">
          <a:xfrm>
            <a:off x="9486915" y="2486733"/>
            <a:ext cx="2385061" cy="1447799"/>
            <a:chOff x="3747" y="2165"/>
            <a:chExt cx="939" cy="760"/>
          </a:xfrm>
        </p:grpSpPr>
        <p:sp>
          <p:nvSpPr>
            <p:cNvPr id="157084" name="Rectangle 412"/>
            <p:cNvSpPr>
              <a:spLocks noChangeArrowheads="1"/>
            </p:cNvSpPr>
            <p:nvPr/>
          </p:nvSpPr>
          <p:spPr bwMode="auto">
            <a:xfrm>
              <a:off x="3747" y="2165"/>
              <a:ext cx="96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9400" b="1" dirty="0">
                <a:solidFill>
                  <a:srgbClr val="FF0000"/>
                </a:solidFill>
              </a:endParaRPr>
            </a:p>
          </p:txBody>
        </p:sp>
        <p:sp>
          <p:nvSpPr>
            <p:cNvPr id="157085" name="Rectangle 413"/>
            <p:cNvSpPr>
              <a:spLocks noChangeArrowheads="1"/>
            </p:cNvSpPr>
            <p:nvPr/>
          </p:nvSpPr>
          <p:spPr bwMode="auto">
            <a:xfrm>
              <a:off x="4420" y="2166"/>
              <a:ext cx="96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9400" b="1" dirty="0">
                <a:solidFill>
                  <a:srgbClr val="FF0000"/>
                </a:solidFill>
              </a:endParaRPr>
            </a:p>
          </p:txBody>
        </p:sp>
        <p:sp>
          <p:nvSpPr>
            <p:cNvPr id="157086" name="Rectangle 414"/>
            <p:cNvSpPr>
              <a:spLocks noChangeArrowheads="1"/>
            </p:cNvSpPr>
            <p:nvPr/>
          </p:nvSpPr>
          <p:spPr bwMode="auto">
            <a:xfrm>
              <a:off x="4529" y="2204"/>
              <a:ext cx="15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3700" b="1" i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6" name="Прямоугольник 345"/>
          <p:cNvSpPr/>
          <p:nvPr/>
        </p:nvSpPr>
        <p:spPr>
          <a:xfrm>
            <a:off x="2298870" y="3854799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b="1" dirty="0"/>
          </a:p>
        </p:txBody>
      </p:sp>
      <p:sp>
        <p:nvSpPr>
          <p:cNvPr id="347" name="Прямоугольник 346"/>
          <p:cNvSpPr/>
          <p:nvPr/>
        </p:nvSpPr>
        <p:spPr>
          <a:xfrm>
            <a:off x="4127683" y="3854799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b="1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6070797" y="3854799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b="1" dirty="0"/>
          </a:p>
        </p:txBody>
      </p:sp>
      <p:sp>
        <p:nvSpPr>
          <p:cNvPr id="350" name="Прямоугольник 349"/>
          <p:cNvSpPr/>
          <p:nvPr/>
        </p:nvSpPr>
        <p:spPr>
          <a:xfrm>
            <a:off x="2870374" y="3597622"/>
            <a:ext cx="662943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/>
          </a:p>
        </p:txBody>
      </p:sp>
      <p:sp>
        <p:nvSpPr>
          <p:cNvPr id="354" name="Прямоугольник 353"/>
          <p:cNvSpPr/>
          <p:nvPr/>
        </p:nvSpPr>
        <p:spPr>
          <a:xfrm>
            <a:off x="6642301" y="3683347"/>
            <a:ext cx="1376279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4000" b="1" i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3441878" y="3854798"/>
            <a:ext cx="489123" cy="110139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6300" b="1" dirty="0"/>
              <a:t>: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5156390" y="3940525"/>
            <a:ext cx="72385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58" name="AutoShape 392"/>
          <p:cNvSpPr>
            <a:spLocks noChangeArrowheads="1"/>
          </p:cNvSpPr>
          <p:nvPr/>
        </p:nvSpPr>
        <p:spPr bwMode="auto">
          <a:xfrm>
            <a:off x="8483618" y="2088840"/>
            <a:ext cx="5829341" cy="360047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EFEFFF"/>
              </a:gs>
              <a:gs pos="100000">
                <a:srgbClr val="FFC5C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Показатели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вычитаем</a:t>
            </a:r>
          </a:p>
        </p:txBody>
      </p:sp>
      <p:sp>
        <p:nvSpPr>
          <p:cNvPr id="362" name="Прямоугольник 361"/>
          <p:cNvSpPr/>
          <p:nvPr/>
        </p:nvSpPr>
        <p:spPr>
          <a:xfrm>
            <a:off x="10952521" y="2197174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12552732" y="2540077"/>
            <a:ext cx="1651996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6300" b="1" i="1" dirty="0" smtClean="0">
                <a:latin typeface="Cambria Math"/>
                <a:ea typeface="Cambria Math"/>
                <a:cs typeface="Times New Roman" pitchFamily="18" charset="0"/>
              </a:rPr>
              <a:t>∙ </a:t>
            </a:r>
            <a:r>
              <a:rPr lang="en-US" sz="63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" name="Прямоугольник 363"/>
          <p:cNvSpPr/>
          <p:nvPr/>
        </p:nvSpPr>
        <p:spPr>
          <a:xfrm>
            <a:off x="13009935" y="2282900"/>
            <a:ext cx="616067" cy="747451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5" name="Прямоугольник 364"/>
          <p:cNvSpPr/>
          <p:nvPr/>
        </p:nvSpPr>
        <p:spPr>
          <a:xfrm>
            <a:off x="13879727" y="2282900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2375865" y="5611894"/>
            <a:ext cx="3681397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300" b="1" dirty="0">
                <a:latin typeface="Times New Roman" pitchFamily="18" charset="0"/>
                <a:cs typeface="Times New Roman" pitchFamily="18" charset="0"/>
              </a:rPr>
              <a:t>   )  =</a:t>
            </a:r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 а </a:t>
            </a:r>
          </a:p>
        </p:txBody>
      </p:sp>
      <p:sp>
        <p:nvSpPr>
          <p:cNvPr id="367" name="Прямоугольник 366"/>
          <p:cNvSpPr/>
          <p:nvPr/>
        </p:nvSpPr>
        <p:spPr>
          <a:xfrm>
            <a:off x="5649536" y="5543601"/>
            <a:ext cx="1183919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i="1" dirty="0" smtClean="0">
                <a:latin typeface="Cambria Math"/>
                <a:ea typeface="Cambria Math"/>
                <a:cs typeface="Times New Roman" pitchFamily="18" charset="0"/>
              </a:rPr>
              <a:t>∙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Прямоугольник 367"/>
          <p:cNvSpPr/>
          <p:nvPr/>
        </p:nvSpPr>
        <p:spPr>
          <a:xfrm>
            <a:off x="3404572" y="5440442"/>
            <a:ext cx="662943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>
              <a:solidFill>
                <a:srgbClr val="2F2FC7"/>
              </a:solidFill>
            </a:endParaRPr>
          </a:p>
        </p:txBody>
      </p:sp>
      <p:sp>
        <p:nvSpPr>
          <p:cNvPr id="369" name="Прямоугольник 368"/>
          <p:cNvSpPr/>
          <p:nvPr/>
        </p:nvSpPr>
        <p:spPr>
          <a:xfrm>
            <a:off x="4132366" y="5440442"/>
            <a:ext cx="67737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dirty="0"/>
          </a:p>
        </p:txBody>
      </p:sp>
      <p:sp>
        <p:nvSpPr>
          <p:cNvPr id="126" name="Овал 125"/>
          <p:cNvSpPr/>
          <p:nvPr/>
        </p:nvSpPr>
        <p:spPr>
          <a:xfrm>
            <a:off x="517645" y="2300198"/>
            <a:ext cx="1463040" cy="109728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ru-RU" sz="63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5409616" y="2161768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 err="1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b="1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3363145" y="2185702"/>
            <a:ext cx="1046061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 smtClean="0">
                <a:solidFill>
                  <a:srgbClr val="000000"/>
                </a:solidFill>
                <a:latin typeface="Cambria Math"/>
                <a:ea typeface="Cambria Math"/>
              </a:rPr>
              <a:t>∙ </a:t>
            </a:r>
            <a:r>
              <a:rPr lang="ru-RU" sz="6300" b="1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b="1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2298870" y="2161768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 err="1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4718339" y="2161768"/>
            <a:ext cx="666149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b="1" dirty="0"/>
              <a:t>=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5985680" y="1988948"/>
            <a:ext cx="1496505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4000" b="1" i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874934" y="1988948"/>
            <a:ext cx="662943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4301627" y="1965014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dirty="0"/>
          </a:p>
        </p:txBody>
      </p:sp>
      <p:sp>
        <p:nvSpPr>
          <p:cNvPr id="134" name="Овал 133"/>
          <p:cNvSpPr/>
          <p:nvPr/>
        </p:nvSpPr>
        <p:spPr>
          <a:xfrm>
            <a:off x="571453" y="4029074"/>
            <a:ext cx="1463040" cy="109728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ru-RU" sz="63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4699187" y="3683347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dirty="0"/>
          </a:p>
        </p:txBody>
      </p:sp>
      <p:sp>
        <p:nvSpPr>
          <p:cNvPr id="145" name="Овал 144"/>
          <p:cNvSpPr/>
          <p:nvPr/>
        </p:nvSpPr>
        <p:spPr>
          <a:xfrm>
            <a:off x="571453" y="5720078"/>
            <a:ext cx="1463040" cy="1036915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ru-RU" sz="6300" dirty="0" smtClean="0">
                <a:solidFill>
                  <a:schemeClr val="tx1"/>
                </a:solidFill>
              </a:rPr>
              <a:t>3</a:t>
            </a:r>
            <a:endParaRPr lang="ru-RU" sz="6300" dirty="0">
              <a:solidFill>
                <a:schemeClr val="tx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352309" y="2454352"/>
            <a:ext cx="2073830" cy="110139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63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638325" y="2540077"/>
            <a:ext cx="71904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7752098" y="2540077"/>
            <a:ext cx="1463040" cy="1036915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uz-Cyrl-UZ" sz="6300" dirty="0" smtClean="0">
                <a:solidFill>
                  <a:schemeClr val="tx1"/>
                </a:solidFill>
              </a:rPr>
              <a:t>4</a:t>
            </a:r>
            <a:endParaRPr lang="ru-RU" sz="6300" dirty="0">
              <a:solidFill>
                <a:schemeClr val="tx1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7774962" y="4945151"/>
            <a:ext cx="1463040" cy="1036915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ru-RU" sz="6300" dirty="0" smtClean="0">
                <a:solidFill>
                  <a:schemeClr val="tx1"/>
                </a:solidFill>
              </a:rPr>
              <a:t>5</a:t>
            </a:r>
            <a:endParaRPr lang="ru-RU" sz="63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832377" y="4516524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3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9832377" y="5284502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9832376" y="5030877"/>
            <a:ext cx="85370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b="1" dirty="0" smtClean="0">
                <a:latin typeface="Segoe UI"/>
                <a:ea typeface="Segoe UI"/>
                <a:cs typeface="Segoe UI"/>
              </a:rPr>
              <a:t>—</a:t>
            </a:r>
            <a:endParaRPr lang="ru-RU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1889791" y="5364341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2004092" y="5116602"/>
            <a:ext cx="670566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b="1" dirty="0" smtClean="0">
                <a:latin typeface="Segoe UI"/>
                <a:ea typeface="Segoe UI"/>
                <a:cs typeface="Segoe UI"/>
              </a:rPr>
              <a:t>—</a:t>
            </a:r>
            <a:endParaRPr lang="ru-RU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2004092" y="4516524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3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2512152" y="5373910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2512152" y="4516524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746783" y="4345072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330702" y="4638439"/>
            <a:ext cx="800106" cy="148611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90" name="TextBox 89"/>
          <p:cNvSpPr txBox="1"/>
          <p:nvPr/>
        </p:nvSpPr>
        <p:spPr>
          <a:xfrm rot="10800000">
            <a:off x="10212495" y="4987237"/>
            <a:ext cx="800106" cy="148611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1089685" y="4859426"/>
            <a:ext cx="71904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0612548" y="6303723"/>
            <a:ext cx="558748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0955450" y="6303723"/>
            <a:ext cx="1149546" cy="83978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≠ 0</a:t>
            </a:r>
            <a:endParaRPr lang="ru-RU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0269646" y="6303723"/>
            <a:ext cx="460965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endParaRPr lang="ru-RU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1813534" y="6303723"/>
            <a:ext cx="460965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1184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7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5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57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36" grpId="0" animBg="1"/>
      <p:bldP spid="157036" grpId="1" animBg="1"/>
      <p:bldP spid="157064" grpId="0" animBg="1"/>
      <p:bldP spid="157064" grpId="1" animBg="1"/>
      <p:bldP spid="346" grpId="0"/>
      <p:bldP spid="347" grpId="0"/>
      <p:bldP spid="348" grpId="0"/>
      <p:bldP spid="350" grpId="0"/>
      <p:bldP spid="354" grpId="0"/>
      <p:bldP spid="355" grpId="0"/>
      <p:bldP spid="356" grpId="0"/>
      <p:bldP spid="358" grpId="0" animBg="1"/>
      <p:bldP spid="358" grpId="1" animBg="1"/>
      <p:bldP spid="362" grpId="0"/>
      <p:bldP spid="363" grpId="0"/>
      <p:bldP spid="364" grpId="0"/>
      <p:bldP spid="365" grpId="0"/>
      <p:bldP spid="366" grpId="0"/>
      <p:bldP spid="367" grpId="0"/>
      <p:bldP spid="368" grpId="0"/>
      <p:bldP spid="369" grpId="0"/>
      <p:bldP spid="126" grpId="0" animBg="1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 animBg="1"/>
      <p:bldP spid="135" grpId="0"/>
      <p:bldP spid="145" grpId="0" animBg="1"/>
      <p:bldP spid="146" grpId="0"/>
      <p:bldP spid="147" grpId="0"/>
      <p:bldP spid="148" grpId="0" animBg="1"/>
      <p:bldP spid="77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89" grpId="0"/>
      <p:bldP spid="90" grpId="0"/>
      <p:bldP spid="91" grpId="0"/>
      <p:bldP spid="92" grpId="0"/>
      <p:bldP spid="93" grpId="0"/>
      <p:bldP spid="94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86675" y="1260641"/>
            <a:ext cx="5217703" cy="1029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4" name="Прямоугольник 23"/>
          <p:cNvSpPr/>
          <p:nvPr/>
        </p:nvSpPr>
        <p:spPr>
          <a:xfrm>
            <a:off x="7844969" y="1188352"/>
            <a:ext cx="5668981" cy="997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0880E0-F96D-4A42-AD08-765271E08222}"/>
              </a:ext>
            </a:extLst>
          </p:cNvPr>
          <p:cNvSpPr/>
          <p:nvPr/>
        </p:nvSpPr>
        <p:spPr>
          <a:xfrm>
            <a:off x="563124" y="119036"/>
            <a:ext cx="13859389" cy="972903"/>
          </a:xfrm>
          <a:prstGeom prst="rect">
            <a:avLst/>
          </a:prstGeom>
          <a:noFill/>
        </p:spPr>
        <p:txBody>
          <a:bodyPr wrap="none" lIns="231974" tIns="115987" rIns="231974" bIns="115987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Вычислить, </a:t>
            </a:r>
            <a:r>
              <a:rPr lang="ru-RU" sz="4800" b="1" dirty="0">
                <a:ln w="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используя свойства степеней: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D04EDA2F-BF41-4C1D-B40A-6EFCDC1CC009}"/>
                  </a:ext>
                </a:extLst>
              </p:cNvPr>
              <p:cNvSpPr/>
              <p:nvPr/>
            </p:nvSpPr>
            <p:spPr>
              <a:xfrm>
                <a:off x="322293" y="2667000"/>
                <a:ext cx="4833833" cy="4388197"/>
              </a:xfrm>
              <a:prstGeom prst="rect">
                <a:avLst/>
              </a:prstGeom>
            </p:spPr>
            <p:txBody>
              <a:bodyPr wrap="square" lIns="231974" tIns="115987" rIns="231974" bIns="115987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b="1" i="1" smtClean="0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7200" b="1" i="1" smtClean="0">
                          <a:solidFill>
                            <a:srgbClr val="1109B7"/>
                          </a:solidFill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ru-RU" sz="72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uz-Latn-UZ" sz="7200" b="1" i="1" smtClean="0">
                          <a:solidFill>
                            <a:srgbClr val="1109B7"/>
                          </a:solidFill>
                          <a:latin typeface="Cambria Math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ru-RU" sz="72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7200" b="1" i="1" dirty="0">
                  <a:solidFill>
                    <a:srgbClr val="1109B7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sup>
                      </m:sSup>
                      <m:r>
                        <a:rPr lang="ru-RU" sz="72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ru-RU" sz="7200" b="1" i="1" dirty="0">
                  <a:solidFill>
                    <a:srgbClr val="1109B7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  <m:r>
                        <a:rPr lang="uz-Latn-UZ" sz="7200" b="1" i="1" smtClean="0">
                          <a:solidFill>
                            <a:srgbClr val="1109B7"/>
                          </a:solidFill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ru-RU" sz="72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7200" b="1" i="1" smtClean="0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  </m:t>
                          </m:r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r>
                  <a:rPr lang="ru-RU" sz="6000" b="1" i="1" dirty="0">
                    <a:solidFill>
                      <a:srgbClr val="1109B7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/>
                </a:r>
                <a:br>
                  <a:rPr lang="ru-RU" sz="6000" b="1" i="1" dirty="0">
                    <a:solidFill>
                      <a:srgbClr val="1109B7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endParaRPr lang="ru-RU" sz="4400" b="1" dirty="0">
                  <a:solidFill>
                    <a:srgbClr val="1109B7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04EDA2F-BF41-4C1D-B40A-6EFCDC1CC0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93" y="2667000"/>
                <a:ext cx="4833833" cy="43881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xmlns="" id="{3249019E-5D9F-4915-8FD2-5D4802BC00E5}"/>
                  </a:ext>
                </a:extLst>
              </p:cNvPr>
              <p:cNvSpPr/>
              <p:nvPr/>
            </p:nvSpPr>
            <p:spPr>
              <a:xfrm>
                <a:off x="8366276" y="2375473"/>
                <a:ext cx="3867644" cy="3633055"/>
              </a:xfrm>
              <a:prstGeom prst="rect">
                <a:avLst/>
              </a:prstGeom>
            </p:spPr>
            <p:txBody>
              <a:bodyPr wrap="square" lIns="231974" tIns="115987" rIns="231974" bIns="115987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b="1" i="1" smtClean="0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  <m:r>
                        <a:rPr lang="uz-Latn-UZ" sz="7200" b="1" i="1" smtClean="0">
                          <a:solidFill>
                            <a:srgbClr val="1109B7"/>
                          </a:solidFill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72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sz="7200" b="1" i="1" dirty="0">
                  <a:solidFill>
                    <a:srgbClr val="1109B7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sup>
                      </m:sSup>
                      <m:r>
                        <a:rPr lang="ru-RU" sz="72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7200" b="1" i="1" dirty="0">
                  <a:solidFill>
                    <a:srgbClr val="1109B7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p>
                      </m:sSup>
                      <m:r>
                        <a:rPr lang="uz-Latn-UZ" sz="7200" b="1" i="1" smtClean="0">
                          <a:solidFill>
                            <a:srgbClr val="1109B7"/>
                          </a:solidFill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72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ru-RU" sz="72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249019E-5D9F-4915-8FD2-5D4802BC0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276" y="2375473"/>
                <a:ext cx="3867644" cy="36330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10D9EC91-0CD8-44BF-859B-D05460D5191C}"/>
                  </a:ext>
                </a:extLst>
              </p:cNvPr>
              <p:cNvSpPr/>
              <p:nvPr/>
            </p:nvSpPr>
            <p:spPr>
              <a:xfrm>
                <a:off x="11375619" y="2326846"/>
                <a:ext cx="3077540" cy="3633055"/>
              </a:xfrm>
              <a:prstGeom prst="rect">
                <a:avLst/>
              </a:prstGeom>
            </p:spPr>
            <p:txBody>
              <a:bodyPr wrap="square" lIns="231974" tIns="115987" rIns="231974" bIns="115987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72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ru-RU" sz="72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ru-RU" sz="72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0D9EC91-0CD8-44BF-859B-D05460D51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619" y="2326846"/>
                <a:ext cx="3077540" cy="36330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49A528C1-60E4-45FD-BBDD-3F517CF7302A}"/>
                  </a:ext>
                </a:extLst>
              </p:cNvPr>
              <p:cNvSpPr/>
              <p:nvPr/>
            </p:nvSpPr>
            <p:spPr>
              <a:xfrm>
                <a:off x="4165686" y="2667000"/>
                <a:ext cx="3077540" cy="3666013"/>
              </a:xfrm>
              <a:prstGeom prst="rect">
                <a:avLst/>
              </a:prstGeom>
            </p:spPr>
            <p:txBody>
              <a:bodyPr wrap="square" lIns="231974" tIns="115987" rIns="231974" bIns="115987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ru-RU" sz="72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sup>
                      </m:sSup>
                    </m:oMath>
                  </m:oMathPara>
                </a14:m>
                <a:endParaRPr lang="ru-RU" sz="72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7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ru-RU" sz="72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528C1-60E4-45FD-BBDD-3F517CF73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86" y="2667000"/>
                <a:ext cx="3077540" cy="36660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7794241" y="1188353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623054" y="1188353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566168" y="1188353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65745" y="931176"/>
            <a:ext cx="662943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37672" y="1016901"/>
            <a:ext cx="1376279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4000" b="1" i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37249" y="1188352"/>
            <a:ext cx="489123" cy="110139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6300" b="1" dirty="0"/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51761" y="1274079"/>
            <a:ext cx="72385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31810" y="1260641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 err="1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85339" y="1284575"/>
            <a:ext cx="1046061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 smtClean="0">
                <a:solidFill>
                  <a:srgbClr val="000000"/>
                </a:solidFill>
                <a:latin typeface="Cambria Math"/>
                <a:ea typeface="Cambria Math"/>
              </a:rPr>
              <a:t>∙ </a:t>
            </a:r>
            <a:r>
              <a:rPr lang="ru-RU" sz="6300" b="1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1064" y="1260641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 err="1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40533" y="1260641"/>
            <a:ext cx="666149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b="1" dirty="0"/>
              <a:t>=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07874" y="1087821"/>
            <a:ext cx="1496505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4000" b="1" i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97128" y="1087821"/>
            <a:ext cx="662943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23821" y="1063887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194558" y="947083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59668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748832" y="1178191"/>
            <a:ext cx="4407436" cy="1124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1" name="Прямоугольник 30"/>
          <p:cNvSpPr/>
          <p:nvPr/>
        </p:nvSpPr>
        <p:spPr>
          <a:xfrm>
            <a:off x="8126242" y="1115821"/>
            <a:ext cx="4540483" cy="1187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0880E0-F96D-4A42-AD08-765271E08222}"/>
              </a:ext>
            </a:extLst>
          </p:cNvPr>
          <p:cNvSpPr/>
          <p:nvPr/>
        </p:nvSpPr>
        <p:spPr>
          <a:xfrm>
            <a:off x="563124" y="119036"/>
            <a:ext cx="13859389" cy="972903"/>
          </a:xfrm>
          <a:prstGeom prst="rect">
            <a:avLst/>
          </a:prstGeom>
          <a:noFill/>
        </p:spPr>
        <p:txBody>
          <a:bodyPr wrap="none" lIns="231974" tIns="115987" rIns="231974" bIns="115987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Вычислить, </a:t>
            </a:r>
            <a:r>
              <a:rPr lang="ru-RU" sz="4800" b="1" dirty="0">
                <a:ln w="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используя свойства степеней: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D04EDA2F-BF41-4C1D-B40A-6EFCDC1CC009}"/>
                  </a:ext>
                </a:extLst>
              </p:cNvPr>
              <p:cNvSpPr/>
              <p:nvPr/>
            </p:nvSpPr>
            <p:spPr>
              <a:xfrm>
                <a:off x="457939" y="2894905"/>
                <a:ext cx="3867066" cy="3380422"/>
              </a:xfrm>
              <a:prstGeom prst="rect">
                <a:avLst/>
              </a:prstGeom>
            </p:spPr>
            <p:txBody>
              <a:bodyPr wrap="square" lIns="231974" tIns="115987" rIns="231974" bIns="115987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600" b="1" i="1" smtClean="0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ru-RU" sz="6600" b="1" i="1" dirty="0">
                  <a:solidFill>
                    <a:srgbClr val="1109B7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6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ru-RU" sz="66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6600" b="1" i="1" dirty="0">
                  <a:solidFill>
                    <a:srgbClr val="1109B7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6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uz-Latn-UZ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ru-RU" sz="7200" b="1" i="1" dirty="0">
                  <a:solidFill>
                    <a:srgbClr val="1109B7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04EDA2F-BF41-4C1D-B40A-6EFCDC1CC0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39" y="2894905"/>
                <a:ext cx="3867066" cy="33804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7067275A-BC25-42F6-AD0B-0EEDE5EC5180}"/>
                  </a:ext>
                </a:extLst>
              </p:cNvPr>
              <p:cNvSpPr/>
              <p:nvPr/>
            </p:nvSpPr>
            <p:spPr>
              <a:xfrm>
                <a:off x="8836196" y="5149127"/>
                <a:ext cx="5106066" cy="1178472"/>
              </a:xfrm>
              <a:prstGeom prst="rect">
                <a:avLst/>
              </a:prstGeom>
            </p:spPr>
            <p:txBody>
              <a:bodyPr wrap="square" lIns="231974" tIns="115987" rIns="231974" bIns="1159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6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6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𝟑𝟐</m:t>
                      </m:r>
                      <m:sSup>
                        <m:sSupPr>
                          <m:ctrlPr>
                            <a:rPr lang="ru-RU" sz="6000" b="1" i="1">
                              <a:solidFill>
                                <a:srgbClr val="C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6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ru-RU" sz="6000" b="1" i="1" baseline="30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ru-RU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</m:sup>
                      </m:sSup>
                    </m:oMath>
                  </m:oMathPara>
                </a14:m>
                <a:endParaRPr lang="ru-RU" sz="8000" b="1" i="1" dirty="0">
                  <a:solidFill>
                    <a:srgbClr val="1109B7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067275A-BC25-42F6-AD0B-0EEDE5EC5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196" y="5149127"/>
                <a:ext cx="5106066" cy="11784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48832" y="1202333"/>
            <a:ext cx="3681397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300" b="1" dirty="0">
                <a:latin typeface="Times New Roman" pitchFamily="18" charset="0"/>
                <a:cs typeface="Times New Roman" pitchFamily="18" charset="0"/>
              </a:rPr>
              <a:t>   )  =</a:t>
            </a:r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 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22503" y="1134040"/>
            <a:ext cx="1183919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i="1" dirty="0" smtClean="0">
                <a:latin typeface="Cambria Math"/>
                <a:ea typeface="Cambria Math"/>
                <a:cs typeface="Times New Roman" pitchFamily="18" charset="0"/>
              </a:rPr>
              <a:t>∙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7539" y="1030881"/>
            <a:ext cx="662943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>
              <a:solidFill>
                <a:srgbClr val="2F2FC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5333" y="1030881"/>
            <a:ext cx="67737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712277" y="858643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90600" y="1143373"/>
            <a:ext cx="1651996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6300" b="1" i="1" dirty="0" smtClean="0">
                <a:latin typeface="Cambria Math"/>
                <a:ea typeface="Cambria Math"/>
                <a:cs typeface="Times New Roman" pitchFamily="18" charset="0"/>
              </a:rPr>
              <a:t>∙ </a:t>
            </a:r>
            <a:r>
              <a:rPr lang="en-US" sz="63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247803" y="886196"/>
            <a:ext cx="616067" cy="747451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117595" y="886196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12065" y="1115821"/>
            <a:ext cx="2073830" cy="110139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63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61664" y="1158683"/>
            <a:ext cx="71904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733800" y="3925728"/>
                <a:ext cx="4605940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uz-Latn-UZ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uz-Latn-UZ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ru-RU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ru-RU" sz="66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6600" b="1" i="1" dirty="0">
                  <a:solidFill>
                    <a:srgbClr val="1109B7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925728"/>
                <a:ext cx="4605940" cy="11310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733800" y="2871735"/>
                <a:ext cx="2543645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6600" b="1" i="1">
                              <a:solidFill>
                                <a:srgbClr val="C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6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ru-RU" sz="6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6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uz-Latn-UZ" sz="3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871735"/>
                <a:ext cx="2543645" cy="11310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7833676" y="4019609"/>
                <a:ext cx="3186450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6600" b="1" i="1">
                              <a:solidFill>
                                <a:srgbClr val="C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6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ru-RU" sz="6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𝟔𝟒</m:t>
                          </m:r>
                          <m:r>
                            <a:rPr lang="ru-RU" sz="6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6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uz-Latn-UZ" sz="36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676" y="4019609"/>
                <a:ext cx="3186450" cy="11310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871857" y="5150624"/>
                <a:ext cx="5498685" cy="1146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uz-Latn-UZ" sz="6600" b="1" i="1" smtClean="0">
                                  <a:solidFill>
                                    <a:srgbClr val="1109B7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6600" b="1" i="1" smtClean="0">
                                  <a:solidFill>
                                    <a:srgbClr val="1109B7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uz-Latn-UZ" sz="6600" b="1" i="1" smtClean="0">
                                  <a:solidFill>
                                    <a:srgbClr val="1109B7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uz-Latn-UZ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  <m:sSup>
                        <m:sSupPr>
                          <m:ctrlPr>
                            <a:rPr lang="ru-RU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6600" b="1" i="1">
                              <a:solidFill>
                                <a:srgbClr val="1109B7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uz-Latn-UZ" sz="6600" b="1" i="1" smtClean="0">
                              <a:solidFill>
                                <a:srgbClr val="1109B7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ru-RU" sz="66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6600" b="1" i="1" dirty="0">
                  <a:solidFill>
                    <a:srgbClr val="1109B7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857" y="5150624"/>
                <a:ext cx="5498685" cy="11460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 descr="учитель карандаша характера Иллюстрация вектора - иллюстрации насчитывающей  карандаша, характера: 2573409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 bwMode="auto">
          <a:xfrm flipH="1">
            <a:off x="11863870" y="2555750"/>
            <a:ext cx="2235895" cy="202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31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4" grpId="0"/>
      <p:bldP spid="25" grpId="0"/>
      <p:bldP spid="26" grpId="0"/>
      <p:bldP spid="27" grpId="0"/>
      <p:bldP spid="28" grpId="0"/>
      <p:bldP spid="29" grpId="0"/>
      <p:bldP spid="5" grpId="0"/>
      <p:bldP spid="8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8290123" y="1465283"/>
            <a:ext cx="3721198" cy="1768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7" name="Прямоугольник 6"/>
          <p:cNvSpPr/>
          <p:nvPr/>
        </p:nvSpPr>
        <p:spPr>
          <a:xfrm>
            <a:off x="1405807" y="1302140"/>
            <a:ext cx="3721198" cy="1768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0880E0-F96D-4A42-AD08-765271E08222}"/>
              </a:ext>
            </a:extLst>
          </p:cNvPr>
          <p:cNvSpPr/>
          <p:nvPr/>
        </p:nvSpPr>
        <p:spPr>
          <a:xfrm>
            <a:off x="218818" y="210903"/>
            <a:ext cx="13859389" cy="972903"/>
          </a:xfrm>
          <a:prstGeom prst="rect">
            <a:avLst/>
          </a:prstGeom>
          <a:noFill/>
        </p:spPr>
        <p:txBody>
          <a:bodyPr wrap="none" lIns="231974" tIns="115987" rIns="231974" bIns="115987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Вычислить, </a:t>
            </a:r>
            <a:r>
              <a:rPr lang="ru-RU" sz="4800" b="1" dirty="0">
                <a:ln w="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используя свойства степеней: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xmlns="" id="{8CC1B73F-ABEA-4F90-86FE-A4645D114E6C}"/>
                  </a:ext>
                </a:extLst>
              </p:cNvPr>
              <p:cNvSpPr/>
              <p:nvPr/>
            </p:nvSpPr>
            <p:spPr>
              <a:xfrm>
                <a:off x="921283" y="5740949"/>
                <a:ext cx="1523126" cy="1917521"/>
              </a:xfrm>
              <a:prstGeom prst="rect">
                <a:avLst/>
              </a:prstGeom>
            </p:spPr>
            <p:txBody>
              <a:bodyPr wrap="none" lIns="231974" tIns="115987" rIns="231974" bIns="1159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solidFill>
                                <a:srgbClr val="1A0A5E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5400" b="1" i="1">
                                  <a:solidFill>
                                    <a:srgbClr val="1A0A5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5400" b="1" i="1">
                                  <a:solidFill>
                                    <a:srgbClr val="1A0A5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ru-RU" sz="5400" b="1" i="1">
                                  <a:solidFill>
                                    <a:srgbClr val="1A0A5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5400" b="1" i="1">
                                  <a:solidFill>
                                    <a:srgbClr val="1A0A5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5400" b="1" i="1">
                                  <a:solidFill>
                                    <a:srgbClr val="1A0A5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ru-RU" sz="5400" b="1" i="1">
                                  <a:solidFill>
                                    <a:srgbClr val="1A0A5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  <m:r>
                        <a:rPr lang="ru-RU" sz="5400" b="1" i="1">
                          <a:solidFill>
                            <a:srgbClr val="1A0A5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5400" dirty="0">
                  <a:solidFill>
                    <a:srgbClr val="1A0A5E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C1B73F-ABEA-4F90-86FE-A4645D114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83" y="5740949"/>
                <a:ext cx="1523126" cy="19175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385B639-D18F-4ABC-A5A4-ADAEE0927ACA}"/>
                  </a:ext>
                </a:extLst>
              </p:cNvPr>
              <p:cNvSpPr/>
              <p:nvPr/>
            </p:nvSpPr>
            <p:spPr>
              <a:xfrm>
                <a:off x="7549441" y="4167451"/>
                <a:ext cx="1784415" cy="1917521"/>
              </a:xfrm>
              <a:prstGeom prst="rect">
                <a:avLst/>
              </a:prstGeom>
            </p:spPr>
            <p:txBody>
              <a:bodyPr wrap="none" lIns="231974" tIns="115987" rIns="231974" bIns="1159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solidFill>
                                <a:srgbClr val="1A0A5E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5400" b="1" i="1">
                              <a:solidFill>
                                <a:srgbClr val="1A0A5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ru-RU" sz="5400" b="1" i="1">
                                  <a:solidFill>
                                    <a:srgbClr val="1A0A5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5400" b="1" i="1">
                                  <a:solidFill>
                                    <a:srgbClr val="1A0A5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ru-RU" sz="5400" b="1" i="1">
                                  <a:solidFill>
                                    <a:srgbClr val="1A0A5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5400" b="1" i="1">
                                  <a:solidFill>
                                    <a:srgbClr val="1A0A5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5400" b="1" i="1">
                                  <a:solidFill>
                                    <a:srgbClr val="1A0A5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ru-RU" sz="5400" b="1" i="1">
                                  <a:solidFill>
                                    <a:srgbClr val="1A0A5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5400" dirty="0">
                  <a:solidFill>
                    <a:srgbClr val="1A0A5E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385B639-D18F-4ABC-A5A4-ADAEE0927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441" y="4167451"/>
                <a:ext cx="1784415" cy="19175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8A864E1-0DD1-4B0B-B2D8-535DE720EB3E}"/>
              </a:ext>
            </a:extLst>
          </p:cNvPr>
          <p:cNvSpPr/>
          <p:nvPr/>
        </p:nvSpPr>
        <p:spPr>
          <a:xfrm>
            <a:off x="5235234" y="6265578"/>
            <a:ext cx="1672334" cy="1065236"/>
          </a:xfrm>
          <a:prstGeom prst="rect">
            <a:avLst/>
          </a:prstGeom>
          <a:noFill/>
        </p:spPr>
        <p:txBody>
          <a:bodyPr wrap="none" lIns="231974" tIns="115987" rIns="231974" bIns="115987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rgbClr val="C00000"/>
                </a:solidFill>
              </a:rPr>
              <a:t>= 64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E483912-FB76-462F-8DF0-3760F0DB882E}"/>
              </a:ext>
            </a:extLst>
          </p:cNvPr>
          <p:cNvSpPr/>
          <p:nvPr/>
        </p:nvSpPr>
        <p:spPr>
          <a:xfrm>
            <a:off x="12405873" y="4663766"/>
            <a:ext cx="1672334" cy="1065236"/>
          </a:xfrm>
          <a:prstGeom prst="rect">
            <a:avLst/>
          </a:prstGeom>
        </p:spPr>
        <p:txBody>
          <a:bodyPr wrap="none" lIns="231974" tIns="115987" rIns="231974" bIns="115987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rgbClr val="C00000"/>
                </a:solidFill>
              </a:rPr>
              <a:t>= 25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02870" y="1302139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3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802870" y="2070117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802869" y="1816492"/>
            <a:ext cx="85370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b="1" dirty="0" smtClean="0">
                <a:latin typeface="Segoe UI"/>
                <a:ea typeface="Segoe UI"/>
                <a:cs typeface="Segoe UI"/>
              </a:rPr>
              <a:t>—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860284" y="2149956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74585" y="1902217"/>
            <a:ext cx="670566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b="1" dirty="0" smtClean="0">
                <a:latin typeface="Segoe UI"/>
                <a:ea typeface="Segoe UI"/>
                <a:cs typeface="Segoe UI"/>
              </a:rPr>
              <a:t>—</a:t>
            </a:r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974585" y="1302139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3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482645" y="2159525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82645" y="1302139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17276" y="1130687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01195" y="1424054"/>
            <a:ext cx="800106" cy="148611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40" name="TextBox 39"/>
          <p:cNvSpPr txBox="1"/>
          <p:nvPr/>
        </p:nvSpPr>
        <p:spPr>
          <a:xfrm rot="10800000">
            <a:off x="2182988" y="1772852"/>
            <a:ext cx="800106" cy="148611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60178" y="1645041"/>
            <a:ext cx="71904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0277" y="3479891"/>
                <a:ext cx="1531060" cy="1631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6000" b="1" dirty="0" smtClean="0">
                    <a:solidFill>
                      <a:srgbClr val="1A0A5E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6000" b="1" i="1" smtClean="0">
                            <a:solidFill>
                              <a:srgbClr val="1A0A5E"/>
                            </a:solidFill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uz-Latn-UZ" sz="6000" b="1" i="1" smtClean="0">
                                <a:solidFill>
                                  <a:srgbClr val="1A0A5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z-Latn-UZ" sz="6000" b="1" i="1" smtClean="0">
                                <a:solidFill>
                                  <a:srgbClr val="1A0A5E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uz-Latn-UZ" sz="6000" b="1" i="1" smtClean="0">
                                <a:solidFill>
                                  <a:srgbClr val="1A0A5E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uz-Latn-UZ" sz="6000" b="1" dirty="0">
                            <a:solidFill>
                              <a:srgbClr val="1A0A5E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uz-Latn-UZ" sz="6000" b="1" i="1" smtClean="0">
                            <a:solidFill>
                              <a:srgbClr val="1A0A5E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uz-Latn-UZ" sz="6000" b="1" dirty="0">
                  <a:solidFill>
                    <a:srgbClr val="1A0A5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77" y="3479891"/>
                <a:ext cx="1531060" cy="1631922"/>
              </a:xfrm>
              <a:prstGeom prst="rect">
                <a:avLst/>
              </a:prstGeom>
              <a:blipFill rotWithShape="1">
                <a:blip r:embed="rId4"/>
                <a:stretch>
                  <a:fillRect l="-23904" b="-1119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xmlns="" id="{4385B639-D18F-4ABC-A5A4-ADAEE0927ACA}"/>
                  </a:ext>
                </a:extLst>
              </p:cNvPr>
              <p:cNvSpPr/>
              <p:nvPr/>
            </p:nvSpPr>
            <p:spPr>
              <a:xfrm>
                <a:off x="1761659" y="3459780"/>
                <a:ext cx="1902526" cy="1735356"/>
              </a:xfrm>
              <a:prstGeom prst="rect">
                <a:avLst/>
              </a:prstGeom>
            </p:spPr>
            <p:txBody>
              <a:bodyPr wrap="none" lIns="231974" tIns="115987" rIns="231974" bIns="1159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800" b="1" i="1" smtClean="0">
                          <a:solidFill>
                            <a:srgbClr val="1A0A5E"/>
                          </a:solidFill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800" b="1" i="1">
                              <a:solidFill>
                                <a:srgbClr val="1A0A5E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800" b="1" i="1">
                                  <a:solidFill>
                                    <a:srgbClr val="1A0A5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800" b="1" i="1" smtClean="0">
                                  <a:solidFill>
                                    <a:srgbClr val="1A0A5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uz-Latn-UZ" sz="4800" b="1" i="1" smtClean="0">
                                  <a:solidFill>
                                    <a:srgbClr val="1A0A5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4800" b="1" i="1">
                                  <a:solidFill>
                                    <a:srgbClr val="1A0A5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800" b="1" i="1" smtClean="0">
                                  <a:solidFill>
                                    <a:srgbClr val="1A0A5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uz-Latn-UZ" sz="4800" b="1" i="1" smtClean="0">
                                  <a:solidFill>
                                    <a:srgbClr val="1A0A5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800" dirty="0">
                  <a:solidFill>
                    <a:srgbClr val="1A0A5E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385B639-D18F-4ABC-A5A4-ADAEE0927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659" y="3459780"/>
                <a:ext cx="1902526" cy="17353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89335" y="3646190"/>
                <a:ext cx="2061270" cy="1480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z-Latn-UZ" sz="4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sz="4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uz-Latn-UZ" sz="4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𝟏𝟐𝟓</m:t>
                          </m:r>
                        </m:den>
                      </m:f>
                    </m:oMath>
                  </m:oMathPara>
                </a14:m>
                <a:endParaRPr lang="uz-Latn-UZ" sz="4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335" y="3646190"/>
                <a:ext cx="2061270" cy="14800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181243" y="5963802"/>
                <a:ext cx="3141950" cy="1471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5400" b="1" dirty="0" smtClean="0">
                    <a:solidFill>
                      <a:srgbClr val="1A0A5E"/>
                    </a:solidFill>
                    <a:latin typeface="Arial" pitchFamily="34" charset="0"/>
                    <a:cs typeface="Arial" pitchFamily="34" charset="0"/>
                  </a:rPr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5400" b="1" i="1" smtClean="0">
                            <a:solidFill>
                              <a:srgbClr val="1A0A5E"/>
                            </a:solidFill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uz-Latn-UZ" sz="5400" b="1" i="1" smtClean="0">
                                <a:solidFill>
                                  <a:srgbClr val="1A0A5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z-Latn-UZ" sz="5400" b="1" i="1" smtClean="0">
                                <a:solidFill>
                                  <a:srgbClr val="1A0A5E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uz-Latn-UZ" sz="5400" b="1" i="1" smtClean="0">
                                <a:solidFill>
                                  <a:srgbClr val="1A0A5E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uz-Latn-UZ" sz="5400" b="1" dirty="0">
                            <a:solidFill>
                              <a:srgbClr val="1A0A5E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uz-Latn-UZ" sz="5400" b="1" i="1" smtClean="0">
                            <a:solidFill>
                              <a:srgbClr val="1A0A5E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uz-Latn-UZ" sz="5400" b="1" dirty="0" smtClean="0">
                    <a:solidFill>
                      <a:srgbClr val="1A0A5E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5400" b="1" i="1" dirty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5400" b="1" i="1" dirty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  <m:sup>
                        <m:r>
                          <a:rPr lang="uz-Latn-UZ" sz="5400" b="1" i="1" dirty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sup>
                    </m:sSup>
                  </m:oMath>
                </a14:m>
                <a:endParaRPr lang="uz-Latn-UZ" sz="5400" b="1" dirty="0">
                  <a:solidFill>
                    <a:srgbClr val="1A0A5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43" y="5963802"/>
                <a:ext cx="3141950" cy="1471813"/>
              </a:xfrm>
              <a:prstGeom prst="rect">
                <a:avLst/>
              </a:prstGeom>
              <a:blipFill rotWithShape="1">
                <a:blip r:embed="rId7"/>
                <a:stretch>
                  <a:fillRect l="-10485" b="-1157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10569" y="4389214"/>
                <a:ext cx="3637278" cy="1473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5400" b="1" dirty="0" smtClean="0">
                    <a:solidFill>
                      <a:srgbClr val="1A0A5E"/>
                    </a:solidFill>
                    <a:latin typeface="Arial" pitchFamily="34" charset="0"/>
                    <a:cs typeface="Arial" pitchFamily="34" charset="0"/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5400" b="1" i="1" smtClean="0">
                            <a:solidFill>
                              <a:srgbClr val="1A0A5E"/>
                            </a:solidFill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uz-Latn-UZ" sz="5400" b="1" i="1" smtClean="0">
                                <a:solidFill>
                                  <a:srgbClr val="1A0A5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z-Latn-UZ" sz="5400" b="1" i="1" smtClean="0">
                                <a:solidFill>
                                  <a:srgbClr val="1A0A5E"/>
                                </a:solidFill>
                                <a:latin typeface="Cambria Math"/>
                              </a:rPr>
                              <m:t>𝟐𝟎</m:t>
                            </m:r>
                          </m:num>
                          <m:den>
                            <m:r>
                              <a:rPr lang="uz-Latn-UZ" sz="5400" b="1" i="1" smtClean="0">
                                <a:solidFill>
                                  <a:srgbClr val="1A0A5E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uz-Latn-UZ" sz="5400" b="1" dirty="0">
                            <a:solidFill>
                              <a:srgbClr val="1A0A5E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uz-Latn-UZ" sz="5400" b="1" i="1" smtClean="0">
                            <a:solidFill>
                              <a:srgbClr val="1A0A5E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z-Latn-UZ" sz="5400" b="1" dirty="0" smtClean="0">
                    <a:solidFill>
                      <a:srgbClr val="1A0A5E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5400" b="1" i="1" dirty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5400" b="1" i="1" dirty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uz-Latn-UZ" sz="5400" b="1" i="1" dirty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5400" b="1" dirty="0">
                  <a:solidFill>
                    <a:srgbClr val="1A0A5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569" y="4389214"/>
                <a:ext cx="3637278" cy="1473993"/>
              </a:xfrm>
              <a:prstGeom prst="rect">
                <a:avLst/>
              </a:prstGeom>
              <a:blipFill rotWithShape="1">
                <a:blip r:embed="rId8"/>
                <a:stretch>
                  <a:fillRect l="-9060" b="-1157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8175822" y="2196349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290123" y="1948610"/>
            <a:ext cx="670566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b="1" dirty="0" smtClean="0">
                <a:latin typeface="Segoe UI"/>
                <a:ea typeface="Segoe UI"/>
                <a:cs typeface="Segoe UI"/>
              </a:rPr>
              <a:t>—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290123" y="1348532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3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798183" y="2205918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98183" y="1348532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509964" y="1434673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3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0509964" y="2202651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0509963" y="1949026"/>
            <a:ext cx="85370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b="1" dirty="0" smtClean="0">
                <a:latin typeface="Segoe UI"/>
                <a:ea typeface="Segoe UI"/>
                <a:cs typeface="Segoe UI"/>
              </a:rPr>
              <a:t>—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1424370" y="1263221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08289" y="1556588"/>
            <a:ext cx="800106" cy="148611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54" name="TextBox 53"/>
          <p:cNvSpPr txBox="1"/>
          <p:nvPr/>
        </p:nvSpPr>
        <p:spPr>
          <a:xfrm rot="10800000">
            <a:off x="10890082" y="1905386"/>
            <a:ext cx="800106" cy="148611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347313" y="1817324"/>
            <a:ext cx="71904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09" l="8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119" y="5863207"/>
            <a:ext cx="1791193" cy="23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56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8" grpId="0"/>
      <p:bldP spid="43" grpId="0"/>
      <p:bldP spid="44" grpId="0"/>
      <p:bldP spid="29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xmlns="" id="{C99724EA-B9EF-4EB8-9BA4-29DCFE064567}"/>
                  </a:ext>
                </a:extLst>
              </p:cNvPr>
              <p:cNvSpPr txBox="1"/>
              <p:nvPr/>
            </p:nvSpPr>
            <p:spPr bwMode="auto">
              <a:xfrm>
                <a:off x="381000" y="1371600"/>
                <a:ext cx="13534731" cy="62809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231974" tIns="115987" rIns="231974" bIns="115987">
                <a:normAutofit fontScale="85000" lnSpcReduction="20000"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ru-RU" sz="5600" b="1" i="1" smtClean="0">
                        <a:solidFill>
                          <a:srgbClr val="1109B7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5600" b="1" i="1" smtClean="0">
                        <a:solidFill>
                          <a:srgbClr val="1109B7"/>
                        </a:solidFill>
                        <a:latin typeface="Cambria Math" panose="02040503050406030204" pitchFamily="18" charset="0"/>
                      </a:rPr>
                      <m:t>) Вычислить:  </m:t>
                    </m:r>
                    <m:f>
                      <m:fPr>
                        <m:ctrlPr>
                          <a:rPr lang="ru-RU" sz="56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56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ru-RU" sz="56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  <m:r>
                          <a:rPr lang="ru-RU" sz="5600" b="1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ru-RU" sz="5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56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ru-RU" sz="56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56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ru-RU" sz="56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600" b="1" i="1" dirty="0"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ru-RU" sz="56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6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56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56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ru-RU" sz="56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600" b="1" i="1" dirty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5600" b="1" dirty="0"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en-US" sz="5600" b="1" baseline="30000" dirty="0">
                    <a:latin typeface="Arial" pitchFamily="34" charset="0"/>
                    <a:cs typeface="Arial" pitchFamily="34" charset="0"/>
                  </a:rPr>
                  <a:t>2  </a:t>
                </a:r>
                <a:r>
                  <a:rPr lang="en-US" sz="5600" b="1" dirty="0">
                    <a:latin typeface="Arial" pitchFamily="34" charset="0"/>
                    <a:cs typeface="Arial" pitchFamily="34" charset="0"/>
                  </a:rPr>
                  <a:t>= 49</a:t>
                </a:r>
                <a:r>
                  <a:rPr lang="ru-RU" sz="4800" b="1" i="1" dirty="0">
                    <a:solidFill>
                      <a:srgbClr val="1109B7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4800" b="1" i="1" dirty="0">
                    <a:solidFill>
                      <a:srgbClr val="1109B7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ru-RU" sz="4800" b="1" i="1" dirty="0">
                    <a:solidFill>
                      <a:srgbClr val="1109B7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4800" b="1" i="1" dirty="0">
                    <a:solidFill>
                      <a:srgbClr val="1109B7"/>
                    </a:solidFill>
                    <a:latin typeface="Arial" pitchFamily="34" charset="0"/>
                    <a:cs typeface="Arial" pitchFamily="34" charset="0"/>
                  </a:rPr>
                </a:br>
                <a14:m>
                  <m:oMath xmlns:m="http://schemas.openxmlformats.org/officeDocument/2006/math">
                    <m:r>
                      <a:rPr lang="ru-RU" sz="5600" b="1" i="1">
                        <a:solidFill>
                          <a:srgbClr val="1109B7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5600" b="1" i="1">
                        <a:solidFill>
                          <a:srgbClr val="1109B7"/>
                        </a:solidFill>
                        <a:latin typeface="Cambria Math" panose="02040503050406030204" pitchFamily="18" charset="0"/>
                      </a:rPr>
                      <m:t>) Упростить:  </m:t>
                    </m:r>
                    <m:sSup>
                      <m:sSupPr>
                        <m:ctrlPr>
                          <a:rPr lang="ru-RU" sz="5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5600" b="1" i="1" smtClean="0">
                            <a:latin typeface="Cambria Math"/>
                          </a:rPr>
                          <m:t>(</m:t>
                        </m:r>
                        <m:r>
                          <a:rPr lang="uz-Latn-UZ" sz="56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ru-RU" sz="56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ru-RU" sz="5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5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56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ru-RU" sz="5600" b="1" i="1">
                        <a:latin typeface="Cambria Math" panose="02040503050406030204" pitchFamily="18" charset="0"/>
                      </a:rPr>
                      <m:t>:(</m:t>
                    </m:r>
                    <m:sSup>
                      <m:sSupPr>
                        <m:ctrlPr>
                          <a:rPr lang="ru-RU" sz="5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56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ru-RU" sz="5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ru-RU" sz="5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5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5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5600" b="1" i="1" dirty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56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5600" b="1" i="1" smtClean="0">
                            <a:latin typeface="Cambria Math"/>
                            <a:cs typeface="Arial" pitchFamily="34" charset="0"/>
                          </a:rPr>
                          <m:t>𝟐𝟒</m:t>
                        </m:r>
                      </m:sup>
                    </m:sSup>
                    <m:r>
                      <a:rPr lang="ru-RU" sz="5600" b="1" i="1" smtClean="0">
                        <a:latin typeface="Cambria Math"/>
                        <a:cs typeface="Arial" pitchFamily="34" charset="0"/>
                      </a:rPr>
                      <m:t>:</m:t>
                    </m:r>
                    <m:sSup>
                      <m:sSupPr>
                        <m:ctrlPr>
                          <a:rPr lang="en-US" sz="5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56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5600" b="1" i="1" smtClean="0"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sup>
                    </m:sSup>
                    <m:r>
                      <a:rPr lang="uz-Latn-UZ" sz="5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5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56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5600" b="1" i="1" smtClean="0">
                            <a:latin typeface="Cambria Math"/>
                            <a:cs typeface="Arial" pitchFamily="34" charset="0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ru-RU" sz="4800" b="1" i="1" dirty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4800" b="1" i="1" dirty="0">
                    <a:latin typeface="Arial" pitchFamily="34" charset="0"/>
                    <a:cs typeface="Arial" pitchFamily="34" charset="0"/>
                  </a:rPr>
                </a:br>
                <a:r>
                  <a:rPr lang="ru-RU" sz="4800" b="1" i="1" dirty="0">
                    <a:solidFill>
                      <a:srgbClr val="1109B7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4800" b="1" i="1" dirty="0">
                    <a:solidFill>
                      <a:srgbClr val="1109B7"/>
                    </a:solidFill>
                    <a:latin typeface="Arial" pitchFamily="34" charset="0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56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5600" b="1" i="1">
                          <a:solidFill>
                            <a:srgbClr val="1109B7"/>
                          </a:solidFill>
                          <a:latin typeface="Cambria Math" panose="02040503050406030204" pitchFamily="18" charset="0"/>
                        </a:rPr>
                        <m:t>) Решить  уравнение:  </m:t>
                      </m:r>
                      <m:sSup>
                        <m:sSupPr>
                          <m:ctrlPr>
                            <a:rPr lang="ru-RU" sz="56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5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ru-RU" sz="56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ru-RU" sz="56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sz="5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uz-Latn-UZ" sz="5600" b="1" i="1" smtClean="0">
                          <a:latin typeface="Cambria Math"/>
                        </a:rPr>
                        <m:t>𝒙</m:t>
                      </m:r>
                      <m:r>
                        <a:rPr lang="ru-RU" sz="5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56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5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ru-RU" sz="56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ru-RU" sz="5600" b="1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5600" b="1" i="1" dirty="0">
                    <a:latin typeface="Arial" pitchFamily="34" charset="0"/>
                    <a:cs typeface="Arial" pitchFamily="34" charset="0"/>
                  </a:rPr>
                  <a:t>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56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ru-RU" sz="56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sup>
                    </m:sSup>
                    <m:r>
                      <a:rPr lang="uz-Latn-UZ" sz="5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5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ru-RU" sz="5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56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uz-Latn-UZ" sz="5600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sup>
                    </m:sSup>
                  </m:oMath>
                </a14:m>
                <a:endParaRPr lang="uz-Latn-UZ" sz="5600" b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uz-Latn-UZ" sz="5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sz="5600" b="1" dirty="0" smtClean="0">
                    <a:latin typeface="Arial" pitchFamily="34" charset="0"/>
                    <a:cs typeface="Arial" pitchFamily="34" charset="0"/>
                  </a:rPr>
                  <a:t>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5600" b="1" i="1" smtClean="0">
                            <a:latin typeface="Cambria Math"/>
                          </a:rPr>
                          <m:t>𝒙</m:t>
                        </m:r>
                        <m:r>
                          <a:rPr lang="uz-Latn-UZ" sz="5600" b="1" i="1" smtClean="0">
                            <a:latin typeface="Cambria Math"/>
                          </a:rPr>
                          <m:t>=</m:t>
                        </m:r>
                        <m:r>
                          <a:rPr lang="ru-RU" sz="56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sz="5600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ru-RU" sz="5600" b="1" dirty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ru-RU" sz="5600" b="1" i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56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sz="5600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ru-RU" sz="5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5600" b="1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5600" b="1" i="1" dirty="0">
                    <a:latin typeface="Arial" pitchFamily="34" charset="0"/>
                    <a:cs typeface="Arial" pitchFamily="34" charset="0"/>
                  </a:rPr>
                  <a:t>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5600" b="1" i="1" smtClean="0">
                            <a:latin typeface="Cambria Math"/>
                          </a:rPr>
                          <m:t>𝒙</m:t>
                        </m:r>
                        <m:r>
                          <a:rPr lang="uz-Latn-UZ" sz="5600" b="1" i="1" smtClean="0">
                            <a:latin typeface="Cambria Math"/>
                          </a:rPr>
                          <m:t>=</m:t>
                        </m:r>
                        <m:r>
                          <a:rPr lang="ru-RU" sz="56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ru-RU" sz="5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5600" b="1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5600" b="1" dirty="0">
                    <a:latin typeface="Arial" pitchFamily="34" charset="0"/>
                    <a:cs typeface="Arial" pitchFamily="34" charset="0"/>
                  </a:rPr>
                  <a:t>= 125</a:t>
                </a:r>
                <a:r>
                  <a:rPr lang="ru-RU" sz="4800" b="1" i="1" dirty="0">
                    <a:solidFill>
                      <a:srgbClr val="1109B7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4800" b="1" i="1" dirty="0">
                    <a:solidFill>
                      <a:srgbClr val="1109B7"/>
                    </a:solidFill>
                    <a:latin typeface="Arial" pitchFamily="34" charset="0"/>
                    <a:cs typeface="Arial" pitchFamily="34" charset="0"/>
                  </a:rPr>
                </a:br>
                <a:endParaRPr lang="ru-RU" b="1" dirty="0">
                  <a:solidFill>
                    <a:srgbClr val="1109B7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99724EA-B9EF-4EB8-9BA4-29DCFE06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371600"/>
                <a:ext cx="13534731" cy="62809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AE186E2-F1E2-4ED0-8D49-6C06ED65177F}"/>
              </a:ext>
            </a:extLst>
          </p:cNvPr>
          <p:cNvSpPr/>
          <p:nvPr/>
        </p:nvSpPr>
        <p:spPr>
          <a:xfrm>
            <a:off x="3061427" y="82329"/>
            <a:ext cx="7315200" cy="1065236"/>
          </a:xfrm>
          <a:prstGeom prst="rect">
            <a:avLst/>
          </a:prstGeom>
        </p:spPr>
        <p:txBody>
          <a:bodyPr lIns="231974" tIns="115987" rIns="231974" bIns="115987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 заданий </a:t>
            </a:r>
          </a:p>
        </p:txBody>
      </p:sp>
      <p:pic>
        <p:nvPicPr>
          <p:cNvPr id="14" name="Picture 2" descr="учитель карандаша характера Иллюстрация вектора - иллюстрации насчитывающей  карандаша, характера: 2573409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 bwMode="auto">
          <a:xfrm>
            <a:off x="1524000" y="5257800"/>
            <a:ext cx="2479618" cy="23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86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22023" y="489735"/>
            <a:ext cx="4437612" cy="117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pic>
        <p:nvPicPr>
          <p:cNvPr id="7170" name="Picture 2" descr="Школа бесплатного обучения, карандаш, карандаш, высшее образование, учитель 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57968" y="2191186"/>
            <a:ext cx="1971182" cy="21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18373" y="57153"/>
            <a:ext cx="3057213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579" y="867905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   Вычислите: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419600" y="1966301"/>
                <a:ext cx="3611117" cy="781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=(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𝟐𝟓</m:t>
                          </m:r>
                          <m:r>
                            <a:rPr lang="ru-RU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ru-RU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ru-RU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966301"/>
                <a:ext cx="3611117" cy="7815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17810" y="1966301"/>
                <a:ext cx="4433590" cy="781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1)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𝟐𝟓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10" y="1966301"/>
                <a:ext cx="4433590" cy="781561"/>
              </a:xfrm>
              <a:prstGeom prst="rect">
                <a:avLst/>
              </a:prstGeom>
              <a:blipFill rotWithShape="1">
                <a:blip r:embed="rId6"/>
                <a:stretch>
                  <a:fillRect t="-13281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848600" y="1966301"/>
                <a:ext cx="2015873" cy="781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=1</a:t>
                </a:r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966301"/>
                <a:ext cx="2015873" cy="781561"/>
              </a:xfrm>
              <a:prstGeom prst="rect">
                <a:avLst/>
              </a:prstGeom>
              <a:blipFill rotWithShape="1">
                <a:blip r:embed="rId7"/>
                <a:stretch>
                  <a:fillRect t="-14844" r="-11818" b="-3593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599827" y="2747862"/>
            <a:ext cx="12506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ₓ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0,25</a:t>
            </a:r>
          </a:p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4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1,00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48028" y="3886200"/>
            <a:ext cx="135448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455455" y="4725360"/>
                <a:ext cx="461780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=(−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𝟏𝟐𝟓</m:t>
                          </m:r>
                          <m:r>
                            <a:rPr lang="ru-RU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ru-RU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𝟖</m:t>
                          </m:r>
                          <m:r>
                            <a:rPr lang="ru-RU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𝟏𝟏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455" y="4725360"/>
                <a:ext cx="4617803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81229" y="4776724"/>
                <a:ext cx="531075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400" b="1" dirty="0" smtClean="0">
                    <a:cs typeface="Arial" pitchFamily="34" charset="0"/>
                  </a:rPr>
                  <a:t>3</a:t>
                </a:r>
                <a:r>
                  <a:rPr lang="uz-Latn-UZ" sz="4400" b="1" dirty="0" smtClean="0">
                    <a:cs typeface="Arial" pitchFamily="34" charset="0"/>
                  </a:rPr>
                  <a:t>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(−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𝟏𝟐𝟓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𝟏𝟏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𝟏𝟏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29" y="4776724"/>
                <a:ext cx="5310758" cy="784767"/>
              </a:xfrm>
              <a:prstGeom prst="rect">
                <a:avLst/>
              </a:prstGeom>
              <a:blipFill rotWithShape="1">
                <a:blip r:embed="rId9"/>
                <a:stretch>
                  <a:fillRect t="-13281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677400" y="4832649"/>
                <a:ext cx="4003212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=(−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𝟏𝟏</m:t>
                          </m:r>
                        </m:sup>
                      </m:sSup>
                      <m:r>
                        <a:rPr lang="ru-RU" sz="4400" b="1" i="0" smtClean="0"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ru-RU" sz="4400" b="1" i="0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4832649"/>
                <a:ext cx="4003212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7306100" y="5867400"/>
            <a:ext cx="150714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ₓ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0,125</a:t>
            </a:r>
          </a:p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8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1,000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458755" y="7000458"/>
            <a:ext cx="135448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учитель карандаша характера Иллюстрация вектора - иллюстрации насчитывающей  карандаша, характера: 2573409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 bwMode="auto">
          <a:xfrm>
            <a:off x="1981200" y="6000549"/>
            <a:ext cx="2070725" cy="19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395"/>
          <p:cNvGrpSpPr>
            <a:grpSpLocks/>
          </p:cNvGrpSpPr>
          <p:nvPr/>
        </p:nvGrpSpPr>
        <p:grpSpPr bwMode="auto">
          <a:xfrm>
            <a:off x="9841765" y="1191062"/>
            <a:ext cx="2430780" cy="1036319"/>
            <a:chOff x="3880" y="3137"/>
            <a:chExt cx="957" cy="544"/>
          </a:xfrm>
        </p:grpSpPr>
        <p:sp>
          <p:nvSpPr>
            <p:cNvPr id="21" name="Rectangle 396"/>
            <p:cNvSpPr>
              <a:spLocks noChangeArrowheads="1"/>
            </p:cNvSpPr>
            <p:nvPr/>
          </p:nvSpPr>
          <p:spPr bwMode="auto">
            <a:xfrm>
              <a:off x="3880" y="3137"/>
              <a:ext cx="15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3700" b="1" i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22" name="Rectangle 397"/>
            <p:cNvSpPr>
              <a:spLocks noChangeArrowheads="1"/>
            </p:cNvSpPr>
            <p:nvPr/>
          </p:nvSpPr>
          <p:spPr bwMode="auto">
            <a:xfrm>
              <a:off x="4606" y="3172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/>
            </a:p>
          </p:txBody>
        </p:sp>
        <p:sp>
          <p:nvSpPr>
            <p:cNvPr id="23" name="Rectangle 402"/>
            <p:cNvSpPr>
              <a:spLocks noChangeArrowheads="1"/>
            </p:cNvSpPr>
            <p:nvPr/>
          </p:nvSpPr>
          <p:spPr bwMode="auto">
            <a:xfrm>
              <a:off x="4125" y="3163"/>
              <a:ext cx="176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en-US" sz="6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403"/>
            <p:cNvSpPr>
              <a:spLocks noChangeArrowheads="1"/>
            </p:cNvSpPr>
            <p:nvPr/>
          </p:nvSpPr>
          <p:spPr bwMode="auto">
            <a:xfrm>
              <a:off x="4837" y="3162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3011452" y="261631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14547" y="640365"/>
            <a:ext cx="1651996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b="1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6300" b="1" i="1" dirty="0" smtClean="0">
                <a:latin typeface="Cambria Math"/>
                <a:ea typeface="Cambria Math"/>
                <a:cs typeface="Times New Roman" pitchFamily="18" charset="0"/>
              </a:rPr>
              <a:t>∙ </a:t>
            </a:r>
            <a:r>
              <a:rPr lang="en-US" sz="63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871750" y="383188"/>
            <a:ext cx="616067" cy="747451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741542" y="383188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85805" y="518809"/>
            <a:ext cx="2073830" cy="110139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63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63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63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033790" y="664958"/>
            <a:ext cx="71904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4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17075</TotalTime>
  <Words>894</Words>
  <Application>Microsoft Office PowerPoint</Application>
  <PresentationFormat>Произвольный</PresentationFormat>
  <Paragraphs>216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ДЛЯ САМОСТОЯТЕЛЬНОЙ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1159</cp:revision>
  <dcterms:created xsi:type="dcterms:W3CDTF">2020-04-09T07:32:19Z</dcterms:created>
  <dcterms:modified xsi:type="dcterms:W3CDTF">2021-03-18T12:44:52Z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