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60" r:id="rId2"/>
    <p:sldId id="886" r:id="rId3"/>
    <p:sldId id="887" r:id="rId4"/>
    <p:sldId id="888" r:id="rId5"/>
    <p:sldId id="889" r:id="rId6"/>
    <p:sldId id="890" r:id="rId7"/>
    <p:sldId id="891" r:id="rId8"/>
    <p:sldId id="892" r:id="rId9"/>
    <p:sldId id="893" r:id="rId10"/>
    <p:sldId id="894" r:id="rId11"/>
    <p:sldId id="879" r:id="rId12"/>
  </p:sldIdLst>
  <p:sldSz cx="14630400" cy="8229600"/>
  <p:notesSz cx="5765800" cy="3244850"/>
  <p:defaultTextStyle>
    <a:defPPr>
      <a:defRPr lang="ru-RU"/>
    </a:defPPr>
    <a:lvl1pPr marL="0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8075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6149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4221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2296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0375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48450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06522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64591" algn="l" defTabSz="2316149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886"/>
            <p14:sldId id="887"/>
            <p14:sldId id="888"/>
            <p14:sldId id="889"/>
            <p14:sldId id="890"/>
            <p14:sldId id="891"/>
            <p14:sldId id="892"/>
            <p14:sldId id="893"/>
            <p14:sldId id="894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  <p15:guide id="5" orient="horz" pos="2881">
          <p15:clr>
            <a:srgbClr val="A4A3A4"/>
          </p15:clr>
        </p15:guide>
        <p15:guide id="6" pos="2159">
          <p15:clr>
            <a:srgbClr val="A4A3A4"/>
          </p15:clr>
        </p15:guide>
        <p15:guide id="7" pos="5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A50021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12" autoAdjust="0"/>
    <p:restoredTop sz="94600" autoAdjust="0"/>
  </p:normalViewPr>
  <p:slideViewPr>
    <p:cSldViewPr>
      <p:cViewPr>
        <p:scale>
          <a:sx n="62" d="100"/>
          <a:sy n="62" d="100"/>
        </p:scale>
        <p:origin x="-96" y="282"/>
      </p:cViewPr>
      <p:guideLst>
        <p:guide orient="horz" pos="2880"/>
        <p:guide orient="horz" pos="7304"/>
        <p:guide orient="horz" pos="2881"/>
        <p:guide pos="2160"/>
        <p:guide pos="5482"/>
        <p:guide pos="2159"/>
        <p:guide pos="5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image" Target="../media/image14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Relationship Id="rId14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8075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6149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4221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2296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0375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48450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06522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64591" algn="l" defTabSz="2316149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647EC1-593B-465A-8A6F-C577629A795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5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5"/>
            <a:ext cx="4088004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3" y="2491494"/>
            <a:ext cx="10096044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17" y="1359834"/>
            <a:ext cx="14338759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34" y="180475"/>
            <a:ext cx="14338759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5"/>
            <a:ext cx="4088004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7" y="1828004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62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4" y="267903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5"/>
            <a:ext cx="4088004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96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7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8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7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8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7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8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7" y="5976689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182571" indent="-182571">
              <a:buFont typeface="Arial" panose="020B0604020202020204" pitchFamily="34" charset="0"/>
              <a:buChar char="•"/>
              <a:defRPr sz="1800"/>
            </a:lvl2pPr>
            <a:lvl3pPr marL="365144" indent="-182571">
              <a:defRPr sz="1800"/>
            </a:lvl3pPr>
            <a:lvl4pPr marL="639002" indent="-273861">
              <a:defRPr sz="1800"/>
            </a:lvl4pPr>
            <a:lvl5pPr marL="912860" indent="-273861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7" y="5976689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182571" indent="-182571">
              <a:buFont typeface="Arial" panose="020B0604020202020204" pitchFamily="34" charset="0"/>
              <a:buChar char="•"/>
              <a:defRPr sz="1800"/>
            </a:lvl2pPr>
            <a:lvl3pPr marL="365144" indent="-182571">
              <a:defRPr sz="1800"/>
            </a:lvl3pPr>
            <a:lvl4pPr marL="639002" indent="-273861">
              <a:defRPr sz="1800"/>
            </a:lvl4pPr>
            <a:lvl5pPr marL="912860" indent="-273861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7" y="5976689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182571" indent="-182571">
              <a:buFont typeface="Arial" panose="020B0604020202020204" pitchFamily="34" charset="0"/>
              <a:buChar char="•"/>
              <a:defRPr sz="1800"/>
            </a:lvl2pPr>
            <a:lvl3pPr marL="365144" indent="-182571">
              <a:defRPr sz="1800"/>
            </a:lvl3pPr>
            <a:lvl4pPr marL="639002" indent="-273861">
              <a:defRPr sz="1800"/>
            </a:lvl4pPr>
            <a:lvl5pPr marL="912860" indent="-273861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96" y="112016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3DC0460-64AC-4DBC-AA12-F63A4F35C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731520" y="7653528"/>
            <a:ext cx="3364992" cy="70252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529858A2-3349-4A2B-BAE0-331E7A450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974336" y="7653528"/>
            <a:ext cx="4681728" cy="70252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12E4BF5-4273-4B3F-8376-0AFB51EA0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533888" y="7653528"/>
            <a:ext cx="3364992" cy="702526"/>
          </a:xfrm>
          <a:ln/>
        </p:spPr>
        <p:txBody>
          <a:bodyPr/>
          <a:lstStyle>
            <a:lvl1pPr>
              <a:defRPr/>
            </a:lvl1pPr>
          </a:lstStyle>
          <a:p>
            <a:fld id="{2C79AD6C-E612-48A0-85B7-531F0E6918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468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17" y="1359834"/>
            <a:ext cx="14338759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8" y="3404092"/>
            <a:ext cx="4088004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3" y="2491493"/>
            <a:ext cx="1009604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9"/>
            <a:ext cx="4681728" cy="707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9"/>
            <a:ext cx="3364992" cy="707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9"/>
            <a:ext cx="3364992" cy="707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8075">
        <a:defRPr>
          <a:latin typeface="+mn-lt"/>
          <a:ea typeface="+mn-ea"/>
          <a:cs typeface="+mn-cs"/>
        </a:defRPr>
      </a:lvl2pPr>
      <a:lvl3pPr marL="2316149">
        <a:defRPr>
          <a:latin typeface="+mn-lt"/>
          <a:ea typeface="+mn-ea"/>
          <a:cs typeface="+mn-cs"/>
        </a:defRPr>
      </a:lvl3pPr>
      <a:lvl4pPr marL="3474221">
        <a:defRPr>
          <a:latin typeface="+mn-lt"/>
          <a:ea typeface="+mn-ea"/>
          <a:cs typeface="+mn-cs"/>
        </a:defRPr>
      </a:lvl4pPr>
      <a:lvl5pPr marL="4632296">
        <a:defRPr>
          <a:latin typeface="+mn-lt"/>
          <a:ea typeface="+mn-ea"/>
          <a:cs typeface="+mn-cs"/>
        </a:defRPr>
      </a:lvl5pPr>
      <a:lvl6pPr marL="5790375">
        <a:defRPr>
          <a:latin typeface="+mn-lt"/>
          <a:ea typeface="+mn-ea"/>
          <a:cs typeface="+mn-cs"/>
        </a:defRPr>
      </a:lvl6pPr>
      <a:lvl7pPr marL="6948450">
        <a:defRPr>
          <a:latin typeface="+mn-lt"/>
          <a:ea typeface="+mn-ea"/>
          <a:cs typeface="+mn-cs"/>
        </a:defRPr>
      </a:lvl7pPr>
      <a:lvl8pPr marL="8106522">
        <a:defRPr>
          <a:latin typeface="+mn-lt"/>
          <a:ea typeface="+mn-ea"/>
          <a:cs typeface="+mn-cs"/>
        </a:defRPr>
      </a:lvl8pPr>
      <a:lvl9pPr marL="92645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8075">
        <a:defRPr>
          <a:latin typeface="+mn-lt"/>
          <a:ea typeface="+mn-ea"/>
          <a:cs typeface="+mn-cs"/>
        </a:defRPr>
      </a:lvl2pPr>
      <a:lvl3pPr marL="2316149">
        <a:defRPr>
          <a:latin typeface="+mn-lt"/>
          <a:ea typeface="+mn-ea"/>
          <a:cs typeface="+mn-cs"/>
        </a:defRPr>
      </a:lvl3pPr>
      <a:lvl4pPr marL="3474221">
        <a:defRPr>
          <a:latin typeface="+mn-lt"/>
          <a:ea typeface="+mn-ea"/>
          <a:cs typeface="+mn-cs"/>
        </a:defRPr>
      </a:lvl4pPr>
      <a:lvl5pPr marL="4632296">
        <a:defRPr>
          <a:latin typeface="+mn-lt"/>
          <a:ea typeface="+mn-ea"/>
          <a:cs typeface="+mn-cs"/>
        </a:defRPr>
      </a:lvl5pPr>
      <a:lvl6pPr marL="5790375">
        <a:defRPr>
          <a:latin typeface="+mn-lt"/>
          <a:ea typeface="+mn-ea"/>
          <a:cs typeface="+mn-cs"/>
        </a:defRPr>
      </a:lvl6pPr>
      <a:lvl7pPr marL="6948450">
        <a:defRPr>
          <a:latin typeface="+mn-lt"/>
          <a:ea typeface="+mn-ea"/>
          <a:cs typeface="+mn-cs"/>
        </a:defRPr>
      </a:lvl7pPr>
      <a:lvl8pPr marL="8106522">
        <a:defRPr>
          <a:latin typeface="+mn-lt"/>
          <a:ea typeface="+mn-ea"/>
          <a:cs typeface="+mn-cs"/>
        </a:defRPr>
      </a:lvl8pPr>
      <a:lvl9pPr marL="92645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.bin"/><Relationship Id="rId18" Type="http://schemas.openxmlformats.org/officeDocument/2006/relationships/image" Target="../media/image7.emf"/><Relationship Id="rId26" Type="http://schemas.openxmlformats.org/officeDocument/2006/relationships/image" Target="../media/image11.e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8.bin"/><Relationship Id="rId34" Type="http://schemas.openxmlformats.org/officeDocument/2006/relationships/image" Target="../media/image15.emf"/><Relationship Id="rId7" Type="http://schemas.openxmlformats.org/officeDocument/2006/relationships/oleObject" Target="../embeddings/oleObject1.bin"/><Relationship Id="rId12" Type="http://schemas.openxmlformats.org/officeDocument/2006/relationships/image" Target="../media/image4.emf"/><Relationship Id="rId17" Type="http://schemas.openxmlformats.org/officeDocument/2006/relationships/oleObject" Target="../embeddings/oleObject6.bin"/><Relationship Id="rId25" Type="http://schemas.openxmlformats.org/officeDocument/2006/relationships/oleObject" Target="../embeddings/oleObject10.bin"/><Relationship Id="rId3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.emf"/><Relationship Id="rId20" Type="http://schemas.openxmlformats.org/officeDocument/2006/relationships/image" Target="../media/image8.emf"/><Relationship Id="rId29" Type="http://schemas.openxmlformats.org/officeDocument/2006/relationships/oleObject" Target="../embeddings/oleObject12.bin"/><Relationship Id="rId1" Type="http://schemas.openxmlformats.org/officeDocument/2006/relationships/vmlDrawing" Target="../drawings/vmlDrawing1.vml"/><Relationship Id="rId6" Type="http://schemas.openxmlformats.org/officeDocument/2006/relationships/audio" Target="../media/audio3.wav"/><Relationship Id="rId11" Type="http://schemas.openxmlformats.org/officeDocument/2006/relationships/oleObject" Target="../embeddings/oleObject3.bin"/><Relationship Id="rId24" Type="http://schemas.openxmlformats.org/officeDocument/2006/relationships/image" Target="../media/image10.emf"/><Relationship Id="rId32" Type="http://schemas.openxmlformats.org/officeDocument/2006/relationships/image" Target="../media/image14.emf"/><Relationship Id="rId5" Type="http://schemas.openxmlformats.org/officeDocument/2006/relationships/audio" Target="../media/audio2.wav"/><Relationship Id="rId15" Type="http://schemas.openxmlformats.org/officeDocument/2006/relationships/oleObject" Target="../embeddings/oleObject5.bin"/><Relationship Id="rId23" Type="http://schemas.openxmlformats.org/officeDocument/2006/relationships/oleObject" Target="../embeddings/oleObject9.bin"/><Relationship Id="rId28" Type="http://schemas.openxmlformats.org/officeDocument/2006/relationships/image" Target="../media/image12.emf"/><Relationship Id="rId10" Type="http://schemas.openxmlformats.org/officeDocument/2006/relationships/image" Target="../media/image3.emf"/><Relationship Id="rId19" Type="http://schemas.openxmlformats.org/officeDocument/2006/relationships/oleObject" Target="../embeddings/oleObject7.bin"/><Relationship Id="rId31" Type="http://schemas.openxmlformats.org/officeDocument/2006/relationships/oleObject" Target="../embeddings/oleObject13.bin"/><Relationship Id="rId4" Type="http://schemas.openxmlformats.org/officeDocument/2006/relationships/audio" Target="../media/audio1.wav"/><Relationship Id="rId9" Type="http://schemas.openxmlformats.org/officeDocument/2006/relationships/oleObject" Target="../embeddings/oleObject2.bin"/><Relationship Id="rId14" Type="http://schemas.openxmlformats.org/officeDocument/2006/relationships/image" Target="../media/image5.emf"/><Relationship Id="rId22" Type="http://schemas.openxmlformats.org/officeDocument/2006/relationships/image" Target="../media/image9.emf"/><Relationship Id="rId27" Type="http://schemas.openxmlformats.org/officeDocument/2006/relationships/oleObject" Target="../embeddings/oleObject11.bin"/><Relationship Id="rId30" Type="http://schemas.openxmlformats.org/officeDocument/2006/relationships/image" Target="../media/image13.emf"/><Relationship Id="rId8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7" y="3902"/>
            <a:ext cx="14610537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3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3999"/>
            <a:ext cx="872993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71" y="578535"/>
            <a:ext cx="1531764" cy="153157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71" y="578535"/>
            <a:ext cx="1531764" cy="153157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8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9" cy="977331"/>
          </a:xfrm>
          <a:prstGeom prst="rect">
            <a:avLst/>
          </a:prstGeom>
        </p:spPr>
        <p:txBody>
          <a:bodyPr vert="horz" wrap="square" lIns="0" tIns="40225" rIns="0" bIns="0" rtlCol="0">
            <a:spAutoFit/>
          </a:bodyPr>
          <a:lstStyle/>
          <a:p>
            <a:pPr algn="ctr">
              <a:spcBef>
                <a:spcPts val="320"/>
              </a:spcBef>
            </a:pPr>
            <a:r>
              <a:rPr lang="ru-RU" sz="6100" b="1" spc="25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1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22" y="578531"/>
            <a:ext cx="8971682" cy="1391635"/>
          </a:xfrm>
          <a:prstGeom prst="rect">
            <a:avLst/>
          </a:prstGeom>
        </p:spPr>
        <p:txBody>
          <a:bodyPr vert="horz" wrap="square" lIns="0" tIns="3705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26" algn="ctr" defTabSz="2320277">
              <a:spcBef>
                <a:spcPts val="289"/>
              </a:spcBef>
              <a:defRPr/>
            </a:pPr>
            <a:r>
              <a:rPr lang="ru-RU" sz="88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8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24"/>
            <a:ext cx="40325" cy="79031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56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30" y="794555"/>
            <a:ext cx="0" cy="86610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9" y="863946"/>
            <a:ext cx="717810" cy="748365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8" y="1734706"/>
            <a:ext cx="108075" cy="108060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63"/>
            <a:ext cx="108075" cy="108060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0277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057401" y="3154527"/>
            <a:ext cx="9220203" cy="4236873"/>
          </a:xfrm>
          <a:prstGeom prst="rect">
            <a:avLst/>
          </a:prstGeom>
        </p:spPr>
        <p:txBody>
          <a:bodyPr vert="horz" wrap="square" lIns="0" tIns="35377" rIns="0" bIns="0" rtlCol="0">
            <a:spAutoFit/>
          </a:bodyPr>
          <a:lstStyle/>
          <a:p>
            <a:pPr marL="46626">
              <a:spcBef>
                <a:spcPts val="279"/>
              </a:spcBef>
            </a:pPr>
            <a:r>
              <a:rPr lang="ru-RU" sz="53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6626">
              <a:spcBef>
                <a:spcPts val="279"/>
              </a:spcBef>
            </a:pPr>
            <a:endParaRPr lang="ru-RU" sz="53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662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уравнений. Решение задач с помощью уравнений.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7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6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72" y="1447799"/>
            <a:ext cx="1481830" cy="584894"/>
          </a:xfrm>
          <a:prstGeom prst="rect">
            <a:avLst/>
          </a:prstGeom>
        </p:spPr>
        <p:txBody>
          <a:bodyPr vert="horz" wrap="square" lIns="0" tIns="30575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4" name="AutoShape 2" descr="Картинки по запросу &quot;число 5&quot;"/>
          <p:cNvSpPr>
            <a:spLocks noChangeAspect="1" noChangeArrowheads="1"/>
          </p:cNvSpPr>
          <p:nvPr/>
        </p:nvSpPr>
        <p:spPr bwMode="auto">
          <a:xfrm>
            <a:off x="460375" y="1603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AutoShape 6" descr="Картинки по запросу &quot;квадратный корень&quot;"/>
          <p:cNvSpPr>
            <a:spLocks noChangeAspect="1" noChangeArrowheads="1"/>
          </p:cNvSpPr>
          <p:nvPr/>
        </p:nvSpPr>
        <p:spPr bwMode="auto">
          <a:xfrm>
            <a:off x="612779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AutoShape 2" descr="Картинки по запросу &quot;знак минус картинка&quot;"/>
          <p:cNvSpPr>
            <a:spLocks noChangeAspect="1" noChangeArrowheads="1"/>
          </p:cNvSpPr>
          <p:nvPr/>
        </p:nvSpPr>
        <p:spPr bwMode="auto">
          <a:xfrm>
            <a:off x="765178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3179712"/>
            <a:ext cx="3850744" cy="4042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3"/>
          <p:cNvSpPr txBox="1"/>
          <p:nvPr/>
        </p:nvSpPr>
        <p:spPr>
          <a:xfrm>
            <a:off x="1383374" y="7252377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Задача №552</a:t>
            </a:r>
            <a:br>
              <a:rPr lang="ru-RU" dirty="0"/>
            </a:b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17488"/>
            <a:ext cx="4420266" cy="1065236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615 </a:t>
            </a:r>
            <a:endParaRPr lang="uz-Latn-UZ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164252"/>
            <a:ext cx="9170340" cy="2696452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3200" dirty="0">
                <a:solidFill>
                  <a:srgbClr val="821023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40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4000" b="1" dirty="0">
                <a:solidFill>
                  <a:srgbClr val="82102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1-коробке – х  </a:t>
            </a:r>
            <a:endParaRPr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во 2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коробке – (х-4)  </a:t>
            </a:r>
            <a:endParaRPr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 3 коробке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– (х+3)  </a:t>
            </a:r>
            <a:endParaRPr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5000" y="1715906"/>
            <a:ext cx="48009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коробке – 40 к.</a:t>
            </a:r>
            <a:endParaRPr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41340" y="2424572"/>
            <a:ext cx="6085897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40-4=36 (во 2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коробке)</a:t>
            </a:r>
            <a:endParaRPr lang="ru-RU" sz="41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31652" y="3124979"/>
            <a:ext cx="5905271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40+3=43 (в 3 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коробке)</a:t>
            </a:r>
            <a:endParaRPr lang="uz-Latn-UZ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82652" y="4419600"/>
            <a:ext cx="617253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4800" dirty="0">
                <a:solidFill>
                  <a:srgbClr val="1109B7"/>
                </a:solidFill>
              </a:rPr>
              <a:t> </a:t>
            </a:r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 1 коробке 40 карандашей, во 2 коробке 36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lvl="0" algn="ctr"/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 3 коробке 43 карандаша.</a:t>
            </a:r>
            <a:endParaRPr lang="uz-Latn-UZ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6287" y="322099"/>
            <a:ext cx="2379698" cy="278761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05613" y="4114800"/>
            <a:ext cx="6732117" cy="3388949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pPr algn="ctr"/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(х – 4)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(х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 119</a:t>
            </a:r>
          </a:p>
          <a:p>
            <a:pPr algn="ctr"/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х + х – 4 + х +3 =119</a:t>
            </a:r>
          </a:p>
          <a:p>
            <a:pPr algn="ctr"/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3х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 119 + 4 -3</a:t>
            </a:r>
          </a:p>
          <a:p>
            <a:pPr algn="ctr"/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3х = 120</a:t>
            </a:r>
          </a:p>
          <a:p>
            <a:pPr algn="ctr"/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= 40</a:t>
            </a:r>
            <a:endParaRPr lang="ru-RU" sz="41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7040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46194"/>
            <a:ext cx="14630400" cy="78090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31" rIns="0" bIns="0" rtlCol="0" anchor="ctr">
            <a:spAutoFit/>
          </a:bodyPr>
          <a:lstStyle/>
          <a:p>
            <a:pPr marL="32176" algn="ctr">
              <a:spcBef>
                <a:spcPts val="330"/>
              </a:spcBef>
            </a:pPr>
            <a:r>
              <a:rPr lang="ru-RU" sz="4800" dirty="0" smtClean="0"/>
              <a:t>ЗАДАНИЯ ДЛЯ САМОСТОЯТЕЛЬНОЙ РАБОТЫ</a:t>
            </a:r>
            <a:endParaRPr lang="ru-RU" sz="48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7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64" tIns="45679" rIns="91364" bIns="45679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TextBox 4"/>
          <p:cNvSpPr txBox="1"/>
          <p:nvPr/>
        </p:nvSpPr>
        <p:spPr>
          <a:xfrm>
            <a:off x="5791200" y="1750943"/>
            <a:ext cx="7924801" cy="3354682"/>
          </a:xfrm>
          <a:prstGeom prst="rect">
            <a:avLst/>
          </a:prstGeom>
          <a:noFill/>
        </p:spPr>
        <p:txBody>
          <a:bodyPr wrap="square" lIns="91364" tIns="45679" rIns="91364" bIns="45679" rtlCol="0">
            <a:spAutoFit/>
          </a:bodyPr>
          <a:lstStyle/>
          <a:p>
            <a:pPr algn="ctr"/>
            <a:r>
              <a:rPr lang="uz-Cyrl-UZ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</a:t>
            </a:r>
          </a:p>
          <a:p>
            <a:pPr algn="ctr"/>
            <a:r>
              <a:rPr lang="uz-Cyrl-UZ" sz="53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  <a:endParaRPr lang="uz-Cyrl-UZ" sz="53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z-Cyrl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Cyrl-UZ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610</a:t>
            </a:r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611, 616  </a:t>
            </a:r>
            <a:endParaRPr lang="ru-RU" sz="5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</a:t>
            </a:r>
            <a:r>
              <a:rPr lang="ru-RU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Latn-UZ" sz="5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173)</a:t>
            </a:r>
            <a:endParaRPr lang="uz-Latn-UZ" sz="5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5351369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5">
            <a:extLst>
              <a:ext uri="{FF2B5EF4-FFF2-40B4-BE49-F238E27FC236}">
                <a16:creationId xmlns:a16="http://schemas.microsoft.com/office/drawing/2014/main" xmlns="" id="{9B9F966C-394C-4F5E-8729-290D300DD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117" y="3719821"/>
            <a:ext cx="468543" cy="57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31974" tIns="115987" rIns="231974" bIns="115987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200"/>
          </a:p>
        </p:txBody>
      </p:sp>
      <p:graphicFrame>
        <p:nvGraphicFramePr>
          <p:cNvPr id="4100" name="Object 4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2BCD46E9-36F7-4D4C-AB4A-616A88F885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2465" y="2061211"/>
          <a:ext cx="3933844" cy="119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2" name="Формула" r:id="rId7" imgW="676202" imgH="190573" progId="Equation.3">
                  <p:embed/>
                </p:oleObj>
              </mc:Choice>
              <mc:Fallback>
                <p:oleObj name="Формула" r:id="rId7" imgW="676202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465" y="2061211"/>
                        <a:ext cx="3933844" cy="11944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931F45F3-66B8-4DC0-AC74-82803DF1AB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6597" y="1807846"/>
          <a:ext cx="3384936" cy="1259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" name="Формула" r:id="rId9" imgW="552569" imgH="190573" progId="Equation.3">
                  <p:embed/>
                </p:oleObj>
              </mc:Choice>
              <mc:Fallback>
                <p:oleObj name="Формула" r:id="rId9" imgW="552569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6597" y="1807846"/>
                        <a:ext cx="3384936" cy="12592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>
            <a:hlinkClick r:id="" action="ppaction://noaction">
              <a:snd r:embed="rId5" name="Bell23.wav"/>
            </a:hlinkClick>
            <a:extLst>
              <a:ext uri="{FF2B5EF4-FFF2-40B4-BE49-F238E27FC236}">
                <a16:creationId xmlns:a16="http://schemas.microsoft.com/office/drawing/2014/main" xmlns="" id="{EC7A9340-5863-4D34-A77A-5BA5082437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8082" y="1828801"/>
          <a:ext cx="3201966" cy="119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4" name="Формула" r:id="rId11" imgW="552569" imgH="190573" progId="Equation.3">
                  <p:embed/>
                </p:oleObj>
              </mc:Choice>
              <mc:Fallback>
                <p:oleObj name="Формула" r:id="rId11" imgW="552569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082" y="1828801"/>
                        <a:ext cx="3201966" cy="11944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hlinkClick r:id="" action="ppaction://noaction">
              <a:snd r:embed="rId5" name="Bell23.wav"/>
            </a:hlinkClick>
            <a:extLst>
              <a:ext uri="{FF2B5EF4-FFF2-40B4-BE49-F238E27FC236}">
                <a16:creationId xmlns:a16="http://schemas.microsoft.com/office/drawing/2014/main" xmlns="" id="{4B1965EC-115B-4A9F-96EE-4D2A0C3444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00773"/>
              </p:ext>
            </p:extLst>
          </p:nvPr>
        </p:nvGraphicFramePr>
        <p:xfrm>
          <a:off x="3733800" y="1993280"/>
          <a:ext cx="3476421" cy="2299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5" name="Формула" r:id="rId13" imgW="600079" imgH="380876" progId="Equation.3">
                  <p:embed/>
                </p:oleObj>
              </mc:Choice>
              <mc:Fallback>
                <p:oleObj name="Формула" r:id="rId13" imgW="600079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993280"/>
                        <a:ext cx="3476421" cy="2299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3508BDE7-FE8E-43C0-995E-26A268ADB5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002373"/>
              </p:ext>
            </p:extLst>
          </p:nvPr>
        </p:nvGraphicFramePr>
        <p:xfrm>
          <a:off x="4267200" y="2494906"/>
          <a:ext cx="4928741" cy="1224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6" name="Формула" r:id="rId15" imgW="828718" imgH="190573" progId="Equation.3">
                  <p:embed/>
                </p:oleObj>
              </mc:Choice>
              <mc:Fallback>
                <p:oleObj name="Формула" r:id="rId15" imgW="828718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494906"/>
                        <a:ext cx="4928741" cy="12249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>
            <a:hlinkClick r:id="" action="ppaction://noaction">
              <a:snd r:embed="rId5" name="Bell23.wav"/>
            </a:hlinkClick>
            <a:extLst>
              <a:ext uri="{FF2B5EF4-FFF2-40B4-BE49-F238E27FC236}">
                <a16:creationId xmlns:a16="http://schemas.microsoft.com/office/drawing/2014/main" xmlns="" id="{4975883D-6117-44DE-8165-73AAE3B996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890794"/>
              </p:ext>
            </p:extLst>
          </p:nvPr>
        </p:nvGraphicFramePr>
        <p:xfrm>
          <a:off x="4724400" y="1752600"/>
          <a:ext cx="3933844" cy="1240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7" name="Формула" r:id="rId17" imgW="647588" imgH="190573" progId="Equation.3">
                  <p:embed/>
                </p:oleObj>
              </mc:Choice>
              <mc:Fallback>
                <p:oleObj name="Формула" r:id="rId17" imgW="647588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752600"/>
                        <a:ext cx="3933844" cy="12401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8124EFC0-E627-4552-B561-686B898558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7791" y="1807846"/>
          <a:ext cx="2927511" cy="1897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8" name="Формула" r:id="rId19" imgW="609526" imgH="380876" progId="Equation.3">
                  <p:embed/>
                </p:oleObj>
              </mc:Choice>
              <mc:Fallback>
                <p:oleObj name="Формула" r:id="rId19" imgW="609526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791" y="1807846"/>
                        <a:ext cx="2927511" cy="1897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3B88F840-DCB4-4D60-BAF5-DC3A8B3E30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2537" y="3108961"/>
          <a:ext cx="2927511" cy="1939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9" name="Формула" r:id="rId21" imgW="600079" imgH="380876" progId="Equation.3">
                  <p:embed/>
                </p:oleObj>
              </mc:Choice>
              <mc:Fallback>
                <p:oleObj name="Формула" r:id="rId21" imgW="600079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537" y="3108961"/>
                        <a:ext cx="2927511" cy="1939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CFCE3F33-D97C-4A82-8550-F726840A1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995532"/>
              </p:ext>
            </p:extLst>
          </p:nvPr>
        </p:nvGraphicFramePr>
        <p:xfrm>
          <a:off x="6096000" y="3429000"/>
          <a:ext cx="2085090" cy="2285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0" name="Формула" r:id="rId23" imgW="361991" imgH="380876" progId="Equation.3">
                  <p:embed/>
                </p:oleObj>
              </mc:Choice>
              <mc:Fallback>
                <p:oleObj name="Формула" r:id="rId23" imgW="361991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29000"/>
                        <a:ext cx="2085090" cy="22859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2C75BEA4-08AA-424C-8CB1-070EEB3587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549734"/>
              </p:ext>
            </p:extLst>
          </p:nvPr>
        </p:nvGraphicFramePr>
        <p:xfrm>
          <a:off x="4419600" y="3731323"/>
          <a:ext cx="3750874" cy="1655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1" name="Формула" r:id="rId25" imgW="904842" imgH="380876" progId="Equation.3">
                  <p:embed/>
                </p:oleObj>
              </mc:Choice>
              <mc:Fallback>
                <p:oleObj name="Формула" r:id="rId25" imgW="904842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731323"/>
                        <a:ext cx="3750874" cy="1655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2130E505-81B2-41DF-9532-117D1D37F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37433"/>
              </p:ext>
            </p:extLst>
          </p:nvPr>
        </p:nvGraphicFramePr>
        <p:xfrm>
          <a:off x="4191000" y="4876800"/>
          <a:ext cx="4391269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2" name="Формула" r:id="rId27" imgW="1133482" imgH="380876" progId="Equation.3">
                  <p:embed/>
                </p:oleObj>
              </mc:Choice>
              <mc:Fallback>
                <p:oleObj name="Формула" r:id="rId27" imgW="1133482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76800"/>
                        <a:ext cx="4391269" cy="155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62130741-2C91-4357-A74E-602C29794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710484"/>
              </p:ext>
            </p:extLst>
          </p:nvPr>
        </p:nvGraphicFramePr>
        <p:xfrm>
          <a:off x="4343400" y="4800600"/>
          <a:ext cx="4299784" cy="1468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" name="Формула" r:id="rId29" imgW="1171543" imgH="380876" progId="Equation.3">
                  <p:embed/>
                </p:oleObj>
              </mc:Choice>
              <mc:Fallback>
                <p:oleObj name="Формула" r:id="rId29" imgW="1171543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800600"/>
                        <a:ext cx="4299784" cy="1468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A37E6BA9-39E5-4929-A695-40361C92CB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7687" y="4852038"/>
          <a:ext cx="3567906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Формула" r:id="rId31" imgW="790657" imgH="380876" progId="Equation.3">
                  <p:embed/>
                </p:oleObj>
              </mc:Choice>
              <mc:Fallback>
                <p:oleObj name="Формула" r:id="rId31" imgW="790657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687" y="4852038"/>
                        <a:ext cx="3567906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>
            <a:hlinkClick r:id="" action="ppaction://noaction">
              <a:snd r:embed="rId6" name="Bell20.wav"/>
            </a:hlinkClick>
            <a:extLst>
              <a:ext uri="{FF2B5EF4-FFF2-40B4-BE49-F238E27FC236}">
                <a16:creationId xmlns:a16="http://schemas.microsoft.com/office/drawing/2014/main" xmlns="" id="{5FD7E47A-ECF4-4962-AA09-4941336931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24214"/>
              </p:ext>
            </p:extLst>
          </p:nvPr>
        </p:nvGraphicFramePr>
        <p:xfrm>
          <a:off x="6477000" y="3682440"/>
          <a:ext cx="3293451" cy="1687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Формула" r:id="rId33" imgW="780939" imgH="380876" progId="Equation.3">
                  <p:embed/>
                </p:oleObj>
              </mc:Choice>
              <mc:Fallback>
                <p:oleObj name="Формула" r:id="rId33" imgW="780939" imgH="38087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682440"/>
                        <a:ext cx="3293451" cy="16878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33A6C00-05F0-4613-BE8F-A7DCEF5615C9}"/>
              </a:ext>
            </a:extLst>
          </p:cNvPr>
          <p:cNvSpPr/>
          <p:nvPr/>
        </p:nvSpPr>
        <p:spPr>
          <a:xfrm>
            <a:off x="457200" y="65695"/>
            <a:ext cx="13888299" cy="1326846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pPr algn="ctr"/>
            <a:r>
              <a:rPr lang="ru-RU" altLang="ru-RU" sz="7100" b="1" dirty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Устно решить </a:t>
            </a:r>
            <a:r>
              <a:rPr lang="ru-RU" altLang="ru-RU" sz="7100" b="1" dirty="0" smtClean="0"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уравнения:</a:t>
            </a:r>
            <a:endParaRPr lang="ru-RU" sz="7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53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2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ell2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2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ell2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2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ell2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2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BBF4D30-5216-46EC-8090-CFD572B3D191}"/>
              </a:ext>
            </a:extLst>
          </p:cNvPr>
          <p:cNvSpPr/>
          <p:nvPr/>
        </p:nvSpPr>
        <p:spPr>
          <a:xfrm>
            <a:off x="685800" y="3070045"/>
            <a:ext cx="4816773" cy="4137096"/>
          </a:xfrm>
          <a:prstGeom prst="rect">
            <a:avLst/>
          </a:prstGeom>
          <a:noFill/>
        </p:spPr>
        <p:txBody>
          <a:bodyPr wrap="none" lIns="231974" tIns="115987" rIns="231974" bIns="115987">
            <a:spAutoFit/>
          </a:bodyPr>
          <a:lstStyle/>
          <a:p>
            <a:r>
              <a:rPr lang="ru-RU" sz="51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4х – 8 = 6 – 3х</a:t>
            </a:r>
          </a:p>
          <a:p>
            <a:r>
              <a:rPr lang="ru-RU" sz="51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4х+3х = 6+8</a:t>
            </a:r>
          </a:p>
          <a:p>
            <a:r>
              <a:rPr lang="ru-RU" sz="51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7х = 14</a:t>
            </a:r>
          </a:p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14 </a:t>
            </a:r>
            <a:r>
              <a:rPr lang="ru-RU" sz="5100" b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:7</a:t>
            </a:r>
            <a:endParaRPr lang="ru-RU" sz="51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5100" b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61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BFE471-4102-4ED3-B6D4-74F5F3FF316C}"/>
              </a:ext>
            </a:extLst>
          </p:cNvPr>
          <p:cNvSpPr/>
          <p:nvPr/>
        </p:nvSpPr>
        <p:spPr>
          <a:xfrm>
            <a:off x="2704668" y="57502"/>
            <a:ext cx="9864104" cy="1065236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5400" b="1" dirty="0">
                <a:ln w="0"/>
                <a:solidFill>
                  <a:srgbClr val="0056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уравнений </a:t>
            </a:r>
            <a:endParaRPr lang="ru-RU" sz="54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03D7D420-D948-4514-B8AA-0102A1740B45}"/>
              </a:ext>
            </a:extLst>
          </p:cNvPr>
          <p:cNvSpPr/>
          <p:nvPr/>
        </p:nvSpPr>
        <p:spPr>
          <a:xfrm>
            <a:off x="6705600" y="2942899"/>
            <a:ext cx="7318111" cy="4943221"/>
          </a:xfrm>
          <a:prstGeom prst="rect">
            <a:avLst/>
          </a:prstGeom>
          <a:noFill/>
        </p:spPr>
        <p:txBody>
          <a:bodyPr wrap="none" lIns="231974" tIns="115987" rIns="231974" bIns="115987">
            <a:spAutoFit/>
          </a:bodyPr>
          <a:lstStyle/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12(х-2) = 3(2х - 8) + 9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12х - 24 = 6х -</a:t>
            </a:r>
            <a:r>
              <a:rPr lang="ru-RU" sz="51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+ 9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12х </a:t>
            </a:r>
            <a:r>
              <a:rPr lang="ru-RU" sz="51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6х = - 24 + 9 + 24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6х = 9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9:6 =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51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E29CA27A-03D0-47AF-99CF-9031A0D31A39}"/>
                  </a:ext>
                </a:extLst>
              </p:cNvPr>
              <p:cNvSpPr txBox="1"/>
              <p:nvPr/>
            </p:nvSpPr>
            <p:spPr>
              <a:xfrm>
                <a:off x="9583784" y="5840860"/>
                <a:ext cx="1655487" cy="13530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100" b="1" i="1">
                            <a:solidFill>
                              <a:srgbClr val="1109B7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6100" b="1" i="1">
                            <a:solidFill>
                              <a:srgbClr val="1109B7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6100" b="1" i="1">
                            <a:solidFill>
                              <a:srgbClr val="1109B7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6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1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6100" b="1" dirty="0">
                    <a:solidFill>
                      <a:srgbClr val="1109B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100" b="1" i="1">
                            <a:solidFill>
                              <a:srgbClr val="1109B7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6100" b="1" i="1">
                            <a:solidFill>
                              <a:srgbClr val="1109B7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6100" b="1" i="1">
                            <a:solidFill>
                              <a:srgbClr val="1109B7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b="1" dirty="0">
                  <a:solidFill>
                    <a:srgbClr val="1109B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29CA27A-03D0-47AF-99CF-9031A0D31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3784" y="5840860"/>
                <a:ext cx="1655487" cy="1353011"/>
              </a:xfrm>
              <a:prstGeom prst="rect">
                <a:avLst/>
              </a:prstGeom>
              <a:blipFill rotWithShape="1">
                <a:blip r:embed="rId2"/>
                <a:stretch>
                  <a:fillRect b="-991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3E52F94-E540-4E13-997F-61301729602D}"/>
              </a:ext>
            </a:extLst>
          </p:cNvPr>
          <p:cNvSpPr/>
          <p:nvPr/>
        </p:nvSpPr>
        <p:spPr>
          <a:xfrm>
            <a:off x="316383" y="1122737"/>
            <a:ext cx="13856118" cy="1896233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r>
              <a:rPr lang="ru-RU" sz="36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Свойство 1: </a:t>
            </a:r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Любой член уравнения можно перенести из</a:t>
            </a:r>
          </a:p>
          <a:p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части в </a:t>
            </a:r>
            <a:r>
              <a:rPr lang="ru-RU" sz="36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другую, </a:t>
            </a:r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изменив его знак на </a:t>
            </a:r>
            <a:endParaRPr lang="en-US" sz="36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36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ротивоположный.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0002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BFE471-4102-4ED3-B6D4-74F5F3FF316C}"/>
              </a:ext>
            </a:extLst>
          </p:cNvPr>
          <p:cNvSpPr/>
          <p:nvPr/>
        </p:nvSpPr>
        <p:spPr>
          <a:xfrm>
            <a:off x="3061426" y="141773"/>
            <a:ext cx="9370411" cy="1170876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6100" b="1" dirty="0">
                <a:ln w="0"/>
                <a:solidFill>
                  <a:srgbClr val="00569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Свойства уравнений</a:t>
            </a:r>
            <a:endParaRPr lang="ru-RU" sz="61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03D7D420-D948-4514-B8AA-0102A1740B45}"/>
              </a:ext>
            </a:extLst>
          </p:cNvPr>
          <p:cNvSpPr/>
          <p:nvPr/>
        </p:nvSpPr>
        <p:spPr>
          <a:xfrm>
            <a:off x="7784752" y="3128661"/>
            <a:ext cx="6420893" cy="4296890"/>
          </a:xfrm>
          <a:prstGeom prst="rect">
            <a:avLst/>
          </a:prstGeom>
          <a:noFill/>
        </p:spPr>
        <p:txBody>
          <a:bodyPr wrap="square" lIns="231974" tIns="115987" rIns="231974" bIns="115987">
            <a:spAutoFit/>
          </a:bodyPr>
          <a:lstStyle/>
          <a:p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4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40(-</a:t>
            </a:r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7х+5) = -</a:t>
            </a:r>
            <a:r>
              <a:rPr lang="ru-RU" sz="44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1600 </a:t>
            </a:r>
            <a:endParaRPr lang="ru-RU" sz="4400" b="1" dirty="0">
              <a:ln w="0"/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-7х + 5 = </a:t>
            </a:r>
            <a:r>
              <a:rPr lang="ru-RU" sz="44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ru-RU" sz="4400" b="1" dirty="0">
              <a:ln w="0"/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-7х = 40 - 5 </a:t>
            </a:r>
          </a:p>
          <a:p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-7х = 35</a:t>
            </a:r>
          </a:p>
          <a:p>
            <a:r>
              <a:rPr lang="ru-RU" sz="44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</a:t>
            </a:r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35:</a:t>
            </a:r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(-7)</a:t>
            </a:r>
            <a:endParaRPr lang="ru-RU" sz="4400" b="1" dirty="0">
              <a:ln w="0"/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400" b="1" dirty="0" smtClean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44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="" xmlns:a16="http://schemas.microsoft.com/office/drawing/2014/main" id="{9B5E49B8-E9F2-4D11-9E0F-E10F78E09CA1}"/>
              </a:ext>
            </a:extLst>
          </p:cNvPr>
          <p:cNvCxnSpPr/>
          <p:nvPr/>
        </p:nvCxnSpPr>
        <p:spPr>
          <a:xfrm>
            <a:off x="13054302" y="3157931"/>
            <a:ext cx="0" cy="7989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B9130426-63A7-4F9C-80E1-6D17F28A64F6}"/>
              </a:ext>
            </a:extLst>
          </p:cNvPr>
          <p:cNvSpPr/>
          <p:nvPr/>
        </p:nvSpPr>
        <p:spPr>
          <a:xfrm>
            <a:off x="12902216" y="3030466"/>
            <a:ext cx="1847061" cy="911348"/>
          </a:xfrm>
          <a:prstGeom prst="rect">
            <a:avLst/>
          </a:prstGeom>
          <a:noFill/>
        </p:spPr>
        <p:txBody>
          <a:bodyPr wrap="none" lIns="231974" tIns="115987" rIns="231974" bIns="115987">
            <a:spAutoFit/>
          </a:bodyPr>
          <a:lstStyle/>
          <a:p>
            <a:pPr algn="ctr"/>
            <a:r>
              <a:rPr lang="ru-RU" sz="4400" b="1" dirty="0" smtClean="0">
                <a:ln w="0"/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:(-40)</a:t>
            </a:r>
            <a:endParaRPr lang="ru-RU" sz="4400" b="1" dirty="0">
              <a:ln w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C89A9F5-8FDA-4731-B763-17223F9D3F1D}"/>
              </a:ext>
            </a:extLst>
          </p:cNvPr>
          <p:cNvSpPr/>
          <p:nvPr/>
        </p:nvSpPr>
        <p:spPr>
          <a:xfrm>
            <a:off x="547835" y="1450285"/>
            <a:ext cx="13777786" cy="1342235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36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Свойство 2: </a:t>
            </a:r>
            <a:r>
              <a:rPr lang="ru-RU" sz="36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Обе части уравнения можно умножить или разделить на одно </a:t>
            </a:r>
            <a:r>
              <a:rPr lang="ru-RU" sz="36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36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то же </a:t>
            </a:r>
            <a:r>
              <a:rPr lang="ru-RU" sz="36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число, </a:t>
            </a:r>
            <a:r>
              <a:rPr lang="ru-RU" sz="36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равное нулю.</a:t>
            </a:r>
          </a:p>
        </p:txBody>
      </p: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895293" y="3171460"/>
            <a:ext cx="4919876" cy="1089277"/>
            <a:chOff x="1565" y="1894"/>
            <a:chExt cx="3648" cy="765"/>
          </a:xfrm>
        </p:grpSpPr>
        <p:sp>
          <p:nvSpPr>
            <p:cNvPr id="14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792" y="2115"/>
              <a:ext cx="1836" cy="3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130622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b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х + </a:t>
              </a:r>
              <a:r>
                <a:rPr lang="ru-RU" sz="2800" b="1" kern="10" dirty="0" smtClean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  3 = </a:t>
              </a:r>
              <a:endParaRPr lang="uz-Latn-UZ" sz="2800" b="1" kern="10" dirty="0">
                <a:ln w="19050">
                  <a:solidFill>
                    <a:srgbClr val="99FF66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Group 12"/>
            <p:cNvGrpSpPr>
              <a:grpSpLocks/>
            </p:cNvGrpSpPr>
            <p:nvPr/>
          </p:nvGrpSpPr>
          <p:grpSpPr bwMode="auto">
            <a:xfrm>
              <a:off x="1565" y="1933"/>
              <a:ext cx="259" cy="726"/>
              <a:chOff x="3379" y="1888"/>
              <a:chExt cx="259" cy="726"/>
            </a:xfrm>
          </p:grpSpPr>
          <p:sp>
            <p:nvSpPr>
              <p:cNvPr id="21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3424" y="1888"/>
                <a:ext cx="214" cy="28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defTabSz="130622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uz-Latn-UZ" sz="2800" b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latin typeface="Arial" pitchFamily="34" charset="0"/>
                    <a:cs typeface="Arial" pitchFamily="34" charset="0"/>
                  </a:rPr>
                  <a:t>7</a:t>
                </a:r>
              </a:p>
            </p:txBody>
          </p:sp>
          <p:sp>
            <p:nvSpPr>
              <p:cNvPr id="22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79" y="2325"/>
                <a:ext cx="227" cy="28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defTabSz="130622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uz-Latn-UZ" sz="2800" b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latin typeface="Arial" pitchFamily="34" charset="0"/>
                    <a:cs typeface="Arial" pitchFamily="34" charset="0"/>
                  </a:rPr>
                  <a:t>9</a:t>
                </a:r>
              </a:p>
            </p:txBody>
          </p:sp>
          <p:sp>
            <p:nvSpPr>
              <p:cNvPr id="23" name="WordArt 11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95" y="2206"/>
                <a:ext cx="243" cy="4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defTabSz="130622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uz-Latn-UZ" sz="2800" b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latin typeface="Arial" pitchFamily="34" charset="0"/>
                    <a:cs typeface="Arial" pitchFamily="34" charset="0"/>
                  </a:rPr>
                  <a:t>-</a:t>
                </a:r>
              </a:p>
            </p:txBody>
          </p:sp>
        </p:grpSp>
        <p:grpSp>
          <p:nvGrpSpPr>
            <p:cNvPr id="16" name="Group 13"/>
            <p:cNvGrpSpPr>
              <a:grpSpLocks/>
            </p:cNvGrpSpPr>
            <p:nvPr/>
          </p:nvGrpSpPr>
          <p:grpSpPr bwMode="auto">
            <a:xfrm>
              <a:off x="3834" y="1894"/>
              <a:ext cx="243" cy="758"/>
              <a:chOff x="3698" y="1849"/>
              <a:chExt cx="243" cy="758"/>
            </a:xfrm>
          </p:grpSpPr>
          <p:sp>
            <p:nvSpPr>
              <p:cNvPr id="18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713" y="1849"/>
                <a:ext cx="214" cy="28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defTabSz="130622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uz-Latn-UZ" sz="2800" b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9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698" y="2318"/>
                <a:ext cx="227" cy="28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defTabSz="130622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uz-Latn-UZ" sz="2800" b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latin typeface="Arial" pitchFamily="34" charset="0"/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20" name="WordArt 16"/>
              <p:cNvSpPr>
                <a:spLocks noChangeArrowheads="1" noChangeShapeType="1" noTextEdit="1"/>
              </p:cNvSpPr>
              <p:nvPr/>
            </p:nvSpPr>
            <p:spPr bwMode="auto">
              <a:xfrm>
                <a:off x="3698" y="2206"/>
                <a:ext cx="243" cy="4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defTabSz="130622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uz-Latn-UZ" sz="2800" b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latin typeface="Arial" pitchFamily="34" charset="0"/>
                    <a:cs typeface="Arial" pitchFamily="34" charset="0"/>
                  </a:rPr>
                  <a:t>-</a:t>
                </a:r>
              </a:p>
            </p:txBody>
          </p:sp>
        </p:grpSp>
        <p:sp>
          <p:nvSpPr>
            <p:cNvPr id="17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4124" y="2093"/>
              <a:ext cx="1089" cy="3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defTabSz="130622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b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х + </a:t>
              </a:r>
              <a:r>
                <a:rPr lang="ru-RU" sz="2800" b="1" kern="10" dirty="0" smtClean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latin typeface="Arial" pitchFamily="34" charset="0"/>
                  <a:cs typeface="Arial" pitchFamily="34" charset="0"/>
                </a:rPr>
                <a:t>  5</a:t>
              </a:r>
              <a:endParaRPr lang="uz-Latn-UZ" sz="2800" b="1" kern="10" dirty="0">
                <a:ln w="19050">
                  <a:solidFill>
                    <a:srgbClr val="99FF66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6586291" y="3272414"/>
            <a:ext cx="0" cy="877998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/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endParaRPr lang="uz-Latn-UZ" sz="2600">
              <a:solidFill>
                <a:srgbClr val="000000"/>
              </a:solidFill>
            </a:endParaRPr>
          </a:p>
        </p:txBody>
      </p:sp>
      <p:sp>
        <p:nvSpPr>
          <p:cNvPr id="25" name="WordArt 21"/>
          <p:cNvSpPr>
            <a:spLocks noChangeArrowheads="1" noChangeShapeType="1" noTextEdit="1"/>
          </p:cNvSpPr>
          <p:nvPr/>
        </p:nvSpPr>
        <p:spPr bwMode="auto">
          <a:xfrm>
            <a:off x="498491" y="4765478"/>
            <a:ext cx="4856800" cy="511628"/>
          </a:xfrm>
          <a:prstGeom prst="rect">
            <a:avLst/>
          </a:prstGeom>
        </p:spPr>
        <p:txBody>
          <a:bodyPr wrap="none" lIns="130615" tIns="65308" rIns="130615" bIns="6530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5100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rPr>
              <a:t>7х + 27 = 6х + 45</a:t>
            </a:r>
            <a:endParaRPr lang="uz-Latn-UZ" sz="5100" b="1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WordArt 22"/>
          <p:cNvSpPr>
            <a:spLocks noChangeArrowheads="1" noChangeShapeType="1" noTextEdit="1"/>
          </p:cNvSpPr>
          <p:nvPr/>
        </p:nvSpPr>
        <p:spPr bwMode="auto">
          <a:xfrm>
            <a:off x="2229582" y="7076180"/>
            <a:ext cx="2116907" cy="513242"/>
          </a:xfrm>
          <a:prstGeom prst="rect">
            <a:avLst/>
          </a:prstGeom>
        </p:spPr>
        <p:txBody>
          <a:bodyPr wrap="none" lIns="130615" tIns="65308" rIns="130615" bIns="6530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= 18</a:t>
            </a:r>
            <a:endParaRPr lang="uz-Latn-UZ" sz="4800" b="1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WordArt 21"/>
          <p:cNvSpPr>
            <a:spLocks noChangeArrowheads="1" noChangeShapeType="1" noTextEdit="1"/>
          </p:cNvSpPr>
          <p:nvPr/>
        </p:nvSpPr>
        <p:spPr bwMode="auto">
          <a:xfrm>
            <a:off x="913657" y="5953690"/>
            <a:ext cx="4170843" cy="525752"/>
          </a:xfrm>
          <a:prstGeom prst="rect">
            <a:avLst/>
          </a:prstGeom>
        </p:spPr>
        <p:txBody>
          <a:bodyPr wrap="none" lIns="130615" tIns="65308" rIns="130615" bIns="6530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5100" b="1" kern="10" dirty="0" smtClean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latin typeface="Arial" pitchFamily="34" charset="0"/>
                <a:cs typeface="Arial" pitchFamily="34" charset="0"/>
              </a:rPr>
              <a:t>7х- 6х= 45-27</a:t>
            </a:r>
            <a:endParaRPr lang="uz-Latn-UZ" sz="5100" b="1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flipH="1">
            <a:off x="5012390" y="3229938"/>
            <a:ext cx="111903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67792" y="3287964"/>
            <a:ext cx="8843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46838" y="3313140"/>
            <a:ext cx="88005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8781" y="3279679"/>
            <a:ext cx="9558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86291" y="3237540"/>
            <a:ext cx="1123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Cambria Math"/>
                <a:ea typeface="Cambria Math"/>
                <a:cs typeface="Arial" pitchFamily="34" charset="0"/>
              </a:rPr>
              <a:t>∙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uz-Latn-UZ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460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1B1B0126-B9D2-426A-B9B4-3D1F550DB7A5}"/>
              </a:ext>
            </a:extLst>
          </p:cNvPr>
          <p:cNvSpPr/>
          <p:nvPr/>
        </p:nvSpPr>
        <p:spPr>
          <a:xfrm>
            <a:off x="2094662" y="62137"/>
            <a:ext cx="11180578" cy="1065236"/>
          </a:xfrm>
          <a:prstGeom prst="rect">
            <a:avLst/>
          </a:prstGeom>
        </p:spPr>
        <p:txBody>
          <a:bodyPr wrap="none" lIns="231974" tIns="115987" rIns="231974" bIns="115987">
            <a:spAutoFit/>
          </a:bodyPr>
          <a:lstStyle/>
          <a:p>
            <a:r>
              <a:rPr lang="ru-RU" sz="5400" b="1" dirty="0">
                <a:ln w="0"/>
                <a:solidFill>
                  <a:srgbClr val="0056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корней уравнений </a:t>
            </a:r>
            <a:endParaRPr lang="ru-RU" sz="5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17CD7AAE-2252-40C5-85A0-A7615950E2A2}"/>
              </a:ext>
            </a:extLst>
          </p:cNvPr>
          <p:cNvSpPr/>
          <p:nvPr/>
        </p:nvSpPr>
        <p:spPr>
          <a:xfrm>
            <a:off x="338552" y="1602437"/>
            <a:ext cx="13744012" cy="1957788"/>
          </a:xfrm>
          <a:prstGeom prst="rect">
            <a:avLst/>
          </a:prstGeom>
        </p:spPr>
        <p:txBody>
          <a:bodyPr wrap="square" lIns="231974" tIns="115987" rIns="231974" bIns="115987">
            <a:spAutoFit/>
          </a:bodyPr>
          <a:lstStyle/>
          <a:p>
            <a:r>
              <a:rPr lang="ru-RU" sz="2800" b="1" dirty="0">
                <a:ln w="0"/>
                <a:solidFill>
                  <a:srgbClr val="0056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Уравнение может не</a:t>
            </a:r>
            <a:r>
              <a:rPr lang="en-US" sz="3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ru-RU" sz="3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Уравнение может иметь </a:t>
            </a:r>
            <a:endParaRPr lang="en-US" sz="3600" b="1" dirty="0">
              <a:ln w="0"/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иметь корней</a:t>
            </a:r>
            <a:r>
              <a:rPr lang="en-US" sz="3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бесконечное множество</a:t>
            </a:r>
            <a:r>
              <a:rPr lang="en-US" sz="36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8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    </a:t>
            </a:r>
            <a:r>
              <a:rPr lang="ru-RU" sz="36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корней</a:t>
            </a:r>
            <a:r>
              <a:rPr lang="ru-RU" sz="28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F88DF6A5-E5B4-4AE1-9E1B-FFB13F392FF2}"/>
              </a:ext>
            </a:extLst>
          </p:cNvPr>
          <p:cNvSpPr/>
          <p:nvPr/>
        </p:nvSpPr>
        <p:spPr>
          <a:xfrm>
            <a:off x="579587" y="3728284"/>
            <a:ext cx="5296741" cy="3356511"/>
          </a:xfrm>
          <a:prstGeom prst="rect">
            <a:avLst/>
          </a:prstGeom>
          <a:noFill/>
        </p:spPr>
        <p:txBody>
          <a:bodyPr wrap="none" lIns="231974" tIns="115987" rIns="231974" bIns="115987">
            <a:spAutoFit/>
          </a:bodyPr>
          <a:lstStyle/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-3х + 8 = - 3х - 4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-3х + 3х = - 4 - 8</a:t>
            </a:r>
          </a:p>
          <a:p>
            <a:r>
              <a:rPr lang="ru-RU" sz="5100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0х = -12</a:t>
            </a:r>
          </a:p>
          <a:p>
            <a:r>
              <a:rPr lang="ru-RU" b="1" dirty="0">
                <a:ln w="0"/>
                <a:solidFill>
                  <a:srgbClr val="1109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Корней нет</a:t>
            </a:r>
            <a:endParaRPr lang="ru-RU" sz="4100" b="1" dirty="0">
              <a:ln w="0"/>
              <a:solidFill>
                <a:srgbClr val="1109B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894BE89F-4326-442D-9575-1E75B267FAF2}"/>
              </a:ext>
            </a:extLst>
          </p:cNvPr>
          <p:cNvSpPr/>
          <p:nvPr/>
        </p:nvSpPr>
        <p:spPr>
          <a:xfrm>
            <a:off x="7864125" y="3560225"/>
            <a:ext cx="6062959" cy="4004502"/>
          </a:xfrm>
          <a:prstGeom prst="rect">
            <a:avLst/>
          </a:prstGeom>
          <a:noFill/>
        </p:spPr>
        <p:txBody>
          <a:bodyPr wrap="none" lIns="231974" tIns="115987" rIns="231974" bIns="115987">
            <a:spAutoFit/>
          </a:bodyPr>
          <a:lstStyle/>
          <a:p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3(1-х) + 2 = 5 </a:t>
            </a:r>
            <a:r>
              <a:rPr lang="ru-RU" sz="51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3х</a:t>
            </a:r>
          </a:p>
          <a:p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3 - 3х + 2 = 5 </a:t>
            </a:r>
            <a:r>
              <a:rPr lang="ru-RU" sz="51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3х</a:t>
            </a:r>
          </a:p>
          <a:p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- 3х + 3х = 5 </a:t>
            </a:r>
            <a:r>
              <a:rPr lang="ru-RU" sz="51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3 - 2</a:t>
            </a:r>
          </a:p>
          <a:p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1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0х </a:t>
            </a:r>
            <a:r>
              <a:rPr lang="ru-RU" sz="5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</a:t>
            </a:r>
          </a:p>
          <a:p>
            <a:r>
              <a:rPr lang="ru-RU" sz="4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4100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41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любое число</a:t>
            </a:r>
          </a:p>
        </p:txBody>
      </p:sp>
    </p:spTree>
    <p:extLst>
      <p:ext uri="{BB962C8B-B14F-4D97-AF65-F5344CB8AC3E}">
        <p14:creationId xmlns:p14="http://schemas.microsoft.com/office/powerpoint/2010/main" val="2176714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8057" y="101549"/>
            <a:ext cx="7325420" cy="1065236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54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Решить </a:t>
            </a:r>
            <a:r>
              <a:rPr lang="ru-RU" sz="54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уравнение:</a:t>
            </a:r>
            <a:endParaRPr lang="uz-Latn-UZ" sz="54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9513" y="2373483"/>
            <a:ext cx="5814494" cy="1019070"/>
          </a:xfrm>
          <a:prstGeom prst="rect">
            <a:avLst/>
          </a:prstGeom>
          <a:noFill/>
          <a:ln w="57150">
            <a:noFill/>
          </a:ln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5100" b="1" dirty="0">
                <a:latin typeface="Arial" pitchFamily="34" charset="0"/>
                <a:cs typeface="Arial" pitchFamily="34" charset="0"/>
              </a:rPr>
              <a:t>5(3х-2)+4(1-х)=60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2961" y="3108120"/>
            <a:ext cx="4838265" cy="942125"/>
          </a:xfrm>
          <a:prstGeom prst="rect">
            <a:avLst/>
          </a:prstGeom>
          <a:noFill/>
          <a:ln w="57150">
            <a:noFill/>
          </a:ln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15х-10+4-4х=60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2959" y="4044821"/>
            <a:ext cx="4838265" cy="942125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15х-4х=60+10-4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5968" y="4648200"/>
            <a:ext cx="5666886" cy="3044279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11х=66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х=66:11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х=6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5(3</a:t>
            </a:r>
            <a:r>
              <a:rPr lang="ru-RU" b="1" dirty="0">
                <a:latin typeface="Arial" pitchFamily="34" charset="0"/>
                <a:ea typeface="Cambria Math"/>
                <a:cs typeface="Arial" pitchFamily="34" charset="0"/>
              </a:rPr>
              <a:t>∙6-2)+4(1-6)=60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Дуга 25"/>
          <p:cNvSpPr/>
          <p:nvPr/>
        </p:nvSpPr>
        <p:spPr>
          <a:xfrm rot="20718157">
            <a:off x="3451107" y="2221260"/>
            <a:ext cx="740579" cy="713591"/>
          </a:xfrm>
          <a:prstGeom prst="arc">
            <a:avLst>
              <a:gd name="adj1" fmla="val 12650652"/>
              <a:gd name="adj2" fmla="val 375427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1910542" y="2517714"/>
            <a:ext cx="193353" cy="163666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17282834">
            <a:off x="1307326" y="1991240"/>
            <a:ext cx="1206431" cy="1410725"/>
          </a:xfrm>
          <a:prstGeom prst="arc">
            <a:avLst>
              <a:gd name="adj1" fmla="val 16200000"/>
              <a:gd name="adj2" fmla="val 2223125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Дуга 31"/>
          <p:cNvSpPr/>
          <p:nvPr/>
        </p:nvSpPr>
        <p:spPr>
          <a:xfrm rot="18277569">
            <a:off x="1283510" y="2416537"/>
            <a:ext cx="805691" cy="853211"/>
          </a:xfrm>
          <a:prstGeom prst="arc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Дуга 32"/>
          <p:cNvSpPr/>
          <p:nvPr/>
        </p:nvSpPr>
        <p:spPr>
          <a:xfrm rot="18277569">
            <a:off x="3522067" y="1985100"/>
            <a:ext cx="1080293" cy="1220861"/>
          </a:xfrm>
          <a:prstGeom prst="arc">
            <a:avLst>
              <a:gd name="adj1" fmla="val 14740282"/>
              <a:gd name="adj2" fmla="val 1456269"/>
            </a:avLst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231974" tIns="115987" rIns="231974" bIns="115987" rtlCol="0" anchor="ctr"/>
          <a:lstStyle/>
          <a:p>
            <a:pPr algn="ctr"/>
            <a:endParaRPr lang="uz-Latn-UZ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4465319" y="2208993"/>
            <a:ext cx="185842" cy="289888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4179902" y="2452383"/>
            <a:ext cx="90237" cy="279365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2411557" y="2267878"/>
            <a:ext cx="271771" cy="395445"/>
          </a:xfrm>
          <a:prstGeom prst="straightConnector1">
            <a:avLst/>
          </a:prstGeom>
          <a:ln w="571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391390" y="3871898"/>
            <a:ext cx="966767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728256" y="3871898"/>
            <a:ext cx="507309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496358" y="4044821"/>
            <a:ext cx="806463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866100" y="4044821"/>
            <a:ext cx="684641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252983" y="3871898"/>
            <a:ext cx="425075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2571619" y="3871898"/>
            <a:ext cx="439034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3816130" y="3871898"/>
            <a:ext cx="691692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7885" y="6407819"/>
            <a:ext cx="3838440" cy="1019070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51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51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100" b="1" dirty="0">
                <a:latin typeface="Arial" pitchFamily="34" charset="0"/>
                <a:cs typeface="Arial" pitchFamily="34" charset="0"/>
              </a:rPr>
              <a:t>х=6</a:t>
            </a:r>
            <a:endParaRPr lang="uz-Latn-UZ" sz="51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8735" y="1448962"/>
            <a:ext cx="3857666" cy="4229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16698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26" grpId="0" animBg="1"/>
      <p:bldP spid="31" grpId="0" animBg="1"/>
      <p:bldP spid="32" grpId="0" animBg="1"/>
      <p:bldP spid="33" grpId="0" animBg="1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57165" y="1712993"/>
                <a:ext cx="5460294" cy="1578518"/>
              </a:xfrm>
              <a:prstGeom prst="rect">
                <a:avLst/>
              </a:prstGeom>
            </p:spPr>
            <p:txBody>
              <a:bodyPr wrap="none" lIns="231974" tIns="115987" rIns="231974" bIns="11598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z-Latn-UZ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/>
                            </a:rPr>
                            <m:t>х−</m:t>
                          </m:r>
                          <m:r>
                            <a:rPr lang="ru-RU" b="1" i="1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ru-RU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ru-RU" b="1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ru-RU" b="1" i="1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ru-RU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/>
                            </a:rPr>
                            <m:t>𝟐</m:t>
                          </m:r>
                          <m:r>
                            <a:rPr lang="ru-RU" b="1" i="1">
                              <a:latin typeface="Cambria Math"/>
                            </a:rPr>
                            <m:t>х+</m:t>
                          </m:r>
                          <m:r>
                            <a:rPr lang="ru-RU" b="1" i="1"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ru-RU" b="1" i="1">
                              <a:latin typeface="Cambria Math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165" y="1712993"/>
                <a:ext cx="5460294" cy="15785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85567" y="69587"/>
            <a:ext cx="7984076" cy="1170876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61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Решить уравнение:</a:t>
            </a:r>
            <a:endParaRPr lang="uz-Latn-UZ" sz="61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60155" y="1713459"/>
            <a:ext cx="773413" cy="56872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3992322" y="1492265"/>
            <a:ext cx="773413" cy="56873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679539" y="1606652"/>
            <a:ext cx="773413" cy="56872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7678" y="1283672"/>
            <a:ext cx="732971" cy="858642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4100" b="1" dirty="0"/>
              <a:t>9</a:t>
            </a:r>
            <a:endParaRPr lang="uz-Latn-UZ" sz="41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65728" y="1246819"/>
            <a:ext cx="732971" cy="858642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4100" b="1" dirty="0"/>
              <a:t>6</a:t>
            </a:r>
            <a:endParaRPr lang="uz-Latn-UZ" sz="41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873711" y="1152526"/>
            <a:ext cx="732971" cy="858642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4100" b="1" dirty="0"/>
              <a:t>2</a:t>
            </a:r>
            <a:endParaRPr lang="uz-Latn-UZ" sz="41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8729" y="4057319"/>
                <a:ext cx="8182578" cy="3720258"/>
              </a:xfrm>
              <a:prstGeom prst="rect">
                <a:avLst/>
              </a:prstGeom>
              <a:noFill/>
            </p:spPr>
            <p:txBody>
              <a:bodyPr wrap="none" lIns="231974" tIns="115987" rIns="231974" bIns="115987" rtlCol="0">
                <a:spAutoFit/>
              </a:bodyPr>
              <a:lstStyle/>
              <a:p>
                <a:r>
                  <a:rPr lang="ru-RU" sz="5100" b="1" dirty="0">
                    <a:latin typeface="Arial" pitchFamily="34" charset="0"/>
                    <a:ea typeface="Cambria Math"/>
                    <a:cs typeface="Arial" pitchFamily="34" charset="0"/>
                  </a:rPr>
                  <a:t>9х-27-12=4х+10</a:t>
                </a:r>
              </a:p>
              <a:p>
                <a:r>
                  <a:rPr lang="ru-RU" sz="5100" b="1" dirty="0">
                    <a:latin typeface="Arial" pitchFamily="34" charset="0"/>
                    <a:ea typeface="Cambria Math"/>
                    <a:cs typeface="Arial" pitchFamily="34" charset="0"/>
                  </a:rPr>
                  <a:t>9х-4х=10+27+12</a:t>
                </a:r>
              </a:p>
              <a:p>
                <a:r>
                  <a:rPr lang="ru-RU" sz="5100" b="1" dirty="0">
                    <a:latin typeface="Arial" pitchFamily="34" charset="0"/>
                    <a:ea typeface="Cambria Math"/>
                    <a:cs typeface="Arial" pitchFamily="34" charset="0"/>
                  </a:rPr>
                  <a:t>5х=49</a:t>
                </a:r>
              </a:p>
              <a:p>
                <a:r>
                  <a:rPr lang="ru-RU" sz="5100" b="1" dirty="0">
                    <a:latin typeface="Arial" pitchFamily="34" charset="0"/>
                    <a:ea typeface="Cambria Math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r>
                      <a:rPr lang="ru-RU" sz="5100" b="1">
                        <a:latin typeface="Cambria Math"/>
                        <a:ea typeface="Cambria Math"/>
                      </a:rPr>
                      <m:t>𝟗</m:t>
                    </m:r>
                    <m:f>
                      <m:fPr>
                        <m:ctrlPr>
                          <a:rPr lang="ru-RU" sz="51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5100" b="1" i="1">
                            <a:latin typeface="Cambria Math"/>
                            <a:ea typeface="Cambria Math"/>
                          </a:rPr>
                          <m:t>𝟒</m:t>
                        </m:r>
                      </m:num>
                      <m:den>
                        <m:r>
                          <a:rPr lang="ru-RU" sz="5100" b="1" i="1">
                            <a:latin typeface="Cambria Math"/>
                            <a:ea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5100" b="1" dirty="0">
                    <a:latin typeface="Arial" pitchFamily="34" charset="0"/>
                    <a:cs typeface="Arial" pitchFamily="34" charset="0"/>
                  </a:rPr>
                  <a:t>           </a:t>
                </a:r>
                <a:r>
                  <a:rPr lang="ru-RU" sz="5100" b="1" dirty="0">
                    <a:solidFill>
                      <a:srgbClr val="1109B7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ru-RU" sz="5100" b="1" dirty="0">
                    <a:solidFill>
                      <a:srgbClr val="1109B7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ru-RU" sz="5100" b="1" dirty="0">
                    <a:latin typeface="Arial" pitchFamily="34" charset="0"/>
                    <a:ea typeface="Cambria Math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r>
                      <a:rPr lang="ru-RU" sz="5100" b="1" i="1">
                        <a:latin typeface="Cambria Math"/>
                        <a:ea typeface="Cambria Math"/>
                      </a:rPr>
                      <m:t>𝟗</m:t>
                    </m:r>
                    <m:f>
                      <m:fPr>
                        <m:ctrlPr>
                          <a:rPr lang="ru-RU" sz="51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5100" b="1" i="1">
                            <a:latin typeface="Cambria Math"/>
                            <a:ea typeface="Cambria Math"/>
                          </a:rPr>
                          <m:t>𝟒</m:t>
                        </m:r>
                      </m:num>
                      <m:den>
                        <m:r>
                          <a:rPr lang="ru-RU" sz="5100" b="1" i="1">
                            <a:latin typeface="Cambria Math"/>
                            <a:ea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5100" b="1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51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729" y="4057319"/>
                <a:ext cx="8182578" cy="3720258"/>
              </a:xfrm>
              <a:prstGeom prst="rect">
                <a:avLst/>
              </a:prstGeom>
              <a:blipFill rotWithShape="1">
                <a:blip r:embed="rId4"/>
                <a:stretch>
                  <a:fillRect l="-1862" t="-2131" b="-13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67678" y="3162519"/>
            <a:ext cx="5995633" cy="1019070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5100" b="1" dirty="0">
                <a:latin typeface="Arial" pitchFamily="34" charset="0"/>
                <a:cs typeface="Arial" pitchFamily="34" charset="0"/>
              </a:rPr>
              <a:t>9(х-3)-6</a:t>
            </a:r>
            <a:r>
              <a:rPr lang="ru-RU" sz="5100" b="1" dirty="0">
                <a:latin typeface="Arial" pitchFamily="34" charset="0"/>
                <a:ea typeface="Cambria Math"/>
                <a:cs typeface="Arial" pitchFamily="34" charset="0"/>
              </a:rPr>
              <a:t>∙2=2(2х+5)</a:t>
            </a:r>
          </a:p>
        </p:txBody>
      </p:sp>
      <p:graphicFrame>
        <p:nvGraphicFramePr>
          <p:cNvPr id="16" name="Объект 1">
            <a:extLst>
              <a:ext uri="{FF2B5EF4-FFF2-40B4-BE49-F238E27FC236}">
                <a16:creationId xmlns="" xmlns:a16="http://schemas.microsoft.com/office/drawing/2014/main" id="{BA4D8470-A523-4DE6-8C65-C9D48B544893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70870581"/>
              </p:ext>
            </p:extLst>
          </p:nvPr>
        </p:nvGraphicFramePr>
        <p:xfrm>
          <a:off x="11782469" y="8753010"/>
          <a:ext cx="7899287" cy="6965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r:id="rId5" imgW="2033588" imgH="3390900" progId="">
                  <p:embed/>
                </p:oleObj>
              </mc:Choice>
              <mc:Fallback>
                <p:oleObj r:id="rId5" imgW="2033588" imgH="3390900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2469" y="8753010"/>
                        <a:ext cx="7899287" cy="69653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306" y="2639681"/>
            <a:ext cx="3102093" cy="3206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71512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7420" y="115236"/>
            <a:ext cx="6189276" cy="1065236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54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Решить </a:t>
            </a:r>
            <a:r>
              <a:rPr lang="ru-RU" sz="54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задачу: </a:t>
            </a:r>
            <a:endParaRPr lang="uz-Latn-UZ" sz="54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1806" y="1219200"/>
            <a:ext cx="13924113" cy="1483108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4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Отцу </a:t>
            </a:r>
            <a:r>
              <a:rPr lang="ru-RU" sz="4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 лет, а сыну 6 лет. </a:t>
            </a:r>
            <a:r>
              <a:rPr lang="ru-RU" sz="4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Через </a:t>
            </a:r>
            <a:r>
              <a:rPr lang="ru-RU" sz="4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лет отец  будет </a:t>
            </a:r>
            <a:r>
              <a:rPr lang="ru-RU" sz="4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втрое старше сына</a:t>
            </a:r>
            <a:r>
              <a:rPr lang="en-US" sz="4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1806" y="2542704"/>
            <a:ext cx="13846350" cy="1896233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3600" b="1" dirty="0" smtClean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   Решение</a:t>
            </a:r>
            <a:r>
              <a:rPr lang="ru-RU" sz="3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Пусть через х лет отцу будет 40+х лет, 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тогда  сыну будет 6+х лет. Зная, что отец станет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втрое старше сына, составим и решим уравнение: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81668" y="7013681"/>
            <a:ext cx="6234416" cy="942125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через 11 лет.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7919" y="4958462"/>
            <a:ext cx="4422224" cy="3044279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18+3х = 40 + х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3х-х = 40 -18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2х = 22</a:t>
            </a:r>
          </a:p>
          <a:p>
            <a:pPr algn="ctr"/>
            <a:r>
              <a:rPr lang="ru-RU" sz="4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11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2590" y="4354738"/>
            <a:ext cx="1827135" cy="93670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(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6+х</a:t>
            </a:r>
            <a:r>
              <a:rPr lang="ru-RU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23682" y="4354738"/>
            <a:ext cx="1786460" cy="93670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40+х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48547" y="4379534"/>
            <a:ext cx="956683" cy="93670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68444" y="4357423"/>
            <a:ext cx="1029898" cy="936701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  =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3776" b="79847" l="52006" r="806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249" r="15854" b="16708"/>
          <a:stretch/>
        </p:blipFill>
        <p:spPr bwMode="auto">
          <a:xfrm>
            <a:off x="11396897" y="3436680"/>
            <a:ext cx="2947878" cy="4183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9611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" grpId="0"/>
      <p:bldP spid="11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Задача №552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9600" y="5441987"/>
            <a:ext cx="2379698" cy="27876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1000" y="1277145"/>
            <a:ext cx="13670300" cy="2450231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В трех коробках находится 119 карандашей. В первой коробке на 4 карандаша </a:t>
            </a:r>
            <a:r>
              <a:rPr lang="ru-RU" sz="3600" b="1" dirty="0" smtClean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больше, </a:t>
            </a:r>
            <a:r>
              <a:rPr lang="ru-RU" sz="3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чем во второй  и на 3 карандаша </a:t>
            </a:r>
            <a:r>
              <a:rPr lang="ru-RU" sz="3600" b="1" dirty="0" smtClean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меньше, чем </a:t>
            </a:r>
            <a:r>
              <a:rPr lang="ru-RU" sz="3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в третьей. Сколько карандашей в каждой коробке</a:t>
            </a:r>
            <a:r>
              <a:rPr lang="en-US" sz="3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Latn-UZ" sz="3600" dirty="0">
              <a:solidFill>
                <a:srgbClr val="1109B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1381" y="211909"/>
            <a:ext cx="8449574" cy="911348"/>
          </a:xfrm>
          <a:prstGeom prst="rect">
            <a:avLst/>
          </a:prstGeom>
          <a:noFill/>
        </p:spPr>
        <p:txBody>
          <a:bodyPr wrap="none" lIns="231974" tIns="115987" rIns="231974" bIns="115987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Решить 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задачу 615 (стр.173)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" y="3962400"/>
            <a:ext cx="9170340" cy="3558226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r>
              <a:rPr lang="ru-RU" sz="2800" dirty="0">
                <a:solidFill>
                  <a:srgbClr val="821023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3600" b="1" dirty="0">
                <a:solidFill>
                  <a:srgbClr val="1109B7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3600" b="1" dirty="0">
                <a:solidFill>
                  <a:srgbClr val="82102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Пусть </a:t>
            </a:r>
            <a:endParaRPr lang="ru-RU" sz="3600" b="1" dirty="0" smtClean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1-коробке – х карандашей, </a:t>
            </a:r>
            <a:endParaRPr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во 2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коробке – (х-4) карандашей, </a:t>
            </a:r>
            <a:endParaRPr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 3 коробке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– (х+3)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карандаша. Зная, что всего 119 карандашей, составим уравнение и решим его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49081" y="4047038"/>
            <a:ext cx="6732117" cy="865181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pPr algn="ctr"/>
            <a:r>
              <a:rPr lang="ru-RU" sz="40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(х – 4)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(х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sz="41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1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119</a:t>
            </a:r>
            <a:endParaRPr lang="ru-RU" sz="41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2042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16911</TotalTime>
  <Words>678</Words>
  <Application>Microsoft Office PowerPoint</Application>
  <PresentationFormat>Произвольный</PresentationFormat>
  <Paragraphs>126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№552 </vt:lpstr>
      <vt:lpstr>Задача №552 </vt:lpstr>
      <vt:lpstr>ЗАДАНИЯ ДЛЯ САМОСТОЯТЕЛЬНОЙ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1150</cp:revision>
  <dcterms:created xsi:type="dcterms:W3CDTF">2020-04-09T07:32:19Z</dcterms:created>
  <dcterms:modified xsi:type="dcterms:W3CDTF">2021-03-18T12:44:32Z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