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60" r:id="rId2"/>
    <p:sldId id="883" r:id="rId3"/>
    <p:sldId id="884" r:id="rId4"/>
    <p:sldId id="886" r:id="rId5"/>
    <p:sldId id="885" r:id="rId6"/>
    <p:sldId id="887" r:id="rId7"/>
    <p:sldId id="888" r:id="rId8"/>
    <p:sldId id="889" r:id="rId9"/>
    <p:sldId id="893" r:id="rId10"/>
    <p:sldId id="891" r:id="rId11"/>
    <p:sldId id="892" r:id="rId12"/>
    <p:sldId id="894" r:id="rId13"/>
    <p:sldId id="879" r:id="rId14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883"/>
            <p14:sldId id="884"/>
            <p14:sldId id="886"/>
            <p14:sldId id="885"/>
            <p14:sldId id="887"/>
            <p14:sldId id="888"/>
            <p14:sldId id="889"/>
            <p14:sldId id="893"/>
            <p14:sldId id="891"/>
            <p14:sldId id="892"/>
            <p14:sldId id="894"/>
            <p14:sldId id="879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0C4B-7783-4B68-BF14-71299181A4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0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11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5D5-D349-4C57-93F8-C8BB85111629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07F1-AADD-4A5F-82C4-23918923E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372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0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31520" y="329564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>
            <a:lvl1pPr marL="653110" lvl="0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6220" lvl="1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9331" lvl="2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12441" lvl="3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65551" lvl="4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18661" lvl="5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4571771" lvl="6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5224882" lvl="7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5877992" lvl="8" indent="-489833" algn="l">
              <a:lnSpc>
                <a:spcPct val="100000"/>
              </a:lnSpc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12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png"/><Relationship Id="rId5" Type="http://schemas.openxmlformats.org/officeDocument/2006/relationships/image" Target="../media/image14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209800" y="3276600"/>
            <a:ext cx="7239000" cy="3806016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6666">
              <a:spcBef>
                <a:spcPts val="279"/>
              </a:spcBef>
            </a:pP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Перестановки. Сочетания. 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AutoShape 2" descr="Картинки по запросу &quot;число 5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AutoShape 6" descr="Картинки по запросу &quot;квадратный корень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AutoShape 2" descr="Картинки по запросу &quot;знак минус картинка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99" y="3197055"/>
            <a:ext cx="2515055" cy="228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34" y="5951181"/>
            <a:ext cx="2830150" cy="19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"/>
          <p:cNvSpPr txBox="1"/>
          <p:nvPr/>
        </p:nvSpPr>
        <p:spPr>
          <a:xfrm>
            <a:off x="1763284" y="7115507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169" y="156703"/>
            <a:ext cx="10618319" cy="2080899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Сколькими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способами можно выбрать трёх дежурных из класса, в котором 20 человек?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8" y="23901"/>
            <a:ext cx="3523991" cy="24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215" y="2667000"/>
            <a:ext cx="3118628" cy="911348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28343"/>
              </p:ext>
            </p:extLst>
          </p:nvPr>
        </p:nvGraphicFramePr>
        <p:xfrm>
          <a:off x="161128" y="3751332"/>
          <a:ext cx="6643688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Формула" r:id="rId4" imgW="1206360" imgH="431640" progId="Equation.3">
                  <p:embed/>
                </p:oleObj>
              </mc:Choice>
              <mc:Fallback>
                <p:oleObj name="Формула" r:id="rId4" imgW="1206360" imgH="4316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28" y="3751332"/>
                        <a:ext cx="6643688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2803" y="3810000"/>
                <a:ext cx="1810624" cy="142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𝟏𝟕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03" y="3810000"/>
                <a:ext cx="1810624" cy="14222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24800" y="3809198"/>
                <a:ext cx="6033639" cy="142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𝟏𝟗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𝟏𝟏𝟒𝟎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09198"/>
                <a:ext cx="6033639" cy="14222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9533" y="6172200"/>
            <a:ext cx="673861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alt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1140 способов.</a:t>
            </a:r>
            <a:endParaRPr lang="ru-RU" alt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13962381" cy="234788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 </a:t>
            </a:r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школьном хоре 6 девочек и 4 мальчика. Сколькими способами можно выбрать из состава школьного хора 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2 </a:t>
            </a:r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девочек и 1 мальчика для участия в выступлении окружного хора?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8755" y="3114776"/>
                <a:ext cx="8579015" cy="1522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latin typeface="Cambria Math"/>
                        </a:rPr>
                        <m:t>𝑪</m:t>
                      </m:r>
                      <m:sPre>
                        <m:sPre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uz-Latn-UZ" b="1" i="1" smtClean="0"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  <m:e>
                          <m:r>
                            <a:rPr lang="ru-RU" b="1" i="1" smtClean="0">
                              <a:latin typeface="Cambria Math"/>
                            </a:rPr>
                            <m:t> 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>
                              <a:latin typeface="Cambria Math"/>
                            </a:rPr>
                            <m:t>𝑪</m:t>
                          </m:r>
                          <m:sPre>
                            <m:sPrePr>
                              <m:ctrlPr>
                                <a:rPr lang="uz-Latn-UZ" b="1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uz-Latn-UZ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uz-Latn-UZ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=</m:t>
                              </m:r>
                            </m:e>
                          </m:sPre>
                          <m:f>
                            <m:f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z-Latn-UZ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uz-Latn-UZ" b="1" i="1" smtClean="0"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uz-Latn-UZ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uz-Latn-UZ" b="1" i="1" smtClean="0">
                                  <a:latin typeface="Cambria Math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uz-Latn-UZ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z-Latn-UZ" b="1" i="1" smtClean="0">
                                      <a:latin typeface="Cambria Math"/>
                                    </a:rPr>
                                    <m:t>𝟔</m:t>
                                  </m:r>
                                  <m:r>
                                    <a:rPr lang="uz-Latn-UZ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uz-Latn-UZ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uz-Latn-UZ" b="1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sPre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uz-Latn-UZ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z-Latn-UZ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uz-Latn-UZ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uz-Latn-UZ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55" y="3114776"/>
                <a:ext cx="8579015" cy="1522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38248" y="3214867"/>
                <a:ext cx="3301352" cy="142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!∙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48" y="3214867"/>
                <a:ext cx="3301352" cy="14222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10401118" y="4272791"/>
            <a:ext cx="740302" cy="3643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688947" y="3396579"/>
            <a:ext cx="888543" cy="4793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77339" y="5330230"/>
                <a:ext cx="5683094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uz-Latn-UZ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uz-Latn-UZ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uz-Latn-UZ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339" y="5330230"/>
                <a:ext cx="5683094" cy="14366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2915539" y="5646218"/>
            <a:ext cx="1844745" cy="19791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39042" y="6408218"/>
            <a:ext cx="1844745" cy="19791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837911" y="6408218"/>
            <a:ext cx="677828" cy="29687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35020" y="5512963"/>
            <a:ext cx="622654" cy="3654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467600" y="5695696"/>
                <a:ext cx="366561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uz-Latn-U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𝟔𝟎</m:t>
                      </m:r>
                    </m:oMath>
                  </m:oMathPara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695696"/>
                <a:ext cx="3665619" cy="8002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68601" y="7086600"/>
            <a:ext cx="673861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alt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способов.</a:t>
            </a:r>
            <a:endParaRPr lang="ru-RU" alt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2806" y="493456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9" grpId="0"/>
      <p:bldP spid="24" grpId="0"/>
      <p:bldP spid="3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857250"/>
            <a:ext cx="10993120" cy="877163"/>
          </a:xfrm>
        </p:spPr>
        <p:txBody>
          <a:bodyPr/>
          <a:lstStyle/>
          <a:p>
            <a:pPr eaLnBrk="1" hangingPunct="1"/>
            <a:r>
              <a:rPr lang="ru-RU" sz="5700"/>
              <a:t>Задача</a:t>
            </a:r>
            <a:r>
              <a:rPr lang="ru-RU" smtClean="0"/>
              <a:t>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14229080" cy="2358389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>
              <a:buFontTx/>
              <a:buNone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	В городе проводится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чемпионат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по футболу. Сколько в нем состоится матчей, если участвуют 12 команд?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54312"/>
              </p:ext>
            </p:extLst>
          </p:nvPr>
        </p:nvGraphicFramePr>
        <p:xfrm>
          <a:off x="1447800" y="2743200"/>
          <a:ext cx="7993062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Формула" r:id="rId3" imgW="1841500" imgH="419100" progId="Equation.3">
                  <p:embed/>
                </p:oleObj>
              </mc:Choice>
              <mc:Fallback>
                <p:oleObj name="Формула" r:id="rId3" imgW="18415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43200"/>
                        <a:ext cx="7993062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601" y="7086600"/>
            <a:ext cx="673861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alt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матчей.</a:t>
            </a:r>
            <a:endParaRPr lang="ru-RU" alt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47568" y="5049761"/>
                <a:ext cx="1810624" cy="142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ru-RU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68" y="5049761"/>
                <a:ext cx="1810624" cy="14222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29565" y="5048959"/>
                <a:ext cx="5496633" cy="142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!∙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𝟔𝟔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565" y="5048959"/>
                <a:ext cx="5496633" cy="14222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5984253" y="5999264"/>
            <a:ext cx="892577" cy="36512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85278" y="5049761"/>
            <a:ext cx="886490" cy="50830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9" name="Picture 15" descr="Картинки по запросу &quot;футболист мультик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048000"/>
            <a:ext cx="29813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dilyorbek\Desktop\Исломбек\Железный человек\мячик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9" y="-233412"/>
            <a:ext cx="1473680" cy="1376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1 -0.12211 C 0.02745 -0.1304 0.02159 -0.12809 0.03179 -0.13098 C 0.04286 -0.13773 0.03678 -0.13542 0.04969 -0.13773 C 0.05772 -0.14063 0.06434 -0.14699 0.07226 -0.14911 C 0.09103 -0.16165 0.11165 -0.15104 0.13075 -0.14699 C 0.14941 -0.15143 0.15191 -0.15336 0.17003 -0.15143 C 0.17502 -0.14275 0.17751 -0.1304 0.18305 -0.12211 C 0.18522 -0.10899 0.18684 -0.09472 0.18934 -0.0816 C 0.19021 -0.04051 0.19075 1.35802E-6 0.19574 0.04012 C 0.1965 0.05825 0.19704 0.07677 0.20041 0.09433 C 0.19509 0.14525 0.199 0.19792 0.20204 0.24923 C 0.20225 0.28877 0.2028 0.32735 0.20529 0.3667 C 0.20616 0.39641 0.20453 0.4321 0.21082 0.46142 C 0.21549 0.53839 0.20225 0.62268 0.21723 0.6956 C 0.22352 0.69116 0.23263 0.68094 0.2373 0.67072 C 0.23871 0.66859 0.23871 0.6657 0.2398 0.66377 C 0.24197 0.6603 0.2475 0.6549 0.2475 0.65509 C 0.25054 0.63194 0.26562 0.61786 0.27148 0.59626 C 0.27441 0.58661 0.28157 0.56944 0.28157 0.56964 C 0.28331 0.56173 0.28493 0.55536 0.28797 0.549 C 0.29069 0.53742 0.29264 0.52778 0.29947 0.5245 C 0.30251 0.51659 0.30251 0.50964 0.30588 0.50193 C 0.30664 0.49556 0.30891 0.49035 0.30946 0.48379 C 0.31521 0.4321 0.30837 0.46875 0.31217 0.44753 C 0.3138 0.43345 0.31467 0.4184 0.31716 0.40451 C 0.31879 0.38175 0.3215 0.36169 0.32487 0.3397 C 0.32736 0.30806 0.3279 0.30594 0.32845 0.27662 C 0.32953 0.25328 0.32345 0.19792 0.33474 0.16859 C 0.33615 0.12673 0.33941 0.087 0.34657 0.04707 C 0.3496 0.02836 0.35047 0.01042 0.35503 -0.00733 C 0.35677 -0.02855 0.35872 -0.05054 0.36317 -0.07041 C 0.36317 -0.07427 0.36263 -0.07871 0.36425 -0.0816 C 0.36512 -0.08353 0.36566 -0.07716 0.36566 -0.07465 C 0.36621 -0.04514 0.36317 0.0218 0.36946 0.06269 C 0.37087 0.08256 0.37413 0.10108 0.37576 0.12133 C 0.37771 0.14815 0.38053 0.17824 0.38574 0.20428 C 0.38878 0.24093 0.38845 0.28781 0.40256 0.31925 C 0.4044 0.33777 0.4146 0.37577 0.42155 0.39159 C 0.42317 0.4076 0.4273 0.42226 0.42871 0.43885 C 0.42979 0.45023 0.43142 0.47261 0.43142 0.4728 C 0.4325 0.50405 0.43424 0.51601 0.435 0.54263 C 0.43641 0.57041 0.43424 0.60262 0.44162 0.62809 C 0.44379 0.64429 0.44628 0.65934 0.44911 0.67496 C 0.46169 0.66859 0.47168 0.63407 0.48459 0.62538 C 0.49392 0.60899 0.50108 0.58777 0.50911 0.56944 C 0.51074 0.56501 0.51161 0.55961 0.5141 0.55555 C 0.51627 0.55131 0.52181 0.54263 0.52181 0.54282 C 0.52398 0.53318 0.5256 0.52585 0.52897 0.51775 C 0.53059 0.50598 0.53472 0.4946 0.53917 0.48592 C 0.54101 0.47646 0.54513 0.46836 0.54698 0.45891 C 0.54991 0.44521 0.55121 0.43113 0.55566 0.4184 C 0.55924 0.39178 0.56304 0.364 0.56966 0.3397 C 0.57248 0.31732 0.57769 0.29572 0.58235 0.2743 C 0.58648 0.25771 0.58626 0.24981 0.59364 0.24055 C 0.60167 0.21605 0.60221 0.18461 0.61046 0.16165 C 0.611 0.15779 0.611 0.15451 0.61187 0.15065 C 0.61241 0.14525 0.61436 0.13426 0.61436 0.13464 C 0.61707 0.09201 0.61762 0.04842 0.62315 0.00636 C 0.62369 -0.00444 0.62369 -0.01485 0.62445 -0.02527 C 0.625 -0.03067 0.62695 -0.04109 0.62695 -0.0409 C 0.62738 -0.04861 0.62641 -0.05671 0.62836 -0.06347 C 0.6289 -0.06597 0.62977 -0.05903 0.63085 -0.05671 C 0.63161 -0.05363 0.63216 -0.05073 0.63303 -0.04784 C 0.63769 -0.03472 0.64236 -0.01563 0.64843 -0.00482 C 0.65093 0.00984 0.65614 0.0218 0.65972 0.03549 C 0.66221 0.04302 0.66167 0.04745 0.66503 0.05382 C 0.66829 0.07292 0.67816 0.10108 0.68413 0.11863 C 0.68565 0.12944 0.68706 0.13194 0.69303 0.13696 C 0.70355 0.15548 0.70301 0.17265 0.70822 0.19541 C 0.70963 0.20332 0.71289 0.21026 0.7143 0.21778 C 0.71701 0.23225 0.71842 0.24595 0.72363 0.25868 C 0.72471 0.26794 0.72558 0.27527 0.72829 0.28337 C 0.7297 0.29514 0.73079 0.30594 0.7322 0.31732 C 0.73296 0.32099 0.73296 0.32504 0.73361 0.32851 C 0.73426 0.33275 0.73632 0.34143 0.73632 0.34182 C 0.73828 0.36458 0.74294 0.38638 0.7449 0.40972 C 0.74609 0.42438 0.74609 0.43981 0.74761 0.45467 C 0.74815 0.46026 0.75227 0.46933 0.75368 0.47473 C 0.75564 0.48071 0.75618 0.48804 0.75748 0.49518 C 0.76964 0.49074 0.7743 0.46566 0.78428 0.45467 C 0.79025 0.43885 0.79557 0.42168 0.80219 0.40721 C 0.80349 0.39718 0.80631 0.39545 0.80805 0.38715 C 0.81206 0.37346 0.81347 0.35937 0.8176 0.34664 C 0.81868 0.33275 0.82128 0.32562 0.82367 0.31231 C 0.82693 0.29475 0.82747 0.27469 0.83018 0.25617 C 0.83214 0.22917 0.83355 0.20177 0.83626 0.17496 C 0.83734 0.15085 0.8393 0.12809 0.84396 0.10571 C 0.84483 0.09973 0.84483 0.09298 0.84624 0.08758 C 0.84809 0.0816 0.85286 0.07137 0.85286 0.07157 C 0.8547 0.05825 0.85666 0.04803 0.86024 0.03549 C 0.86414 0.02238 0.86545 0.00636 0.86827 -0.00733 C 0.87141 0.01967 0.87261 0.04707 0.87662 0.07369 C 0.87814 0.1169 0.88227 0.15721 0.88563 0.20004 C 0.88693 0.21836 0.88671 0.23804 0.88943 0.25617 C 0.88986 0.26987 0.88986 0.28337 0.89084 0.29668 C 0.89138 0.30054 0.89279 0.30382 0.89333 0.30806 C 0.89409 0.31636 0.89409 0.32465 0.89464 0.33275 C 0.8955 0.33815 0.89746 0.34857 0.89746 0.34876 C 0.89876 0.37731 0.89941 0.40818 0.90353 0.43653 C 0.90484 0.46007 0.90592 0.50096 0.91862 0.51504 C 0.9261 0.51408 0.93457 0.51871 0.9401 0.51061 C 0.94292 0.50694 0.94531 0.50154 0.94813 0.49691 C 0.94943 0.49518 0.95193 0.49074 0.95193 0.49093 C 0.95529 0.47704 0.95659 0.46393 0.95941 0.45023 C 0.96267 0.41975 0.96408 0.38908 0.9682 0.35957 C 0.96929 0.34336 0.96929 0.33333 0.97211 0.31925 C 0.97341 0.31327 0.97591 0.30112 0.97591 0.30131 C 0.97732 0.28453 0.98057 0.26196 0.98578 0.2473 C 0.98719 0.23418 0.99001 0.22222 0.99132 0.2093 C 0.99186 0.20505 0.99186 0.20119 0.99218 0.19753 C 0.99327 0.19309 0.9949 0.18441 0.9949 0.18461 C 0.99739 0.15393 1.00076 0.12403 1.00401 0.09433 C 1.00596 0.07369 1.00792 0.05324 1.0153 0.03549 C 1.01725 0.02527 1.02137 0.01755 1.02408 0.00829 C 1.02604 0.00347 1.02604 -0.00309 1.02799 -0.00733 C 1.02853 -0.00926 1.03016 -0.01023 1.03157 -0.01196 C 1.03407 -0.02334 1.03591 -0.02585 1.03786 -0.01196 C 1.03928 -0.00328 1.03928 -0.00309 1.04069 0.00386 C 1.04123 0.01524 1.04394 0.02643 1.04427 0.03761 C 1.05056 0.20756 1.04253 0.08661 1.0472 0.15239 C 1.04752 0.212 1.04286 0.25038 1.05056 0.29919 C 1.05219 0.36362 1.05382 0.40432 1.05468 0.47473 C 1.05327 0.53646 1.05989 0.57137 1.02517 0.58758 C 1.01747 0.59626 1.01063 0.60069 1.0013 0.60301 C 0.98806 0.6113 0.96961 0.60667 0.95659 0.60571 C 0.9528 0.60262 0.94943 0.59857 0.94531 0.59626 C 0.9401 0.5868 0.93348 0.57774 0.9274 0.56944 C 0.92415 0.56501 0.9172 0.55671 0.91612 0.549 C 0.91558 0.54456 0.91612 0.54012 0.91612 0.53549 L 0.92502 0.53086 " pathEditMode="relative" rAng="0" ptsTypes="ffffffffffffffffffffffffffffffffffffffffffffffffffffffffffffffffffffffffffffffffffffffffffffffffffffffffffffffffffffffffffffffffAA">
                                      <p:cBhvr>
                                        <p:cTn id="13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79" y="38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6166"/>
            <a:ext cx="14630400" cy="78093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ru-RU" sz="4800" dirty="0" smtClean="0"/>
              <a:t>  ЗАДАНИЯ ДЛЯ САМОСТОЯТЕЛЬНОЙ РАБОТЫ</a:t>
            </a:r>
            <a:endParaRPr lang="ru-RU" sz="48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TextBox 4"/>
          <p:cNvSpPr txBox="1"/>
          <p:nvPr/>
        </p:nvSpPr>
        <p:spPr>
          <a:xfrm>
            <a:off x="5791200" y="1676400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</a:t>
            </a:r>
          </a:p>
          <a:p>
            <a:pPr algn="ctr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№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560, 562,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565, 576.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165-166.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Картинки по запросу &quot;домашнее задание мульт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9359"/>
            <a:ext cx="5114925" cy="510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8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2462213"/>
          </a:xfrm>
        </p:spPr>
        <p:txBody>
          <a:bodyPr/>
          <a:lstStyle/>
          <a:p>
            <a:r>
              <a:rPr lang="ru-RU" sz="4000" dirty="0">
                <a:latin typeface="Arial Black" pitchFamily="34" charset="0"/>
              </a:rPr>
              <a:t>Решение теста  «Комбинаторные задачи»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30537"/>
            <a:ext cx="13487494" cy="123989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При встрече 4 школьника  обменялись рукопожатиями. Сколько всего было сделано рукопожатий?</a:t>
            </a:r>
          </a:p>
        </p:txBody>
      </p:sp>
      <p:sp>
        <p:nvSpPr>
          <p:cNvPr id="4" name="Овал 3"/>
          <p:cNvSpPr/>
          <p:nvPr/>
        </p:nvSpPr>
        <p:spPr>
          <a:xfrm>
            <a:off x="466919" y="2392615"/>
            <a:ext cx="804767" cy="830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062134" y="3347224"/>
            <a:ext cx="1" cy="1354671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23158" y="3223398"/>
            <a:ext cx="2465050" cy="1426259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90736" y="3057525"/>
            <a:ext cx="2362220" cy="1904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141416" y="3192321"/>
            <a:ext cx="2734877" cy="168102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147623" y="3806688"/>
            <a:ext cx="1457335" cy="22860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290736" y="4916211"/>
            <a:ext cx="2409451" cy="189189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29184" y="2312468"/>
            <a:ext cx="9144064" cy="444076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1-ый человек пожал руку - 3-м людям (2-ому, 3-ему, 4-му);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2-ой человек пожал руку - 2-ум людям (3-ему, 4-му);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3-ий человек пожал руку - 1-ому человеку (4-му);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4-ый человек не жал сам никому руки, все уже с ним пожали до этого.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Итого, рукопожатий между 4 школьниками было сделано:  3+2+1= 6. 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7010400"/>
            <a:ext cx="10744275" cy="74745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рукопожатий.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49368"/>
            <a:ext cx="2151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66919" y="4701895"/>
            <a:ext cx="804767" cy="830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719225" y="4532852"/>
            <a:ext cx="804767" cy="830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588208" y="2457421"/>
            <a:ext cx="804767" cy="830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65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472863"/>
            <a:ext cx="13929332" cy="2357898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Определение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Факториалом натурального числа n называется произведение всех натуральных чисел от 1 до n. Обозначение n!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7077538" cy="9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974" y="4231890"/>
            <a:ext cx="2760408" cy="379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76800" y="457200"/>
            <a:ext cx="43503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Факториал</a:t>
            </a:r>
            <a:endParaRPr lang="uz-Latn-UZ" sz="6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5601174"/>
                <a:ext cx="685963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!=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𝟏𝟐𝟎</m:t>
                      </m:r>
                    </m:oMath>
                  </m:oMathPara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01174"/>
                <a:ext cx="6859635" cy="8002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6611715"/>
                <a:ext cx="873360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𝟕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!=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𝟕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𝟓𝟎𝟒𝟎</m:t>
                      </m:r>
                    </m:oMath>
                  </m:oMathPara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611715"/>
                <a:ext cx="8733608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9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57" y="3456513"/>
            <a:ext cx="4877467" cy="21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4960" y="1602437"/>
            <a:ext cx="9071493" cy="2341753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Число 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всевозможных перестановок из 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элементов вычисляется по формуле:</a:t>
            </a:r>
          </a:p>
        </p:txBody>
      </p:sp>
      <p:pic>
        <p:nvPicPr>
          <p:cNvPr id="4" name="Picture 10" descr="http://www.penthouse.by/files/images/katalog/kadr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9" y="1667037"/>
            <a:ext cx="3550852" cy="243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1189" y="5582359"/>
            <a:ext cx="12822409" cy="2080899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Определение</a:t>
            </a:r>
            <a:r>
              <a:rPr lang="ru-RU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Перестановкой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называется конечное множество, в котором установлен порядок элементов.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6063"/>
            <a:ext cx="5764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Перестановки </a:t>
            </a:r>
            <a:endParaRPr lang="uz-Latn-UZ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53" y="381000"/>
            <a:ext cx="13487494" cy="136300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Сколькими способами можно расставить 3 различные книги на книжной полке?</a:t>
            </a:r>
          </a:p>
        </p:txBody>
      </p:sp>
      <p:pic>
        <p:nvPicPr>
          <p:cNvPr id="4" name="Рисунок 3" descr="размещения"/>
          <p:cNvPicPr/>
          <p:nvPr/>
        </p:nvPicPr>
        <p:blipFill>
          <a:blip r:embed="rId3"/>
          <a:srcRect l="49590" r="25281" b="37001"/>
          <a:stretch>
            <a:fillRect/>
          </a:stretch>
        </p:blipFill>
        <p:spPr bwMode="auto">
          <a:xfrm>
            <a:off x="209499" y="2447218"/>
            <a:ext cx="3219501" cy="227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2057400"/>
            <a:ext cx="10477547" cy="225555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123;   132;   213;   231;   312;    321</a:t>
            </a: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способов.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4200" y="5619928"/>
                <a:ext cx="605928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uz-Latn-UZ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!=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619928"/>
                <a:ext cx="6059287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029817" y="4572000"/>
            <a:ext cx="12843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или</a:t>
            </a:r>
            <a:endParaRPr lang="uz-Latn-U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20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745366" y="2269709"/>
            <a:ext cx="421640" cy="960120"/>
            <a:chOff x="8934" y="4023"/>
            <a:chExt cx="285" cy="977"/>
          </a:xfrm>
        </p:grpSpPr>
        <p:grpSp>
          <p:nvGrpSpPr>
            <p:cNvPr id="59463" name="Group 63"/>
            <p:cNvGrpSpPr>
              <a:grpSpLocks/>
            </p:cNvGrpSpPr>
            <p:nvPr/>
          </p:nvGrpSpPr>
          <p:grpSpPr bwMode="auto">
            <a:xfrm>
              <a:off x="8934" y="4163"/>
              <a:ext cx="285" cy="837"/>
              <a:chOff x="7427" y="3790"/>
              <a:chExt cx="286" cy="838"/>
            </a:xfrm>
          </p:grpSpPr>
          <p:sp>
            <p:nvSpPr>
              <p:cNvPr id="59465" name="AutoShape 64"/>
              <p:cNvSpPr>
                <a:spLocks noChangeArrowheads="1"/>
              </p:cNvSpPr>
              <p:nvPr/>
            </p:nvSpPr>
            <p:spPr bwMode="auto">
              <a:xfrm>
                <a:off x="7427" y="3790"/>
                <a:ext cx="285" cy="281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grpSp>
            <p:nvGrpSpPr>
              <p:cNvPr id="59466" name="Group 65"/>
              <p:cNvGrpSpPr>
                <a:grpSpLocks/>
              </p:cNvGrpSpPr>
              <p:nvPr/>
            </p:nvGrpSpPr>
            <p:grpSpPr bwMode="auto">
              <a:xfrm>
                <a:off x="7427" y="4070"/>
                <a:ext cx="286" cy="558"/>
                <a:chOff x="6110" y="2769"/>
                <a:chExt cx="285" cy="558"/>
              </a:xfrm>
            </p:grpSpPr>
            <p:sp>
              <p:nvSpPr>
                <p:cNvPr id="59467" name="AutoShape 66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282" cy="55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68" name="AutoShape 67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142" cy="139"/>
                </a:xfrm>
                <a:prstGeom prst="moon">
                  <a:avLst>
                    <a:gd name="adj" fmla="val 50000"/>
                  </a:avLst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69" name="AutoShape 68"/>
                <p:cNvSpPr>
                  <a:spLocks noChangeArrowheads="1"/>
                </p:cNvSpPr>
                <p:nvPr/>
              </p:nvSpPr>
              <p:spPr bwMode="auto">
                <a:xfrm rot="10800000">
                  <a:off x="6252" y="2769"/>
                  <a:ext cx="143" cy="141"/>
                </a:xfrm>
                <a:prstGeom prst="moon">
                  <a:avLst>
                    <a:gd name="adj" fmla="val 50000"/>
                  </a:avLst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</p:grpSp>
        <p:sp>
          <p:nvSpPr>
            <p:cNvPr id="59464" name="AutoShape 69"/>
            <p:cNvSpPr>
              <a:spLocks noChangeArrowheads="1"/>
            </p:cNvSpPr>
            <p:nvPr/>
          </p:nvSpPr>
          <p:spPr bwMode="auto">
            <a:xfrm rot="5400000">
              <a:off x="8937" y="4020"/>
              <a:ext cx="278" cy="283"/>
            </a:xfrm>
            <a:prstGeom prst="moon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9148704" y="1799173"/>
            <a:ext cx="426720" cy="960120"/>
            <a:chOff x="6957" y="2630"/>
            <a:chExt cx="287" cy="977"/>
          </a:xfrm>
        </p:grpSpPr>
        <p:grpSp>
          <p:nvGrpSpPr>
            <p:cNvPr id="59456" name="Group 39"/>
            <p:cNvGrpSpPr>
              <a:grpSpLocks/>
            </p:cNvGrpSpPr>
            <p:nvPr/>
          </p:nvGrpSpPr>
          <p:grpSpPr bwMode="auto">
            <a:xfrm>
              <a:off x="6957" y="2769"/>
              <a:ext cx="287" cy="838"/>
              <a:chOff x="6486" y="2861"/>
              <a:chExt cx="286" cy="838"/>
            </a:xfrm>
          </p:grpSpPr>
          <p:sp>
            <p:nvSpPr>
              <p:cNvPr id="59458" name="AutoShape 40"/>
              <p:cNvSpPr>
                <a:spLocks noChangeArrowheads="1"/>
              </p:cNvSpPr>
              <p:nvPr/>
            </p:nvSpPr>
            <p:spPr bwMode="auto">
              <a:xfrm>
                <a:off x="6486" y="2861"/>
                <a:ext cx="285" cy="281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grpSp>
            <p:nvGrpSpPr>
              <p:cNvPr id="59459" name="Group 41"/>
              <p:cNvGrpSpPr>
                <a:grpSpLocks/>
              </p:cNvGrpSpPr>
              <p:nvPr/>
            </p:nvGrpSpPr>
            <p:grpSpPr bwMode="auto">
              <a:xfrm>
                <a:off x="6486" y="3141"/>
                <a:ext cx="286" cy="558"/>
                <a:chOff x="6110" y="2769"/>
                <a:chExt cx="285" cy="558"/>
              </a:xfrm>
            </p:grpSpPr>
            <p:sp>
              <p:nvSpPr>
                <p:cNvPr id="59460" name="AutoShape 42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282" cy="55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61" name="AutoShape 43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142" cy="139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62" name="AutoShape 44"/>
                <p:cNvSpPr>
                  <a:spLocks noChangeArrowheads="1"/>
                </p:cNvSpPr>
                <p:nvPr/>
              </p:nvSpPr>
              <p:spPr bwMode="auto">
                <a:xfrm rot="10800000">
                  <a:off x="6252" y="2769"/>
                  <a:ext cx="143" cy="141"/>
                </a:xfrm>
                <a:prstGeom prst="moon">
                  <a:avLst>
                    <a:gd name="adj" fmla="val 50000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</p:grpSp>
        <p:sp>
          <p:nvSpPr>
            <p:cNvPr id="59457" name="AutoShape 45"/>
            <p:cNvSpPr>
              <a:spLocks noChangeArrowheads="1"/>
            </p:cNvSpPr>
            <p:nvPr/>
          </p:nvSpPr>
          <p:spPr bwMode="auto">
            <a:xfrm rot="5400000">
              <a:off x="6960" y="2627"/>
              <a:ext cx="278" cy="284"/>
            </a:xfrm>
            <a:prstGeom prst="moon">
              <a:avLst>
                <a:gd name="adj" fmla="val 5000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6640" y="304800"/>
            <a:ext cx="12313920" cy="1834516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К Маше пришли 7 подружек. Сколькими способами можно рассадить 8 человек за столом?</a:t>
            </a: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5049145" y="2098259"/>
            <a:ext cx="4282440" cy="3015614"/>
            <a:chOff x="2018" y="2245"/>
            <a:chExt cx="1686" cy="1583"/>
          </a:xfrm>
        </p:grpSpPr>
        <p:sp>
          <p:nvSpPr>
            <p:cNvPr id="59447" name="AutoShape 5"/>
            <p:cNvSpPr>
              <a:spLocks noChangeArrowheads="1"/>
            </p:cNvSpPr>
            <p:nvPr/>
          </p:nvSpPr>
          <p:spPr bwMode="auto">
            <a:xfrm>
              <a:off x="2630" y="2245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00" y="11699"/>
                  </a:moveTo>
                  <a:cubicBezTo>
                    <a:pt x="5944" y="11403"/>
                    <a:pt x="5917" y="11101"/>
                    <a:pt x="5917" y="10800"/>
                  </a:cubicBezTo>
                  <a:cubicBezTo>
                    <a:pt x="5917" y="8103"/>
                    <a:pt x="8103" y="5917"/>
                    <a:pt x="10800" y="5917"/>
                  </a:cubicBezTo>
                  <a:cubicBezTo>
                    <a:pt x="13496" y="5917"/>
                    <a:pt x="15683" y="8103"/>
                    <a:pt x="15683" y="10800"/>
                  </a:cubicBezTo>
                  <a:cubicBezTo>
                    <a:pt x="15683" y="11101"/>
                    <a:pt x="15655" y="11403"/>
                    <a:pt x="15599" y="11699"/>
                  </a:cubicBezTo>
                  <a:lnTo>
                    <a:pt x="21415" y="12790"/>
                  </a:lnTo>
                  <a:cubicBezTo>
                    <a:pt x="21538" y="12134"/>
                    <a:pt x="21600" y="1146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67"/>
                    <a:pt x="61" y="12134"/>
                    <a:pt x="184" y="12790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59448" name="AutoShape 6"/>
            <p:cNvSpPr>
              <a:spLocks noChangeArrowheads="1"/>
            </p:cNvSpPr>
            <p:nvPr/>
          </p:nvSpPr>
          <p:spPr bwMode="auto">
            <a:xfrm rot="10800000">
              <a:off x="2624" y="3540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82" y="11819"/>
                  </a:moveTo>
                  <a:cubicBezTo>
                    <a:pt x="5911" y="11484"/>
                    <a:pt x="5876" y="11142"/>
                    <a:pt x="5876" y="10800"/>
                  </a:cubicBezTo>
                  <a:cubicBezTo>
                    <a:pt x="5876" y="8080"/>
                    <a:pt x="8080" y="5876"/>
                    <a:pt x="10800" y="5876"/>
                  </a:cubicBezTo>
                  <a:cubicBezTo>
                    <a:pt x="13519" y="5876"/>
                    <a:pt x="15724" y="8080"/>
                    <a:pt x="15724" y="10800"/>
                  </a:cubicBezTo>
                  <a:cubicBezTo>
                    <a:pt x="15724" y="11142"/>
                    <a:pt x="15688" y="11484"/>
                    <a:pt x="15617" y="11819"/>
                  </a:cubicBezTo>
                  <a:lnTo>
                    <a:pt x="21365" y="13036"/>
                  </a:lnTo>
                  <a:cubicBezTo>
                    <a:pt x="21521" y="12301"/>
                    <a:pt x="21600" y="1155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551"/>
                    <a:pt x="78" y="12301"/>
                    <a:pt x="234" y="130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59449" name="AutoShape 7"/>
            <p:cNvSpPr>
              <a:spLocks noChangeArrowheads="1"/>
            </p:cNvSpPr>
            <p:nvPr/>
          </p:nvSpPr>
          <p:spPr bwMode="auto">
            <a:xfrm rot="-8234583">
              <a:off x="2102" y="3325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00" y="11699"/>
                  </a:moveTo>
                  <a:cubicBezTo>
                    <a:pt x="5944" y="11403"/>
                    <a:pt x="5917" y="11101"/>
                    <a:pt x="5917" y="10800"/>
                  </a:cubicBezTo>
                  <a:cubicBezTo>
                    <a:pt x="5917" y="8103"/>
                    <a:pt x="8103" y="5917"/>
                    <a:pt x="10800" y="5917"/>
                  </a:cubicBezTo>
                  <a:cubicBezTo>
                    <a:pt x="13496" y="5917"/>
                    <a:pt x="15683" y="8103"/>
                    <a:pt x="15683" y="10800"/>
                  </a:cubicBezTo>
                  <a:cubicBezTo>
                    <a:pt x="15683" y="11101"/>
                    <a:pt x="15655" y="11403"/>
                    <a:pt x="15599" y="11699"/>
                  </a:cubicBezTo>
                  <a:lnTo>
                    <a:pt x="21415" y="12790"/>
                  </a:lnTo>
                  <a:cubicBezTo>
                    <a:pt x="21538" y="12134"/>
                    <a:pt x="21600" y="1146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67"/>
                    <a:pt x="61" y="12134"/>
                    <a:pt x="184" y="1279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59450" name="AutoShape 8"/>
            <p:cNvSpPr>
              <a:spLocks noChangeArrowheads="1"/>
            </p:cNvSpPr>
            <p:nvPr/>
          </p:nvSpPr>
          <p:spPr bwMode="auto">
            <a:xfrm rot="-2307663">
              <a:off x="2180" y="2388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00" y="11699"/>
                  </a:moveTo>
                  <a:cubicBezTo>
                    <a:pt x="5944" y="11403"/>
                    <a:pt x="5917" y="11101"/>
                    <a:pt x="5917" y="10800"/>
                  </a:cubicBezTo>
                  <a:cubicBezTo>
                    <a:pt x="5917" y="8103"/>
                    <a:pt x="8103" y="5917"/>
                    <a:pt x="10800" y="5917"/>
                  </a:cubicBezTo>
                  <a:cubicBezTo>
                    <a:pt x="13496" y="5917"/>
                    <a:pt x="15683" y="8103"/>
                    <a:pt x="15683" y="10800"/>
                  </a:cubicBezTo>
                  <a:cubicBezTo>
                    <a:pt x="15683" y="11101"/>
                    <a:pt x="15655" y="11403"/>
                    <a:pt x="15599" y="11699"/>
                  </a:cubicBezTo>
                  <a:lnTo>
                    <a:pt x="21415" y="12790"/>
                  </a:lnTo>
                  <a:cubicBezTo>
                    <a:pt x="21538" y="12134"/>
                    <a:pt x="21600" y="1146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67"/>
                    <a:pt x="61" y="12134"/>
                    <a:pt x="184" y="1279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59451" name="AutoShape 9"/>
            <p:cNvSpPr>
              <a:spLocks noChangeArrowheads="1"/>
            </p:cNvSpPr>
            <p:nvPr/>
          </p:nvSpPr>
          <p:spPr bwMode="auto">
            <a:xfrm rot="2260608">
              <a:off x="3080" y="2388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00" y="11699"/>
                  </a:moveTo>
                  <a:cubicBezTo>
                    <a:pt x="5944" y="11403"/>
                    <a:pt x="5917" y="11101"/>
                    <a:pt x="5917" y="10800"/>
                  </a:cubicBezTo>
                  <a:cubicBezTo>
                    <a:pt x="5917" y="8103"/>
                    <a:pt x="8103" y="5917"/>
                    <a:pt x="10800" y="5917"/>
                  </a:cubicBezTo>
                  <a:cubicBezTo>
                    <a:pt x="13496" y="5917"/>
                    <a:pt x="15683" y="8103"/>
                    <a:pt x="15683" y="10800"/>
                  </a:cubicBezTo>
                  <a:cubicBezTo>
                    <a:pt x="15683" y="11101"/>
                    <a:pt x="15655" y="11403"/>
                    <a:pt x="15599" y="11699"/>
                  </a:cubicBezTo>
                  <a:lnTo>
                    <a:pt x="21415" y="12790"/>
                  </a:lnTo>
                  <a:cubicBezTo>
                    <a:pt x="21538" y="12134"/>
                    <a:pt x="21600" y="1146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67"/>
                    <a:pt x="61" y="12134"/>
                    <a:pt x="184" y="1279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59452" name="AutoShape 10"/>
            <p:cNvSpPr>
              <a:spLocks noChangeArrowheads="1"/>
            </p:cNvSpPr>
            <p:nvPr/>
          </p:nvSpPr>
          <p:spPr bwMode="auto">
            <a:xfrm rot="5037821">
              <a:off x="3344" y="2821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00" y="11699"/>
                  </a:moveTo>
                  <a:cubicBezTo>
                    <a:pt x="5944" y="11403"/>
                    <a:pt x="5917" y="11101"/>
                    <a:pt x="5917" y="10800"/>
                  </a:cubicBezTo>
                  <a:cubicBezTo>
                    <a:pt x="5917" y="8103"/>
                    <a:pt x="8103" y="5917"/>
                    <a:pt x="10800" y="5917"/>
                  </a:cubicBezTo>
                  <a:cubicBezTo>
                    <a:pt x="13496" y="5917"/>
                    <a:pt x="15683" y="8103"/>
                    <a:pt x="15683" y="10800"/>
                  </a:cubicBezTo>
                  <a:cubicBezTo>
                    <a:pt x="15683" y="11101"/>
                    <a:pt x="15655" y="11403"/>
                    <a:pt x="15599" y="11699"/>
                  </a:cubicBezTo>
                  <a:lnTo>
                    <a:pt x="21415" y="12790"/>
                  </a:lnTo>
                  <a:cubicBezTo>
                    <a:pt x="21538" y="12134"/>
                    <a:pt x="21600" y="1146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67"/>
                    <a:pt x="61" y="12134"/>
                    <a:pt x="184" y="12790"/>
                  </a:cubicBez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59453" name="AutoShape 11"/>
            <p:cNvSpPr>
              <a:spLocks noChangeArrowheads="1"/>
            </p:cNvSpPr>
            <p:nvPr/>
          </p:nvSpPr>
          <p:spPr bwMode="auto">
            <a:xfrm rot="7692937">
              <a:off x="3169" y="3301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00" y="11699"/>
                  </a:moveTo>
                  <a:cubicBezTo>
                    <a:pt x="5944" y="11403"/>
                    <a:pt x="5917" y="11101"/>
                    <a:pt x="5917" y="10800"/>
                  </a:cubicBezTo>
                  <a:cubicBezTo>
                    <a:pt x="5917" y="8103"/>
                    <a:pt x="8103" y="5917"/>
                    <a:pt x="10800" y="5917"/>
                  </a:cubicBezTo>
                  <a:cubicBezTo>
                    <a:pt x="13496" y="5917"/>
                    <a:pt x="15683" y="8103"/>
                    <a:pt x="15683" y="10800"/>
                  </a:cubicBezTo>
                  <a:cubicBezTo>
                    <a:pt x="15683" y="11101"/>
                    <a:pt x="15655" y="11403"/>
                    <a:pt x="15599" y="11699"/>
                  </a:cubicBezTo>
                  <a:lnTo>
                    <a:pt x="21415" y="12790"/>
                  </a:lnTo>
                  <a:cubicBezTo>
                    <a:pt x="21538" y="12134"/>
                    <a:pt x="21600" y="1146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67"/>
                    <a:pt x="61" y="12134"/>
                    <a:pt x="184" y="12790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59454" name="AutoShape 12"/>
            <p:cNvSpPr>
              <a:spLocks noChangeArrowheads="1"/>
            </p:cNvSpPr>
            <p:nvPr/>
          </p:nvSpPr>
          <p:spPr bwMode="auto">
            <a:xfrm rot="-5034913">
              <a:off x="1922" y="2846"/>
              <a:ext cx="43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2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78" y="11777"/>
                  </a:moveTo>
                  <a:cubicBezTo>
                    <a:pt x="6307" y="11456"/>
                    <a:pt x="6272" y="11128"/>
                    <a:pt x="6272" y="10800"/>
                  </a:cubicBezTo>
                  <a:cubicBezTo>
                    <a:pt x="6272" y="8299"/>
                    <a:pt x="8299" y="6272"/>
                    <a:pt x="10800" y="6272"/>
                  </a:cubicBezTo>
                  <a:cubicBezTo>
                    <a:pt x="13300" y="6272"/>
                    <a:pt x="15328" y="8299"/>
                    <a:pt x="15328" y="10800"/>
                  </a:cubicBezTo>
                  <a:cubicBezTo>
                    <a:pt x="15328" y="11128"/>
                    <a:pt x="15292" y="11456"/>
                    <a:pt x="15221" y="11777"/>
                  </a:cubicBezTo>
                  <a:lnTo>
                    <a:pt x="21345" y="13132"/>
                  </a:lnTo>
                  <a:cubicBezTo>
                    <a:pt x="21514" y="12366"/>
                    <a:pt x="21600" y="1158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584"/>
                    <a:pt x="85" y="12366"/>
                    <a:pt x="254" y="13132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59455" name="Oval 13"/>
            <p:cNvSpPr>
              <a:spLocks noChangeArrowheads="1"/>
            </p:cNvSpPr>
            <p:nvPr/>
          </p:nvSpPr>
          <p:spPr bwMode="auto">
            <a:xfrm>
              <a:off x="2126" y="2388"/>
              <a:ext cx="1440" cy="12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731886" y="1492469"/>
            <a:ext cx="421640" cy="962024"/>
            <a:chOff x="5405" y="2769"/>
            <a:chExt cx="285" cy="978"/>
          </a:xfrm>
        </p:grpSpPr>
        <p:grpSp>
          <p:nvGrpSpPr>
            <p:cNvPr id="59440" name="Group 31"/>
            <p:cNvGrpSpPr>
              <a:grpSpLocks/>
            </p:cNvGrpSpPr>
            <p:nvPr/>
          </p:nvGrpSpPr>
          <p:grpSpPr bwMode="auto">
            <a:xfrm>
              <a:off x="5405" y="2908"/>
              <a:ext cx="285" cy="839"/>
              <a:chOff x="6298" y="2675"/>
              <a:chExt cx="285" cy="838"/>
            </a:xfrm>
          </p:grpSpPr>
          <p:sp>
            <p:nvSpPr>
              <p:cNvPr id="59442" name="AutoShape 32"/>
              <p:cNvSpPr>
                <a:spLocks noChangeArrowheads="1"/>
              </p:cNvSpPr>
              <p:nvPr/>
            </p:nvSpPr>
            <p:spPr bwMode="auto">
              <a:xfrm>
                <a:off x="6298" y="2675"/>
                <a:ext cx="285" cy="281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grpSp>
            <p:nvGrpSpPr>
              <p:cNvPr id="59443" name="Group 33"/>
              <p:cNvGrpSpPr>
                <a:grpSpLocks/>
              </p:cNvGrpSpPr>
              <p:nvPr/>
            </p:nvGrpSpPr>
            <p:grpSpPr bwMode="auto">
              <a:xfrm>
                <a:off x="6298" y="2955"/>
                <a:ext cx="285" cy="558"/>
                <a:chOff x="6110" y="2769"/>
                <a:chExt cx="285" cy="558"/>
              </a:xfrm>
            </p:grpSpPr>
            <p:sp>
              <p:nvSpPr>
                <p:cNvPr id="59444" name="AutoShape 34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282" cy="55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45" name="AutoShape 35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142" cy="139"/>
                </a:xfrm>
                <a:prstGeom prst="moon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46" name="AutoShape 36"/>
                <p:cNvSpPr>
                  <a:spLocks noChangeArrowheads="1"/>
                </p:cNvSpPr>
                <p:nvPr/>
              </p:nvSpPr>
              <p:spPr bwMode="auto">
                <a:xfrm rot="10800000">
                  <a:off x="6252" y="2769"/>
                  <a:ext cx="143" cy="141"/>
                </a:xfrm>
                <a:prstGeom prst="moon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</p:grpSp>
        <p:sp>
          <p:nvSpPr>
            <p:cNvPr id="59441" name="AutoShape 37"/>
            <p:cNvSpPr>
              <a:spLocks noChangeArrowheads="1"/>
            </p:cNvSpPr>
            <p:nvPr/>
          </p:nvSpPr>
          <p:spPr bwMode="auto">
            <a:xfrm rot="5400000">
              <a:off x="5408" y="2766"/>
              <a:ext cx="278" cy="283"/>
            </a:xfrm>
            <a:prstGeom prst="moon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12308464" y="2183983"/>
            <a:ext cx="426720" cy="960120"/>
            <a:chOff x="6110" y="2351"/>
            <a:chExt cx="285" cy="976"/>
          </a:xfrm>
        </p:grpSpPr>
        <p:grpSp>
          <p:nvGrpSpPr>
            <p:cNvPr id="59433" name="Group 23"/>
            <p:cNvGrpSpPr>
              <a:grpSpLocks/>
            </p:cNvGrpSpPr>
            <p:nvPr/>
          </p:nvGrpSpPr>
          <p:grpSpPr bwMode="auto">
            <a:xfrm>
              <a:off x="6110" y="2490"/>
              <a:ext cx="285" cy="837"/>
              <a:chOff x="6110" y="2490"/>
              <a:chExt cx="285" cy="837"/>
            </a:xfrm>
          </p:grpSpPr>
          <p:sp>
            <p:nvSpPr>
              <p:cNvPr id="59435" name="AutoShape 24"/>
              <p:cNvSpPr>
                <a:spLocks noChangeArrowheads="1"/>
              </p:cNvSpPr>
              <p:nvPr/>
            </p:nvSpPr>
            <p:spPr bwMode="auto">
              <a:xfrm>
                <a:off x="6110" y="2490"/>
                <a:ext cx="284" cy="281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grpSp>
            <p:nvGrpSpPr>
              <p:cNvPr id="59436" name="Group 25"/>
              <p:cNvGrpSpPr>
                <a:grpSpLocks/>
              </p:cNvGrpSpPr>
              <p:nvPr/>
            </p:nvGrpSpPr>
            <p:grpSpPr bwMode="auto">
              <a:xfrm>
                <a:off x="6110" y="2769"/>
                <a:ext cx="285" cy="558"/>
                <a:chOff x="6110" y="2769"/>
                <a:chExt cx="285" cy="558"/>
              </a:xfrm>
            </p:grpSpPr>
            <p:sp>
              <p:nvSpPr>
                <p:cNvPr id="59437" name="AutoShape 26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282" cy="55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38" name="AutoShape 27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142" cy="139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39" name="AutoShape 28"/>
                <p:cNvSpPr>
                  <a:spLocks noChangeArrowheads="1"/>
                </p:cNvSpPr>
                <p:nvPr/>
              </p:nvSpPr>
              <p:spPr bwMode="auto">
                <a:xfrm rot="10800000">
                  <a:off x="6252" y="2769"/>
                  <a:ext cx="143" cy="14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</p:grpSp>
        <p:sp>
          <p:nvSpPr>
            <p:cNvPr id="59434" name="AutoShape 29"/>
            <p:cNvSpPr>
              <a:spLocks noChangeArrowheads="1"/>
            </p:cNvSpPr>
            <p:nvPr/>
          </p:nvSpPr>
          <p:spPr bwMode="auto">
            <a:xfrm rot="5400000">
              <a:off x="6113" y="2348"/>
              <a:ext cx="278" cy="284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11963024" y="3307933"/>
            <a:ext cx="419101" cy="960120"/>
            <a:chOff x="7240" y="3745"/>
            <a:chExt cx="285" cy="977"/>
          </a:xfrm>
        </p:grpSpPr>
        <p:grpSp>
          <p:nvGrpSpPr>
            <p:cNvPr id="59426" name="Group 47"/>
            <p:cNvGrpSpPr>
              <a:grpSpLocks/>
            </p:cNvGrpSpPr>
            <p:nvPr/>
          </p:nvGrpSpPr>
          <p:grpSpPr bwMode="auto">
            <a:xfrm>
              <a:off x="7240" y="3884"/>
              <a:ext cx="285" cy="838"/>
              <a:chOff x="6674" y="3047"/>
              <a:chExt cx="286" cy="838"/>
            </a:xfrm>
          </p:grpSpPr>
          <p:sp>
            <p:nvSpPr>
              <p:cNvPr id="59428" name="AutoShape 48"/>
              <p:cNvSpPr>
                <a:spLocks noChangeArrowheads="1"/>
              </p:cNvSpPr>
              <p:nvPr/>
            </p:nvSpPr>
            <p:spPr bwMode="auto">
              <a:xfrm>
                <a:off x="6674" y="3047"/>
                <a:ext cx="285" cy="281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grpSp>
            <p:nvGrpSpPr>
              <p:cNvPr id="59429" name="Group 49"/>
              <p:cNvGrpSpPr>
                <a:grpSpLocks/>
              </p:cNvGrpSpPr>
              <p:nvPr/>
            </p:nvGrpSpPr>
            <p:grpSpPr bwMode="auto">
              <a:xfrm>
                <a:off x="6674" y="3327"/>
                <a:ext cx="286" cy="558"/>
                <a:chOff x="6110" y="2769"/>
                <a:chExt cx="285" cy="558"/>
              </a:xfrm>
            </p:grpSpPr>
            <p:sp>
              <p:nvSpPr>
                <p:cNvPr id="59430" name="AutoShape 50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282" cy="55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31" name="AutoShape 51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142" cy="139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32" name="AutoShape 52"/>
                <p:cNvSpPr>
                  <a:spLocks noChangeArrowheads="1"/>
                </p:cNvSpPr>
                <p:nvPr/>
              </p:nvSpPr>
              <p:spPr bwMode="auto">
                <a:xfrm rot="10800000">
                  <a:off x="6252" y="2769"/>
                  <a:ext cx="143" cy="141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</p:grpSp>
        <p:sp>
          <p:nvSpPr>
            <p:cNvPr id="59427" name="AutoShape 53"/>
            <p:cNvSpPr>
              <a:spLocks noChangeArrowheads="1"/>
            </p:cNvSpPr>
            <p:nvPr/>
          </p:nvSpPr>
          <p:spPr bwMode="auto">
            <a:xfrm rot="5400000">
              <a:off x="7243" y="3742"/>
              <a:ext cx="278" cy="283"/>
            </a:xfrm>
            <a:prstGeom prst="moon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18" name="Group 54"/>
          <p:cNvGrpSpPr>
            <a:grpSpLocks/>
          </p:cNvGrpSpPr>
          <p:nvPr/>
        </p:nvGrpSpPr>
        <p:grpSpPr bwMode="auto">
          <a:xfrm>
            <a:off x="12539606" y="3911819"/>
            <a:ext cx="419099" cy="963930"/>
            <a:chOff x="7522" y="2908"/>
            <a:chExt cx="285" cy="978"/>
          </a:xfrm>
        </p:grpSpPr>
        <p:grpSp>
          <p:nvGrpSpPr>
            <p:cNvPr id="59419" name="Group 55"/>
            <p:cNvGrpSpPr>
              <a:grpSpLocks/>
            </p:cNvGrpSpPr>
            <p:nvPr/>
          </p:nvGrpSpPr>
          <p:grpSpPr bwMode="auto">
            <a:xfrm>
              <a:off x="7522" y="3048"/>
              <a:ext cx="285" cy="838"/>
              <a:chOff x="6863" y="3233"/>
              <a:chExt cx="285" cy="838"/>
            </a:xfrm>
          </p:grpSpPr>
          <p:sp>
            <p:nvSpPr>
              <p:cNvPr id="59421" name="AutoShape 56"/>
              <p:cNvSpPr>
                <a:spLocks noChangeArrowheads="1"/>
              </p:cNvSpPr>
              <p:nvPr/>
            </p:nvSpPr>
            <p:spPr bwMode="auto">
              <a:xfrm>
                <a:off x="6863" y="3233"/>
                <a:ext cx="284" cy="281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grpSp>
            <p:nvGrpSpPr>
              <p:cNvPr id="59422" name="Group 57"/>
              <p:cNvGrpSpPr>
                <a:grpSpLocks/>
              </p:cNvGrpSpPr>
              <p:nvPr/>
            </p:nvGrpSpPr>
            <p:grpSpPr bwMode="auto">
              <a:xfrm>
                <a:off x="6863" y="3512"/>
                <a:ext cx="285" cy="559"/>
                <a:chOff x="6110" y="2769"/>
                <a:chExt cx="285" cy="558"/>
              </a:xfrm>
            </p:grpSpPr>
            <p:sp>
              <p:nvSpPr>
                <p:cNvPr id="59423" name="AutoShape 58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282" cy="55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24" name="AutoShape 59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142" cy="139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25" name="AutoShape 60"/>
                <p:cNvSpPr>
                  <a:spLocks noChangeArrowheads="1"/>
                </p:cNvSpPr>
                <p:nvPr/>
              </p:nvSpPr>
              <p:spPr bwMode="auto">
                <a:xfrm rot="10800000">
                  <a:off x="6252" y="2769"/>
                  <a:ext cx="143" cy="141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</p:grpSp>
        <p:sp>
          <p:nvSpPr>
            <p:cNvPr id="59420" name="AutoShape 61"/>
            <p:cNvSpPr>
              <a:spLocks noChangeArrowheads="1"/>
            </p:cNvSpPr>
            <p:nvPr/>
          </p:nvSpPr>
          <p:spPr bwMode="auto">
            <a:xfrm rot="5400000">
              <a:off x="7525" y="2905"/>
              <a:ext cx="278" cy="283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1937646" y="2875499"/>
            <a:ext cx="421640" cy="960120"/>
            <a:chOff x="8369" y="3745"/>
            <a:chExt cx="286" cy="977"/>
          </a:xfrm>
        </p:grpSpPr>
        <p:grpSp>
          <p:nvGrpSpPr>
            <p:cNvPr id="59412" name="Group 71"/>
            <p:cNvGrpSpPr>
              <a:grpSpLocks/>
            </p:cNvGrpSpPr>
            <p:nvPr/>
          </p:nvGrpSpPr>
          <p:grpSpPr bwMode="auto">
            <a:xfrm>
              <a:off x="8369" y="3884"/>
              <a:ext cx="286" cy="838"/>
              <a:chOff x="7522" y="3884"/>
              <a:chExt cx="286" cy="838"/>
            </a:xfrm>
          </p:grpSpPr>
          <p:sp>
            <p:nvSpPr>
              <p:cNvPr id="59414" name="AutoShape 72"/>
              <p:cNvSpPr>
                <a:spLocks noChangeArrowheads="1"/>
              </p:cNvSpPr>
              <p:nvPr/>
            </p:nvSpPr>
            <p:spPr bwMode="auto">
              <a:xfrm>
                <a:off x="7522" y="3884"/>
                <a:ext cx="285" cy="282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grpSp>
            <p:nvGrpSpPr>
              <p:cNvPr id="59415" name="Group 73"/>
              <p:cNvGrpSpPr>
                <a:grpSpLocks/>
              </p:cNvGrpSpPr>
              <p:nvPr/>
            </p:nvGrpSpPr>
            <p:grpSpPr bwMode="auto">
              <a:xfrm>
                <a:off x="7522" y="4164"/>
                <a:ext cx="286" cy="558"/>
                <a:chOff x="6110" y="2769"/>
                <a:chExt cx="285" cy="558"/>
              </a:xfrm>
            </p:grpSpPr>
            <p:sp>
              <p:nvSpPr>
                <p:cNvPr id="59416" name="AutoShape 74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282" cy="55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17" name="AutoShape 75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142" cy="139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18" name="AutoShape 76"/>
                <p:cNvSpPr>
                  <a:spLocks noChangeArrowheads="1"/>
                </p:cNvSpPr>
                <p:nvPr/>
              </p:nvSpPr>
              <p:spPr bwMode="auto">
                <a:xfrm rot="10800000">
                  <a:off x="6252" y="2769"/>
                  <a:ext cx="143" cy="14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</p:grpSp>
        <p:sp>
          <p:nvSpPr>
            <p:cNvPr id="59413" name="AutoShape 77"/>
            <p:cNvSpPr>
              <a:spLocks noChangeArrowheads="1"/>
            </p:cNvSpPr>
            <p:nvPr/>
          </p:nvSpPr>
          <p:spPr bwMode="auto">
            <a:xfrm rot="5400000">
              <a:off x="8372" y="3742"/>
              <a:ext cx="278" cy="283"/>
            </a:xfrm>
            <a:prstGeom prst="moon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24" name="Group 79"/>
          <p:cNvGrpSpPr>
            <a:grpSpLocks/>
          </p:cNvGrpSpPr>
          <p:nvPr/>
        </p:nvGrpSpPr>
        <p:grpSpPr bwMode="auto">
          <a:xfrm>
            <a:off x="3321945" y="3740369"/>
            <a:ext cx="421640" cy="960120"/>
            <a:chOff x="7946" y="3327"/>
            <a:chExt cx="285" cy="977"/>
          </a:xfrm>
        </p:grpSpPr>
        <p:grpSp>
          <p:nvGrpSpPr>
            <p:cNvPr id="59405" name="Group 80"/>
            <p:cNvGrpSpPr>
              <a:grpSpLocks/>
            </p:cNvGrpSpPr>
            <p:nvPr/>
          </p:nvGrpSpPr>
          <p:grpSpPr bwMode="auto">
            <a:xfrm>
              <a:off x="7946" y="3466"/>
              <a:ext cx="285" cy="838"/>
              <a:chOff x="7051" y="3419"/>
              <a:chExt cx="285" cy="837"/>
            </a:xfrm>
          </p:grpSpPr>
          <p:sp>
            <p:nvSpPr>
              <p:cNvPr id="59407" name="AutoShape 81"/>
              <p:cNvSpPr>
                <a:spLocks noChangeArrowheads="1"/>
              </p:cNvSpPr>
              <p:nvPr/>
            </p:nvSpPr>
            <p:spPr bwMode="auto">
              <a:xfrm>
                <a:off x="7051" y="3419"/>
                <a:ext cx="285" cy="281"/>
              </a:xfrm>
              <a:prstGeom prst="smileyFace">
                <a:avLst>
                  <a:gd name="adj" fmla="val 4653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z-Latn-UZ"/>
              </a:p>
            </p:txBody>
          </p:sp>
          <p:grpSp>
            <p:nvGrpSpPr>
              <p:cNvPr id="59408" name="Group 82"/>
              <p:cNvGrpSpPr>
                <a:grpSpLocks/>
              </p:cNvGrpSpPr>
              <p:nvPr/>
            </p:nvGrpSpPr>
            <p:grpSpPr bwMode="auto">
              <a:xfrm>
                <a:off x="7051" y="3698"/>
                <a:ext cx="285" cy="558"/>
                <a:chOff x="6110" y="2769"/>
                <a:chExt cx="285" cy="558"/>
              </a:xfrm>
            </p:grpSpPr>
            <p:sp>
              <p:nvSpPr>
                <p:cNvPr id="59409" name="AutoShape 83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282" cy="55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10" name="AutoShape 84"/>
                <p:cNvSpPr>
                  <a:spLocks noChangeArrowheads="1"/>
                </p:cNvSpPr>
                <p:nvPr/>
              </p:nvSpPr>
              <p:spPr bwMode="auto">
                <a:xfrm>
                  <a:off x="6110" y="2769"/>
                  <a:ext cx="142" cy="139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  <p:sp>
              <p:nvSpPr>
                <p:cNvPr id="59411" name="AutoShape 85"/>
                <p:cNvSpPr>
                  <a:spLocks noChangeArrowheads="1"/>
                </p:cNvSpPr>
                <p:nvPr/>
              </p:nvSpPr>
              <p:spPr bwMode="auto">
                <a:xfrm rot="10800000">
                  <a:off x="6252" y="2769"/>
                  <a:ext cx="143" cy="14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</p:grpSp>
        <p:sp>
          <p:nvSpPr>
            <p:cNvPr id="59406" name="AutoShape 86"/>
            <p:cNvSpPr>
              <a:spLocks noChangeArrowheads="1"/>
            </p:cNvSpPr>
            <p:nvPr/>
          </p:nvSpPr>
          <p:spPr bwMode="auto">
            <a:xfrm rot="5400000">
              <a:off x="7949" y="3324"/>
              <a:ext cx="277" cy="283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947046" y="7086600"/>
            <a:ext cx="6738619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alt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40320 </a:t>
            </a:r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324099" y="5695890"/>
                <a:ext cx="116563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𝟖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!=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uz-Latn-UZ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𝟒𝟎𝟑𝟐𝟎</m:t>
                      </m:r>
                    </m:oMath>
                  </m:oMathPara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99" y="5695890"/>
                <a:ext cx="11656332" cy="8002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96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0481E-7 L -0.22726 0.088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4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51064E-7 L -0.20347 0.0677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3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22017E-7 L -0.11372 -0.021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1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028E-8 L -0.21997 0.097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4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042E-8 L -0.34514 0.0779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39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7428E-6 L 0.15747 -0.0161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8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4218E-6 L 0.18906 0.0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6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161E-6 L 0.13524 0.0360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6761" y="381000"/>
            <a:ext cx="13248640" cy="166199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Сколькими </a:t>
            </a:r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способами можно установить дежурство по одному человеку в день среди семи учащихся 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класса </a:t>
            </a:r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течение 7 дней (каждый должен отдежурить один раз)?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891781" y="3249930"/>
            <a:ext cx="5646419" cy="53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60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73861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alt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5040 </a:t>
            </a:r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способа.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2249" y="2218878"/>
            <a:ext cx="13881101" cy="25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Решение.</a:t>
            </a:r>
          </a:p>
          <a:p>
            <a:pPr eaLnBrk="1" hangingPunct="1"/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По формуле перестановки находим:</a:t>
            </a:r>
          </a:p>
          <a:p>
            <a:pPr eaLnBrk="1" hangingPunct="1"/>
            <a:endParaRPr lang="ru-RU" alt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883868"/>
                <a:ext cx="1054301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𝟕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!=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uz-Latn-UZ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uz-Latn-UZ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𝟓𝟎𝟒𝟎</m:t>
                      </m:r>
                    </m:oMath>
                  </m:oMathPara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3868"/>
                <a:ext cx="10543014" cy="8002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Скачать - Учащихся с книгой — стоковая иллюстрация | Школьники, Картинки,  Иллюст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3906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22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206" y="5351932"/>
            <a:ext cx="3127634" cy="28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213" y="1379585"/>
            <a:ext cx="13850686" cy="4019891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pPr algn="just"/>
            <a:r>
              <a:rPr lang="ru-RU" sz="4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Определение. </a:t>
            </a:r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Подмножества, составленные из n элементов данного множества и содержащие k элементов в каждом подмножестве, называют сочетаниями из n элементов по k. (Сочетания различаются только элементами, порядок их не важен: </a:t>
            </a:r>
            <a:r>
              <a:rPr lang="ru-RU" sz="4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4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это одно и тоже сочетание).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228600"/>
            <a:ext cx="46742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Сочетания  </a:t>
            </a:r>
            <a:endParaRPr lang="uz-Latn-UZ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888150"/>
              </p:ext>
            </p:extLst>
          </p:nvPr>
        </p:nvGraphicFramePr>
        <p:xfrm>
          <a:off x="1524000" y="5558384"/>
          <a:ext cx="4953000" cy="194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Формула" r:id="rId4" imgW="952200" imgH="419040" progId="Equation.3">
                  <p:embed/>
                </p:oleObj>
              </mc:Choice>
              <mc:Fallback>
                <p:oleObj name="Формула" r:id="rId4" imgW="952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58384"/>
                        <a:ext cx="4953000" cy="1944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5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1094223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marL="489833" rtl="0">
              <a:spcBef>
                <a:spcPts val="0"/>
              </a:spcBef>
              <a:buSzPts val="320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Сколькими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способами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можно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составить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букет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из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цветов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если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в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вашем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распоряжении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5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цветов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мак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роза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тюльпан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лилия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гвоздика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?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75;p10"/>
          <p:cNvSpPr txBox="1"/>
          <p:nvPr/>
        </p:nvSpPr>
        <p:spPr>
          <a:xfrm>
            <a:off x="304800" y="2667000"/>
            <a:ext cx="8839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Основное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множество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:</a:t>
            </a:r>
            <a:endParaRPr lang="ru-RU" sz="3200" b="1" i="0" u="none" strike="noStrike" cap="none" dirty="0" smtClean="0">
              <a:solidFill>
                <a:srgbClr val="002060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{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мак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роза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тюльпан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лилия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гвоздика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}  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n=5</a:t>
            </a:r>
            <a:endParaRPr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Соединение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–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букет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из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трех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цветов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. </a:t>
            </a:r>
            <a:r>
              <a:rPr lang="uz-Latn-UZ" sz="3200" b="1" i="0" u="none" strike="noStrike" cap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k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=3</a:t>
            </a:r>
            <a:endParaRPr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Важен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ли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порядок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? 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нет</a:t>
            </a:r>
            <a:endParaRPr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1" i="0" u="none" strike="noStrike" cap="none" dirty="0">
              <a:solidFill>
                <a:srgbClr val="002060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dirty="0">
              <a:solidFill>
                <a:srgbClr val="002060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239814"/>
              </p:ext>
            </p:extLst>
          </p:nvPr>
        </p:nvGraphicFramePr>
        <p:xfrm>
          <a:off x="9297816" y="2834848"/>
          <a:ext cx="4191000" cy="164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Формула" r:id="rId4" imgW="952200" imgH="419040" progId="Equation.3">
                  <p:embed/>
                </p:oleObj>
              </mc:Choice>
              <mc:Fallback>
                <p:oleObj name="Формула" r:id="rId4" imgW="9522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7816" y="2834848"/>
                        <a:ext cx="4191000" cy="16455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036667"/>
              </p:ext>
            </p:extLst>
          </p:nvPr>
        </p:nvGraphicFramePr>
        <p:xfrm>
          <a:off x="342900" y="4876800"/>
          <a:ext cx="4244975" cy="173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Формула" r:id="rId6" imgW="914400" imgH="419040" progId="Equation.3">
                  <p:embed/>
                </p:oleObj>
              </mc:Choice>
              <mc:Fallback>
                <p:oleObj name="Формула" r:id="rId6" imgW="9144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876800"/>
                        <a:ext cx="4244975" cy="1736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48400" y="4954587"/>
                <a:ext cx="4922438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uz-Latn-UZ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uz-Latn-UZ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954587"/>
                <a:ext cx="4922438" cy="14366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4350" y="4927675"/>
                <a:ext cx="2062681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4927675"/>
                <a:ext cx="2062681" cy="14366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902974" y="6063196"/>
            <a:ext cx="2012426" cy="19791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902974" y="5257800"/>
            <a:ext cx="1844745" cy="19791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2800" y="4973567"/>
                <a:ext cx="2496966" cy="1417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uz-Latn-UZ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uz-Latn-UZ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4973567"/>
                <a:ext cx="2496966" cy="14176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85800" y="6924152"/>
            <a:ext cx="673861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alt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букетов.</a:t>
            </a:r>
            <a:endParaRPr lang="ru-RU" alt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9" name="Picture 9" descr="Картинки по запросу &quot;букет цветов&quot;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21" b="98491" l="1467" r="97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520">
            <a:off x="12202233" y="71296"/>
            <a:ext cx="2150109" cy="27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16417</TotalTime>
  <Words>680</Words>
  <Application>Microsoft Office PowerPoint</Application>
  <PresentationFormat>Произвольный</PresentationFormat>
  <Paragraphs>79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Формула</vt:lpstr>
      <vt:lpstr>Презентация PowerPoint</vt:lpstr>
      <vt:lpstr>Решение теста  «Комбинаторные задачи»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Задача.</vt:lpstr>
      <vt:lpstr>  ЗАДАНИЯ ДЛЯ САМОСТОЯТЕЛЬНОЙ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1128</cp:revision>
  <dcterms:created xsi:type="dcterms:W3CDTF">2020-04-09T07:32:19Z</dcterms:created>
  <dcterms:modified xsi:type="dcterms:W3CDTF">2021-03-18T12:43:35Z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