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560" r:id="rId2"/>
    <p:sldId id="880" r:id="rId3"/>
    <p:sldId id="881" r:id="rId4"/>
    <p:sldId id="882" r:id="rId5"/>
    <p:sldId id="883" r:id="rId6"/>
    <p:sldId id="884" r:id="rId7"/>
    <p:sldId id="886" r:id="rId8"/>
    <p:sldId id="885" r:id="rId9"/>
    <p:sldId id="889" r:id="rId10"/>
    <p:sldId id="888" r:id="rId11"/>
    <p:sldId id="887" r:id="rId12"/>
    <p:sldId id="890" r:id="rId13"/>
    <p:sldId id="879" r:id="rId14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880"/>
            <p14:sldId id="881"/>
            <p14:sldId id="882"/>
            <p14:sldId id="883"/>
            <p14:sldId id="884"/>
            <p14:sldId id="886"/>
            <p14:sldId id="885"/>
            <p14:sldId id="889"/>
            <p14:sldId id="888"/>
            <p14:sldId id="887"/>
            <p14:sldId id="890"/>
            <p14:sldId id="879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A50021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228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5D5-D349-4C57-93F8-C8BB85111629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E07F1-AADD-4A5F-82C4-23918923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437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133600" y="3352800"/>
            <a:ext cx="7239000" cy="3475156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46666">
              <a:spcBef>
                <a:spcPts val="279"/>
              </a:spcBef>
            </a:pP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Основные правила</a:t>
            </a:r>
          </a:p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комбинаторики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4" name="AutoShape 2" descr="Картинки по запросу &quot;число 5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5" name="AutoShape 6" descr="Картинки по запросу &quot;квадратный корень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AutoShape 2" descr="Картинки по запросу &quot;знак минус картинка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799" y="3197055"/>
            <a:ext cx="2515055" cy="228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34" y="5951181"/>
            <a:ext cx="2830150" cy="197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3"/>
          <p:cNvSpPr txBox="1"/>
          <p:nvPr/>
        </p:nvSpPr>
        <p:spPr>
          <a:xfrm>
            <a:off x="1855422" y="705523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590800" y="1146550"/>
            <a:ext cx="2971800" cy="76581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I </a:t>
            </a:r>
            <a:r>
              <a:rPr lang="ru-RU" sz="51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блюдо</a:t>
            </a:r>
            <a:endParaRPr lang="uz-Latn-UZ" sz="51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8172453" y="982979"/>
            <a:ext cx="2971800" cy="76581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II </a:t>
            </a:r>
            <a:r>
              <a:rPr lang="ru-RU" sz="51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блюдо</a:t>
            </a:r>
            <a:endParaRPr lang="uz-Latn-UZ" sz="51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/>
            </a:endParaRP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2663192" y="4110988"/>
            <a:ext cx="3505200" cy="7315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662"/>
              </a:avLst>
            </a:prstTxWarp>
          </a:bodyPr>
          <a:lstStyle/>
          <a:p>
            <a:pPr algn="ctr"/>
            <a:r>
              <a:rPr lang="ru-RU" sz="5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2 способа</a:t>
            </a:r>
            <a:endParaRPr lang="uz-Latn-UZ" sz="51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7806692" y="5463538"/>
            <a:ext cx="3505200" cy="7315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662"/>
              </a:avLst>
            </a:prstTxWarp>
          </a:bodyPr>
          <a:lstStyle/>
          <a:p>
            <a:pPr algn="ctr"/>
            <a:r>
              <a:rPr lang="ru-RU" sz="51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4 способа</a:t>
            </a:r>
            <a:endParaRPr lang="uz-Latn-UZ" sz="51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1588772" y="6629400"/>
            <a:ext cx="6217920" cy="91440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z-Latn-UZ" sz="51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 </a:t>
            </a:r>
            <a:r>
              <a:rPr lang="uz-Latn-UZ" sz="51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ambria Math"/>
                <a:ea typeface="Cambria Math"/>
                <a:cs typeface="Arial"/>
              </a:rPr>
              <a:t>∙</a:t>
            </a:r>
            <a:r>
              <a:rPr lang="uz-Latn-UZ" sz="51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uz-Latn-UZ" sz="51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 = 8</a:t>
            </a:r>
          </a:p>
        </p:txBody>
      </p:sp>
      <p:grpSp>
        <p:nvGrpSpPr>
          <p:cNvPr id="7247" name="Group 79"/>
          <p:cNvGrpSpPr>
            <a:grpSpLocks/>
          </p:cNvGrpSpPr>
          <p:nvPr/>
        </p:nvGrpSpPr>
        <p:grpSpPr bwMode="auto">
          <a:xfrm>
            <a:off x="2482853" y="2171698"/>
            <a:ext cx="8582661" cy="3108960"/>
            <a:chOff x="1024" y="912"/>
            <a:chExt cx="3379" cy="1632"/>
          </a:xfrm>
        </p:grpSpPr>
        <p:sp>
          <p:nvSpPr>
            <p:cNvPr id="7241" name="Rectangle 73"/>
            <p:cNvSpPr>
              <a:spLocks noChangeArrowheads="1"/>
            </p:cNvSpPr>
            <p:nvPr/>
          </p:nvSpPr>
          <p:spPr bwMode="auto">
            <a:xfrm>
              <a:off x="3360" y="2256"/>
              <a:ext cx="1043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>
                  <a:latin typeface="Arial" pitchFamily="34" charset="0"/>
                  <a:cs typeface="Arial" pitchFamily="34" charset="0"/>
                </a:rPr>
                <a:t>пельмени</a:t>
              </a:r>
            </a:p>
          </p:txBody>
        </p:sp>
        <p:sp>
          <p:nvSpPr>
            <p:cNvPr id="7242" name="Rectangle 74"/>
            <p:cNvSpPr>
              <a:spLocks noChangeArrowheads="1"/>
            </p:cNvSpPr>
            <p:nvPr/>
          </p:nvSpPr>
          <p:spPr bwMode="auto">
            <a:xfrm>
              <a:off x="3360" y="1824"/>
              <a:ext cx="1043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7243" name="Rectangle 75"/>
            <p:cNvSpPr>
              <a:spLocks noChangeArrowheads="1"/>
            </p:cNvSpPr>
            <p:nvPr/>
          </p:nvSpPr>
          <p:spPr bwMode="auto">
            <a:xfrm>
              <a:off x="3360" y="1344"/>
              <a:ext cx="1043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7244" name="Rectangle 76"/>
            <p:cNvSpPr>
              <a:spLocks noChangeArrowheads="1"/>
            </p:cNvSpPr>
            <p:nvPr/>
          </p:nvSpPr>
          <p:spPr bwMode="auto">
            <a:xfrm>
              <a:off x="3360" y="912"/>
              <a:ext cx="1043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7245" name="Rectangle 77"/>
            <p:cNvSpPr>
              <a:spLocks noChangeArrowheads="1"/>
            </p:cNvSpPr>
            <p:nvPr/>
          </p:nvSpPr>
          <p:spPr bwMode="auto">
            <a:xfrm>
              <a:off x="1024" y="1440"/>
              <a:ext cx="1322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 dirty="0">
                  <a:latin typeface="Arial" pitchFamily="34" charset="0"/>
                  <a:cs typeface="Arial" pitchFamily="34" charset="0"/>
                </a:rPr>
                <a:t>рассольник</a:t>
              </a:r>
            </a:p>
          </p:txBody>
        </p: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1024" y="960"/>
              <a:ext cx="1252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400" b="1">
                  <a:latin typeface="Arial" pitchFamily="34" charset="0"/>
                  <a:cs typeface="Arial" pitchFamily="34" charset="0"/>
                </a:rPr>
                <a:t>борщ</a:t>
              </a:r>
            </a:p>
          </p:txBody>
        </p: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167727"/>
            <a:ext cx="2182892" cy="195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Картинки по запросу &quot;рассольни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4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975"/>
            <a:ext cx="2362200" cy="16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котлеты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096" y="5463538"/>
            <a:ext cx="2346958" cy="19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84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80" grpId="0" animBg="1"/>
      <p:bldP spid="7181" grpId="0" animBg="1"/>
      <p:bldP spid="7183" grpId="0" animBg="1"/>
      <p:bldP spid="71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533400"/>
            <a:ext cx="13167360" cy="2809554"/>
          </a:xfrm>
          <a:prstGeom prst="rect">
            <a:avLst/>
          </a:prstGeom>
        </p:spPr>
        <p:txBody>
          <a:bodyPr lIns="130622" tIns="65311" rIns="130622" bIns="65311"/>
          <a:lstStyle/>
          <a:p>
            <a:pPr>
              <a:buFontTx/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бы на обед было предложено выбрать еще одно третье блюдо из пяти: </a:t>
            </a:r>
            <a:r>
              <a:rPr lang="ru-RU" sz="51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чай, кофе, сок, компот, кисель,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сколько бы вариантов обеда можно было составить?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667000" y="4100668"/>
            <a:ext cx="8168640" cy="731520"/>
          </a:xfrm>
          <a:prstGeom prst="rect">
            <a:avLst/>
          </a:prstGeom>
        </p:spPr>
        <p:txBody>
          <a:bodyPr wrap="none" lIns="130622" tIns="65311" rIns="130622" bIns="65311" fromWordArt="1">
            <a:prstTxWarp prst="textSlantUp">
              <a:avLst>
                <a:gd name="adj" fmla="val 1657"/>
              </a:avLst>
            </a:prstTxWarp>
          </a:bodyPr>
          <a:lstStyle/>
          <a:p>
            <a:pPr algn="ctr"/>
            <a:r>
              <a:rPr lang="uz-Latn-UZ" sz="51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2 </a:t>
            </a:r>
            <a:r>
              <a:rPr lang="uz-Latn-UZ" sz="51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ambria Math"/>
                <a:ea typeface="Cambria Math"/>
              </a:rPr>
              <a:t>∙</a:t>
            </a:r>
            <a:r>
              <a:rPr lang="uz-Latn-UZ" sz="51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z-Latn-UZ" sz="51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4 </a:t>
            </a:r>
            <a:r>
              <a:rPr lang="uz-Latn-UZ" sz="51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ambria Math"/>
                <a:ea typeface="Cambria Math"/>
              </a:rPr>
              <a:t>∙</a:t>
            </a:r>
            <a:r>
              <a:rPr lang="uz-Latn-UZ" sz="51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 </a:t>
            </a:r>
            <a:r>
              <a:rPr lang="uz-Latn-UZ" sz="51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5 = 40</a:t>
            </a:r>
          </a:p>
        </p:txBody>
      </p:sp>
      <p:pic>
        <p:nvPicPr>
          <p:cNvPr id="6148" name="Picture 4" descr="Картинки по запросу &quot;компот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048000"/>
            <a:ext cx="2270760" cy="30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&quot;коф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6153" name="Picture 9" descr="Картинки по запросу &quot;коф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199"/>
            <a:ext cx="2663825" cy="20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2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632757"/>
            <a:ext cx="13884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Сколько трехзначных чисел можно составить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цифр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0, 1, 2, 3, 4, 5, 6, 7, 8, 9, 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если: 1) цифры не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овторяются;  2) цифры повторяются?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2971800"/>
            <a:ext cx="70945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buAutoNum type="arabicParenR"/>
            </a:pPr>
            <a:r>
              <a:rPr lang="ru-RU" altLang="ru-RU" b="1" dirty="0" smtClean="0">
                <a:solidFill>
                  <a:srgbClr val="1C1C1C"/>
                </a:solidFill>
              </a:rPr>
              <a:t>Если цифры не повторяются:</a:t>
            </a:r>
            <a:r>
              <a:rPr lang="ru-RU" altLang="ru-RU" b="1" dirty="0" smtClean="0"/>
              <a:t> </a:t>
            </a:r>
            <a:endParaRPr lang="ru-RU" altLang="ru-RU" b="1" dirty="0"/>
          </a:p>
          <a:p>
            <a:pPr eaLnBrk="1" hangingPunct="1"/>
            <a:r>
              <a:rPr lang="ru-RU" altLang="ru-RU" b="1" dirty="0" smtClean="0"/>
              <a:t>Всего цифр</a:t>
            </a:r>
            <a:r>
              <a:rPr lang="ru-RU" altLang="ru-RU" b="1" dirty="0"/>
              <a:t>: </a:t>
            </a:r>
            <a:r>
              <a:rPr lang="ru-RU" altLang="ru-RU" b="1" dirty="0" smtClean="0"/>
              <a:t>10 штук. Число состоит из 3 цифр. </a:t>
            </a:r>
          </a:p>
          <a:p>
            <a:pPr eaLnBrk="1" hangingPunct="1"/>
            <a:r>
              <a:rPr lang="ru-RU" altLang="ru-RU" b="1" dirty="0" smtClean="0"/>
              <a:t>1 </a:t>
            </a:r>
            <a:r>
              <a:rPr lang="ru-RU" altLang="ru-RU" b="1" dirty="0"/>
              <a:t>цифра – </a:t>
            </a:r>
            <a:r>
              <a:rPr lang="ru-RU" altLang="ru-RU" b="1" dirty="0" smtClean="0"/>
              <a:t>9 способов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2 цифра – </a:t>
            </a:r>
            <a:r>
              <a:rPr lang="ru-RU" altLang="ru-RU" b="1" dirty="0" smtClean="0"/>
              <a:t>9 </a:t>
            </a:r>
            <a:r>
              <a:rPr lang="ru-RU" altLang="ru-RU" b="1" dirty="0"/>
              <a:t>способов</a:t>
            </a:r>
          </a:p>
          <a:p>
            <a:pPr eaLnBrk="1" hangingPunct="1"/>
            <a:r>
              <a:rPr lang="ru-RU" altLang="ru-RU" b="1" dirty="0"/>
              <a:t>3 цифра – </a:t>
            </a:r>
            <a:r>
              <a:rPr lang="ru-RU" altLang="ru-RU" b="1" dirty="0" smtClean="0"/>
              <a:t>8 способов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/>
              <a:t> по правилу </a:t>
            </a:r>
            <a:r>
              <a:rPr lang="ru-RU" altLang="ru-RU" b="1" dirty="0" smtClean="0"/>
              <a:t>произведения</a:t>
            </a:r>
          </a:p>
          <a:p>
            <a:pPr eaLnBrk="1" hangingPunct="1"/>
            <a:r>
              <a:rPr lang="ru-RU" altLang="ru-RU" b="1" dirty="0" smtClean="0"/>
              <a:t> 9∙9∙8=648 способов.</a:t>
            </a:r>
            <a:r>
              <a:rPr lang="ru-RU" altLang="ru-RU" b="1" dirty="0">
                <a:solidFill>
                  <a:srgbClr val="1C1C1C"/>
                </a:solidFill>
              </a:rPr>
              <a:t>	</a:t>
            </a:r>
            <a:endParaRPr lang="ru-RU" altLang="ru-RU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62800" y="2905064"/>
            <a:ext cx="710249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514350" indent="-514350" algn="ctr" eaLnBrk="1" hangingPunct="1">
              <a:buAutoNum type="arabicParenR"/>
            </a:pPr>
            <a:r>
              <a:rPr lang="ru-RU" altLang="ru-RU" b="1" dirty="0" smtClean="0">
                <a:solidFill>
                  <a:srgbClr val="1C1C1C"/>
                </a:solidFill>
              </a:rPr>
              <a:t>Если цифры  повторяются:</a:t>
            </a:r>
            <a:r>
              <a:rPr lang="ru-RU" altLang="ru-RU" b="1" dirty="0" smtClean="0"/>
              <a:t> </a:t>
            </a:r>
            <a:endParaRPr lang="ru-RU" altLang="ru-RU" b="1" dirty="0"/>
          </a:p>
          <a:p>
            <a:pPr eaLnBrk="1" hangingPunct="1"/>
            <a:r>
              <a:rPr lang="ru-RU" altLang="ru-RU" b="1" dirty="0" smtClean="0"/>
              <a:t>Всего цифр</a:t>
            </a:r>
            <a:r>
              <a:rPr lang="ru-RU" altLang="ru-RU" b="1" dirty="0"/>
              <a:t>: </a:t>
            </a:r>
            <a:r>
              <a:rPr lang="ru-RU" altLang="ru-RU" b="1" dirty="0" smtClean="0"/>
              <a:t>10 штук. Число состоит из 3 цифр. </a:t>
            </a:r>
          </a:p>
          <a:p>
            <a:pPr eaLnBrk="1" hangingPunct="1"/>
            <a:r>
              <a:rPr lang="ru-RU" altLang="ru-RU" b="1" dirty="0" smtClean="0"/>
              <a:t>1 </a:t>
            </a:r>
            <a:r>
              <a:rPr lang="ru-RU" altLang="ru-RU" b="1" dirty="0"/>
              <a:t>цифра – </a:t>
            </a:r>
            <a:r>
              <a:rPr lang="ru-RU" altLang="ru-RU" b="1" dirty="0" smtClean="0"/>
              <a:t>9 способов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2 цифра – </a:t>
            </a:r>
            <a:r>
              <a:rPr lang="ru-RU" altLang="ru-RU" b="1" dirty="0" smtClean="0"/>
              <a:t>10 </a:t>
            </a:r>
            <a:r>
              <a:rPr lang="ru-RU" altLang="ru-RU" b="1" dirty="0"/>
              <a:t>способов</a:t>
            </a:r>
          </a:p>
          <a:p>
            <a:pPr eaLnBrk="1" hangingPunct="1"/>
            <a:r>
              <a:rPr lang="ru-RU" altLang="ru-RU" b="1" dirty="0"/>
              <a:t>3 цифра – </a:t>
            </a:r>
            <a:r>
              <a:rPr lang="ru-RU" altLang="ru-RU" b="1" dirty="0" smtClean="0"/>
              <a:t>10 способов</a:t>
            </a:r>
          </a:p>
          <a:p>
            <a:pPr eaLnBrk="1" hangingPunct="1"/>
            <a:endParaRPr lang="ru-RU" altLang="ru-RU" b="1" dirty="0"/>
          </a:p>
          <a:p>
            <a:pPr eaLnBrk="1" hangingPunct="1"/>
            <a:r>
              <a:rPr lang="ru-RU" altLang="ru-RU" b="1" dirty="0"/>
              <a:t> по правилу произведения </a:t>
            </a:r>
            <a:r>
              <a:rPr lang="ru-RU" altLang="ru-RU" b="1" dirty="0" smtClean="0"/>
              <a:t>9∙10∙10=900 способов.</a:t>
            </a:r>
            <a:r>
              <a:rPr lang="ru-RU" altLang="ru-RU" b="1" dirty="0">
                <a:solidFill>
                  <a:srgbClr val="1C1C1C"/>
                </a:solidFill>
              </a:rPr>
              <a:t>	</a:t>
            </a:r>
            <a:endParaRPr lang="ru-RU" alt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58373" y="0"/>
            <a:ext cx="62421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Задача 539 (стр. 157)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91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38916" name="Picture 4" descr="Картинки по запросу &quot;школьники мультяшны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5000" y="1790700"/>
            <a:ext cx="3200400" cy="37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14478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</a:t>
            </a:r>
          </a:p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письменно </a:t>
            </a:r>
          </a:p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 №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534, 540, </a:t>
            </a: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542, 551.</a:t>
            </a:r>
          </a:p>
          <a:p>
            <a:pPr algn="ctr"/>
            <a:endParaRPr lang="ru-RU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157-159.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8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790819"/>
            <a:ext cx="13256261" cy="5425321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130622" tIns="65311" rIns="130622" bIns="65311" anchor="t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3200" b="0" i="0" u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800" b="0" i="0" u="none" baseline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ru-RU" altLang="en-US" sz="2400" b="0" i="0" u="none" baseline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ru-RU" altLang="en-US" sz="2000" b="0" i="0" u="none" baseline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ru-RU" altLang="en-US" sz="2000" b="0" i="0" u="none" baseline="0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ru-RU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eaLnBrk="1" hangingPunct="1"/>
            <a:r>
              <a:rPr lang="ru-RU" altLang="zh-TW" sz="4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Комбинаторика</a:t>
            </a:r>
            <a:r>
              <a:rPr lang="ru-RU" altLang="zh-TW" sz="40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- раздел математики, </a:t>
            </a:r>
          </a:p>
          <a:p>
            <a:pPr marL="0" lvl="0" indent="0" eaLnBrk="1" hangingPunct="1">
              <a:buNone/>
            </a:pP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посвящённый решению задач выбора и расположения элементов в соответствии </a:t>
            </a:r>
          </a:p>
          <a:p>
            <a:pPr marL="0" lvl="0" indent="0" eaLnBrk="1" hangingPunct="1">
              <a:buNone/>
            </a:pP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с данными условиями.</a:t>
            </a:r>
          </a:p>
          <a:p>
            <a:pPr lvl="0" eaLnBrk="1" hangingPunct="1"/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Термин </a:t>
            </a:r>
            <a:r>
              <a:rPr lang="ru-RU" altLang="zh-TW" sz="4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«комбинаторика»</a:t>
            </a: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происходит </a:t>
            </a:r>
          </a:p>
          <a:p>
            <a:pPr marL="0" lvl="0" indent="0" eaLnBrk="1" hangingPunct="1">
              <a:buNone/>
            </a:pP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от латинского слова </a:t>
            </a:r>
            <a:r>
              <a:rPr lang="ru-RU" altLang="zh-TW" sz="4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altLang="zh-TW" sz="40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combina</a:t>
            </a:r>
            <a:r>
              <a:rPr lang="en-US" altLang="zh-TW" sz="4000" b="1" dirty="0">
                <a:solidFill>
                  <a:srgbClr val="A5002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re</a:t>
            </a:r>
            <a:r>
              <a:rPr lang="ru-RU" altLang="zh-TW" sz="4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altLang="zh-TW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что </a:t>
            </a:r>
            <a:endParaRPr lang="en-US" altLang="zh-TW" sz="4000" b="1" dirty="0">
              <a:solidFill>
                <a:srgbClr val="333399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  <a:p>
            <a:pPr marL="0" lvl="0" indent="0" eaLnBrk="1" hangingPunct="1">
              <a:buNone/>
            </a:pP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в переводе на русский означает – </a:t>
            </a:r>
          </a:p>
          <a:p>
            <a:pPr marL="0" lvl="0" indent="0" eaLnBrk="1" hangingPunct="1">
              <a:buNone/>
            </a:pP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altLang="zh-TW" sz="4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«сочетать», «соединять»</a:t>
            </a:r>
            <a:r>
              <a:rPr lang="ru-RU" altLang="zh-TW" sz="40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.</a:t>
            </a:r>
            <a:endParaRPr sz="40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990600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z-Latn-U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48000" y="652046"/>
            <a:ext cx="82296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Комбинаторика как наука</a:t>
            </a:r>
          </a:p>
        </p:txBody>
      </p:sp>
    </p:spTree>
    <p:extLst>
      <p:ext uri="{BB962C8B-B14F-4D97-AF65-F5344CB8AC3E}">
        <p14:creationId xmlns:p14="http://schemas.microsoft.com/office/powerpoint/2010/main" val="332402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38942"/>
            <a:ext cx="13167360" cy="70788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600" dirty="0">
                <a:solidFill>
                  <a:srgbClr val="C00000"/>
                </a:solidFill>
              </a:rPr>
              <a:t>Правило суммы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0550" y="1236988"/>
            <a:ext cx="13167360" cy="2003179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>
              <a:buFontTx/>
              <a:buNone/>
            </a:pP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i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 На курсе имеется 3 группы. В первой – 25 человек, во второй – 30, в третьей – 20. Сколькими способами из них можно выбрать одного студента?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2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26" name="Rectangle 13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27" name="Rectangle 15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30" name="Rectangle 20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5132" name="Rectangle 22"/>
          <p:cNvSpPr>
            <a:spLocks noChangeArrowheads="1"/>
          </p:cNvSpPr>
          <p:nvPr/>
        </p:nvSpPr>
        <p:spPr bwMode="auto">
          <a:xfrm>
            <a:off x="0" y="-419892"/>
            <a:ext cx="263860" cy="83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/>
          <a:p>
            <a:endParaRPr lang="uz-Latn-UZ"/>
          </a:p>
        </p:txBody>
      </p:sp>
      <p:sp>
        <p:nvSpPr>
          <p:cNvPr id="2" name="Прямоугольник 1"/>
          <p:cNvSpPr/>
          <p:nvPr/>
        </p:nvSpPr>
        <p:spPr>
          <a:xfrm>
            <a:off x="620486" y="2971800"/>
            <a:ext cx="134112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Решение: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Из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первой группы одного человека можно выбрать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25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способами, из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второй –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30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из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третьей –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20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Чтобы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найти ответ, нужно сложить все эти способы: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25+30+20=75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Таким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образом, выбрать одного студента из трех групп можно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75 </a:t>
            </a:r>
            <a:r>
              <a:rPr lang="ru-RU" sz="32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2976856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18160" y="312420"/>
            <a:ext cx="13167360" cy="830997"/>
          </a:xfrm>
        </p:spPr>
        <p:txBody>
          <a:bodyPr/>
          <a:lstStyle/>
          <a:p>
            <a:pPr algn="ctr"/>
            <a:r>
              <a:rPr lang="ru-RU" altLang="ru-RU" sz="5400" smtClean="0">
                <a:solidFill>
                  <a:srgbClr val="002060"/>
                </a:solidFill>
              </a:rPr>
              <a:t>Пример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371600"/>
            <a:ext cx="13167360" cy="4871657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ru-RU" alt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Пусть в одном ящике есть 5 шаров, а во втором – 7 шаров. Сколькими способами можно вытащить 1 шар из одного из этих ящиков?</a:t>
            </a:r>
          </a:p>
          <a:p>
            <a:endParaRPr lang="ru-RU" altLang="ru-RU" sz="4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altLang="ru-RU" sz="4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5+7=12 способами </a:t>
            </a:r>
          </a:p>
          <a:p>
            <a:endParaRPr lang="ru-RU" altLang="ru-RU" sz="4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Картинки по запросу &quot;шарики воздушные и корообк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9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3" r="15778"/>
          <a:stretch/>
        </p:blipFill>
        <p:spPr bwMode="auto">
          <a:xfrm>
            <a:off x="9372600" y="4038600"/>
            <a:ext cx="401574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6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59971" y="300900"/>
            <a:ext cx="13167360" cy="70788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600" dirty="0">
                <a:solidFill>
                  <a:srgbClr val="C00000"/>
                </a:solidFill>
              </a:rPr>
              <a:t>Правило </a:t>
            </a:r>
            <a:r>
              <a:rPr lang="ru-RU" sz="4600" dirty="0" smtClean="0">
                <a:solidFill>
                  <a:srgbClr val="C00000"/>
                </a:solidFill>
              </a:rPr>
              <a:t>произведения</a:t>
            </a:r>
            <a:endParaRPr lang="ru-RU" sz="4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637" y="954190"/>
            <a:ext cx="135869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Из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амарканда в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ашкент  можно доехать четырьмя путями: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амолётом, поездом, автобусом или на легковой машине (такси).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Ташкента 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Ходжакент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можно добраться тремя транспортами: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поездом, автобусом или на такси. Сколькими способами</a:t>
            </a:r>
          </a:p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ожно доехать из Самарканда 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Ходжакент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" name="Овал 5"/>
          <p:cNvSpPr/>
          <p:nvPr/>
        </p:nvSpPr>
        <p:spPr>
          <a:xfrm>
            <a:off x="121881" y="4540386"/>
            <a:ext cx="3124200" cy="1238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Самарканд</a:t>
            </a:r>
            <a:endParaRPr lang="uz-Latn-UZ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5000" y="4533900"/>
            <a:ext cx="3124200" cy="1238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Ташкент </a:t>
            </a:r>
            <a:endParaRPr lang="uz-Latn-UZ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125200" y="4495800"/>
            <a:ext cx="3124200" cy="1238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Ходжакент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16200000" flipH="1">
            <a:off x="4120718" y="2485745"/>
            <a:ext cx="914400" cy="402011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6200000">
            <a:off x="4305163" y="3968176"/>
            <a:ext cx="771526" cy="3636519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206318" y="4953000"/>
            <a:ext cx="2743200" cy="952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84181" y="5351884"/>
            <a:ext cx="2743200" cy="952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42085" y="3504336"/>
            <a:ext cx="1871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самолёт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0898" y="4241512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поезд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265" y="4867124"/>
            <a:ext cx="1796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автобус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0849" y="5587424"/>
            <a:ext cx="1291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такси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Выгнутая влево стрелка 27"/>
          <p:cNvSpPr/>
          <p:nvPr/>
        </p:nvSpPr>
        <p:spPr>
          <a:xfrm rot="16200000">
            <a:off x="9662097" y="3968177"/>
            <a:ext cx="771526" cy="3636519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>
              <a:solidFill>
                <a:schemeClr val="tx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8563252" y="4953001"/>
            <a:ext cx="2743200" cy="952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641115" y="5351885"/>
            <a:ext cx="2743200" cy="952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57832" y="4241513"/>
            <a:ext cx="1375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поезд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7199" y="4867125"/>
            <a:ext cx="1796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автобус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47783" y="5587425"/>
            <a:ext cx="1291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такси</a:t>
            </a:r>
            <a:endParaRPr lang="uz-Latn-UZ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09405" y="6515814"/>
            <a:ext cx="4735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Решение: 4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∙3=12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7973" y="6515813"/>
            <a:ext cx="56414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 способов</a:t>
            </a:r>
            <a:endParaRPr lang="uz-Latn-UZ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810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3" grpId="0" animBg="1"/>
      <p:bldP spid="19" grpId="0"/>
      <p:bldP spid="20" grpId="0"/>
      <p:bldP spid="21" grpId="0"/>
      <p:bldP spid="22" grpId="0"/>
      <p:bldP spid="28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23" y="1319284"/>
            <a:ext cx="13167360" cy="1415772"/>
          </a:xfrm>
        </p:spPr>
        <p:txBody>
          <a:bodyPr/>
          <a:lstStyle/>
          <a:p>
            <a:r>
              <a:rPr lang="ru-RU" sz="4600" dirty="0">
                <a:latin typeface="Arial" pitchFamily="34" charset="0"/>
                <a:cs typeface="Arial" pitchFamily="34" charset="0"/>
              </a:rPr>
              <a:t>Решение задачи с помощью комбинаторного правила умножения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01" y="228600"/>
            <a:ext cx="13830397" cy="259411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     Сколько видов бутербродов может приготовить на завтрак  Саша, если у него имеется </a:t>
            </a:r>
            <a: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белый хлеб, черный хлеб, </a:t>
            </a:r>
            <a:r>
              <a:rPr lang="ru-RU" alt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сыр, колбаса и варенье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ru-RU" alt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vskirt.ru/wp-content/uploads/2017/01/KAGMkxw1F8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5274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segodnya.ua/img/gallery/4859/81/524460_ma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53358" y="2824178"/>
            <a:ext cx="2233930" cy="162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09501" y="4724400"/>
            <a:ext cx="13182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Выпишем сначала бутерброды с белым хлебом: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БС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;   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БК;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БВ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Столько же с черным хлебом:</a:t>
            </a:r>
          </a:p>
          <a:p>
            <a:pPr algn="ctr"/>
            <a:r>
              <a:rPr lang="ru-RU" sz="4400" b="1" dirty="0">
                <a:latin typeface="Arial" pitchFamily="34" charset="0"/>
                <a:cs typeface="Arial" pitchFamily="34" charset="0"/>
              </a:rPr>
              <a:t>ЧС;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ЧК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;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 ЧВ.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6 бутербродов.</a:t>
            </a:r>
          </a:p>
        </p:txBody>
      </p:sp>
    </p:spTree>
    <p:extLst>
      <p:ext uri="{BB962C8B-B14F-4D97-AF65-F5344CB8AC3E}">
        <p14:creationId xmlns:p14="http://schemas.microsoft.com/office/powerpoint/2010/main" val="289127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8" y="2951509"/>
            <a:ext cx="11772982" cy="2963442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Белый хлеб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Черный хлеб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900" b="1" dirty="0">
                <a:latin typeface="Arial" pitchFamily="34" charset="0"/>
                <a:cs typeface="Arial" pitchFamily="34" charset="0"/>
              </a:rPr>
              <a:t>Сыр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Колбаса  Варенье        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Сыр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Колбаса 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 Варенье</a:t>
            </a:r>
            <a:endParaRPr lang="ru-RU" sz="2900" b="1" dirty="0">
              <a:latin typeface="Arial" pitchFamily="34" charset="0"/>
              <a:cs typeface="Arial" pitchFamily="34" charset="0"/>
            </a:endParaRPr>
          </a:p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228814" y="3484902"/>
            <a:ext cx="1028707" cy="13716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915889" y="4169436"/>
            <a:ext cx="1028707" cy="25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600423" y="3484902"/>
            <a:ext cx="1028707" cy="13716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8630929" y="4169436"/>
            <a:ext cx="1028707" cy="25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058154" y="3599203"/>
            <a:ext cx="1028707" cy="11430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144012" y="3656353"/>
            <a:ext cx="1485910" cy="9429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0651" y="5516142"/>
            <a:ext cx="10972877" cy="231711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БС; БК; БВ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;                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ЧС; ЧК; ЧВ.</a:t>
            </a:r>
          </a:p>
          <a:p>
            <a:endParaRPr lang="ru-RU" sz="5100" b="1" dirty="0">
              <a:latin typeface="Arial" pitchFamily="34" charset="0"/>
              <a:cs typeface="Arial" pitchFamily="34" charset="0"/>
            </a:endParaRPr>
          </a:p>
          <a:p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6 бутербродов.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799" y="190488"/>
            <a:ext cx="13830345" cy="2901887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задачи с помощью дерева возможных </a:t>
            </a:r>
            <a:r>
              <a:rPr lang="ru-RU" alt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вариантов</a:t>
            </a:r>
          </a:p>
          <a:p>
            <a:endParaRPr lang="ru-RU" altLang="ru-RU" sz="3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   Сколько видов бутербродов может приготовить на завтрак  Саша, если у него имеется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белый хлеб, черный хлеб, </a:t>
            </a:r>
            <a:r>
              <a:rPr lang="ru-RU" alt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сыр, колбаса и варенье</a:t>
            </a: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36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23" y="1319284"/>
            <a:ext cx="13167360" cy="1415772"/>
          </a:xfrm>
        </p:spPr>
        <p:txBody>
          <a:bodyPr/>
          <a:lstStyle/>
          <a:p>
            <a:r>
              <a:rPr lang="ru-RU" sz="4600" dirty="0">
                <a:latin typeface="Arial" pitchFamily="34" charset="0"/>
                <a:cs typeface="Arial" pitchFamily="34" charset="0"/>
              </a:rPr>
              <a:t>Решение задачи с помощью комбинаторного правила умножения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501" y="228600"/>
            <a:ext cx="13830397" cy="259411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     Сколько видов бутербродов может приготовить на завтрак  Саша, если у него имеется </a:t>
            </a:r>
            <a:r>
              <a:rPr lang="ru-RU" alt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белый хлеб, черный хлеб, </a:t>
            </a:r>
            <a:r>
              <a:rPr lang="ru-RU" alt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сыр, колбаса и варенье</a:t>
            </a:r>
            <a:r>
              <a:rPr lang="ru-RU" alt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br>
              <a:rPr lang="ru-RU" altLang="ru-RU" sz="4000" b="1" dirty="0" smtClean="0">
                <a:latin typeface="Arial" pitchFamily="34" charset="0"/>
                <a:cs typeface="Arial" pitchFamily="34" charset="0"/>
              </a:rPr>
            </a:b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688164"/>
            <a:ext cx="13601795" cy="170155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 Чтобы 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найти число комбинаций предметов двух типов, надо число предметов первого типа умножить на число предметов второго типа.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389722"/>
            <a:ext cx="6743747" cy="117833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ru-RU" sz="3400" b="1" dirty="0">
                <a:latin typeface="Arial" pitchFamily="34" charset="0"/>
                <a:cs typeface="Arial" pitchFamily="34" charset="0"/>
              </a:rPr>
              <a:t>Имеем: 3 ∙ 2 =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  <a:p>
            <a:r>
              <a:rPr lang="ru-RU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Ответ:</a:t>
            </a:r>
            <a:r>
              <a:rPr lang="ru-RU" sz="3400" b="1" dirty="0">
                <a:latin typeface="Arial" pitchFamily="34" charset="0"/>
                <a:cs typeface="Arial" pitchFamily="34" charset="0"/>
              </a:rPr>
              <a:t> 6 бутербродов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vskirt.ru/wp-content/uploads/2017/01/KAGMkxw1F8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52740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segodnya.ua/img/gallery/4859/81/524460_mai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7653358" y="2824178"/>
            <a:ext cx="2233930" cy="162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543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520" y="329566"/>
            <a:ext cx="13167360" cy="877163"/>
          </a:xfrm>
        </p:spPr>
        <p:txBody>
          <a:bodyPr/>
          <a:lstStyle/>
          <a:p>
            <a:r>
              <a:rPr lang="ru-RU" sz="5700">
                <a:latin typeface="Comic Sans MS" pitchFamily="66" charset="0"/>
              </a:rPr>
              <a:t>Проверка домашнего задания</a:t>
            </a:r>
          </a:p>
        </p:txBody>
      </p:sp>
      <p:grpSp>
        <p:nvGrpSpPr>
          <p:cNvPr id="6195" name="Group 51"/>
          <p:cNvGrpSpPr>
            <a:grpSpLocks/>
          </p:cNvGrpSpPr>
          <p:nvPr/>
        </p:nvGrpSpPr>
        <p:grpSpPr bwMode="auto">
          <a:xfrm>
            <a:off x="495300" y="3200400"/>
            <a:ext cx="13776960" cy="3211830"/>
            <a:chOff x="192" y="1680"/>
            <a:chExt cx="5424" cy="14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3792" y="1680"/>
              <a:ext cx="912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рассольник</a:t>
              </a: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1152" y="16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борщ</a:t>
              </a: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auto">
            <a:xfrm>
              <a:off x="2016" y="2400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пельмени</a:t>
              </a: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auto">
            <a:xfrm>
              <a:off x="1680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552" y="2880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2976" y="2448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auto">
            <a:xfrm>
              <a:off x="4752" y="2400"/>
              <a:ext cx="864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пельмени</a:t>
              </a: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auto">
            <a:xfrm>
              <a:off x="4368" y="2880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720" y="1968"/>
              <a:ext cx="432" cy="48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 flipH="1">
              <a:off x="1152" y="1968"/>
              <a:ext cx="192" cy="91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1632" y="1968"/>
              <a:ext cx="192" cy="91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>
              <a:off x="1872" y="1968"/>
              <a:ext cx="240" cy="4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H="1">
              <a:off x="3552" y="2016"/>
              <a:ext cx="240" cy="432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H="1">
              <a:off x="3936" y="2016"/>
              <a:ext cx="192" cy="86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>
              <a:off x="4368" y="2016"/>
              <a:ext cx="192" cy="86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4704" y="2016"/>
              <a:ext cx="240" cy="384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z-Latn-UZ" sz="48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680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auto">
            <a:xfrm>
              <a:off x="2016" y="240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пельмени</a:t>
              </a: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1680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1680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auto">
            <a:xfrm>
              <a:off x="1920" y="2400"/>
              <a:ext cx="897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 dirty="0">
                  <a:latin typeface="Arial" pitchFamily="34" charset="0"/>
                  <a:cs typeface="Arial" pitchFamily="34" charset="0"/>
                </a:rPr>
                <a:t>пельмени</a:t>
              </a: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1680" y="2880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сосиски</a:t>
              </a:r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auto">
            <a:xfrm>
              <a:off x="864" y="2880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котлеты</a:t>
              </a:r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192" y="2448"/>
              <a:ext cx="720" cy="2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гуляш</a:t>
              </a:r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auto">
            <a:xfrm>
              <a:off x="3792" y="1680"/>
              <a:ext cx="1008" cy="3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рассольник</a:t>
              </a: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auto">
            <a:xfrm>
              <a:off x="1152" y="1680"/>
              <a:ext cx="720" cy="2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ru-RU" sz="3200" b="1">
                  <a:latin typeface="Arial" pitchFamily="34" charset="0"/>
                  <a:cs typeface="Arial" pitchFamily="34" charset="0"/>
                </a:rPr>
                <a:t>борщ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88620" y="248989"/>
            <a:ext cx="139903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    На </a:t>
            </a:r>
            <a:r>
              <a:rPr lang="ru-RU" sz="3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обед было предложено выбрать 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на первое блюдо </a:t>
            </a:r>
            <a:r>
              <a:rPr lang="ru-RU" sz="4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борщ 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рассольник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На второе блюдо </a:t>
            </a:r>
            <a:r>
              <a:rPr lang="ru-RU" sz="40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гуляш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котлеты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сосиски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40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пельмени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Сколько вариантов </a:t>
            </a:r>
            <a:r>
              <a:rPr lang="ru-RU" sz="3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обеда </a:t>
            </a:r>
            <a:r>
              <a:rPr lang="ru-RU" sz="36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можно составить</a:t>
            </a:r>
            <a:r>
              <a:rPr lang="ru-RU" sz="3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AutoShape 4" descr="Картинки по запросу &quot;борщ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3648171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16148</TotalTime>
  <Words>680</Words>
  <Application>Microsoft Office PowerPoint</Application>
  <PresentationFormat>Произвольный</PresentationFormat>
  <Paragraphs>140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Правило суммы</vt:lpstr>
      <vt:lpstr>Пример</vt:lpstr>
      <vt:lpstr>Правило произведения</vt:lpstr>
      <vt:lpstr>Решение задачи с помощью комбинаторного правила умножения</vt:lpstr>
      <vt:lpstr>Презентация PowerPoint</vt:lpstr>
      <vt:lpstr>Решение задачи с помощью комбинаторного правила умножения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1107</cp:revision>
  <dcterms:created xsi:type="dcterms:W3CDTF">2020-04-09T07:32:19Z</dcterms:created>
  <dcterms:modified xsi:type="dcterms:W3CDTF">2021-03-18T12:43:22Z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