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560" r:id="rId2"/>
    <p:sldId id="923" r:id="rId3"/>
    <p:sldId id="928" r:id="rId4"/>
    <p:sldId id="929" r:id="rId5"/>
    <p:sldId id="926" r:id="rId6"/>
    <p:sldId id="931" r:id="rId7"/>
    <p:sldId id="879" r:id="rId8"/>
    <p:sldId id="933" r:id="rId9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923"/>
            <p14:sldId id="928"/>
            <p14:sldId id="929"/>
            <p14:sldId id="926"/>
            <p14:sldId id="931"/>
            <p14:sldId id="879"/>
            <p14:sldId id="933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A50021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07" autoAdjust="0"/>
    <p:restoredTop sz="94600" autoAdjust="0"/>
  </p:normalViewPr>
  <p:slideViewPr>
    <p:cSldViewPr>
      <p:cViewPr>
        <p:scale>
          <a:sx n="50" d="100"/>
          <a:sy n="50" d="100"/>
        </p:scale>
        <p:origin x="-672" y="-228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e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EA82E-CB3D-4D97-83D3-CFDB56AB3EF5}" type="datetimeFigureOut">
              <a:rPr lang="ru-RU"/>
              <a:pPr>
                <a:defRPr/>
              </a:pPr>
              <a:t>18.03.2021</a:t>
            </a:fld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1F5F5-FF42-4AF8-AEE4-8E0B0D969BD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54464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00301" y="274320"/>
            <a:ext cx="11986259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400301" y="1828801"/>
            <a:ext cx="5869939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8514080" y="1828800"/>
            <a:ext cx="5872480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514080" y="4749166"/>
            <a:ext cx="5872480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2316480" y="7589520"/>
            <a:ext cx="2255520" cy="707886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5974080" y="7589520"/>
            <a:ext cx="4632960" cy="707886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11582400" y="7589520"/>
            <a:ext cx="3048000" cy="707886"/>
          </a:xfrm>
        </p:spPr>
        <p:txBody>
          <a:bodyPr/>
          <a:lstStyle>
            <a:lvl1pPr>
              <a:defRPr/>
            </a:lvl1pPr>
          </a:lstStyle>
          <a:p>
            <a:fld id="{04C4693F-11A2-4A52-8B28-38413326EC3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90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06880" y="2103120"/>
            <a:ext cx="5974080" cy="3185487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924800" y="2103120"/>
            <a:ext cx="5974080" cy="3185487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F7818-9041-4332-92A3-7996F078FC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658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9" r:id="rId7"/>
    <p:sldLayoutId id="2147483670" r:id="rId8"/>
    <p:sldLayoutId id="2147483671" r:id="rId9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4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9.png"/><Relationship Id="rId3" Type="http://schemas.openxmlformats.org/officeDocument/2006/relationships/oleObject" Target="../embeddings/oleObject11.bin"/><Relationship Id="rId7" Type="http://schemas.openxmlformats.org/officeDocument/2006/relationships/image" Target="../media/image14.png"/><Relationship Id="rId12" Type="http://schemas.openxmlformats.org/officeDocument/2006/relationships/image" Target="../media/image11.wmf"/><Relationship Id="rId17" Type="http://schemas.openxmlformats.org/officeDocument/2006/relationships/image" Target="../media/image18.png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13.wmf"/><Relationship Id="rId20" Type="http://schemas.openxmlformats.org/officeDocument/2006/relationships/image" Target="../media/image14.jpeg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7.png"/><Relationship Id="rId19" Type="http://schemas.openxmlformats.org/officeDocument/2006/relationships/image" Target="../media/image20.png"/><Relationship Id="rId4" Type="http://schemas.openxmlformats.org/officeDocument/2006/relationships/image" Target="../media/image9.wmf"/><Relationship Id="rId9" Type="http://schemas.openxmlformats.org/officeDocument/2006/relationships/image" Target="../media/image16.png"/><Relationship Id="rId1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37.png"/><Relationship Id="rId3" Type="http://schemas.openxmlformats.org/officeDocument/2006/relationships/image" Target="../media/image24.png"/><Relationship Id="rId21" Type="http://schemas.openxmlformats.org/officeDocument/2006/relationships/image" Target="../media/image40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6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5.png"/><Relationship Id="rId20" Type="http://schemas.openxmlformats.org/officeDocument/2006/relationships/image" Target="../media/image21.png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34.png"/><Relationship Id="rId23" Type="http://schemas.openxmlformats.org/officeDocument/2006/relationships/image" Target="../media/image42.png"/><Relationship Id="rId10" Type="http://schemas.openxmlformats.org/officeDocument/2006/relationships/image" Target="../media/image31.png"/><Relationship Id="rId19" Type="http://schemas.openxmlformats.org/officeDocument/2006/relationships/image" Target="../media/image38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17.wmf"/><Relationship Id="rId22" Type="http://schemas.openxmlformats.org/officeDocument/2006/relationships/image" Target="../media/image4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8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Relationship Id="rId9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0.png"/><Relationship Id="rId3" Type="http://schemas.openxmlformats.org/officeDocument/2006/relationships/oleObject" Target="../embeddings/oleObject22.bin"/><Relationship Id="rId7" Type="http://schemas.openxmlformats.org/officeDocument/2006/relationships/image" Target="../media/image46.png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3.png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png"/><Relationship Id="rId11" Type="http://schemas.openxmlformats.org/officeDocument/2006/relationships/oleObject" Target="../embeddings/oleObject23.bin"/><Relationship Id="rId5" Type="http://schemas.openxmlformats.org/officeDocument/2006/relationships/image" Target="../media/image44.png"/><Relationship Id="rId15" Type="http://schemas.openxmlformats.org/officeDocument/2006/relationships/image" Target="../media/image52.png"/><Relationship Id="rId10" Type="http://schemas.openxmlformats.org/officeDocument/2006/relationships/image" Target="../media/image49.png"/><Relationship Id="rId4" Type="http://schemas.openxmlformats.org/officeDocument/2006/relationships/image" Target="../media/image17.wmf"/><Relationship Id="rId9" Type="http://schemas.openxmlformats.org/officeDocument/2006/relationships/image" Target="../media/image48.png"/><Relationship Id="rId14" Type="http://schemas.openxmlformats.org/officeDocument/2006/relationships/image" Target="../media/image5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133600" y="3461768"/>
            <a:ext cx="7239000" cy="3398212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задач по теме: </a:t>
            </a:r>
          </a:p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«Квадратный корень из дроби»</a:t>
            </a: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4" name="AutoShape 2" descr="Картинки по запросу &quot;число 5&quot;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5" name="AutoShape 6" descr="Картинки по запросу &quot;квадратный корень&quot;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6" name="AutoShape 2" descr="Картинки по запросу &quot;знак минус картинка&quot;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430737"/>
              </p:ext>
            </p:extLst>
          </p:nvPr>
        </p:nvGraphicFramePr>
        <p:xfrm>
          <a:off x="9601200" y="3157538"/>
          <a:ext cx="2711450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2" name="Формула" r:id="rId3" imgW="393480" imgH="444240" progId="Equation.3">
                  <p:embed/>
                </p:oleObj>
              </mc:Choice>
              <mc:Fallback>
                <p:oleObj name="Формула" r:id="rId3" imgW="393480" imgH="44424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1200" y="3157538"/>
                        <a:ext cx="2711450" cy="1838325"/>
                      </a:xfrm>
                      <a:prstGeom prst="rect">
                        <a:avLst/>
                      </a:prstGeom>
                      <a:solidFill>
                        <a:srgbClr val="E6B9B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806235"/>
              </p:ext>
            </p:extLst>
          </p:nvPr>
        </p:nvGraphicFramePr>
        <p:xfrm>
          <a:off x="12077700" y="3140075"/>
          <a:ext cx="1709738" cy="183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3" name="Формула" r:id="rId5" imgW="266400" imgH="457200" progId="Equation.3">
                  <p:embed/>
                </p:oleObj>
              </mc:Choice>
              <mc:Fallback>
                <p:oleObj name="Формула" r:id="rId5" imgW="266400" imgH="457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77700" y="3140075"/>
                        <a:ext cx="1709738" cy="1836738"/>
                      </a:xfrm>
                      <a:prstGeom prst="rect">
                        <a:avLst/>
                      </a:prstGeom>
                      <a:solidFill>
                        <a:srgbClr val="E6B9B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558588" y="5273675"/>
          <a:ext cx="2308225" cy="176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4" name="Формула" r:id="rId7" imgW="393480" imgH="444240" progId="Equation.3">
                  <p:embed/>
                </p:oleObj>
              </mc:Choice>
              <mc:Fallback>
                <p:oleObj name="Формула" r:id="rId7" imgW="393480" imgH="44424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8588" y="5273675"/>
                        <a:ext cx="2308225" cy="1768475"/>
                      </a:xfrm>
                      <a:prstGeom prst="rect">
                        <a:avLst/>
                      </a:prstGeom>
                      <a:solidFill>
                        <a:srgbClr val="B3A2C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9601200" y="5281613"/>
          <a:ext cx="2030413" cy="177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5" name="Формула" r:id="rId9" imgW="266400" imgH="457200" progId="Equation.3">
                  <p:embed/>
                </p:oleObj>
              </mc:Choice>
              <mc:Fallback>
                <p:oleObj name="Формула" r:id="rId9" imgW="266400" imgH="457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1200" y="5281613"/>
                        <a:ext cx="2030413" cy="1779587"/>
                      </a:xfrm>
                      <a:prstGeom prst="rect">
                        <a:avLst/>
                      </a:prstGeom>
                      <a:solidFill>
                        <a:srgbClr val="B3A2C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"/>
          <p:cNvSpPr txBox="1"/>
          <p:nvPr/>
        </p:nvSpPr>
        <p:spPr>
          <a:xfrm>
            <a:off x="1813910" y="70171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3505200" y="1036620"/>
            <a:ext cx="621792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4600" b="1" dirty="0">
                <a:solidFill>
                  <a:srgbClr val="FB051C"/>
                </a:solidFill>
                <a:latin typeface="Arial" pitchFamily="34" charset="0"/>
              </a:rPr>
              <a:t>Если а ≥ 0, </a:t>
            </a:r>
            <a:r>
              <a:rPr lang="en-US" sz="4600" b="1" i="1" dirty="0">
                <a:solidFill>
                  <a:srgbClr val="FB051C"/>
                </a:solidFill>
                <a:latin typeface="Arial" pitchFamily="34" charset="0"/>
              </a:rPr>
              <a:t>b</a:t>
            </a:r>
            <a:r>
              <a:rPr lang="ru-RU" sz="4600" b="1" dirty="0">
                <a:solidFill>
                  <a:srgbClr val="FB051C"/>
                </a:solidFill>
                <a:latin typeface="Arial" pitchFamily="34" charset="0"/>
              </a:rPr>
              <a:t> </a:t>
            </a:r>
            <a:r>
              <a:rPr lang="en-US" sz="4600" b="1" dirty="0">
                <a:solidFill>
                  <a:srgbClr val="FB051C"/>
                </a:solidFill>
                <a:latin typeface="Arial" pitchFamily="34" charset="0"/>
              </a:rPr>
              <a:t>&gt;</a:t>
            </a:r>
            <a:r>
              <a:rPr lang="ru-RU" sz="4600" b="1" dirty="0">
                <a:solidFill>
                  <a:srgbClr val="FB051C"/>
                </a:solidFill>
                <a:latin typeface="Arial" pitchFamily="34" charset="0"/>
              </a:rPr>
              <a:t> 0,  то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4495800"/>
            <a:ext cx="350448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Например: </a:t>
            </a:r>
            <a:endParaRPr lang="uz-Latn-UZ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8285162"/>
              </p:ext>
            </p:extLst>
          </p:nvPr>
        </p:nvGraphicFramePr>
        <p:xfrm>
          <a:off x="1250236" y="2438400"/>
          <a:ext cx="2711450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9" name="Формула" r:id="rId3" imgW="393480" imgH="444240" progId="Equation.3">
                  <p:embed/>
                </p:oleObj>
              </mc:Choice>
              <mc:Fallback>
                <p:oleObj name="Формула" r:id="rId3" imgW="393480" imgH="44424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236" y="2438400"/>
                        <a:ext cx="2711450" cy="1838325"/>
                      </a:xfrm>
                      <a:prstGeom prst="rect">
                        <a:avLst/>
                      </a:prstGeom>
                      <a:solidFill>
                        <a:srgbClr val="E6B9B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895026"/>
              </p:ext>
            </p:extLst>
          </p:nvPr>
        </p:nvGraphicFramePr>
        <p:xfrm>
          <a:off x="3726736" y="2420937"/>
          <a:ext cx="1709738" cy="183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0" name="Формула" r:id="rId5" imgW="266400" imgH="457200" progId="Equation.3">
                  <p:embed/>
                </p:oleObj>
              </mc:Choice>
              <mc:Fallback>
                <p:oleObj name="Формула" r:id="rId5" imgW="266400" imgH="457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6736" y="2420937"/>
                        <a:ext cx="1709738" cy="1836738"/>
                      </a:xfrm>
                      <a:prstGeom prst="rect">
                        <a:avLst/>
                      </a:prstGeom>
                      <a:solidFill>
                        <a:srgbClr val="E6B9B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29108"/>
              </p:ext>
            </p:extLst>
          </p:nvPr>
        </p:nvGraphicFramePr>
        <p:xfrm>
          <a:off x="10134600" y="2362200"/>
          <a:ext cx="2308225" cy="176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1" name="Формула" r:id="rId7" imgW="393529" imgH="444307" progId="Equation.3">
                  <p:embed/>
                </p:oleObj>
              </mc:Choice>
              <mc:Fallback>
                <p:oleObj name="Формула" r:id="rId7" imgW="393529" imgH="444307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34600" y="2362200"/>
                        <a:ext cx="2308225" cy="1768475"/>
                      </a:xfrm>
                      <a:prstGeom prst="rect">
                        <a:avLst/>
                      </a:prstGeom>
                      <a:solidFill>
                        <a:srgbClr val="B3A2C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366183"/>
              </p:ext>
            </p:extLst>
          </p:nvPr>
        </p:nvGraphicFramePr>
        <p:xfrm>
          <a:off x="8177212" y="2370138"/>
          <a:ext cx="2030413" cy="177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2" name="Формула" r:id="rId9" imgW="266584" imgH="457002" progId="Equation.3">
                  <p:embed/>
                </p:oleObj>
              </mc:Choice>
              <mc:Fallback>
                <p:oleObj name="Формула" r:id="rId9" imgW="266584" imgH="457002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7212" y="2370138"/>
                        <a:ext cx="2030413" cy="1779587"/>
                      </a:xfrm>
                      <a:prstGeom prst="rect">
                        <a:avLst/>
                      </a:prstGeom>
                      <a:solidFill>
                        <a:srgbClr val="B3A2C7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613621"/>
              </p:ext>
            </p:extLst>
          </p:nvPr>
        </p:nvGraphicFramePr>
        <p:xfrm>
          <a:off x="213360" y="5638800"/>
          <a:ext cx="6172200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3" name="Формула" r:id="rId11" imgW="2120760" imgH="457200" progId="Equation.3">
                  <p:embed/>
                </p:oleObj>
              </mc:Choice>
              <mc:Fallback>
                <p:oleObj name="Формула" r:id="rId11" imgW="212076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" y="5638800"/>
                        <a:ext cx="6172200" cy="161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814968"/>
              </p:ext>
            </p:extLst>
          </p:nvPr>
        </p:nvGraphicFramePr>
        <p:xfrm>
          <a:off x="7924800" y="5638800"/>
          <a:ext cx="6171208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4" name="Формула" r:id="rId13" imgW="1549080" imgH="457200" progId="Equation.3">
                  <p:embed/>
                </p:oleObj>
              </mc:Choice>
              <mc:Fallback>
                <p:oleObj name="Формула" r:id="rId13" imgW="154908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5638800"/>
                        <a:ext cx="6171208" cy="169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6472754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676290" y="304800"/>
            <a:ext cx="11216640" cy="61555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4000" b="1" dirty="0"/>
              <a:t> </a:t>
            </a:r>
            <a:r>
              <a:rPr lang="ru-RU" sz="4000" b="1" dirty="0">
                <a:solidFill>
                  <a:srgbClr val="FF6699"/>
                </a:solidFill>
              </a:rPr>
              <a:t>Тренировочные упражнения</a:t>
            </a:r>
            <a:r>
              <a:rPr lang="ru-RU" sz="4000" b="1" dirty="0"/>
              <a:t> </a:t>
            </a:r>
            <a:endParaRPr lang="ru-RU" sz="4000" b="1" dirty="0">
              <a:sym typeface="Wingdings" pitchFamily="2" charset="2"/>
            </a:endParaRPr>
          </a:p>
        </p:txBody>
      </p:sp>
      <p:graphicFrame>
        <p:nvGraphicFramePr>
          <p:cNvPr id="55319" name="Object 23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319832989"/>
              </p:ext>
            </p:extLst>
          </p:nvPr>
        </p:nvGraphicFramePr>
        <p:xfrm>
          <a:off x="240905" y="3376809"/>
          <a:ext cx="1862138" cy="155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0" name="Формула" r:id="rId3" imgW="533160" imgH="444240" progId="Equation.3">
                  <p:embed/>
                </p:oleObj>
              </mc:Choice>
              <mc:Fallback>
                <p:oleObj name="Формула" r:id="rId3" imgW="5331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905" y="3376809"/>
                        <a:ext cx="1862138" cy="155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2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617226"/>
              </p:ext>
            </p:extLst>
          </p:nvPr>
        </p:nvGraphicFramePr>
        <p:xfrm>
          <a:off x="2122136" y="3429000"/>
          <a:ext cx="4891088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1" name="Формула" r:id="rId5" imgW="1155600" imgH="457200" progId="Equation.3">
                  <p:embed/>
                </p:oleObj>
              </mc:Choice>
              <mc:Fallback>
                <p:oleObj name="Формула" r:id="rId5" imgW="1155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136" y="3429000"/>
                        <a:ext cx="4891088" cy="146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93689" y="5373120"/>
                <a:ext cx="2682401" cy="1729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>
                          <a:latin typeface="Cambria Math"/>
                        </a:rPr>
                        <m:t>𝟑</m:t>
                      </m:r>
                      <m:r>
                        <a:rPr lang="ru-RU" sz="3600" b="1" i="0" smtClean="0">
                          <a:latin typeface="Cambria Math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𝟗</m:t>
                              </m:r>
                              <m:r>
                                <a:rPr lang="ru-RU" sz="3600" b="1" i="1" smtClean="0">
                                  <a:latin typeface="Cambria Math"/>
                                </a:rPr>
                                <m:t> 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𝟏𝟔</m:t>
                              </m:r>
                              <m:r>
                                <a:rPr lang="ru-RU" sz="3600" b="1" i="1" smtClean="0">
                                  <a:latin typeface="Cambria Math"/>
                                </a:rPr>
                                <m:t> </m:t>
                              </m:r>
                            </m:den>
                          </m:f>
                          <m:r>
                            <a:rPr lang="ru-RU" sz="3600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u-RU" sz="3600" b="1" i="1" smtClean="0">
                                  <a:latin typeface="Cambria Math"/>
                                </a:rPr>
                                <m:t>𝟓</m:t>
                              </m:r>
                            </m:e>
                            <m:sup>
                              <m:r>
                                <a:rPr lang="ru-RU" sz="36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689" y="5373120"/>
                <a:ext cx="2682401" cy="172919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808289" y="5502642"/>
                <a:ext cx="2751715" cy="14701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4400" b="1" i="1" smtClean="0">
                                <a:latin typeface="Cambria Math"/>
                              </a:rPr>
                              <m:t>𝟗</m:t>
                            </m:r>
                          </m:num>
                          <m:den>
                            <m:r>
                              <a:rPr lang="ru-RU" sz="4400" b="1" i="1" smtClean="0">
                                <a:latin typeface="Cambria Math"/>
                              </a:rPr>
                              <m:t>𝟏𝟔</m:t>
                            </m:r>
                          </m:den>
                        </m:f>
                      </m:e>
                    </m:rad>
                    <m:r>
                      <a:rPr lang="ru-RU" sz="4400" b="1" i="1" smtClean="0">
                        <a:latin typeface="Cambria Math"/>
                        <a:ea typeface="Cambria Math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4400" b="1" i="1" smtClean="0">
                                <a:latin typeface="Cambria Math"/>
                              </a:rPr>
                              <m:t>𝟓</m:t>
                            </m:r>
                          </m:e>
                          <m:sup>
                            <m:r>
                              <a:rPr lang="ru-RU" sz="44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289" y="5502642"/>
                <a:ext cx="2751715" cy="1470146"/>
              </a:xfrm>
              <a:prstGeom prst="rect">
                <a:avLst/>
              </a:prstGeom>
              <a:blipFill rotWithShape="1">
                <a:blip r:embed="rId8"/>
                <a:stretch>
                  <a:fillRect l="-909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560004" y="5659832"/>
                <a:ext cx="2682145" cy="11557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4800" b="1" i="0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ru-RU" sz="48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ru-RU" sz="4800" b="1">
                        <a:solidFill>
                          <a:prstClr val="black"/>
                        </a:solidFill>
                        <a:latin typeface="Cambria Math"/>
                      </a:rPr>
                      <m:t>𝟓</m:t>
                    </m:r>
                    <m:r>
                      <a:rPr lang="ru-RU" sz="4800" b="1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0004" y="5659832"/>
                <a:ext cx="2682145" cy="115576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8114036" y="5659832"/>
                <a:ext cx="2437462" cy="11667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ru-RU" sz="4800" b="1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ru-RU" sz="4800" b="1" i="1" smtClean="0">
                        <a:solidFill>
                          <a:prstClr val="black"/>
                        </a:solidFill>
                        <a:latin typeface="Cambria Math"/>
                      </a:rPr>
                      <m:t>𝟑</m:t>
                    </m:r>
                    <m:f>
                      <m:fPr>
                        <m:ctrlP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4036" y="5659832"/>
                <a:ext cx="2437462" cy="116673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685362"/>
              </p:ext>
            </p:extLst>
          </p:nvPr>
        </p:nvGraphicFramePr>
        <p:xfrm>
          <a:off x="288853" y="1337972"/>
          <a:ext cx="2544763" cy="1525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2" name="Формула" r:id="rId11" imgW="622080" imgH="444240" progId="Equation.3">
                  <p:embed/>
                </p:oleObj>
              </mc:Choice>
              <mc:Fallback>
                <p:oleObj name="Формула" r:id="rId11" imgW="622080" imgH="4442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853" y="1337972"/>
                        <a:ext cx="2544763" cy="1525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826194"/>
              </p:ext>
            </p:extLst>
          </p:nvPr>
        </p:nvGraphicFramePr>
        <p:xfrm>
          <a:off x="2665308" y="1339560"/>
          <a:ext cx="1735138" cy="1600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3" name="Формула" r:id="rId13" imgW="406080" imgH="457200" progId="Equation.3">
                  <p:embed/>
                </p:oleObj>
              </mc:Choice>
              <mc:Fallback>
                <p:oleObj name="Формула" r:id="rId13" imgW="406080" imgH="457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5308" y="1339560"/>
                        <a:ext cx="1735138" cy="16001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946635"/>
              </p:ext>
            </p:extLst>
          </p:nvPr>
        </p:nvGraphicFramePr>
        <p:xfrm>
          <a:off x="4567680" y="1339559"/>
          <a:ext cx="1317625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4" name="Формула" r:id="rId15" imgW="317160" imgH="393480" progId="Equation.3">
                  <p:embed/>
                </p:oleObj>
              </mc:Choice>
              <mc:Fallback>
                <p:oleObj name="Формула" r:id="rId15" imgW="317160" imgH="393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7680" y="1339559"/>
                        <a:ext cx="1317625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590286" y="1406786"/>
                <a:ext cx="2189125" cy="12633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>
                    <a:latin typeface="Arial" pitchFamily="34" charset="0"/>
                    <a:cs typeface="Arial" pitchFamily="34" charset="0"/>
                  </a:rPr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20</m:t>
                        </m:r>
                        <m:rad>
                          <m:radPr>
                            <m:degHide m:val="on"/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0" i="1" smtClean="0">
                                <a:latin typeface="Cambria Math"/>
                              </a:rPr>
                              <m:t>18</m:t>
                            </m:r>
                          </m:e>
                        </m:rad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5</m:t>
                        </m:r>
                        <m:rad>
                          <m:radPr>
                            <m:degHide m:val="on"/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0" i="1" smtClean="0">
                                <a:latin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endParaRPr lang="uz-Latn-UZ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286" y="1406786"/>
                <a:ext cx="2189125" cy="1263359"/>
              </a:xfrm>
              <a:prstGeom prst="rect">
                <a:avLst/>
              </a:prstGeom>
              <a:blipFill rotWithShape="0">
                <a:blip r:embed="rId17"/>
                <a:stretch>
                  <a:fillRect l="-11978" b="-67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503523" y="1406786"/>
                <a:ext cx="2468433" cy="12634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𝟐𝟎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𝟗</m:t>
                            </m:r>
                            <m:r>
                              <a:rPr lang="ru-RU" b="1" i="1" smtClean="0">
                                <a:latin typeface="Cambria Math"/>
                              </a:rPr>
                              <m:t> ∙</m:t>
                            </m:r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3523" y="1406786"/>
                <a:ext cx="2468433" cy="1263487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0795194" y="1406915"/>
                <a:ext cx="2009974" cy="12651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𝟔𝟎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𝟓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5194" y="1406915"/>
                <a:ext cx="2009974" cy="1265155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>
            <a:off x="12057934" y="2224445"/>
            <a:ext cx="589355" cy="508422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21" idx="3"/>
          </p:cNvCxnSpPr>
          <p:nvPr/>
        </p:nvCxnSpPr>
        <p:spPr>
          <a:xfrm>
            <a:off x="12273672" y="1591867"/>
            <a:ext cx="531496" cy="447626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2834034" y="1678437"/>
            <a:ext cx="118654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=12</a:t>
            </a:r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2799" name="Picture 31" descr="Картинки по запросу &quot;школьники мультяшные&quot;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0506" y="2930688"/>
            <a:ext cx="2121450" cy="2649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35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5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0" grpId="0"/>
      <p:bldP spid="21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12923520" cy="1477328"/>
          </a:xfrm>
        </p:spPr>
        <p:txBody>
          <a:bodyPr/>
          <a:lstStyle/>
          <a:p>
            <a:pPr algn="ctr" eaLnBrk="1" hangingPunct="1"/>
            <a:r>
              <a:rPr lang="ru-RU" sz="4800" dirty="0">
                <a:solidFill>
                  <a:srgbClr val="000099"/>
                </a:solidFill>
              </a:rPr>
              <a:t>Избавление от иррациональности в знаменателе</a:t>
            </a:r>
          </a:p>
        </p:txBody>
      </p:sp>
      <p:graphicFrame>
        <p:nvGraphicFramePr>
          <p:cNvPr id="17410" name="Object 6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40370508"/>
              </p:ext>
            </p:extLst>
          </p:nvPr>
        </p:nvGraphicFramePr>
        <p:xfrm>
          <a:off x="1143000" y="4191000"/>
          <a:ext cx="11341100" cy="304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5" name="Формула" r:id="rId3" imgW="3504960" imgH="939600" progId="Equation.3">
                  <p:embed/>
                </p:oleObj>
              </mc:Choice>
              <mc:Fallback>
                <p:oleObj name="Формула" r:id="rId3" imgW="350496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191000"/>
                        <a:ext cx="11341100" cy="304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10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82619817"/>
              </p:ext>
            </p:extLst>
          </p:nvPr>
        </p:nvGraphicFramePr>
        <p:xfrm>
          <a:off x="5334000" y="2390859"/>
          <a:ext cx="4264661" cy="958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6" name="Формула" r:id="rId5" imgW="2933640" imgH="876240" progId="Equation.3">
                  <p:embed/>
                </p:oleObj>
              </mc:Choice>
              <mc:Fallback>
                <p:oleObj name="Формула" r:id="rId5" imgW="2933640" imgH="876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390859"/>
                        <a:ext cx="4264661" cy="9582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Text Box 12"/>
          <p:cNvSpPr txBox="1">
            <a:spLocks noChangeArrowheads="1"/>
          </p:cNvSpPr>
          <p:nvPr/>
        </p:nvSpPr>
        <p:spPr bwMode="auto">
          <a:xfrm>
            <a:off x="3124200" y="2496241"/>
            <a:ext cx="9756137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ru-RU" sz="4000" b="1" dirty="0">
                <a:latin typeface="Arial" pitchFamily="34" charset="0"/>
                <a:cs typeface="Arial" pitchFamily="34" charset="0"/>
              </a:rPr>
              <a:t>Если				</a:t>
            </a: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655646"/>
              </p:ext>
            </p:extLst>
          </p:nvPr>
        </p:nvGraphicFramePr>
        <p:xfrm>
          <a:off x="7391400" y="4343400"/>
          <a:ext cx="60515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7" name="Формула" r:id="rId7" imgW="1397000" imgH="228600" progId="Equation.3">
                  <p:embed/>
                </p:oleObj>
              </mc:Choice>
              <mc:Fallback>
                <p:oleObj name="Формула" r:id="rId7" imgW="1397000" imgH="2286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343400"/>
                        <a:ext cx="6051550" cy="1066800"/>
                      </a:xfrm>
                      <a:prstGeom prst="rect">
                        <a:avLst/>
                      </a:prstGeom>
                      <a:solidFill>
                        <a:srgbClr val="93CDDD">
                          <a:alpha val="50980"/>
                        </a:srgb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000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5810" y="133290"/>
            <a:ext cx="818608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Исключить иррациональность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 знаменателя: 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39702" y="1471007"/>
                <a:ext cx="1468800" cy="11919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𝟓</m:t>
                            </m:r>
                          </m:e>
                        </m:rad>
                      </m:den>
                    </m:f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702" y="1471007"/>
                <a:ext cx="1468800" cy="1191993"/>
              </a:xfrm>
              <a:prstGeom prst="rect">
                <a:avLst/>
              </a:prstGeom>
              <a:blipFill rotWithShape="1">
                <a:blip r:embed="rId3"/>
                <a:stretch>
                  <a:fillRect l="-19087" b="-816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>
            <a:off x="11086061" y="1632066"/>
            <a:ext cx="228600" cy="376810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1275104" y="2291951"/>
            <a:ext cx="457200" cy="457200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152186" y="1471007"/>
                <a:ext cx="2140522" cy="12676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𝟑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𝟓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ru-RU" b="1" i="1">
                            <a:latin typeface="Cambria Math"/>
                            <a:ea typeface="Cambria Math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𝟓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2186" y="1471007"/>
                <a:ext cx="2140522" cy="126765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2130971" y="3392388"/>
                <a:ext cx="2190280" cy="711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latin typeface="Cambria Math"/>
                        </a:rPr>
                        <m:t>=</m:t>
                      </m:r>
                      <m:r>
                        <a:rPr lang="ru-RU" sz="3600" b="1" i="1" smtClean="0">
                          <a:latin typeface="Cambria Math"/>
                        </a:rPr>
                        <m:t>𝟐</m:t>
                      </m:r>
                      <m:r>
                        <a:rPr lang="ru-RU" sz="3600" b="1" i="1" smtClean="0">
                          <a:latin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uz-Latn-UZ" sz="36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u-RU" sz="3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30971" y="3392388"/>
                <a:ext cx="2190280" cy="71167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4292708" y="1500031"/>
                <a:ext cx="1751890" cy="12363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𝟓</m:t>
                            </m:r>
                          </m:e>
                        </m:rad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708" y="1500031"/>
                <a:ext cx="1751890" cy="123636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7026244" y="1527303"/>
                <a:ext cx="1468800" cy="11930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den>
                    </m:f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6244" y="1527303"/>
                <a:ext cx="1468800" cy="1193084"/>
              </a:xfrm>
              <a:prstGeom prst="rect">
                <a:avLst/>
              </a:prstGeom>
              <a:blipFill rotWithShape="1">
                <a:blip r:embed="rId7"/>
                <a:stretch>
                  <a:fillRect l="-19087" b="-87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305800" y="1399513"/>
                <a:ext cx="2140522" cy="12634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  <m:r>
                          <a:rPr lang="ru-RU" b="1" i="1">
                            <a:latin typeface="Cambria Math"/>
                            <a:ea typeface="Cambria Math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5800" y="1399513"/>
                <a:ext cx="2140522" cy="126348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0209014" y="1399513"/>
                <a:ext cx="1751890" cy="12311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9014" y="1399513"/>
                <a:ext cx="1751890" cy="123110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1732304" y="1380695"/>
                <a:ext cx="1493807" cy="12311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32304" y="1380695"/>
                <a:ext cx="1493807" cy="123110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125169" y="3295303"/>
                <a:ext cx="2065117" cy="11930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den>
                    </m:f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69" y="3295303"/>
                <a:ext cx="2065117" cy="1193084"/>
              </a:xfrm>
              <a:prstGeom prst="rect">
                <a:avLst/>
              </a:prstGeom>
              <a:blipFill rotWithShape="1">
                <a:blip r:embed="rId11"/>
                <a:stretch>
                  <a:fillRect l="-13609" b="-87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807019" y="3139820"/>
                <a:ext cx="4108304" cy="13227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      </m:t>
                        </m:r>
                        <m:r>
                          <a:rPr lang="ru-RU" b="1" i="1" smtClean="0">
                            <a:latin typeface="Cambria Math"/>
                          </a:rPr>
                          <m:t>𝟏</m:t>
                        </m:r>
                        <m:r>
                          <a:rPr lang="ru-RU" b="1" i="1" smtClean="0">
                            <a:latin typeface="Cambria Math"/>
                          </a:rPr>
                          <m:t>   ∙   (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(</m:t>
                        </m:r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  <m:r>
                          <a:rPr lang="ru-RU" b="1" i="1" smtClean="0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  <m:r>
                          <a:rPr lang="ru-RU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019" y="3139820"/>
                <a:ext cx="4108304" cy="132279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212395"/>
              </p:ext>
            </p:extLst>
          </p:nvPr>
        </p:nvGraphicFramePr>
        <p:xfrm>
          <a:off x="3670916" y="6240082"/>
          <a:ext cx="60515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0" name="Формула" r:id="rId13" imgW="1397000" imgH="228600" progId="Equation.3">
                  <p:embed/>
                </p:oleObj>
              </mc:Choice>
              <mc:Fallback>
                <p:oleObj name="Формула" r:id="rId13" imgW="1397000" imgH="2286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916" y="6240082"/>
                        <a:ext cx="6051550" cy="1066800"/>
                      </a:xfrm>
                      <a:prstGeom prst="rect">
                        <a:avLst/>
                      </a:prstGeom>
                      <a:solidFill>
                        <a:srgbClr val="93CDDD">
                          <a:alpha val="50980"/>
                        </a:srgb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426614" y="3139820"/>
                <a:ext cx="2879186" cy="13227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ru-RU" b="1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ru-RU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ru-RU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  <m:r>
                              <a:rPr lang="ru-RU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614" y="3139820"/>
                <a:ext cx="2879186" cy="1322798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7975560" y="3141230"/>
                <a:ext cx="2420343" cy="12311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𝟒</m:t>
                        </m:r>
                        <m:r>
                          <a:rPr lang="ru-RU" b="1" i="1" smtClean="0">
                            <a:latin typeface="Cambria Math"/>
                          </a:rPr>
                          <m:t>−</m:t>
                        </m:r>
                        <m:r>
                          <a:rPr lang="ru-RU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5560" y="3141230"/>
                <a:ext cx="2420343" cy="1231106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9990189" y="3132754"/>
                <a:ext cx="2420343" cy="12311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𝟏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0189" y="3132754"/>
                <a:ext cx="2420343" cy="1231106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119528" y="6498133"/>
                <a:ext cx="2493503" cy="711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u-RU" sz="3600" b="1" i="1" smtClean="0">
                              <a:latin typeface="Cambria Math"/>
                            </a:rPr>
                            <m:t>𝟕</m:t>
                          </m:r>
                        </m:e>
                      </m:rad>
                      <m:r>
                        <a:rPr lang="ru-RU" sz="3600" b="1" i="1" smtClean="0">
                          <a:latin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uz-Latn-UZ" sz="36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u-RU" sz="3600" b="1" i="1" smtClean="0">
                              <a:latin typeface="Cambria Math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9528" y="6498133"/>
                <a:ext cx="2493503" cy="71167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125169" y="4827304"/>
                <a:ext cx="2360198" cy="11914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𝟕</m:t>
                            </m:r>
                          </m:e>
                        </m:rad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den>
                    </m:f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69" y="4827304"/>
                <a:ext cx="2360198" cy="1191416"/>
              </a:xfrm>
              <a:prstGeom prst="rect">
                <a:avLst/>
              </a:prstGeom>
              <a:blipFill rotWithShape="1">
                <a:blip r:embed="rId19"/>
                <a:stretch>
                  <a:fillRect l="-11886" b="-87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807019" y="4671821"/>
                <a:ext cx="4559261" cy="13227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      </m:t>
                        </m:r>
                        <m:r>
                          <a:rPr lang="ru-RU" b="1" i="1" smtClean="0">
                            <a:latin typeface="Cambria Math"/>
                          </a:rPr>
                          <m:t>𝟒</m:t>
                        </m:r>
                        <m:r>
                          <a:rPr lang="ru-RU" b="1" i="1" smtClean="0">
                            <a:latin typeface="Cambria Math"/>
                          </a:rPr>
                          <m:t>  ∙  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  <a:ea typeface="Cambria Math"/>
                              </a:rPr>
                              <m:t>𝟕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𝟕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  <m:r>
                          <a:rPr lang="ru-RU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  <a:ea typeface="Cambria Math"/>
                              </a:rPr>
                              <m:t>𝟕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7019" y="4671821"/>
                <a:ext cx="4559261" cy="1322798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044598" y="4664755"/>
                <a:ext cx="3517886" cy="13227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𝟒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  <a:ea typeface="Cambria Math"/>
                              </a:rPr>
                              <m:t>𝟕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ru-RU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ru-RU" b="1" i="1" smtClean="0">
                                    <a:latin typeface="Cambria Math"/>
                                  </a:rPr>
                                  <m:t>𝟕</m:t>
                                </m:r>
                              </m:e>
                            </m:rad>
                            <m:r>
                              <a:rPr lang="ru-RU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ru-RU" b="1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ru-RU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ru-RU" b="1" i="1" smtClean="0">
                                    <a:latin typeface="Cambria Math"/>
                                  </a:rPr>
                                  <m:t>𝟑</m:t>
                                </m:r>
                              </m:e>
                            </m:rad>
                            <m:r>
                              <a:rPr lang="ru-RU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4598" y="4664755"/>
                <a:ext cx="3517886" cy="1322798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2190286" y="6240082"/>
                <a:ext cx="2961260" cy="12277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𝟒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  <a:ea typeface="Cambria Math"/>
                              </a:rPr>
                              <m:t>𝟕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286" y="6240082"/>
                <a:ext cx="2961260" cy="122777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9448669" y="4710601"/>
                <a:ext cx="3565976" cy="12311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𝟒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  <a:ea typeface="Cambria Math"/>
                              </a:rPr>
                              <m:t>𝟕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𝟕</m:t>
                        </m:r>
                        <m:r>
                          <a:rPr lang="ru-RU" b="1" i="1" smtClean="0">
                            <a:latin typeface="Cambria Math"/>
                          </a:rPr>
                          <m:t>−</m:t>
                        </m:r>
                        <m:r>
                          <a:rPr lang="ru-RU" b="1" i="1" smtClean="0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ru-RU" b="1" i="1" smtClean="0">
                        <a:latin typeface="Cambria Math"/>
                      </a:rPr>
                      <m:t>=</m:t>
                    </m:r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8669" y="4710601"/>
                <a:ext cx="3565976" cy="1231106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196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22" grpId="0"/>
      <p:bldP spid="33" grpId="0"/>
      <p:bldP spid="34" grpId="0"/>
      <p:bldP spid="36" grpId="0"/>
      <p:bldP spid="38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>
          <a:xfrm>
            <a:off x="1314151" y="304800"/>
            <a:ext cx="11986259" cy="1231106"/>
          </a:xfrm>
        </p:spPr>
        <p:txBody>
          <a:bodyPr/>
          <a:lstStyle/>
          <a:p>
            <a:pPr algn="ctr" eaLnBrk="1" hangingPunct="1"/>
            <a:r>
              <a:rPr lang="ru-RU" sz="4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Среднее арифметическое и среднее геометрическое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16310" y="1752600"/>
            <a:ext cx="12522200" cy="473975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4400" b="1" dirty="0">
                <a:latin typeface="Arial" pitchFamily="34" charset="0"/>
                <a:cs typeface="Arial" pitchFamily="34" charset="0"/>
              </a:rPr>
              <a:t>	</a:t>
            </a:r>
            <a:r>
              <a:rPr lang="ru-RU" sz="4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Среднее арифметическое неотрицательных чисел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i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i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меньше их среднего </a:t>
            </a:r>
            <a:r>
              <a:rPr lang="ru-RU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геометрического.</a:t>
            </a:r>
            <a:endParaRPr lang="ru-RU" sz="4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endParaRPr lang="ru-RU" sz="4400" b="1" dirty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endParaRPr lang="ru-RU" sz="4400" b="1" dirty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Tx/>
              <a:buNone/>
            </a:pPr>
            <a:endParaRPr lang="ru-RU" sz="4400" b="1" dirty="0">
              <a:latin typeface="Arial" pitchFamily="34" charset="0"/>
              <a:cs typeface="Arial" pitchFamily="34" charset="0"/>
            </a:endParaRPr>
          </a:p>
          <a:p>
            <a:pPr eaLnBrk="1" hangingPunct="1">
              <a:buFontTx/>
              <a:buNone/>
            </a:pP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554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274942667"/>
              </p:ext>
            </p:extLst>
          </p:nvPr>
        </p:nvGraphicFramePr>
        <p:xfrm>
          <a:off x="4906010" y="4012792"/>
          <a:ext cx="4030663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0" name="Формула" r:id="rId3" imgW="2247840" imgH="825480" progId="Equation.3">
                  <p:embed/>
                </p:oleObj>
              </mc:Choice>
              <mc:Fallback>
                <p:oleObj name="Формула" r:id="rId3" imgW="2247840" imgH="825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6010" y="4012792"/>
                        <a:ext cx="4030663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9" name="AutoShape 6"/>
          <p:cNvSpPr>
            <a:spLocks noChangeArrowheads="1"/>
          </p:cNvSpPr>
          <p:nvPr/>
        </p:nvSpPr>
        <p:spPr bwMode="auto">
          <a:xfrm>
            <a:off x="4677410" y="3874364"/>
            <a:ext cx="1960880" cy="129730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 sz="6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AutoShape 7"/>
          <p:cNvSpPr>
            <a:spLocks noChangeArrowheads="1"/>
          </p:cNvSpPr>
          <p:nvPr/>
        </p:nvSpPr>
        <p:spPr bwMode="auto">
          <a:xfrm>
            <a:off x="7420610" y="3864838"/>
            <a:ext cx="1960880" cy="129730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uz-Latn-UZ" sz="6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497842" y="3955098"/>
            <a:ext cx="3886775" cy="1116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3200" b="1" i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Среднее</a:t>
            </a:r>
          </a:p>
          <a:p>
            <a:pPr eaLnBrk="1" hangingPunct="1"/>
            <a:r>
              <a:rPr lang="ru-RU" sz="3200" b="1" i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арифметическое</a:t>
            </a:r>
          </a:p>
        </p:txBody>
      </p:sp>
      <p:sp>
        <p:nvSpPr>
          <p:cNvPr id="23562" name="Text Box 9"/>
          <p:cNvSpPr txBox="1">
            <a:spLocks noChangeArrowheads="1"/>
          </p:cNvSpPr>
          <p:nvPr/>
        </p:nvSpPr>
        <p:spPr bwMode="auto">
          <a:xfrm>
            <a:off x="9601200" y="3864838"/>
            <a:ext cx="3737310" cy="1116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3200" b="1" i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Среднее</a:t>
            </a:r>
          </a:p>
          <a:p>
            <a:pPr eaLnBrk="1" hangingPunct="1"/>
            <a:r>
              <a:rPr lang="ru-RU" sz="3200" b="1" i="1" dirty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геометрическое</a:t>
            </a:r>
          </a:p>
        </p:txBody>
      </p:sp>
      <p:graphicFrame>
        <p:nvGraphicFramePr>
          <p:cNvPr id="235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237427"/>
              </p:ext>
            </p:extLst>
          </p:nvPr>
        </p:nvGraphicFramePr>
        <p:xfrm>
          <a:off x="5668010" y="6096000"/>
          <a:ext cx="2880360" cy="927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1" name="Формула" r:id="rId5" imgW="1917360" imgH="825480" progId="Equation.3">
                  <p:embed/>
                </p:oleObj>
              </mc:Choice>
              <mc:Fallback>
                <p:oleObj name="Формула" r:id="rId5" imgW="1917360" imgH="825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010" y="6096000"/>
                        <a:ext cx="2880360" cy="9277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461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5" name="TextBox 14"/>
          <p:cNvSpPr txBox="1"/>
          <p:nvPr/>
        </p:nvSpPr>
        <p:spPr>
          <a:xfrm>
            <a:off x="1851070" y="1360557"/>
            <a:ext cx="7937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Вычислить: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70596" y="1333500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70596" y="4736421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</a:t>
            </a:r>
            <a:endParaRPr lang="uz-Latn-UZ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81925" y="2590800"/>
                <a:ext cx="2094548" cy="12649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𝟕𝟐</m:t>
                            </m:r>
                          </m:e>
                        </m:rad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𝟖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925" y="2590800"/>
                <a:ext cx="2094548" cy="1264962"/>
              </a:xfrm>
              <a:prstGeom prst="rect">
                <a:avLst/>
              </a:prstGeom>
              <a:blipFill rotWithShape="1">
                <a:blip r:embed="rId2"/>
                <a:stretch>
                  <a:fillRect l="-4360" b="-673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223747" y="2602398"/>
                <a:ext cx="2094548" cy="12636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𝟔𝟑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𝟐𝟖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3747" y="2602398"/>
                <a:ext cx="2094548" cy="1263616"/>
              </a:xfrm>
              <a:prstGeom prst="rect">
                <a:avLst/>
              </a:prstGeom>
              <a:blipFill rotWithShape="1">
                <a:blip r:embed="rId3"/>
                <a:stretch>
                  <a:fillRect l="-4665" b="-7246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543800" y="2560362"/>
                <a:ext cx="2094548" cy="12688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𝟒𝟓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𝟖𝟎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3800" y="2560362"/>
                <a:ext cx="2094548" cy="1268874"/>
              </a:xfrm>
              <a:prstGeom prst="rect">
                <a:avLst/>
              </a:prstGeom>
              <a:blipFill rotWithShape="1">
                <a:blip r:embed="rId4"/>
                <a:stretch>
                  <a:fillRect l="-4665" b="-721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820400" y="2560362"/>
                <a:ext cx="2094548" cy="12627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𝟗𝟗</m:t>
                            </m:r>
                          </m:e>
                        </m:rad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𝟗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𝟒𝟒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0400" y="2560362"/>
                <a:ext cx="2094548" cy="1262782"/>
              </a:xfrm>
              <a:prstGeom prst="rect">
                <a:avLst/>
              </a:prstGeom>
              <a:blipFill rotWithShape="1">
                <a:blip r:embed="rId5"/>
                <a:stretch>
                  <a:fillRect l="-4360" b="-7246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602483" y="4839678"/>
            <a:ext cx="126469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Исключить иррациональность из знаменателя: 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980495" y="5867400"/>
                <a:ext cx="1468800" cy="11919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𝟓</m:t>
                            </m:r>
                          </m:e>
                        </m:rad>
                      </m:den>
                    </m:f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0495" y="5867400"/>
                <a:ext cx="1468800" cy="1191993"/>
              </a:xfrm>
              <a:prstGeom prst="rect">
                <a:avLst/>
              </a:prstGeom>
              <a:blipFill rotWithShape="1">
                <a:blip r:embed="rId6"/>
                <a:stretch>
                  <a:fillRect l="-19087" b="-923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536621" y="5867400"/>
                <a:ext cx="1468800" cy="11930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𝟏𝟐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den>
                    </m:f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6621" y="5867400"/>
                <a:ext cx="1468800" cy="1193084"/>
              </a:xfrm>
              <a:prstGeom prst="rect">
                <a:avLst/>
              </a:prstGeom>
              <a:blipFill rotWithShape="1">
                <a:blip r:embed="rId7"/>
                <a:stretch>
                  <a:fillRect l="-18672" b="-820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706105" y="5867400"/>
                <a:ext cx="2065117" cy="11919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den>
                    </m:f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6105" y="5867400"/>
                <a:ext cx="2065117" cy="1191993"/>
              </a:xfrm>
              <a:prstGeom prst="rect">
                <a:avLst/>
              </a:prstGeom>
              <a:blipFill rotWithShape="1">
                <a:blip r:embed="rId8"/>
                <a:stretch>
                  <a:fillRect l="-13274" b="-820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8916" name="Picture 4" descr="Картинки по запросу &quot;школьники мультяшные&quot;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5614020"/>
            <a:ext cx="2094548" cy="2615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5810" y="133290"/>
            <a:ext cx="818608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Исключить иррациональность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 знаменателя: 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058537"/>
              </p:ext>
            </p:extLst>
          </p:nvPr>
        </p:nvGraphicFramePr>
        <p:xfrm>
          <a:off x="359828" y="5943600"/>
          <a:ext cx="60515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2" name="Формула" r:id="rId3" imgW="1397000" imgH="228600" progId="Equation.3">
                  <p:embed/>
                </p:oleObj>
              </mc:Choice>
              <mc:Fallback>
                <p:oleObj name="Формула" r:id="rId3" imgW="1397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28" y="5943600"/>
                        <a:ext cx="6051550" cy="1066800"/>
                      </a:xfrm>
                      <a:prstGeom prst="rect">
                        <a:avLst/>
                      </a:prstGeom>
                      <a:solidFill>
                        <a:srgbClr val="93CDDD">
                          <a:alpha val="50980"/>
                        </a:srgbClr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8539117" y="4715305"/>
                <a:ext cx="2465996" cy="7229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latin typeface="Cambria Math"/>
                        </a:rPr>
                        <m:t>=</m:t>
                      </m:r>
                      <m:r>
                        <a:rPr lang="en-US" sz="3600" b="1" i="1" smtClean="0">
                          <a:latin typeface="Cambria Math"/>
                        </a:rPr>
                        <m:t>𝟗</m:t>
                      </m:r>
                      <m:r>
                        <a:rPr lang="en-US" sz="3600" b="1" i="1" smtClean="0">
                          <a:latin typeface="Cambria Math"/>
                        </a:rPr>
                        <m:t>+</m:t>
                      </m:r>
                      <m:r>
                        <a:rPr lang="en-US" sz="3600" b="1" i="1" smtClean="0">
                          <a:latin typeface="Cambria Math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uz-Latn-UZ" sz="36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9117" y="4715305"/>
                <a:ext cx="2465996" cy="72295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340778" y="1465000"/>
                <a:ext cx="2049215" cy="13145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𝟏𝟎</m:t>
                            </m:r>
                          </m:e>
                        </m:rad>
                        <m:r>
                          <a:rPr lang="en-US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𝟖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𝟏𝟎</m:t>
                            </m:r>
                          </m:e>
                        </m:rad>
                        <m:r>
                          <a:rPr lang="en-US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𝟖</m:t>
                            </m:r>
                          </m:e>
                        </m:rad>
                      </m:den>
                    </m:f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778" y="1465000"/>
                <a:ext cx="2049215" cy="131452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2093425" y="1456729"/>
                <a:ext cx="5075428" cy="13227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𝟏𝟎</m:t>
                            </m:r>
                          </m:e>
                        </m:rad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𝟖</m:t>
                            </m:r>
                          </m:e>
                        </m:rad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∙(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𝟏𝟎</m:t>
                            </m:r>
                          </m:e>
                        </m:rad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𝟖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𝟏𝟎</m:t>
                            </m:r>
                          </m:e>
                        </m:rad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𝟖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  <m:r>
                          <a:rPr lang="ru-RU" b="1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𝟏𝟎</m:t>
                            </m:r>
                          </m:e>
                        </m:rad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𝟖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3425" y="1456729"/>
                <a:ext cx="5075428" cy="13227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6858000" y="1465000"/>
                <a:ext cx="3775970" cy="13227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ru-RU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𝟏𝟎</m:t>
                                </m:r>
                              </m:e>
                            </m:rad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rad>
                            <m:r>
                              <a:rPr lang="en-US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ru-RU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𝟏𝟎</m:t>
                                </m:r>
                              </m:e>
                            </m:rad>
                            <m:r>
                              <a:rPr lang="ru-RU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ru-RU" b="1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ru-RU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rad>
                            <m:r>
                              <a:rPr lang="ru-RU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0" y="1465000"/>
                <a:ext cx="3775970" cy="13227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6019800" y="3028934"/>
                <a:ext cx="3773277" cy="12276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𝟏𝟎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𝟏𝟎</m:t>
                            </m:r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𝟖</m:t>
                            </m:r>
                          </m:e>
                        </m:rad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𝟖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028934"/>
                <a:ext cx="3773277" cy="122764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59828" y="3028934"/>
                <a:ext cx="5970289" cy="12312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ru-RU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𝟏𝟎</m:t>
                                </m:r>
                              </m:e>
                            </m:rad>
                            <m:r>
                              <a:rPr lang="en-US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𝟏𝟎</m:t>
                            </m:r>
                          </m:e>
                        </m:rad>
                        <m:r>
                          <a:rPr lang="ru-RU" b="1" i="1">
                            <a:latin typeface="Cambria Math"/>
                            <a:ea typeface="Cambria Math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𝟖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)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𝟖</m:t>
                                </m:r>
                              </m:e>
                            </m:rad>
                            <m:r>
                              <a:rPr lang="en-US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𝟏𝟎</m:t>
                        </m:r>
                        <m:r>
                          <a:rPr lang="ru-RU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828" y="3028934"/>
                <a:ext cx="5970289" cy="12312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Объект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11177734"/>
              </p:ext>
            </p:extLst>
          </p:nvPr>
        </p:nvGraphicFramePr>
        <p:xfrm>
          <a:off x="7887388" y="5943600"/>
          <a:ext cx="6101734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3" name="Формула" r:id="rId11" imgW="1447800" imgH="228600" progId="Equation.3">
                  <p:embed/>
                </p:oleObj>
              </mc:Choice>
              <mc:Fallback>
                <p:oleObj name="Формула" r:id="rId11" imgW="1447800" imgH="2286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7388" y="5943600"/>
                        <a:ext cx="6101734" cy="1057275"/>
                      </a:xfrm>
                      <a:prstGeom prst="rect">
                        <a:avLst/>
                      </a:prstGeom>
                      <a:solidFill>
                        <a:srgbClr val="D99694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677400" y="3028934"/>
                <a:ext cx="2838726" cy="12276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𝟏𝟖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𝟖𝟎</m:t>
                            </m:r>
                          </m:e>
                        </m:rad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7400" y="3028934"/>
                <a:ext cx="2838726" cy="122764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59828" y="4488924"/>
                <a:ext cx="3202608" cy="12330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𝟏𝟖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𝟏𝟔</m:t>
                            </m:r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e>
                        </m:rad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828" y="4488924"/>
                <a:ext cx="3202608" cy="123303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325922" y="4507514"/>
                <a:ext cx="2580643" cy="12330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𝟏𝟖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𝟖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e>
                        </m:rad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922" y="4507514"/>
                <a:ext cx="2580643" cy="123303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621657" y="4494958"/>
                <a:ext cx="2936510" cy="12330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𝟗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e>
                        </m:rad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)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1657" y="4494958"/>
                <a:ext cx="2936510" cy="123303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8500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46" grpId="0"/>
      <p:bldP spid="47" grpId="0"/>
      <p:bldP spid="48" grpId="0"/>
      <p:bldP spid="29" grpId="0"/>
      <p:bldP spid="30" grpId="0"/>
      <p:bldP spid="31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15865</TotalTime>
  <Words>602</Words>
  <Application>Microsoft Office PowerPoint</Application>
  <PresentationFormat>Произвольный</PresentationFormat>
  <Paragraphs>73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Избавление от иррациональности в знаменателе</vt:lpstr>
      <vt:lpstr>Презентация PowerPoint</vt:lpstr>
      <vt:lpstr>Среднее арифметическое и среднее геометрическое</vt:lpstr>
      <vt:lpstr>  ЗАДАНИЯ ДЛЯ ЗАКРЕПЛЕНИЯ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1091</cp:revision>
  <dcterms:created xsi:type="dcterms:W3CDTF">2020-04-09T07:32:19Z</dcterms:created>
  <dcterms:modified xsi:type="dcterms:W3CDTF">2021-03-18T12:43:03Z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